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EB928-D4F0-4A57-8666-6C0C373B5ACC}" type="datetimeFigureOut">
              <a:rPr lang="en-US" smtClean="0"/>
              <a:t>7/5/2018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B593D-B1CC-44C7-BAC3-196A8663174C}" type="slidenum">
              <a:rPr lang="en-US" smtClean="0"/>
              <a:t>‹#›</a:t>
            </a:fld>
            <a:endParaRPr lang="en-US"/>
          </a:p>
        </p:txBody>
      </p:sp>
    </p:spTree>
    <p:extLst>
      <p:ext uri="{BB962C8B-B14F-4D97-AF65-F5344CB8AC3E}">
        <p14:creationId xmlns:p14="http://schemas.microsoft.com/office/powerpoint/2010/main" val="1594147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tzephyr.com/sites/default/files/content/resources/Using_test_automation_frameworks_to_speed_your_DevOps_delivery_0.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FFB945A-B396-4373-AB5D-5139EA829450}"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3536261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DF5C026-19C6-4CF7-8610-19AA8ED8EE37}" type="slidenum">
              <a:rPr lang="en-US" smtClean="0"/>
              <a:t>12</a:t>
            </a:fld>
            <a:endParaRPr lang="en-US"/>
          </a:p>
        </p:txBody>
      </p:sp>
    </p:spTree>
    <p:extLst>
      <p:ext uri="{BB962C8B-B14F-4D97-AF65-F5344CB8AC3E}">
        <p14:creationId xmlns:p14="http://schemas.microsoft.com/office/powerpoint/2010/main" val="3790067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Shift Left Goal - focus on quality, work on problem prevention instead of detection, and begin testing earlier in SDLC. [1i has been doing this from the start of automation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Shift Left – requires two key practices:  continuous testing and continuous deployment.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Continuous testing involves automating tests and running those tests as early and often as possible, along with service virtualization to mimic unavailable systems (this is in pipeline of 1i SDLC).  [1i has started doing this using Selenium, more tools are in queue]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Continuous deployment automates the provisioning and deployment of new builds, enabling continuous testing to happen quickly and efficiently. [1i is doing it using VSTS]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fully harness the power of Continuous testing and Continuous deployment, 1i is/ can orchestrate its SDLC pipeline. The idea is to reduce the failure rate by making all environments in the pipeline look as much like production as possible. [service virtualization comes in – 1i might be using Ansible for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FFB945A-B396-4373-AB5D-5139EA829450}"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4194617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DF5C026-19C6-4CF7-8610-19AA8ED8EE37}" type="slidenum">
              <a:rPr lang="en-US" smtClean="0"/>
              <a:t>14</a:t>
            </a:fld>
            <a:endParaRPr lang="en-US"/>
          </a:p>
        </p:txBody>
      </p:sp>
    </p:spTree>
    <p:extLst>
      <p:ext uri="{BB962C8B-B14F-4D97-AF65-F5344CB8AC3E}">
        <p14:creationId xmlns:p14="http://schemas.microsoft.com/office/powerpoint/2010/main" val="949574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DF5C026-19C6-4CF7-8610-19AA8ED8EE37}" type="slidenum">
              <a:rPr lang="en-US" smtClean="0"/>
              <a:t>15</a:t>
            </a:fld>
            <a:endParaRPr lang="en-US"/>
          </a:p>
        </p:txBody>
      </p:sp>
    </p:spTree>
    <p:extLst>
      <p:ext uri="{BB962C8B-B14F-4D97-AF65-F5344CB8AC3E}">
        <p14:creationId xmlns:p14="http://schemas.microsoft.com/office/powerpoint/2010/main" val="3698442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DF5C026-19C6-4CF7-8610-19AA8ED8EE37}" type="slidenum">
              <a:rPr lang="en-US" smtClean="0"/>
              <a:t>16</a:t>
            </a:fld>
            <a:endParaRPr lang="en-US"/>
          </a:p>
        </p:txBody>
      </p:sp>
    </p:spTree>
    <p:extLst>
      <p:ext uri="{BB962C8B-B14F-4D97-AF65-F5344CB8AC3E}">
        <p14:creationId xmlns:p14="http://schemas.microsoft.com/office/powerpoint/2010/main" val="28263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Now I am happy to answer any questions you might have.</a:t>
            </a:r>
          </a:p>
        </p:txBody>
      </p:sp>
      <p:sp>
        <p:nvSpPr>
          <p:cNvPr id="4" name="Slide Number Placeholder 3"/>
          <p:cNvSpPr>
            <a:spLocks noGrp="1"/>
          </p:cNvSpPr>
          <p:nvPr>
            <p:ph type="sldNum" sz="quarter" idx="10"/>
          </p:nvPr>
        </p:nvSpPr>
        <p:spPr/>
        <p:txBody>
          <a:bodyPr/>
          <a:lstStyle/>
          <a:p>
            <a:fld id="{DDF5C026-19C6-4CF7-8610-19AA8ED8EE37}" type="slidenum">
              <a:rPr lang="en-US" smtClean="0"/>
              <a:t>17</a:t>
            </a:fld>
            <a:endParaRPr lang="en-US"/>
          </a:p>
        </p:txBody>
      </p:sp>
    </p:spTree>
    <p:extLst>
      <p:ext uri="{BB962C8B-B14F-4D97-AF65-F5344CB8AC3E}">
        <p14:creationId xmlns:p14="http://schemas.microsoft.com/office/powerpoint/2010/main" val="409535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5C026-19C6-4CF7-8610-19AA8ED8EE37}" type="slidenum">
              <a:rPr lang="en-US" smtClean="0"/>
              <a:t>2</a:t>
            </a:fld>
            <a:endParaRPr lang="en-US" dirty="0"/>
          </a:p>
        </p:txBody>
      </p:sp>
    </p:spTree>
    <p:extLst>
      <p:ext uri="{BB962C8B-B14F-4D97-AF65-F5344CB8AC3E}">
        <p14:creationId xmlns:p14="http://schemas.microsoft.com/office/powerpoint/2010/main" val="87707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5C026-19C6-4CF7-8610-19AA8ED8EE37}" type="slidenum">
              <a:rPr lang="en-US" smtClean="0"/>
              <a:t>3</a:t>
            </a:fld>
            <a:endParaRPr lang="en-US"/>
          </a:p>
        </p:txBody>
      </p:sp>
    </p:spTree>
    <p:extLst>
      <p:ext uri="{BB962C8B-B14F-4D97-AF65-F5344CB8AC3E}">
        <p14:creationId xmlns:p14="http://schemas.microsoft.com/office/powerpoint/2010/main" val="694214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Clr>
                <a:srgbClr val="00B050"/>
              </a:buClr>
            </a:pPr>
            <a:r>
              <a:rPr lang="en-US" dirty="0"/>
              <a:t>Application: This is the actual UI technology being tested, such as a web browser, native iOS/ Android app, or WPF desktop application.</a:t>
            </a:r>
          </a:p>
          <a:p>
            <a:pPr algn="just">
              <a:buClr>
                <a:srgbClr val="00B050"/>
              </a:buClr>
            </a:pPr>
            <a:r>
              <a:rPr lang="en-US" dirty="0"/>
              <a:t>Driver: The driver is the lowest-level component. It knows how to interact with the application’s specific UI. For example, Selenium WebDriver has different drivers which know how to manipulate Chrome, Firefox, and Microsoft Edge.</a:t>
            </a:r>
            <a:endParaRPr lang="en-US" dirty="0">
              <a:latin typeface="HelveticaNeueLT Std Lt"/>
              <a:hlinkClick r:id="rId3"/>
            </a:endParaRPr>
          </a:p>
          <a:p>
            <a:r>
              <a:rPr lang="en-US" dirty="0"/>
              <a:t>Framework: Frameworks like Robot or Cucumber enable teams to write code which focuses on the business problem being tested, versus the specific UI technology. Teams write expressive tests that don’t focus on UI implementation details. This also enables, in some cases, the same test to be reused across different web browsers, mobile applications, etc.  Custom Code: This is code specific to the teams’ needs and may include abstractions for interacting with page or view-level objects, communicating to web services, checking the database, etc.</a:t>
            </a:r>
          </a:p>
        </p:txBody>
      </p:sp>
      <p:sp>
        <p:nvSpPr>
          <p:cNvPr id="4" name="Slide Number Placeholder 3"/>
          <p:cNvSpPr>
            <a:spLocks noGrp="1"/>
          </p:cNvSpPr>
          <p:nvPr>
            <p:ph type="sldNum" sz="quarter" idx="10"/>
          </p:nvPr>
        </p:nvSpPr>
        <p:spPr/>
        <p:txBody>
          <a:bodyPr/>
          <a:lstStyle/>
          <a:p>
            <a:fld id="{DDF5C026-19C6-4CF7-8610-19AA8ED8EE37}" type="slidenum">
              <a:rPr lang="en-US" smtClean="0"/>
              <a:t>4</a:t>
            </a:fld>
            <a:endParaRPr lang="en-US"/>
          </a:p>
        </p:txBody>
      </p:sp>
    </p:spTree>
    <p:extLst>
      <p:ext uri="{BB962C8B-B14F-4D97-AF65-F5344CB8AC3E}">
        <p14:creationId xmlns:p14="http://schemas.microsoft.com/office/powerpoint/2010/main" val="4212028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5C026-19C6-4CF7-8610-19AA8ED8EE37}" type="slidenum">
              <a:rPr lang="en-US" smtClean="0"/>
              <a:t>5</a:t>
            </a:fld>
            <a:endParaRPr lang="en-US"/>
          </a:p>
        </p:txBody>
      </p:sp>
    </p:spTree>
    <p:extLst>
      <p:ext uri="{BB962C8B-B14F-4D97-AF65-F5344CB8AC3E}">
        <p14:creationId xmlns:p14="http://schemas.microsoft.com/office/powerpoint/2010/main" val="404794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5C026-19C6-4CF7-8610-19AA8ED8EE37}" type="slidenum">
              <a:rPr lang="en-US" smtClean="0"/>
              <a:t>6</a:t>
            </a:fld>
            <a:endParaRPr lang="en-US"/>
          </a:p>
        </p:txBody>
      </p:sp>
    </p:spTree>
    <p:extLst>
      <p:ext uri="{BB962C8B-B14F-4D97-AF65-F5344CB8AC3E}">
        <p14:creationId xmlns:p14="http://schemas.microsoft.com/office/powerpoint/2010/main" val="91337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5C026-19C6-4CF7-8610-19AA8ED8EE37}" type="slidenum">
              <a:rPr lang="en-US" smtClean="0"/>
              <a:t>9</a:t>
            </a:fld>
            <a:endParaRPr lang="en-US"/>
          </a:p>
        </p:txBody>
      </p:sp>
    </p:spTree>
    <p:extLst>
      <p:ext uri="{BB962C8B-B14F-4D97-AF65-F5344CB8AC3E}">
        <p14:creationId xmlns:p14="http://schemas.microsoft.com/office/powerpoint/2010/main" val="102238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5C026-19C6-4CF7-8610-19AA8ED8EE37}" type="slidenum">
              <a:rPr lang="en-US" smtClean="0"/>
              <a:t>10</a:t>
            </a:fld>
            <a:endParaRPr lang="en-US"/>
          </a:p>
        </p:txBody>
      </p:sp>
    </p:spTree>
    <p:extLst>
      <p:ext uri="{BB962C8B-B14F-4D97-AF65-F5344CB8AC3E}">
        <p14:creationId xmlns:p14="http://schemas.microsoft.com/office/powerpoint/2010/main" val="1336871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5C026-19C6-4CF7-8610-19AA8ED8EE37}" type="slidenum">
              <a:rPr lang="en-US" smtClean="0"/>
              <a:t>11</a:t>
            </a:fld>
            <a:endParaRPr lang="en-US"/>
          </a:p>
        </p:txBody>
      </p:sp>
    </p:spTree>
    <p:extLst>
      <p:ext uri="{BB962C8B-B14F-4D97-AF65-F5344CB8AC3E}">
        <p14:creationId xmlns:p14="http://schemas.microsoft.com/office/powerpoint/2010/main" val="113458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D47B-83B0-4CE2-A124-0BE6A73034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BB41F6-9DE9-4603-927A-EEABB41DC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FA573A-80B1-470C-B2F4-5C3B7077DEEA}"/>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5" name="Footer Placeholder 4">
            <a:extLst>
              <a:ext uri="{FF2B5EF4-FFF2-40B4-BE49-F238E27FC236}">
                <a16:creationId xmlns:a16="http://schemas.microsoft.com/office/drawing/2014/main" id="{E80FB502-ABEC-40D4-ACC8-B1526BD1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5088A-22DC-4985-B323-1B63D512925B}"/>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35989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7935-C0B4-4C2E-B7ED-1934C22FD3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0853D-03B9-459E-8CBB-CFA626253A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9C5AE-07B0-4349-A904-686E31EA54F8}"/>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5" name="Footer Placeholder 4">
            <a:extLst>
              <a:ext uri="{FF2B5EF4-FFF2-40B4-BE49-F238E27FC236}">
                <a16:creationId xmlns:a16="http://schemas.microsoft.com/office/drawing/2014/main" id="{E6C14401-3632-4364-BE03-3C73CDA26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00D06-9F2A-4C56-8AD5-E74F2150F110}"/>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149722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CB1D5-546F-4B48-804E-302792028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BA4333-F80F-4C3C-B23B-80B0571ABB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7F55B-CCE7-455F-A9A7-5A589C0ED6B7}"/>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5" name="Footer Placeholder 4">
            <a:extLst>
              <a:ext uri="{FF2B5EF4-FFF2-40B4-BE49-F238E27FC236}">
                <a16:creationId xmlns:a16="http://schemas.microsoft.com/office/drawing/2014/main" id="{E441E5CE-9276-448A-8ECA-923DA86D1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6C506-17D9-41DE-8B3C-388F3534E5B3}"/>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151591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Insurer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64000" y="648000"/>
            <a:ext cx="10560000" cy="1440000"/>
          </a:xfrm>
          <a:prstGeom prst="rect">
            <a:avLst/>
          </a:prstGeom>
        </p:spPr>
        <p:txBody>
          <a:bodyPr lIns="0" tIns="0" rIns="0" bIns="0" anchor="b" anchorCtr="0"/>
          <a:lstStyle>
            <a:lvl1pPr algn="l">
              <a:defRPr sz="2800" baseline="0">
                <a:solidFill>
                  <a:srgbClr val="62BB46"/>
                </a:solidFill>
                <a:latin typeface="Arial" pitchFamily="34" charset="0"/>
                <a:cs typeface="Arial" pitchFamily="34" charset="0"/>
              </a:defRPr>
            </a:lvl1pPr>
          </a:lstStyle>
          <a:p>
            <a:r>
              <a:rPr lang="en-GB" noProof="0"/>
              <a:t>CLICK TO EDIT MASTER TITLE STYLE</a:t>
            </a:r>
          </a:p>
        </p:txBody>
      </p:sp>
      <p:sp>
        <p:nvSpPr>
          <p:cNvPr id="3" name="Subtitle 2"/>
          <p:cNvSpPr>
            <a:spLocks noGrp="1"/>
          </p:cNvSpPr>
          <p:nvPr>
            <p:ph type="subTitle" idx="1" hasCustomPrompt="1"/>
          </p:nvPr>
        </p:nvSpPr>
        <p:spPr>
          <a:xfrm>
            <a:off x="864000" y="2160000"/>
            <a:ext cx="5280000" cy="900000"/>
          </a:xfrm>
          <a:prstGeom prst="rect">
            <a:avLst/>
          </a:prstGeom>
        </p:spPr>
        <p:txBody>
          <a:bodyPr lIns="0" tIns="0" rIns="0" bIns="0"/>
          <a:lstStyle>
            <a:lvl1pPr marL="0" indent="0" algn="l">
              <a:buNone/>
              <a:defRPr sz="1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 SUBTITLE STYLE</a:t>
            </a:r>
          </a:p>
        </p:txBody>
      </p:sp>
      <p:sp>
        <p:nvSpPr>
          <p:cNvPr id="9" name="Content Placeholder 8"/>
          <p:cNvSpPr>
            <a:spLocks noGrp="1"/>
          </p:cNvSpPr>
          <p:nvPr>
            <p:ph sz="quarter" idx="10" hasCustomPrompt="1"/>
          </p:nvPr>
        </p:nvSpPr>
        <p:spPr>
          <a:xfrm>
            <a:off x="1144498" y="5874325"/>
            <a:ext cx="4071588" cy="224556"/>
          </a:xfrm>
          <a:prstGeom prst="rect">
            <a:avLst/>
          </a:prstGeom>
        </p:spPr>
        <p:txBody>
          <a:bodyPr lIns="0" tIns="0" rIns="0" bIns="0" anchor="b" anchorCtr="0"/>
          <a:lstStyle>
            <a:lvl1pPr marL="0" indent="0">
              <a:buNone/>
              <a:defRPr sz="1200" b="1">
                <a:solidFill>
                  <a:srgbClr val="62BB46"/>
                </a:solidFill>
                <a:latin typeface="Arial" pitchFamily="34" charset="0"/>
                <a:cs typeface="Arial" pitchFamily="34" charset="0"/>
              </a:defRPr>
            </a:lvl1pPr>
            <a:lvl5pPr>
              <a:defRPr/>
            </a:lvl5pPr>
          </a:lstStyle>
          <a:p>
            <a:pPr lvl="0"/>
            <a:r>
              <a:rPr lang="en-GB" noProof="0"/>
              <a:t>Prepared By: Name Surname</a:t>
            </a:r>
          </a:p>
        </p:txBody>
      </p:sp>
      <p:sp>
        <p:nvSpPr>
          <p:cNvPr id="11" name="Content Placeholder 10"/>
          <p:cNvSpPr>
            <a:spLocks noGrp="1"/>
          </p:cNvSpPr>
          <p:nvPr>
            <p:ph sz="quarter" idx="11" hasCustomPrompt="1"/>
          </p:nvPr>
        </p:nvSpPr>
        <p:spPr>
          <a:xfrm>
            <a:off x="1138765" y="6175950"/>
            <a:ext cx="4083051" cy="258762"/>
          </a:xfrm>
          <a:prstGeom prst="rect">
            <a:avLst/>
          </a:prstGeom>
        </p:spPr>
        <p:txBody>
          <a:bodyPr lIns="0" tIns="0" rIns="0" bIns="0"/>
          <a:lstStyle>
            <a:lvl1pPr marL="0" indent="0">
              <a:buNone/>
              <a:defRPr sz="1100" baseline="0">
                <a:latin typeface="Arial" pitchFamily="34" charset="0"/>
                <a:cs typeface="Arial" pitchFamily="34" charset="0"/>
              </a:defRPr>
            </a:lvl1pPr>
          </a:lstStyle>
          <a:p>
            <a:pPr lvl="0"/>
            <a:r>
              <a:rPr lang="en-GB" noProof="0"/>
              <a:t>Date: 00 Month 2015</a:t>
            </a:r>
          </a:p>
        </p:txBody>
      </p:sp>
    </p:spTree>
    <p:extLst>
      <p:ext uri="{BB962C8B-B14F-4D97-AF65-F5344CB8AC3E}">
        <p14:creationId xmlns:p14="http://schemas.microsoft.com/office/powerpoint/2010/main" val="196678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7B18-3D35-4C41-BF84-AABBED990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2EFE1-320F-4EDB-9E56-5700304BFF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9F2CB-AB41-426C-9F71-709C877853E4}"/>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5" name="Footer Placeholder 4">
            <a:extLst>
              <a:ext uri="{FF2B5EF4-FFF2-40B4-BE49-F238E27FC236}">
                <a16:creationId xmlns:a16="http://schemas.microsoft.com/office/drawing/2014/main" id="{8353E8CA-DBD1-4FE5-A729-5D9D456E0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1B3A9-8B97-405C-97D4-2207F3F3E38E}"/>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421986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DDD5-DB6E-497A-84FD-CC22BB78D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1D1938-6F85-448F-AF71-6B2C85112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5304B9-32A7-4A23-9AE6-FEAB258744F3}"/>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5" name="Footer Placeholder 4">
            <a:extLst>
              <a:ext uri="{FF2B5EF4-FFF2-40B4-BE49-F238E27FC236}">
                <a16:creationId xmlns:a16="http://schemas.microsoft.com/office/drawing/2014/main" id="{08F4D439-067D-4FA6-802E-043CB7882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76403-AC23-40FD-BD71-E2FD01A48D4B}"/>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31336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6954-73D8-42DC-8ACA-9E158FA76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6FBB2D-62CC-4FC2-AAE9-5BCD91BE85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02076-3177-4DAD-AD97-791058C868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DC25F-A276-428B-9EDA-DE8C6AF634A8}"/>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6" name="Footer Placeholder 5">
            <a:extLst>
              <a:ext uri="{FF2B5EF4-FFF2-40B4-BE49-F238E27FC236}">
                <a16:creationId xmlns:a16="http://schemas.microsoft.com/office/drawing/2014/main" id="{758B504B-0819-48D3-B06D-A4EBDDEEB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20CC9-CB39-4F6D-9C38-3FBA60A2EC65}"/>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249762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1004-266A-4023-8190-476F86E01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0E835D-23A9-467B-BF64-622D90390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9F244D-78F4-4FCA-945D-66D5E18525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C7585E-6009-4666-A4EF-0DFE21601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374020-346A-45E8-8CF7-04402A1A45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4CB8C6-6138-49C5-A8BB-6BADEF174C68}"/>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8" name="Footer Placeholder 7">
            <a:extLst>
              <a:ext uri="{FF2B5EF4-FFF2-40B4-BE49-F238E27FC236}">
                <a16:creationId xmlns:a16="http://schemas.microsoft.com/office/drawing/2014/main" id="{91A6FDF5-550C-4B18-B506-F6700D0D0C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C5044-4D48-4FF5-A8BE-DF64DD10C694}"/>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360817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7A57-6758-461E-AA11-4F83862336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2D0663-3ACE-4254-8586-967F7A337A7F}"/>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4" name="Footer Placeholder 3">
            <a:extLst>
              <a:ext uri="{FF2B5EF4-FFF2-40B4-BE49-F238E27FC236}">
                <a16:creationId xmlns:a16="http://schemas.microsoft.com/office/drawing/2014/main" id="{43DA7423-5EDF-4AE9-888E-25F13A4BA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A5484C-745F-4C39-BB2E-1E4C5FD10280}"/>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170948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5B40CA-3863-47DB-88B9-AD2D01FFEC1B}"/>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3" name="Footer Placeholder 2">
            <a:extLst>
              <a:ext uri="{FF2B5EF4-FFF2-40B4-BE49-F238E27FC236}">
                <a16:creationId xmlns:a16="http://schemas.microsoft.com/office/drawing/2014/main" id="{544C6D88-714A-4622-9036-7E11205AB3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3566E-F4E9-44FF-9ED3-CE0E25A66265}"/>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330915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F279-3204-4557-8E4A-637DA5C4E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09C3B-C41B-4F53-9B7E-CA931FCF2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4CAC8-09B7-4F48-8612-87B809B0E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6CDB22-B37A-467F-B0A5-1E76AF8DA0CA}"/>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6" name="Footer Placeholder 5">
            <a:extLst>
              <a:ext uri="{FF2B5EF4-FFF2-40B4-BE49-F238E27FC236}">
                <a16:creationId xmlns:a16="http://schemas.microsoft.com/office/drawing/2014/main" id="{DF2395A3-C993-47A5-A6AA-F9F5908C1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DEB96-1D79-4875-8AA2-4AA0988F8EB8}"/>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353937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6017-91F9-49EE-BF9D-219DE7579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112F0-803F-4520-A0B3-542F07DB8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44F847-D5A3-41C8-9092-7BB1749D5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2F1D60-56FE-45F3-8D0D-A56060DFAF66}"/>
              </a:ext>
            </a:extLst>
          </p:cNvPr>
          <p:cNvSpPr>
            <a:spLocks noGrp="1"/>
          </p:cNvSpPr>
          <p:nvPr>
            <p:ph type="dt" sz="half" idx="10"/>
          </p:nvPr>
        </p:nvSpPr>
        <p:spPr/>
        <p:txBody>
          <a:bodyPr/>
          <a:lstStyle/>
          <a:p>
            <a:fld id="{87F87770-4F77-4FCC-8512-C32A1EE9ED7D}" type="datetimeFigureOut">
              <a:rPr lang="en-US" smtClean="0"/>
              <a:t>7/5/2018</a:t>
            </a:fld>
            <a:endParaRPr lang="en-US"/>
          </a:p>
        </p:txBody>
      </p:sp>
      <p:sp>
        <p:nvSpPr>
          <p:cNvPr id="6" name="Footer Placeholder 5">
            <a:extLst>
              <a:ext uri="{FF2B5EF4-FFF2-40B4-BE49-F238E27FC236}">
                <a16:creationId xmlns:a16="http://schemas.microsoft.com/office/drawing/2014/main" id="{086F75F3-5A9E-4620-9E18-EBCCD24A5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3F712-0319-4253-8012-7384A8174566}"/>
              </a:ext>
            </a:extLst>
          </p:cNvPr>
          <p:cNvSpPr>
            <a:spLocks noGrp="1"/>
          </p:cNvSpPr>
          <p:nvPr>
            <p:ph type="sldNum" sz="quarter" idx="12"/>
          </p:nvPr>
        </p:nvSpPr>
        <p:spPr/>
        <p:txBody>
          <a:bodyPr/>
          <a:lstStyle/>
          <a:p>
            <a:fld id="{81721D10-3FBC-430B-AE97-819EA8D9CBE6}" type="slidenum">
              <a:rPr lang="en-US" smtClean="0"/>
              <a:t>‹#›</a:t>
            </a:fld>
            <a:endParaRPr lang="en-US"/>
          </a:p>
        </p:txBody>
      </p:sp>
    </p:spTree>
    <p:extLst>
      <p:ext uri="{BB962C8B-B14F-4D97-AF65-F5344CB8AC3E}">
        <p14:creationId xmlns:p14="http://schemas.microsoft.com/office/powerpoint/2010/main" val="48178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3DB9C-54CC-44EB-8463-76CDB506F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61EAD7-E919-476D-B445-3202789C2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ED561-E0D7-4E6B-A1E5-B94042028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87770-4F77-4FCC-8512-C32A1EE9ED7D}" type="datetimeFigureOut">
              <a:rPr lang="en-US" smtClean="0"/>
              <a:t>7/5/2018</a:t>
            </a:fld>
            <a:endParaRPr lang="en-US"/>
          </a:p>
        </p:txBody>
      </p:sp>
      <p:sp>
        <p:nvSpPr>
          <p:cNvPr id="5" name="Footer Placeholder 4">
            <a:extLst>
              <a:ext uri="{FF2B5EF4-FFF2-40B4-BE49-F238E27FC236}">
                <a16:creationId xmlns:a16="http://schemas.microsoft.com/office/drawing/2014/main" id="{D68A5EA9-9C73-49A7-A4A0-F94EDB354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4C4938-550A-44A6-9056-0B68C5A4C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21D10-3FBC-430B-AE97-819EA8D9CBE6}" type="slidenum">
              <a:rPr lang="en-US" smtClean="0"/>
              <a:t>‹#›</a:t>
            </a:fld>
            <a:endParaRPr lang="en-US"/>
          </a:p>
        </p:txBody>
      </p:sp>
    </p:spTree>
    <p:extLst>
      <p:ext uri="{BB962C8B-B14F-4D97-AF65-F5344CB8AC3E}">
        <p14:creationId xmlns:p14="http://schemas.microsoft.com/office/powerpoint/2010/main" val="88065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blog/devops/test-automation-secret-devops-succes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5400" b="1" dirty="0">
                <a:solidFill>
                  <a:srgbClr val="C00000"/>
                </a:solidFill>
                <a:latin typeface="HP Simplified" panose="020B0604020204020204" pitchFamily="34" charset="0"/>
                <a:ea typeface="+mn-ea"/>
                <a:cs typeface="+mn-cs"/>
              </a:rPr>
              <a:t>OP Solutions TestFramework</a:t>
            </a:r>
            <a:br>
              <a:rPr lang="en-GB" sz="3200" dirty="0"/>
            </a:br>
            <a:endParaRPr lang="en-GB" sz="3200" dirty="0"/>
          </a:p>
        </p:txBody>
      </p:sp>
      <p:sp>
        <p:nvSpPr>
          <p:cNvPr id="3" name="Subtitle 2"/>
          <p:cNvSpPr>
            <a:spLocks noGrp="1"/>
          </p:cNvSpPr>
          <p:nvPr>
            <p:ph type="subTitle" idx="1"/>
          </p:nvPr>
        </p:nvSpPr>
        <p:spPr/>
        <p:txBody>
          <a:bodyPr/>
          <a:lstStyle/>
          <a:p>
            <a:r>
              <a:rPr lang="en-GB" sz="2800" dirty="0">
                <a:solidFill>
                  <a:srgbClr val="C00000"/>
                </a:solidFill>
                <a:latin typeface="HP Simplified" panose="020B0604020204020204" pitchFamily="34" charset="0"/>
                <a:cs typeface="+mn-cs"/>
              </a:rPr>
              <a:t>Insights and Demo</a:t>
            </a:r>
          </a:p>
        </p:txBody>
      </p:sp>
      <p:sp>
        <p:nvSpPr>
          <p:cNvPr id="5" name="Content Placeholder 4"/>
          <p:cNvSpPr>
            <a:spLocks noGrp="1"/>
          </p:cNvSpPr>
          <p:nvPr>
            <p:ph sz="quarter" idx="10"/>
          </p:nvPr>
        </p:nvSpPr>
        <p:spPr/>
        <p:txBody>
          <a:bodyPr>
            <a:normAutofit fontScale="62500" lnSpcReduction="20000"/>
          </a:bodyPr>
          <a:lstStyle/>
          <a:p>
            <a:r>
              <a:rPr lang="en-GB" sz="2800" b="0" dirty="0">
                <a:solidFill>
                  <a:srgbClr val="C00000"/>
                </a:solidFill>
                <a:latin typeface="HP Simplified" panose="020B0604020204020204" pitchFamily="34" charset="0"/>
              </a:rPr>
              <a:t>Team Automation</a:t>
            </a:r>
          </a:p>
        </p:txBody>
      </p:sp>
      <p:sp>
        <p:nvSpPr>
          <p:cNvPr id="6" name="Content Placeholder 5"/>
          <p:cNvSpPr>
            <a:spLocks noGrp="1"/>
          </p:cNvSpPr>
          <p:nvPr>
            <p:ph sz="quarter" idx="11"/>
          </p:nvPr>
        </p:nvSpPr>
        <p:spPr/>
        <p:txBody>
          <a:bodyPr/>
          <a:lstStyle/>
          <a:p>
            <a:r>
              <a:rPr lang="en-GB" sz="1400" dirty="0"/>
              <a:t>Date: May 30, 2018</a:t>
            </a:r>
          </a:p>
        </p:txBody>
      </p:sp>
    </p:spTree>
    <p:extLst>
      <p:ext uri="{BB962C8B-B14F-4D97-AF65-F5344CB8AC3E}">
        <p14:creationId xmlns:p14="http://schemas.microsoft.com/office/powerpoint/2010/main" val="50121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OP Parallel Testing Goals</a:t>
            </a:r>
          </a:p>
        </p:txBody>
      </p:sp>
      <p:sp>
        <p:nvSpPr>
          <p:cNvPr id="3" name="Content Placeholder 2"/>
          <p:cNvSpPr>
            <a:spLocks noGrp="1"/>
          </p:cNvSpPr>
          <p:nvPr>
            <p:ph idx="1"/>
          </p:nvPr>
        </p:nvSpPr>
        <p:spPr>
          <a:xfrm>
            <a:off x="476211" y="1175635"/>
            <a:ext cx="11106189" cy="4754880"/>
          </a:xfrm>
          <a:noFill/>
          <a:ln>
            <a:noFill/>
          </a:ln>
        </p:spPr>
        <p:txBody>
          <a:bodyPr>
            <a:normAutofit fontScale="85000" lnSpcReduction="20000"/>
          </a:bodyPr>
          <a:lstStyle/>
          <a:p>
            <a:r>
              <a:rPr lang="en-GB" dirty="0"/>
              <a:t>We needed a versatile approach which would do all that includes not limited to: </a:t>
            </a:r>
            <a:endParaRPr lang="en-US" dirty="0"/>
          </a:p>
          <a:p>
            <a:r>
              <a:rPr lang="en-GB" dirty="0"/>
              <a:t> </a:t>
            </a:r>
            <a:endParaRPr lang="en-US" dirty="0"/>
          </a:p>
          <a:p>
            <a:pPr lvl="0">
              <a:buClr>
                <a:srgbClr val="92D050"/>
              </a:buClr>
              <a:buFont typeface="Arial" panose="020B0604020202020204" pitchFamily="34" charset="0"/>
              <a:buChar char="•"/>
            </a:pPr>
            <a:r>
              <a:rPr lang="en-GB" dirty="0"/>
              <a:t>It must allow us to run all our tests in parallel </a:t>
            </a:r>
            <a:endParaRPr lang="en-US" dirty="0"/>
          </a:p>
          <a:p>
            <a:pPr lvl="0">
              <a:buClr>
                <a:srgbClr val="92D050"/>
              </a:buClr>
              <a:buFont typeface="Arial" panose="020B0604020202020204" pitchFamily="34" charset="0"/>
              <a:buChar char="•"/>
            </a:pPr>
            <a:r>
              <a:rPr lang="en-GB" dirty="0"/>
              <a:t>It must allow us to run each </a:t>
            </a:r>
            <a:r>
              <a:rPr lang="en-GB" b="1" dirty="0"/>
              <a:t>test independently</a:t>
            </a:r>
            <a:r>
              <a:rPr lang="en-GB" dirty="0"/>
              <a:t> without tweaking anything</a:t>
            </a:r>
            <a:endParaRPr lang="en-US" dirty="0"/>
          </a:p>
          <a:p>
            <a:pPr lvl="0">
              <a:buClr>
                <a:srgbClr val="92D050"/>
              </a:buClr>
              <a:buFont typeface="Arial" panose="020B0604020202020204" pitchFamily="34" charset="0"/>
              <a:buChar char="•"/>
            </a:pPr>
            <a:r>
              <a:rPr lang="en-GB" dirty="0"/>
              <a:t>It must allow us to run our </a:t>
            </a:r>
            <a:r>
              <a:rPr lang="en-GB" b="1" dirty="0"/>
              <a:t>tests sequentially</a:t>
            </a:r>
            <a:r>
              <a:rPr lang="en-GB" dirty="0"/>
              <a:t> with just a single tweak</a:t>
            </a:r>
            <a:endParaRPr lang="en-US" dirty="0"/>
          </a:p>
          <a:p>
            <a:pPr lvl="0">
              <a:buClr>
                <a:srgbClr val="92D050"/>
              </a:buClr>
              <a:buFont typeface="Arial" panose="020B0604020202020204" pitchFamily="34" charset="0"/>
              <a:buChar char="•"/>
            </a:pPr>
            <a:r>
              <a:rPr lang="en-GB" dirty="0"/>
              <a:t>It must allow us to run our tests </a:t>
            </a:r>
            <a:r>
              <a:rPr lang="en-GB" i="1" dirty="0"/>
              <a:t>with </a:t>
            </a:r>
            <a:r>
              <a:rPr lang="en-GB" dirty="0"/>
              <a:t>and</a:t>
            </a:r>
            <a:r>
              <a:rPr lang="en-GB" i="1" dirty="0"/>
              <a:t> without</a:t>
            </a:r>
            <a:r>
              <a:rPr lang="en-GB" dirty="0"/>
              <a:t> </a:t>
            </a:r>
            <a:r>
              <a:rPr lang="en-GB" b="1" dirty="0"/>
              <a:t>Selenium Grid</a:t>
            </a:r>
            <a:endParaRPr lang="en-US" dirty="0"/>
          </a:p>
          <a:p>
            <a:pPr lvl="0">
              <a:buClr>
                <a:srgbClr val="92D050"/>
              </a:buClr>
              <a:buFont typeface="Arial" panose="020B0604020202020204" pitchFamily="34" charset="0"/>
              <a:buChar char="•"/>
            </a:pPr>
            <a:r>
              <a:rPr lang="en-GB" dirty="0"/>
              <a:t>It must support </a:t>
            </a:r>
            <a:r>
              <a:rPr lang="en-GB" i="1" dirty="0"/>
              <a:t>all browsers</a:t>
            </a:r>
            <a:r>
              <a:rPr lang="en-GB" dirty="0"/>
              <a:t> for our </a:t>
            </a:r>
            <a:r>
              <a:rPr lang="en-GB" b="1" dirty="0"/>
              <a:t>cross-browser</a:t>
            </a:r>
            <a:r>
              <a:rPr lang="en-GB" dirty="0"/>
              <a:t> testing needs</a:t>
            </a:r>
          </a:p>
          <a:p>
            <a:pPr lvl="0">
              <a:buClr>
                <a:srgbClr val="92D050"/>
              </a:buClr>
              <a:buFont typeface="Arial" panose="020B0604020202020204" pitchFamily="34" charset="0"/>
              <a:buChar char="•"/>
            </a:pPr>
            <a:r>
              <a:rPr lang="en-GB" dirty="0"/>
              <a:t>It must support re-run for tests that might fail due to network or data corruption issues</a:t>
            </a:r>
            <a:endParaRPr lang="en-US" dirty="0"/>
          </a:p>
          <a:p>
            <a:pPr lvl="0">
              <a:buClr>
                <a:srgbClr val="92D050"/>
              </a:buClr>
              <a:buFont typeface="Arial" panose="020B0604020202020204" pitchFamily="34" charset="0"/>
              <a:buChar char="•"/>
            </a:pPr>
            <a:r>
              <a:rPr lang="en-GB" dirty="0"/>
              <a:t>It must support </a:t>
            </a:r>
            <a:r>
              <a:rPr lang="en-GB" b="1" dirty="0"/>
              <a:t>ZAP scan</a:t>
            </a:r>
            <a:r>
              <a:rPr lang="en-GB" dirty="0"/>
              <a:t> for our security testing needs</a:t>
            </a:r>
            <a:endParaRPr lang="en-US" dirty="0"/>
          </a:p>
          <a:p>
            <a:pPr lvl="0">
              <a:buClr>
                <a:srgbClr val="92D050"/>
              </a:buClr>
              <a:buFont typeface="Arial" panose="020B0604020202020204" pitchFamily="34" charset="0"/>
              <a:buChar char="•"/>
            </a:pPr>
            <a:r>
              <a:rPr lang="en-GB" dirty="0"/>
              <a:t>It must work seamlessly with our </a:t>
            </a:r>
            <a:r>
              <a:rPr lang="en-GB" b="1" dirty="0"/>
              <a:t>backend / API layer</a:t>
            </a:r>
            <a:r>
              <a:rPr lang="en-GB" dirty="0"/>
              <a:t> integration</a:t>
            </a:r>
            <a:endParaRPr lang="en-US" dirty="0"/>
          </a:p>
          <a:p>
            <a:pPr marL="0" lvl="1" indent="0">
              <a:buNone/>
            </a:pPr>
            <a:endParaRPr lang="en-US" sz="1600" dirty="0"/>
          </a:p>
          <a:p>
            <a:pPr marL="0" lvl="1" indent="0">
              <a:buNone/>
            </a:pPr>
            <a:endParaRPr lang="en-US" sz="1600" dirty="0"/>
          </a:p>
          <a:p>
            <a:pPr marL="0" lvl="1" indent="0">
              <a:buNone/>
            </a:pPr>
            <a:r>
              <a:rPr lang="en-US" sz="2000" dirty="0"/>
              <a:t>This has been achieved through harnessing the power of </a:t>
            </a:r>
            <a:r>
              <a:rPr lang="en-US" sz="2000" b="1" dirty="0"/>
              <a:t>Maven</a:t>
            </a:r>
            <a:r>
              <a:rPr lang="en-US" sz="2000" dirty="0"/>
              <a:t> with </a:t>
            </a:r>
            <a:r>
              <a:rPr lang="en-US" sz="2000" b="1" dirty="0"/>
              <a:t>TestNG</a:t>
            </a:r>
            <a:r>
              <a:rPr lang="en-US" sz="2000" dirty="0"/>
              <a:t>.</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10</a:t>
            </a:fld>
            <a:endParaRPr lang="en-US" dirty="0">
              <a:solidFill>
                <a:prstClr val="black">
                  <a:lumMod val="50000"/>
                  <a:lumOff val="50000"/>
                </a:prstClr>
              </a:solidFill>
            </a:endParaRPr>
          </a:p>
        </p:txBody>
      </p:sp>
    </p:spTree>
    <p:extLst>
      <p:ext uri="{BB962C8B-B14F-4D97-AF65-F5344CB8AC3E}">
        <p14:creationId xmlns:p14="http://schemas.microsoft.com/office/powerpoint/2010/main" val="141703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Design Patterns | How Do Tests Go Parallel in OP TestFramework?</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11</a:t>
            </a:fld>
            <a:endParaRPr lang="en-US" dirty="0">
              <a:solidFill>
                <a:prstClr val="black">
                  <a:lumMod val="50000"/>
                  <a:lumOff val="50000"/>
                </a:prstClr>
              </a:solidFill>
            </a:endParaRPr>
          </a:p>
        </p:txBody>
      </p:sp>
      <p:pic>
        <p:nvPicPr>
          <p:cNvPr id="6" name="Content Placeholder 5">
            <a:extLst>
              <a:ext uri="{FF2B5EF4-FFF2-40B4-BE49-F238E27FC236}">
                <a16:creationId xmlns:a16="http://schemas.microsoft.com/office/drawing/2014/main" id="{8C3FBDAA-4DCC-4837-8F19-F96BA23BC61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76210" y="1510748"/>
            <a:ext cx="8985841" cy="4625008"/>
          </a:xfrm>
          <a:prstGeom prst="rect">
            <a:avLst/>
          </a:prstGeom>
        </p:spPr>
      </p:pic>
    </p:spTree>
    <p:extLst>
      <p:ext uri="{BB962C8B-B14F-4D97-AF65-F5344CB8AC3E}">
        <p14:creationId xmlns:p14="http://schemas.microsoft.com/office/powerpoint/2010/main" val="168162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Design Patterns | Coding Principles</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12</a:t>
            </a:fld>
            <a:endParaRPr lang="en-US" dirty="0">
              <a:solidFill>
                <a:prstClr val="black">
                  <a:lumMod val="50000"/>
                  <a:lumOff val="50000"/>
                </a:prstClr>
              </a:solidFill>
            </a:endParaRPr>
          </a:p>
        </p:txBody>
      </p:sp>
      <p:sp>
        <p:nvSpPr>
          <p:cNvPr id="8" name="TextBox 7">
            <a:extLst>
              <a:ext uri="{FF2B5EF4-FFF2-40B4-BE49-F238E27FC236}">
                <a16:creationId xmlns:a16="http://schemas.microsoft.com/office/drawing/2014/main" id="{C6F22DC0-8196-4AF6-ADE7-162B36CDE6B2}"/>
              </a:ext>
            </a:extLst>
          </p:cNvPr>
          <p:cNvSpPr txBox="1"/>
          <p:nvPr/>
        </p:nvSpPr>
        <p:spPr>
          <a:xfrm>
            <a:off x="476211" y="1073943"/>
            <a:ext cx="11026676" cy="4293483"/>
          </a:xfrm>
          <a:prstGeom prst="rect">
            <a:avLst/>
          </a:prstGeom>
          <a:noFill/>
        </p:spPr>
        <p:txBody>
          <a:bodyPr wrap="square" rtlCol="0">
            <a:spAutoFit/>
          </a:bodyPr>
          <a:lstStyle/>
          <a:p>
            <a:pPr marL="285750" indent="-285750">
              <a:lnSpc>
                <a:spcPct val="150000"/>
              </a:lnSpc>
              <a:buClr>
                <a:srgbClr val="62BB46"/>
              </a:buClr>
              <a:buFont typeface="Arial" panose="020B0604020202020204" pitchFamily="34" charset="0"/>
              <a:buChar char="•"/>
            </a:pPr>
            <a:r>
              <a:rPr lang="en-US" sz="2000" b="1" dirty="0">
                <a:latin typeface="HP Simplified" panose="020B0604020204020204"/>
              </a:rPr>
              <a:t>Keep it simple</a:t>
            </a:r>
          </a:p>
          <a:p>
            <a:pPr marL="285750" indent="-285750">
              <a:lnSpc>
                <a:spcPct val="150000"/>
              </a:lnSpc>
              <a:buClr>
                <a:srgbClr val="62BB46"/>
              </a:buClr>
              <a:buFont typeface="Arial" panose="020B0604020202020204" pitchFamily="34" charset="0"/>
              <a:buChar char="•"/>
            </a:pPr>
            <a:r>
              <a:rPr lang="en-US" dirty="0">
                <a:latin typeface="HP Simplified" panose="020B0604020204020204"/>
              </a:rPr>
              <a:t>All controls should be parametrized either locally or from the regression layer</a:t>
            </a:r>
          </a:p>
          <a:p>
            <a:pPr marL="285750" indent="-285750">
              <a:lnSpc>
                <a:spcPct val="150000"/>
              </a:lnSpc>
              <a:buClr>
                <a:srgbClr val="62BB46"/>
              </a:buClr>
              <a:buFont typeface="Arial" panose="020B0604020202020204" pitchFamily="34" charset="0"/>
              <a:buChar char="•"/>
            </a:pPr>
            <a:r>
              <a:rPr lang="en-US" dirty="0">
                <a:latin typeface="HP Simplified" panose="020B0604020204020204"/>
              </a:rPr>
              <a:t>The code is written in JAVA currently JAVA 8</a:t>
            </a:r>
          </a:p>
          <a:p>
            <a:pPr marL="285750" indent="-285750">
              <a:lnSpc>
                <a:spcPct val="150000"/>
              </a:lnSpc>
              <a:buClr>
                <a:srgbClr val="62BB46"/>
              </a:buClr>
              <a:buFont typeface="Arial" panose="020B0604020202020204" pitchFamily="34" charset="0"/>
              <a:buChar char="•"/>
            </a:pPr>
            <a:r>
              <a:rPr lang="en-US" dirty="0">
                <a:latin typeface="HP Simplified" panose="020B0604020204020204"/>
              </a:rPr>
              <a:t>Code is built on Page Object Model using Page Factory – for reusability and separation of concern purposes</a:t>
            </a:r>
          </a:p>
          <a:p>
            <a:pPr marL="285750" indent="-285750">
              <a:lnSpc>
                <a:spcPct val="150000"/>
              </a:lnSpc>
              <a:buClr>
                <a:srgbClr val="62BB46"/>
              </a:buClr>
              <a:buFont typeface="Arial" panose="020B0604020202020204" pitchFamily="34" charset="0"/>
              <a:buChar char="•"/>
            </a:pPr>
            <a:r>
              <a:rPr lang="en-US" dirty="0">
                <a:latin typeface="HP Simplified" panose="020B0604020204020204"/>
              </a:rPr>
              <a:t>Data mining is used to parametrize scripts, also setup data is inserted via SQL and XML files wherever required</a:t>
            </a:r>
          </a:p>
          <a:p>
            <a:pPr marL="285750" indent="-285750">
              <a:lnSpc>
                <a:spcPct val="150000"/>
              </a:lnSpc>
              <a:buClr>
                <a:srgbClr val="62BB46"/>
              </a:buClr>
              <a:buFont typeface="Arial" panose="020B0604020202020204" pitchFamily="34" charset="0"/>
              <a:buChar char="•"/>
            </a:pPr>
            <a:r>
              <a:rPr lang="en-US" dirty="0">
                <a:latin typeface="HP Simplified" panose="020B0604020204020204"/>
              </a:rPr>
              <a:t>Each test is capable of running as a single test as well as running in parallel along other tests</a:t>
            </a:r>
          </a:p>
          <a:p>
            <a:pPr marL="285750" indent="-285750">
              <a:lnSpc>
                <a:spcPct val="150000"/>
              </a:lnSpc>
              <a:buClr>
                <a:srgbClr val="62BB46"/>
              </a:buClr>
              <a:buFont typeface="Arial" panose="020B0604020202020204" pitchFamily="34" charset="0"/>
              <a:buChar char="•"/>
            </a:pPr>
            <a:r>
              <a:rPr lang="en-US" dirty="0">
                <a:latin typeface="HP Simplified" panose="020B0604020204020204"/>
              </a:rPr>
              <a:t>Each test is safely locked in its own thread to avoid any kind of cross-contamination between tests</a:t>
            </a:r>
          </a:p>
          <a:p>
            <a:pPr marL="285750" indent="-285750">
              <a:lnSpc>
                <a:spcPct val="150000"/>
              </a:lnSpc>
              <a:buClr>
                <a:srgbClr val="62BB46"/>
              </a:buClr>
              <a:buFont typeface="Arial" panose="020B0604020202020204" pitchFamily="34" charset="0"/>
              <a:buChar char="•"/>
            </a:pPr>
            <a:r>
              <a:rPr lang="en-US" dirty="0">
                <a:latin typeface="HP Simplified" panose="020B0604020204020204"/>
              </a:rPr>
              <a:t>The scripts are designed such that they can be run over multiple machines and regions. (Build, Dev Local Machines, Sales environment)</a:t>
            </a:r>
          </a:p>
          <a:p>
            <a:pPr marL="285750" indent="-285750">
              <a:lnSpc>
                <a:spcPct val="150000"/>
              </a:lnSpc>
              <a:buClr>
                <a:srgbClr val="62BB46"/>
              </a:buClr>
              <a:buFont typeface="Arial" panose="020B0604020202020204" pitchFamily="34" charset="0"/>
              <a:buChar char="•"/>
            </a:pPr>
            <a:r>
              <a:rPr lang="en-US" dirty="0">
                <a:latin typeface="HP Simplified" panose="020B0604020204020204"/>
              </a:rPr>
              <a:t>Our scripts support running over Firefox Chrome, IE, &amp; Edge, as well as headless for all supported browsers</a:t>
            </a:r>
          </a:p>
        </p:txBody>
      </p:sp>
    </p:spTree>
    <p:extLst>
      <p:ext uri="{BB962C8B-B14F-4D97-AF65-F5344CB8AC3E}">
        <p14:creationId xmlns:p14="http://schemas.microsoft.com/office/powerpoint/2010/main" val="86215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3E13A6B9-E565-4E97-9DB0-227CB0A17D90}"/>
              </a:ext>
            </a:extLst>
          </p:cNvPr>
          <p:cNvSpPr>
            <a:spLocks noGrp="1"/>
          </p:cNvSpPr>
          <p:nvPr>
            <p:ph type="subTitle" idx="1"/>
          </p:nvPr>
        </p:nvSpPr>
        <p:spPr>
          <a:xfrm>
            <a:off x="1881158" y="1210733"/>
            <a:ext cx="8429684" cy="4861480"/>
          </a:xfrm>
        </p:spPr>
        <p:txBody>
          <a:bodyPr/>
          <a:lstStyle/>
          <a:p>
            <a:pPr marL="285750" indent="-285750">
              <a:buFont typeface="Arial" panose="020B0604020202020204" pitchFamily="34" charset="0"/>
              <a:buChar char="-"/>
            </a:pPr>
            <a:endParaRPr lang="en-US" dirty="0"/>
          </a:p>
          <a:p>
            <a:endParaRPr lang="en-US" dirty="0"/>
          </a:p>
          <a:p>
            <a:endParaRPr lang="en-US" dirty="0"/>
          </a:p>
        </p:txBody>
      </p:sp>
      <p:sp>
        <p:nvSpPr>
          <p:cNvPr id="7" name="Footer Placeholder 6"/>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6" name="Slide Number Placeholder 5"/>
          <p:cNvSpPr>
            <a:spLocks noGrp="1"/>
          </p:cNvSpPr>
          <p:nvPr>
            <p:ph type="sldNum" sz="quarter" idx="12"/>
          </p:nvPr>
        </p:nvSpPr>
        <p:spPr/>
        <p:txBody>
          <a:bodyPr/>
          <a:lstStyle/>
          <a:p>
            <a:fld id="{8F93A4E8-0C75-4102-8DC8-0A1495120870}" type="slidenum">
              <a:rPr lang="en-GB" smtClean="0">
                <a:solidFill>
                  <a:prstClr val="black">
                    <a:lumMod val="50000"/>
                    <a:lumOff val="50000"/>
                  </a:prstClr>
                </a:solidFill>
              </a:rPr>
              <a:pPr/>
              <a:t>13</a:t>
            </a:fld>
            <a:endParaRPr lang="en-GB" dirty="0">
              <a:solidFill>
                <a:prstClr val="black">
                  <a:lumMod val="50000"/>
                  <a:lumOff val="50000"/>
                </a:prstClr>
              </a:solidFill>
            </a:endParaRPr>
          </a:p>
        </p:txBody>
      </p:sp>
      <p:sp>
        <p:nvSpPr>
          <p:cNvPr id="12" name="Title 3"/>
          <p:cNvSpPr txBox="1">
            <a:spLocks/>
          </p:cNvSpPr>
          <p:nvPr/>
        </p:nvSpPr>
        <p:spPr>
          <a:xfrm>
            <a:off x="1881158" y="258989"/>
            <a:ext cx="8364716" cy="453913"/>
          </a:xfrm>
          <a:prstGeom prst="rect">
            <a:avLst/>
          </a:prstGeom>
        </p:spPr>
        <p:txBody>
          <a:bodyPr vert="horz" lIns="0" tIns="0" rIns="0" bIns="0" rtlCol="0" anchor="b" anchorCtr="0">
            <a:noAutofit/>
          </a:bodyPr>
          <a:lstStyle>
            <a:lvl1pPr algn="l" defTabSz="914400" rtl="0" eaLnBrk="1" latinLnBrk="0" hangingPunct="1">
              <a:spcBef>
                <a:spcPct val="0"/>
              </a:spcBef>
              <a:buNone/>
              <a:defRPr sz="2400" kern="1200">
                <a:solidFill>
                  <a:srgbClr val="62BB46"/>
                </a:solidFill>
                <a:latin typeface="Arial" pitchFamily="34" charset="0"/>
                <a:ea typeface="+mj-ea"/>
                <a:cs typeface="Arial" pitchFamily="34" charset="0"/>
              </a:defRPr>
            </a:lvl1pPr>
          </a:lstStyle>
          <a:p>
            <a:pPr>
              <a:lnSpc>
                <a:spcPct val="170000"/>
              </a:lnSpc>
            </a:pPr>
            <a:endParaRPr lang="en-US" dirty="0"/>
          </a:p>
        </p:txBody>
      </p:sp>
      <p:sp>
        <p:nvSpPr>
          <p:cNvPr id="19" name="Teardrop 1">
            <a:extLst>
              <a:ext uri="{FF2B5EF4-FFF2-40B4-BE49-F238E27FC236}">
                <a16:creationId xmlns:a16="http://schemas.microsoft.com/office/drawing/2014/main" id="{9068E5D3-90EC-4697-B4AD-A42D219855BD}"/>
              </a:ext>
            </a:extLst>
          </p:cNvPr>
          <p:cNvSpPr>
            <a:spLocks/>
          </p:cNvSpPr>
          <p:nvPr/>
        </p:nvSpPr>
        <p:spPr bwMode="auto">
          <a:xfrm>
            <a:off x="2635056" y="1946358"/>
            <a:ext cx="914400" cy="914400"/>
          </a:xfrm>
          <a:custGeom>
            <a:avLst/>
            <a:gdLst>
              <a:gd name="T0" fmla="*/ 0 w 914400"/>
              <a:gd name="T1" fmla="*/ 457200 h 914400"/>
              <a:gd name="T2" fmla="*/ 457200 w 914400"/>
              <a:gd name="T3" fmla="*/ 0 h 914400"/>
              <a:gd name="T4" fmla="*/ 914400 w 914400"/>
              <a:gd name="T5" fmla="*/ 0 h 914400"/>
              <a:gd name="T6" fmla="*/ 914400 w 914400"/>
              <a:gd name="T7" fmla="*/ 457200 h 914400"/>
              <a:gd name="T8" fmla="*/ 457200 w 914400"/>
              <a:gd name="T9" fmla="*/ 914400 h 914400"/>
              <a:gd name="T10" fmla="*/ 0 w 914400"/>
              <a:gd name="T11" fmla="*/ 457200 h 914400"/>
              <a:gd name="T12" fmla="*/ 0 60000 65536"/>
              <a:gd name="T13" fmla="*/ 0 60000 65536"/>
              <a:gd name="T14" fmla="*/ 0 60000 65536"/>
              <a:gd name="T15" fmla="*/ 0 60000 65536"/>
              <a:gd name="T16" fmla="*/ 0 60000 65536"/>
              <a:gd name="T17" fmla="*/ 0 60000 65536"/>
              <a:gd name="T18" fmla="*/ 0 w 914400"/>
              <a:gd name="T19" fmla="*/ 0 h 914400"/>
              <a:gd name="T20" fmla="*/ 914400 w 914400"/>
              <a:gd name="T21" fmla="*/ 914400 h 914400"/>
            </a:gdLst>
            <a:ahLst/>
            <a:cxnLst>
              <a:cxn ang="T12">
                <a:pos x="T0" y="T1"/>
              </a:cxn>
              <a:cxn ang="T13">
                <a:pos x="T2" y="T3"/>
              </a:cxn>
              <a:cxn ang="T14">
                <a:pos x="T4" y="T5"/>
              </a:cxn>
              <a:cxn ang="T15">
                <a:pos x="T6" y="T7"/>
              </a:cxn>
              <a:cxn ang="T16">
                <a:pos x="T8" y="T9"/>
              </a:cxn>
              <a:cxn ang="T17">
                <a:pos x="T10" y="T11"/>
              </a:cxn>
            </a:cxnLst>
            <a:rect l="T18" t="T19" r="T20" b="T21"/>
            <a:pathLst>
              <a:path w="914400" h="914400">
                <a:moveTo>
                  <a:pt x="0" y="457200"/>
                </a:moveTo>
                <a:cubicBezTo>
                  <a:pt x="0" y="204695"/>
                  <a:pt x="204695" y="0"/>
                  <a:pt x="457200" y="0"/>
                </a:cubicBezTo>
                <a:lnTo>
                  <a:pt x="914400" y="0"/>
                </a:lnTo>
                <a:lnTo>
                  <a:pt x="914400" y="457200"/>
                </a:lnTo>
                <a:cubicBezTo>
                  <a:pt x="914400" y="709705"/>
                  <a:pt x="709705" y="914400"/>
                  <a:pt x="457200" y="914400"/>
                </a:cubicBezTo>
                <a:cubicBezTo>
                  <a:pt x="204695" y="914400"/>
                  <a:pt x="0" y="709705"/>
                  <a:pt x="0" y="457200"/>
                </a:cubicBezTo>
                <a:close/>
              </a:path>
            </a:pathLst>
          </a:cu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Req (V1)</a:t>
            </a:r>
            <a:endParaRPr lang="en-US" altLang="en-US" dirty="0">
              <a:latin typeface="Arial" panose="020B0604020202020204" pitchFamily="34" charset="0"/>
            </a:endParaRPr>
          </a:p>
        </p:txBody>
      </p:sp>
      <p:sp>
        <p:nvSpPr>
          <p:cNvPr id="20" name="Teardrop 2">
            <a:extLst>
              <a:ext uri="{FF2B5EF4-FFF2-40B4-BE49-F238E27FC236}">
                <a16:creationId xmlns:a16="http://schemas.microsoft.com/office/drawing/2014/main" id="{C2CB0B60-9C9F-47F7-BBDC-2B2E56FF09C5}"/>
              </a:ext>
            </a:extLst>
          </p:cNvPr>
          <p:cNvSpPr>
            <a:spLocks/>
          </p:cNvSpPr>
          <p:nvPr/>
        </p:nvSpPr>
        <p:spPr bwMode="auto">
          <a:xfrm>
            <a:off x="4569655" y="1946578"/>
            <a:ext cx="914400" cy="923925"/>
          </a:xfrm>
          <a:custGeom>
            <a:avLst/>
            <a:gdLst>
              <a:gd name="T0" fmla="*/ 0 w 914400"/>
              <a:gd name="T1" fmla="*/ 461963 h 923925"/>
              <a:gd name="T2" fmla="*/ 457200 w 914400"/>
              <a:gd name="T3" fmla="*/ 0 h 923925"/>
              <a:gd name="T4" fmla="*/ 914400 w 914400"/>
              <a:gd name="T5" fmla="*/ 0 h 923925"/>
              <a:gd name="T6" fmla="*/ 914400 w 914400"/>
              <a:gd name="T7" fmla="*/ 461963 h 923925"/>
              <a:gd name="T8" fmla="*/ 457200 w 914400"/>
              <a:gd name="T9" fmla="*/ 923926 h 923925"/>
              <a:gd name="T10" fmla="*/ 0 w 914400"/>
              <a:gd name="T11" fmla="*/ 461963 h 923925"/>
              <a:gd name="T12" fmla="*/ 0 60000 65536"/>
              <a:gd name="T13" fmla="*/ 0 60000 65536"/>
              <a:gd name="T14" fmla="*/ 0 60000 65536"/>
              <a:gd name="T15" fmla="*/ 0 60000 65536"/>
              <a:gd name="T16" fmla="*/ 0 60000 65536"/>
              <a:gd name="T17" fmla="*/ 0 60000 65536"/>
              <a:gd name="T18" fmla="*/ 0 w 914400"/>
              <a:gd name="T19" fmla="*/ 0 h 923925"/>
              <a:gd name="T20" fmla="*/ 914400 w 914400"/>
              <a:gd name="T21" fmla="*/ 923925 h 923925"/>
            </a:gdLst>
            <a:ahLst/>
            <a:cxnLst>
              <a:cxn ang="T12">
                <a:pos x="T0" y="T1"/>
              </a:cxn>
              <a:cxn ang="T13">
                <a:pos x="T2" y="T3"/>
              </a:cxn>
              <a:cxn ang="T14">
                <a:pos x="T4" y="T5"/>
              </a:cxn>
              <a:cxn ang="T15">
                <a:pos x="T6" y="T7"/>
              </a:cxn>
              <a:cxn ang="T16">
                <a:pos x="T8" y="T9"/>
              </a:cxn>
              <a:cxn ang="T17">
                <a:pos x="T10" y="T11"/>
              </a:cxn>
            </a:cxnLst>
            <a:rect l="T18" t="T19" r="T20" b="T21"/>
            <a:pathLst>
              <a:path w="914400" h="923925">
                <a:moveTo>
                  <a:pt x="0" y="461963"/>
                </a:moveTo>
                <a:cubicBezTo>
                  <a:pt x="0" y="206828"/>
                  <a:pt x="204695" y="0"/>
                  <a:pt x="457200" y="0"/>
                </a:cubicBezTo>
                <a:lnTo>
                  <a:pt x="914400" y="0"/>
                </a:lnTo>
                <a:lnTo>
                  <a:pt x="914400" y="461963"/>
                </a:lnTo>
                <a:cubicBezTo>
                  <a:pt x="914400" y="717098"/>
                  <a:pt x="709705" y="923926"/>
                  <a:pt x="457200" y="923926"/>
                </a:cubicBezTo>
                <a:cubicBezTo>
                  <a:pt x="204695" y="923926"/>
                  <a:pt x="0" y="717098"/>
                  <a:pt x="0" y="461963"/>
                </a:cubicBezTo>
                <a:close/>
              </a:path>
            </a:pathLst>
          </a:cu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100">
                <a:latin typeface="Calibri" panose="020F0502020204030204" pitchFamily="34" charset="0"/>
                <a:ea typeface="Calibri" panose="020F0502020204030204" pitchFamily="34" charset="0"/>
                <a:cs typeface="Times New Roman" panose="02020603050405020304" pitchFamily="18" charset="0"/>
              </a:rPr>
              <a:t>Design</a:t>
            </a:r>
            <a:endParaRPr lang="en-US" altLang="en-US">
              <a:latin typeface="Arial" panose="020B0604020202020204" pitchFamily="34" charset="0"/>
            </a:endParaRPr>
          </a:p>
        </p:txBody>
      </p:sp>
      <p:sp>
        <p:nvSpPr>
          <p:cNvPr id="21" name="Teardrop 3">
            <a:extLst>
              <a:ext uri="{FF2B5EF4-FFF2-40B4-BE49-F238E27FC236}">
                <a16:creationId xmlns:a16="http://schemas.microsoft.com/office/drawing/2014/main" id="{B11DDA99-73A3-40A6-8B76-D4DB67E5DF1F}"/>
              </a:ext>
            </a:extLst>
          </p:cNvPr>
          <p:cNvSpPr>
            <a:spLocks/>
          </p:cNvSpPr>
          <p:nvPr/>
        </p:nvSpPr>
        <p:spPr bwMode="auto">
          <a:xfrm>
            <a:off x="6591826" y="1946358"/>
            <a:ext cx="914400" cy="914400"/>
          </a:xfrm>
          <a:custGeom>
            <a:avLst/>
            <a:gdLst>
              <a:gd name="T0" fmla="*/ 0 w 914400"/>
              <a:gd name="T1" fmla="*/ 457200 h 914400"/>
              <a:gd name="T2" fmla="*/ 457200 w 914400"/>
              <a:gd name="T3" fmla="*/ 0 h 914400"/>
              <a:gd name="T4" fmla="*/ 914400 w 914400"/>
              <a:gd name="T5" fmla="*/ 0 h 914400"/>
              <a:gd name="T6" fmla="*/ 914400 w 914400"/>
              <a:gd name="T7" fmla="*/ 457200 h 914400"/>
              <a:gd name="T8" fmla="*/ 457200 w 914400"/>
              <a:gd name="T9" fmla="*/ 914400 h 914400"/>
              <a:gd name="T10" fmla="*/ 0 w 914400"/>
              <a:gd name="T11" fmla="*/ 457200 h 914400"/>
              <a:gd name="T12" fmla="*/ 0 60000 65536"/>
              <a:gd name="T13" fmla="*/ 0 60000 65536"/>
              <a:gd name="T14" fmla="*/ 0 60000 65536"/>
              <a:gd name="T15" fmla="*/ 0 60000 65536"/>
              <a:gd name="T16" fmla="*/ 0 60000 65536"/>
              <a:gd name="T17" fmla="*/ 0 60000 65536"/>
              <a:gd name="T18" fmla="*/ 0 w 914400"/>
              <a:gd name="T19" fmla="*/ 0 h 914400"/>
              <a:gd name="T20" fmla="*/ 914400 w 914400"/>
              <a:gd name="T21" fmla="*/ 914400 h 914400"/>
            </a:gdLst>
            <a:ahLst/>
            <a:cxnLst>
              <a:cxn ang="T12">
                <a:pos x="T0" y="T1"/>
              </a:cxn>
              <a:cxn ang="T13">
                <a:pos x="T2" y="T3"/>
              </a:cxn>
              <a:cxn ang="T14">
                <a:pos x="T4" y="T5"/>
              </a:cxn>
              <a:cxn ang="T15">
                <a:pos x="T6" y="T7"/>
              </a:cxn>
              <a:cxn ang="T16">
                <a:pos x="T8" y="T9"/>
              </a:cxn>
              <a:cxn ang="T17">
                <a:pos x="T10" y="T11"/>
              </a:cxn>
            </a:cxnLst>
            <a:rect l="T18" t="T19" r="T20" b="T21"/>
            <a:pathLst>
              <a:path w="914400" h="914400">
                <a:moveTo>
                  <a:pt x="0" y="457200"/>
                </a:moveTo>
                <a:cubicBezTo>
                  <a:pt x="0" y="204695"/>
                  <a:pt x="204695" y="0"/>
                  <a:pt x="457200" y="0"/>
                </a:cubicBezTo>
                <a:lnTo>
                  <a:pt x="914400" y="0"/>
                </a:lnTo>
                <a:lnTo>
                  <a:pt x="914400" y="457200"/>
                </a:lnTo>
                <a:cubicBezTo>
                  <a:pt x="914400" y="709705"/>
                  <a:pt x="709705" y="914400"/>
                  <a:pt x="457200" y="914400"/>
                </a:cubicBezTo>
                <a:cubicBezTo>
                  <a:pt x="204695" y="914400"/>
                  <a:pt x="0" y="709705"/>
                  <a:pt x="0" y="457200"/>
                </a:cubicBezTo>
                <a:close/>
              </a:path>
            </a:pathLst>
          </a:cu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Dev</a:t>
            </a:r>
            <a:endParaRPr lang="en-US" altLang="en-US" dirty="0">
              <a:latin typeface="Arial" panose="020B0604020202020204" pitchFamily="34" charset="0"/>
            </a:endParaRPr>
          </a:p>
        </p:txBody>
      </p:sp>
      <p:sp>
        <p:nvSpPr>
          <p:cNvPr id="22" name="Teardrop 4">
            <a:extLst>
              <a:ext uri="{FF2B5EF4-FFF2-40B4-BE49-F238E27FC236}">
                <a16:creationId xmlns:a16="http://schemas.microsoft.com/office/drawing/2014/main" id="{52E0666C-4C43-4911-95C0-3736273AE055}"/>
              </a:ext>
            </a:extLst>
          </p:cNvPr>
          <p:cNvSpPr>
            <a:spLocks/>
          </p:cNvSpPr>
          <p:nvPr/>
        </p:nvSpPr>
        <p:spPr bwMode="auto">
          <a:xfrm>
            <a:off x="8451334" y="1956102"/>
            <a:ext cx="914400" cy="914400"/>
          </a:xfrm>
          <a:custGeom>
            <a:avLst/>
            <a:gdLst>
              <a:gd name="T0" fmla="*/ 0 w 914400"/>
              <a:gd name="T1" fmla="*/ 457200 h 914400"/>
              <a:gd name="T2" fmla="*/ 457200 w 914400"/>
              <a:gd name="T3" fmla="*/ 0 h 914400"/>
              <a:gd name="T4" fmla="*/ 914400 w 914400"/>
              <a:gd name="T5" fmla="*/ 0 h 914400"/>
              <a:gd name="T6" fmla="*/ 914400 w 914400"/>
              <a:gd name="T7" fmla="*/ 457200 h 914400"/>
              <a:gd name="T8" fmla="*/ 457200 w 914400"/>
              <a:gd name="T9" fmla="*/ 914400 h 914400"/>
              <a:gd name="T10" fmla="*/ 0 w 914400"/>
              <a:gd name="T11" fmla="*/ 457200 h 914400"/>
              <a:gd name="T12" fmla="*/ 0 60000 65536"/>
              <a:gd name="T13" fmla="*/ 0 60000 65536"/>
              <a:gd name="T14" fmla="*/ 0 60000 65536"/>
              <a:gd name="T15" fmla="*/ 0 60000 65536"/>
              <a:gd name="T16" fmla="*/ 0 60000 65536"/>
              <a:gd name="T17" fmla="*/ 0 60000 65536"/>
              <a:gd name="T18" fmla="*/ 0 w 914400"/>
              <a:gd name="T19" fmla="*/ 0 h 914400"/>
              <a:gd name="T20" fmla="*/ 914400 w 914400"/>
              <a:gd name="T21" fmla="*/ 914400 h 914400"/>
            </a:gdLst>
            <a:ahLst/>
            <a:cxnLst>
              <a:cxn ang="T12">
                <a:pos x="T0" y="T1"/>
              </a:cxn>
              <a:cxn ang="T13">
                <a:pos x="T2" y="T3"/>
              </a:cxn>
              <a:cxn ang="T14">
                <a:pos x="T4" y="T5"/>
              </a:cxn>
              <a:cxn ang="T15">
                <a:pos x="T6" y="T7"/>
              </a:cxn>
              <a:cxn ang="T16">
                <a:pos x="T8" y="T9"/>
              </a:cxn>
              <a:cxn ang="T17">
                <a:pos x="T10" y="T11"/>
              </a:cxn>
            </a:cxnLst>
            <a:rect l="T18" t="T19" r="T20" b="T21"/>
            <a:pathLst>
              <a:path w="914400" h="914400">
                <a:moveTo>
                  <a:pt x="0" y="457200"/>
                </a:moveTo>
                <a:cubicBezTo>
                  <a:pt x="0" y="204695"/>
                  <a:pt x="204695" y="0"/>
                  <a:pt x="457200" y="0"/>
                </a:cubicBezTo>
                <a:lnTo>
                  <a:pt x="914400" y="0"/>
                </a:lnTo>
                <a:lnTo>
                  <a:pt x="914400" y="457200"/>
                </a:lnTo>
                <a:cubicBezTo>
                  <a:pt x="914400" y="709705"/>
                  <a:pt x="709705" y="914400"/>
                  <a:pt x="457200" y="914400"/>
                </a:cubicBezTo>
                <a:cubicBezTo>
                  <a:pt x="204695" y="914400"/>
                  <a:pt x="0" y="709705"/>
                  <a:pt x="0" y="457200"/>
                </a:cubicBezTo>
                <a:close/>
              </a:path>
            </a:pathLst>
          </a:cu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Test</a:t>
            </a:r>
            <a:endParaRPr lang="en-US" altLang="en-US" dirty="0">
              <a:latin typeface="Arial" panose="020B0604020202020204" pitchFamily="34" charset="0"/>
            </a:endParaRPr>
          </a:p>
        </p:txBody>
      </p:sp>
      <p:cxnSp>
        <p:nvCxnSpPr>
          <p:cNvPr id="23" name="Straight Connector 22">
            <a:extLst>
              <a:ext uri="{FF2B5EF4-FFF2-40B4-BE49-F238E27FC236}">
                <a16:creationId xmlns:a16="http://schemas.microsoft.com/office/drawing/2014/main" id="{E568AB7E-CB13-4A6E-BDFC-3089F577611B}"/>
              </a:ext>
            </a:extLst>
          </p:cNvPr>
          <p:cNvCxnSpPr>
            <a:cxnSpLocks/>
          </p:cNvCxnSpPr>
          <p:nvPr/>
        </p:nvCxnSpPr>
        <p:spPr>
          <a:xfrm>
            <a:off x="3064498" y="2891076"/>
            <a:ext cx="0" cy="632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8F2F13-7E3C-43E4-BB95-D71776EAE7BB}"/>
              </a:ext>
            </a:extLst>
          </p:cNvPr>
          <p:cNvCxnSpPr>
            <a:cxnSpLocks/>
          </p:cNvCxnSpPr>
          <p:nvPr/>
        </p:nvCxnSpPr>
        <p:spPr>
          <a:xfrm>
            <a:off x="7116242" y="2825806"/>
            <a:ext cx="0" cy="686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8ECF05-7126-4AFF-8B50-D1ACF4A60281}"/>
              </a:ext>
            </a:extLst>
          </p:cNvPr>
          <p:cNvCxnSpPr>
            <a:cxnSpLocks/>
            <a:stCxn id="20" idx="4"/>
          </p:cNvCxnSpPr>
          <p:nvPr/>
        </p:nvCxnSpPr>
        <p:spPr>
          <a:xfrm>
            <a:off x="5026855" y="2870504"/>
            <a:ext cx="0" cy="670931"/>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9">
            <a:extLst>
              <a:ext uri="{FF2B5EF4-FFF2-40B4-BE49-F238E27FC236}">
                <a16:creationId xmlns:a16="http://schemas.microsoft.com/office/drawing/2014/main" id="{E80CB0E9-92ED-45D5-84E2-46A66EB9560D}"/>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Arrow: Left 35">
            <a:extLst>
              <a:ext uri="{FF2B5EF4-FFF2-40B4-BE49-F238E27FC236}">
                <a16:creationId xmlns:a16="http://schemas.microsoft.com/office/drawing/2014/main" id="{93A516BD-70B0-4325-99A7-D035AAAF6E30}"/>
              </a:ext>
            </a:extLst>
          </p:cNvPr>
          <p:cNvSpPr/>
          <p:nvPr/>
        </p:nvSpPr>
        <p:spPr>
          <a:xfrm flipV="1">
            <a:off x="2635057" y="5148676"/>
            <a:ext cx="6520999" cy="664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3446D08-56A6-497D-AFF7-65FBF84C36D3}"/>
              </a:ext>
            </a:extLst>
          </p:cNvPr>
          <p:cNvSpPr txBox="1"/>
          <p:nvPr/>
        </p:nvSpPr>
        <p:spPr>
          <a:xfrm>
            <a:off x="4883340" y="5283346"/>
            <a:ext cx="3100559" cy="369332"/>
          </a:xfrm>
          <a:prstGeom prst="rect">
            <a:avLst/>
          </a:prstGeom>
          <a:noFill/>
        </p:spPr>
        <p:txBody>
          <a:bodyPr wrap="square" rtlCol="0">
            <a:spAutoFit/>
          </a:bodyPr>
          <a:lstStyle/>
          <a:p>
            <a:r>
              <a:rPr lang="en-US" dirty="0"/>
              <a:t>Shift-Left Testing Activities</a:t>
            </a:r>
          </a:p>
        </p:txBody>
      </p:sp>
      <p:cxnSp>
        <p:nvCxnSpPr>
          <p:cNvPr id="47" name="Straight Connector 46">
            <a:extLst>
              <a:ext uri="{FF2B5EF4-FFF2-40B4-BE49-F238E27FC236}">
                <a16:creationId xmlns:a16="http://schemas.microsoft.com/office/drawing/2014/main" id="{3E4D9627-EB56-4F2C-B812-36CC21B6FDE5}"/>
              </a:ext>
            </a:extLst>
          </p:cNvPr>
          <p:cNvCxnSpPr>
            <a:stCxn id="22" idx="4"/>
          </p:cNvCxnSpPr>
          <p:nvPr/>
        </p:nvCxnSpPr>
        <p:spPr>
          <a:xfrm flipH="1">
            <a:off x="8907440" y="2870502"/>
            <a:ext cx="1095" cy="641394"/>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5C0EF6AE-92C2-41B7-B4A3-219A9D3A50B5}"/>
              </a:ext>
            </a:extLst>
          </p:cNvPr>
          <p:cNvSpPr/>
          <p:nvPr/>
        </p:nvSpPr>
        <p:spPr>
          <a:xfrm>
            <a:off x="6396251" y="926597"/>
            <a:ext cx="3139838" cy="2431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C52F883E-CE68-4A06-9085-31FD91B12984}"/>
              </a:ext>
            </a:extLst>
          </p:cNvPr>
          <p:cNvSpPr txBox="1"/>
          <p:nvPr/>
        </p:nvSpPr>
        <p:spPr>
          <a:xfrm>
            <a:off x="7367359" y="1200556"/>
            <a:ext cx="1473958" cy="923330"/>
          </a:xfrm>
          <a:prstGeom prst="rect">
            <a:avLst/>
          </a:prstGeom>
          <a:noFill/>
        </p:spPr>
        <p:txBody>
          <a:bodyPr wrap="square" rtlCol="0">
            <a:spAutoFit/>
          </a:bodyPr>
          <a:lstStyle/>
          <a:p>
            <a:r>
              <a:rPr lang="en-US" dirty="0"/>
              <a:t>Continuous Deployment</a:t>
            </a:r>
          </a:p>
          <a:p>
            <a:endParaRPr lang="en-US" dirty="0"/>
          </a:p>
        </p:txBody>
      </p:sp>
      <p:sp>
        <p:nvSpPr>
          <p:cNvPr id="59" name="Arrow: Curved Up 58">
            <a:extLst>
              <a:ext uri="{FF2B5EF4-FFF2-40B4-BE49-F238E27FC236}">
                <a16:creationId xmlns:a16="http://schemas.microsoft.com/office/drawing/2014/main" id="{F61062C2-3445-4B0B-B8F2-BB68A46CC1D3}"/>
              </a:ext>
            </a:extLst>
          </p:cNvPr>
          <p:cNvSpPr/>
          <p:nvPr/>
        </p:nvSpPr>
        <p:spPr>
          <a:xfrm rot="16889664">
            <a:off x="7910604" y="1250360"/>
            <a:ext cx="1129318" cy="608594"/>
          </a:xfrm>
          <a:prstGeom prst="curvedUpArrow">
            <a:avLst>
              <a:gd name="adj1" fmla="val 7642"/>
              <a:gd name="adj2" fmla="val 50000"/>
              <a:gd name="adj3" fmla="val 25000"/>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1" name="Straight Connector 60">
            <a:extLst>
              <a:ext uri="{FF2B5EF4-FFF2-40B4-BE49-F238E27FC236}">
                <a16:creationId xmlns:a16="http://schemas.microsoft.com/office/drawing/2014/main" id="{55B0D7DB-6744-42F7-8E3A-B9A6B63F0AF4}"/>
              </a:ext>
            </a:extLst>
          </p:cNvPr>
          <p:cNvCxnSpPr>
            <a:stCxn id="19" idx="3"/>
            <a:endCxn id="20" idx="0"/>
          </p:cNvCxnSpPr>
          <p:nvPr/>
        </p:nvCxnSpPr>
        <p:spPr>
          <a:xfrm>
            <a:off x="3549457" y="2403558"/>
            <a:ext cx="1020199" cy="4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680AEC-6BD0-4CB6-A09D-428297052F4E}"/>
              </a:ext>
            </a:extLst>
          </p:cNvPr>
          <p:cNvCxnSpPr>
            <a:stCxn id="20" idx="3"/>
          </p:cNvCxnSpPr>
          <p:nvPr/>
        </p:nvCxnSpPr>
        <p:spPr>
          <a:xfrm flipV="1">
            <a:off x="5484056" y="2403558"/>
            <a:ext cx="1098787" cy="4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84927D0-70F9-4014-BFB4-8EF3D11664A2}"/>
              </a:ext>
            </a:extLst>
          </p:cNvPr>
          <p:cNvCxnSpPr>
            <a:stCxn id="21" idx="3"/>
            <a:endCxn id="22" idx="0"/>
          </p:cNvCxnSpPr>
          <p:nvPr/>
        </p:nvCxnSpPr>
        <p:spPr>
          <a:xfrm>
            <a:off x="7506226" y="2403558"/>
            <a:ext cx="945108" cy="9744"/>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6EBA16AB-8028-4EB5-93E4-B49A8E40F475}"/>
              </a:ext>
            </a:extLst>
          </p:cNvPr>
          <p:cNvSpPr txBox="1"/>
          <p:nvPr/>
        </p:nvSpPr>
        <p:spPr>
          <a:xfrm>
            <a:off x="4883339" y="5702882"/>
            <a:ext cx="3340504" cy="369332"/>
          </a:xfrm>
          <a:prstGeom prst="rect">
            <a:avLst/>
          </a:prstGeom>
          <a:noFill/>
        </p:spPr>
        <p:txBody>
          <a:bodyPr wrap="square" rtlCol="0">
            <a:spAutoFit/>
          </a:bodyPr>
          <a:lstStyle/>
          <a:p>
            <a:r>
              <a:rPr lang="en-US" dirty="0"/>
              <a:t>Continuous Testing</a:t>
            </a:r>
          </a:p>
        </p:txBody>
      </p:sp>
      <p:sp>
        <p:nvSpPr>
          <p:cNvPr id="67" name="Text Box 6">
            <a:extLst>
              <a:ext uri="{FF2B5EF4-FFF2-40B4-BE49-F238E27FC236}">
                <a16:creationId xmlns:a16="http://schemas.microsoft.com/office/drawing/2014/main" id="{2D9D7991-3B3A-4025-A12F-7CDEEA86F393}"/>
              </a:ext>
            </a:extLst>
          </p:cNvPr>
          <p:cNvSpPr txBox="1"/>
          <p:nvPr/>
        </p:nvSpPr>
        <p:spPr>
          <a:xfrm>
            <a:off x="2359542" y="3552211"/>
            <a:ext cx="1562100" cy="144662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 Test Req Review</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 Collaboration with Dev, Design, PO.</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-High level test  Planning</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-Static Analysis</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-Automating Regression tests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8" name="Text Box 8">
            <a:extLst>
              <a:ext uri="{FF2B5EF4-FFF2-40B4-BE49-F238E27FC236}">
                <a16:creationId xmlns:a16="http://schemas.microsoft.com/office/drawing/2014/main" id="{A35235F6-6181-4383-9105-263FA92D2403}"/>
              </a:ext>
            </a:extLst>
          </p:cNvPr>
          <p:cNvSpPr txBox="1"/>
          <p:nvPr/>
        </p:nvSpPr>
        <p:spPr>
          <a:xfrm>
            <a:off x="4596461" y="3543962"/>
            <a:ext cx="1114425" cy="16891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-Test Coverage and Test Planning</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-Test Data creation</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-Design Review Sessions</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-Automating Regression tests</a:t>
            </a:r>
          </a:p>
        </p:txBody>
      </p:sp>
      <p:sp>
        <p:nvSpPr>
          <p:cNvPr id="69" name="Text Box 10">
            <a:extLst>
              <a:ext uri="{FF2B5EF4-FFF2-40B4-BE49-F238E27FC236}">
                <a16:creationId xmlns:a16="http://schemas.microsoft.com/office/drawing/2014/main" id="{1462166A-2DC4-472D-B336-06F62C869972}"/>
              </a:ext>
            </a:extLst>
          </p:cNvPr>
          <p:cNvSpPr txBox="1"/>
          <p:nvPr/>
        </p:nvSpPr>
        <p:spPr>
          <a:xfrm>
            <a:off x="6460184" y="3508976"/>
            <a:ext cx="1630165" cy="174541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-Functional &amp; Regression test scripting</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-Functional Tests usage in Unit testing</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-Local Testing</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-Automated System Health Check</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-Automated Regression Tests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70" name="Text Box 13">
            <a:extLst>
              <a:ext uri="{FF2B5EF4-FFF2-40B4-BE49-F238E27FC236}">
                <a16:creationId xmlns:a16="http://schemas.microsoft.com/office/drawing/2014/main" id="{59DDD47A-2A80-437E-AE91-D1F646B1A0DE}"/>
              </a:ext>
            </a:extLst>
          </p:cNvPr>
          <p:cNvSpPr txBox="1"/>
          <p:nvPr/>
        </p:nvSpPr>
        <p:spPr>
          <a:xfrm>
            <a:off x="8278789" y="3494989"/>
            <a:ext cx="1766359" cy="173815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-Automated System Health Check</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-Functional Testing</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-Task Reporting, Tracking and Test case Re-Execution</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-Performance Testing</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-Automated Regression Tests</a:t>
            </a:r>
          </a:p>
          <a:p>
            <a:pPr>
              <a:lnSpc>
                <a:spcPct val="107000"/>
              </a:lnSpc>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2" name="Title 1">
            <a:extLst>
              <a:ext uri="{FF2B5EF4-FFF2-40B4-BE49-F238E27FC236}">
                <a16:creationId xmlns:a16="http://schemas.microsoft.com/office/drawing/2014/main" id="{72BAF46D-4039-4EDC-97A8-1ADDB9112A9F}"/>
              </a:ext>
            </a:extLst>
          </p:cNvPr>
          <p:cNvSpPr>
            <a:spLocks noGrp="1"/>
          </p:cNvSpPr>
          <p:nvPr>
            <p:ph type="ctrTitle"/>
          </p:nvPr>
        </p:nvSpPr>
        <p:spPr/>
        <p:txBody>
          <a:bodyPr>
            <a:normAutofit/>
          </a:bodyPr>
          <a:lstStyle/>
          <a:p>
            <a:pPr marL="342900" indent="-342900">
              <a:buClr>
                <a:srgbClr val="92D050"/>
              </a:buClr>
              <a:buFontTx/>
              <a:buChar char="⁞"/>
            </a:pPr>
            <a:r>
              <a:rPr lang="en-US" sz="2800" dirty="0">
                <a:solidFill>
                  <a:srgbClr val="00B050"/>
                </a:solidFill>
                <a:latin typeface="HP Simplified" panose="020B0604020204020204" pitchFamily="34" charset="0"/>
                <a:ea typeface="+mn-ea"/>
                <a:cs typeface="+mn-cs"/>
              </a:rPr>
              <a:t>Shift Left in 1i SDLC via CT &amp; CD</a:t>
            </a:r>
          </a:p>
        </p:txBody>
      </p:sp>
    </p:spTree>
    <p:extLst>
      <p:ext uri="{BB962C8B-B14F-4D97-AF65-F5344CB8AC3E}">
        <p14:creationId xmlns:p14="http://schemas.microsoft.com/office/powerpoint/2010/main" val="144226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VSTS Dashboard</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14</a:t>
            </a:fld>
            <a:endParaRPr lang="en-US" dirty="0">
              <a:solidFill>
                <a:prstClr val="black">
                  <a:lumMod val="50000"/>
                  <a:lumOff val="50000"/>
                </a:prstClr>
              </a:solidFill>
            </a:endParaRPr>
          </a:p>
        </p:txBody>
      </p:sp>
      <p:sp>
        <p:nvSpPr>
          <p:cNvPr id="6" name="Subtitle 3">
            <a:extLst>
              <a:ext uri="{FF2B5EF4-FFF2-40B4-BE49-F238E27FC236}">
                <a16:creationId xmlns:a16="http://schemas.microsoft.com/office/drawing/2014/main" id="{E4CEFEA6-F180-44E3-916F-90245F5F746B}"/>
              </a:ext>
            </a:extLst>
          </p:cNvPr>
          <p:cNvSpPr txBox="1">
            <a:spLocks/>
          </p:cNvSpPr>
          <p:nvPr/>
        </p:nvSpPr>
        <p:spPr>
          <a:xfrm>
            <a:off x="357158" y="1210733"/>
            <a:ext cx="8429684" cy="4861480"/>
          </a:xfrm>
          <a:prstGeom prst="rect">
            <a:avLst/>
          </a:prstGeom>
        </p:spPr>
        <p:txBody>
          <a:bodyPr vert="horz" lIns="0" tIns="0" rIns="0" bIns="0" rtlCol="0">
            <a:normAutofit/>
          </a:bodyPr>
          <a:lstStyle>
            <a:lvl1pPr marL="342900" indent="-342900" algn="l" defTabSz="914400" rtl="0" eaLnBrk="1" latinLnBrk="0" hangingPunct="1">
              <a:spcBef>
                <a:spcPts val="0"/>
              </a:spcBef>
              <a:spcAft>
                <a:spcPts val="600"/>
              </a:spcAft>
              <a:buFont typeface="Arial" pitchFamily="34" charset="0"/>
              <a:buNone/>
              <a:defRPr sz="1600" kern="120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spcAft>
                <a:spcPts val="600"/>
              </a:spcAft>
              <a:buClr>
                <a:srgbClr val="008B99"/>
              </a:buClr>
              <a:buFont typeface="Arial" pitchFamily="34" charset="0"/>
              <a:buChar char="•"/>
              <a:defRPr sz="1400" kern="1200">
                <a:solidFill>
                  <a:schemeClr val="tx1"/>
                </a:solidFill>
                <a:latin typeface="Arial" pitchFamily="34" charset="0"/>
                <a:ea typeface="+mn-ea"/>
                <a:cs typeface="Arial" pitchFamily="34" charset="0"/>
              </a:defRPr>
            </a:lvl2pPr>
            <a:lvl3pPr marL="444500" indent="-228600" algn="l" defTabSz="914400" rtl="0" eaLnBrk="1" latinLnBrk="0" hangingPunct="1">
              <a:spcBef>
                <a:spcPts val="0"/>
              </a:spcBef>
              <a:spcAft>
                <a:spcPts val="600"/>
              </a:spcAft>
              <a:buClr>
                <a:srgbClr val="008B99"/>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625475" indent="-182563" algn="l" defTabSz="914400" rtl="0" eaLnBrk="1" latinLnBrk="0" hangingPunct="1">
              <a:spcBef>
                <a:spcPts val="0"/>
              </a:spcBef>
              <a:spcAft>
                <a:spcPts val="60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5F5F4B"/>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a:p>
            <a:endParaRPr lang="en-US" dirty="0"/>
          </a:p>
        </p:txBody>
      </p:sp>
      <p:pic>
        <p:nvPicPr>
          <p:cNvPr id="7" name="Picture 6">
            <a:extLst>
              <a:ext uri="{FF2B5EF4-FFF2-40B4-BE49-F238E27FC236}">
                <a16:creationId xmlns:a16="http://schemas.microsoft.com/office/drawing/2014/main" id="{C8B0F2FF-AAA9-4DB7-B5DF-1E3292D5923D}"/>
              </a:ext>
            </a:extLst>
          </p:cNvPr>
          <p:cNvPicPr>
            <a:picLocks noChangeAspect="1"/>
          </p:cNvPicPr>
          <p:nvPr/>
        </p:nvPicPr>
        <p:blipFill>
          <a:blip r:embed="rId3"/>
          <a:stretch>
            <a:fillRect/>
          </a:stretch>
        </p:blipFill>
        <p:spPr>
          <a:xfrm>
            <a:off x="0" y="1199054"/>
            <a:ext cx="12192000" cy="3956219"/>
          </a:xfrm>
          <a:prstGeom prst="rect">
            <a:avLst/>
          </a:prstGeom>
        </p:spPr>
      </p:pic>
    </p:spTree>
    <p:extLst>
      <p:ext uri="{BB962C8B-B14F-4D97-AF65-F5344CB8AC3E}">
        <p14:creationId xmlns:p14="http://schemas.microsoft.com/office/powerpoint/2010/main" val="300852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471"/>
          </a:xfrm>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So, what have we achieved from all this?</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15</a:t>
            </a:fld>
            <a:endParaRPr lang="en-US" dirty="0">
              <a:solidFill>
                <a:prstClr val="black">
                  <a:lumMod val="50000"/>
                  <a:lumOff val="50000"/>
                </a:prstClr>
              </a:solidFill>
            </a:endParaRPr>
          </a:p>
        </p:txBody>
      </p:sp>
      <p:sp>
        <p:nvSpPr>
          <p:cNvPr id="6" name="Subtitle 3">
            <a:extLst>
              <a:ext uri="{FF2B5EF4-FFF2-40B4-BE49-F238E27FC236}">
                <a16:creationId xmlns:a16="http://schemas.microsoft.com/office/drawing/2014/main" id="{E4CEFEA6-F180-44E3-916F-90245F5F746B}"/>
              </a:ext>
            </a:extLst>
          </p:cNvPr>
          <p:cNvSpPr txBox="1">
            <a:spLocks/>
          </p:cNvSpPr>
          <p:nvPr/>
        </p:nvSpPr>
        <p:spPr>
          <a:xfrm>
            <a:off x="357158" y="1210733"/>
            <a:ext cx="8429684" cy="4861480"/>
          </a:xfrm>
          <a:prstGeom prst="rect">
            <a:avLst/>
          </a:prstGeom>
        </p:spPr>
        <p:txBody>
          <a:bodyPr vert="horz" lIns="0" tIns="0" rIns="0" bIns="0" rtlCol="0">
            <a:normAutofit/>
          </a:bodyPr>
          <a:lstStyle>
            <a:lvl1pPr marL="342900" indent="-342900" algn="l" defTabSz="914400" rtl="0" eaLnBrk="1" latinLnBrk="0" hangingPunct="1">
              <a:spcBef>
                <a:spcPts val="0"/>
              </a:spcBef>
              <a:spcAft>
                <a:spcPts val="600"/>
              </a:spcAft>
              <a:buFont typeface="Arial" pitchFamily="34" charset="0"/>
              <a:buNone/>
              <a:defRPr sz="1600" kern="120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spcAft>
                <a:spcPts val="600"/>
              </a:spcAft>
              <a:buClr>
                <a:srgbClr val="008B99"/>
              </a:buClr>
              <a:buFont typeface="Arial" pitchFamily="34" charset="0"/>
              <a:buChar char="•"/>
              <a:defRPr sz="1400" kern="1200">
                <a:solidFill>
                  <a:schemeClr val="tx1"/>
                </a:solidFill>
                <a:latin typeface="Arial" pitchFamily="34" charset="0"/>
                <a:ea typeface="+mn-ea"/>
                <a:cs typeface="Arial" pitchFamily="34" charset="0"/>
              </a:defRPr>
            </a:lvl2pPr>
            <a:lvl3pPr marL="444500" indent="-228600" algn="l" defTabSz="914400" rtl="0" eaLnBrk="1" latinLnBrk="0" hangingPunct="1">
              <a:spcBef>
                <a:spcPts val="0"/>
              </a:spcBef>
              <a:spcAft>
                <a:spcPts val="600"/>
              </a:spcAft>
              <a:buClr>
                <a:srgbClr val="008B99"/>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625475" indent="-182563" algn="l" defTabSz="914400" rtl="0" eaLnBrk="1" latinLnBrk="0" hangingPunct="1">
              <a:spcBef>
                <a:spcPts val="0"/>
              </a:spcBef>
              <a:spcAft>
                <a:spcPts val="60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5F5F4B"/>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a:p>
            <a:endParaRPr lang="en-US" dirty="0"/>
          </a:p>
        </p:txBody>
      </p:sp>
      <p:sp>
        <p:nvSpPr>
          <p:cNvPr id="3" name="TextBox 2">
            <a:extLst>
              <a:ext uri="{FF2B5EF4-FFF2-40B4-BE49-F238E27FC236}">
                <a16:creationId xmlns:a16="http://schemas.microsoft.com/office/drawing/2014/main" id="{54D7600A-FC2E-47EE-94CF-CAF1C9C88696}"/>
              </a:ext>
            </a:extLst>
          </p:cNvPr>
          <p:cNvSpPr txBox="1"/>
          <p:nvPr/>
        </p:nvSpPr>
        <p:spPr>
          <a:xfrm>
            <a:off x="357157" y="1099930"/>
            <a:ext cx="11185485" cy="6093976"/>
          </a:xfrm>
          <a:prstGeom prst="rect">
            <a:avLst/>
          </a:prstGeom>
          <a:noFill/>
        </p:spPr>
        <p:txBody>
          <a:bodyPr wrap="square" rtlCol="0">
            <a:spAutoFit/>
          </a:bodyPr>
          <a:lstStyle/>
          <a:p>
            <a:r>
              <a:rPr lang="en-US" b="1" dirty="0"/>
              <a:t>Automation, a Safety Net -  </a:t>
            </a:r>
            <a:r>
              <a:rPr lang="en-US" dirty="0"/>
              <a:t>provided us with essential </a:t>
            </a:r>
            <a:r>
              <a:rPr lang="en-US" b="1" dirty="0"/>
              <a:t>feedback</a:t>
            </a:r>
            <a:r>
              <a:rPr lang="en-US" dirty="0"/>
              <a:t>, kept </a:t>
            </a:r>
            <a:r>
              <a:rPr lang="en-US" b="1" dirty="0"/>
              <a:t>technical debt </a:t>
            </a:r>
            <a:r>
              <a:rPr lang="en-US" dirty="0"/>
              <a:t>to a minimum, and helped </a:t>
            </a:r>
            <a:r>
              <a:rPr lang="en-US" b="1" dirty="0"/>
              <a:t>drive coding</a:t>
            </a:r>
          </a:p>
          <a:p>
            <a:r>
              <a:rPr lang="en-US" b="1" dirty="0"/>
              <a:t>Improvement in Quality </a:t>
            </a:r>
            <a:r>
              <a:rPr lang="en-US" sz="1600" dirty="0"/>
              <a:t>– overall, this is achieved through persistent </a:t>
            </a:r>
            <a:r>
              <a:rPr lang="en-US" sz="1600" b="1" dirty="0"/>
              <a:t>Team Work </a:t>
            </a:r>
            <a:r>
              <a:rPr lang="en-US" sz="1600" dirty="0"/>
              <a:t>while implementing this TestFramework.</a:t>
            </a:r>
          </a:p>
          <a:p>
            <a:r>
              <a:rPr lang="en-US" b="1" dirty="0"/>
              <a:t>Simplicity</a:t>
            </a:r>
            <a:r>
              <a:rPr lang="en-US" sz="1600" dirty="0"/>
              <a:t> – all tests are </a:t>
            </a:r>
            <a:r>
              <a:rPr lang="en-US" sz="1600" b="1" dirty="0"/>
              <a:t>easy to code</a:t>
            </a:r>
            <a:r>
              <a:rPr lang="en-US" sz="1600" dirty="0"/>
              <a:t>, </a:t>
            </a:r>
            <a:r>
              <a:rPr lang="en-US" sz="1600" b="1" dirty="0"/>
              <a:t>easy to maintain</a:t>
            </a:r>
            <a:r>
              <a:rPr lang="en-US" sz="1600" dirty="0"/>
              <a:t>, and </a:t>
            </a:r>
            <a:r>
              <a:rPr lang="en-US" sz="1600" b="1" dirty="0"/>
              <a:t>easy to run</a:t>
            </a:r>
          </a:p>
          <a:p>
            <a:r>
              <a:rPr lang="en-US" b="1" dirty="0"/>
              <a:t>Continuous Testing </a:t>
            </a:r>
            <a:r>
              <a:rPr lang="en-US" sz="1600" b="1" dirty="0"/>
              <a:t>– </a:t>
            </a:r>
            <a:r>
              <a:rPr lang="en-US" sz="1600" dirty="0"/>
              <a:t>enabled by Continuous deployment of artefacts on different servers through VSTS</a:t>
            </a:r>
          </a:p>
          <a:p>
            <a:r>
              <a:rPr lang="en-US" sz="2800" b="1" dirty="0"/>
              <a:t>85% </a:t>
            </a:r>
            <a:r>
              <a:rPr lang="en-US" b="1" dirty="0"/>
              <a:t>Improvement in Test Execution </a:t>
            </a:r>
            <a:r>
              <a:rPr lang="en-US" sz="1600" dirty="0"/>
              <a:t>– a test which takes 40 minutes when run manually now takes only </a:t>
            </a:r>
            <a:r>
              <a:rPr lang="en-US" sz="1600" b="1" dirty="0"/>
              <a:t>6</a:t>
            </a:r>
            <a:r>
              <a:rPr lang="en-US" sz="1600" dirty="0"/>
              <a:t> minutes</a:t>
            </a:r>
            <a:endParaRPr lang="en-US" sz="1600" b="1" dirty="0"/>
          </a:p>
          <a:p>
            <a:r>
              <a:rPr lang="en-US" b="1" dirty="0"/>
              <a:t>Earlier Problem Prevention </a:t>
            </a:r>
            <a:r>
              <a:rPr lang="en-US" sz="1600" dirty="0"/>
              <a:t>– achieved through </a:t>
            </a:r>
            <a:r>
              <a:rPr lang="en-US" sz="1600" b="1" dirty="0"/>
              <a:t>continuous testing </a:t>
            </a:r>
            <a:r>
              <a:rPr lang="en-US" sz="1600" dirty="0"/>
              <a:t>in the SDLC starting from the </a:t>
            </a:r>
            <a:r>
              <a:rPr lang="en-US" sz="1600" b="1" dirty="0"/>
              <a:t>early stages </a:t>
            </a:r>
            <a:r>
              <a:rPr lang="en-US" sz="1600" dirty="0"/>
              <a:t>of the development</a:t>
            </a:r>
          </a:p>
          <a:p>
            <a:r>
              <a:rPr lang="en-US" b="1" dirty="0"/>
              <a:t>Tests as Living Documentation </a:t>
            </a:r>
            <a:r>
              <a:rPr lang="en-US" sz="1600" dirty="0"/>
              <a:t>– achieved through </a:t>
            </a:r>
            <a:r>
              <a:rPr lang="en-US" sz="1600" b="1" dirty="0"/>
              <a:t>Team’s custom logics </a:t>
            </a:r>
            <a:r>
              <a:rPr lang="en-US" sz="1600" dirty="0"/>
              <a:t>and </a:t>
            </a:r>
            <a:r>
              <a:rPr lang="en-US" sz="1600" b="1" dirty="0"/>
              <a:t>coding principles | </a:t>
            </a:r>
            <a:r>
              <a:rPr lang="en-US" b="1" dirty="0"/>
              <a:t>Test Expressiveness</a:t>
            </a:r>
          </a:p>
          <a:p>
            <a:r>
              <a:rPr lang="en-US" b="1" dirty="0"/>
              <a:t>Increased Test Coverage |System Health Checks | Regression Packs </a:t>
            </a:r>
          </a:p>
          <a:p>
            <a:r>
              <a:rPr lang="en-US" sz="2800" b="1" dirty="0"/>
              <a:t>100% </a:t>
            </a:r>
            <a:r>
              <a:rPr lang="en-US" b="1" dirty="0"/>
              <a:t>Flexibility </a:t>
            </a:r>
            <a:r>
              <a:rPr lang="en-US" sz="1600" dirty="0"/>
              <a:t>– all tests tensile to new code changes</a:t>
            </a:r>
          </a:p>
          <a:p>
            <a:r>
              <a:rPr lang="en-US" sz="2800" b="1" dirty="0"/>
              <a:t>100% </a:t>
            </a:r>
            <a:r>
              <a:rPr lang="en-US" b="1" dirty="0"/>
              <a:t>Code Reusability</a:t>
            </a:r>
            <a:r>
              <a:rPr lang="en-US" dirty="0"/>
              <a:t> </a:t>
            </a:r>
            <a:r>
              <a:rPr lang="en-US" sz="1600" dirty="0"/>
              <a:t>– all tests and methods can be re-used for any possible test scenarios </a:t>
            </a:r>
          </a:p>
          <a:p>
            <a:r>
              <a:rPr lang="en-US" sz="2800" b="1" dirty="0"/>
              <a:t>100% </a:t>
            </a:r>
            <a:r>
              <a:rPr lang="en-US" b="1" dirty="0"/>
              <a:t>Test Portability </a:t>
            </a:r>
            <a:r>
              <a:rPr lang="en-US" sz="1600" dirty="0"/>
              <a:t>– all tests can be ported to or run on any machine / region / environment </a:t>
            </a:r>
          </a:p>
          <a:p>
            <a:r>
              <a:rPr lang="en-US" sz="2800" b="1" dirty="0"/>
              <a:t>0-10%</a:t>
            </a:r>
            <a:r>
              <a:rPr lang="en-US" b="1" dirty="0"/>
              <a:t> Code Maintainability </a:t>
            </a:r>
            <a:r>
              <a:rPr lang="en-US" sz="1600" dirty="0"/>
              <a:t>– all tests, method, and even element are very easy to maintain with no to minimal effort</a:t>
            </a:r>
          </a:p>
          <a:p>
            <a:r>
              <a:rPr lang="en-US" b="1" dirty="0"/>
              <a:t>Data-Driven Testing | Customer Tests </a:t>
            </a:r>
            <a:r>
              <a:rPr lang="en-US" sz="1600" dirty="0"/>
              <a:t>– all tests are parameterized and use data from either DB or XML files </a:t>
            </a:r>
            <a:r>
              <a:rPr lang="en-US" b="1" dirty="0"/>
              <a:t>| No Hard-coded Data</a:t>
            </a:r>
          </a:p>
          <a:p>
            <a:r>
              <a:rPr lang="en-US" b="1" dirty="0"/>
              <a:t>Integrated API Testing </a:t>
            </a:r>
            <a:r>
              <a:rPr lang="en-US" sz="1600" dirty="0"/>
              <a:t>– web services testing of different modules in a single framework</a:t>
            </a:r>
          </a:p>
          <a:p>
            <a:r>
              <a:rPr lang="en-US" b="1" dirty="0"/>
              <a:t>Improved System Security </a:t>
            </a:r>
            <a:r>
              <a:rPr lang="en-US" sz="1600" dirty="0"/>
              <a:t>– through OWASP ZAP scanning</a:t>
            </a:r>
          </a:p>
          <a:p>
            <a:r>
              <a:rPr lang="en-US" b="1" dirty="0"/>
              <a:t>Timely Reporting </a:t>
            </a:r>
            <a:r>
              <a:rPr lang="en-US" sz="1600" dirty="0"/>
              <a:t>– through VSTS Dashboards and E-mails</a:t>
            </a:r>
          </a:p>
          <a:p>
            <a:endParaRPr lang="en-US" sz="1600" dirty="0"/>
          </a:p>
        </p:txBody>
      </p:sp>
    </p:spTree>
    <p:extLst>
      <p:ext uri="{BB962C8B-B14F-4D97-AF65-F5344CB8AC3E}">
        <p14:creationId xmlns:p14="http://schemas.microsoft.com/office/powerpoint/2010/main" val="356296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Demonstration</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16</a:t>
            </a:fld>
            <a:endParaRPr lang="en-US" dirty="0">
              <a:solidFill>
                <a:prstClr val="black">
                  <a:lumMod val="50000"/>
                  <a:lumOff val="50000"/>
                </a:prstClr>
              </a:solidFill>
            </a:endParaRPr>
          </a:p>
        </p:txBody>
      </p:sp>
      <p:sp>
        <p:nvSpPr>
          <p:cNvPr id="6" name="Subtitle 3">
            <a:extLst>
              <a:ext uri="{FF2B5EF4-FFF2-40B4-BE49-F238E27FC236}">
                <a16:creationId xmlns:a16="http://schemas.microsoft.com/office/drawing/2014/main" id="{E4CEFEA6-F180-44E3-916F-90245F5F746B}"/>
              </a:ext>
            </a:extLst>
          </p:cNvPr>
          <p:cNvSpPr txBox="1">
            <a:spLocks/>
          </p:cNvSpPr>
          <p:nvPr/>
        </p:nvSpPr>
        <p:spPr>
          <a:xfrm>
            <a:off x="357158" y="1210733"/>
            <a:ext cx="8429684" cy="4861480"/>
          </a:xfrm>
          <a:prstGeom prst="rect">
            <a:avLst/>
          </a:prstGeom>
        </p:spPr>
        <p:txBody>
          <a:bodyPr vert="horz" lIns="0" tIns="0" rIns="0" bIns="0" rtlCol="0">
            <a:normAutofit/>
          </a:bodyPr>
          <a:lstStyle>
            <a:lvl1pPr marL="342900" indent="-342900" algn="l" defTabSz="914400" rtl="0" eaLnBrk="1" latinLnBrk="0" hangingPunct="1">
              <a:spcBef>
                <a:spcPts val="0"/>
              </a:spcBef>
              <a:spcAft>
                <a:spcPts val="600"/>
              </a:spcAft>
              <a:buFont typeface="Arial" pitchFamily="34" charset="0"/>
              <a:buNone/>
              <a:defRPr sz="1600" kern="120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spcAft>
                <a:spcPts val="600"/>
              </a:spcAft>
              <a:buClr>
                <a:srgbClr val="008B99"/>
              </a:buClr>
              <a:buFont typeface="Arial" pitchFamily="34" charset="0"/>
              <a:buChar char="•"/>
              <a:defRPr sz="1400" kern="1200">
                <a:solidFill>
                  <a:schemeClr val="tx1"/>
                </a:solidFill>
                <a:latin typeface="Arial" pitchFamily="34" charset="0"/>
                <a:ea typeface="+mn-ea"/>
                <a:cs typeface="Arial" pitchFamily="34" charset="0"/>
              </a:defRPr>
            </a:lvl2pPr>
            <a:lvl3pPr marL="444500" indent="-228600" algn="l" defTabSz="914400" rtl="0" eaLnBrk="1" latinLnBrk="0" hangingPunct="1">
              <a:spcBef>
                <a:spcPts val="0"/>
              </a:spcBef>
              <a:spcAft>
                <a:spcPts val="600"/>
              </a:spcAft>
              <a:buClr>
                <a:srgbClr val="008B99"/>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625475" indent="-182563" algn="l" defTabSz="914400" rtl="0" eaLnBrk="1" latinLnBrk="0" hangingPunct="1">
              <a:spcBef>
                <a:spcPts val="0"/>
              </a:spcBef>
              <a:spcAft>
                <a:spcPts val="60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5F5F4B"/>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a:p>
            <a:endParaRPr lang="en-US" dirty="0"/>
          </a:p>
        </p:txBody>
      </p:sp>
      <p:sp>
        <p:nvSpPr>
          <p:cNvPr id="3" name="TextBox 2">
            <a:extLst>
              <a:ext uri="{FF2B5EF4-FFF2-40B4-BE49-F238E27FC236}">
                <a16:creationId xmlns:a16="http://schemas.microsoft.com/office/drawing/2014/main" id="{42FDF0CE-E459-496A-9316-279FD22B472C}"/>
              </a:ext>
            </a:extLst>
          </p:cNvPr>
          <p:cNvSpPr txBox="1"/>
          <p:nvPr/>
        </p:nvSpPr>
        <p:spPr>
          <a:xfrm>
            <a:off x="476211" y="1210733"/>
            <a:ext cx="8057322" cy="923330"/>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n-US" dirty="0">
                <a:latin typeface="Arial" panose="020B0604020202020204" pitchFamily="34" charset="0"/>
                <a:cs typeface="Arial" panose="020B0604020202020204" pitchFamily="34" charset="0"/>
              </a:rPr>
              <a:t>Run a single Test</a:t>
            </a:r>
          </a:p>
          <a:p>
            <a:pPr marL="285750" indent="-285750">
              <a:buClr>
                <a:srgbClr val="92D050"/>
              </a:buClr>
              <a:buFont typeface="Arial" panose="020B0604020202020204" pitchFamily="34" charset="0"/>
              <a:buChar char="•"/>
            </a:pPr>
            <a:r>
              <a:rPr lang="en-US" dirty="0">
                <a:latin typeface="Arial" panose="020B0604020202020204" pitchFamily="34" charset="0"/>
                <a:cs typeface="Arial" panose="020B0604020202020204" pitchFamily="34" charset="0"/>
              </a:rPr>
              <a:t>Run Multiple Tests Sequentially i.e. one by one</a:t>
            </a:r>
          </a:p>
          <a:p>
            <a:pPr marL="285750" indent="-285750">
              <a:buClr>
                <a:srgbClr val="92D050"/>
              </a:buClr>
              <a:buFont typeface="Arial" panose="020B0604020202020204" pitchFamily="34" charset="0"/>
              <a:buChar char="•"/>
            </a:pPr>
            <a:r>
              <a:rPr lang="en-US" dirty="0">
                <a:latin typeface="Arial" panose="020B0604020202020204" pitchFamily="34" charset="0"/>
                <a:cs typeface="Arial" panose="020B0604020202020204" pitchFamily="34" charset="0"/>
              </a:rPr>
              <a:t>Run Multiple Tests In Parallel i.e. all at once (as per threads defined)</a:t>
            </a:r>
          </a:p>
        </p:txBody>
      </p:sp>
    </p:spTree>
    <p:extLst>
      <p:ext uri="{BB962C8B-B14F-4D97-AF65-F5344CB8AC3E}">
        <p14:creationId xmlns:p14="http://schemas.microsoft.com/office/powerpoint/2010/main" val="138706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17</a:t>
            </a:fld>
            <a:endParaRPr lang="en-US">
              <a:solidFill>
                <a:prstClr val="black">
                  <a:lumMod val="50000"/>
                  <a:lumOff val="50000"/>
                </a:prstClr>
              </a:solidFill>
            </a:endParaRPr>
          </a:p>
        </p:txBody>
      </p:sp>
      <p:sp>
        <p:nvSpPr>
          <p:cNvPr id="3" name="Title 2"/>
          <p:cNvSpPr>
            <a:spLocks noGrp="1"/>
          </p:cNvSpPr>
          <p:nvPr>
            <p:ph type="title"/>
          </p:nvPr>
        </p:nvSpPr>
        <p:spPr>
          <a:xfrm>
            <a:off x="4639925" y="2808514"/>
            <a:ext cx="2675275" cy="558704"/>
          </a:xfrm>
        </p:spPr>
        <p:txBody>
          <a:bodyPr>
            <a:noAutofit/>
          </a:bodyPr>
          <a:lstStyle/>
          <a:p>
            <a:r>
              <a:rPr lang="en-US" sz="4400" b="1" dirty="0">
                <a:solidFill>
                  <a:srgbClr val="C00000"/>
                </a:solidFill>
                <a:latin typeface="HP Simplified" panose="020B0604020204020204" pitchFamily="34" charset="0"/>
              </a:rPr>
              <a:t>Thank you!</a:t>
            </a:r>
          </a:p>
        </p:txBody>
      </p:sp>
    </p:spTree>
    <p:extLst>
      <p:ext uri="{BB962C8B-B14F-4D97-AF65-F5344CB8AC3E}">
        <p14:creationId xmlns:p14="http://schemas.microsoft.com/office/powerpoint/2010/main" val="192771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normAutofit/>
          </a:bodyPr>
          <a:lstStyle/>
          <a:p>
            <a:pPr marL="571500" indent="-571500">
              <a:buClr>
                <a:srgbClr val="00B050"/>
              </a:buClr>
              <a:buFontTx/>
              <a:buChar char="⁞"/>
            </a:pPr>
            <a:r>
              <a:rPr lang="en-US" sz="3600" b="1" dirty="0">
                <a:solidFill>
                  <a:srgbClr val="C00000"/>
                </a:solidFill>
                <a:latin typeface="HP Simplified" panose="020B0604020204020204" pitchFamily="34" charset="0"/>
                <a:ea typeface="+mn-ea"/>
                <a:cs typeface="+mn-cs"/>
              </a:rPr>
              <a:t>Agenda</a:t>
            </a:r>
          </a:p>
        </p:txBody>
      </p:sp>
      <p:sp>
        <p:nvSpPr>
          <p:cNvPr id="3" name="Content Placeholder 2"/>
          <p:cNvSpPr>
            <a:spLocks noGrp="1"/>
          </p:cNvSpPr>
          <p:nvPr>
            <p:ph idx="1"/>
          </p:nvPr>
        </p:nvSpPr>
        <p:spPr>
          <a:xfrm>
            <a:off x="542905" y="1444487"/>
            <a:ext cx="11106189" cy="4407826"/>
          </a:xfrm>
        </p:spPr>
        <p:txBody>
          <a:bodyPr>
            <a:normAutofit fontScale="85000" lnSpcReduction="20000"/>
          </a:bodyPr>
          <a:lstStyle/>
          <a:p>
            <a:pPr marL="0" indent="0"/>
            <a:r>
              <a:rPr lang="en-US" sz="2600" b="1" dirty="0">
                <a:solidFill>
                  <a:srgbClr val="C00000"/>
                </a:solidFill>
                <a:latin typeface="HP Simplified" panose="020B0604020204020204" pitchFamily="34" charset="0"/>
              </a:rPr>
              <a:t>Insights</a:t>
            </a:r>
          </a:p>
          <a:p>
            <a:pPr>
              <a:buClr>
                <a:srgbClr val="92D050"/>
              </a:buClr>
              <a:buFont typeface="Arial" panose="020B0604020202020204" pitchFamily="34" charset="0"/>
              <a:buChar char="•"/>
            </a:pPr>
            <a:r>
              <a:rPr lang="en-US" dirty="0"/>
              <a:t>Why Automation?</a:t>
            </a:r>
          </a:p>
          <a:p>
            <a:pPr>
              <a:buClr>
                <a:srgbClr val="92D050"/>
              </a:buClr>
              <a:buFont typeface="Arial" panose="020B0604020202020204" pitchFamily="34" charset="0"/>
              <a:buChar char="•"/>
            </a:pPr>
            <a:r>
              <a:rPr lang="en-US" dirty="0"/>
              <a:t>Automation Framework Defined</a:t>
            </a:r>
          </a:p>
          <a:p>
            <a:pPr>
              <a:buClr>
                <a:srgbClr val="92D050"/>
              </a:buClr>
              <a:buFont typeface="Arial" panose="020B0604020202020204" pitchFamily="34" charset="0"/>
              <a:buChar char="•"/>
            </a:pPr>
            <a:r>
              <a:rPr lang="en-US" dirty="0"/>
              <a:t>1i TestFramework Components | PageFactory | Design Patterns | Coding Principles</a:t>
            </a:r>
          </a:p>
          <a:p>
            <a:pPr>
              <a:buClr>
                <a:srgbClr val="92D050"/>
              </a:buClr>
              <a:buFont typeface="Arial" panose="020B0604020202020204" pitchFamily="34" charset="0"/>
              <a:buChar char="•"/>
            </a:pPr>
            <a:r>
              <a:rPr lang="en-US" dirty="0"/>
              <a:t>Parallel Testing | 1i Goals | How Tests Go Parallel?</a:t>
            </a:r>
          </a:p>
          <a:p>
            <a:pPr>
              <a:buClr>
                <a:srgbClr val="92D050"/>
              </a:buClr>
              <a:buFont typeface="Arial" panose="020B0604020202020204" pitchFamily="34" charset="0"/>
              <a:buChar char="•"/>
            </a:pPr>
            <a:r>
              <a:rPr lang="it-IT" dirty="0"/>
              <a:t>Shift Left in 1i SDLC via CT &amp; CD | VSTS Dashboard</a:t>
            </a:r>
          </a:p>
          <a:p>
            <a:pPr>
              <a:buClr>
                <a:srgbClr val="92D050"/>
              </a:buClr>
              <a:buFont typeface="Arial" panose="020B0604020202020204" pitchFamily="34" charset="0"/>
              <a:buChar char="•"/>
            </a:pPr>
            <a:r>
              <a:rPr lang="it-IT" dirty="0"/>
              <a:t>Summary | </a:t>
            </a:r>
            <a:r>
              <a:rPr lang="en-US" dirty="0"/>
              <a:t>So, what have we achieved from all this?</a:t>
            </a:r>
            <a:endParaRPr lang="it-IT" dirty="0"/>
          </a:p>
          <a:p>
            <a:pPr marL="0" indent="0">
              <a:buClr>
                <a:srgbClr val="92D050"/>
              </a:buClr>
            </a:pPr>
            <a:r>
              <a:rPr lang="en-US" sz="2600" b="1" dirty="0">
                <a:solidFill>
                  <a:srgbClr val="C00000"/>
                </a:solidFill>
                <a:latin typeface="HP Simplified" panose="020B0604020204020204" pitchFamily="34" charset="0"/>
              </a:rPr>
              <a:t>Demonstration</a:t>
            </a:r>
          </a:p>
          <a:p>
            <a:pPr marL="285750" indent="-285750">
              <a:buClr>
                <a:srgbClr val="92D050"/>
              </a:buClr>
              <a:buFont typeface="Arial" panose="020B0604020202020204" pitchFamily="34" charset="0"/>
              <a:buChar char="•"/>
            </a:pPr>
            <a:r>
              <a:rPr lang="en-US" dirty="0"/>
              <a:t>Run a single Test</a:t>
            </a:r>
          </a:p>
          <a:p>
            <a:pPr marL="285750" indent="-285750">
              <a:buClr>
                <a:srgbClr val="92D050"/>
              </a:buClr>
              <a:buFont typeface="Arial" panose="020B0604020202020204" pitchFamily="34" charset="0"/>
              <a:buChar char="•"/>
            </a:pPr>
            <a:r>
              <a:rPr lang="en-US" dirty="0"/>
              <a:t>Run Multiple Tests Sequentially i.e. one by one</a:t>
            </a:r>
          </a:p>
          <a:p>
            <a:pPr marL="285750" indent="-285750">
              <a:buClr>
                <a:srgbClr val="92D050"/>
              </a:buClr>
              <a:buFont typeface="Arial" panose="020B0604020202020204" pitchFamily="34" charset="0"/>
              <a:buChar char="•"/>
            </a:pPr>
            <a:r>
              <a:rPr lang="en-US" dirty="0"/>
              <a:t>Run Multiple Tests In Parallel i.e. all at once (as per </a:t>
            </a:r>
            <a:r>
              <a:rPr lang="en-US" b="1" dirty="0"/>
              <a:t>threads</a:t>
            </a:r>
            <a:r>
              <a:rPr lang="en-US" dirty="0"/>
              <a:t> defined)</a:t>
            </a:r>
          </a:p>
          <a:p>
            <a:pPr marL="0" indent="0"/>
            <a:endParaRPr lang="en-US" dirty="0">
              <a:latin typeface="HP Simplified" panose="020B0604020204020204" pitchFamily="34" charset="0"/>
            </a:endParaRPr>
          </a:p>
          <a:p>
            <a:pPr marL="285750" indent="-285750">
              <a:buFont typeface="Arial" panose="020B0604020202020204" pitchFamily="34" charset="0"/>
              <a:buChar char="•"/>
            </a:pPr>
            <a:endParaRPr lang="en-US" dirty="0">
              <a:latin typeface="HP Simplified" panose="020B0604020204020204" pitchFamily="34" charset="0"/>
            </a:endParaRPr>
          </a:p>
          <a:p>
            <a:pPr marL="0" indent="0"/>
            <a:endParaRPr lang="en-US" dirty="0">
              <a:latin typeface="HP Simplified" panose="020B0604020204020204" pitchFamily="34" charset="0"/>
            </a:endParaRPr>
          </a:p>
          <a:p>
            <a:pPr marL="0" indent="0"/>
            <a:endParaRPr lang="en-US" sz="2600" dirty="0">
              <a:solidFill>
                <a:srgbClr val="00B050"/>
              </a:solidFill>
              <a:latin typeface="HP Simplified" panose="020B0604020204020204" pitchFamily="34" charset="0"/>
            </a:endParaRPr>
          </a:p>
          <a:p>
            <a:pPr>
              <a:buClr>
                <a:srgbClr val="92D050"/>
              </a:buClr>
              <a:buFont typeface="Arial" panose="020B0604020202020204" pitchFamily="34" charset="0"/>
              <a:buChar char="•"/>
            </a:pPr>
            <a:endParaRPr lang="en-US" dirty="0">
              <a:latin typeface="HP Simplified" panose="020B0604020204020204" pitchFamily="34" charset="0"/>
            </a:endParaRPr>
          </a:p>
          <a:p>
            <a:pPr>
              <a:buClr>
                <a:srgbClr val="92D050"/>
              </a:buClr>
              <a:buFont typeface="Arial" panose="020B0604020202020204" pitchFamily="34" charset="0"/>
              <a:buChar char="•"/>
            </a:pPr>
            <a:endParaRPr lang="en-US" dirty="0">
              <a:latin typeface="HP Simplified" panose="020B0604020204020204" pitchFamily="34" charset="0"/>
            </a:endParaRP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2</a:t>
            </a:fld>
            <a:endParaRPr lang="en-US" dirty="0">
              <a:solidFill>
                <a:prstClr val="black">
                  <a:lumMod val="50000"/>
                  <a:lumOff val="50000"/>
                </a:prstClr>
              </a:solidFill>
            </a:endParaRPr>
          </a:p>
        </p:txBody>
      </p:sp>
    </p:spTree>
    <p:extLst>
      <p:ext uri="{BB962C8B-B14F-4D97-AF65-F5344CB8AC3E}">
        <p14:creationId xmlns:p14="http://schemas.microsoft.com/office/powerpoint/2010/main" val="327578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Why Automation?</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3</a:t>
            </a:fld>
            <a:endParaRPr lang="en-US" dirty="0">
              <a:solidFill>
                <a:prstClr val="black">
                  <a:lumMod val="50000"/>
                  <a:lumOff val="50000"/>
                </a:prstClr>
              </a:solidFill>
            </a:endParaRPr>
          </a:p>
        </p:txBody>
      </p:sp>
      <p:sp>
        <p:nvSpPr>
          <p:cNvPr id="6" name="Rectangle 5">
            <a:extLst>
              <a:ext uri="{FF2B5EF4-FFF2-40B4-BE49-F238E27FC236}">
                <a16:creationId xmlns:a16="http://schemas.microsoft.com/office/drawing/2014/main" id="{F74057E8-0CB7-4C8C-880A-8B5E2624B8D7}"/>
              </a:ext>
            </a:extLst>
          </p:cNvPr>
          <p:cNvSpPr/>
          <p:nvPr/>
        </p:nvSpPr>
        <p:spPr>
          <a:xfrm>
            <a:off x="476211" y="1417691"/>
            <a:ext cx="10770909" cy="2523768"/>
          </a:xfrm>
          <a:prstGeom prst="rect">
            <a:avLst/>
          </a:prstGeom>
        </p:spPr>
        <p:txBody>
          <a:bodyPr wrap="square">
            <a:spAutoFit/>
          </a:bodyPr>
          <a:lstStyle/>
          <a:p>
            <a:pPr algn="just"/>
            <a:r>
              <a:rPr lang="en-US" sz="2800" dirty="0">
                <a:latin typeface="HP Simplified" panose="020B0604020204020204"/>
              </a:rPr>
              <a:t>In a world of </a:t>
            </a:r>
            <a:r>
              <a:rPr lang="en-US" sz="2800" i="1" dirty="0">
                <a:latin typeface="HP Simplified" panose="020B0604020204020204"/>
              </a:rPr>
              <a:t>nightly</a:t>
            </a:r>
            <a:r>
              <a:rPr lang="en-US" sz="2800" dirty="0">
                <a:latin typeface="HP Simplified" panose="020B0604020204020204"/>
              </a:rPr>
              <a:t> or </a:t>
            </a:r>
            <a:r>
              <a:rPr lang="en-US" sz="2800" i="1" dirty="0">
                <a:latin typeface="HP Simplified" panose="020B0604020204020204"/>
              </a:rPr>
              <a:t>weekend</a:t>
            </a:r>
            <a:r>
              <a:rPr lang="en-US" sz="2800" dirty="0">
                <a:latin typeface="HP Simplified" panose="020B0604020204020204"/>
              </a:rPr>
              <a:t> </a:t>
            </a:r>
            <a:r>
              <a:rPr lang="en-US" sz="2800" b="1" dirty="0">
                <a:latin typeface="HP Simplified" panose="020B0604020204020204"/>
              </a:rPr>
              <a:t>regression runs</a:t>
            </a:r>
            <a:r>
              <a:rPr lang="en-US" sz="2800" dirty="0">
                <a:latin typeface="HP Simplified" panose="020B0604020204020204"/>
              </a:rPr>
              <a:t>, the volume of testing has increased substantially. And with this increased volume of testing comes the need for test automation. DevOps can simply not succeed if it still requires a large number of test cases to be run manually.</a:t>
            </a:r>
          </a:p>
          <a:p>
            <a:pPr algn="just"/>
            <a:endParaRPr lang="en-US" sz="2800" dirty="0">
              <a:latin typeface="HP Simplified" panose="020B0604020204020204"/>
            </a:endParaRPr>
          </a:p>
          <a:p>
            <a:pPr algn="r"/>
            <a:r>
              <a:rPr lang="en-US" dirty="0">
                <a:latin typeface="HP Simplified" panose="020B0604020204020204"/>
                <a:hlinkClick r:id="rId3"/>
              </a:rPr>
              <a:t>Test automation: the secret to DevOps success</a:t>
            </a:r>
            <a:endParaRPr lang="en-US" dirty="0">
              <a:latin typeface="HP Simplified" panose="020B0604020204020204"/>
            </a:endParaRPr>
          </a:p>
        </p:txBody>
      </p:sp>
      <p:pic>
        <p:nvPicPr>
          <p:cNvPr id="7" name="Picture 6">
            <a:extLst>
              <a:ext uri="{FF2B5EF4-FFF2-40B4-BE49-F238E27FC236}">
                <a16:creationId xmlns:a16="http://schemas.microsoft.com/office/drawing/2014/main" id="{420AFA72-9958-4CEF-8121-9F5AD0E30BE8}"/>
              </a:ext>
            </a:extLst>
          </p:cNvPr>
          <p:cNvPicPr>
            <a:picLocks noChangeAspect="1"/>
          </p:cNvPicPr>
          <p:nvPr/>
        </p:nvPicPr>
        <p:blipFill>
          <a:blip r:embed="rId4"/>
          <a:stretch>
            <a:fillRect/>
          </a:stretch>
        </p:blipFill>
        <p:spPr>
          <a:xfrm>
            <a:off x="4465055" y="3512888"/>
            <a:ext cx="2295238" cy="428571"/>
          </a:xfrm>
          <a:prstGeom prst="rect">
            <a:avLst/>
          </a:prstGeom>
        </p:spPr>
      </p:pic>
    </p:spTree>
    <p:extLst>
      <p:ext uri="{BB962C8B-B14F-4D97-AF65-F5344CB8AC3E}">
        <p14:creationId xmlns:p14="http://schemas.microsoft.com/office/powerpoint/2010/main" val="185816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Tx/>
              <a:buChar char="⁞"/>
            </a:pPr>
            <a:r>
              <a:rPr lang="en-US" sz="2800" b="1" dirty="0">
                <a:solidFill>
                  <a:srgbClr val="C00000"/>
                </a:solidFill>
                <a:latin typeface="HP Simplified" panose="020B0604020204020204"/>
                <a:ea typeface="+mn-ea"/>
                <a:cs typeface="+mn-cs"/>
              </a:rPr>
              <a:t>Automation Framework Defined</a:t>
            </a:r>
          </a:p>
        </p:txBody>
      </p:sp>
      <p:sp>
        <p:nvSpPr>
          <p:cNvPr id="3" name="Content Placeholder 2"/>
          <p:cNvSpPr>
            <a:spLocks noGrp="1"/>
          </p:cNvSpPr>
          <p:nvPr>
            <p:ph idx="1"/>
          </p:nvPr>
        </p:nvSpPr>
        <p:spPr>
          <a:xfrm>
            <a:off x="476211" y="1045007"/>
            <a:ext cx="11106189" cy="4754880"/>
          </a:xfrm>
          <a:noFill/>
          <a:ln>
            <a:noFill/>
          </a:ln>
        </p:spPr>
        <p:txBody>
          <a:bodyPr>
            <a:normAutofit/>
          </a:bodyPr>
          <a:lstStyle/>
          <a:p>
            <a:pPr algn="ctr"/>
            <a:endParaRPr lang="en-US" sz="2400" b="1" dirty="0">
              <a:solidFill>
                <a:srgbClr val="00B050"/>
              </a:solidFill>
            </a:endParaRPr>
          </a:p>
          <a:p>
            <a:pPr algn="ctr"/>
            <a:endParaRPr lang="en-US" sz="2400" b="1" dirty="0">
              <a:solidFill>
                <a:srgbClr val="00B050"/>
              </a:solidFill>
            </a:endParaRPr>
          </a:p>
          <a:p>
            <a:pPr algn="ctr"/>
            <a:r>
              <a:rPr lang="en-US" sz="2400" b="1" dirty="0">
                <a:solidFill>
                  <a:srgbClr val="00B050"/>
                </a:solidFill>
              </a:rPr>
              <a:t>                            </a:t>
            </a:r>
          </a:p>
          <a:p>
            <a:pPr algn="ctr"/>
            <a:endParaRPr lang="en-US" sz="2400" b="1" dirty="0">
              <a:solidFill>
                <a:srgbClr val="00B050"/>
              </a:solidFill>
            </a:endParaRPr>
          </a:p>
          <a:p>
            <a:pPr algn="ctr"/>
            <a:endParaRPr lang="en-US" sz="2400" b="1" dirty="0">
              <a:solidFill>
                <a:srgbClr val="00B050"/>
              </a:solidFill>
            </a:endParaRPr>
          </a:p>
          <a:p>
            <a:pPr algn="ctr"/>
            <a:endParaRPr lang="en-US" sz="2400" dirty="0">
              <a:solidFill>
                <a:srgbClr val="00B050"/>
              </a:solidFill>
            </a:endParaRP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a:t>
            </a:r>
            <a:r>
              <a:rPr lang="en-GB" sz="1100" dirty="0" err="1">
                <a:solidFill>
                  <a:prstClr val="black">
                    <a:lumMod val="50000"/>
                    <a:lumOff val="50000"/>
                  </a:prstClr>
                </a:solidFill>
              </a:rPr>
              <a:t>TestFramework</a:t>
            </a:r>
            <a:r>
              <a:rPr lang="en-GB" sz="1100" dirty="0">
                <a:solidFill>
                  <a:prstClr val="black">
                    <a:lumMod val="50000"/>
                    <a:lumOff val="50000"/>
                  </a:prstClr>
                </a:solidFill>
              </a:rPr>
              <a:t>: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4</a:t>
            </a:fld>
            <a:endParaRPr lang="en-US" dirty="0">
              <a:solidFill>
                <a:prstClr val="black">
                  <a:lumMod val="50000"/>
                  <a:lumOff val="50000"/>
                </a:prstClr>
              </a:solidFill>
            </a:endParaRPr>
          </a:p>
        </p:txBody>
      </p:sp>
      <p:sp>
        <p:nvSpPr>
          <p:cNvPr id="8" name="TextBox 7">
            <a:extLst>
              <a:ext uri="{FF2B5EF4-FFF2-40B4-BE49-F238E27FC236}">
                <a16:creationId xmlns:a16="http://schemas.microsoft.com/office/drawing/2014/main" id="{0A9ACBF1-098D-4FC1-9C40-0E14781AAA89}"/>
              </a:ext>
            </a:extLst>
          </p:cNvPr>
          <p:cNvSpPr txBox="1"/>
          <p:nvPr/>
        </p:nvSpPr>
        <p:spPr>
          <a:xfrm>
            <a:off x="409515" y="1381650"/>
            <a:ext cx="8523609" cy="3231654"/>
          </a:xfrm>
          <a:prstGeom prst="rect">
            <a:avLst/>
          </a:prstGeom>
          <a:noFill/>
        </p:spPr>
        <p:txBody>
          <a:bodyPr wrap="square" rtlCol="0">
            <a:spAutoFit/>
          </a:bodyPr>
          <a:lstStyle/>
          <a:p>
            <a:pPr algn="just">
              <a:buClr>
                <a:srgbClr val="00B050"/>
              </a:buClr>
            </a:pPr>
            <a:r>
              <a:rPr lang="en-US" sz="2400" dirty="0">
                <a:latin typeface="HP Simplified" panose="020B0604020204020204"/>
              </a:rPr>
              <a:t>A good test automation framework can be defined as a </a:t>
            </a:r>
            <a:r>
              <a:rPr lang="en-US" sz="2400" b="1" dirty="0">
                <a:latin typeface="HP Simplified" panose="020B0604020204020204"/>
              </a:rPr>
              <a:t>high-level layer abstracting low-level details of interactions with the actual UI technology</a:t>
            </a:r>
            <a:r>
              <a:rPr lang="en-US" sz="2400" dirty="0">
                <a:latin typeface="HP Simplified" panose="020B0604020204020204"/>
              </a:rPr>
              <a:t>. </a:t>
            </a:r>
          </a:p>
          <a:p>
            <a:pPr algn="just">
              <a:buClr>
                <a:srgbClr val="00B050"/>
              </a:buClr>
            </a:pPr>
            <a:endParaRPr lang="en-US" sz="2400" dirty="0">
              <a:latin typeface="HP Simplified" panose="020B0604020204020204"/>
            </a:endParaRPr>
          </a:p>
          <a:p>
            <a:pPr algn="just">
              <a:buClr>
                <a:srgbClr val="00B050"/>
              </a:buClr>
            </a:pPr>
            <a:r>
              <a:rPr lang="en-US" dirty="0">
                <a:latin typeface="HP Simplified" panose="020B0604020204020204"/>
              </a:rPr>
              <a:t>Proper </a:t>
            </a:r>
            <a:r>
              <a:rPr lang="en-US" b="1" dirty="0">
                <a:latin typeface="HP Simplified" panose="020B0604020204020204"/>
              </a:rPr>
              <a:t>abstraction</a:t>
            </a:r>
            <a:r>
              <a:rPr lang="en-US" dirty="0">
                <a:latin typeface="HP Simplified" panose="020B0604020204020204"/>
              </a:rPr>
              <a:t> is critical for </a:t>
            </a:r>
            <a:r>
              <a:rPr lang="en-US" b="1" dirty="0">
                <a:latin typeface="HP Simplified" panose="020B0604020204020204"/>
              </a:rPr>
              <a:t>usability</a:t>
            </a:r>
            <a:r>
              <a:rPr lang="en-US" dirty="0">
                <a:latin typeface="HP Simplified" panose="020B0604020204020204"/>
              </a:rPr>
              <a:t> and </a:t>
            </a:r>
            <a:r>
              <a:rPr lang="en-US" b="1" dirty="0">
                <a:latin typeface="HP Simplified" panose="020B0604020204020204"/>
              </a:rPr>
              <a:t>long-term effectiveness </a:t>
            </a:r>
            <a:r>
              <a:rPr lang="en-US" dirty="0">
                <a:latin typeface="HP Simplified" panose="020B0604020204020204"/>
              </a:rPr>
              <a:t>of any test automation suite.</a:t>
            </a:r>
          </a:p>
          <a:p>
            <a:pPr algn="just">
              <a:buClr>
                <a:srgbClr val="00B050"/>
              </a:buClr>
            </a:pPr>
            <a:endParaRPr lang="en-US" dirty="0">
              <a:latin typeface="HP Simplified" panose="020B0604020204020204"/>
            </a:endParaRPr>
          </a:p>
          <a:p>
            <a:pPr algn="just">
              <a:buClr>
                <a:srgbClr val="00B050"/>
              </a:buClr>
            </a:pPr>
            <a:endParaRPr lang="en-US" dirty="0">
              <a:latin typeface="HelveticaNeueLT Std Lt"/>
              <a:hlinkClick r:id="" action="ppaction://noaction"/>
            </a:endParaRPr>
          </a:p>
          <a:p>
            <a:pPr algn="just">
              <a:buClr>
                <a:srgbClr val="00B050"/>
              </a:buClr>
            </a:pPr>
            <a:endParaRPr lang="en-US" dirty="0">
              <a:latin typeface="HelveticaNeueLT Std Lt"/>
              <a:hlinkClick r:id="" action="ppaction://noaction"/>
            </a:endParaRPr>
          </a:p>
          <a:p>
            <a:pPr algn="just">
              <a:buClr>
                <a:srgbClr val="00B050"/>
              </a:buClr>
            </a:pPr>
            <a:endParaRPr lang="en-US" dirty="0">
              <a:latin typeface="HelveticaNeueLT Std Lt"/>
              <a:hlinkClick r:id="" action="ppaction://noaction"/>
            </a:endParaRPr>
          </a:p>
        </p:txBody>
      </p:sp>
      <p:sp>
        <p:nvSpPr>
          <p:cNvPr id="17" name="Flowchart: Process 16">
            <a:extLst>
              <a:ext uri="{FF2B5EF4-FFF2-40B4-BE49-F238E27FC236}">
                <a16:creationId xmlns:a16="http://schemas.microsoft.com/office/drawing/2014/main" id="{B8A1F81B-C500-4C1F-BCBB-E4AE26347AFE}"/>
              </a:ext>
            </a:extLst>
          </p:cNvPr>
          <p:cNvSpPr/>
          <p:nvPr/>
        </p:nvSpPr>
        <p:spPr>
          <a:xfrm>
            <a:off x="9824778" y="576225"/>
            <a:ext cx="1332411" cy="1058605"/>
          </a:xfrm>
          <a:prstGeom prst="flowChartProcess">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Application</a:t>
            </a:r>
          </a:p>
          <a:p>
            <a:pPr algn="ctr"/>
            <a:r>
              <a:rPr lang="en-US" sz="1600" dirty="0">
                <a:latin typeface="HP Simplified" panose="020B0604020204020204"/>
              </a:rPr>
              <a:t>(Browsers, etc.)</a:t>
            </a:r>
          </a:p>
        </p:txBody>
      </p:sp>
      <p:sp>
        <p:nvSpPr>
          <p:cNvPr id="19" name="Flowchart: Process 18">
            <a:extLst>
              <a:ext uri="{FF2B5EF4-FFF2-40B4-BE49-F238E27FC236}">
                <a16:creationId xmlns:a16="http://schemas.microsoft.com/office/drawing/2014/main" id="{978AAB99-83C5-451B-AB15-4279EC0FB138}"/>
              </a:ext>
            </a:extLst>
          </p:cNvPr>
          <p:cNvSpPr/>
          <p:nvPr/>
        </p:nvSpPr>
        <p:spPr>
          <a:xfrm>
            <a:off x="9824778" y="4475025"/>
            <a:ext cx="1332411" cy="1027527"/>
          </a:xfrm>
          <a:prstGeom prst="flowChartProcess">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Drivers</a:t>
            </a:r>
          </a:p>
          <a:p>
            <a:pPr algn="ctr"/>
            <a:r>
              <a:rPr lang="en-US" sz="1600" dirty="0">
                <a:latin typeface="HP Simplified" panose="020B0604020204020204"/>
              </a:rPr>
              <a:t>(WebDriver, etc.)</a:t>
            </a:r>
          </a:p>
        </p:txBody>
      </p:sp>
      <p:sp>
        <p:nvSpPr>
          <p:cNvPr id="20" name="Flowchart: Process 19">
            <a:extLst>
              <a:ext uri="{FF2B5EF4-FFF2-40B4-BE49-F238E27FC236}">
                <a16:creationId xmlns:a16="http://schemas.microsoft.com/office/drawing/2014/main" id="{9F6E6C86-0C1E-4974-A701-3E95542D0A55}"/>
              </a:ext>
            </a:extLst>
          </p:cNvPr>
          <p:cNvSpPr/>
          <p:nvPr/>
        </p:nvSpPr>
        <p:spPr>
          <a:xfrm>
            <a:off x="9824779" y="3140762"/>
            <a:ext cx="1332411" cy="1192699"/>
          </a:xfrm>
          <a:prstGeom prst="flowChartProcess">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Runner Framework</a:t>
            </a:r>
          </a:p>
          <a:p>
            <a:pPr algn="ctr"/>
            <a:r>
              <a:rPr lang="en-US" sz="1600" dirty="0">
                <a:latin typeface="HP Simplified" panose="020B0604020204020204"/>
              </a:rPr>
              <a:t>(JUnit, TestNG, etc.)</a:t>
            </a:r>
          </a:p>
        </p:txBody>
      </p:sp>
      <p:sp>
        <p:nvSpPr>
          <p:cNvPr id="21" name="Flowchart: Process 20">
            <a:extLst>
              <a:ext uri="{FF2B5EF4-FFF2-40B4-BE49-F238E27FC236}">
                <a16:creationId xmlns:a16="http://schemas.microsoft.com/office/drawing/2014/main" id="{049897F0-1EAC-45FA-861C-CBF621DE76F4}"/>
              </a:ext>
            </a:extLst>
          </p:cNvPr>
          <p:cNvSpPr/>
          <p:nvPr/>
        </p:nvSpPr>
        <p:spPr>
          <a:xfrm>
            <a:off x="9824778" y="1806499"/>
            <a:ext cx="1332411" cy="1162594"/>
          </a:xfrm>
          <a:prstGeom prst="flowChartProcess">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Custom Code</a:t>
            </a:r>
          </a:p>
          <a:p>
            <a:pPr algn="ctr"/>
            <a:r>
              <a:rPr lang="en-US" sz="1600" dirty="0">
                <a:latin typeface="HP Simplified" panose="020B0604020204020204"/>
              </a:rPr>
              <a:t>(Step Definitions, etc.)</a:t>
            </a:r>
          </a:p>
        </p:txBody>
      </p:sp>
    </p:spTree>
    <p:extLst>
      <p:ext uri="{BB962C8B-B14F-4D97-AF65-F5344CB8AC3E}">
        <p14:creationId xmlns:p14="http://schemas.microsoft.com/office/powerpoint/2010/main" val="23783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Tx/>
              <a:buChar char="⁞"/>
            </a:pPr>
            <a:r>
              <a:rPr lang="en-US" sz="2800" b="1" dirty="0">
                <a:solidFill>
                  <a:srgbClr val="C00000"/>
                </a:solidFill>
                <a:latin typeface="HP Simplified" panose="020B0604020204020204"/>
                <a:ea typeface="+mn-ea"/>
                <a:cs typeface="+mn-cs"/>
              </a:rPr>
              <a:t>OP </a:t>
            </a:r>
            <a:r>
              <a:rPr lang="en-US" sz="2800" b="1" dirty="0" err="1">
                <a:solidFill>
                  <a:srgbClr val="C00000"/>
                </a:solidFill>
                <a:latin typeface="HP Simplified" panose="020B0604020204020204"/>
                <a:ea typeface="+mn-ea"/>
                <a:cs typeface="+mn-cs"/>
              </a:rPr>
              <a:t>TestFramework</a:t>
            </a:r>
            <a:r>
              <a:rPr lang="en-US" sz="2800" b="1" dirty="0">
                <a:solidFill>
                  <a:srgbClr val="C00000"/>
                </a:solidFill>
                <a:latin typeface="HP Simplified" panose="020B0604020204020204"/>
                <a:ea typeface="+mn-ea"/>
                <a:cs typeface="+mn-cs"/>
              </a:rPr>
              <a:t> Components </a:t>
            </a:r>
          </a:p>
        </p:txBody>
      </p:sp>
      <p:sp>
        <p:nvSpPr>
          <p:cNvPr id="3" name="Content Placeholder 2"/>
          <p:cNvSpPr>
            <a:spLocks noGrp="1"/>
          </p:cNvSpPr>
          <p:nvPr>
            <p:ph idx="1"/>
          </p:nvPr>
        </p:nvSpPr>
        <p:spPr>
          <a:xfrm>
            <a:off x="476212" y="1045007"/>
            <a:ext cx="5885400" cy="2913039"/>
          </a:xfrm>
          <a:noFill/>
          <a:ln>
            <a:noFill/>
          </a:ln>
        </p:spPr>
        <p:txBody>
          <a:bodyPr>
            <a:normAutofit/>
          </a:bodyPr>
          <a:lstStyle/>
          <a:p>
            <a:pPr algn="ctr"/>
            <a:endParaRPr lang="en-US" sz="2400" b="1" dirty="0">
              <a:solidFill>
                <a:srgbClr val="00B050"/>
              </a:solidFill>
            </a:endParaRPr>
          </a:p>
          <a:p>
            <a:pPr algn="ctr"/>
            <a:endParaRPr lang="en-US" sz="2400" b="1" dirty="0">
              <a:solidFill>
                <a:srgbClr val="00B050"/>
              </a:solidFill>
            </a:endParaRPr>
          </a:p>
          <a:p>
            <a:pPr algn="ctr"/>
            <a:r>
              <a:rPr lang="en-US" sz="2400" b="1" dirty="0">
                <a:solidFill>
                  <a:srgbClr val="00B050"/>
                </a:solidFill>
              </a:rPr>
              <a:t>                            </a:t>
            </a:r>
          </a:p>
          <a:p>
            <a:pPr algn="ctr"/>
            <a:endParaRPr lang="en-US" sz="2400" b="1" dirty="0">
              <a:solidFill>
                <a:srgbClr val="00B050"/>
              </a:solidFill>
            </a:endParaRPr>
          </a:p>
          <a:p>
            <a:pPr algn="ctr"/>
            <a:endParaRPr lang="en-US" sz="2400" b="1" dirty="0">
              <a:solidFill>
                <a:srgbClr val="00B050"/>
              </a:solidFill>
            </a:endParaRPr>
          </a:p>
          <a:p>
            <a:pPr algn="ctr"/>
            <a:endParaRPr lang="en-US" sz="2400" b="1" dirty="0">
              <a:solidFill>
                <a:srgbClr val="00B050"/>
              </a:solidFill>
            </a:endParaRP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a:t>
            </a:r>
            <a:r>
              <a:rPr lang="en-GB" sz="1100" dirty="0" err="1">
                <a:solidFill>
                  <a:prstClr val="black">
                    <a:lumMod val="50000"/>
                    <a:lumOff val="50000"/>
                  </a:prstClr>
                </a:solidFill>
              </a:rPr>
              <a:t>TestFramework</a:t>
            </a:r>
            <a:r>
              <a:rPr lang="en-GB" sz="1100" dirty="0">
                <a:solidFill>
                  <a:prstClr val="black">
                    <a:lumMod val="50000"/>
                    <a:lumOff val="50000"/>
                  </a:prstClr>
                </a:solidFill>
              </a:rPr>
              <a:t>: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5</a:t>
            </a:fld>
            <a:endParaRPr lang="en-US" dirty="0">
              <a:solidFill>
                <a:prstClr val="black">
                  <a:lumMod val="50000"/>
                  <a:lumOff val="50000"/>
                </a:prstClr>
              </a:solidFill>
            </a:endParaRPr>
          </a:p>
        </p:txBody>
      </p:sp>
      <p:sp>
        <p:nvSpPr>
          <p:cNvPr id="10" name="Rectangle 3">
            <a:extLst>
              <a:ext uri="{FF2B5EF4-FFF2-40B4-BE49-F238E27FC236}">
                <a16:creationId xmlns:a16="http://schemas.microsoft.com/office/drawing/2014/main" id="{7FD99C5E-84F8-4743-805D-0D87B51211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7D3F2B31-C1C1-4772-950B-A59AD97BA150}"/>
              </a:ext>
            </a:extLst>
          </p:cNvPr>
          <p:cNvPicPr>
            <a:picLocks noChangeAspect="1"/>
          </p:cNvPicPr>
          <p:nvPr/>
        </p:nvPicPr>
        <p:blipFill>
          <a:blip r:embed="rId3"/>
          <a:stretch>
            <a:fillRect/>
          </a:stretch>
        </p:blipFill>
        <p:spPr>
          <a:xfrm>
            <a:off x="776594" y="1229633"/>
            <a:ext cx="7108449" cy="3769830"/>
          </a:xfrm>
          <a:prstGeom prst="rect">
            <a:avLst/>
          </a:prstGeom>
        </p:spPr>
      </p:pic>
      <p:sp>
        <p:nvSpPr>
          <p:cNvPr id="12" name="Rectangle 11">
            <a:extLst>
              <a:ext uri="{FF2B5EF4-FFF2-40B4-BE49-F238E27FC236}">
                <a16:creationId xmlns:a16="http://schemas.microsoft.com/office/drawing/2014/main" id="{9E457836-5248-4F82-8422-6598F7756853}"/>
              </a:ext>
            </a:extLst>
          </p:cNvPr>
          <p:cNvSpPr/>
          <p:nvPr/>
        </p:nvSpPr>
        <p:spPr>
          <a:xfrm>
            <a:off x="776594" y="5121222"/>
            <a:ext cx="9295057" cy="810478"/>
          </a:xfrm>
          <a:prstGeom prst="rect">
            <a:avLst/>
          </a:prstGeom>
        </p:spPr>
        <p:txBody>
          <a:bodyPr wrap="square">
            <a:spAutoFit/>
          </a:bodyPr>
          <a:lstStyle/>
          <a:p>
            <a:pPr marL="342900" marR="0" lvl="0" indent="-342900">
              <a:lnSpc>
                <a:spcPts val="1400"/>
              </a:lnSpc>
              <a:spcBef>
                <a:spcPts val="0"/>
              </a:spcBef>
              <a:spcAft>
                <a:spcPts val="0"/>
              </a:spcAft>
              <a:buClr>
                <a:srgbClr val="92D050"/>
              </a:buClr>
              <a:buFont typeface="Symbol" panose="05050102010706020507" pitchFamily="18" charset="2"/>
              <a:buChar char=""/>
            </a:pPr>
            <a:r>
              <a:rPr lang="en-GB" sz="1600" b="1" dirty="0">
                <a:latin typeface="HP Simplified" panose="020B0604020204020204"/>
                <a:ea typeface="Calibri" panose="020F0502020204030204" pitchFamily="34" charset="0"/>
                <a:cs typeface="Times New Roman" panose="02020603050405020304" pitchFamily="18" charset="0"/>
              </a:rPr>
              <a:t>Regression</a:t>
            </a:r>
            <a:r>
              <a:rPr lang="en-GB" sz="1600" dirty="0">
                <a:latin typeface="HP Simplified" panose="020B0604020204020204"/>
                <a:ea typeface="Calibri" panose="020F0502020204030204" pitchFamily="34" charset="0"/>
                <a:cs typeface="Times New Roman" panose="02020603050405020304" pitchFamily="18" charset="0"/>
              </a:rPr>
              <a:t>: (End to End processes designed by the product owner). No coded business logic.</a:t>
            </a:r>
            <a:endParaRPr lang="en-US" sz="1600" dirty="0">
              <a:latin typeface="HP Simplified" panose="020B0604020204020204"/>
              <a:ea typeface="Calibri" panose="020F0502020204030204" pitchFamily="34" charset="0"/>
              <a:cs typeface="Times New Roman" panose="02020603050405020304" pitchFamily="18" charset="0"/>
            </a:endParaRPr>
          </a:p>
          <a:p>
            <a:pPr marL="342900" marR="0" lvl="0" indent="-342900">
              <a:lnSpc>
                <a:spcPts val="1400"/>
              </a:lnSpc>
              <a:spcBef>
                <a:spcPts val="0"/>
              </a:spcBef>
              <a:spcAft>
                <a:spcPts val="0"/>
              </a:spcAft>
              <a:buClr>
                <a:srgbClr val="92D050"/>
              </a:buClr>
              <a:buFont typeface="Symbol" panose="05050102010706020507" pitchFamily="18" charset="2"/>
              <a:buChar char=""/>
            </a:pPr>
            <a:r>
              <a:rPr lang="en-GB" sz="1600" b="1" dirty="0">
                <a:latin typeface="HP Simplified" panose="020B0604020204020204"/>
                <a:ea typeface="Calibri" panose="020F0502020204030204" pitchFamily="34" charset="0"/>
                <a:cs typeface="Times New Roman" panose="02020603050405020304" pitchFamily="18" charset="0"/>
              </a:rPr>
              <a:t>Feature</a:t>
            </a:r>
            <a:r>
              <a:rPr lang="en-GB" sz="1600" dirty="0">
                <a:latin typeface="HP Simplified" panose="020B0604020204020204"/>
                <a:ea typeface="Calibri" panose="020F0502020204030204" pitchFamily="34" charset="0"/>
                <a:cs typeface="Times New Roman" panose="02020603050405020304" pitchFamily="18" charset="0"/>
              </a:rPr>
              <a:t> </a:t>
            </a:r>
            <a:r>
              <a:rPr lang="en-GB" sz="1600" b="1" dirty="0">
                <a:latin typeface="HP Simplified" panose="020B0604020204020204"/>
                <a:ea typeface="Calibri" panose="020F0502020204030204" pitchFamily="34" charset="0"/>
                <a:cs typeface="Times New Roman" panose="02020603050405020304" pitchFamily="18" charset="0"/>
              </a:rPr>
              <a:t>Regression</a:t>
            </a:r>
            <a:r>
              <a:rPr lang="en-GB" sz="1600" dirty="0">
                <a:latin typeface="HP Simplified" panose="020B0604020204020204"/>
                <a:ea typeface="Calibri" panose="020F0502020204030204" pitchFamily="34" charset="0"/>
                <a:cs typeface="Times New Roman" panose="02020603050405020304" pitchFamily="18" charset="0"/>
              </a:rPr>
              <a:t>: (Specific regression tests for work done within the scrum). No coded business logic.</a:t>
            </a:r>
            <a:endParaRPr lang="en-US" sz="1600" dirty="0">
              <a:latin typeface="HP Simplified" panose="020B0604020204020204"/>
              <a:ea typeface="Calibri" panose="020F0502020204030204" pitchFamily="34" charset="0"/>
              <a:cs typeface="Times New Roman" panose="02020603050405020304" pitchFamily="18" charset="0"/>
            </a:endParaRPr>
          </a:p>
          <a:p>
            <a:pPr marL="342900" marR="0" lvl="0" indent="-342900">
              <a:lnSpc>
                <a:spcPts val="1400"/>
              </a:lnSpc>
              <a:spcBef>
                <a:spcPts val="0"/>
              </a:spcBef>
              <a:spcAft>
                <a:spcPts val="0"/>
              </a:spcAft>
              <a:buClr>
                <a:srgbClr val="92D050"/>
              </a:buClr>
              <a:buFont typeface="Symbol" panose="05050102010706020507" pitchFamily="18" charset="2"/>
              <a:buChar char=""/>
            </a:pPr>
            <a:r>
              <a:rPr lang="en-GB" sz="1600" b="1" dirty="0">
                <a:latin typeface="HP Simplified" panose="020B0604020204020204"/>
                <a:ea typeface="Calibri" panose="020F0502020204030204" pitchFamily="34" charset="0"/>
                <a:cs typeface="Times New Roman" panose="02020603050405020304" pitchFamily="18" charset="0"/>
              </a:rPr>
              <a:t>Pages</a:t>
            </a:r>
            <a:r>
              <a:rPr lang="en-GB" sz="1600" dirty="0">
                <a:latin typeface="HP Simplified" panose="020B0604020204020204"/>
                <a:ea typeface="Calibri" panose="020F0502020204030204" pitchFamily="34" charset="0"/>
                <a:cs typeface="Times New Roman" panose="02020603050405020304" pitchFamily="18" charset="0"/>
              </a:rPr>
              <a:t>: This is the business logic layer.</a:t>
            </a:r>
            <a:endParaRPr lang="en-US" sz="1600" dirty="0">
              <a:latin typeface="HP Simplified" panose="020B0604020204020204"/>
              <a:ea typeface="Calibri" panose="020F0502020204030204" pitchFamily="34" charset="0"/>
              <a:cs typeface="Times New Roman" panose="02020603050405020304" pitchFamily="18" charset="0"/>
            </a:endParaRPr>
          </a:p>
          <a:p>
            <a:pPr marL="342900" marR="0" lvl="0" indent="-342900">
              <a:lnSpc>
                <a:spcPts val="1400"/>
              </a:lnSpc>
              <a:spcBef>
                <a:spcPts val="0"/>
              </a:spcBef>
              <a:spcAft>
                <a:spcPts val="1000"/>
              </a:spcAft>
              <a:buClr>
                <a:srgbClr val="92D050"/>
              </a:buClr>
              <a:buFont typeface="Symbol" panose="05050102010706020507" pitchFamily="18" charset="2"/>
              <a:buChar char=""/>
            </a:pPr>
            <a:r>
              <a:rPr lang="en-GB" sz="1600" b="1" dirty="0">
                <a:latin typeface="HP Simplified" panose="020B0604020204020204"/>
                <a:ea typeface="Calibri" panose="020F0502020204030204" pitchFamily="34" charset="0"/>
                <a:cs typeface="Times New Roman" panose="02020603050405020304" pitchFamily="18" charset="0"/>
              </a:rPr>
              <a:t>Objects</a:t>
            </a:r>
            <a:r>
              <a:rPr lang="en-GB" sz="1600" dirty="0">
                <a:latin typeface="HP Simplified" panose="020B0604020204020204"/>
                <a:ea typeface="Calibri" panose="020F0502020204030204" pitchFamily="34" charset="0"/>
                <a:cs typeface="Times New Roman" panose="02020603050405020304" pitchFamily="18" charset="0"/>
              </a:rPr>
              <a:t>: This contains the properties of the object for identification. </a:t>
            </a:r>
            <a:endParaRPr lang="en-US" sz="1600" dirty="0">
              <a:latin typeface="HP Simplified" panose="020B0604020204020204"/>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19408E9F-D17A-416F-8D02-EE3761BD5D72}"/>
              </a:ext>
            </a:extLst>
          </p:cNvPr>
          <p:cNvSpPr txBox="1"/>
          <p:nvPr/>
        </p:nvSpPr>
        <p:spPr>
          <a:xfrm>
            <a:off x="6606208" y="947750"/>
            <a:ext cx="3465443" cy="923330"/>
          </a:xfrm>
          <a:prstGeom prst="rect">
            <a:avLst/>
          </a:prstGeom>
          <a:noFill/>
        </p:spPr>
        <p:txBody>
          <a:bodyPr wrap="square" rtlCol="0">
            <a:spAutoFit/>
          </a:bodyPr>
          <a:lstStyle/>
          <a:p>
            <a:r>
              <a:rPr lang="en-US" b="1" dirty="0">
                <a:solidFill>
                  <a:srgbClr val="C00000"/>
                </a:solidFill>
                <a:latin typeface="HP Simplified" panose="020B0604020204020204"/>
              </a:rPr>
              <a:t>OP SELENIUM MISSION STATEMENT</a:t>
            </a:r>
          </a:p>
          <a:p>
            <a:r>
              <a:rPr lang="en-US" dirty="0">
                <a:solidFill>
                  <a:srgbClr val="C00000"/>
                </a:solidFill>
                <a:latin typeface="HP Simplified" panose="020B0604020204020204"/>
              </a:rPr>
              <a:t> </a:t>
            </a:r>
            <a:r>
              <a:rPr lang="en-US" b="1" i="1" dirty="0">
                <a:solidFill>
                  <a:srgbClr val="C00000"/>
                </a:solidFill>
                <a:latin typeface="HP Simplified" panose="020B0604020204020204"/>
              </a:rPr>
              <a:t>Keep it Simple</a:t>
            </a:r>
          </a:p>
        </p:txBody>
      </p:sp>
      <p:sp>
        <p:nvSpPr>
          <p:cNvPr id="15" name="Flowchart: Process 14">
            <a:extLst>
              <a:ext uri="{FF2B5EF4-FFF2-40B4-BE49-F238E27FC236}">
                <a16:creationId xmlns:a16="http://schemas.microsoft.com/office/drawing/2014/main" id="{50767973-C517-4D1F-98D8-E90DB3FB53C3}"/>
              </a:ext>
            </a:extLst>
          </p:cNvPr>
          <p:cNvSpPr/>
          <p:nvPr/>
        </p:nvSpPr>
        <p:spPr>
          <a:xfrm>
            <a:off x="10341594" y="2053767"/>
            <a:ext cx="1360268" cy="1012164"/>
          </a:xfrm>
          <a:prstGeom prst="flowChartProcess">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Custom Code</a:t>
            </a:r>
          </a:p>
          <a:p>
            <a:pPr algn="ctr"/>
            <a:r>
              <a:rPr lang="en-US" sz="1600" dirty="0">
                <a:latin typeface="HP Simplified" panose="020B0604020204020204"/>
              </a:rPr>
              <a:t>(DSL)</a:t>
            </a:r>
          </a:p>
        </p:txBody>
      </p:sp>
      <p:sp>
        <p:nvSpPr>
          <p:cNvPr id="16" name="Flowchart: Process 15">
            <a:extLst>
              <a:ext uri="{FF2B5EF4-FFF2-40B4-BE49-F238E27FC236}">
                <a16:creationId xmlns:a16="http://schemas.microsoft.com/office/drawing/2014/main" id="{A8D5439A-49BE-4B71-9025-0CD301DACAA6}"/>
              </a:ext>
            </a:extLst>
          </p:cNvPr>
          <p:cNvSpPr/>
          <p:nvPr/>
        </p:nvSpPr>
        <p:spPr>
          <a:xfrm>
            <a:off x="10355522" y="3248618"/>
            <a:ext cx="1360267" cy="1038667"/>
          </a:xfrm>
          <a:prstGeom prst="flowChartProcess">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Runner Framework</a:t>
            </a:r>
          </a:p>
          <a:p>
            <a:pPr algn="ctr"/>
            <a:r>
              <a:rPr lang="en-US" sz="1600" dirty="0">
                <a:latin typeface="HP Simplified" panose="020B0604020204020204"/>
              </a:rPr>
              <a:t>(TestNG, Maven)</a:t>
            </a:r>
          </a:p>
        </p:txBody>
      </p:sp>
      <p:sp>
        <p:nvSpPr>
          <p:cNvPr id="17" name="Flowchart: Process 16">
            <a:extLst>
              <a:ext uri="{FF2B5EF4-FFF2-40B4-BE49-F238E27FC236}">
                <a16:creationId xmlns:a16="http://schemas.microsoft.com/office/drawing/2014/main" id="{EF84A6D3-CA0B-42FB-90E9-75E2A2C6D7C3}"/>
              </a:ext>
            </a:extLst>
          </p:cNvPr>
          <p:cNvSpPr/>
          <p:nvPr/>
        </p:nvSpPr>
        <p:spPr>
          <a:xfrm>
            <a:off x="10369449" y="4443469"/>
            <a:ext cx="1346340" cy="1027527"/>
          </a:xfrm>
          <a:prstGeom prst="flowChartProcess">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Drivers</a:t>
            </a:r>
          </a:p>
          <a:p>
            <a:pPr algn="ctr"/>
            <a:r>
              <a:rPr lang="en-US" sz="1600" dirty="0">
                <a:latin typeface="HP Simplified" panose="020B0604020204020204"/>
              </a:rPr>
              <a:t>(Selenium WebDriver)</a:t>
            </a:r>
          </a:p>
        </p:txBody>
      </p:sp>
      <p:sp>
        <p:nvSpPr>
          <p:cNvPr id="18" name="Flowchart: Process 17">
            <a:extLst>
              <a:ext uri="{FF2B5EF4-FFF2-40B4-BE49-F238E27FC236}">
                <a16:creationId xmlns:a16="http://schemas.microsoft.com/office/drawing/2014/main" id="{D2E0D644-B09F-48D0-A8BD-770680203FDE}"/>
              </a:ext>
            </a:extLst>
          </p:cNvPr>
          <p:cNvSpPr/>
          <p:nvPr/>
        </p:nvSpPr>
        <p:spPr>
          <a:xfrm>
            <a:off x="10356682" y="812475"/>
            <a:ext cx="1360267" cy="1058605"/>
          </a:xfrm>
          <a:prstGeom prst="flowChartProcess">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Application</a:t>
            </a:r>
          </a:p>
          <a:p>
            <a:pPr algn="ctr"/>
            <a:r>
              <a:rPr lang="en-US" sz="1600" dirty="0">
                <a:latin typeface="HP Simplified" panose="020B0604020204020204"/>
              </a:rPr>
              <a:t>(Browsers)</a:t>
            </a:r>
          </a:p>
        </p:txBody>
      </p:sp>
    </p:spTree>
    <p:extLst>
      <p:ext uri="{BB962C8B-B14F-4D97-AF65-F5344CB8AC3E}">
        <p14:creationId xmlns:p14="http://schemas.microsoft.com/office/powerpoint/2010/main" val="316352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Tx/>
              <a:buChar char="⁞"/>
            </a:pPr>
            <a:r>
              <a:rPr lang="en-US" sz="2800" b="1" dirty="0">
                <a:solidFill>
                  <a:srgbClr val="C00000"/>
                </a:solidFill>
                <a:latin typeface="HP Simplified" panose="020B0604020204020204"/>
                <a:ea typeface="+mn-ea"/>
                <a:cs typeface="+mn-cs"/>
              </a:rPr>
              <a:t>OP TestFramework Components (contd.) </a:t>
            </a:r>
          </a:p>
        </p:txBody>
      </p:sp>
      <p:sp>
        <p:nvSpPr>
          <p:cNvPr id="3" name="Content Placeholder 2"/>
          <p:cNvSpPr>
            <a:spLocks noGrp="1"/>
          </p:cNvSpPr>
          <p:nvPr>
            <p:ph idx="1"/>
          </p:nvPr>
        </p:nvSpPr>
        <p:spPr>
          <a:xfrm>
            <a:off x="476212" y="1045007"/>
            <a:ext cx="5885400" cy="2913039"/>
          </a:xfrm>
          <a:noFill/>
          <a:ln>
            <a:noFill/>
          </a:ln>
        </p:spPr>
        <p:txBody>
          <a:bodyPr>
            <a:normAutofit/>
          </a:bodyPr>
          <a:lstStyle/>
          <a:p>
            <a:pPr algn="ctr"/>
            <a:endParaRPr lang="en-US" sz="2400" b="1" dirty="0">
              <a:solidFill>
                <a:srgbClr val="00B050"/>
              </a:solidFill>
            </a:endParaRPr>
          </a:p>
          <a:p>
            <a:pPr algn="ctr"/>
            <a:endParaRPr lang="en-US" sz="2400" b="1" dirty="0">
              <a:solidFill>
                <a:srgbClr val="00B050"/>
              </a:solidFill>
            </a:endParaRPr>
          </a:p>
          <a:p>
            <a:pPr algn="ctr"/>
            <a:r>
              <a:rPr lang="en-US" sz="2400" b="1" dirty="0">
                <a:solidFill>
                  <a:srgbClr val="00B050"/>
                </a:solidFill>
              </a:rPr>
              <a:t>                            </a:t>
            </a:r>
          </a:p>
          <a:p>
            <a:pPr algn="ctr"/>
            <a:endParaRPr lang="en-US" sz="2400" b="1" dirty="0">
              <a:solidFill>
                <a:srgbClr val="00B050"/>
              </a:solidFill>
            </a:endParaRPr>
          </a:p>
          <a:p>
            <a:pPr algn="ctr"/>
            <a:endParaRPr lang="en-US" sz="2400" b="1" dirty="0">
              <a:solidFill>
                <a:srgbClr val="00B050"/>
              </a:solidFill>
            </a:endParaRPr>
          </a:p>
          <a:p>
            <a:pPr algn="ctr"/>
            <a:endParaRPr lang="en-US" sz="2400" b="1" dirty="0">
              <a:solidFill>
                <a:srgbClr val="00B050"/>
              </a:solidFill>
            </a:endParaRP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6</a:t>
            </a:fld>
            <a:endParaRPr lang="en-US" dirty="0">
              <a:solidFill>
                <a:prstClr val="black">
                  <a:lumMod val="50000"/>
                  <a:lumOff val="50000"/>
                </a:prstClr>
              </a:solidFill>
            </a:endParaRPr>
          </a:p>
        </p:txBody>
      </p:sp>
      <p:sp>
        <p:nvSpPr>
          <p:cNvPr id="10" name="Rectangle 3">
            <a:extLst>
              <a:ext uri="{FF2B5EF4-FFF2-40B4-BE49-F238E27FC236}">
                <a16:creationId xmlns:a16="http://schemas.microsoft.com/office/drawing/2014/main" id="{7FD99C5E-84F8-4743-805D-0D87B51211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Flowchart: Process 14">
            <a:extLst>
              <a:ext uri="{FF2B5EF4-FFF2-40B4-BE49-F238E27FC236}">
                <a16:creationId xmlns:a16="http://schemas.microsoft.com/office/drawing/2014/main" id="{50767973-C517-4D1F-98D8-E90DB3FB53C3}"/>
              </a:ext>
            </a:extLst>
          </p:cNvPr>
          <p:cNvSpPr/>
          <p:nvPr/>
        </p:nvSpPr>
        <p:spPr>
          <a:xfrm>
            <a:off x="10341594" y="2053767"/>
            <a:ext cx="1360268" cy="1012164"/>
          </a:xfrm>
          <a:prstGeom prst="flowChartProcess">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Custom Code</a:t>
            </a:r>
          </a:p>
          <a:p>
            <a:pPr algn="ctr"/>
            <a:r>
              <a:rPr lang="en-US" sz="1600" dirty="0">
                <a:latin typeface="HP Simplified" panose="020B0604020204020204"/>
              </a:rPr>
              <a:t>(DSL)</a:t>
            </a:r>
          </a:p>
        </p:txBody>
      </p:sp>
      <p:sp>
        <p:nvSpPr>
          <p:cNvPr id="16" name="Flowchart: Process 15">
            <a:extLst>
              <a:ext uri="{FF2B5EF4-FFF2-40B4-BE49-F238E27FC236}">
                <a16:creationId xmlns:a16="http://schemas.microsoft.com/office/drawing/2014/main" id="{A8D5439A-49BE-4B71-9025-0CD301DACAA6}"/>
              </a:ext>
            </a:extLst>
          </p:cNvPr>
          <p:cNvSpPr/>
          <p:nvPr/>
        </p:nvSpPr>
        <p:spPr>
          <a:xfrm>
            <a:off x="10355522" y="3248618"/>
            <a:ext cx="1360267" cy="1038667"/>
          </a:xfrm>
          <a:prstGeom prst="flowChartProcess">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Runner Framework</a:t>
            </a:r>
          </a:p>
          <a:p>
            <a:pPr algn="ctr"/>
            <a:r>
              <a:rPr lang="en-US" sz="1600" dirty="0">
                <a:latin typeface="HP Simplified" panose="020B0604020204020204"/>
              </a:rPr>
              <a:t>(TestNG, Maven)</a:t>
            </a:r>
          </a:p>
        </p:txBody>
      </p:sp>
      <p:sp>
        <p:nvSpPr>
          <p:cNvPr id="17" name="Flowchart: Process 16">
            <a:extLst>
              <a:ext uri="{FF2B5EF4-FFF2-40B4-BE49-F238E27FC236}">
                <a16:creationId xmlns:a16="http://schemas.microsoft.com/office/drawing/2014/main" id="{EF84A6D3-CA0B-42FB-90E9-75E2A2C6D7C3}"/>
              </a:ext>
            </a:extLst>
          </p:cNvPr>
          <p:cNvSpPr/>
          <p:nvPr/>
        </p:nvSpPr>
        <p:spPr>
          <a:xfrm>
            <a:off x="10369449" y="4443469"/>
            <a:ext cx="1346340" cy="1027527"/>
          </a:xfrm>
          <a:prstGeom prst="flowChartProcess">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Drivers</a:t>
            </a:r>
          </a:p>
          <a:p>
            <a:pPr algn="ctr"/>
            <a:r>
              <a:rPr lang="en-US" sz="1600" dirty="0">
                <a:latin typeface="HP Simplified" panose="020B0604020204020204"/>
              </a:rPr>
              <a:t>(Selenium WebDriver)</a:t>
            </a:r>
          </a:p>
        </p:txBody>
      </p:sp>
      <p:sp>
        <p:nvSpPr>
          <p:cNvPr id="18" name="Flowchart: Process 17">
            <a:extLst>
              <a:ext uri="{FF2B5EF4-FFF2-40B4-BE49-F238E27FC236}">
                <a16:creationId xmlns:a16="http://schemas.microsoft.com/office/drawing/2014/main" id="{D2E0D644-B09F-48D0-A8BD-770680203FDE}"/>
              </a:ext>
            </a:extLst>
          </p:cNvPr>
          <p:cNvSpPr/>
          <p:nvPr/>
        </p:nvSpPr>
        <p:spPr>
          <a:xfrm>
            <a:off x="10356682" y="812475"/>
            <a:ext cx="1360267" cy="1058605"/>
          </a:xfrm>
          <a:prstGeom prst="flowChartProcess">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HP Simplified" panose="020B0604020204020204"/>
              </a:rPr>
              <a:t>Application</a:t>
            </a:r>
          </a:p>
          <a:p>
            <a:pPr algn="ctr"/>
            <a:r>
              <a:rPr lang="en-US" sz="1600" dirty="0">
                <a:latin typeface="HP Simplified" panose="020B0604020204020204"/>
              </a:rPr>
              <a:t>(Browsers)</a:t>
            </a:r>
          </a:p>
        </p:txBody>
      </p:sp>
      <p:pic>
        <p:nvPicPr>
          <p:cNvPr id="6" name="Picture 5">
            <a:extLst>
              <a:ext uri="{FF2B5EF4-FFF2-40B4-BE49-F238E27FC236}">
                <a16:creationId xmlns:a16="http://schemas.microsoft.com/office/drawing/2014/main" id="{03FE671E-63FA-4E83-85CD-4AFD16C02C77}"/>
              </a:ext>
            </a:extLst>
          </p:cNvPr>
          <p:cNvPicPr>
            <a:picLocks noChangeAspect="1"/>
          </p:cNvPicPr>
          <p:nvPr/>
        </p:nvPicPr>
        <p:blipFill>
          <a:blip r:embed="rId3"/>
          <a:stretch>
            <a:fillRect/>
          </a:stretch>
        </p:blipFill>
        <p:spPr>
          <a:xfrm>
            <a:off x="7314016" y="812475"/>
            <a:ext cx="2548349" cy="5163760"/>
          </a:xfrm>
          <a:prstGeom prst="rect">
            <a:avLst/>
          </a:prstGeom>
        </p:spPr>
      </p:pic>
      <p:sp>
        <p:nvSpPr>
          <p:cNvPr id="8" name="Rectangle 7">
            <a:extLst>
              <a:ext uri="{FF2B5EF4-FFF2-40B4-BE49-F238E27FC236}">
                <a16:creationId xmlns:a16="http://schemas.microsoft.com/office/drawing/2014/main" id="{66A4C044-8E7F-4E1B-808E-EDD400C4FE5C}"/>
              </a:ext>
            </a:extLst>
          </p:cNvPr>
          <p:cNvSpPr/>
          <p:nvPr/>
        </p:nvSpPr>
        <p:spPr>
          <a:xfrm>
            <a:off x="476062" y="1281896"/>
            <a:ext cx="6115174" cy="2031325"/>
          </a:xfrm>
          <a:prstGeom prst="rect">
            <a:avLst/>
          </a:prstGeom>
        </p:spPr>
        <p:txBody>
          <a:bodyPr wrap="square">
            <a:spAutoFit/>
          </a:bodyPr>
          <a:lstStyle/>
          <a:p>
            <a:pPr algn="just">
              <a:buClr>
                <a:srgbClr val="00B050"/>
              </a:buClr>
            </a:pPr>
            <a:r>
              <a:rPr lang="en-US" dirty="0">
                <a:latin typeface="HP Simplified" panose="020B0604020204020204"/>
              </a:rPr>
              <a:t>1i TestFramework is built on / supported on:</a:t>
            </a:r>
          </a:p>
          <a:p>
            <a:pPr algn="just">
              <a:buClr>
                <a:srgbClr val="00B050"/>
              </a:buClr>
            </a:pPr>
            <a:endParaRPr lang="en-US" dirty="0">
              <a:latin typeface="HP Simplified" panose="020B0604020204020204"/>
            </a:endParaRPr>
          </a:p>
          <a:p>
            <a:pPr algn="just">
              <a:buClr>
                <a:srgbClr val="00B050"/>
              </a:buClr>
            </a:pPr>
            <a:r>
              <a:rPr lang="en-US" b="1" dirty="0">
                <a:latin typeface="HP Simplified" panose="020B0604020204020204"/>
              </a:rPr>
              <a:t>Applications</a:t>
            </a:r>
            <a:r>
              <a:rPr lang="en-US" dirty="0">
                <a:latin typeface="HP Simplified" panose="020B0604020204020204"/>
              </a:rPr>
              <a:t>: </a:t>
            </a:r>
            <a:r>
              <a:rPr lang="en-US" b="1" dirty="0">
                <a:solidFill>
                  <a:srgbClr val="C00000"/>
                </a:solidFill>
                <a:latin typeface="HP Simplified" panose="020B0604020204020204"/>
              </a:rPr>
              <a:t>Chrome, Headless, Firefox, IE, Edge</a:t>
            </a:r>
          </a:p>
          <a:p>
            <a:pPr algn="just">
              <a:buClr>
                <a:srgbClr val="00B050"/>
              </a:buClr>
            </a:pPr>
            <a:r>
              <a:rPr lang="en-US" b="1" dirty="0">
                <a:latin typeface="HP Simplified" panose="020B0604020204020204"/>
              </a:rPr>
              <a:t>Driver</a:t>
            </a:r>
            <a:r>
              <a:rPr lang="en-US" dirty="0">
                <a:latin typeface="HP Simplified" panose="020B0604020204020204"/>
              </a:rPr>
              <a:t>: </a:t>
            </a:r>
            <a:r>
              <a:rPr lang="en-US" b="1" dirty="0">
                <a:solidFill>
                  <a:srgbClr val="C00000"/>
                </a:solidFill>
                <a:latin typeface="HP Simplified" panose="020B0604020204020204"/>
              </a:rPr>
              <a:t>Selenium WebDriver</a:t>
            </a:r>
          </a:p>
          <a:p>
            <a:pPr algn="just">
              <a:buClr>
                <a:srgbClr val="00B050"/>
              </a:buClr>
            </a:pPr>
            <a:r>
              <a:rPr lang="en-US" b="1" dirty="0">
                <a:latin typeface="HP Simplified" panose="020B0604020204020204"/>
              </a:rPr>
              <a:t>Runner Framework</a:t>
            </a:r>
            <a:r>
              <a:rPr lang="en-US" dirty="0">
                <a:latin typeface="HP Simplified" panose="020B0604020204020204"/>
              </a:rPr>
              <a:t>: </a:t>
            </a:r>
            <a:r>
              <a:rPr lang="en-US" b="1" dirty="0">
                <a:solidFill>
                  <a:srgbClr val="C00000"/>
                </a:solidFill>
                <a:latin typeface="HP Simplified" panose="020B0604020204020204"/>
              </a:rPr>
              <a:t>TestNG</a:t>
            </a:r>
          </a:p>
          <a:p>
            <a:pPr algn="just">
              <a:buClr>
                <a:srgbClr val="00B050"/>
              </a:buClr>
            </a:pPr>
            <a:r>
              <a:rPr lang="en-US" b="1" dirty="0">
                <a:latin typeface="HP Simplified" panose="020B0604020204020204"/>
              </a:rPr>
              <a:t>Build Tool: </a:t>
            </a:r>
            <a:r>
              <a:rPr lang="en-US" b="1" dirty="0">
                <a:solidFill>
                  <a:srgbClr val="C00000"/>
                </a:solidFill>
                <a:latin typeface="HP Simplified" panose="020B0604020204020204"/>
              </a:rPr>
              <a:t>Maven</a:t>
            </a:r>
          </a:p>
          <a:p>
            <a:pPr algn="just">
              <a:buClr>
                <a:srgbClr val="00B050"/>
              </a:buClr>
            </a:pPr>
            <a:r>
              <a:rPr lang="en-US" b="1" dirty="0">
                <a:latin typeface="HP Simplified" panose="020B0604020204020204"/>
              </a:rPr>
              <a:t>Team’s Custom Test Code</a:t>
            </a:r>
            <a:r>
              <a:rPr lang="en-US" dirty="0">
                <a:latin typeface="HP Simplified" panose="020B0604020204020204"/>
              </a:rPr>
              <a:t>: 1i DSL using </a:t>
            </a:r>
            <a:r>
              <a:rPr lang="en-US" b="1" dirty="0">
                <a:solidFill>
                  <a:srgbClr val="C00000"/>
                </a:solidFill>
                <a:latin typeface="HP Simplified" panose="020B0604020204020204"/>
              </a:rPr>
              <a:t>PageFactory</a:t>
            </a:r>
            <a:r>
              <a:rPr lang="en-US" dirty="0">
                <a:latin typeface="HP Simplified" panose="020B0604020204020204"/>
              </a:rPr>
              <a:t> of </a:t>
            </a:r>
            <a:r>
              <a:rPr lang="en-US" b="1" dirty="0">
                <a:solidFill>
                  <a:srgbClr val="C00000"/>
                </a:solidFill>
                <a:latin typeface="HP Simplified" panose="020B0604020204020204"/>
              </a:rPr>
              <a:t>POM</a:t>
            </a:r>
            <a:endParaRPr lang="en-US" dirty="0">
              <a:solidFill>
                <a:srgbClr val="C00000"/>
              </a:solidFill>
              <a:latin typeface="HP Simplified" panose="020B0604020204020204"/>
            </a:endParaRPr>
          </a:p>
        </p:txBody>
      </p:sp>
    </p:spTree>
    <p:extLst>
      <p:ext uri="{BB962C8B-B14F-4D97-AF65-F5344CB8AC3E}">
        <p14:creationId xmlns:p14="http://schemas.microsoft.com/office/powerpoint/2010/main" val="257801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Page Object Model – PageFactory</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7</a:t>
            </a:fld>
            <a:endParaRPr lang="en-US" dirty="0">
              <a:solidFill>
                <a:prstClr val="black">
                  <a:lumMod val="50000"/>
                  <a:lumOff val="50000"/>
                </a:prstClr>
              </a:solidFill>
            </a:endParaRPr>
          </a:p>
        </p:txBody>
      </p:sp>
      <p:sp>
        <p:nvSpPr>
          <p:cNvPr id="3" name="Rectangle 2">
            <a:extLst>
              <a:ext uri="{FF2B5EF4-FFF2-40B4-BE49-F238E27FC236}">
                <a16:creationId xmlns:a16="http://schemas.microsoft.com/office/drawing/2014/main" id="{A0455D7E-B2DC-4A2D-990C-A84D7C4EDCDC}"/>
              </a:ext>
            </a:extLst>
          </p:cNvPr>
          <p:cNvSpPr/>
          <p:nvPr/>
        </p:nvSpPr>
        <p:spPr>
          <a:xfrm>
            <a:off x="476210" y="1335990"/>
            <a:ext cx="11239579" cy="4597412"/>
          </a:xfrm>
          <a:prstGeom prst="rect">
            <a:avLst/>
          </a:prstGeom>
        </p:spPr>
        <p:txBody>
          <a:bodyPr wrap="square">
            <a:spAutoFit/>
          </a:bodyPr>
          <a:lstStyle/>
          <a:p>
            <a:pPr algn="justLow">
              <a:lnSpc>
                <a:spcPct val="107000"/>
              </a:lnSpc>
              <a:spcAft>
                <a:spcPts val="800"/>
              </a:spcAft>
            </a:pPr>
            <a:r>
              <a:rPr lang="en-US" dirty="0">
                <a:latin typeface="HP Simplified" panose="020B0604020204020204"/>
                <a:ea typeface="Calibri" panose="020F0502020204030204" pitchFamily="34" charset="0"/>
                <a:cs typeface="Arial" panose="020B0604020202020204" pitchFamily="34" charset="0"/>
              </a:rPr>
              <a:t>The </a:t>
            </a:r>
            <a:r>
              <a:rPr lang="en-US" b="1" dirty="0">
                <a:latin typeface="HP Simplified" panose="020B0604020204020204"/>
                <a:ea typeface="Calibri" panose="020F0502020204030204" pitchFamily="34" charset="0"/>
                <a:cs typeface="Arial" panose="020B0604020202020204" pitchFamily="34" charset="0"/>
              </a:rPr>
              <a:t>Page Objects pattern</a:t>
            </a:r>
            <a:r>
              <a:rPr lang="en-US" dirty="0">
                <a:latin typeface="HP Simplified" panose="020B0604020204020204"/>
                <a:ea typeface="Calibri" panose="020F0502020204030204" pitchFamily="34" charset="0"/>
                <a:cs typeface="Arial" panose="020B0604020202020204" pitchFamily="34" charset="0"/>
              </a:rPr>
              <a:t> describes any web page in terms of a hierarchical </a:t>
            </a:r>
            <a:r>
              <a:rPr lang="en-US" b="1" dirty="0">
                <a:latin typeface="HP Simplified" panose="020B0604020204020204"/>
                <a:ea typeface="Calibri" panose="020F0502020204030204" pitchFamily="34" charset="0"/>
                <a:cs typeface="Arial" panose="020B0604020202020204" pitchFamily="34" charset="0"/>
              </a:rPr>
              <a:t>Domain Specific Language (DSL)</a:t>
            </a:r>
            <a:r>
              <a:rPr lang="en-US" dirty="0">
                <a:latin typeface="HP Simplified" panose="020B0604020204020204"/>
                <a:ea typeface="Calibri" panose="020F0502020204030204" pitchFamily="34" charset="0"/>
                <a:cs typeface="Arial" panose="020B0604020202020204" pitchFamily="34" charset="0"/>
              </a:rPr>
              <a:t>. The application specific </a:t>
            </a:r>
            <a:r>
              <a:rPr lang="en-US" i="1" dirty="0">
                <a:latin typeface="HP Simplified" panose="020B0604020204020204"/>
                <a:ea typeface="Calibri" panose="020F0502020204030204" pitchFamily="34" charset="0"/>
                <a:cs typeface="Arial" panose="020B0604020202020204" pitchFamily="34" charset="0"/>
              </a:rPr>
              <a:t>DSL helps to hide the page implementation</a:t>
            </a:r>
            <a:r>
              <a:rPr lang="en-US" dirty="0">
                <a:latin typeface="HP Simplified" panose="020B0604020204020204"/>
                <a:ea typeface="Calibri" panose="020F0502020204030204" pitchFamily="34" charset="0"/>
                <a:cs typeface="Arial" panose="020B0604020202020204" pitchFamily="34" charset="0"/>
              </a:rPr>
              <a:t>; the test is no longer allowed to directly interact with a given page, but instead uses </a:t>
            </a:r>
            <a:r>
              <a:rPr lang="en-US" b="1" i="1" dirty="0">
                <a:latin typeface="HP Simplified" panose="020B0604020204020204"/>
                <a:ea typeface="Calibri" panose="020F0502020204030204" pitchFamily="34" charset="0"/>
                <a:cs typeface="Arial" panose="020B0604020202020204" pitchFamily="34" charset="0"/>
              </a:rPr>
              <a:t>a framework of classes and methods</a:t>
            </a:r>
            <a:r>
              <a:rPr lang="en-US" b="1" dirty="0">
                <a:latin typeface="HP Simplified" panose="020B0604020204020204"/>
                <a:ea typeface="Calibri" panose="020F0502020204030204" pitchFamily="34" charset="0"/>
                <a:cs typeface="Arial" panose="020B0604020202020204" pitchFamily="34" charset="0"/>
              </a:rPr>
              <a:t> to accomplish the same goal</a:t>
            </a:r>
            <a:r>
              <a:rPr lang="en-US" dirty="0">
                <a:latin typeface="HP Simplified" panose="020B0604020204020204"/>
                <a:ea typeface="Calibri" panose="020F0502020204030204" pitchFamily="34" charset="0"/>
                <a:cs typeface="Arial" panose="020B0604020202020204" pitchFamily="34" charset="0"/>
              </a:rPr>
              <a:t>. This pattern abstracts the implementation details, such as element IDs, into a framework specifically designed for the application being tested.</a:t>
            </a:r>
          </a:p>
          <a:p>
            <a:pPr algn="justLow">
              <a:lnSpc>
                <a:spcPct val="107000"/>
              </a:lnSpc>
              <a:spcAft>
                <a:spcPts val="800"/>
              </a:spcAft>
            </a:pPr>
            <a:r>
              <a:rPr lang="en-US" b="1" dirty="0">
                <a:solidFill>
                  <a:srgbClr val="C00000"/>
                </a:solidFill>
                <a:latin typeface="HP Simplified" panose="020B0604020204020204"/>
                <a:ea typeface="Calibri" panose="020F0502020204030204" pitchFamily="34" charset="0"/>
                <a:cs typeface="Arial" panose="020B0604020202020204" pitchFamily="34" charset="0"/>
              </a:rPr>
              <a:t>The DRY principle – Don’t Repeat Yourself</a:t>
            </a:r>
          </a:p>
          <a:p>
            <a:pPr algn="justLow">
              <a:lnSpc>
                <a:spcPct val="107000"/>
              </a:lnSpc>
              <a:spcAft>
                <a:spcPts val="800"/>
              </a:spcAft>
            </a:pPr>
            <a:r>
              <a:rPr lang="en-US" dirty="0">
                <a:latin typeface="HP Simplified" panose="020B0604020204020204"/>
                <a:ea typeface="Calibri" panose="020F0502020204030204" pitchFamily="34" charset="0"/>
                <a:cs typeface="Arial" panose="020B0604020202020204" pitchFamily="34" charset="0"/>
              </a:rPr>
              <a:t>Take the common code that is regularly </a:t>
            </a:r>
            <a:r>
              <a:rPr lang="en-US" b="1" dirty="0">
                <a:latin typeface="HP Simplified" panose="020B0604020204020204"/>
                <a:ea typeface="Calibri" panose="020F0502020204030204" pitchFamily="34" charset="0"/>
                <a:cs typeface="Arial" panose="020B0604020202020204" pitchFamily="34" charset="0"/>
              </a:rPr>
              <a:t>reused</a:t>
            </a:r>
            <a:r>
              <a:rPr lang="en-US" dirty="0">
                <a:latin typeface="HP Simplified" panose="020B0604020204020204"/>
                <a:ea typeface="Calibri" panose="020F0502020204030204" pitchFamily="34" charset="0"/>
                <a:cs typeface="Arial" panose="020B0604020202020204" pitchFamily="34" charset="0"/>
              </a:rPr>
              <a:t> and put it into a </a:t>
            </a:r>
            <a:r>
              <a:rPr lang="en-US" b="1" dirty="0">
                <a:latin typeface="HP Simplified" panose="020B0604020204020204"/>
                <a:ea typeface="Calibri" panose="020F0502020204030204" pitchFamily="34" charset="0"/>
                <a:cs typeface="Arial" panose="020B0604020202020204" pitchFamily="34" charset="0"/>
              </a:rPr>
              <a:t>centralized location</a:t>
            </a:r>
            <a:r>
              <a:rPr lang="en-US" dirty="0">
                <a:latin typeface="HP Simplified" panose="020B0604020204020204"/>
                <a:ea typeface="Calibri" panose="020F0502020204030204" pitchFamily="34" charset="0"/>
                <a:cs typeface="Arial" panose="020B0604020202020204" pitchFamily="34" charset="0"/>
              </a:rPr>
              <a:t>, from where it can be repeatedly called. In the world of Selenium, these definitions are called </a:t>
            </a:r>
            <a:r>
              <a:rPr lang="en-US" b="1" dirty="0">
                <a:latin typeface="HP Simplified" panose="020B0604020204020204"/>
                <a:ea typeface="Calibri" panose="020F0502020204030204" pitchFamily="34" charset="0"/>
                <a:cs typeface="Arial" panose="020B0604020202020204" pitchFamily="34" charset="0"/>
              </a:rPr>
              <a:t>Page Objects</a:t>
            </a:r>
            <a:r>
              <a:rPr lang="en-US" dirty="0">
                <a:latin typeface="HP Simplified" panose="020B0604020204020204"/>
                <a:ea typeface="Calibri" panose="020F0502020204030204" pitchFamily="34" charset="0"/>
                <a:cs typeface="Arial" panose="020B0604020202020204" pitchFamily="34" charset="0"/>
              </a:rPr>
              <a:t>.</a:t>
            </a:r>
          </a:p>
          <a:p>
            <a:pPr algn="justLow">
              <a:lnSpc>
                <a:spcPct val="107000"/>
              </a:lnSpc>
              <a:spcAft>
                <a:spcPts val="800"/>
              </a:spcAft>
            </a:pPr>
            <a:r>
              <a:rPr lang="en-US" b="1" dirty="0">
                <a:solidFill>
                  <a:srgbClr val="C00000"/>
                </a:solidFill>
                <a:latin typeface="HP Simplified" panose="020B0604020204020204"/>
                <a:ea typeface="Calibri" panose="020F0502020204030204" pitchFamily="34" charset="0"/>
                <a:cs typeface="Arial" panose="020B0604020202020204" pitchFamily="34" charset="0"/>
              </a:rPr>
              <a:t>Separation of Concerns</a:t>
            </a:r>
          </a:p>
          <a:p>
            <a:pPr algn="justLow">
              <a:lnSpc>
                <a:spcPct val="107000"/>
              </a:lnSpc>
              <a:spcAft>
                <a:spcPts val="800"/>
              </a:spcAft>
            </a:pPr>
            <a:r>
              <a:rPr lang="en-US" dirty="0">
                <a:latin typeface="HP Simplified" panose="020B0604020204020204"/>
                <a:ea typeface="Calibri" panose="020F0502020204030204" pitchFamily="34" charset="0"/>
                <a:cs typeface="Arial" panose="020B0604020202020204" pitchFamily="34" charset="0"/>
              </a:rPr>
              <a:t>Page objects are always separate to ensure that we have </a:t>
            </a:r>
            <a:r>
              <a:rPr lang="en-US" b="1" dirty="0">
                <a:latin typeface="HP Simplified" panose="020B0604020204020204"/>
                <a:ea typeface="Calibri" panose="020F0502020204030204" pitchFamily="34" charset="0"/>
                <a:cs typeface="Arial" panose="020B0604020202020204" pitchFamily="34" charset="0"/>
              </a:rPr>
              <a:t>a clear separation of concerns</a:t>
            </a:r>
            <a:r>
              <a:rPr lang="en-US" dirty="0">
                <a:latin typeface="HP Simplified" panose="020B0604020204020204"/>
                <a:ea typeface="Calibri" panose="020F0502020204030204" pitchFamily="34" charset="0"/>
                <a:cs typeface="Arial" panose="020B0604020202020204" pitchFamily="34" charset="0"/>
              </a:rPr>
              <a:t>. The commonly used page objects are placed into a </a:t>
            </a:r>
            <a:r>
              <a:rPr lang="en-US" b="1" dirty="0">
                <a:latin typeface="HP Simplified" panose="020B0604020204020204"/>
                <a:ea typeface="Calibri" panose="020F0502020204030204" pitchFamily="34" charset="0"/>
                <a:cs typeface="Arial" panose="020B0604020202020204" pitchFamily="34" charset="0"/>
              </a:rPr>
              <a:t>function (method) </a:t>
            </a:r>
            <a:r>
              <a:rPr lang="en-US" dirty="0">
                <a:latin typeface="HP Simplified" panose="020B0604020204020204"/>
                <a:ea typeface="Calibri" panose="020F0502020204030204" pitchFamily="34" charset="0"/>
                <a:cs typeface="Arial" panose="020B0604020202020204" pitchFamily="34" charset="0"/>
              </a:rPr>
              <a:t>and are being called wherever needed.</a:t>
            </a:r>
          </a:p>
          <a:p>
            <a:pPr algn="justLow">
              <a:lnSpc>
                <a:spcPct val="107000"/>
              </a:lnSpc>
              <a:spcAft>
                <a:spcPts val="800"/>
              </a:spcAft>
            </a:pPr>
            <a:endParaRPr lang="en-US" sz="1600" dirty="0">
              <a:latin typeface="HP Simplified" panose="020B0604020204020204"/>
              <a:ea typeface="Calibri" panose="020F0502020204030204" pitchFamily="34" charset="0"/>
              <a:cs typeface="Arial" panose="020B0604020202020204" pitchFamily="34" charset="0"/>
            </a:endParaRPr>
          </a:p>
          <a:p>
            <a:pPr algn="justLow">
              <a:lnSpc>
                <a:spcPct val="107000"/>
              </a:lnSpc>
              <a:spcAft>
                <a:spcPts val="800"/>
              </a:spcAft>
            </a:pPr>
            <a:endParaRPr lang="en-US" sz="1600" dirty="0">
              <a:latin typeface="HP Simplified" panose="020B0604020204020204"/>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681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Page Object Model – PageFactory (cont.)</a:t>
            </a:r>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8</a:t>
            </a:fld>
            <a:endParaRPr lang="en-US" dirty="0">
              <a:solidFill>
                <a:prstClr val="black">
                  <a:lumMod val="50000"/>
                  <a:lumOff val="50000"/>
                </a:prstClr>
              </a:solidFill>
            </a:endParaRPr>
          </a:p>
        </p:txBody>
      </p:sp>
      <p:sp>
        <p:nvSpPr>
          <p:cNvPr id="9" name="Rectangle 8">
            <a:extLst>
              <a:ext uri="{FF2B5EF4-FFF2-40B4-BE49-F238E27FC236}">
                <a16:creationId xmlns:a16="http://schemas.microsoft.com/office/drawing/2014/main" id="{9294E7DF-DA70-4E59-9BEC-158413C6840F}"/>
              </a:ext>
            </a:extLst>
          </p:cNvPr>
          <p:cNvSpPr/>
          <p:nvPr/>
        </p:nvSpPr>
        <p:spPr>
          <a:xfrm>
            <a:off x="580713" y="1113015"/>
            <a:ext cx="8947599" cy="1200329"/>
          </a:xfrm>
          <a:prstGeom prst="rect">
            <a:avLst/>
          </a:prstGeom>
        </p:spPr>
        <p:txBody>
          <a:bodyPr wrap="square">
            <a:spAutoFit/>
          </a:bodyPr>
          <a:lstStyle/>
          <a:p>
            <a:r>
              <a:rPr lang="en-US" dirty="0">
                <a:solidFill>
                  <a:srgbClr val="3F7F5F"/>
                </a:solidFill>
                <a:latin typeface="Consolas" panose="020B0609020204030204" pitchFamily="49" charset="0"/>
              </a:rPr>
              <a:t>// Add Quote object/ element identified in Actions Panel Object class</a:t>
            </a:r>
          </a:p>
          <a:p>
            <a:r>
              <a:rPr lang="en-US" dirty="0">
                <a:solidFill>
                  <a:srgbClr val="646464"/>
                </a:solidFill>
                <a:latin typeface="Consolas" panose="020B0609020204030204" pitchFamily="49" charset="0"/>
              </a:rPr>
              <a:t>@CacheLookup</a:t>
            </a:r>
          </a:p>
          <a:p>
            <a:r>
              <a:rPr lang="en-US" dirty="0">
                <a:solidFill>
                  <a:srgbClr val="646464"/>
                </a:solidFill>
                <a:latin typeface="Consolas" panose="020B0609020204030204" pitchFamily="49" charset="0"/>
              </a:rPr>
              <a:t>@FindBy</a:t>
            </a:r>
            <a:r>
              <a:rPr lang="en-US" dirty="0">
                <a:solidFill>
                  <a:srgbClr val="000000"/>
                </a:solidFill>
                <a:latin typeface="Consolas" panose="020B0609020204030204" pitchFamily="49" charset="0"/>
              </a:rPr>
              <a:t>(how = How.</a:t>
            </a:r>
            <a:r>
              <a:rPr lang="en-US" b="1" i="1" dirty="0">
                <a:solidFill>
                  <a:srgbClr val="0000C0"/>
                </a:solidFill>
                <a:latin typeface="Consolas" panose="020B0609020204030204" pitchFamily="49" charset="0"/>
              </a:rPr>
              <a:t>LINK_TEXT</a:t>
            </a:r>
            <a:r>
              <a:rPr lang="en-US" b="1" i="1" dirty="0">
                <a:solidFill>
                  <a:srgbClr val="000000"/>
                </a:solidFill>
                <a:latin typeface="Consolas" panose="020B0609020204030204" pitchFamily="49" charset="0"/>
              </a:rPr>
              <a:t>, using = </a:t>
            </a:r>
            <a:r>
              <a:rPr lang="en-US" b="1" i="1" dirty="0">
                <a:solidFill>
                  <a:srgbClr val="2A00FF"/>
                </a:solidFill>
                <a:latin typeface="Consolas" panose="020B0609020204030204" pitchFamily="49" charset="0"/>
              </a:rPr>
              <a:t>"Add quote"</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WebElement </a:t>
            </a:r>
            <a:r>
              <a:rPr lang="en-US" b="1" i="1" dirty="0">
                <a:solidFill>
                  <a:srgbClr val="0000C0"/>
                </a:solidFill>
                <a:latin typeface="Consolas" panose="020B0609020204030204" pitchFamily="49" charset="0"/>
              </a:rPr>
              <a:t>lnkAddQuote</a:t>
            </a:r>
            <a:r>
              <a:rPr lang="en-US" b="1" i="1" dirty="0">
                <a:solidFill>
                  <a:srgbClr val="000000"/>
                </a:solidFill>
                <a:latin typeface="Consolas" panose="020B0609020204030204" pitchFamily="49" charset="0"/>
              </a:rPr>
              <a:t>;</a:t>
            </a:r>
            <a:endParaRPr lang="en-US" dirty="0"/>
          </a:p>
        </p:txBody>
      </p:sp>
      <p:sp>
        <p:nvSpPr>
          <p:cNvPr id="11" name="Rectangle 10">
            <a:extLst>
              <a:ext uri="{FF2B5EF4-FFF2-40B4-BE49-F238E27FC236}">
                <a16:creationId xmlns:a16="http://schemas.microsoft.com/office/drawing/2014/main" id="{7E96F397-294B-4C09-A75B-06164D9A9C4A}"/>
              </a:ext>
            </a:extLst>
          </p:cNvPr>
          <p:cNvSpPr/>
          <p:nvPr/>
        </p:nvSpPr>
        <p:spPr>
          <a:xfrm>
            <a:off x="580714" y="2452134"/>
            <a:ext cx="11135076" cy="2031325"/>
          </a:xfrm>
          <a:prstGeom prst="rect">
            <a:avLst/>
          </a:prstGeom>
        </p:spPr>
        <p:txBody>
          <a:bodyPr wrap="square">
            <a:spAutoFit/>
          </a:bodyPr>
          <a:lstStyle/>
          <a:p>
            <a:r>
              <a:rPr lang="en-US" dirty="0">
                <a:solidFill>
                  <a:srgbClr val="3F7F5F"/>
                </a:solidFill>
                <a:latin typeface="Consolas" panose="020B0609020204030204" pitchFamily="49" charset="0"/>
              </a:rPr>
              <a:t>// Add Quote action defined in Actions Panel Page class</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clickAddQuote () </a:t>
            </a:r>
          </a:p>
          <a:p>
            <a:r>
              <a:rPr lang="en-US" b="1" dirty="0">
                <a:solidFill>
                  <a:srgbClr val="000000"/>
                </a:solidFill>
                <a:latin typeface="Consolas" panose="020B0609020204030204" pitchFamily="49" charset="0"/>
              </a:rPr>
              <a:t>{</a:t>
            </a:r>
            <a:endParaRPr lang="en-US" dirty="0">
              <a:latin typeface="Consolas" panose="020B0609020204030204" pitchFamily="49" charset="0"/>
            </a:endParaRPr>
          </a:p>
          <a:p>
            <a:pPr lvl="1"/>
            <a:r>
              <a:rPr lang="en-US" dirty="0">
                <a:solidFill>
                  <a:srgbClr val="000000"/>
                </a:solidFill>
                <a:latin typeface="Consolas" panose="020B0609020204030204" pitchFamily="49" charset="0"/>
              </a:rPr>
              <a:t>WebDriverWait </a:t>
            </a:r>
            <a:r>
              <a:rPr lang="en-US" dirty="0">
                <a:solidFill>
                  <a:srgbClr val="6A3E3E"/>
                </a:solidFill>
                <a:latin typeface="Consolas" panose="020B0609020204030204" pitchFamily="49" charset="0"/>
              </a:rPr>
              <a:t>wait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WebDriverWait(</a:t>
            </a:r>
            <a:r>
              <a:rPr lang="en-US" b="1" dirty="0">
                <a:solidFill>
                  <a:srgbClr val="0000C0"/>
                </a:solidFill>
                <a:latin typeface="Consolas" panose="020B0609020204030204" pitchFamily="49" charset="0"/>
              </a:rPr>
              <a:t>driver</a:t>
            </a:r>
            <a:r>
              <a:rPr lang="en-US" b="1" dirty="0">
                <a:solidFill>
                  <a:srgbClr val="000000"/>
                </a:solidFill>
                <a:latin typeface="Consolas" panose="020B0609020204030204" pitchFamily="49" charset="0"/>
              </a:rPr>
              <a:t>, GlobalWaitTime.</a:t>
            </a:r>
            <a:r>
              <a:rPr lang="en-US" b="1" i="1" dirty="0">
                <a:solidFill>
                  <a:srgbClr val="000000"/>
                </a:solidFill>
                <a:latin typeface="Consolas" panose="020B0609020204030204" pitchFamily="49" charset="0"/>
              </a:rPr>
              <a:t>getIntWaitTime());</a:t>
            </a:r>
          </a:p>
          <a:p>
            <a:pPr lvl="1"/>
            <a:r>
              <a:rPr lang="en-US" dirty="0">
                <a:solidFill>
                  <a:srgbClr val="6A3E3E"/>
                </a:solidFill>
                <a:latin typeface="Consolas" panose="020B0609020204030204" pitchFamily="49" charset="0"/>
              </a:rPr>
              <a:t>wait</a:t>
            </a:r>
            <a:r>
              <a:rPr lang="en-US" dirty="0">
                <a:solidFill>
                  <a:srgbClr val="000000"/>
                </a:solidFill>
                <a:latin typeface="Consolas" panose="020B0609020204030204" pitchFamily="49" charset="0"/>
              </a:rPr>
              <a:t>.until(ExpectedConditions.</a:t>
            </a:r>
            <a:r>
              <a:rPr lang="en-US" i="1" dirty="0">
                <a:solidFill>
                  <a:srgbClr val="000000"/>
                </a:solidFill>
                <a:latin typeface="Consolas" panose="020B0609020204030204" pitchFamily="49" charset="0"/>
              </a:rPr>
              <a:t>elementToBeClickable(OR_ActionsPanel.</a:t>
            </a:r>
            <a:r>
              <a:rPr lang="en-US" i="1" dirty="0">
                <a:solidFill>
                  <a:srgbClr val="0000C0"/>
                </a:solidFill>
                <a:latin typeface="Consolas" panose="020B0609020204030204" pitchFamily="49" charset="0"/>
              </a:rPr>
              <a:t>lnkAddQuote</a:t>
            </a:r>
            <a:r>
              <a:rPr lang="en-US"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OR_ActionsPanel.</a:t>
            </a:r>
            <a:r>
              <a:rPr lang="en-US" i="1" dirty="0">
                <a:solidFill>
                  <a:srgbClr val="0000C0"/>
                </a:solidFill>
                <a:latin typeface="Consolas" panose="020B0609020204030204" pitchFamily="49" charset="0"/>
              </a:rPr>
              <a:t>lnkAddQuote</a:t>
            </a:r>
            <a:r>
              <a:rPr lang="en-US" i="1" dirty="0">
                <a:solidFill>
                  <a:srgbClr val="000000"/>
                </a:solidFill>
                <a:latin typeface="Consolas" panose="020B0609020204030204" pitchFamily="49" charset="0"/>
              </a:rPr>
              <a:t>.click();</a:t>
            </a:r>
          </a:p>
          <a:p>
            <a:r>
              <a:rPr lang="en-US" b="1" dirty="0">
                <a:solidFill>
                  <a:srgbClr val="000000"/>
                </a:solidFill>
                <a:latin typeface="Consolas" panose="020B0609020204030204" pitchFamily="49" charset="0"/>
              </a:rPr>
              <a:t>}</a:t>
            </a:r>
            <a:endParaRPr lang="en-US" b="1" dirty="0"/>
          </a:p>
        </p:txBody>
      </p:sp>
      <p:sp>
        <p:nvSpPr>
          <p:cNvPr id="13" name="Rectangle 12">
            <a:extLst>
              <a:ext uri="{FF2B5EF4-FFF2-40B4-BE49-F238E27FC236}">
                <a16:creationId xmlns:a16="http://schemas.microsoft.com/office/drawing/2014/main" id="{AB8822C5-5579-4E55-A8D1-19A6C0F229CE}"/>
              </a:ext>
            </a:extLst>
          </p:cNvPr>
          <p:cNvSpPr/>
          <p:nvPr/>
        </p:nvSpPr>
        <p:spPr>
          <a:xfrm>
            <a:off x="328922" y="4377442"/>
            <a:ext cx="11863078" cy="1477328"/>
          </a:xfrm>
          <a:prstGeom prst="rect">
            <a:avLst/>
          </a:prstGeom>
        </p:spPr>
        <p:txBody>
          <a:bodyPr wrap="square">
            <a:spAutoFit/>
          </a:bodyPr>
          <a:lstStyle/>
          <a:p>
            <a:r>
              <a:rPr lang="en-US" dirty="0">
                <a:solidFill>
                  <a:srgbClr val="3F7F5F"/>
                </a:solidFill>
                <a:latin typeface="Consolas" panose="020B0609020204030204" pitchFamily="49" charset="0"/>
              </a:rPr>
              <a:t>// Add Quote method is being called in the main Test Script – serving as living documentation</a:t>
            </a:r>
          </a:p>
          <a:p>
            <a:r>
              <a:rPr lang="en-US" dirty="0">
                <a:solidFill>
                  <a:srgbClr val="6A3E3E"/>
                </a:solidFill>
                <a:latin typeface="Consolas" panose="020B0609020204030204" pitchFamily="49" charset="0"/>
              </a:rPr>
              <a:t>seleniumWaiter</a:t>
            </a:r>
            <a:r>
              <a:rPr lang="en-US" dirty="0">
                <a:solidFill>
                  <a:srgbClr val="000000"/>
                </a:solidFill>
                <a:latin typeface="Consolas" panose="020B0609020204030204" pitchFamily="49" charset="0"/>
              </a:rPr>
              <a:t>.waitForMe (GlobalWaitTime.</a:t>
            </a:r>
            <a:r>
              <a:rPr lang="en-US" i="1" dirty="0">
                <a:solidFill>
                  <a:srgbClr val="000000"/>
                </a:solidFill>
                <a:latin typeface="Consolas" panose="020B0609020204030204" pitchFamily="49" charset="0"/>
              </a:rPr>
              <a:t>getIntWaitTime ());</a:t>
            </a:r>
          </a:p>
          <a:p>
            <a:r>
              <a:rPr lang="en-US" dirty="0">
                <a:solidFill>
                  <a:srgbClr val="000000"/>
                </a:solidFill>
                <a:latin typeface="Consolas" panose="020B0609020204030204" pitchFamily="49" charset="0"/>
              </a:rPr>
              <a:t>TransactionTimer.</a:t>
            </a:r>
            <a:r>
              <a:rPr lang="en-US" i="1" dirty="0">
                <a:solidFill>
                  <a:srgbClr val="000000"/>
                </a:solidFill>
                <a:latin typeface="Consolas" panose="020B0609020204030204" pitchFamily="49" charset="0"/>
              </a:rPr>
              <a:t>start (</a:t>
            </a:r>
            <a:r>
              <a:rPr lang="en-US" i="1" dirty="0">
                <a:solidFill>
                  <a:srgbClr val="6A3E3E"/>
                </a:solidFill>
                <a:latin typeface="Consolas" panose="020B0609020204030204" pitchFamily="49" charset="0"/>
              </a:rPr>
              <a:t>stopwatch</a:t>
            </a:r>
            <a:r>
              <a:rPr lang="en-US" i="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actionspanel</a:t>
            </a:r>
            <a:r>
              <a:rPr lang="en-US" dirty="0">
                <a:solidFill>
                  <a:srgbClr val="000000"/>
                </a:solidFill>
                <a:latin typeface="Consolas" panose="020B0609020204030204" pitchFamily="49" charset="0"/>
              </a:rPr>
              <a:t>.clickAddQuote ();</a:t>
            </a:r>
          </a:p>
          <a:p>
            <a:r>
              <a:rPr lang="en-US" dirty="0">
                <a:solidFill>
                  <a:srgbClr val="000000"/>
                </a:solidFill>
                <a:latin typeface="Consolas" panose="020B0609020204030204" pitchFamily="49" charset="0"/>
              </a:rPr>
              <a:t>TransactionTimer.</a:t>
            </a:r>
            <a:r>
              <a:rPr lang="en-US" i="1" dirty="0">
                <a:solidFill>
                  <a:srgbClr val="000000"/>
                </a:solidFill>
                <a:latin typeface="Consolas" panose="020B0609020204030204" pitchFamily="49" charset="0"/>
              </a:rPr>
              <a:t>stop (</a:t>
            </a:r>
            <a:r>
              <a:rPr lang="en-US" i="1" dirty="0">
                <a:solidFill>
                  <a:srgbClr val="6A3E3E"/>
                </a:solidFill>
                <a:latin typeface="Consolas" panose="020B0609020204030204" pitchFamily="49" charset="0"/>
              </a:rPr>
              <a:t>stopwatch</a:t>
            </a:r>
            <a:r>
              <a:rPr lang="en-US" i="1"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"Policy Start Details"</a:t>
            </a:r>
            <a:r>
              <a:rPr lang="en-US" i="1" dirty="0">
                <a:solidFill>
                  <a:srgbClr val="000000"/>
                </a:solidFill>
                <a:latin typeface="Consolas" panose="020B0609020204030204" pitchFamily="49" charset="0"/>
              </a:rPr>
              <a:t>, </a:t>
            </a:r>
            <a:r>
              <a:rPr lang="en-US" i="1" dirty="0">
                <a:solidFill>
                  <a:srgbClr val="6A3E3E"/>
                </a:solidFill>
                <a:latin typeface="Consolas" panose="020B0609020204030204" pitchFamily="49" charset="0"/>
              </a:rPr>
              <a:t>driver</a:t>
            </a:r>
            <a:r>
              <a:rPr lang="en-US" i="1" dirty="0">
                <a:solidFill>
                  <a:srgbClr val="000000"/>
                </a:solidFill>
                <a:latin typeface="Consolas" panose="020B0609020204030204" pitchFamily="49" charset="0"/>
              </a:rPr>
              <a:t>, </a:t>
            </a:r>
            <a:r>
              <a:rPr lang="en-US" i="1" dirty="0">
                <a:solidFill>
                  <a:srgbClr val="6A3E3E"/>
                </a:solidFill>
                <a:latin typeface="Consolas" panose="020B0609020204030204" pitchFamily="49" charset="0"/>
              </a:rPr>
              <a:t>strEnvironmentName</a:t>
            </a:r>
            <a:r>
              <a:rPr lang="en-US" i="1" dirty="0">
                <a:solidFill>
                  <a:srgbClr val="000000"/>
                </a:solidFill>
                <a:latin typeface="Consolas" panose="020B0609020204030204" pitchFamily="49" charset="0"/>
              </a:rPr>
              <a:t>);</a:t>
            </a:r>
            <a:endParaRPr lang="en-US" dirty="0">
              <a:solidFill>
                <a:srgbClr val="3F7F5F"/>
              </a:solidFill>
              <a:latin typeface="Consolas" panose="020B0609020204030204" pitchFamily="49" charset="0"/>
            </a:endParaRPr>
          </a:p>
        </p:txBody>
      </p:sp>
    </p:spTree>
    <p:extLst>
      <p:ext uri="{BB962C8B-B14F-4D97-AF65-F5344CB8AC3E}">
        <p14:creationId xmlns:p14="http://schemas.microsoft.com/office/powerpoint/2010/main" val="122075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Clr>
                <a:srgbClr val="92D050"/>
              </a:buClr>
              <a:buFontTx/>
              <a:buChar char="⁞"/>
            </a:pPr>
            <a:r>
              <a:rPr lang="en-US" sz="2800" b="1" dirty="0">
                <a:solidFill>
                  <a:srgbClr val="C00000"/>
                </a:solidFill>
                <a:latin typeface="HP Simplified" panose="020B0604020204020204" pitchFamily="34" charset="0"/>
                <a:ea typeface="+mn-ea"/>
                <a:cs typeface="+mn-cs"/>
              </a:rPr>
              <a:t>Parallel Testing</a:t>
            </a:r>
          </a:p>
        </p:txBody>
      </p:sp>
      <p:sp>
        <p:nvSpPr>
          <p:cNvPr id="3" name="Content Placeholder 2"/>
          <p:cNvSpPr>
            <a:spLocks noGrp="1"/>
          </p:cNvSpPr>
          <p:nvPr>
            <p:ph idx="1"/>
          </p:nvPr>
        </p:nvSpPr>
        <p:spPr>
          <a:xfrm>
            <a:off x="476212" y="1175635"/>
            <a:ext cx="10258050" cy="4754880"/>
          </a:xfrm>
          <a:noFill/>
          <a:ln>
            <a:noFill/>
          </a:ln>
        </p:spPr>
        <p:txBody>
          <a:bodyPr>
            <a:normAutofit/>
          </a:bodyPr>
          <a:lstStyle/>
          <a:p>
            <a:r>
              <a:rPr lang="en-GB" dirty="0"/>
              <a:t>Running your tests in parallel means different things to different people. There are two approaches to</a:t>
            </a:r>
            <a:endParaRPr lang="en-US" dirty="0"/>
          </a:p>
          <a:p>
            <a:r>
              <a:rPr lang="en-GB" dirty="0"/>
              <a:t>achieve parallelism.</a:t>
            </a:r>
            <a:endParaRPr lang="en-US" dirty="0"/>
          </a:p>
          <a:p>
            <a:r>
              <a:rPr lang="en-GB" b="1" dirty="0"/>
              <a:t> </a:t>
            </a:r>
            <a:endParaRPr lang="en-US" dirty="0"/>
          </a:p>
          <a:p>
            <a:r>
              <a:rPr lang="en-GB" b="1" dirty="0"/>
              <a:t>Cross Browser Approach</a:t>
            </a:r>
            <a:r>
              <a:rPr lang="en-GB" dirty="0"/>
              <a:t> </a:t>
            </a:r>
            <a:endParaRPr lang="en-US" dirty="0"/>
          </a:p>
          <a:p>
            <a:r>
              <a:rPr lang="en-GB" dirty="0"/>
              <a:t>In this approach, we can run all of our tests against multiple browsers at the same time.</a:t>
            </a:r>
            <a:endParaRPr lang="en-US" dirty="0"/>
          </a:p>
          <a:p>
            <a:r>
              <a:rPr lang="en-GB" b="1" dirty="0"/>
              <a:t>Same Browser Approach</a:t>
            </a:r>
            <a:endParaRPr lang="en-US" dirty="0"/>
          </a:p>
          <a:p>
            <a:r>
              <a:rPr lang="en-GB" dirty="0"/>
              <a:t>In this approach, we can run all our tests against multiple instances of the same browser.</a:t>
            </a:r>
            <a:endParaRPr lang="en-US" dirty="0"/>
          </a:p>
        </p:txBody>
      </p:sp>
      <p:sp>
        <p:nvSpPr>
          <p:cNvPr id="4" name="Footer Placeholder 3"/>
          <p:cNvSpPr>
            <a:spLocks noGrp="1"/>
          </p:cNvSpPr>
          <p:nvPr>
            <p:ph type="ftr" sz="quarter" idx="11"/>
          </p:nvPr>
        </p:nvSpPr>
        <p:spPr/>
        <p:txBody>
          <a:bodyPr/>
          <a:lstStyle/>
          <a:p>
            <a:r>
              <a:rPr lang="en-GB" sz="1100" dirty="0">
                <a:solidFill>
                  <a:prstClr val="black">
                    <a:lumMod val="50000"/>
                    <a:lumOff val="50000"/>
                  </a:prstClr>
                </a:solidFill>
              </a:rPr>
              <a:t>OP Solutions: Strictly Private &amp; Confidential - © 2018. All Rights Reserved.  </a:t>
            </a:r>
          </a:p>
        </p:txBody>
      </p:sp>
      <p:sp>
        <p:nvSpPr>
          <p:cNvPr id="5" name="Slide Number Placeholder 4"/>
          <p:cNvSpPr>
            <a:spLocks noGrp="1"/>
          </p:cNvSpPr>
          <p:nvPr>
            <p:ph type="sldNum" sz="quarter" idx="12"/>
          </p:nvPr>
        </p:nvSpPr>
        <p:spPr/>
        <p:txBody>
          <a:bodyPr/>
          <a:lstStyle/>
          <a:p>
            <a:fld id="{0F81A155-C450-9D46-9398-477FABF77F99}" type="slidenum">
              <a:rPr lang="en-US" smtClean="0">
                <a:solidFill>
                  <a:prstClr val="black">
                    <a:lumMod val="50000"/>
                    <a:lumOff val="50000"/>
                  </a:prstClr>
                </a:solidFill>
              </a:rPr>
              <a:pPr/>
              <a:t>9</a:t>
            </a:fld>
            <a:endParaRPr lang="en-US" dirty="0">
              <a:solidFill>
                <a:prstClr val="black">
                  <a:lumMod val="50000"/>
                  <a:lumOff val="50000"/>
                </a:prstClr>
              </a:solidFill>
            </a:endParaRPr>
          </a:p>
        </p:txBody>
      </p:sp>
    </p:spTree>
    <p:extLst>
      <p:ext uri="{BB962C8B-B14F-4D97-AF65-F5344CB8AC3E}">
        <p14:creationId xmlns:p14="http://schemas.microsoft.com/office/powerpoint/2010/main" val="202723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1985</Words>
  <Application>Microsoft Office PowerPoint</Application>
  <PresentationFormat>Widescreen</PresentationFormat>
  <Paragraphs>255</Paragraphs>
  <Slides>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Consolas</vt:lpstr>
      <vt:lpstr>HelveticaNeueLT Std Lt</vt:lpstr>
      <vt:lpstr>HP Simplified</vt:lpstr>
      <vt:lpstr>Symbol</vt:lpstr>
      <vt:lpstr>Times New Roman</vt:lpstr>
      <vt:lpstr>Office Theme</vt:lpstr>
      <vt:lpstr>OP Solutions TestFramework </vt:lpstr>
      <vt:lpstr>Agenda</vt:lpstr>
      <vt:lpstr>Why Automation?</vt:lpstr>
      <vt:lpstr>Automation Framework Defined</vt:lpstr>
      <vt:lpstr>OP TestFramework Components </vt:lpstr>
      <vt:lpstr>OP TestFramework Components (contd.) </vt:lpstr>
      <vt:lpstr>Page Object Model – PageFactory</vt:lpstr>
      <vt:lpstr>Page Object Model – PageFactory (cont.)</vt:lpstr>
      <vt:lpstr>Parallel Testing</vt:lpstr>
      <vt:lpstr>OP Parallel Testing Goals</vt:lpstr>
      <vt:lpstr>Design Patterns | How Do Tests Go Parallel in OP TestFramework?</vt:lpstr>
      <vt:lpstr>Design Patterns | Coding Principles</vt:lpstr>
      <vt:lpstr>Shift Left in 1i SDLC via CT &amp; CD</vt:lpstr>
      <vt:lpstr>VSTS Dashboard</vt:lpstr>
      <vt:lpstr>So, what have we achieved from all this?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1i TestFramework</dc:title>
  <dc:creator>Kamran Mahmood</dc:creator>
  <cp:lastModifiedBy>M Tahir Akbar Khan</cp:lastModifiedBy>
  <cp:revision>7</cp:revision>
  <dcterms:created xsi:type="dcterms:W3CDTF">2018-07-05T06:57:55Z</dcterms:created>
  <dcterms:modified xsi:type="dcterms:W3CDTF">2018-07-05T07:39:33Z</dcterms:modified>
</cp:coreProperties>
</file>