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62" r:id="rId3"/>
    <p:sldId id="263" r:id="rId4"/>
    <p:sldId id="257" r:id="rId5"/>
    <p:sldId id="258" r:id="rId6"/>
    <p:sldId id="264" r:id="rId7"/>
    <p:sldId id="259" r:id="rId8"/>
    <p:sldId id="260" r:id="rId9"/>
    <p:sldId id="261"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EADB57-8350-4204-B0B5-AADB3FEC48E7}" v="162" dt="2023-11-21T21:25:27.261"/>
    <p1510:client id="{9078A35F-B030-47CD-825C-29F26B60379D}" v="322" dt="2023-11-21T21:44:30.4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8" d="100"/>
          <a:sy n="98" d="100"/>
        </p:scale>
        <p:origin x="96"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1/15/2024</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587401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1/15/2024</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817401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1/15/2024</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61845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1/15/2024</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905955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1/15/2024</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531266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1/15/2024</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55653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1/15/2024</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862521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1/15/2024</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09382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1/15/2024</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289871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1/15/2024</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67316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1/15/2024</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098206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1/15/2024</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
        <p:nvSpPr>
          <p:cNvPr id="8" name="TextBox 7">
            <a:extLst>
              <a:ext uri="{FF2B5EF4-FFF2-40B4-BE49-F238E27FC236}">
                <a16:creationId xmlns:a16="http://schemas.microsoft.com/office/drawing/2014/main" id="{94F69CFF-4312-57E3-5149-F5493E76A5E6}"/>
              </a:ext>
            </a:extLst>
          </p:cNvPr>
          <p:cNvSpPr txBox="1"/>
          <p:nvPr userDrawn="1">
            <p:extLst>
              <p:ext uri="{1162E1C5-73C7-4A58-AE30-91384D911F3F}">
                <p184:classification xmlns:p184="http://schemas.microsoft.com/office/powerpoint/2018/4/main" val="ftr"/>
              </p:ext>
            </p:extLst>
          </p:nvPr>
        </p:nvSpPr>
        <p:spPr>
          <a:xfrm>
            <a:off x="5925312" y="6736080"/>
            <a:ext cx="369888" cy="121920"/>
          </a:xfrm>
          <a:prstGeom prst="rect">
            <a:avLst/>
          </a:prstGeom>
        </p:spPr>
        <p:txBody>
          <a:bodyPr horzOverflow="overflow" lIns="0" tIns="0" rIns="0" bIns="0">
            <a:spAutoFit/>
          </a:bodyPr>
          <a:lstStyle/>
          <a:p>
            <a:pPr algn="l"/>
            <a:r>
              <a:rPr lang="ro-RO" sz="800">
                <a:solidFill>
                  <a:srgbClr val="000000"/>
                </a:solidFill>
                <a:latin typeface="Arial" panose="020B0604020202020204" pitchFamily="34" charset="0"/>
                <a:cs typeface="Arial" panose="020B0604020202020204" pitchFamily="34" charset="0"/>
              </a:rPr>
              <a:t>Internal</a:t>
            </a:r>
          </a:p>
        </p:txBody>
      </p:sp>
    </p:spTree>
    <p:extLst>
      <p:ext uri="{BB962C8B-B14F-4D97-AF65-F5344CB8AC3E}">
        <p14:creationId xmlns:p14="http://schemas.microsoft.com/office/powerpoint/2010/main" val="918484993"/>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AEFD87-3A2E-4E00-A08F-8AA383344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6C66EAF-98D6-4615-8CA0-821CEA7D4E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1" name="Rectangle 10">
              <a:extLst>
                <a:ext uri="{FF2B5EF4-FFF2-40B4-BE49-F238E27FC236}">
                  <a16:creationId xmlns:a16="http://schemas.microsoft.com/office/drawing/2014/main" id="{4C3E92EF-5B02-4545-AC6B-1C118247FF8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C2DF0E53-29E4-497C-81E1-1F770A9FBE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Oval 12">
              <a:extLst>
                <a:ext uri="{FF2B5EF4-FFF2-40B4-BE49-F238E27FC236}">
                  <a16:creationId xmlns:a16="http://schemas.microsoft.com/office/drawing/2014/main" id="{8E59AFA3-9442-4B7D-BAA8-2D04E2C216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4" name="Group 13">
              <a:extLst>
                <a:ext uri="{FF2B5EF4-FFF2-40B4-BE49-F238E27FC236}">
                  <a16:creationId xmlns:a16="http://schemas.microsoft.com/office/drawing/2014/main" id="{9DA5495E-57AC-40AD-98F4-D946739E75C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9" name="Rectangle 18">
                <a:extLst>
                  <a:ext uri="{FF2B5EF4-FFF2-40B4-BE49-F238E27FC236}">
                    <a16:creationId xmlns:a16="http://schemas.microsoft.com/office/drawing/2014/main" id="{DC8B3CF9-1CA7-4A59-8B4F-C2213CA9D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0" name="Rectangle 19">
                <a:extLst>
                  <a:ext uri="{FF2B5EF4-FFF2-40B4-BE49-F238E27FC236}">
                    <a16:creationId xmlns:a16="http://schemas.microsoft.com/office/drawing/2014/main" id="{11637529-CE4D-400E-BFA4-4525A472FA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5" name="Group 14">
              <a:extLst>
                <a:ext uri="{FF2B5EF4-FFF2-40B4-BE49-F238E27FC236}">
                  <a16:creationId xmlns:a16="http://schemas.microsoft.com/office/drawing/2014/main" id="{1174DCD3-2D4E-40BA-98ED-B83D79F214E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7" name="Rectangle 16">
                <a:extLst>
                  <a:ext uri="{FF2B5EF4-FFF2-40B4-BE49-F238E27FC236}">
                    <a16:creationId xmlns:a16="http://schemas.microsoft.com/office/drawing/2014/main" id="{518B99B9-9207-4132-B574-9C388C45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4498939-FF1E-407E-9BC1-C7911193A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452E3A95-D9D8-4B8D-B298-A67FE4C11A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2" name="Rectangle 21">
            <a:extLst>
              <a:ext uri="{FF2B5EF4-FFF2-40B4-BE49-F238E27FC236}">
                <a16:creationId xmlns:a16="http://schemas.microsoft.com/office/drawing/2014/main" id="{D30C927F-C97D-4AE7-B465-BD22384CE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p:cNvSpPr>
            <a:spLocks noGrp="1"/>
          </p:cNvSpPr>
          <p:nvPr>
            <p:ph type="ctrTitle"/>
          </p:nvPr>
        </p:nvSpPr>
        <p:spPr>
          <a:xfrm>
            <a:off x="540000" y="540000"/>
            <a:ext cx="5110992" cy="4259814"/>
          </a:xfrm>
        </p:spPr>
        <p:txBody>
          <a:bodyPr>
            <a:normAutofit/>
          </a:bodyPr>
          <a:lstStyle/>
          <a:p>
            <a:r>
              <a:rPr lang="en-US" dirty="0"/>
              <a:t>Airport Manager</a:t>
            </a:r>
          </a:p>
        </p:txBody>
      </p:sp>
      <p:sp>
        <p:nvSpPr>
          <p:cNvPr id="3" name="Subtitle 2"/>
          <p:cNvSpPr>
            <a:spLocks noGrp="1"/>
          </p:cNvSpPr>
          <p:nvPr>
            <p:ph type="subTitle" idx="1"/>
          </p:nvPr>
        </p:nvSpPr>
        <p:spPr>
          <a:xfrm>
            <a:off x="540000" y="4988476"/>
            <a:ext cx="5125506" cy="1320249"/>
          </a:xfrm>
        </p:spPr>
        <p:txBody>
          <a:bodyPr vert="horz" lIns="91440" tIns="45720" rIns="91440" bIns="45720" rtlCol="0" anchor="t">
            <a:normAutofit/>
          </a:bodyPr>
          <a:lstStyle/>
          <a:p>
            <a:r>
              <a:rPr lang="en-US" dirty="0" err="1"/>
              <a:t>Oparlescu</a:t>
            </a:r>
            <a:r>
              <a:rPr lang="en-US" dirty="0"/>
              <a:t> Bogdan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2CC25-EB36-A34C-785A-456AB5DD4AFB}"/>
              </a:ext>
            </a:extLst>
          </p:cNvPr>
          <p:cNvSpPr>
            <a:spLocks noGrp="1"/>
          </p:cNvSpPr>
          <p:nvPr>
            <p:ph type="title"/>
          </p:nvPr>
        </p:nvSpPr>
        <p:spPr/>
        <p:txBody>
          <a:bodyPr/>
          <a:lstStyle/>
          <a:p>
            <a:r>
              <a:rPr lang="en-US" dirty="0"/>
              <a:t>Use case</a:t>
            </a:r>
          </a:p>
        </p:txBody>
      </p:sp>
      <p:sp>
        <p:nvSpPr>
          <p:cNvPr id="3" name="Content Placeholder 2">
            <a:extLst>
              <a:ext uri="{FF2B5EF4-FFF2-40B4-BE49-F238E27FC236}">
                <a16:creationId xmlns:a16="http://schemas.microsoft.com/office/drawing/2014/main" id="{4A273495-FF0F-718C-4B9D-1484294ABF00}"/>
              </a:ext>
            </a:extLst>
          </p:cNvPr>
          <p:cNvSpPr>
            <a:spLocks noGrp="1"/>
          </p:cNvSpPr>
          <p:nvPr>
            <p:ph idx="1"/>
          </p:nvPr>
        </p:nvSpPr>
        <p:spPr>
          <a:xfrm>
            <a:off x="540000" y="1709378"/>
            <a:ext cx="11101136" cy="3779837"/>
          </a:xfrm>
        </p:spPr>
        <p:txBody>
          <a:bodyPr vert="horz" lIns="91440" tIns="45720" rIns="91440" bIns="45720" rtlCol="0" anchor="t">
            <a:noAutofit/>
          </a:bodyPr>
          <a:lstStyle/>
          <a:p>
            <a:pPr marL="269875" indent="-269875"/>
            <a:br>
              <a:rPr lang="en-US" sz="3200" dirty="0">
                <a:latin typeface="Arial"/>
              </a:rPr>
            </a:br>
            <a:r>
              <a:rPr lang="en-US" sz="3200" dirty="0">
                <a:solidFill>
                  <a:srgbClr val="ECECF1"/>
                </a:solidFill>
                <a:latin typeface="Arial"/>
                <a:ea typeface="+mn-lt"/>
                <a:cs typeface="+mn-lt"/>
              </a:rPr>
              <a:t>The airport management system I created serves as a one-stop solution for handling everything in airports—from passenger details and flight schedules to terminal assignments. It's designed to simplify the complexities of airport operations and ensure effective communication between different components.</a:t>
            </a:r>
            <a:endParaRPr lang="en-US" sz="3200" dirty="0">
              <a:latin typeface="Arial"/>
            </a:endParaRPr>
          </a:p>
        </p:txBody>
      </p:sp>
    </p:spTree>
    <p:extLst>
      <p:ext uri="{BB962C8B-B14F-4D97-AF65-F5344CB8AC3E}">
        <p14:creationId xmlns:p14="http://schemas.microsoft.com/office/powerpoint/2010/main" val="1209964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E9DAB-8183-FA15-B52C-AB9B62591193}"/>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5153D92E-2DD4-91C4-0998-667B58430A79}"/>
              </a:ext>
            </a:extLst>
          </p:cNvPr>
          <p:cNvSpPr>
            <a:spLocks noGrp="1"/>
          </p:cNvSpPr>
          <p:nvPr>
            <p:ph idx="1"/>
          </p:nvPr>
        </p:nvSpPr>
        <p:spPr/>
        <p:txBody>
          <a:bodyPr vert="horz" lIns="91440" tIns="45720" rIns="91440" bIns="45720" rtlCol="0" anchor="t">
            <a:normAutofit/>
          </a:bodyPr>
          <a:lstStyle/>
          <a:p>
            <a:pPr marL="269875" indent="-269875"/>
            <a:r>
              <a:rPr lang="en-US" sz="3200" dirty="0">
                <a:latin typeface="Arial"/>
                <a:cs typeface="Arial"/>
              </a:rPr>
              <a:t>I initialized this project mainly because I like planes. It was fun creating the class diagram and testing my programming skills with interfaces and exceptions.</a:t>
            </a:r>
          </a:p>
        </p:txBody>
      </p:sp>
    </p:spTree>
    <p:extLst>
      <p:ext uri="{BB962C8B-B14F-4D97-AF65-F5344CB8AC3E}">
        <p14:creationId xmlns:p14="http://schemas.microsoft.com/office/powerpoint/2010/main" val="1850442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FC690-7061-D3D5-6231-322F487645C6}"/>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400A76A9-FDA1-491F-138C-9B89313C2A25}"/>
              </a:ext>
            </a:extLst>
          </p:cNvPr>
          <p:cNvSpPr>
            <a:spLocks noGrp="1"/>
          </p:cNvSpPr>
          <p:nvPr>
            <p:ph idx="1"/>
          </p:nvPr>
        </p:nvSpPr>
        <p:spPr/>
        <p:txBody>
          <a:bodyPr/>
          <a:lstStyle/>
          <a:p>
            <a:endParaRPr lang="ro-RO"/>
          </a:p>
        </p:txBody>
      </p:sp>
    </p:spTree>
    <p:extLst>
      <p:ext uri="{BB962C8B-B14F-4D97-AF65-F5344CB8AC3E}">
        <p14:creationId xmlns:p14="http://schemas.microsoft.com/office/powerpoint/2010/main" val="3046880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5" name="Rectangle 14">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3" name="Rectangle 22">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1" name="Rectangle 20">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0F82E0BC-BFD0-E2D3-6BC0-B73E798901CF}"/>
              </a:ext>
            </a:extLst>
          </p:cNvPr>
          <p:cNvSpPr>
            <a:spLocks noGrp="1"/>
          </p:cNvSpPr>
          <p:nvPr>
            <p:ph type="title"/>
          </p:nvPr>
        </p:nvSpPr>
        <p:spPr>
          <a:xfrm>
            <a:off x="7086315" y="545126"/>
            <a:ext cx="4554821" cy="2186096"/>
          </a:xfrm>
        </p:spPr>
        <p:txBody>
          <a:bodyPr anchor="t">
            <a:normAutofit/>
          </a:bodyPr>
          <a:lstStyle/>
          <a:p>
            <a:r>
              <a:rPr lang="en-US" dirty="0"/>
              <a:t>Constructor tests</a:t>
            </a:r>
            <a:endParaRPr lang="ro-RO" dirty="0"/>
          </a:p>
        </p:txBody>
      </p:sp>
      <p:pic>
        <p:nvPicPr>
          <p:cNvPr id="5" name="Content Placeholder 4">
            <a:extLst>
              <a:ext uri="{FF2B5EF4-FFF2-40B4-BE49-F238E27FC236}">
                <a16:creationId xmlns:a16="http://schemas.microsoft.com/office/drawing/2014/main" id="{A8916FB7-315E-8C0B-5532-B2DD8CA5E8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000" y="1322043"/>
            <a:ext cx="6049714" cy="4204639"/>
          </a:xfrm>
          <a:prstGeom prst="rect">
            <a:avLst/>
          </a:prstGeom>
        </p:spPr>
      </p:pic>
      <p:sp>
        <p:nvSpPr>
          <p:cNvPr id="9" name="Content Placeholder 8">
            <a:extLst>
              <a:ext uri="{FF2B5EF4-FFF2-40B4-BE49-F238E27FC236}">
                <a16:creationId xmlns:a16="http://schemas.microsoft.com/office/drawing/2014/main" id="{B68E9670-9AA5-DAFA-52B9-25F3EE46A32E}"/>
              </a:ext>
            </a:extLst>
          </p:cNvPr>
          <p:cNvSpPr>
            <a:spLocks noGrp="1"/>
          </p:cNvSpPr>
          <p:nvPr>
            <p:ph idx="1"/>
          </p:nvPr>
        </p:nvSpPr>
        <p:spPr>
          <a:xfrm>
            <a:off x="7104063" y="2947121"/>
            <a:ext cx="4537073" cy="3361604"/>
          </a:xfrm>
        </p:spPr>
        <p:txBody>
          <a:bodyPr anchor="t">
            <a:normAutofit/>
          </a:bodyPr>
          <a:lstStyle/>
          <a:p>
            <a:r>
              <a:rPr lang="en-US" dirty="0"/>
              <a:t>Instantiating each class and </a:t>
            </a:r>
            <a:r>
              <a:rPr lang="en-US"/>
              <a:t>testing functionality</a:t>
            </a:r>
          </a:p>
        </p:txBody>
      </p:sp>
    </p:spTree>
    <p:extLst>
      <p:ext uri="{BB962C8B-B14F-4D97-AF65-F5344CB8AC3E}">
        <p14:creationId xmlns:p14="http://schemas.microsoft.com/office/powerpoint/2010/main" val="1770578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2" name="Rectangle 11">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Oval 12">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Oval 13">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5" name="Group 14">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Rectangle 20">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6" name="Group 15">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7" name="Rectangle 16">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3" name="Rectangle 22">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25" name="Rectangle 24">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1F646E-960E-3120-475D-5D0AE7F17573}"/>
              </a:ext>
            </a:extLst>
          </p:cNvPr>
          <p:cNvSpPr>
            <a:spLocks noGrp="1"/>
          </p:cNvSpPr>
          <p:nvPr>
            <p:ph type="title"/>
          </p:nvPr>
        </p:nvSpPr>
        <p:spPr>
          <a:xfrm>
            <a:off x="540000" y="540000"/>
            <a:ext cx="4500561" cy="4259814"/>
          </a:xfrm>
        </p:spPr>
        <p:txBody>
          <a:bodyPr vert="horz" lIns="91440" tIns="45720" rIns="91440" bIns="45720" rtlCol="0" anchor="b">
            <a:normAutofit/>
          </a:bodyPr>
          <a:lstStyle/>
          <a:p>
            <a:r>
              <a:rPr lang="en-US" sz="8100"/>
              <a:t>Passenger</a:t>
            </a:r>
          </a:p>
        </p:txBody>
      </p:sp>
      <p:pic>
        <p:nvPicPr>
          <p:cNvPr id="5" name="Picture 4" descr="A computer screen with text&#10;&#10;Description automatically generated">
            <a:extLst>
              <a:ext uri="{FF2B5EF4-FFF2-40B4-BE49-F238E27FC236}">
                <a16:creationId xmlns:a16="http://schemas.microsoft.com/office/drawing/2014/main" id="{B1096996-3627-0BD8-6363-1EC1901A90A6}"/>
              </a:ext>
            </a:extLst>
          </p:cNvPr>
          <p:cNvPicPr>
            <a:picLocks noChangeAspect="1"/>
          </p:cNvPicPr>
          <p:nvPr/>
        </p:nvPicPr>
        <p:blipFill>
          <a:blip r:embed="rId2"/>
          <a:stretch>
            <a:fillRect/>
          </a:stretch>
        </p:blipFill>
        <p:spPr>
          <a:xfrm>
            <a:off x="463180" y="635538"/>
            <a:ext cx="4414237" cy="2346339"/>
          </a:xfrm>
          <a:prstGeom prst="rect">
            <a:avLst/>
          </a:prstGeom>
        </p:spPr>
      </p:pic>
      <p:pic>
        <p:nvPicPr>
          <p:cNvPr id="4" name="Content Placeholder 3" descr="A screen shot of a computer code&#10;&#10;Description automatically generated">
            <a:extLst>
              <a:ext uri="{FF2B5EF4-FFF2-40B4-BE49-F238E27FC236}">
                <a16:creationId xmlns:a16="http://schemas.microsoft.com/office/drawing/2014/main" id="{1DEFB100-1B96-7619-4747-DEFDA1DD0554}"/>
              </a:ext>
            </a:extLst>
          </p:cNvPr>
          <p:cNvPicPr>
            <a:picLocks noGrp="1" noChangeAspect="1"/>
          </p:cNvPicPr>
          <p:nvPr>
            <p:ph idx="1"/>
          </p:nvPr>
        </p:nvPicPr>
        <p:blipFill>
          <a:blip r:embed="rId3"/>
          <a:stretch>
            <a:fillRect/>
          </a:stretch>
        </p:blipFill>
        <p:spPr>
          <a:xfrm>
            <a:off x="5215725" y="1364701"/>
            <a:ext cx="6641071" cy="1785087"/>
          </a:xfrm>
          <a:prstGeom prst="rect">
            <a:avLst/>
          </a:prstGeom>
        </p:spPr>
      </p:pic>
      <p:pic>
        <p:nvPicPr>
          <p:cNvPr id="6" name="Picture 5" descr="A black background with blue and white text&#10;&#10;Description automatically generated">
            <a:extLst>
              <a:ext uri="{FF2B5EF4-FFF2-40B4-BE49-F238E27FC236}">
                <a16:creationId xmlns:a16="http://schemas.microsoft.com/office/drawing/2014/main" id="{C3413D6B-23A4-5629-7705-7F28EF48F02F}"/>
              </a:ext>
            </a:extLst>
          </p:cNvPr>
          <p:cNvPicPr>
            <a:picLocks noChangeAspect="1"/>
          </p:cNvPicPr>
          <p:nvPr/>
        </p:nvPicPr>
        <p:blipFill>
          <a:blip r:embed="rId4"/>
          <a:stretch>
            <a:fillRect/>
          </a:stretch>
        </p:blipFill>
        <p:spPr>
          <a:xfrm>
            <a:off x="4223687" y="4790370"/>
            <a:ext cx="7805636" cy="1754296"/>
          </a:xfrm>
          <a:prstGeom prst="rect">
            <a:avLst/>
          </a:prstGeom>
        </p:spPr>
      </p:pic>
    </p:spTree>
    <p:extLst>
      <p:ext uri="{BB962C8B-B14F-4D97-AF65-F5344CB8AC3E}">
        <p14:creationId xmlns:p14="http://schemas.microsoft.com/office/powerpoint/2010/main" val="682266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1FAD77-4678-82FF-3533-593C620F6346}"/>
              </a:ext>
            </a:extLst>
          </p:cNvPr>
          <p:cNvSpPr>
            <a:spLocks noGrp="1"/>
          </p:cNvSpPr>
          <p:nvPr>
            <p:ph type="title"/>
          </p:nvPr>
        </p:nvSpPr>
        <p:spPr>
          <a:xfrm>
            <a:off x="540000" y="540000"/>
            <a:ext cx="11101135" cy="1809500"/>
          </a:xfrm>
        </p:spPr>
        <p:txBody>
          <a:bodyPr anchor="t">
            <a:normAutofit/>
          </a:bodyPr>
          <a:lstStyle/>
          <a:p>
            <a:r>
              <a:rPr lang="en-US" dirty="0"/>
              <a:t>Ticket</a:t>
            </a:r>
          </a:p>
        </p:txBody>
      </p:sp>
      <p:pic>
        <p:nvPicPr>
          <p:cNvPr id="4" name="Content Placeholder 3" descr="A screen shot of a computer screen&#10;&#10;Description automatically generated">
            <a:extLst>
              <a:ext uri="{FF2B5EF4-FFF2-40B4-BE49-F238E27FC236}">
                <a16:creationId xmlns:a16="http://schemas.microsoft.com/office/drawing/2014/main" id="{78D11DAD-316F-4D25-8EEA-CE95B17E2803}"/>
              </a:ext>
            </a:extLst>
          </p:cNvPr>
          <p:cNvPicPr>
            <a:picLocks noChangeAspect="1"/>
          </p:cNvPicPr>
          <p:nvPr/>
        </p:nvPicPr>
        <p:blipFill>
          <a:blip r:embed="rId2"/>
          <a:stretch>
            <a:fillRect/>
          </a:stretch>
        </p:blipFill>
        <p:spPr>
          <a:xfrm>
            <a:off x="1207763" y="3618583"/>
            <a:ext cx="7072924" cy="2690142"/>
          </a:xfrm>
          <a:prstGeom prst="rect">
            <a:avLst/>
          </a:prstGeom>
        </p:spPr>
      </p:pic>
      <p:sp>
        <p:nvSpPr>
          <p:cNvPr id="5" name="TextBox 4">
            <a:extLst>
              <a:ext uri="{FF2B5EF4-FFF2-40B4-BE49-F238E27FC236}">
                <a16:creationId xmlns:a16="http://schemas.microsoft.com/office/drawing/2014/main" id="{B8920EF3-A226-ADA5-36D0-EEB5EBCDC440}"/>
              </a:ext>
            </a:extLst>
          </p:cNvPr>
          <p:cNvSpPr txBox="1"/>
          <p:nvPr/>
        </p:nvSpPr>
        <p:spPr>
          <a:xfrm>
            <a:off x="3593035" y="2025681"/>
            <a:ext cx="8055823"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069848">
              <a:spcAft>
                <a:spcPts val="600"/>
              </a:spcAft>
            </a:pPr>
            <a:r>
              <a:rPr lang="en-US" sz="2000" b="1" kern="1200" dirty="0">
                <a:latin typeface="Arial"/>
                <a:cs typeface="Arial"/>
              </a:rPr>
              <a:t>int </a:t>
            </a:r>
            <a:r>
              <a:rPr lang="en-US" sz="2000" b="1" kern="1200" err="1">
                <a:latin typeface="Arial"/>
                <a:cs typeface="Arial"/>
              </a:rPr>
              <a:t>ticketNumber</a:t>
            </a:r>
            <a:r>
              <a:rPr lang="en-US" sz="2000" kern="1200" dirty="0">
                <a:solidFill>
                  <a:srgbClr val="ECECF1"/>
                </a:solidFill>
                <a:latin typeface="Arial"/>
                <a:ea typeface="+mn-lt"/>
                <a:cs typeface="+mn-lt"/>
              </a:rPr>
              <a:t>: Unique identifier for the ticket</a:t>
            </a:r>
          </a:p>
          <a:p>
            <a:pPr defTabSz="1069848">
              <a:spcAft>
                <a:spcPts val="600"/>
              </a:spcAft>
            </a:pPr>
            <a:r>
              <a:rPr lang="en-US" sz="2000" b="1" kern="1200" dirty="0">
                <a:solidFill>
                  <a:srgbClr val="ECECF1"/>
                </a:solidFill>
                <a:latin typeface="Arial"/>
                <a:cs typeface="Arial"/>
              </a:rPr>
              <a:t>Passenger </a:t>
            </a:r>
            <a:r>
              <a:rPr lang="en-US" sz="2000" b="1" kern="1200" err="1">
                <a:solidFill>
                  <a:srgbClr val="ECECF1"/>
                </a:solidFill>
                <a:latin typeface="Arial"/>
                <a:cs typeface="Arial"/>
              </a:rPr>
              <a:t>passenger</a:t>
            </a:r>
            <a:r>
              <a:rPr lang="en-US" sz="2000" kern="1200" dirty="0">
                <a:solidFill>
                  <a:srgbClr val="ECECF1"/>
                </a:solidFill>
                <a:latin typeface="Arial"/>
                <a:ea typeface="+mn-lt"/>
                <a:cs typeface="+mn-lt"/>
              </a:rPr>
              <a:t>: The passenger associated with the ticket.</a:t>
            </a:r>
          </a:p>
          <a:p>
            <a:pPr defTabSz="1069848">
              <a:spcAft>
                <a:spcPts val="600"/>
              </a:spcAft>
            </a:pPr>
            <a:r>
              <a:rPr lang="en-US" sz="2000" b="1" kern="1200" dirty="0">
                <a:solidFill>
                  <a:srgbClr val="ECECF1"/>
                </a:solidFill>
                <a:latin typeface="Arial"/>
                <a:cs typeface="Arial"/>
              </a:rPr>
              <a:t>Flight </a:t>
            </a:r>
            <a:r>
              <a:rPr lang="en-US" sz="2000" b="1" kern="1200" err="1">
                <a:solidFill>
                  <a:srgbClr val="ECECF1"/>
                </a:solidFill>
                <a:latin typeface="Arial"/>
                <a:cs typeface="Arial"/>
              </a:rPr>
              <a:t>flight</a:t>
            </a:r>
            <a:r>
              <a:rPr lang="en-US" sz="2000" kern="1200" dirty="0">
                <a:solidFill>
                  <a:srgbClr val="ECECF1"/>
                </a:solidFill>
                <a:latin typeface="Arial"/>
                <a:ea typeface="+mn-lt"/>
                <a:cs typeface="+mn-lt"/>
              </a:rPr>
              <a:t>: The flight for which the ticket is issued.</a:t>
            </a:r>
            <a:endParaRPr lang="en-US" sz="2000" dirty="0">
              <a:latin typeface="Arial"/>
            </a:endParaRPr>
          </a:p>
        </p:txBody>
      </p:sp>
    </p:spTree>
    <p:extLst>
      <p:ext uri="{BB962C8B-B14F-4D97-AF65-F5344CB8AC3E}">
        <p14:creationId xmlns:p14="http://schemas.microsoft.com/office/powerpoint/2010/main" val="1992393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86" name="Rectangle 85">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7" name="Oval 86">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8" name="Oval 87">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89" name="Group 88">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94" name="Rectangle 93">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5" name="Rectangle 94">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90" name="Group 89">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92" name="Rectangle 91">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3" name="Rectangle 92">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91" name="Rectangle 90">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97" name="Rectangle 96">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99" name="Rectangle 98">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E80FE-2F94-7C44-D6DE-494CD0719C8E}"/>
              </a:ext>
            </a:extLst>
          </p:cNvPr>
          <p:cNvSpPr>
            <a:spLocks noGrp="1"/>
          </p:cNvSpPr>
          <p:nvPr>
            <p:ph type="title"/>
          </p:nvPr>
        </p:nvSpPr>
        <p:spPr>
          <a:xfrm>
            <a:off x="540000" y="540000"/>
            <a:ext cx="4500562" cy="5767748"/>
          </a:xfrm>
        </p:spPr>
        <p:txBody>
          <a:bodyPr vert="horz" lIns="91440" tIns="45720" rIns="91440" bIns="45720" rtlCol="0" anchor="t">
            <a:normAutofit/>
          </a:bodyPr>
          <a:lstStyle/>
          <a:p>
            <a:r>
              <a:rPr lang="en-US" sz="8800" dirty="0"/>
              <a:t>Terminal</a:t>
            </a:r>
          </a:p>
        </p:txBody>
      </p:sp>
      <p:pic>
        <p:nvPicPr>
          <p:cNvPr id="5" name="Content Placeholder 4" descr="A screen shot of a computer&#10;&#10;Description automatically generated">
            <a:extLst>
              <a:ext uri="{FF2B5EF4-FFF2-40B4-BE49-F238E27FC236}">
                <a16:creationId xmlns:a16="http://schemas.microsoft.com/office/drawing/2014/main" id="{87D0E04A-3B26-E15E-6119-F3BBF431F165}"/>
              </a:ext>
            </a:extLst>
          </p:cNvPr>
          <p:cNvPicPr>
            <a:picLocks noGrp="1" noChangeAspect="1"/>
          </p:cNvPicPr>
          <p:nvPr>
            <p:ph idx="1"/>
          </p:nvPr>
        </p:nvPicPr>
        <p:blipFill>
          <a:blip r:embed="rId2"/>
          <a:stretch>
            <a:fillRect/>
          </a:stretch>
        </p:blipFill>
        <p:spPr>
          <a:xfrm>
            <a:off x="7992853" y="5096856"/>
            <a:ext cx="4123213" cy="1569328"/>
          </a:xfrm>
          <a:prstGeom prst="rect">
            <a:avLst/>
          </a:prstGeom>
        </p:spPr>
      </p:pic>
      <p:pic>
        <p:nvPicPr>
          <p:cNvPr id="18" name="Picture 17" descr="A screen shot of a computer code&#10;&#10;Description automatically generated">
            <a:extLst>
              <a:ext uri="{FF2B5EF4-FFF2-40B4-BE49-F238E27FC236}">
                <a16:creationId xmlns:a16="http://schemas.microsoft.com/office/drawing/2014/main" id="{FAB8A266-661E-AEB8-91BF-86FB050344D0}"/>
              </a:ext>
            </a:extLst>
          </p:cNvPr>
          <p:cNvPicPr>
            <a:picLocks noChangeAspect="1"/>
          </p:cNvPicPr>
          <p:nvPr/>
        </p:nvPicPr>
        <p:blipFill>
          <a:blip r:embed="rId3"/>
          <a:stretch>
            <a:fillRect/>
          </a:stretch>
        </p:blipFill>
        <p:spPr>
          <a:xfrm>
            <a:off x="7030378" y="353624"/>
            <a:ext cx="4711400" cy="2472511"/>
          </a:xfrm>
          <a:prstGeom prst="rect">
            <a:avLst/>
          </a:prstGeom>
        </p:spPr>
      </p:pic>
      <p:pic>
        <p:nvPicPr>
          <p:cNvPr id="17" name="Picture 16" descr="A screen shot of a computer program&#10;&#10;Description automatically generated">
            <a:extLst>
              <a:ext uri="{FF2B5EF4-FFF2-40B4-BE49-F238E27FC236}">
                <a16:creationId xmlns:a16="http://schemas.microsoft.com/office/drawing/2014/main" id="{8D690B24-A742-AA76-A51D-874E98D6BE36}"/>
              </a:ext>
            </a:extLst>
          </p:cNvPr>
          <p:cNvPicPr>
            <a:picLocks noChangeAspect="1"/>
          </p:cNvPicPr>
          <p:nvPr/>
        </p:nvPicPr>
        <p:blipFill>
          <a:blip r:embed="rId4"/>
          <a:stretch>
            <a:fillRect/>
          </a:stretch>
        </p:blipFill>
        <p:spPr>
          <a:xfrm>
            <a:off x="545382" y="3026093"/>
            <a:ext cx="7904460" cy="1625962"/>
          </a:xfrm>
          <a:prstGeom prst="rect">
            <a:avLst/>
          </a:prstGeom>
        </p:spPr>
      </p:pic>
      <p:pic>
        <p:nvPicPr>
          <p:cNvPr id="6" name="Picture 5" descr="A screen shot of a computer&#10;&#10;Description automatically generated">
            <a:extLst>
              <a:ext uri="{FF2B5EF4-FFF2-40B4-BE49-F238E27FC236}">
                <a16:creationId xmlns:a16="http://schemas.microsoft.com/office/drawing/2014/main" id="{D9EA2666-BADD-1F76-6066-3F33B0189EE1}"/>
              </a:ext>
            </a:extLst>
          </p:cNvPr>
          <p:cNvPicPr>
            <a:picLocks noChangeAspect="1"/>
          </p:cNvPicPr>
          <p:nvPr/>
        </p:nvPicPr>
        <p:blipFill>
          <a:blip r:embed="rId5"/>
          <a:stretch>
            <a:fillRect/>
          </a:stretch>
        </p:blipFill>
        <p:spPr>
          <a:xfrm>
            <a:off x="4686868" y="5091445"/>
            <a:ext cx="3101136" cy="1564050"/>
          </a:xfrm>
          <a:prstGeom prst="rect">
            <a:avLst/>
          </a:prstGeom>
        </p:spPr>
      </p:pic>
      <p:sp>
        <p:nvSpPr>
          <p:cNvPr id="7" name="TextBox 6">
            <a:extLst>
              <a:ext uri="{FF2B5EF4-FFF2-40B4-BE49-F238E27FC236}">
                <a16:creationId xmlns:a16="http://schemas.microsoft.com/office/drawing/2014/main" id="{77DDC8CC-F767-B4EF-2B80-E70196862BC8}"/>
              </a:ext>
            </a:extLst>
          </p:cNvPr>
          <p:cNvSpPr txBox="1"/>
          <p:nvPr/>
        </p:nvSpPr>
        <p:spPr>
          <a:xfrm>
            <a:off x="2427767" y="637953"/>
            <a:ext cx="6556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Tree>
    <p:extLst>
      <p:ext uri="{BB962C8B-B14F-4D97-AF65-F5344CB8AC3E}">
        <p14:creationId xmlns:p14="http://schemas.microsoft.com/office/powerpoint/2010/main" val="2965786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467281-24CB-67E4-7304-61A470180074}"/>
              </a:ext>
            </a:extLst>
          </p:cNvPr>
          <p:cNvSpPr>
            <a:spLocks noGrp="1"/>
          </p:cNvSpPr>
          <p:nvPr>
            <p:ph type="title"/>
          </p:nvPr>
        </p:nvSpPr>
        <p:spPr>
          <a:xfrm>
            <a:off x="540000" y="540000"/>
            <a:ext cx="4500561" cy="2181946"/>
          </a:xfrm>
        </p:spPr>
        <p:txBody>
          <a:bodyPr vert="horz" lIns="91440" tIns="45720" rIns="91440" bIns="45720" rtlCol="0" anchor="t">
            <a:normAutofit/>
          </a:bodyPr>
          <a:lstStyle/>
          <a:p>
            <a:r>
              <a:rPr lang="en-US"/>
              <a:t>Flight</a:t>
            </a:r>
            <a:br>
              <a:rPr lang="en-US"/>
            </a:br>
            <a:endParaRPr lang="en-US"/>
          </a:p>
        </p:txBody>
      </p:sp>
      <p:grpSp>
        <p:nvGrpSpPr>
          <p:cNvPr id="48" name="Group 47">
            <a:extLst>
              <a:ext uri="{FF2B5EF4-FFF2-40B4-BE49-F238E27FC236}">
                <a16:creationId xmlns:a16="http://schemas.microsoft.com/office/drawing/2014/main" id="{C0B02A9C-1F1D-4CE6-B451-649E7E159A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30025" y="0"/>
            <a:ext cx="5085551" cy="4326087"/>
            <a:chOff x="5130025" y="0"/>
            <a:chExt cx="5085551" cy="4326087"/>
          </a:xfrm>
        </p:grpSpPr>
        <p:sp>
          <p:nvSpPr>
            <p:cNvPr id="49" name="Oval 48">
              <a:extLst>
                <a:ext uri="{FF2B5EF4-FFF2-40B4-BE49-F238E27FC236}">
                  <a16:creationId xmlns:a16="http://schemas.microsoft.com/office/drawing/2014/main" id="{963EB57F-A48C-4121-8F68-B1C5B5BCFEE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30025" y="6087"/>
              <a:ext cx="4320000" cy="4320000"/>
            </a:xfrm>
            <a:prstGeom prst="ellipse">
              <a:avLst/>
            </a:prstGeom>
            <a:solidFill>
              <a:schemeClr val="accent2"/>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4A654D1A-6DD9-4931-9996-F881330AA4E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615576" y="0"/>
              <a:ext cx="3600000" cy="3600000"/>
            </a:xfrm>
            <a:prstGeom prst="ellipse">
              <a:avLst/>
            </a:prstGeom>
            <a:solidFill>
              <a:schemeClr val="accent1"/>
            </a:solidFill>
            <a:ln>
              <a:noFill/>
            </a:ln>
            <a:effectLst>
              <a:softEdge rad="762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BE0EE2CC-EC7F-41A0-B975-A1B9A965AB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986438" y="548550"/>
              <a:ext cx="3600000" cy="3600000"/>
            </a:xfrm>
            <a:prstGeom prst="ellipse">
              <a:avLst/>
            </a:prstGeom>
            <a:solidFill>
              <a:schemeClr val="accent3">
                <a:alpha val="80000"/>
              </a:schemeClr>
            </a:solidFill>
            <a:ln>
              <a:noFill/>
            </a:ln>
            <a:effectLst>
              <a:softEdge rad="508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2" name="Freeform: Shape 51">
              <a:extLst>
                <a:ext uri="{FF2B5EF4-FFF2-40B4-BE49-F238E27FC236}">
                  <a16:creationId xmlns:a16="http://schemas.microsoft.com/office/drawing/2014/main" id="{C948D627-57BC-41B3-A9E8-59A5FE7E3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3015" y="0"/>
              <a:ext cx="4320000" cy="4320000"/>
            </a:xfrm>
            <a:custGeom>
              <a:avLst/>
              <a:gdLst>
                <a:gd name="connsiteX0" fmla="*/ 2160001 w 4320000"/>
                <a:gd name="connsiteY0" fmla="*/ 0 h 4320000"/>
                <a:gd name="connsiteX1" fmla="*/ 4320000 w 4320000"/>
                <a:gd name="connsiteY1" fmla="*/ 2160001 h 4320000"/>
                <a:gd name="connsiteX2" fmla="*/ 2160001 w 4320000"/>
                <a:gd name="connsiteY2" fmla="*/ 4320000 h 4320000"/>
                <a:gd name="connsiteX3" fmla="*/ 0 w 4320000"/>
                <a:gd name="connsiteY3" fmla="*/ 2160001 h 4320000"/>
                <a:gd name="connsiteX4" fmla="*/ 2160001 w 4320000"/>
                <a:gd name="connsiteY4" fmla="*/ 0 h 43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4320000">
                  <a:moveTo>
                    <a:pt x="2160001" y="0"/>
                  </a:moveTo>
                  <a:cubicBezTo>
                    <a:pt x="3352935" y="0"/>
                    <a:pt x="4320000" y="967065"/>
                    <a:pt x="4320000" y="2160001"/>
                  </a:cubicBezTo>
                  <a:cubicBezTo>
                    <a:pt x="4320000" y="3352936"/>
                    <a:pt x="3352935" y="4320000"/>
                    <a:pt x="2160001" y="4320000"/>
                  </a:cubicBezTo>
                  <a:cubicBezTo>
                    <a:pt x="967065" y="4320000"/>
                    <a:pt x="0" y="3352936"/>
                    <a:pt x="0" y="2160001"/>
                  </a:cubicBezTo>
                  <a:cubicBezTo>
                    <a:pt x="0" y="967065"/>
                    <a:pt x="967065" y="0"/>
                    <a:pt x="2160001" y="0"/>
                  </a:cubicBezTo>
                  <a:close/>
                </a:path>
              </a:pathLst>
            </a:custGeom>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54" name="Group 53">
            <a:extLst>
              <a:ext uri="{FF2B5EF4-FFF2-40B4-BE49-F238E27FC236}">
                <a16:creationId xmlns:a16="http://schemas.microsoft.com/office/drawing/2014/main" id="{53457255-58A8-48D3-B846-17E70842A8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88866" y="3135074"/>
            <a:ext cx="3472275" cy="3551926"/>
            <a:chOff x="5188866" y="3135074"/>
            <a:chExt cx="3472275" cy="3551926"/>
          </a:xfrm>
        </p:grpSpPr>
        <p:sp>
          <p:nvSpPr>
            <p:cNvPr id="55" name="Oval 54">
              <a:extLst>
                <a:ext uri="{FF2B5EF4-FFF2-40B4-BE49-F238E27FC236}">
                  <a16:creationId xmlns:a16="http://schemas.microsoft.com/office/drawing/2014/main" id="{9A8BA000-003C-481E-8148-3F2B5679A6E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497326" y="3797024"/>
              <a:ext cx="2880000" cy="2880000"/>
            </a:xfrm>
            <a:prstGeom prst="ellipse">
              <a:avLst/>
            </a:prstGeom>
            <a:solidFill>
              <a:schemeClr val="accent3"/>
            </a:solidFill>
            <a:ln>
              <a:noFill/>
            </a:ln>
            <a:effectLst>
              <a:softEdge rad="508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30D9AF6-F702-49F6-9E39-24CF3FC8129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88866" y="3135074"/>
              <a:ext cx="3472275" cy="3472275"/>
            </a:xfrm>
            <a:prstGeom prst="ellipse">
              <a:avLst/>
            </a:prstGeom>
            <a:solidFill>
              <a:schemeClr val="accent2"/>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7" name="Freeform: Shape 56">
              <a:extLst>
                <a:ext uri="{FF2B5EF4-FFF2-40B4-BE49-F238E27FC236}">
                  <a16:creationId xmlns:a16="http://schemas.microsoft.com/office/drawing/2014/main" id="{825465FA-06FD-4EE6-B028-C684707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33428" y="3807000"/>
              <a:ext cx="2879999" cy="2880000"/>
            </a:xfrm>
            <a:custGeom>
              <a:avLst/>
              <a:gdLst>
                <a:gd name="connsiteX0" fmla="*/ 1440000 w 2879999"/>
                <a:gd name="connsiteY0" fmla="*/ 0 h 2880000"/>
                <a:gd name="connsiteX1" fmla="*/ 2879999 w 2879999"/>
                <a:gd name="connsiteY1" fmla="*/ 1440001 h 2880000"/>
                <a:gd name="connsiteX2" fmla="*/ 1440000 w 2879999"/>
                <a:gd name="connsiteY2" fmla="*/ 2880000 h 2880000"/>
                <a:gd name="connsiteX3" fmla="*/ 0 w 2879999"/>
                <a:gd name="connsiteY3" fmla="*/ 1440001 h 2880000"/>
                <a:gd name="connsiteX4" fmla="*/ 1440000 w 2879999"/>
                <a:gd name="connsiteY4" fmla="*/ 0 h 288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9999" h="2880000">
                  <a:moveTo>
                    <a:pt x="1440000" y="0"/>
                  </a:moveTo>
                  <a:cubicBezTo>
                    <a:pt x="2235289" y="0"/>
                    <a:pt x="2879999" y="644710"/>
                    <a:pt x="2879999" y="1440001"/>
                  </a:cubicBezTo>
                  <a:cubicBezTo>
                    <a:pt x="2879999" y="2235290"/>
                    <a:pt x="2235289" y="2880000"/>
                    <a:pt x="1440000" y="2880000"/>
                  </a:cubicBezTo>
                  <a:cubicBezTo>
                    <a:pt x="644709" y="2880000"/>
                    <a:pt x="0" y="2235290"/>
                    <a:pt x="0" y="1440001"/>
                  </a:cubicBezTo>
                  <a:cubicBezTo>
                    <a:pt x="0" y="644710"/>
                    <a:pt x="644709" y="0"/>
                    <a:pt x="1440000" y="0"/>
                  </a:cubicBezTo>
                  <a:close/>
                </a:path>
              </a:pathLst>
            </a:custGeom>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59" name="Group 58">
            <a:extLst>
              <a:ext uri="{FF2B5EF4-FFF2-40B4-BE49-F238E27FC236}">
                <a16:creationId xmlns:a16="http://schemas.microsoft.com/office/drawing/2014/main" id="{7C606B30-8497-46DE-A1FB-8850A2794E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2000" y="2566575"/>
            <a:ext cx="3600000" cy="4120437"/>
            <a:chOff x="8592000" y="2566575"/>
            <a:chExt cx="3600000" cy="4120437"/>
          </a:xfrm>
        </p:grpSpPr>
        <p:sp>
          <p:nvSpPr>
            <p:cNvPr id="60" name="Oval 59">
              <a:extLst>
                <a:ext uri="{FF2B5EF4-FFF2-40B4-BE49-F238E27FC236}">
                  <a16:creationId xmlns:a16="http://schemas.microsoft.com/office/drawing/2014/main" id="{EA0E5C6F-4B60-45C9-BAEC-28EC07A5A6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8719724" y="2566575"/>
              <a:ext cx="3472275" cy="3472275"/>
            </a:xfrm>
            <a:prstGeom prst="ellipse">
              <a:avLst/>
            </a:prstGeom>
            <a:solidFill>
              <a:schemeClr val="accent2"/>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E6A7791E-5550-4D9C-BA34-A6BD81D217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8887616" y="3111700"/>
              <a:ext cx="2530798" cy="2530798"/>
            </a:xfrm>
            <a:prstGeom prst="ellipse">
              <a:avLst/>
            </a:prstGeom>
            <a:solidFill>
              <a:schemeClr val="accent1"/>
            </a:solidFill>
            <a:ln>
              <a:noFill/>
            </a:ln>
            <a:effectLst>
              <a:softEdge rad="495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06051B88-1907-47A8-9E76-809DC1194A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8605424" y="3128550"/>
              <a:ext cx="3472275" cy="3472275"/>
            </a:xfrm>
            <a:prstGeom prst="ellipse">
              <a:avLst/>
            </a:prstGeom>
            <a:solidFill>
              <a:schemeClr val="accent3">
                <a:alpha val="80000"/>
              </a:schemeClr>
            </a:solidFill>
            <a:ln>
              <a:noFill/>
            </a:ln>
            <a:effectLst>
              <a:softEdge rad="508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63" name="Freeform: Shape 62">
              <a:extLst>
                <a:ext uri="{FF2B5EF4-FFF2-40B4-BE49-F238E27FC236}">
                  <a16:creationId xmlns:a16="http://schemas.microsoft.com/office/drawing/2014/main" id="{5D307A82-9B64-462C-A2C2-77B38165C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92000" y="3087012"/>
              <a:ext cx="3600000" cy="3600000"/>
            </a:xfrm>
            <a:custGeom>
              <a:avLst/>
              <a:gdLst>
                <a:gd name="connsiteX0" fmla="*/ 1800000 w 3600000"/>
                <a:gd name="connsiteY0" fmla="*/ 0 h 3600000"/>
                <a:gd name="connsiteX1" fmla="*/ 3600000 w 3600000"/>
                <a:gd name="connsiteY1" fmla="*/ 1800001 h 3600000"/>
                <a:gd name="connsiteX2" fmla="*/ 1800000 w 3600000"/>
                <a:gd name="connsiteY2" fmla="*/ 3600000 h 3600000"/>
                <a:gd name="connsiteX3" fmla="*/ 0 w 3600000"/>
                <a:gd name="connsiteY3" fmla="*/ 1800001 h 3600000"/>
                <a:gd name="connsiteX4" fmla="*/ 1800000 w 3600000"/>
                <a:gd name="connsiteY4" fmla="*/ 0 h 36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0" h="3600000">
                  <a:moveTo>
                    <a:pt x="1800000" y="0"/>
                  </a:moveTo>
                  <a:cubicBezTo>
                    <a:pt x="2794112" y="0"/>
                    <a:pt x="3600000" y="805888"/>
                    <a:pt x="3600000" y="1800001"/>
                  </a:cubicBezTo>
                  <a:cubicBezTo>
                    <a:pt x="3600000" y="2794113"/>
                    <a:pt x="2794112" y="3600000"/>
                    <a:pt x="1800000" y="3600000"/>
                  </a:cubicBezTo>
                  <a:cubicBezTo>
                    <a:pt x="805888" y="3600000"/>
                    <a:pt x="0" y="2794113"/>
                    <a:pt x="0" y="1800001"/>
                  </a:cubicBezTo>
                  <a:cubicBezTo>
                    <a:pt x="0" y="805888"/>
                    <a:pt x="805888" y="0"/>
                    <a:pt x="1800000" y="0"/>
                  </a:cubicBezTo>
                  <a:close/>
                </a:path>
              </a:pathLst>
            </a:custGeom>
            <a:ln>
              <a:noFill/>
            </a:ln>
            <a:effectLst>
              <a:softEdge rad="508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6" name="Picture 5" descr="A screen shot of a computer screen&#10;&#10;Description automatically generated">
            <a:extLst>
              <a:ext uri="{FF2B5EF4-FFF2-40B4-BE49-F238E27FC236}">
                <a16:creationId xmlns:a16="http://schemas.microsoft.com/office/drawing/2014/main" id="{49EAFDFB-908D-2267-4FD6-384CC5FAB6D0}"/>
              </a:ext>
            </a:extLst>
          </p:cNvPr>
          <p:cNvPicPr>
            <a:picLocks noChangeAspect="1"/>
          </p:cNvPicPr>
          <p:nvPr/>
        </p:nvPicPr>
        <p:blipFill>
          <a:blip r:embed="rId2"/>
          <a:stretch>
            <a:fillRect/>
          </a:stretch>
        </p:blipFill>
        <p:spPr>
          <a:xfrm>
            <a:off x="5632864" y="1366280"/>
            <a:ext cx="4475886" cy="1328646"/>
          </a:xfrm>
          <a:prstGeom prst="rect">
            <a:avLst/>
          </a:prstGeom>
        </p:spPr>
      </p:pic>
      <p:pic>
        <p:nvPicPr>
          <p:cNvPr id="4" name="Content Placeholder 3" descr="A screen shot of a computer program&#10;&#10;Description automatically generated">
            <a:extLst>
              <a:ext uri="{FF2B5EF4-FFF2-40B4-BE49-F238E27FC236}">
                <a16:creationId xmlns:a16="http://schemas.microsoft.com/office/drawing/2014/main" id="{63F70349-C44B-E7EC-3BF9-4B5915ED5296}"/>
              </a:ext>
            </a:extLst>
          </p:cNvPr>
          <p:cNvPicPr>
            <a:picLocks noChangeAspect="1"/>
          </p:cNvPicPr>
          <p:nvPr/>
        </p:nvPicPr>
        <p:blipFill>
          <a:blip r:embed="rId3"/>
          <a:stretch>
            <a:fillRect/>
          </a:stretch>
        </p:blipFill>
        <p:spPr>
          <a:xfrm>
            <a:off x="8777654" y="3951013"/>
            <a:ext cx="3237735" cy="2074387"/>
          </a:xfrm>
          <a:prstGeom prst="rect">
            <a:avLst/>
          </a:prstGeom>
        </p:spPr>
      </p:pic>
      <p:pic>
        <p:nvPicPr>
          <p:cNvPr id="5" name="Picture 4" descr="A black screen with white text&#10;&#10;Description automatically generated">
            <a:extLst>
              <a:ext uri="{FF2B5EF4-FFF2-40B4-BE49-F238E27FC236}">
                <a16:creationId xmlns:a16="http://schemas.microsoft.com/office/drawing/2014/main" id="{119711EE-F7BD-5E3F-E524-334FF214F536}"/>
              </a:ext>
            </a:extLst>
          </p:cNvPr>
          <p:cNvPicPr>
            <a:picLocks noChangeAspect="1"/>
          </p:cNvPicPr>
          <p:nvPr/>
        </p:nvPicPr>
        <p:blipFill>
          <a:blip r:embed="rId4"/>
          <a:stretch>
            <a:fillRect/>
          </a:stretch>
        </p:blipFill>
        <p:spPr>
          <a:xfrm>
            <a:off x="5128188" y="4569722"/>
            <a:ext cx="3396452" cy="1310313"/>
          </a:xfrm>
          <a:prstGeom prst="rect">
            <a:avLst/>
          </a:prstGeom>
        </p:spPr>
      </p:pic>
      <p:sp>
        <p:nvSpPr>
          <p:cNvPr id="3" name="TextBox 2">
            <a:extLst>
              <a:ext uri="{FF2B5EF4-FFF2-40B4-BE49-F238E27FC236}">
                <a16:creationId xmlns:a16="http://schemas.microsoft.com/office/drawing/2014/main" id="{E3C9ECD6-EE02-CAA0-4032-ACD59438CAC2}"/>
              </a:ext>
            </a:extLst>
          </p:cNvPr>
          <p:cNvSpPr txBox="1"/>
          <p:nvPr/>
        </p:nvSpPr>
        <p:spPr>
          <a:xfrm>
            <a:off x="533634" y="2956052"/>
            <a:ext cx="674598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Arial"/>
                <a:cs typeface="Times New Roman"/>
              </a:rPr>
              <a:t>String </a:t>
            </a:r>
            <a:r>
              <a:rPr lang="en-US" sz="2000" b="1" err="1">
                <a:latin typeface="Arial"/>
                <a:cs typeface="Times New Roman"/>
              </a:rPr>
              <a:t>flightNumber</a:t>
            </a:r>
            <a:r>
              <a:rPr lang="en-US" sz="2000" dirty="0">
                <a:solidFill>
                  <a:srgbClr val="ECECF1"/>
                </a:solidFill>
                <a:latin typeface="Arial"/>
                <a:ea typeface="+mn-lt"/>
                <a:cs typeface="+mn-lt"/>
              </a:rPr>
              <a:t>: Unique identifier for the flight.</a:t>
            </a:r>
          </a:p>
          <a:p>
            <a:r>
              <a:rPr lang="en-US" sz="2000" b="1" dirty="0">
                <a:solidFill>
                  <a:srgbClr val="ECECF1"/>
                </a:solidFill>
                <a:latin typeface="Arial"/>
                <a:cs typeface="Times New Roman"/>
              </a:rPr>
              <a:t>String </a:t>
            </a:r>
            <a:r>
              <a:rPr lang="en-US" sz="2000" b="1" err="1">
                <a:solidFill>
                  <a:srgbClr val="ECECF1"/>
                </a:solidFill>
                <a:latin typeface="Arial"/>
                <a:cs typeface="Times New Roman"/>
              </a:rPr>
              <a:t>departureCity</a:t>
            </a:r>
            <a:r>
              <a:rPr lang="en-US" sz="2000" dirty="0">
                <a:solidFill>
                  <a:srgbClr val="ECECF1"/>
                </a:solidFill>
                <a:latin typeface="Arial"/>
                <a:ea typeface="+mn-lt"/>
                <a:cs typeface="+mn-lt"/>
              </a:rPr>
              <a:t>: City from which the flight departs</a:t>
            </a:r>
          </a:p>
          <a:p>
            <a:r>
              <a:rPr lang="en-US" sz="2000" b="1" dirty="0">
                <a:solidFill>
                  <a:srgbClr val="ECECF1"/>
                </a:solidFill>
                <a:latin typeface="Arial"/>
                <a:cs typeface="Times New Roman"/>
              </a:rPr>
              <a:t>String </a:t>
            </a:r>
            <a:r>
              <a:rPr lang="en-US" sz="2000" b="1" err="1">
                <a:solidFill>
                  <a:srgbClr val="ECECF1"/>
                </a:solidFill>
                <a:latin typeface="Arial"/>
                <a:cs typeface="Times New Roman"/>
              </a:rPr>
              <a:t>destinationCity</a:t>
            </a:r>
            <a:r>
              <a:rPr lang="en-US" sz="2000" dirty="0">
                <a:solidFill>
                  <a:srgbClr val="ECECF1"/>
                </a:solidFill>
                <a:latin typeface="Arial"/>
                <a:ea typeface="+mn-lt"/>
                <a:cs typeface="+mn-lt"/>
              </a:rPr>
              <a:t>: City to which the flight is headed.</a:t>
            </a:r>
            <a:endParaRPr lang="en-US" sz="2000">
              <a:latin typeface="Arial"/>
            </a:endParaRPr>
          </a:p>
        </p:txBody>
      </p:sp>
    </p:spTree>
    <p:extLst>
      <p:ext uri="{BB962C8B-B14F-4D97-AF65-F5344CB8AC3E}">
        <p14:creationId xmlns:p14="http://schemas.microsoft.com/office/powerpoint/2010/main" val="3584772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34" name="Rectangle 33">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Oval 34">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Oval 35">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37" name="Group 36">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42" name="Rectangle 41">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3" name="Rectangle 42">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38" name="Group 37">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40" name="Rectangle 39">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1" name="Rectangle 40">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9" name="Rectangle 38">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45" name="Rectangle 44">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47" name="Rectangle 46">
            <a:extLst>
              <a:ext uri="{FF2B5EF4-FFF2-40B4-BE49-F238E27FC236}">
                <a16:creationId xmlns:a16="http://schemas.microsoft.com/office/drawing/2014/main" id="{9B9AACA9-BD92-429F-8047-0731DB46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4350AC-B44C-7BAD-491C-1F14501A4863}"/>
              </a:ext>
            </a:extLst>
          </p:cNvPr>
          <p:cNvSpPr>
            <a:spLocks noGrp="1"/>
          </p:cNvSpPr>
          <p:nvPr>
            <p:ph type="title"/>
          </p:nvPr>
        </p:nvSpPr>
        <p:spPr>
          <a:xfrm>
            <a:off x="-3242664" y="-587530"/>
            <a:ext cx="9217026" cy="1769459"/>
          </a:xfrm>
        </p:spPr>
        <p:txBody>
          <a:bodyPr vert="horz" lIns="91440" tIns="45720" rIns="91440" bIns="45720" rtlCol="0" anchor="b">
            <a:normAutofit/>
          </a:bodyPr>
          <a:lstStyle/>
          <a:p>
            <a:pPr algn="ctr"/>
            <a:r>
              <a:rPr lang="en-US" dirty="0"/>
              <a:t>Plane</a:t>
            </a:r>
          </a:p>
        </p:txBody>
      </p:sp>
      <p:pic>
        <p:nvPicPr>
          <p:cNvPr id="5" name="Picture 4" descr="A computer screen with white text&#10;&#10;Description automatically generated">
            <a:extLst>
              <a:ext uri="{FF2B5EF4-FFF2-40B4-BE49-F238E27FC236}">
                <a16:creationId xmlns:a16="http://schemas.microsoft.com/office/drawing/2014/main" id="{A32C29AF-0219-BB6F-2D45-92EBABA92770}"/>
              </a:ext>
            </a:extLst>
          </p:cNvPr>
          <p:cNvPicPr>
            <a:picLocks noChangeAspect="1"/>
          </p:cNvPicPr>
          <p:nvPr/>
        </p:nvPicPr>
        <p:blipFill>
          <a:blip r:embed="rId2">
            <a:alphaModFix/>
          </a:blip>
          <a:stretch>
            <a:fillRect/>
          </a:stretch>
        </p:blipFill>
        <p:spPr>
          <a:xfrm>
            <a:off x="309962" y="3668162"/>
            <a:ext cx="8709645" cy="2975360"/>
          </a:xfrm>
          <a:prstGeom prst="rect">
            <a:avLst/>
          </a:prstGeom>
        </p:spPr>
      </p:pic>
      <p:pic>
        <p:nvPicPr>
          <p:cNvPr id="7" name="Picture 6" descr="A screen shot of a computer program&#10;&#10;Description automatically generated">
            <a:extLst>
              <a:ext uri="{FF2B5EF4-FFF2-40B4-BE49-F238E27FC236}">
                <a16:creationId xmlns:a16="http://schemas.microsoft.com/office/drawing/2014/main" id="{1B4F1D92-BCDF-296E-9588-FC17A16837B1}"/>
              </a:ext>
            </a:extLst>
          </p:cNvPr>
          <p:cNvPicPr>
            <a:picLocks noChangeAspect="1"/>
          </p:cNvPicPr>
          <p:nvPr/>
        </p:nvPicPr>
        <p:blipFill>
          <a:blip r:embed="rId3">
            <a:alphaModFix/>
          </a:blip>
          <a:stretch>
            <a:fillRect/>
          </a:stretch>
        </p:blipFill>
        <p:spPr>
          <a:xfrm>
            <a:off x="313979" y="1397032"/>
            <a:ext cx="3443932" cy="1967960"/>
          </a:xfrm>
          <a:prstGeom prst="rect">
            <a:avLst/>
          </a:prstGeom>
        </p:spPr>
      </p:pic>
      <p:pic>
        <p:nvPicPr>
          <p:cNvPr id="6" name="Picture 5" descr="A computer screen shot of text&#10;&#10;Description automatically generated">
            <a:extLst>
              <a:ext uri="{FF2B5EF4-FFF2-40B4-BE49-F238E27FC236}">
                <a16:creationId xmlns:a16="http://schemas.microsoft.com/office/drawing/2014/main" id="{8E8C4DD0-F36B-FD33-BE17-701A0EE2764B}"/>
              </a:ext>
            </a:extLst>
          </p:cNvPr>
          <p:cNvPicPr>
            <a:picLocks noChangeAspect="1"/>
          </p:cNvPicPr>
          <p:nvPr/>
        </p:nvPicPr>
        <p:blipFill>
          <a:blip r:embed="rId4">
            <a:alphaModFix/>
          </a:blip>
          <a:stretch>
            <a:fillRect/>
          </a:stretch>
        </p:blipFill>
        <p:spPr>
          <a:xfrm>
            <a:off x="3908736" y="216431"/>
            <a:ext cx="6279871" cy="2086296"/>
          </a:xfrm>
          <a:prstGeom prst="rect">
            <a:avLst/>
          </a:prstGeom>
        </p:spPr>
      </p:pic>
      <p:pic>
        <p:nvPicPr>
          <p:cNvPr id="4" name="Picture 3" descr="A screen shot of a computer program&#10;&#10;Description automatically generated">
            <a:extLst>
              <a:ext uri="{FF2B5EF4-FFF2-40B4-BE49-F238E27FC236}">
                <a16:creationId xmlns:a16="http://schemas.microsoft.com/office/drawing/2014/main" id="{59E3450B-B30A-1A58-18DD-7F574ACBB088}"/>
              </a:ext>
            </a:extLst>
          </p:cNvPr>
          <p:cNvPicPr>
            <a:picLocks noChangeAspect="1"/>
          </p:cNvPicPr>
          <p:nvPr/>
        </p:nvPicPr>
        <p:blipFill>
          <a:blip r:embed="rId5">
            <a:alphaModFix/>
          </a:blip>
          <a:stretch>
            <a:fillRect/>
          </a:stretch>
        </p:blipFill>
        <p:spPr>
          <a:xfrm>
            <a:off x="6601317" y="1711522"/>
            <a:ext cx="4910422" cy="1856565"/>
          </a:xfrm>
          <a:prstGeom prst="rect">
            <a:avLst/>
          </a:prstGeom>
        </p:spPr>
      </p:pic>
    </p:spTree>
    <p:extLst>
      <p:ext uri="{BB962C8B-B14F-4D97-AF65-F5344CB8AC3E}">
        <p14:creationId xmlns:p14="http://schemas.microsoft.com/office/powerpoint/2010/main" val="3008602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82D455B-C993-4AC2-BAC2-D5C9890CE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15A66C-F407-797C-B414-E456969D2E6F}"/>
              </a:ext>
            </a:extLst>
          </p:cNvPr>
          <p:cNvSpPr>
            <a:spLocks noGrp="1"/>
          </p:cNvSpPr>
          <p:nvPr>
            <p:ph type="title"/>
          </p:nvPr>
        </p:nvSpPr>
        <p:spPr>
          <a:xfrm>
            <a:off x="223698" y="65547"/>
            <a:ext cx="4500561" cy="5768725"/>
          </a:xfrm>
        </p:spPr>
        <p:txBody>
          <a:bodyPr anchor="t">
            <a:normAutofit/>
          </a:bodyPr>
          <a:lstStyle/>
          <a:p>
            <a:r>
              <a:rPr lang="en-US" sz="8800"/>
              <a:t>Airport</a:t>
            </a:r>
          </a:p>
        </p:txBody>
      </p:sp>
      <p:pic>
        <p:nvPicPr>
          <p:cNvPr id="5" name="Picture 4" descr="A screen shot of a computer&#10;&#10;Description automatically generated">
            <a:extLst>
              <a:ext uri="{FF2B5EF4-FFF2-40B4-BE49-F238E27FC236}">
                <a16:creationId xmlns:a16="http://schemas.microsoft.com/office/drawing/2014/main" id="{CBC740AF-50B3-3693-25F9-6BA5011E61DA}"/>
              </a:ext>
            </a:extLst>
          </p:cNvPr>
          <p:cNvPicPr>
            <a:picLocks noChangeAspect="1"/>
          </p:cNvPicPr>
          <p:nvPr/>
        </p:nvPicPr>
        <p:blipFill>
          <a:blip r:embed="rId2"/>
          <a:stretch>
            <a:fillRect/>
          </a:stretch>
        </p:blipFill>
        <p:spPr>
          <a:xfrm>
            <a:off x="229079" y="1245448"/>
            <a:ext cx="7616912" cy="2457279"/>
          </a:xfrm>
          <a:prstGeom prst="rect">
            <a:avLst/>
          </a:prstGeom>
        </p:spPr>
      </p:pic>
      <p:pic>
        <p:nvPicPr>
          <p:cNvPr id="7" name="Picture 6" descr="A computer screen shot of a program&#10;&#10;Description automatically generated">
            <a:extLst>
              <a:ext uri="{FF2B5EF4-FFF2-40B4-BE49-F238E27FC236}">
                <a16:creationId xmlns:a16="http://schemas.microsoft.com/office/drawing/2014/main" id="{F31F0A9F-B392-347A-1587-471300A2B1BA}"/>
              </a:ext>
            </a:extLst>
          </p:cNvPr>
          <p:cNvPicPr>
            <a:picLocks noChangeAspect="1"/>
          </p:cNvPicPr>
          <p:nvPr/>
        </p:nvPicPr>
        <p:blipFill>
          <a:blip r:embed="rId3"/>
          <a:stretch>
            <a:fillRect/>
          </a:stretch>
        </p:blipFill>
        <p:spPr>
          <a:xfrm>
            <a:off x="8262893" y="1781578"/>
            <a:ext cx="3799122" cy="2405811"/>
          </a:xfrm>
          <a:prstGeom prst="rect">
            <a:avLst/>
          </a:prstGeom>
        </p:spPr>
      </p:pic>
      <p:pic>
        <p:nvPicPr>
          <p:cNvPr id="4" name="Content Placeholder 3" descr="A screen shot of a computer program&#10;&#10;Description automatically generated">
            <a:extLst>
              <a:ext uri="{FF2B5EF4-FFF2-40B4-BE49-F238E27FC236}">
                <a16:creationId xmlns:a16="http://schemas.microsoft.com/office/drawing/2014/main" id="{A512975B-2922-5426-1D65-A9CB2408503A}"/>
              </a:ext>
            </a:extLst>
          </p:cNvPr>
          <p:cNvPicPr>
            <a:picLocks noChangeAspect="1"/>
          </p:cNvPicPr>
          <p:nvPr/>
        </p:nvPicPr>
        <p:blipFill>
          <a:blip r:embed="rId4"/>
          <a:stretch>
            <a:fillRect/>
          </a:stretch>
        </p:blipFill>
        <p:spPr>
          <a:xfrm>
            <a:off x="6425720" y="182315"/>
            <a:ext cx="5632837" cy="1433177"/>
          </a:xfrm>
          <a:prstGeom prst="rect">
            <a:avLst/>
          </a:prstGeom>
        </p:spPr>
      </p:pic>
      <p:pic>
        <p:nvPicPr>
          <p:cNvPr id="6" name="Picture 5" descr="A computer screen shot of a program code&#10;&#10;Description automatically generated">
            <a:extLst>
              <a:ext uri="{FF2B5EF4-FFF2-40B4-BE49-F238E27FC236}">
                <a16:creationId xmlns:a16="http://schemas.microsoft.com/office/drawing/2014/main" id="{CB067474-4708-0A06-9C59-815238B11949}"/>
              </a:ext>
            </a:extLst>
          </p:cNvPr>
          <p:cNvPicPr>
            <a:picLocks noChangeAspect="1"/>
          </p:cNvPicPr>
          <p:nvPr/>
        </p:nvPicPr>
        <p:blipFill>
          <a:blip r:embed="rId5"/>
          <a:stretch>
            <a:fillRect/>
          </a:stretch>
        </p:blipFill>
        <p:spPr>
          <a:xfrm>
            <a:off x="1825773" y="3872969"/>
            <a:ext cx="5300871" cy="2908320"/>
          </a:xfrm>
          <a:prstGeom prst="rect">
            <a:avLst/>
          </a:prstGeom>
        </p:spPr>
      </p:pic>
    </p:spTree>
    <p:extLst>
      <p:ext uri="{BB962C8B-B14F-4D97-AF65-F5344CB8AC3E}">
        <p14:creationId xmlns:p14="http://schemas.microsoft.com/office/powerpoint/2010/main" val="1324963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2" name="Rectangle 11">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Oval 12">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Oval 13">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5" name="Group 14">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Rectangle 20">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6" name="Group 15">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7" name="Rectangle 16">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42" name="Rectangle 41">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43" name="Rectangle 42">
            <a:extLst>
              <a:ext uri="{FF2B5EF4-FFF2-40B4-BE49-F238E27FC236}">
                <a16:creationId xmlns:a16="http://schemas.microsoft.com/office/drawing/2014/main" id="{9B9AACA9-BD92-429F-8047-0731DB46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F185AE-701F-C480-B2DE-BA3F76019AD3}"/>
              </a:ext>
            </a:extLst>
          </p:cNvPr>
          <p:cNvSpPr>
            <a:spLocks noGrp="1"/>
          </p:cNvSpPr>
          <p:nvPr>
            <p:ph type="title"/>
          </p:nvPr>
        </p:nvSpPr>
        <p:spPr>
          <a:xfrm>
            <a:off x="841925" y="-135736"/>
            <a:ext cx="11090272" cy="1065187"/>
          </a:xfrm>
        </p:spPr>
        <p:txBody>
          <a:bodyPr vert="horz" lIns="91440" tIns="45720" rIns="91440" bIns="45720" rtlCol="0" anchor="b">
            <a:normAutofit/>
          </a:bodyPr>
          <a:lstStyle/>
          <a:p>
            <a:pPr algn="ctr"/>
            <a:r>
              <a:rPr lang="en-US" dirty="0"/>
              <a:t>Main</a:t>
            </a:r>
            <a:endParaRPr lang="en-US"/>
          </a:p>
        </p:txBody>
      </p:sp>
      <p:pic>
        <p:nvPicPr>
          <p:cNvPr id="6" name="Picture 5" descr="A screen shot of a computer code&#10;&#10;Description automatically generated">
            <a:extLst>
              <a:ext uri="{FF2B5EF4-FFF2-40B4-BE49-F238E27FC236}">
                <a16:creationId xmlns:a16="http://schemas.microsoft.com/office/drawing/2014/main" id="{1A091D44-D5AC-4BFE-5EAE-99FBD40EDCED}"/>
              </a:ext>
            </a:extLst>
          </p:cNvPr>
          <p:cNvPicPr>
            <a:picLocks noChangeAspect="1"/>
          </p:cNvPicPr>
          <p:nvPr/>
        </p:nvPicPr>
        <p:blipFill>
          <a:blip r:embed="rId2">
            <a:alphaModFix/>
          </a:blip>
          <a:stretch>
            <a:fillRect/>
          </a:stretch>
        </p:blipFill>
        <p:spPr>
          <a:xfrm>
            <a:off x="151811" y="392728"/>
            <a:ext cx="5433079" cy="2938750"/>
          </a:xfrm>
          <a:prstGeom prst="rect">
            <a:avLst/>
          </a:prstGeom>
        </p:spPr>
      </p:pic>
      <p:pic>
        <p:nvPicPr>
          <p:cNvPr id="5" name="Picture 4" descr="A computer screen shot of a program code&#10;&#10;Description automatically generated">
            <a:extLst>
              <a:ext uri="{FF2B5EF4-FFF2-40B4-BE49-F238E27FC236}">
                <a16:creationId xmlns:a16="http://schemas.microsoft.com/office/drawing/2014/main" id="{D28A8E15-898E-9748-489D-9AA819BE0FD8}"/>
              </a:ext>
            </a:extLst>
          </p:cNvPr>
          <p:cNvPicPr>
            <a:picLocks noChangeAspect="1"/>
          </p:cNvPicPr>
          <p:nvPr/>
        </p:nvPicPr>
        <p:blipFill>
          <a:blip r:embed="rId3">
            <a:alphaModFix/>
          </a:blip>
          <a:stretch>
            <a:fillRect/>
          </a:stretch>
        </p:blipFill>
        <p:spPr>
          <a:xfrm>
            <a:off x="5178387" y="2389904"/>
            <a:ext cx="6626400" cy="3271983"/>
          </a:xfrm>
          <a:prstGeom prst="rect">
            <a:avLst/>
          </a:prstGeom>
        </p:spPr>
      </p:pic>
      <p:pic>
        <p:nvPicPr>
          <p:cNvPr id="4" name="Content Placeholder 3" descr="A computer screen shot of text&#10;&#10;Description automatically generated">
            <a:extLst>
              <a:ext uri="{FF2B5EF4-FFF2-40B4-BE49-F238E27FC236}">
                <a16:creationId xmlns:a16="http://schemas.microsoft.com/office/drawing/2014/main" id="{B26BE16D-3986-6CC4-24E5-4EAD21DA1186}"/>
              </a:ext>
            </a:extLst>
          </p:cNvPr>
          <p:cNvPicPr>
            <a:picLocks noGrp="1" noChangeAspect="1"/>
          </p:cNvPicPr>
          <p:nvPr>
            <p:ph idx="1"/>
          </p:nvPr>
        </p:nvPicPr>
        <p:blipFill>
          <a:blip r:embed="rId4">
            <a:alphaModFix/>
          </a:blip>
          <a:stretch>
            <a:fillRect/>
          </a:stretch>
        </p:blipFill>
        <p:spPr>
          <a:xfrm>
            <a:off x="270208" y="4160206"/>
            <a:ext cx="4987381" cy="2276170"/>
          </a:xfrm>
          <a:prstGeom prst="rect">
            <a:avLst/>
          </a:prstGeom>
        </p:spPr>
      </p:pic>
    </p:spTree>
    <p:extLst>
      <p:ext uri="{BB962C8B-B14F-4D97-AF65-F5344CB8AC3E}">
        <p14:creationId xmlns:p14="http://schemas.microsoft.com/office/powerpoint/2010/main" val="4222661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82D455B-C993-4AC2-BAC2-D5C9890CE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omputer flowchart&#10;&#10;Description automatically generated">
            <a:extLst>
              <a:ext uri="{FF2B5EF4-FFF2-40B4-BE49-F238E27FC236}">
                <a16:creationId xmlns:a16="http://schemas.microsoft.com/office/drawing/2014/main" id="{2D01BE28-5037-AB51-EDF1-056979F38FB5}"/>
              </a:ext>
            </a:extLst>
          </p:cNvPr>
          <p:cNvPicPr>
            <a:picLocks noChangeAspect="1"/>
          </p:cNvPicPr>
          <p:nvPr/>
        </p:nvPicPr>
        <p:blipFill>
          <a:blip r:embed="rId2">
            <a:alphaModFix/>
          </a:blip>
          <a:stretch>
            <a:fillRect/>
          </a:stretch>
        </p:blipFill>
        <p:spPr>
          <a:xfrm>
            <a:off x="1419382" y="2935"/>
            <a:ext cx="9347752" cy="6852482"/>
          </a:xfrm>
          <a:prstGeom prst="rect">
            <a:avLst/>
          </a:prstGeom>
        </p:spPr>
      </p:pic>
    </p:spTree>
    <p:extLst>
      <p:ext uri="{BB962C8B-B14F-4D97-AF65-F5344CB8AC3E}">
        <p14:creationId xmlns:p14="http://schemas.microsoft.com/office/powerpoint/2010/main" val="3846096488"/>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Metadata/LabelInfo.xml><?xml version="1.0" encoding="utf-8"?>
<clbl:labelList xmlns:clbl="http://schemas.microsoft.com/office/2020/mipLabelMetadata">
  <clbl:label id="{6006a9c5-d130-408c-bc8e-3b5ecdb17aa0}" enabled="1" method="Standard" siteId="{8d4b558f-7b2e-40ba-ad1f-e04d79e6265a}" contentBits="2" removed="0"/>
</clbl:labelList>
</file>

<file path=docProps/app.xml><?xml version="1.0" encoding="utf-8"?>
<Properties xmlns="http://schemas.openxmlformats.org/officeDocument/2006/extended-properties" xmlns:vt="http://schemas.openxmlformats.org/officeDocument/2006/docPropsVTypes">
  <Template>office theme</Template>
  <TotalTime>0</TotalTime>
  <Words>155</Words>
  <Application>Microsoft Office PowerPoint</Application>
  <PresentationFormat>Widescreen</PresentationFormat>
  <Paragraphs>21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Avenir Next LT Pro</vt:lpstr>
      <vt:lpstr>Bell MT</vt:lpstr>
      <vt:lpstr>GlowVTI</vt:lpstr>
      <vt:lpstr>Airport Manager</vt:lpstr>
      <vt:lpstr>Passenger</vt:lpstr>
      <vt:lpstr>Ticket</vt:lpstr>
      <vt:lpstr>Terminal</vt:lpstr>
      <vt:lpstr>Flight </vt:lpstr>
      <vt:lpstr>Plane</vt:lpstr>
      <vt:lpstr>Airport</vt:lpstr>
      <vt:lpstr>Main</vt:lpstr>
      <vt:lpstr>PowerPoint Presentation</vt:lpstr>
      <vt:lpstr>Use case</vt:lpstr>
      <vt:lpstr>Motivation:</vt:lpstr>
      <vt:lpstr>PowerPoint Presentation</vt:lpstr>
      <vt:lpstr>Constructor tests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Oparlescu, Bogdan-Alexandru</cp:lastModifiedBy>
  <cp:revision>167</cp:revision>
  <dcterms:created xsi:type="dcterms:W3CDTF">2023-11-21T21:09:07Z</dcterms:created>
  <dcterms:modified xsi:type="dcterms:W3CDTF">2024-01-15T11:24:36Z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GlowVTI:8</vt:lpwstr>
  </property>
  <property fmtid="{D5CDD505-2E9C-101B-9397-08002B2CF9AE}" pid="3" name="ClassificationContentMarkingFooterText">
    <vt:lpwstr>Internal</vt:lpwstr>
  </property>
</Properties>
</file>