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5" r:id="rId9"/>
    <p:sldId id="266" r:id="rId10"/>
    <p:sldId id="263"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pobVZ6rz53dYEiCwdD8tBpM7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 am excited about graduating from the Data Analytics boot camp.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84ed99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84ed99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784ed992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784ed9920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84ed99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784ed9920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84ed9920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784ed9920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3"/>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1" y="4750737"/>
            <a:ext cx="9144000" cy="49863"/>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825038" y="3341716"/>
            <a:ext cx="7543800" cy="8572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lvl="1" algn="ctr">
              <a:lnSpc>
                <a:spcPct val="90000"/>
              </a:lnSpc>
              <a:spcBef>
                <a:spcPts val="200"/>
              </a:spcBef>
              <a:spcAft>
                <a:spcPts val="0"/>
              </a:spcAft>
              <a:buSzPts val="4267"/>
              <a:buNone/>
              <a:defRPr sz="4267"/>
            </a:lvl2pPr>
            <a:lvl3pPr lvl="2" algn="ctr">
              <a:lnSpc>
                <a:spcPct val="90000"/>
              </a:lnSpc>
              <a:spcBef>
                <a:spcPts val="400"/>
              </a:spcBef>
              <a:spcAft>
                <a:spcPts val="0"/>
              </a:spcAft>
              <a:buSzPts val="4267"/>
              <a:buNone/>
              <a:defRPr sz="4267"/>
            </a:lvl3pPr>
            <a:lvl4pPr lvl="3" algn="ctr">
              <a:lnSpc>
                <a:spcPct val="90000"/>
              </a:lnSpc>
              <a:spcBef>
                <a:spcPts val="400"/>
              </a:spcBef>
              <a:spcAft>
                <a:spcPts val="0"/>
              </a:spcAft>
              <a:buSzPts val="3556"/>
              <a:buNone/>
              <a:defRPr sz="3556"/>
            </a:lvl4pPr>
            <a:lvl5pPr lvl="4" algn="ctr">
              <a:lnSpc>
                <a:spcPct val="90000"/>
              </a:lnSpc>
              <a:spcBef>
                <a:spcPts val="400"/>
              </a:spcBef>
              <a:spcAft>
                <a:spcPts val="0"/>
              </a:spcAft>
              <a:buSzPts val="3556"/>
              <a:buNone/>
              <a:defRPr sz="3556"/>
            </a:lvl5pPr>
            <a:lvl6pPr lvl="5" algn="ctr">
              <a:lnSpc>
                <a:spcPct val="90000"/>
              </a:lnSpc>
              <a:spcBef>
                <a:spcPts val="400"/>
              </a:spcBef>
              <a:spcAft>
                <a:spcPts val="0"/>
              </a:spcAft>
              <a:buSzPts val="3556"/>
              <a:buNone/>
              <a:defRPr sz="3556"/>
            </a:lvl6pPr>
            <a:lvl7pPr lvl="6" algn="ctr">
              <a:lnSpc>
                <a:spcPct val="90000"/>
              </a:lnSpc>
              <a:spcBef>
                <a:spcPts val="400"/>
              </a:spcBef>
              <a:spcAft>
                <a:spcPts val="0"/>
              </a:spcAft>
              <a:buSzPts val="3556"/>
              <a:buNone/>
              <a:defRPr sz="3556"/>
            </a:lvl7pPr>
            <a:lvl8pPr lvl="7" algn="ctr">
              <a:lnSpc>
                <a:spcPct val="90000"/>
              </a:lnSpc>
              <a:spcBef>
                <a:spcPts val="400"/>
              </a:spcBef>
              <a:spcAft>
                <a:spcPts val="0"/>
              </a:spcAft>
              <a:buSzPts val="3556"/>
              <a:buNone/>
              <a:defRPr sz="3556"/>
            </a:lvl8pPr>
            <a:lvl9pPr lvl="8" algn="ctr">
              <a:lnSpc>
                <a:spcPct val="90000"/>
              </a:lnSpc>
              <a:spcBef>
                <a:spcPts val="400"/>
              </a:spcBef>
              <a:spcAft>
                <a:spcPts val="400"/>
              </a:spcAft>
              <a:buSzPts val="3556"/>
              <a:buNone/>
              <a:defRPr sz="3556"/>
            </a:lvl9pPr>
          </a:lstStyle>
          <a:p>
            <a:endParaRPr/>
          </a:p>
        </p:txBody>
      </p:sp>
      <p:sp>
        <p:nvSpPr>
          <p:cNvPr id="19" name="Google Shape;19;p1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22" name="Google Shape;22;p13"/>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2"/>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2"/>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2"/>
          <p:cNvSpPr txBox="1">
            <a:spLocks noGrp="1"/>
          </p:cNvSpPr>
          <p:nvPr>
            <p:ph type="title"/>
          </p:nvPr>
        </p:nvSpPr>
        <p:spPr>
          <a:xfrm>
            <a:off x="822960" y="3806190"/>
            <a:ext cx="7585234"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a:spLocks noGrp="1"/>
          </p:cNvSpPr>
          <p:nvPr>
            <p:ph type="pic" idx="2"/>
          </p:nvPr>
        </p:nvSpPr>
        <p:spPr>
          <a:xfrm>
            <a:off x="12" y="0"/>
            <a:ext cx="9143989" cy="3686307"/>
          </a:xfrm>
          <a:prstGeom prst="rect">
            <a:avLst/>
          </a:prstGeom>
          <a:solidFill>
            <a:srgbClr val="BECAD4"/>
          </a:solidFill>
          <a:ln>
            <a:noFill/>
          </a:ln>
        </p:spPr>
      </p:sp>
      <p:sp>
        <p:nvSpPr>
          <p:cNvPr id="83" name="Google Shape;83;p22"/>
          <p:cNvSpPr txBox="1">
            <a:spLocks noGrp="1"/>
          </p:cNvSpPr>
          <p:nvPr>
            <p:ph type="body" idx="1"/>
          </p:nvPr>
        </p:nvSpPr>
        <p:spPr>
          <a:xfrm>
            <a:off x="822960" y="4430268"/>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667"/>
              <a:buNone/>
              <a:defRPr sz="2667">
                <a:solidFill>
                  <a:srgbClr val="FFFFFF"/>
                </a:solidFill>
              </a:defRPr>
            </a:lvl1pPr>
            <a:lvl2pPr marL="914400" lvl="1" indent="-228600" algn="l">
              <a:lnSpc>
                <a:spcPct val="90000"/>
              </a:lnSpc>
              <a:spcBef>
                <a:spcPts val="1067"/>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84" name="Google Shape;84;p2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txBox="1">
            <a:spLocks noGrp="1"/>
          </p:cNvSpPr>
          <p:nvPr>
            <p:ph type="title"/>
          </p:nvPr>
        </p:nvSpPr>
        <p:spPr>
          <a:xfrm rot="5400000">
            <a:off x="5369551" y="1483350"/>
            <a:ext cx="4319924"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4"/>
          <p:cNvSpPr txBox="1">
            <a:spLocks noGrp="1"/>
          </p:cNvSpPr>
          <p:nvPr>
            <p:ph type="body" idx="1"/>
          </p:nvPr>
        </p:nvSpPr>
        <p:spPr>
          <a:xfrm rot="5400000">
            <a:off x="1369051" y="-431175"/>
            <a:ext cx="4319924"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4566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08285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1847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020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86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28320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3956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71746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00854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00313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5/19/2023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8072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6"/>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6"/>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3200"/>
              <a:buNone/>
              <a:defRPr sz="3200">
                <a:solidFill>
                  <a:srgbClr val="888888"/>
                </a:solidFill>
              </a:defRPr>
            </a:lvl2pPr>
            <a:lvl3pPr marL="1371600" lvl="2" indent="-228600" algn="l">
              <a:lnSpc>
                <a:spcPct val="90000"/>
              </a:lnSpc>
              <a:spcBef>
                <a:spcPts val="400"/>
              </a:spcBef>
              <a:spcAft>
                <a:spcPts val="0"/>
              </a:spcAft>
              <a:buSzPts val="2844"/>
              <a:buNone/>
              <a:defRPr sz="2844">
                <a:solidFill>
                  <a:srgbClr val="888888"/>
                </a:solidFill>
              </a:defRPr>
            </a:lvl3pPr>
            <a:lvl4pPr marL="1828800" lvl="3" indent="-228600" algn="l">
              <a:lnSpc>
                <a:spcPct val="90000"/>
              </a:lnSpc>
              <a:spcBef>
                <a:spcPts val="400"/>
              </a:spcBef>
              <a:spcAft>
                <a:spcPts val="0"/>
              </a:spcAft>
              <a:buSzPts val="2489"/>
              <a:buNone/>
              <a:defRPr sz="2489">
                <a:solidFill>
                  <a:srgbClr val="888888"/>
                </a:solidFill>
              </a:defRPr>
            </a:lvl4pPr>
            <a:lvl5pPr marL="2286000" lvl="4" indent="-228600" algn="l">
              <a:lnSpc>
                <a:spcPct val="90000"/>
              </a:lnSpc>
              <a:spcBef>
                <a:spcPts val="400"/>
              </a:spcBef>
              <a:spcAft>
                <a:spcPts val="0"/>
              </a:spcAft>
              <a:buSzPts val="2489"/>
              <a:buNone/>
              <a:defRPr sz="2489">
                <a:solidFill>
                  <a:srgbClr val="888888"/>
                </a:solidFill>
              </a:defRPr>
            </a:lvl5pPr>
            <a:lvl6pPr marL="2743200" lvl="5" indent="-228600" algn="l">
              <a:lnSpc>
                <a:spcPct val="90000"/>
              </a:lnSpc>
              <a:spcBef>
                <a:spcPts val="400"/>
              </a:spcBef>
              <a:spcAft>
                <a:spcPts val="0"/>
              </a:spcAft>
              <a:buSzPts val="2489"/>
              <a:buNone/>
              <a:defRPr sz="2489">
                <a:solidFill>
                  <a:srgbClr val="888888"/>
                </a:solidFill>
              </a:defRPr>
            </a:lvl6pPr>
            <a:lvl7pPr marL="3200400" lvl="6" indent="-228600" algn="l">
              <a:lnSpc>
                <a:spcPct val="90000"/>
              </a:lnSpc>
              <a:spcBef>
                <a:spcPts val="400"/>
              </a:spcBef>
              <a:spcAft>
                <a:spcPts val="0"/>
              </a:spcAft>
              <a:buSzPts val="2489"/>
              <a:buNone/>
              <a:defRPr sz="2489">
                <a:solidFill>
                  <a:srgbClr val="888888"/>
                </a:solidFill>
              </a:defRPr>
            </a:lvl7pPr>
            <a:lvl8pPr marL="3657600" lvl="7" indent="-228600" algn="l">
              <a:lnSpc>
                <a:spcPct val="90000"/>
              </a:lnSpc>
              <a:spcBef>
                <a:spcPts val="400"/>
              </a:spcBef>
              <a:spcAft>
                <a:spcPts val="0"/>
              </a:spcAft>
              <a:buSzPts val="2489"/>
              <a:buNone/>
              <a:defRPr sz="2489">
                <a:solidFill>
                  <a:srgbClr val="888888"/>
                </a:solidFill>
              </a:defRPr>
            </a:lvl8pPr>
            <a:lvl9pPr marL="4114800" lvl="8" indent="-228600" algn="l">
              <a:lnSpc>
                <a:spcPct val="90000"/>
              </a:lnSpc>
              <a:spcBef>
                <a:spcPts val="400"/>
              </a:spcBef>
              <a:spcAft>
                <a:spcPts val="400"/>
              </a:spcAft>
              <a:buSzPts val="2489"/>
              <a:buNone/>
              <a:defRPr sz="2489">
                <a:solidFill>
                  <a:srgbClr val="888888"/>
                </a:solidFill>
              </a:defRPr>
            </a:lvl9pPr>
          </a:lstStyle>
          <a:p>
            <a:endParaRPr/>
          </a:p>
        </p:txBody>
      </p:sp>
      <p:sp>
        <p:nvSpPr>
          <p:cNvPr id="38" name="Google Shape;38;p1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41" name="Google Shape;41;p16"/>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822960" y="1384301"/>
            <a:ext cx="3703320" cy="301751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7"/>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2" name="Google Shape;52;p18"/>
          <p:cNvSpPr txBox="1">
            <a:spLocks noGrp="1"/>
          </p:cNvSpPr>
          <p:nvPr>
            <p:ph type="body" idx="2"/>
          </p:nvPr>
        </p:nvSpPr>
        <p:spPr>
          <a:xfrm>
            <a:off x="82296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8"/>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4" name="Google Shape;54;p18"/>
          <p:cNvSpPr txBox="1">
            <a:spLocks noGrp="1"/>
          </p:cNvSpPr>
          <p:nvPr>
            <p:ph type="body" idx="4"/>
          </p:nvPr>
        </p:nvSpPr>
        <p:spPr>
          <a:xfrm>
            <a:off x="466344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0"/>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1"/>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1"/>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1"/>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667"/>
              <a:buNone/>
              <a:defRPr sz="2667">
                <a:solidFill>
                  <a:srgbClr val="FFFFFF"/>
                </a:solidFill>
              </a:defRPr>
            </a:lvl1pPr>
            <a:lvl2pPr marL="914400" lvl="1" indent="-228600" algn="l">
              <a:lnSpc>
                <a:spcPct val="90000"/>
              </a:lnSpc>
              <a:spcBef>
                <a:spcPts val="200"/>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75" name="Google Shape;75;p21"/>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2"/>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2"/>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13" name="Google Shape;13;p12"/>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ED1C14C-A143-42F5-B247-D0E800131009}" type="datetimeFigureOut">
              <a:rPr lang="en-US" smtClean="0"/>
              <a:t>5/19/2023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0087407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958672" y="29622"/>
            <a:ext cx="7226655"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GB" sz="2000" b="1" i="0" u="none" strike="noStrike" cap="none" dirty="0">
                <a:solidFill>
                  <a:srgbClr val="000000"/>
                </a:solidFill>
                <a:latin typeface="Calibri"/>
                <a:ea typeface="Calibri"/>
                <a:cs typeface="Calibri"/>
                <a:sym typeface="Calibri"/>
              </a:rPr>
              <a:t>Data Bootcamp Final Project Presentation </a:t>
            </a:r>
            <a:endParaRPr sz="2000" b="1" i="0" u="none" strike="noStrike" cap="none" dirty="0">
              <a:solidFill>
                <a:srgbClr val="000000"/>
              </a:solidFill>
              <a:latin typeface="Calibri"/>
              <a:ea typeface="Calibri"/>
              <a:cs typeface="Calibri"/>
              <a:sym typeface="Calibri"/>
            </a:endParaRPr>
          </a:p>
        </p:txBody>
      </p:sp>
      <p:pic>
        <p:nvPicPr>
          <p:cNvPr id="106" name="Google Shape;106;p1"/>
          <p:cNvPicPr preferRelativeResize="0"/>
          <p:nvPr/>
        </p:nvPicPr>
        <p:blipFill>
          <a:blip r:embed="rId3">
            <a:alphaModFix/>
          </a:blip>
          <a:stretch>
            <a:fillRect/>
          </a:stretch>
        </p:blipFill>
        <p:spPr>
          <a:xfrm>
            <a:off x="0" y="4276725"/>
            <a:ext cx="9144001" cy="866775"/>
          </a:xfrm>
          <a:prstGeom prst="rect">
            <a:avLst/>
          </a:prstGeom>
          <a:noFill/>
          <a:ln>
            <a:noFill/>
          </a:ln>
        </p:spPr>
      </p:pic>
      <p:sp>
        <p:nvSpPr>
          <p:cNvPr id="3" name="TextBox 2">
            <a:extLst>
              <a:ext uri="{FF2B5EF4-FFF2-40B4-BE49-F238E27FC236}">
                <a16:creationId xmlns:a16="http://schemas.microsoft.com/office/drawing/2014/main" id="{71516B23-5FBA-0B3B-7015-8260665DEDB9}"/>
              </a:ext>
            </a:extLst>
          </p:cNvPr>
          <p:cNvSpPr txBox="1"/>
          <p:nvPr/>
        </p:nvSpPr>
        <p:spPr>
          <a:xfrm>
            <a:off x="1501698" y="1085386"/>
            <a:ext cx="5356302" cy="1384995"/>
          </a:xfrm>
          <a:prstGeom prst="rect">
            <a:avLst/>
          </a:prstGeom>
          <a:noFill/>
          <a:ln>
            <a:solidFill>
              <a:srgbClr val="C00000"/>
            </a:solidFill>
          </a:ln>
        </p:spPr>
        <p:txBody>
          <a:bodyPr wrap="square">
            <a:spAutoFit/>
          </a:bodyPr>
          <a:lstStyle/>
          <a:p>
            <a:pPr algn="ctr"/>
            <a:r>
              <a:rPr lang="en-GB" sz="2800" b="1" dirty="0">
                <a:effectLst/>
                <a:latin typeface="Calibri" panose="020F0502020204030204" pitchFamily="34" charset="0"/>
                <a:ea typeface="Calibri" panose="020F0502020204030204" pitchFamily="34" charset="0"/>
                <a:cs typeface="Times New Roman" panose="02020603050405020304" pitchFamily="18" charset="0"/>
              </a:rPr>
              <a:t>IMPORTANT IMPLICATIONS OF LIFE EXPECTANCY IN DEVELOPING AND DEVELOPED COUNTRIES </a:t>
            </a:r>
            <a:endParaRPr lang="en-GB" sz="2800" b="1" dirty="0"/>
          </a:p>
        </p:txBody>
      </p:sp>
      <p:sp>
        <p:nvSpPr>
          <p:cNvPr id="5" name="TextBox 4">
            <a:extLst>
              <a:ext uri="{FF2B5EF4-FFF2-40B4-BE49-F238E27FC236}">
                <a16:creationId xmlns:a16="http://schemas.microsoft.com/office/drawing/2014/main" id="{738D0060-D212-9916-7F44-7CEC92B78497}"/>
              </a:ext>
            </a:extLst>
          </p:cNvPr>
          <p:cNvSpPr txBox="1"/>
          <p:nvPr/>
        </p:nvSpPr>
        <p:spPr>
          <a:xfrm>
            <a:off x="1750741" y="2861003"/>
            <a:ext cx="4572000" cy="407035"/>
          </a:xfrm>
          <a:prstGeom prst="rect">
            <a:avLst/>
          </a:prstGeom>
          <a:noFill/>
        </p:spPr>
        <p:txBody>
          <a:bodyPr wrap="square">
            <a:spAutoFit/>
          </a:bodyPr>
          <a:lstStyle/>
          <a:p>
            <a:pPr algn="ct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OPEYEMI SEYI AWONUGBA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GB" sz="3000" b="1"/>
              <a:t>Conclusion and Key Learnings</a:t>
            </a:r>
            <a:endParaRPr sz="3000" b="1"/>
          </a:p>
        </p:txBody>
      </p:sp>
      <p:pic>
        <p:nvPicPr>
          <p:cNvPr id="167" name="Google Shape;167;p1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7538970" y="4585520"/>
            <a:ext cx="835518" cy="528358"/>
          </a:xfrm>
          <a:prstGeom prst="rect">
            <a:avLst/>
          </a:prstGeom>
          <a:noFill/>
          <a:ln>
            <a:noFill/>
          </a:ln>
        </p:spPr>
      </p:pic>
      <p:pic>
        <p:nvPicPr>
          <p:cNvPr id="169" name="Google Shape;169;p11"/>
          <p:cNvPicPr preferRelativeResize="0"/>
          <p:nvPr/>
        </p:nvPicPr>
        <p:blipFill rotWithShape="1">
          <a:blip r:embed="rId5">
            <a:alphaModFix/>
          </a:blip>
          <a:srcRect/>
          <a:stretch/>
        </p:blipFill>
        <p:spPr>
          <a:xfrm>
            <a:off x="8466278" y="4688681"/>
            <a:ext cx="641292" cy="458281"/>
          </a:xfrm>
          <a:prstGeom prst="rect">
            <a:avLst/>
          </a:prstGeom>
          <a:noFill/>
          <a:ln>
            <a:noFill/>
          </a:ln>
        </p:spPr>
      </p:pic>
      <p:pic>
        <p:nvPicPr>
          <p:cNvPr id="170" name="Google Shape;170;p11"/>
          <p:cNvPicPr preferRelativeResize="0"/>
          <p:nvPr/>
        </p:nvPicPr>
        <p:blipFill>
          <a:blip r:embed="rId6">
            <a:alphaModFix/>
          </a:blip>
          <a:stretch>
            <a:fillRect/>
          </a:stretch>
        </p:blipFill>
        <p:spPr>
          <a:xfrm>
            <a:off x="0" y="4499975"/>
            <a:ext cx="9144000" cy="643525"/>
          </a:xfrm>
          <a:prstGeom prst="rect">
            <a:avLst/>
          </a:prstGeom>
          <a:noFill/>
          <a:ln>
            <a:noFill/>
          </a:ln>
        </p:spPr>
      </p:pic>
      <p:sp>
        <p:nvSpPr>
          <p:cNvPr id="171" name="Google Shape;171;p11"/>
          <p:cNvSpPr txBox="1">
            <a:spLocks noGrp="1"/>
          </p:cNvSpPr>
          <p:nvPr>
            <p:ph type="title"/>
          </p:nvPr>
        </p:nvSpPr>
        <p:spPr>
          <a:xfrm>
            <a:off x="311700" y="1240975"/>
            <a:ext cx="8520600" cy="3047151"/>
          </a:xfrm>
          <a:prstGeom prst="rect">
            <a:avLst/>
          </a:prstGeom>
          <a:noFill/>
          <a:ln>
            <a:noFill/>
          </a:ln>
        </p:spPr>
        <p:txBody>
          <a:bodyPr spcFirstLastPara="1" wrap="square" lIns="91425" tIns="91425" rIns="91425" bIns="91425" anchor="t" anchorCtr="0">
            <a:noAutofit/>
          </a:bodyPr>
          <a:lstStyle/>
          <a:p>
            <a:pPr lvl="0" algn="l" rtl="0">
              <a:lnSpc>
                <a:spcPct val="85000"/>
              </a:lnSpc>
              <a:spcBef>
                <a:spcPts val="0"/>
              </a:spcBef>
              <a:spcAft>
                <a:spcPts val="0"/>
              </a:spcAft>
              <a:buClr>
                <a:srgbClr val="3F3F3F"/>
              </a:buClr>
              <a:buSzPts val="2800"/>
            </a:pPr>
            <a:r>
              <a:rPr kumimoji="0" lang="en-GB" sz="1400" b="1" i="0" u="none" strike="noStrike" kern="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Reasons for Data bootcamp: </a:t>
            </a:r>
            <a:r>
              <a:rPr kumimoji="0" lang="en-GB" sz="1400" b="0" i="0" u="none" strike="noStrike" kern="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To bridge the gap between theory and practice. To navigate into the technology field.</a:t>
            </a:r>
            <a:br>
              <a:rPr lang="en-GB" sz="1400" dirty="0">
                <a:solidFill>
                  <a:schemeClr val="tx1"/>
                </a:solidFill>
                <a:latin typeface="Calibri" panose="020F0502020204030204" pitchFamily="34" charset="0"/>
                <a:ea typeface="Calibri" panose="020F0502020204030204" pitchFamily="34" charset="0"/>
                <a:cs typeface="Times New Roman" panose="02020603050405020304" pitchFamily="18" charset="0"/>
                <a:sym typeface="Arial"/>
              </a:rPr>
            </a:br>
            <a:br>
              <a:rPr lang="en-GB" sz="1400" dirty="0">
                <a:solidFill>
                  <a:schemeClr val="tx1"/>
                </a:solidFill>
                <a:latin typeface="Calibri" panose="020F0502020204030204" pitchFamily="34" charset="0"/>
                <a:ea typeface="Calibri" panose="020F0502020204030204" pitchFamily="34" charset="0"/>
                <a:cs typeface="Times New Roman" panose="02020603050405020304" pitchFamily="18" charset="0"/>
                <a:sym typeface="Arial"/>
              </a:rPr>
            </a:br>
            <a:r>
              <a:rPr lang="en-GB"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sym typeface="Arial"/>
              </a:rPr>
              <a:t>T</a:t>
            </a:r>
            <a:r>
              <a:rPr lang="en-GB" sz="1400" b="1" dirty="0">
                <a:solidFill>
                  <a:schemeClr val="tx1"/>
                </a:solidFill>
              </a:rPr>
              <a:t>op 3 key learnings</a:t>
            </a:r>
            <a:br>
              <a:rPr lang="en-GB" sz="1400" b="1" dirty="0">
                <a:solidFill>
                  <a:schemeClr val="tx1"/>
                </a:solidFill>
              </a:rPr>
            </a:br>
            <a:br>
              <a:rPr lang="en-GB" sz="1400" dirty="0">
                <a:solidFill>
                  <a:schemeClr val="tx1"/>
                </a:solidFill>
              </a:rPr>
            </a:br>
            <a:r>
              <a:rPr lang="en-GB" sz="1400" b="1" dirty="0">
                <a:solidFill>
                  <a:schemeClr val="tx1"/>
                </a:solidFill>
              </a:rPr>
              <a:t>Educationally: </a:t>
            </a:r>
            <a:r>
              <a:rPr lang="en-GB" sz="1400" dirty="0">
                <a:solidFill>
                  <a:schemeClr val="tx1"/>
                </a:solidFill>
              </a:rPr>
              <a:t>Improved digital, data analysis and tech skills in general.</a:t>
            </a:r>
            <a:br>
              <a:rPr lang="en-GB" sz="1400" dirty="0">
                <a:solidFill>
                  <a:schemeClr val="tx1"/>
                </a:solidFill>
              </a:rPr>
            </a:br>
            <a:r>
              <a:rPr lang="en-GB" sz="1400" b="1" dirty="0">
                <a:solidFill>
                  <a:schemeClr val="tx1"/>
                </a:solidFill>
              </a:rPr>
              <a:t>Personally: </a:t>
            </a:r>
            <a:r>
              <a:rPr lang="en-GB" sz="1400" dirty="0">
                <a:solidFill>
                  <a:schemeClr val="tx1"/>
                </a:solidFill>
              </a:rPr>
              <a:t>Increased level of motivation and resilience.</a:t>
            </a:r>
            <a:br>
              <a:rPr lang="en-GB" sz="1400" dirty="0">
                <a:solidFill>
                  <a:schemeClr val="tx1"/>
                </a:solidFill>
              </a:rPr>
            </a:br>
            <a:r>
              <a:rPr lang="en-GB" sz="1400" b="1" dirty="0">
                <a:solidFill>
                  <a:schemeClr val="tx1"/>
                </a:solidFill>
              </a:rPr>
              <a:t>Career-wise:  </a:t>
            </a:r>
            <a:r>
              <a:rPr lang="en-GB" sz="1400" dirty="0">
                <a:solidFill>
                  <a:schemeClr val="tx1"/>
                </a:solidFill>
              </a:rPr>
              <a:t>A more robust understanding on the application of data analysis and tech to healthcare and the general business field was developed.</a:t>
            </a:r>
            <a:br>
              <a:rPr lang="en-GB" sz="1400" dirty="0">
                <a:solidFill>
                  <a:schemeClr val="tx1"/>
                </a:solidFill>
              </a:rPr>
            </a:br>
            <a:br>
              <a:rPr lang="en-GB" sz="1400" b="1" dirty="0">
                <a:solidFill>
                  <a:schemeClr val="tx1"/>
                </a:solidFill>
              </a:rPr>
            </a:br>
            <a:r>
              <a:rPr lang="en-GB" sz="1400" b="1" dirty="0">
                <a:solidFill>
                  <a:schemeClr val="tx1"/>
                </a:solidFill>
              </a:rPr>
              <a:t>Application and evidence of learning</a:t>
            </a:r>
            <a:br>
              <a:rPr lang="en-GB" sz="1400" b="1" dirty="0">
                <a:solidFill>
                  <a:schemeClr val="tx1"/>
                </a:solidFill>
              </a:rPr>
            </a:br>
            <a:br>
              <a:rPr lang="en-GB" sz="1400" b="1" dirty="0">
                <a:solidFill>
                  <a:schemeClr val="tx1"/>
                </a:solidFill>
              </a:rPr>
            </a:br>
            <a:r>
              <a:rPr lang="en-GB" sz="1400" dirty="0">
                <a:solidFill>
                  <a:schemeClr val="tx1"/>
                </a:solidFill>
              </a:rPr>
              <a:t>Project management principles were learnt evidenced by planning, designing and implementation this project. SQL and Python were learnt for data analysis: evidenced by the application of SQL to analyse the raw data for reduced complexity. Tableau and Power BI were learnt for visualisation: evidenced by the application of Tableau to enhance pattern and trend identification, and to provide better insight and understanding of the data to support decision making.</a:t>
            </a:r>
            <a:endParaRPr sz="1400" dirty="0">
              <a:solidFill>
                <a:schemeClr val="tx1"/>
              </a:solidFill>
            </a:endParaRPr>
          </a:p>
        </p:txBody>
      </p:sp>
      <p:pic>
        <p:nvPicPr>
          <p:cNvPr id="172" name="Google Shape;172;p11"/>
          <p:cNvPicPr preferRelativeResize="0"/>
          <p:nvPr/>
        </p:nvPicPr>
        <p:blipFill>
          <a:blip r:embed="rId7">
            <a:alphaModFix/>
          </a:blip>
          <a:stretch>
            <a:fillRect/>
          </a:stretch>
        </p:blipFill>
        <p:spPr>
          <a:xfrm>
            <a:off x="0" y="4276725"/>
            <a:ext cx="9144001" cy="86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About Me</a:t>
            </a:r>
            <a:endParaRPr sz="3000" b="1" dirty="0"/>
          </a:p>
        </p:txBody>
      </p:sp>
      <p:pic>
        <p:nvPicPr>
          <p:cNvPr id="112" name="Google Shape;112;p2"/>
          <p:cNvPicPr preferRelativeResize="0"/>
          <p:nvPr/>
        </p:nvPicPr>
        <p:blipFill>
          <a:blip r:embed="rId3">
            <a:alphaModFix/>
          </a:blip>
          <a:stretch>
            <a:fillRect/>
          </a:stretch>
        </p:blipFill>
        <p:spPr>
          <a:xfrm>
            <a:off x="0" y="4576175"/>
            <a:ext cx="9144000" cy="643525"/>
          </a:xfrm>
          <a:prstGeom prst="rect">
            <a:avLst/>
          </a:prstGeom>
          <a:noFill/>
          <a:ln>
            <a:noFill/>
          </a:ln>
        </p:spPr>
      </p:pic>
      <p:pic>
        <p:nvPicPr>
          <p:cNvPr id="113" name="Google Shape;113;p2"/>
          <p:cNvPicPr preferRelativeResize="0"/>
          <p:nvPr/>
        </p:nvPicPr>
        <p:blipFill>
          <a:blip r:embed="rId4">
            <a:alphaModFix/>
          </a:blip>
          <a:stretch>
            <a:fillRect/>
          </a:stretch>
        </p:blipFill>
        <p:spPr>
          <a:xfrm>
            <a:off x="0" y="4352925"/>
            <a:ext cx="9144001" cy="866775"/>
          </a:xfrm>
          <a:prstGeom prst="rect">
            <a:avLst/>
          </a:prstGeom>
          <a:noFill/>
          <a:ln>
            <a:noFill/>
          </a:ln>
        </p:spPr>
      </p:pic>
      <p:sp>
        <p:nvSpPr>
          <p:cNvPr id="3" name="TextBox 2">
            <a:extLst>
              <a:ext uri="{FF2B5EF4-FFF2-40B4-BE49-F238E27FC236}">
                <a16:creationId xmlns:a16="http://schemas.microsoft.com/office/drawing/2014/main" id="{D905B549-D203-DA33-3422-E1E1C6D7C10B}"/>
              </a:ext>
            </a:extLst>
          </p:cNvPr>
          <p:cNvSpPr txBox="1"/>
          <p:nvPr/>
        </p:nvSpPr>
        <p:spPr>
          <a:xfrm>
            <a:off x="185854" y="1774187"/>
            <a:ext cx="8958146" cy="1542474"/>
          </a:xfrm>
          <a:prstGeom prst="rect">
            <a:avLst/>
          </a:prstGeom>
          <a:noFill/>
        </p:spPr>
        <p:txBody>
          <a:bodyPr wrap="square">
            <a:spAutoFit/>
          </a:bodyPr>
          <a:lstStyle/>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Educational background: Microbiology, Public health, and Business Administration.</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Professional background: Healthcare business development, Organisational performance, and Education.</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Area of specialisation</a:t>
            </a:r>
            <a:r>
              <a:rPr lang="en-GB" sz="1400" dirty="0">
                <a:effectLst/>
                <a:latin typeface="Calibri" panose="020F0502020204030204" pitchFamily="34" charset="0"/>
                <a:ea typeface="Calibri" panose="020F0502020204030204" pitchFamily="34" charset="0"/>
                <a:cs typeface="Times New Roman" panose="02020603050405020304" pitchFamily="18" charset="0"/>
              </a:rPr>
              <a:t>: Intersection of healthcare, organisational performance and technology. </a:t>
            </a:r>
          </a:p>
          <a:p>
            <a:pPr>
              <a:lnSpc>
                <a:spcPct val="107000"/>
              </a:lnSpc>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Interests: Research, health improvement, healthcare performance, organisational performance, healthcare technology, digital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Objectives</a:t>
            </a:r>
            <a:endParaRPr sz="3000" b="1"/>
          </a:p>
        </p:txBody>
      </p:sp>
      <p:pic>
        <p:nvPicPr>
          <p:cNvPr id="119" name="Google Shape;119;p5"/>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0" name="Google Shape;120;p5"/>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3" name="TextBox 2">
            <a:extLst>
              <a:ext uri="{FF2B5EF4-FFF2-40B4-BE49-F238E27FC236}">
                <a16:creationId xmlns:a16="http://schemas.microsoft.com/office/drawing/2014/main" id="{ECD48854-48BE-DD7A-F4CD-8345B6D63FEB}"/>
              </a:ext>
            </a:extLst>
          </p:cNvPr>
          <p:cNvSpPr txBox="1"/>
          <p:nvPr/>
        </p:nvSpPr>
        <p:spPr>
          <a:xfrm>
            <a:off x="602165" y="1367883"/>
            <a:ext cx="8080917" cy="2439194"/>
          </a:xfrm>
          <a:prstGeom prst="rect">
            <a:avLst/>
          </a:prstGeom>
          <a:noFill/>
        </p:spPr>
        <p:txBody>
          <a:bodyPr wrap="square">
            <a:spAutoFit/>
          </a:bodyPr>
          <a:lstStyle/>
          <a:p>
            <a:pPr>
              <a:lnSpc>
                <a:spcPct val="107000"/>
              </a:lnSpc>
              <a:spcAft>
                <a:spcPts val="800"/>
              </a:spcAft>
            </a:pPr>
            <a:r>
              <a:rPr lang="en-GB" b="1" dirty="0">
                <a:effectLst/>
                <a:latin typeface="Calibri" panose="020F0502020204030204" pitchFamily="34" charset="0"/>
                <a:ea typeface="Calibri" panose="020F0502020204030204" pitchFamily="34" charset="0"/>
                <a:cs typeface="Calibri" panose="020F0502020204030204" pitchFamily="34" charset="0"/>
              </a:rPr>
              <a:t>This project used the WHO (World Health Organisation) Life expectancy Dataset</a:t>
            </a:r>
            <a:r>
              <a:rPr lang="en-GB" b="1" dirty="0">
                <a:latin typeface="Calibri" panose="020F0502020204030204" pitchFamily="34" charset="0"/>
                <a:ea typeface="Calibri" panose="020F0502020204030204" pitchFamily="34" charset="0"/>
                <a:cs typeface="Calibri" panose="020F0502020204030204" pitchFamily="34" charset="0"/>
              </a:rPr>
              <a:t> which </a:t>
            </a:r>
            <a:r>
              <a:rPr lang="en-GB" dirty="0">
                <a:effectLst/>
                <a:latin typeface="Calibri" panose="020F0502020204030204" pitchFamily="34" charset="0"/>
                <a:ea typeface="Calibri" panose="020F0502020204030204" pitchFamily="34" charset="0"/>
                <a:cs typeface="Calibri" panose="020F0502020204030204" pitchFamily="34" charset="0"/>
              </a:rPr>
              <a:t>focused on immunisation factors, mortality factors, economic factors, social factors and other health related factors from specific developing and developed countries. The following objectives were identified for the project.</a:t>
            </a:r>
          </a:p>
          <a:p>
            <a:pPr marL="342900" indent="-342900">
              <a:lnSpc>
                <a:spcPct val="107000"/>
              </a:lnSpc>
              <a:spcAft>
                <a:spcPts val="800"/>
              </a:spcAft>
              <a:buFont typeface="+mj-lt"/>
              <a:buAutoNum type="arabicPeriod"/>
            </a:pPr>
            <a:r>
              <a:rPr lang="en-GB" dirty="0">
                <a:effectLst/>
                <a:latin typeface="Calibri" panose="020F0502020204030204" pitchFamily="34" charset="0"/>
                <a:ea typeface="Calibri" panose="020F0502020204030204" pitchFamily="34" charset="0"/>
                <a:cs typeface="Calibri" panose="020F0502020204030204" pitchFamily="34" charset="0"/>
              </a:rPr>
              <a:t>To investigate the variation of life expectancy over the years.</a:t>
            </a:r>
          </a:p>
          <a:p>
            <a:pPr marL="342900" indent="-342900">
              <a:lnSpc>
                <a:spcPct val="107000"/>
              </a:lnSpc>
              <a:spcAft>
                <a:spcPts val="800"/>
              </a:spcAft>
              <a:buFont typeface="+mj-lt"/>
              <a:buAutoNum type="arabicPeriod"/>
            </a:pPr>
            <a:r>
              <a:rPr lang="en-GB" dirty="0">
                <a:effectLst/>
                <a:latin typeface="Calibri" panose="020F0502020204030204" pitchFamily="34" charset="0"/>
                <a:ea typeface="Calibri" panose="020F0502020204030204" pitchFamily="34" charset="0"/>
                <a:cs typeface="Calibri" panose="020F0502020204030204" pitchFamily="34" charset="0"/>
              </a:rPr>
              <a:t>To investigate the variation of life expectancy by country status.</a:t>
            </a:r>
          </a:p>
          <a:p>
            <a:pPr marL="342900" indent="-342900">
              <a:lnSpc>
                <a:spcPct val="107000"/>
              </a:lnSpc>
              <a:spcAft>
                <a:spcPts val="800"/>
              </a:spcAft>
              <a:buFont typeface="+mj-lt"/>
              <a:buAutoNum type="arabicPeriod"/>
            </a:pPr>
            <a:r>
              <a:rPr lang="en-GB" dirty="0">
                <a:effectLst/>
                <a:latin typeface="Calibri" panose="020F0502020204030204" pitchFamily="34" charset="0"/>
                <a:ea typeface="Calibri" panose="020F0502020204030204" pitchFamily="34" charset="0"/>
                <a:cs typeface="Calibri" panose="020F0502020204030204" pitchFamily="34" charset="0"/>
              </a:rPr>
              <a:t>To investigate the life expectancy affected by mortality.</a:t>
            </a:r>
          </a:p>
          <a:p>
            <a:pPr marL="342900" indent="-342900">
              <a:lnSpc>
                <a:spcPct val="107000"/>
              </a:lnSpc>
              <a:spcAft>
                <a:spcPts val="800"/>
              </a:spcAft>
              <a:buFont typeface="+mj-lt"/>
              <a:buAutoNum type="arabicPeriod"/>
            </a:pPr>
            <a:r>
              <a:rPr lang="en-GB" dirty="0">
                <a:effectLst/>
                <a:latin typeface="Calibri" panose="020F0502020204030204" pitchFamily="34" charset="0"/>
                <a:ea typeface="Calibri" panose="020F0502020204030204" pitchFamily="34" charset="0"/>
                <a:cs typeface="Calibri" panose="020F0502020204030204" pitchFamily="34" charset="0"/>
              </a:rPr>
              <a:t>To investigate the impact of healthcare expenditure on life expectancy.</a:t>
            </a:r>
          </a:p>
          <a:p>
            <a:pPr marL="342900" indent="-342900">
              <a:lnSpc>
                <a:spcPct val="107000"/>
              </a:lnSpc>
              <a:spcAft>
                <a:spcPts val="800"/>
              </a:spcAft>
              <a:buFont typeface="+mj-lt"/>
              <a:buAutoNum type="arabicPeriod"/>
            </a:pPr>
            <a:r>
              <a:rPr lang="en-GB" dirty="0">
                <a:effectLst/>
                <a:latin typeface="Calibri" panose="020F0502020204030204" pitchFamily="34" charset="0"/>
                <a:ea typeface="Calibri" panose="020F0502020204030204" pitchFamily="34" charset="0"/>
                <a:cs typeface="Calibri" panose="020F0502020204030204" pitchFamily="34" charset="0"/>
              </a:rPr>
              <a:t>To investigate top ten countries with the highest vs lowest life expectancies in 2014.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784ed9920d_0_0"/>
          <p:cNvSpPr txBox="1">
            <a:spLocks noGrp="1"/>
          </p:cNvSpPr>
          <p:nvPr>
            <p:ph type="title"/>
          </p:nvPr>
        </p:nvSpPr>
        <p:spPr>
          <a:xfrm>
            <a:off x="125846"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Excel Data Analysis </a:t>
            </a:r>
            <a:endParaRPr sz="3000" b="1" dirty="0"/>
          </a:p>
        </p:txBody>
      </p:sp>
      <p:pic>
        <p:nvPicPr>
          <p:cNvPr id="126" name="Google Shape;126;g1784ed9920d_0_0"/>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7" name="Google Shape;127;g1784ed9920d_0_0"/>
          <p:cNvPicPr preferRelativeResize="0"/>
          <p:nvPr/>
        </p:nvPicPr>
        <p:blipFill>
          <a:blip r:embed="rId4">
            <a:alphaModFix/>
          </a:blip>
          <a:stretch>
            <a:fillRect/>
          </a:stretch>
        </p:blipFill>
        <p:spPr>
          <a:xfrm>
            <a:off x="0" y="4408449"/>
            <a:ext cx="9144001" cy="735051"/>
          </a:xfrm>
          <a:prstGeom prst="rect">
            <a:avLst/>
          </a:prstGeom>
          <a:noFill/>
          <a:ln>
            <a:noFill/>
          </a:ln>
        </p:spPr>
      </p:pic>
      <p:pic>
        <p:nvPicPr>
          <p:cNvPr id="15" name="Picture 14" descr="A screenshot of a phone&#10;&#10;Description automatically generated with low confidence">
            <a:extLst>
              <a:ext uri="{FF2B5EF4-FFF2-40B4-BE49-F238E27FC236}">
                <a16:creationId xmlns:a16="http://schemas.microsoft.com/office/drawing/2014/main" id="{D977A4DD-88E4-6BA6-5543-5C9A7F30908A}"/>
              </a:ext>
            </a:extLst>
          </p:cNvPr>
          <p:cNvPicPr>
            <a:picLocks noChangeAspect="1"/>
          </p:cNvPicPr>
          <p:nvPr/>
        </p:nvPicPr>
        <p:blipFill>
          <a:blip r:embed="rId5"/>
          <a:stretch>
            <a:fillRect/>
          </a:stretch>
        </p:blipFill>
        <p:spPr>
          <a:xfrm>
            <a:off x="190996" y="728546"/>
            <a:ext cx="1697276" cy="3679903"/>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3A0C45FB-490C-F5DC-6D21-F15FD90B08E5}"/>
              </a:ext>
            </a:extLst>
          </p:cNvPr>
          <p:cNvPicPr>
            <a:picLocks noChangeAspect="1"/>
          </p:cNvPicPr>
          <p:nvPr/>
        </p:nvPicPr>
        <p:blipFill>
          <a:blip r:embed="rId6"/>
          <a:stretch>
            <a:fillRect/>
          </a:stretch>
        </p:blipFill>
        <p:spPr>
          <a:xfrm>
            <a:off x="1999785" y="728545"/>
            <a:ext cx="6649268" cy="36799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784ed9920d_0_7"/>
          <p:cNvSpPr txBox="1">
            <a:spLocks noGrp="1"/>
          </p:cNvSpPr>
          <p:nvPr>
            <p:ph type="title"/>
          </p:nvPr>
        </p:nvSpPr>
        <p:spPr>
          <a:xfrm>
            <a:off x="66373"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SQL Data Analysis</a:t>
            </a:r>
            <a:endParaRPr sz="3000" b="1" dirty="0"/>
          </a:p>
        </p:txBody>
      </p:sp>
      <p:pic>
        <p:nvPicPr>
          <p:cNvPr id="133" name="Google Shape;133;g1784ed9920d_0_7"/>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34" name="Google Shape;134;g1784ed9920d_0_7"/>
          <p:cNvPicPr preferRelativeResize="0"/>
          <p:nvPr/>
        </p:nvPicPr>
        <p:blipFill>
          <a:blip r:embed="rId4">
            <a:alphaModFix/>
          </a:blip>
          <a:stretch>
            <a:fillRect/>
          </a:stretch>
        </p:blipFill>
        <p:spPr>
          <a:xfrm>
            <a:off x="0" y="4570800"/>
            <a:ext cx="9144001" cy="572700"/>
          </a:xfrm>
          <a:prstGeom prst="rect">
            <a:avLst/>
          </a:prstGeom>
          <a:noFill/>
          <a:ln>
            <a:noFill/>
          </a:ln>
        </p:spPr>
      </p:pic>
      <p:pic>
        <p:nvPicPr>
          <p:cNvPr id="4" name="Picture 3" descr="A screenshot of a computer&#10;&#10;Description automatically generated with medium confidence">
            <a:extLst>
              <a:ext uri="{FF2B5EF4-FFF2-40B4-BE49-F238E27FC236}">
                <a16:creationId xmlns:a16="http://schemas.microsoft.com/office/drawing/2014/main" id="{092526A2-C0E3-BE49-07F5-29B3F8C35EA2}"/>
              </a:ext>
            </a:extLst>
          </p:cNvPr>
          <p:cNvPicPr>
            <a:picLocks noChangeAspect="1"/>
          </p:cNvPicPr>
          <p:nvPr/>
        </p:nvPicPr>
        <p:blipFill>
          <a:blip r:embed="rId5"/>
          <a:stretch>
            <a:fillRect/>
          </a:stretch>
        </p:blipFill>
        <p:spPr>
          <a:xfrm>
            <a:off x="59472" y="475785"/>
            <a:ext cx="4601737" cy="4153260"/>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61BEA159-216B-1117-62BD-E902D03EB680}"/>
              </a:ext>
            </a:extLst>
          </p:cNvPr>
          <p:cNvPicPr>
            <a:picLocks noChangeAspect="1"/>
          </p:cNvPicPr>
          <p:nvPr/>
        </p:nvPicPr>
        <p:blipFill>
          <a:blip r:embed="rId6"/>
          <a:stretch>
            <a:fillRect/>
          </a:stretch>
        </p:blipFill>
        <p:spPr>
          <a:xfrm>
            <a:off x="4809893" y="495120"/>
            <a:ext cx="4267734" cy="4101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784ed9920d_0_14"/>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Visualisation using Tableau- Dashboard 1</a:t>
            </a:r>
            <a:endParaRPr sz="3000" b="1" dirty="0"/>
          </a:p>
        </p:txBody>
      </p:sp>
      <p:pic>
        <p:nvPicPr>
          <p:cNvPr id="140" name="Google Shape;140;g1784ed9920d_0_14"/>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41" name="Google Shape;141;g1784ed9920d_0_14"/>
          <p:cNvPicPr preferRelativeResize="0"/>
          <p:nvPr/>
        </p:nvPicPr>
        <p:blipFill>
          <a:blip r:embed="rId4">
            <a:alphaModFix/>
          </a:blip>
          <a:stretch>
            <a:fillRect/>
          </a:stretch>
        </p:blipFill>
        <p:spPr>
          <a:xfrm>
            <a:off x="0" y="4499975"/>
            <a:ext cx="9144001" cy="643525"/>
          </a:xfrm>
          <a:prstGeom prst="rect">
            <a:avLst/>
          </a:prstGeom>
          <a:noFill/>
          <a:ln>
            <a:noFill/>
          </a:ln>
        </p:spPr>
      </p:pic>
      <p:pic>
        <p:nvPicPr>
          <p:cNvPr id="4" name="Picture 3">
            <a:extLst>
              <a:ext uri="{FF2B5EF4-FFF2-40B4-BE49-F238E27FC236}">
                <a16:creationId xmlns:a16="http://schemas.microsoft.com/office/drawing/2014/main" id="{C7F0843E-4C7C-922F-5820-3EC9351B6683}"/>
              </a:ext>
            </a:extLst>
          </p:cNvPr>
          <p:cNvPicPr>
            <a:picLocks noChangeAspect="1"/>
          </p:cNvPicPr>
          <p:nvPr/>
        </p:nvPicPr>
        <p:blipFill>
          <a:blip r:embed="rId5"/>
          <a:stretch>
            <a:fillRect/>
          </a:stretch>
        </p:blipFill>
        <p:spPr>
          <a:xfrm>
            <a:off x="66373" y="669073"/>
            <a:ext cx="8943812" cy="37691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2 Average life expectancy 2">
            <a:extLst>
              <a:ext uri="{FF2B5EF4-FFF2-40B4-BE49-F238E27FC236}">
                <a16:creationId xmlns:a16="http://schemas.microsoft.com/office/drawing/2014/main" id="{A09EF0A3-57A8-4137-B1A8-39CF7DE97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81" y="519073"/>
            <a:ext cx="8757424" cy="4624427"/>
          </a:xfrm>
          <a:prstGeom prst="rect">
            <a:avLst/>
          </a:prstGeom>
        </p:spPr>
      </p:pic>
      <p:sp>
        <p:nvSpPr>
          <p:cNvPr id="4" name="TextBox 3">
            <a:extLst>
              <a:ext uri="{FF2B5EF4-FFF2-40B4-BE49-F238E27FC236}">
                <a16:creationId xmlns:a16="http://schemas.microsoft.com/office/drawing/2014/main" id="{7F92160B-AC35-9C8E-A93B-9F9130F35097}"/>
              </a:ext>
            </a:extLst>
          </p:cNvPr>
          <p:cNvSpPr txBox="1"/>
          <p:nvPr/>
        </p:nvSpPr>
        <p:spPr>
          <a:xfrm>
            <a:off x="0" y="0"/>
            <a:ext cx="9144000" cy="523220"/>
          </a:xfrm>
          <a:prstGeom prst="rect">
            <a:avLst/>
          </a:prstGeom>
          <a:noFill/>
        </p:spPr>
        <p:txBody>
          <a:bodyPr wrap="square">
            <a:spAutoFit/>
          </a:bodyPr>
          <a:lstStyle/>
          <a:p>
            <a:r>
              <a:rPr kumimoji="0" lang="en-GB" sz="2800" b="1" i="0" u="none" strike="noStrike" kern="0" cap="none" spc="0" normalizeH="0" baseline="0" noProof="0" dirty="0">
                <a:ln>
                  <a:noFill/>
                </a:ln>
                <a:solidFill>
                  <a:srgbClr val="3F3F3F"/>
                </a:solidFill>
                <a:effectLst/>
                <a:uLnTx/>
                <a:uFillTx/>
                <a:latin typeface="Calibri"/>
                <a:ea typeface="Calibri"/>
                <a:cs typeface="Calibri"/>
                <a:sym typeface="Calibri"/>
              </a:rPr>
              <a:t>Visualisation using Tableau - Dashboard 2</a:t>
            </a:r>
            <a:endParaRPr lang="en-GB" sz="2800"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4F1E-5EB1-AEFF-CC24-AFAACD363306}"/>
              </a:ext>
            </a:extLst>
          </p:cNvPr>
          <p:cNvSpPr>
            <a:spLocks noGrp="1"/>
          </p:cNvSpPr>
          <p:nvPr>
            <p:ph type="title"/>
          </p:nvPr>
        </p:nvSpPr>
        <p:spPr>
          <a:xfrm>
            <a:off x="26484" y="13691"/>
            <a:ext cx="7886700" cy="514132"/>
          </a:xfrm>
        </p:spPr>
        <p:txBody>
          <a:bodyPr/>
          <a:lstStyle/>
          <a:p>
            <a:r>
              <a:rPr kumimoji="0" lang="en-GB" sz="2700" b="1" i="0" u="none" strike="noStrike" kern="0" cap="none" spc="0" normalizeH="0" baseline="0" noProof="0" dirty="0">
                <a:ln>
                  <a:noFill/>
                </a:ln>
                <a:solidFill>
                  <a:srgbClr val="3F3F3F"/>
                </a:solidFill>
                <a:effectLst/>
                <a:uLnTx/>
                <a:uFillTx/>
                <a:latin typeface="Calibri"/>
                <a:ea typeface="Calibri"/>
                <a:cs typeface="Calibri"/>
                <a:sym typeface="Calibri"/>
              </a:rPr>
              <a:t>Results/ Findings</a:t>
            </a:r>
            <a:endParaRPr lang="en-GB" dirty="0"/>
          </a:p>
        </p:txBody>
      </p:sp>
      <p:sp>
        <p:nvSpPr>
          <p:cNvPr id="3" name="Content Placeholder 2">
            <a:extLst>
              <a:ext uri="{FF2B5EF4-FFF2-40B4-BE49-F238E27FC236}">
                <a16:creationId xmlns:a16="http://schemas.microsoft.com/office/drawing/2014/main" id="{0E26E6B2-C39D-4175-9B78-CB2D06A48DA9}"/>
              </a:ext>
            </a:extLst>
          </p:cNvPr>
          <p:cNvSpPr>
            <a:spLocks noGrp="1"/>
          </p:cNvSpPr>
          <p:nvPr>
            <p:ph sz="half" idx="1"/>
          </p:nvPr>
        </p:nvSpPr>
        <p:spPr>
          <a:xfrm>
            <a:off x="26484" y="527823"/>
            <a:ext cx="4488366" cy="4542265"/>
          </a:xfrm>
        </p:spPr>
        <p:txBody>
          <a:bodyPr>
            <a:normAutofit fontScale="25000" lnSpcReduction="20000"/>
          </a:bodyPr>
          <a:lstStyle/>
          <a:p>
            <a:pPr>
              <a:lnSpc>
                <a:spcPct val="107000"/>
              </a:lnSpc>
              <a:spcAft>
                <a:spcPts val="800"/>
              </a:spcAft>
            </a:pPr>
            <a:r>
              <a:rPr lang="en-GB" sz="4800" b="1" dirty="0">
                <a:effectLst/>
                <a:latin typeface="Calibri" panose="020F0502020204030204" pitchFamily="34" charset="0"/>
                <a:ea typeface="Calibri" panose="020F0502020204030204" pitchFamily="34" charset="0"/>
                <a:cs typeface="Times New Roman" panose="02020603050405020304" pitchFamily="18" charset="0"/>
              </a:rPr>
              <a:t>Average life expectancy by status </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800" dirty="0">
                <a:latin typeface="Calibri" panose="020F0502020204030204" pitchFamily="34" charset="0"/>
                <a:ea typeface="Calibri" panose="020F0502020204030204" pitchFamily="34" charset="0"/>
                <a:cs typeface="Times New Roman" panose="02020603050405020304" pitchFamily="18" charset="0"/>
              </a:rPr>
              <a:t>A</a:t>
            </a:r>
            <a:r>
              <a:rPr lang="en-GB" sz="4800" dirty="0">
                <a:effectLst/>
                <a:latin typeface="Calibri" panose="020F0502020204030204" pitchFamily="34" charset="0"/>
                <a:ea typeface="Calibri" panose="020F0502020204030204" pitchFamily="34" charset="0"/>
                <a:cs typeface="Times New Roman" panose="02020603050405020304" pitchFamily="18" charset="0"/>
              </a:rPr>
              <a:t>verage life expectancy is higher in developed countries than in developing countries.</a:t>
            </a:r>
          </a:p>
          <a:p>
            <a:pPr>
              <a:lnSpc>
                <a:spcPct val="107000"/>
              </a:lnSpc>
              <a:spcAft>
                <a:spcPts val="800"/>
              </a:spcAft>
            </a:pPr>
            <a:r>
              <a:rPr lang="en-GB" sz="4800" b="1" dirty="0">
                <a:effectLst/>
                <a:latin typeface="Calibri" panose="020F0502020204030204" pitchFamily="34" charset="0"/>
                <a:ea typeface="Calibri" panose="020F0502020204030204" pitchFamily="34" charset="0"/>
                <a:cs typeface="Times New Roman" panose="02020603050405020304" pitchFamily="18" charset="0"/>
              </a:rPr>
              <a:t>Average life expectancy over the years</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800" dirty="0">
                <a:effectLst/>
                <a:latin typeface="Calibri" panose="020F0502020204030204" pitchFamily="34" charset="0"/>
                <a:ea typeface="Calibri" panose="020F0502020204030204" pitchFamily="34" charset="0"/>
                <a:cs typeface="Times New Roman" panose="02020603050405020304" pitchFamily="18" charset="0"/>
              </a:rPr>
              <a:t>Average life expectancy is</a:t>
            </a:r>
            <a:r>
              <a:rPr lang="en-GB" sz="4800" dirty="0">
                <a:latin typeface="Calibri" panose="020F0502020204030204" pitchFamily="34" charset="0"/>
                <a:ea typeface="Calibri" panose="020F0502020204030204" pitchFamily="34" charset="0"/>
                <a:cs typeface="Times New Roman" panose="02020603050405020304" pitchFamily="18" charset="0"/>
              </a:rPr>
              <a:t> </a:t>
            </a:r>
            <a:r>
              <a:rPr lang="en-GB" sz="4800" dirty="0">
                <a:effectLst/>
                <a:latin typeface="Calibri" panose="020F0502020204030204" pitchFamily="34" charset="0"/>
                <a:ea typeface="Calibri" panose="020F0502020204030204" pitchFamily="34" charset="0"/>
                <a:cs typeface="Times New Roman" panose="02020603050405020304" pitchFamily="18" charset="0"/>
              </a:rPr>
              <a:t>consistently increasing over the years from 2004 to 2014. </a:t>
            </a:r>
          </a:p>
          <a:p>
            <a:pPr>
              <a:lnSpc>
                <a:spcPct val="107000"/>
              </a:lnSpc>
              <a:spcAft>
                <a:spcPts val="800"/>
              </a:spcAft>
            </a:pPr>
            <a:r>
              <a:rPr lang="en-GB" sz="4800" b="1" dirty="0">
                <a:effectLst/>
                <a:latin typeface="Calibri" panose="020F0502020204030204" pitchFamily="34" charset="0"/>
                <a:ea typeface="Calibri" panose="020F0502020204030204" pitchFamily="34" charset="0"/>
                <a:cs typeface="Times New Roman" panose="02020603050405020304" pitchFamily="18" charset="0"/>
              </a:rPr>
              <a:t>Average life expectancy by country</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800" dirty="0">
                <a:effectLst/>
                <a:latin typeface="Calibri" panose="020F0502020204030204" pitchFamily="34" charset="0"/>
                <a:ea typeface="Calibri" panose="020F0502020204030204" pitchFamily="34" charset="0"/>
                <a:cs typeface="Times New Roman" panose="02020603050405020304" pitchFamily="18" charset="0"/>
              </a:rPr>
              <a:t>The map indicates by the darker blue colours and numeric values indicates that Average life expectancy is higher in developed countries than in developing countries.  </a:t>
            </a:r>
          </a:p>
          <a:p>
            <a:pPr>
              <a:lnSpc>
                <a:spcPct val="107000"/>
              </a:lnSpc>
              <a:spcAft>
                <a:spcPts val="800"/>
              </a:spcAft>
            </a:pPr>
            <a:r>
              <a:rPr lang="en-GB" sz="4800" b="1" dirty="0">
                <a:effectLst/>
                <a:latin typeface="Calibri" panose="020F0502020204030204" pitchFamily="34" charset="0"/>
                <a:ea typeface="Calibri" panose="020F0502020204030204" pitchFamily="34" charset="0"/>
                <a:cs typeface="Times New Roman" panose="02020603050405020304" pitchFamily="18" charset="0"/>
              </a:rPr>
              <a:t>Countries with highest versus lowest average life expectancies in 2014</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800" dirty="0">
                <a:latin typeface="Calibri" panose="020F0502020204030204" pitchFamily="34" charset="0"/>
                <a:ea typeface="Calibri" panose="020F0502020204030204" pitchFamily="34" charset="0"/>
                <a:cs typeface="Times New Roman" panose="02020603050405020304" pitchFamily="18" charset="0"/>
              </a:rPr>
              <a:t>In</a:t>
            </a:r>
            <a:r>
              <a:rPr lang="en-GB" sz="4800" dirty="0">
                <a:effectLst/>
                <a:latin typeface="Calibri" panose="020F0502020204030204" pitchFamily="34" charset="0"/>
                <a:ea typeface="Calibri" panose="020F0502020204030204" pitchFamily="34" charset="0"/>
                <a:cs typeface="Times New Roman" panose="02020603050405020304" pitchFamily="18" charset="0"/>
              </a:rPr>
              <a:t> 2014, Germany had the highest average life expectancy while Lesotho had the lowest.</a:t>
            </a:r>
          </a:p>
          <a:p>
            <a:endParaRPr lang="en-GB" dirty="0"/>
          </a:p>
        </p:txBody>
      </p:sp>
      <p:sp>
        <p:nvSpPr>
          <p:cNvPr id="4" name="Content Placeholder 3">
            <a:extLst>
              <a:ext uri="{FF2B5EF4-FFF2-40B4-BE49-F238E27FC236}">
                <a16:creationId xmlns:a16="http://schemas.microsoft.com/office/drawing/2014/main" id="{542ABD39-CA7A-172C-5A42-7B80C5AA0F63}"/>
              </a:ext>
            </a:extLst>
          </p:cNvPr>
          <p:cNvSpPr>
            <a:spLocks noGrp="1"/>
          </p:cNvSpPr>
          <p:nvPr>
            <p:ph sz="half" idx="2"/>
          </p:nvPr>
        </p:nvSpPr>
        <p:spPr>
          <a:xfrm>
            <a:off x="4629150" y="527824"/>
            <a:ext cx="4488366" cy="4542265"/>
          </a:xfrm>
        </p:spPr>
        <p:txBody>
          <a:bodyPr>
            <a:normAutofit fontScale="25000" lnSpcReduction="20000"/>
          </a:bodyPr>
          <a:lstStyle/>
          <a:p>
            <a:pPr>
              <a:lnSpc>
                <a:spcPct val="107000"/>
              </a:lnSpc>
              <a:spcAft>
                <a:spcPts val="800"/>
              </a:spcAft>
            </a:pPr>
            <a:r>
              <a:rPr lang="en-GB" sz="4800" b="1" dirty="0">
                <a:effectLst/>
                <a:latin typeface="Calibri" panose="020F0502020204030204" pitchFamily="34" charset="0"/>
                <a:ea typeface="Calibri" panose="020F0502020204030204" pitchFamily="34" charset="0"/>
                <a:cs typeface="Times New Roman" panose="02020603050405020304" pitchFamily="18" charset="0"/>
              </a:rPr>
              <a:t>Average life expectancy and average total expenditure by country</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800" dirty="0">
                <a:effectLst/>
                <a:latin typeface="Calibri" panose="020F0502020204030204" pitchFamily="34" charset="0"/>
                <a:ea typeface="Calibri" panose="020F0502020204030204" pitchFamily="34" charset="0"/>
                <a:cs typeface="Times New Roman" panose="02020603050405020304" pitchFamily="18" charset="0"/>
              </a:rPr>
              <a:t>Although the Average life expectancy for all countries is consistently higher than total expenditure on healthcare. The life expectancy and total expenditure values are inconsistent across countries as some countries with high average healthcare expenditure have lower life expectancies than other countries with lower healthcare expenditure. Therefore, Average life expectancy appears to be significantly higher in countries with higher average healthcare expenditure (Uruguay, Greece, Bosnia and Herzegovina, Italy, and Australia) than countries with lower healthcare expenditure Bangladesh, Pakistan, Indonesia, Turkmenistan, and Myanmar). </a:t>
            </a:r>
          </a:p>
          <a:p>
            <a:pPr>
              <a:lnSpc>
                <a:spcPct val="107000"/>
              </a:lnSpc>
              <a:spcAft>
                <a:spcPts val="800"/>
              </a:spcAft>
            </a:pPr>
            <a:r>
              <a:rPr lang="en-GB" sz="4800" b="1" dirty="0">
                <a:effectLst/>
                <a:latin typeface="Calibri" panose="020F0502020204030204" pitchFamily="34" charset="0"/>
                <a:ea typeface="Calibri" panose="020F0502020204030204" pitchFamily="34" charset="0"/>
                <a:cs typeface="Times New Roman" panose="02020603050405020304" pitchFamily="18" charset="0"/>
              </a:rPr>
              <a:t>Average life expectancy and average total mortality by country</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800" dirty="0">
                <a:effectLst/>
                <a:latin typeface="Calibri" panose="020F0502020204030204" pitchFamily="34" charset="0"/>
                <a:ea typeface="Calibri" panose="020F0502020204030204" pitchFamily="34" charset="0"/>
                <a:cs typeface="Times New Roman" panose="02020603050405020304" pitchFamily="18" charset="0"/>
              </a:rPr>
              <a:t>Average total mortality has been consistently and significantly higher than average life expectancy for all countries analysed. With Tunisia having the lowest average total mortality and India having the highest. While for average life expectancy Lesotho had the lowest and France had the highest. Countries with the lowest average mortalities have the highest average life expectancies while countries with higher average mortalities have lower average life expectancies. Developing and implementing strategies to reduce mortality may result in higher life expectancies for countries with lower life expectancy.</a:t>
            </a:r>
          </a:p>
          <a:p>
            <a:endParaRPr lang="en-GB" dirty="0"/>
          </a:p>
        </p:txBody>
      </p:sp>
    </p:spTree>
    <p:extLst>
      <p:ext uri="{BB962C8B-B14F-4D97-AF65-F5344CB8AC3E}">
        <p14:creationId xmlns:p14="http://schemas.microsoft.com/office/powerpoint/2010/main" val="68641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784ed9920d_0_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Challenges</a:t>
            </a:r>
            <a:endParaRPr sz="3000" b="1"/>
          </a:p>
        </p:txBody>
      </p:sp>
      <p:pic>
        <p:nvPicPr>
          <p:cNvPr id="157" name="Google Shape;157;g1784ed9920d_0_28"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58" name="Google Shape;158;g1784ed9920d_0_28"/>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59" name="Google Shape;159;g1784ed9920d_0_28"/>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60" name="Google Shape;160;g1784ed9920d_0_28"/>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61" name="Google Shape;161;g1784ed9920d_0_28"/>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3" name="TextBox 2">
            <a:extLst>
              <a:ext uri="{FF2B5EF4-FFF2-40B4-BE49-F238E27FC236}">
                <a16:creationId xmlns:a16="http://schemas.microsoft.com/office/drawing/2014/main" id="{F808181D-3F3A-332E-9282-37725AF38DA4}"/>
              </a:ext>
            </a:extLst>
          </p:cNvPr>
          <p:cNvSpPr txBox="1"/>
          <p:nvPr/>
        </p:nvSpPr>
        <p:spPr>
          <a:xfrm>
            <a:off x="631901" y="1763701"/>
            <a:ext cx="7645942" cy="2003497"/>
          </a:xfrm>
          <a:prstGeom prst="rect">
            <a:avLst/>
          </a:prstGeom>
          <a:noFill/>
        </p:spPr>
        <p:txBody>
          <a:bodyPr wrap="square">
            <a:spAutoFit/>
          </a:bodyPr>
          <a:lstStyle/>
          <a:p>
            <a:pPr>
              <a:lnSpc>
                <a:spcPct val="107000"/>
              </a:lnSpc>
              <a:spcAft>
                <a:spcPts val="800"/>
              </a:spcAft>
            </a:pP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following challenges were encountered.</a:t>
            </a:r>
          </a:p>
          <a:p>
            <a:pPr>
              <a:lnSpc>
                <a:spcPct val="107000"/>
              </a:lnSpc>
              <a:spcAft>
                <a:spcPts val="800"/>
              </a:spcAft>
            </a:pP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were several inconsistencies in the data such as blanks, missing, and incomplete values. Many countries had </a:t>
            </a:r>
            <a:r>
              <a:rPr lang="en-GB" dirty="0">
                <a:solidFill>
                  <a:schemeClr val="tx1"/>
                </a:solidFill>
                <a:latin typeface="Calibri" panose="020F0502020204030204" pitchFamily="34" charset="0"/>
                <a:ea typeface="Calibri" panose="020F0502020204030204" pitchFamily="34" charset="0"/>
                <a:cs typeface="Times New Roman" panose="02020603050405020304" pitchFamily="18" charset="0"/>
              </a:rPr>
              <a:t>missing data for some of the years. These were removed during data cleaning t</a:t>
            </a: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 avoid bias. Due to these missing values data </a:t>
            </a:r>
            <a:r>
              <a:rPr lang="en-GB" dirty="0">
                <a:solidFill>
                  <a:schemeClr val="tx1"/>
                </a:solidFill>
                <a:latin typeface="Calibri" panose="020F0502020204030204" pitchFamily="34" charset="0"/>
                <a:ea typeface="Calibri" panose="020F0502020204030204" pitchFamily="34" charset="0"/>
                <a:cs typeface="Times New Roman" panose="02020603050405020304" pitchFamily="18" charset="0"/>
              </a:rPr>
              <a:t>for the analysis was limited to </a:t>
            </a: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years 2004 to 2014. </a:t>
            </a:r>
          </a:p>
          <a:p>
            <a:pPr>
              <a:lnSpc>
                <a:spcPct val="107000"/>
              </a:lnSpc>
              <a:spcAft>
                <a:spcPts val="800"/>
              </a:spcAft>
            </a:pP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Importing the file containing the dataset initially gave some problems as the format was not CSV, this problem was solved once the file was converted to CSV format.</a:t>
            </a:r>
          </a:p>
          <a:p>
            <a:pPr>
              <a:lnSpc>
                <a:spcPct val="107000"/>
              </a:lnSpc>
              <a:spcAft>
                <a:spcPts val="800"/>
              </a:spcAft>
            </a:pP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 limitation due to family and new work </a:t>
            </a:r>
            <a:r>
              <a:rPr lang="en-GB" dirty="0">
                <a:solidFill>
                  <a:schemeClr val="tx1"/>
                </a:solidFill>
                <a:latin typeface="Calibri" panose="020F0502020204030204" pitchFamily="34" charset="0"/>
                <a:ea typeface="Calibri" panose="020F0502020204030204" pitchFamily="34" charset="0"/>
                <a:cs typeface="Times New Roman" panose="02020603050405020304" pitchFamily="18" charset="0"/>
              </a:rPr>
              <a:t>arrange</a:t>
            </a:r>
            <a:r>
              <a:rPr lang="en-GB"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ments.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787</Words>
  <Application>Microsoft Office PowerPoint</Application>
  <PresentationFormat>On-screen Show (16:9)</PresentationFormat>
  <Paragraphs>40</Paragraphs>
  <Slides>10</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Retrospect</vt:lpstr>
      <vt:lpstr>Office Theme</vt:lpstr>
      <vt:lpstr>PowerPoint Presentation</vt:lpstr>
      <vt:lpstr>About Me</vt:lpstr>
      <vt:lpstr>My Project  - Objectives</vt:lpstr>
      <vt:lpstr>Excel Data Analysis </vt:lpstr>
      <vt:lpstr>SQL Data Analysis</vt:lpstr>
      <vt:lpstr>Visualisation using Tableau- Dashboard 1</vt:lpstr>
      <vt:lpstr>PowerPoint Presentation</vt:lpstr>
      <vt:lpstr>Results/ Findings</vt:lpstr>
      <vt:lpstr>Challenges</vt:lpstr>
      <vt:lpstr>Conclusion and 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Opeyemi Seyi Oziga Awonugba</cp:lastModifiedBy>
  <cp:revision>5</cp:revision>
  <dcterms:modified xsi:type="dcterms:W3CDTF">2023-05-20T10:06:05Z</dcterms:modified>
</cp:coreProperties>
</file>