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2" r:id="rId2"/>
    <p:sldId id="274" r:id="rId3"/>
    <p:sldId id="340" r:id="rId4"/>
    <p:sldId id="358" r:id="rId5"/>
    <p:sldId id="360" r:id="rId6"/>
    <p:sldId id="363" r:id="rId7"/>
    <p:sldId id="374" r:id="rId8"/>
    <p:sldId id="361" r:id="rId9"/>
    <p:sldId id="376" r:id="rId10"/>
    <p:sldId id="375" r:id="rId11"/>
    <p:sldId id="373" r:id="rId12"/>
    <p:sldId id="362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27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34" autoAdjust="0"/>
    <p:restoredTop sz="94660"/>
  </p:normalViewPr>
  <p:slideViewPr>
    <p:cSldViewPr>
      <p:cViewPr>
        <p:scale>
          <a:sx n="75" d="100"/>
          <a:sy n="75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2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1" y="6416680"/>
            <a:ext cx="762000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362205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362205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2" y="1524005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2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2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2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1" y="6416680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80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1" y="6416680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de-DE" sz="7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C++ AUFBAUKURS</a:t>
            </a:r>
            <a:endParaRPr lang="de-DE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8170" y="3071810"/>
            <a:ext cx="6047662" cy="1000132"/>
          </a:xfrm>
        </p:spPr>
        <p:txBody>
          <a:bodyPr>
            <a:normAutofit fontScale="62500" lnSpcReduction="20000"/>
          </a:bodyPr>
          <a:lstStyle/>
          <a:p>
            <a:r>
              <a:rPr lang="de-DE" sz="4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</a:t>
            </a:r>
            <a:r>
              <a:rPr lang="de-DE" sz="48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  <a:p>
            <a:r>
              <a:rPr lang="de-DE" sz="4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Dateien und Stream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6757431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85720" y="357166"/>
            <a:ext cx="4000528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Buffer</a:t>
            </a:r>
            <a:endParaRPr lang="de-DE" sz="2400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/>
        </p:nvGraphicFramePr>
        <p:xfrm>
          <a:off x="642910" y="1785926"/>
          <a:ext cx="7048528" cy="176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16"/>
                <a:gridCol w="52864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Klasse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Beschreibung</a:t>
                      </a:r>
                      <a:endParaRPr lang="de-D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streambuf</a:t>
                      </a:r>
                      <a:endParaRPr lang="de-DE" sz="28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Basis 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buffer </a:t>
                      </a:r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Klasse für Datenflüsse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filebuf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File </a:t>
                      </a:r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stream buffer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8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stringbuf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String </a:t>
                      </a:r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 buffer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85720" y="357166"/>
            <a:ext cx="4000528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Datenfluss (stream)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714612" y="1928802"/>
            <a:ext cx="2857520" cy="85130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/>
              <a:t>Input stream</a:t>
            </a:r>
            <a:endParaRPr lang="de-DE" sz="4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5857884" y="1928802"/>
            <a:ext cx="3000396" cy="85130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Ließt von einer Datei.</a:t>
            </a:r>
            <a:endParaRPr lang="de-DE" sz="44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714612" y="2922981"/>
            <a:ext cx="6215106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4800" b="1" dirty="0" smtClean="0"/>
              <a:t>stream</a:t>
            </a:r>
            <a:endParaRPr lang="de-DE" sz="2000" b="1" dirty="0" smtClean="0"/>
          </a:p>
          <a:p>
            <a:pPr algn="ctr"/>
            <a:r>
              <a:rPr lang="de-DE" sz="2000" dirty="0" smtClean="0"/>
              <a:t>Benutzt den „stream extraction operator“: </a:t>
            </a:r>
            <a:r>
              <a:rPr lang="de-DE" sz="3200" b="1" dirty="0" smtClean="0">
                <a:solidFill>
                  <a:srgbClr val="FF0000"/>
                </a:solidFill>
              </a:rPr>
              <a:t>&gt;&gt;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714612" y="4286256"/>
            <a:ext cx="2857520" cy="85130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smtClean="0"/>
              <a:t>Output stream</a:t>
            </a:r>
            <a:endParaRPr lang="de-DE" sz="4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857884" y="4286256"/>
            <a:ext cx="3000396" cy="85130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Schreibt in eine Datei.</a:t>
            </a:r>
            <a:endParaRPr lang="de-DE" sz="44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714612" y="5280434"/>
            <a:ext cx="6215106" cy="11489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4800" b="1" dirty="0" smtClean="0"/>
              <a:t>stream</a:t>
            </a:r>
            <a:endParaRPr lang="de-DE" sz="2000" b="1" dirty="0" smtClean="0"/>
          </a:p>
          <a:p>
            <a:pPr algn="ctr"/>
            <a:r>
              <a:rPr lang="de-DE" sz="2000" dirty="0" smtClean="0"/>
              <a:t>Benutzt den „stream insertion operator“: </a:t>
            </a:r>
            <a:r>
              <a:rPr lang="de-DE" sz="3600" b="1" dirty="0" smtClean="0">
                <a:solidFill>
                  <a:srgbClr val="FF0000"/>
                </a:solidFill>
              </a:rPr>
              <a:t>&lt;&lt;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14282" y="3923113"/>
            <a:ext cx="1928826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Klassen</a:t>
            </a:r>
            <a:endParaRPr lang="de-DE" sz="3600" dirty="0"/>
          </a:p>
        </p:txBody>
      </p:sp>
      <p:cxnSp>
        <p:nvCxnSpPr>
          <p:cNvPr id="20" name="Gerade Verbindung mit Pfeil 19"/>
          <p:cNvCxnSpPr>
            <a:stCxn id="18" idx="3"/>
            <a:endCxn id="9" idx="1"/>
          </p:cNvCxnSpPr>
          <p:nvPr/>
        </p:nvCxnSpPr>
        <p:spPr>
          <a:xfrm flipV="1">
            <a:off x="2143108" y="3494485"/>
            <a:ext cx="571504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3"/>
            <a:endCxn id="12" idx="1"/>
          </p:cNvCxnSpPr>
          <p:nvPr/>
        </p:nvCxnSpPr>
        <p:spPr>
          <a:xfrm>
            <a:off x="2143108" y="4351741"/>
            <a:ext cx="571504" cy="15031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85720" y="357166"/>
            <a:ext cx="4000528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Standard-Stream-Objekte </a:t>
            </a:r>
            <a:r>
              <a:rPr lang="de-DE" sz="2400" dirty="0" smtClean="0"/>
              <a:t>in C++</a:t>
            </a:r>
            <a:endParaRPr lang="de-DE" sz="2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714612" y="4720837"/>
            <a:ext cx="1785950" cy="85130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cout</a:t>
            </a:r>
            <a:endParaRPr lang="de-DE" sz="4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714612" y="3357562"/>
            <a:ext cx="621510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DE" sz="4400" dirty="0" smtClean="0"/>
              <a:t>stream</a:t>
            </a:r>
            <a:endParaRPr lang="de-DE" sz="2000" dirty="0" smtClean="0"/>
          </a:p>
          <a:p>
            <a:pPr algn="ctr"/>
            <a:r>
              <a:rPr lang="de-DE" sz="2000" dirty="0" smtClean="0"/>
              <a:t>Benutzt </a:t>
            </a:r>
            <a:r>
              <a:rPr lang="de-DE" sz="2000" smtClean="0"/>
              <a:t>den „stream </a:t>
            </a:r>
            <a:r>
              <a:rPr lang="de-DE" sz="2000" dirty="0" smtClean="0"/>
              <a:t>extraction operator“: </a:t>
            </a:r>
            <a:r>
              <a:rPr lang="de-DE" sz="2000" b="1" dirty="0" smtClean="0">
                <a:solidFill>
                  <a:srgbClr val="FF0000"/>
                </a:solidFill>
              </a:rPr>
              <a:t>&gt;&gt;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714612" y="5715016"/>
            <a:ext cx="621510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de-DE" sz="4400" dirty="0" smtClean="0"/>
              <a:t>stream</a:t>
            </a:r>
            <a:endParaRPr lang="de-DE" sz="2000" dirty="0" smtClean="0"/>
          </a:p>
          <a:p>
            <a:pPr algn="ctr"/>
            <a:r>
              <a:rPr lang="de-DE" sz="2000" dirty="0" smtClean="0"/>
              <a:t>Benutzen </a:t>
            </a:r>
            <a:r>
              <a:rPr lang="de-DE" sz="2000" smtClean="0"/>
              <a:t>den „stream </a:t>
            </a:r>
            <a:r>
              <a:rPr lang="de-DE" sz="2000" dirty="0" smtClean="0"/>
              <a:t>insertion operator“: </a:t>
            </a:r>
            <a:r>
              <a:rPr lang="de-DE" sz="2000" b="1" dirty="0" smtClean="0">
                <a:solidFill>
                  <a:srgbClr val="FF0000"/>
                </a:solidFill>
              </a:rPr>
              <a:t>&lt;&lt;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14282" y="4572008"/>
            <a:ext cx="1071570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Klassen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8" idx="3"/>
            <a:endCxn id="9" idx="1"/>
          </p:cNvCxnSpPr>
          <p:nvPr/>
        </p:nvCxnSpPr>
        <p:spPr>
          <a:xfrm flipV="1">
            <a:off x="1285852" y="3821909"/>
            <a:ext cx="1428760" cy="11787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3"/>
            <a:endCxn id="12" idx="1"/>
          </p:cNvCxnSpPr>
          <p:nvPr/>
        </p:nvCxnSpPr>
        <p:spPr>
          <a:xfrm>
            <a:off x="1285852" y="5000636"/>
            <a:ext cx="1428760" cy="11787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4929190" y="4714884"/>
            <a:ext cx="1857388" cy="85130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cerr</a:t>
            </a:r>
            <a:endParaRPr lang="de-DE" sz="40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7143768" y="4714884"/>
            <a:ext cx="1785950" cy="85130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clog</a:t>
            </a:r>
            <a:endParaRPr lang="de-DE" sz="40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714612" y="2291945"/>
            <a:ext cx="1785950" cy="85130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cin</a:t>
            </a:r>
            <a:endParaRPr lang="de-DE" sz="4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14282" y="3357562"/>
            <a:ext cx="1071570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6" idx="3"/>
            <a:endCxn id="5" idx="1"/>
          </p:cNvCxnSpPr>
          <p:nvPr/>
        </p:nvCxnSpPr>
        <p:spPr>
          <a:xfrm>
            <a:off x="1285852" y="3786190"/>
            <a:ext cx="1428760" cy="13602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6" idx="3"/>
            <a:endCxn id="16" idx="1"/>
          </p:cNvCxnSpPr>
          <p:nvPr/>
        </p:nvCxnSpPr>
        <p:spPr>
          <a:xfrm flipV="1">
            <a:off x="1285852" y="2717597"/>
            <a:ext cx="1428760" cy="1068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28596" y="642918"/>
            <a:ext cx="30003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Unser Ziel</a:t>
            </a:r>
            <a:endParaRPr lang="de-DE" sz="4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571736" y="1857364"/>
            <a:ext cx="6143668" cy="20717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/>
              <a:t>Unser </a:t>
            </a:r>
            <a:r>
              <a:rPr lang="de-DE" sz="4400" b="1" u="sng" dirty="0" smtClean="0">
                <a:solidFill>
                  <a:schemeClr val="accent1">
                    <a:lumMod val="50000"/>
                  </a:schemeClr>
                </a:solidFill>
              </a:rPr>
              <a:t>eigenes</a:t>
            </a:r>
            <a:r>
              <a:rPr lang="de-DE" sz="4400" dirty="0" smtClean="0"/>
              <a:t> </a:t>
            </a:r>
            <a:r>
              <a:rPr lang="de-DE" sz="3200" dirty="0" smtClean="0">
                <a:solidFill>
                  <a:schemeClr val="tx1"/>
                </a:solidFill>
              </a:rPr>
              <a:t>input oder output </a:t>
            </a:r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de-DE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de-DE" sz="3200" dirty="0" smtClean="0">
                <a:solidFill>
                  <a:schemeClr val="tx1"/>
                </a:solidFill>
              </a:rPr>
              <a:t>rstellen, das Dateien lesen oder schreiben kann.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Form 8"/>
          <p:cNvCxnSpPr>
            <a:stCxn id="4" idx="2"/>
            <a:endCxn id="5" idx="1"/>
          </p:cNvCxnSpPr>
          <p:nvPr/>
        </p:nvCxnSpPr>
        <p:spPr>
          <a:xfrm rot="16200000" flipH="1">
            <a:off x="1589464" y="1910942"/>
            <a:ext cx="1321603" cy="6429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4357686" y="4071942"/>
            <a:ext cx="4357718" cy="1214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smtClean="0">
                <a:solidFill>
                  <a:schemeClr val="bg1"/>
                </a:solidFill>
              </a:rPr>
              <a:t>if(</a:t>
            </a:r>
            <a:r>
              <a:rPr lang="de-DE" sz="2000" smtClean="0">
                <a:solidFill>
                  <a:srgbClr val="FF0000"/>
                </a:solidFill>
              </a:rPr>
              <a:t>myStream.fail</a:t>
            </a:r>
            <a:r>
              <a:rPr lang="de-DE" sz="2000" dirty="0" smtClean="0">
                <a:solidFill>
                  <a:srgbClr val="FF0000"/>
                </a:solidFill>
              </a:rPr>
              <a:t>()</a:t>
            </a:r>
            <a:r>
              <a:rPr lang="de-DE" sz="20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...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}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571736" y="4071942"/>
            <a:ext cx="1643074" cy="1214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Datenflüsse in C++ sind Objekte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571736" y="5357826"/>
            <a:ext cx="1643074" cy="1214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Objekte beinhalten Funtionen die aufgerufen werden können.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357686" y="5357826"/>
            <a:ext cx="4357718" cy="1214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bg1"/>
                </a:solidFill>
              </a:rPr>
              <a:t>fail() ist eine Member Funktion (Methode) von dem </a:t>
            </a:r>
            <a:r>
              <a:rPr lang="de-DE" sz="2000" smtClean="0">
                <a:solidFill>
                  <a:schemeClr val="bg1"/>
                </a:solidFill>
              </a:rPr>
              <a:t>Objekt myStream.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500034" y="357166"/>
            <a:ext cx="3429024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Datei öffnen</a:t>
            </a:r>
            <a:endParaRPr lang="de-DE" sz="4000" dirty="0"/>
          </a:p>
        </p:txBody>
      </p:sp>
      <p:sp>
        <p:nvSpPr>
          <p:cNvPr id="5" name="Rechteck 4"/>
          <p:cNvSpPr/>
          <p:nvPr/>
        </p:nvSpPr>
        <p:spPr>
          <a:xfrm>
            <a:off x="3714744" y="2571744"/>
            <a:ext cx="5000660" cy="2214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ifstream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</a:rPr>
              <a:t>dataFile</a:t>
            </a:r>
            <a:r>
              <a:rPr lang="de-DE" dirty="0" smtClean="0"/>
              <a:t>(„data.txt“);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//Falls Probleme bein öffnen der Datei</a:t>
            </a:r>
          </a:p>
          <a:p>
            <a:r>
              <a:rPr lang="de-DE" dirty="0" smtClean="0"/>
              <a:t>  if(</a:t>
            </a:r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</a:rPr>
              <a:t>dataFile</a:t>
            </a:r>
            <a:r>
              <a:rPr lang="de-DE" dirty="0" smtClean="0"/>
              <a:t>.fail()){</a:t>
            </a:r>
          </a:p>
          <a:p>
            <a:r>
              <a:rPr lang="de-DE" dirty="0" smtClean="0"/>
              <a:t>    cerr &lt;&lt; „Datei kann nicht geöffnet werden.“;</a:t>
            </a:r>
          </a:p>
          <a:p>
            <a:r>
              <a:rPr lang="de-DE" dirty="0" smtClean="0"/>
              <a:t>    exit(0);</a:t>
            </a:r>
          </a:p>
          <a:p>
            <a:r>
              <a:rPr lang="de-DE" dirty="0" smtClean="0"/>
              <a:t>  }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034" y="1643050"/>
            <a:ext cx="3429024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lesen</a:t>
            </a:r>
            <a:endParaRPr lang="de-DE" sz="4000" dirty="0"/>
          </a:p>
        </p:txBody>
      </p:sp>
      <p:cxnSp>
        <p:nvCxnSpPr>
          <p:cNvPr id="10" name="Gerade Verbindung mit Pfeil 9"/>
          <p:cNvCxnSpPr>
            <a:stCxn id="11" idx="2"/>
          </p:cNvCxnSpPr>
          <p:nvPr/>
        </p:nvCxnSpPr>
        <p:spPr>
          <a:xfrm rot="5400000">
            <a:off x="4482703" y="1232282"/>
            <a:ext cx="1428760" cy="1535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857752" y="571480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Klasse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rot="5400000" flipH="1" flipV="1">
            <a:off x="3143240" y="3857628"/>
            <a:ext cx="2643206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428860" y="5786454"/>
            <a:ext cx="2643206" cy="785818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Objekt</a:t>
            </a:r>
            <a:endParaRPr lang="de-DE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500034" y="357166"/>
            <a:ext cx="3429024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Datei lesen</a:t>
            </a:r>
            <a:endParaRPr lang="de-DE" sz="4000" dirty="0"/>
          </a:p>
        </p:txBody>
      </p:sp>
      <p:sp>
        <p:nvSpPr>
          <p:cNvPr id="5" name="Rechteck 4"/>
          <p:cNvSpPr/>
          <p:nvPr/>
        </p:nvSpPr>
        <p:spPr>
          <a:xfrm>
            <a:off x="3714744" y="2571744"/>
            <a:ext cx="5000660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double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de-DE" dirty="0" smtClean="0">
                <a:solidFill>
                  <a:schemeClr val="bg1"/>
                </a:solidFill>
              </a:rPr>
              <a:t>=0</a:t>
            </a:r>
            <a:r>
              <a:rPr lang="de-DE" dirty="0" smtClean="0"/>
              <a:t>;</a:t>
            </a:r>
          </a:p>
          <a:p>
            <a:endParaRPr lang="de-DE" dirty="0" smtClean="0"/>
          </a:p>
          <a:p>
            <a:r>
              <a:rPr lang="de-DE" dirty="0" smtClean="0"/>
              <a:t>while(</a:t>
            </a:r>
            <a:r>
              <a:rPr lang="de-DE" b="1" dirty="0" smtClean="0">
                <a:solidFill>
                  <a:schemeClr val="accent6">
                    <a:lumMod val="50000"/>
                  </a:schemeClr>
                </a:solidFill>
              </a:rPr>
              <a:t>dataFile</a:t>
            </a:r>
            <a:r>
              <a:rPr lang="de-DE" dirty="0" smtClean="0"/>
              <a:t>&gt;&gt;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de-DE" dirty="0" smtClean="0"/>
              <a:t>){</a:t>
            </a:r>
          </a:p>
          <a:p>
            <a:r>
              <a:rPr lang="de-DE" dirty="0" smtClean="0"/>
              <a:t>  cout &lt;&lt; „Read:“ &lt;&lt;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de-DE" dirty="0" smtClean="0"/>
              <a:t> &lt;&lt; endl;</a:t>
            </a:r>
          </a:p>
          <a:p>
            <a:r>
              <a:rPr lang="de-DE" dirty="0" smtClean="0"/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00034" y="2500306"/>
            <a:ext cx="3071834" cy="20002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Es werden die Daten aus der </a:t>
            </a:r>
            <a:r>
              <a:rPr lang="de-DE" sz="2000" b="1" dirty="0" smtClean="0"/>
              <a:t>data.txt</a:t>
            </a:r>
            <a:r>
              <a:rPr lang="de-DE" sz="2000" dirty="0" smtClean="0"/>
              <a:t> Datei entnommen und in </a:t>
            </a:r>
            <a:r>
              <a:rPr lang="de-DE" sz="2000" b="1" dirty="0" smtClean="0"/>
              <a:t>value </a:t>
            </a:r>
            <a:r>
              <a:rPr lang="de-DE" sz="2000" dirty="0" smtClean="0"/>
              <a:t>gelegt.</a:t>
            </a:r>
          </a:p>
          <a:p>
            <a:pPr algn="ctr"/>
            <a:r>
              <a:rPr lang="de-DE" dirty="0" smtClean="0"/>
              <a:t>(Vergleichbar mit cin &gt;&gt;)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00034" y="4572008"/>
            <a:ext cx="3071834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Leseprozess wird bis zum Ende der Datei wiederholt.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500034" y="5643578"/>
            <a:ext cx="3071834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Der stream </a:t>
            </a:r>
            <a:r>
              <a:rPr lang="de-DE" dirty="0" smtClean="0"/>
              <a:t>extraction operator gibt FALSE zurück, am Ende der Datei. 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500034" y="1643050"/>
            <a:ext cx="3429024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lesen</a:t>
            </a:r>
            <a:endParaRPr lang="de-DE" sz="4000" dirty="0"/>
          </a:p>
        </p:txBody>
      </p:sp>
      <p:cxnSp>
        <p:nvCxnSpPr>
          <p:cNvPr id="12" name="Gerade Verbindung mit Pfeil 11"/>
          <p:cNvCxnSpPr>
            <a:stCxn id="13" idx="2"/>
          </p:cNvCxnSpPr>
          <p:nvPr/>
        </p:nvCxnSpPr>
        <p:spPr>
          <a:xfrm rot="5400000">
            <a:off x="5054207" y="1232282"/>
            <a:ext cx="1428760" cy="1535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5429256" y="571480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Ganz normale Variable</a:t>
            </a:r>
            <a:endParaRPr lang="de-D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500034" y="357166"/>
            <a:ext cx="3429024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Datei schließen</a:t>
            </a:r>
            <a:endParaRPr lang="de-DE" sz="4000" dirty="0"/>
          </a:p>
        </p:txBody>
      </p:sp>
      <p:sp>
        <p:nvSpPr>
          <p:cNvPr id="5" name="Rechteck 4"/>
          <p:cNvSpPr/>
          <p:nvPr/>
        </p:nvSpPr>
        <p:spPr>
          <a:xfrm>
            <a:off x="3714744" y="2571744"/>
            <a:ext cx="5000660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</a:rPr>
              <a:t>dataFile</a:t>
            </a:r>
            <a:r>
              <a:rPr lang="de-DE" dirty="0" smtClean="0"/>
              <a:t>.close();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500034" y="1643050"/>
            <a:ext cx="3429024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lesen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500034" y="357166"/>
            <a:ext cx="3429024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Datei öffnen</a:t>
            </a:r>
            <a:endParaRPr lang="de-DE" sz="4000" dirty="0"/>
          </a:p>
        </p:txBody>
      </p:sp>
      <p:sp>
        <p:nvSpPr>
          <p:cNvPr id="5" name="Rechteck 4"/>
          <p:cNvSpPr/>
          <p:nvPr/>
        </p:nvSpPr>
        <p:spPr>
          <a:xfrm>
            <a:off x="3714744" y="2571744"/>
            <a:ext cx="5000660" cy="2214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rgbClr val="C00000"/>
                </a:solidFill>
              </a:rPr>
              <a:t>ofstream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</a:rPr>
              <a:t>dataFile</a:t>
            </a:r>
            <a:r>
              <a:rPr lang="de-DE" dirty="0" smtClean="0"/>
              <a:t>(„data.</a:t>
            </a:r>
            <a:r>
              <a:rPr lang="de-DE" sz="2400" b="1" dirty="0" smtClean="0">
                <a:solidFill>
                  <a:srgbClr val="FF0000"/>
                </a:solidFill>
              </a:rPr>
              <a:t>txt</a:t>
            </a:r>
            <a:r>
              <a:rPr lang="de-DE" dirty="0" smtClean="0"/>
              <a:t>“);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//Falls Probleme bein öffnen der Datei</a:t>
            </a:r>
          </a:p>
          <a:p>
            <a:r>
              <a:rPr lang="de-DE" dirty="0" smtClean="0"/>
              <a:t>  if(</a:t>
            </a:r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</a:rPr>
              <a:t>dataFile</a:t>
            </a:r>
            <a:r>
              <a:rPr lang="de-DE" dirty="0" smtClean="0"/>
              <a:t>.fail()){</a:t>
            </a:r>
          </a:p>
          <a:p>
            <a:r>
              <a:rPr lang="de-DE" dirty="0" smtClean="0"/>
              <a:t>    cerr &lt;&lt; „Datei kann nicht geöffnet werden.“;</a:t>
            </a:r>
          </a:p>
          <a:p>
            <a:r>
              <a:rPr lang="de-DE" dirty="0" smtClean="0"/>
              <a:t>    return 0;</a:t>
            </a:r>
          </a:p>
          <a:p>
            <a:r>
              <a:rPr lang="de-DE" dirty="0" smtClean="0"/>
              <a:t>  }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034" y="1643050"/>
            <a:ext cx="3429024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schreiben</a:t>
            </a:r>
            <a:endParaRPr lang="de-DE" sz="4000" dirty="0"/>
          </a:p>
        </p:txBody>
      </p:sp>
      <p:sp>
        <p:nvSpPr>
          <p:cNvPr id="7" name="Ellipse 6"/>
          <p:cNvSpPr/>
          <p:nvPr/>
        </p:nvSpPr>
        <p:spPr>
          <a:xfrm>
            <a:off x="6572264" y="357166"/>
            <a:ext cx="2357454" cy="13573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Niemals *.cpp schreiben!! Man kann seinen eigenen Code überschreiben.</a:t>
            </a:r>
            <a:endParaRPr lang="de-DE" sz="1400" dirty="0"/>
          </a:p>
        </p:txBody>
      </p:sp>
      <p:cxnSp>
        <p:nvCxnSpPr>
          <p:cNvPr id="9" name="Gerade Verbindung mit Pfeil 8"/>
          <p:cNvCxnSpPr>
            <a:stCxn id="7" idx="4"/>
          </p:cNvCxnSpPr>
          <p:nvPr/>
        </p:nvCxnSpPr>
        <p:spPr>
          <a:xfrm rot="5400000">
            <a:off x="6661562" y="1553753"/>
            <a:ext cx="928694" cy="125016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500034" y="357166"/>
            <a:ext cx="3429024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in Datei schreiben</a:t>
            </a:r>
            <a:endParaRPr lang="de-DE" sz="4000" dirty="0"/>
          </a:p>
        </p:txBody>
      </p:sp>
      <p:sp>
        <p:nvSpPr>
          <p:cNvPr id="5" name="Rechteck 4"/>
          <p:cNvSpPr/>
          <p:nvPr/>
        </p:nvSpPr>
        <p:spPr>
          <a:xfrm>
            <a:off x="3714744" y="2571744"/>
            <a:ext cx="5000660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double </a:t>
            </a:r>
            <a:r>
              <a:rPr lang="de-DE" b="1" dirty="0" smtClean="0">
                <a:solidFill>
                  <a:srgbClr val="7030A0"/>
                </a:solidFill>
              </a:rPr>
              <a:t>value</a:t>
            </a:r>
            <a:r>
              <a:rPr lang="de-DE" dirty="0" smtClean="0"/>
              <a:t>=0;</a:t>
            </a:r>
          </a:p>
          <a:p>
            <a:endParaRPr lang="de-DE" dirty="0" smtClean="0"/>
          </a:p>
          <a:p>
            <a:r>
              <a:rPr lang="de-DE" dirty="0" smtClean="0"/>
              <a:t>for(int i=0;  i&lt;10; i++){</a:t>
            </a:r>
          </a:p>
          <a:p>
            <a:r>
              <a:rPr lang="de-DE" b="1" smtClean="0">
                <a:solidFill>
                  <a:srgbClr val="7030A0"/>
                </a:solidFill>
              </a:rPr>
              <a:t> value</a:t>
            </a:r>
            <a:r>
              <a:rPr lang="de-DE" smtClean="0"/>
              <a:t> </a:t>
            </a:r>
            <a:r>
              <a:rPr lang="de-DE" dirty="0" smtClean="0"/>
              <a:t>= rand();</a:t>
            </a:r>
          </a:p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</a:rPr>
              <a:t>dataFile</a:t>
            </a:r>
            <a:r>
              <a:rPr lang="de-DE" dirty="0" smtClean="0"/>
              <a:t> &lt;&lt; </a:t>
            </a:r>
            <a:r>
              <a:rPr lang="de-DE" b="1" dirty="0" smtClean="0">
                <a:solidFill>
                  <a:srgbClr val="7030A0"/>
                </a:solidFill>
              </a:rPr>
              <a:t>value</a:t>
            </a:r>
            <a:r>
              <a:rPr lang="de-DE" dirty="0" smtClean="0"/>
              <a:t> &lt;&lt; endl;</a:t>
            </a:r>
          </a:p>
          <a:p>
            <a:r>
              <a:rPr lang="de-DE" dirty="0" smtClean="0"/>
              <a:t>}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00034" y="1643050"/>
            <a:ext cx="3429024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schreiben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500034" y="357166"/>
            <a:ext cx="3429024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Datei schließen</a:t>
            </a:r>
            <a:endParaRPr lang="de-DE" sz="4000" dirty="0"/>
          </a:p>
        </p:txBody>
      </p:sp>
      <p:sp>
        <p:nvSpPr>
          <p:cNvPr id="5" name="Rechteck 4"/>
          <p:cNvSpPr/>
          <p:nvPr/>
        </p:nvSpPr>
        <p:spPr>
          <a:xfrm>
            <a:off x="3714744" y="2571744"/>
            <a:ext cx="5000660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</a:rPr>
              <a:t>dataFile</a:t>
            </a:r>
            <a:r>
              <a:rPr lang="de-DE" dirty="0" smtClean="0"/>
              <a:t>.close();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034" y="1643050"/>
            <a:ext cx="3429024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schreiben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116" y="1571612"/>
            <a:ext cx="8287687" cy="4737748"/>
          </a:xfrm>
        </p:spPr>
        <p:txBody>
          <a:bodyPr>
            <a:noAutofit/>
          </a:bodyPr>
          <a:lstStyle/>
          <a:p>
            <a:r>
              <a:rPr lang="de-DE" sz="4400" dirty="0" smtClean="0"/>
              <a:t>Datenflüsse und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857224" y="785794"/>
            <a:ext cx="271464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exit();</a:t>
            </a:r>
            <a:endParaRPr lang="de-DE" sz="3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857224" y="3643314"/>
            <a:ext cx="271464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return;</a:t>
            </a:r>
          </a:p>
        </p:txBody>
      </p:sp>
      <p:sp>
        <p:nvSpPr>
          <p:cNvPr id="6" name="Rechteck 5"/>
          <p:cNvSpPr/>
          <p:nvPr/>
        </p:nvSpPr>
        <p:spPr>
          <a:xfrm>
            <a:off x="4214810" y="785794"/>
            <a:ext cx="4286280" cy="24288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Beendet </a:t>
            </a:r>
            <a:r>
              <a:rPr lang="de-DE" sz="2000" b="1" dirty="0" smtClean="0">
                <a:solidFill>
                  <a:srgbClr val="C00000"/>
                </a:solidFill>
              </a:rPr>
              <a:t>sofort</a:t>
            </a:r>
            <a:r>
              <a:rPr lang="de-DE" sz="2000" dirty="0" smtClean="0"/>
              <a:t>  das Programm.</a:t>
            </a:r>
          </a:p>
          <a:p>
            <a:r>
              <a:rPr lang="de-DE" sz="2000" dirty="0" smtClean="0"/>
              <a:t>Parameter:</a:t>
            </a:r>
          </a:p>
          <a:p>
            <a:r>
              <a:rPr lang="de-DE" sz="2000" dirty="0" smtClean="0"/>
              <a:t>0: das Programm endet mit Erfolg.</a:t>
            </a:r>
          </a:p>
          <a:p>
            <a:r>
              <a:rPr lang="de-DE" sz="2000" dirty="0" smtClean="0"/>
              <a:t>1: Das Programm endet mit Fehler.</a:t>
            </a:r>
          </a:p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#include &lt;cstdlib&gt;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14810" y="3571876"/>
            <a:ext cx="4286280" cy="27860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Beendet sofort die aktuelle Funktion, aber nicht das Programm. Springt zum Hauptprogramm zurück. </a:t>
            </a:r>
            <a:r>
              <a:rPr lang="de-DE" sz="2000" i="1" dirty="0" smtClean="0"/>
              <a:t>Kann</a:t>
            </a:r>
            <a:r>
              <a:rPr lang="de-DE" sz="2000" dirty="0" smtClean="0"/>
              <a:t> einen Wert zurückgeben. Wenn </a:t>
            </a:r>
            <a:r>
              <a:rPr lang="de-DE" sz="2000" i="1" dirty="0" smtClean="0"/>
              <a:t>return 0</a:t>
            </a:r>
            <a:r>
              <a:rPr lang="de-DE" sz="2000" dirty="0" smtClean="0"/>
              <a:t> in main steht, dann endet das ganze Programm.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57224" y="785794"/>
            <a:ext cx="271464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fail();</a:t>
            </a:r>
            <a:endParaRPr lang="de-DE" sz="3600" dirty="0"/>
          </a:p>
        </p:txBody>
      </p:sp>
      <p:sp>
        <p:nvSpPr>
          <p:cNvPr id="3" name="Abgerundetes Rechteck 2"/>
          <p:cNvSpPr/>
          <p:nvPr/>
        </p:nvSpPr>
        <p:spPr>
          <a:xfrm>
            <a:off x="857224" y="1857364"/>
            <a:ext cx="271464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smtClean="0"/>
              <a:t>is_open();</a:t>
            </a:r>
            <a:endParaRPr lang="de-DE" sz="3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857224" y="3000372"/>
            <a:ext cx="271464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close();</a:t>
            </a:r>
            <a:endParaRPr lang="de-DE" sz="3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857224" y="4214818"/>
            <a:ext cx="271464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getline();</a:t>
            </a:r>
            <a:endParaRPr lang="de-DE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411743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Unterrichtseinheit</a:t>
            </a:r>
            <a:r>
              <a:rPr lang="de-DE" dirty="0" smtClean="0"/>
              <a:t> 7: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07-C++Aubaukurs_E229-UE.7.pptx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sz="1800" dirty="0" smtClean="0"/>
              <a:t>19+7+Projekt Dateien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1645" y="274638"/>
            <a:ext cx="5757875" cy="8683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dirty="0" smtClean="0"/>
              <a:t>Speicherungsformen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214942" y="2000240"/>
            <a:ext cx="3214710" cy="142876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Non-volatile</a:t>
            </a:r>
          </a:p>
          <a:p>
            <a:pPr algn="ctr"/>
            <a:r>
              <a:rPr lang="de-DE" sz="2800" dirty="0" smtClean="0"/>
              <a:t>(oder persistent)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57158" y="3571876"/>
            <a:ext cx="3214710" cy="1071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Wenn das Programm ausschaltet, verschwinden die Daten.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57158" y="2000240"/>
            <a:ext cx="3214710" cy="142876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Volatile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57158" y="4786322"/>
            <a:ext cx="3214710" cy="16430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Daten werden auf auf RAM-Speicher gespeichert.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214942" y="3571876"/>
            <a:ext cx="3214710" cy="1071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Wenn das Programm ausschaltet, bleiben die Daten erhalten.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214942" y="4786322"/>
            <a:ext cx="3214710" cy="16430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Daten werden auf einem „none-volatile storage“gespeichert: Hard Drive, USB, CD-ROM, SD-Card, etc.</a:t>
            </a:r>
          </a:p>
        </p:txBody>
      </p:sp>
      <p:cxnSp>
        <p:nvCxnSpPr>
          <p:cNvPr id="18" name="Gerade Verbindung mit Pfeil 17"/>
          <p:cNvCxnSpPr>
            <a:endCxn id="7" idx="0"/>
          </p:cNvCxnSpPr>
          <p:nvPr/>
        </p:nvCxnSpPr>
        <p:spPr>
          <a:xfrm rot="10800000" flipV="1">
            <a:off x="1964514" y="1142984"/>
            <a:ext cx="2607487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2" idx="2"/>
            <a:endCxn id="5" idx="0"/>
          </p:cNvCxnSpPr>
          <p:nvPr/>
        </p:nvCxnSpPr>
        <p:spPr>
          <a:xfrm rot="16200000" flipH="1">
            <a:off x="5257812" y="435755"/>
            <a:ext cx="857256" cy="2271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28596" y="642918"/>
            <a:ext cx="30003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Unser Ziel</a:t>
            </a:r>
            <a:endParaRPr lang="de-DE" sz="4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571736" y="2143116"/>
            <a:ext cx="6143668" cy="29289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/>
              <a:t>Unser eigenes </a:t>
            </a:r>
            <a:r>
              <a:rPr lang="de-DE" sz="3600" dirty="0" smtClean="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de-DE" sz="3600" dirty="0" smtClean="0"/>
              <a:t> oder </a:t>
            </a:r>
            <a:r>
              <a:rPr lang="de-DE" sz="3600" dirty="0" smtClean="0">
                <a:solidFill>
                  <a:schemeClr val="accent2">
                    <a:lumMod val="50000"/>
                  </a:schemeClr>
                </a:solidFill>
              </a:rPr>
              <a:t>output</a:t>
            </a:r>
            <a:r>
              <a:rPr lang="de-DE" sz="3600" dirty="0" smtClean="0"/>
              <a:t> </a:t>
            </a:r>
            <a:r>
              <a:rPr lang="de-DE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de-DE" sz="3600" dirty="0" smtClean="0"/>
              <a:t>rstellen, das </a:t>
            </a:r>
            <a:r>
              <a:rPr lang="de-DE" sz="3600" dirty="0" smtClean="0">
                <a:solidFill>
                  <a:schemeClr val="accent6">
                    <a:lumMod val="50000"/>
                  </a:schemeClr>
                </a:solidFill>
              </a:rPr>
              <a:t>Dateien lesen oder in die Datei schreiben</a:t>
            </a:r>
            <a:r>
              <a:rPr lang="de-DE" sz="3600" dirty="0" smtClean="0"/>
              <a:t> kann.</a:t>
            </a:r>
            <a:endParaRPr lang="de-DE" sz="3600" dirty="0"/>
          </a:p>
        </p:txBody>
      </p:sp>
      <p:cxnSp>
        <p:nvCxnSpPr>
          <p:cNvPr id="9" name="Form 8"/>
          <p:cNvCxnSpPr>
            <a:stCxn id="4" idx="2"/>
            <a:endCxn id="5" idx="1"/>
          </p:cNvCxnSpPr>
          <p:nvPr/>
        </p:nvCxnSpPr>
        <p:spPr>
          <a:xfrm rot="16200000" flipH="1">
            <a:off x="1232274" y="2268132"/>
            <a:ext cx="2035983" cy="6429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571472" y="2857496"/>
            <a:ext cx="2928958" cy="12144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Was ist aber </a:t>
            </a:r>
            <a:r>
              <a:rPr lang="de-DE" sz="3200" b="1" smtClean="0"/>
              <a:t>ein Stream?</a:t>
            </a:r>
            <a:endParaRPr lang="de-DE" sz="3200" b="1" dirty="0"/>
          </a:p>
        </p:txBody>
      </p:sp>
      <p:sp>
        <p:nvSpPr>
          <p:cNvPr id="3" name="Abgerundetes Rechteck 2"/>
          <p:cNvSpPr/>
          <p:nvPr/>
        </p:nvSpPr>
        <p:spPr>
          <a:xfrm>
            <a:off x="4286247" y="357166"/>
            <a:ext cx="2071703" cy="851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smtClean="0"/>
              <a:t>Stream</a:t>
            </a:r>
            <a:endParaRPr lang="de-DE" sz="4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643701" y="357166"/>
            <a:ext cx="2071703" cy="851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Strom</a:t>
            </a:r>
            <a:endParaRPr lang="de-DE" sz="4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286248" y="1357298"/>
            <a:ext cx="4503702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smtClean="0"/>
              <a:t>Stream </a:t>
            </a:r>
            <a:r>
              <a:rPr lang="de-DE" sz="4800" dirty="0" smtClean="0"/>
              <a:t>in C++</a:t>
            </a:r>
            <a:endParaRPr lang="de-DE" sz="4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286248" y="2500306"/>
            <a:ext cx="4503702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Strom von Daten die in eine bestimmte Richtung fließen.</a:t>
            </a:r>
            <a:endParaRPr lang="de-DE" sz="2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286248" y="3643314"/>
            <a:ext cx="4503702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C00000"/>
                </a:solidFill>
              </a:rPr>
              <a:t>DATENFLUSS</a:t>
            </a:r>
            <a:endParaRPr lang="de-DE" sz="4000" b="1" dirty="0">
              <a:solidFill>
                <a:srgbClr val="C0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286248" y="4786322"/>
            <a:ext cx="4503702" cy="19288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smtClean="0"/>
              <a:t>Jedes Stream-Objekt </a:t>
            </a:r>
            <a:r>
              <a:rPr lang="de-DE" sz="2400" dirty="0" smtClean="0"/>
              <a:t>hat eigene Eigenschaften, die von der </a:t>
            </a:r>
            <a:r>
              <a:rPr lang="de-DE" sz="2400" smtClean="0"/>
              <a:t>entsprechenden Streamklasse </a:t>
            </a:r>
            <a:r>
              <a:rPr lang="de-DE" sz="2400" dirty="0" smtClean="0"/>
              <a:t>festgelegt werden.</a:t>
            </a:r>
            <a:endParaRPr lang="de-DE" sz="2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71472" y="5857892"/>
            <a:ext cx="2928958" cy="571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Ref. auf S. 650 des Buches.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571472" y="2571744"/>
            <a:ext cx="2286016" cy="121444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Programm</a:t>
            </a:r>
            <a:endParaRPr lang="de-DE" sz="32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500034" y="428604"/>
            <a:ext cx="4503702" cy="928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Richtung </a:t>
            </a:r>
            <a:r>
              <a:rPr lang="de-DE" sz="2800" smtClean="0"/>
              <a:t>des </a:t>
            </a:r>
            <a:r>
              <a:rPr lang="de-DE" sz="2800" smtClean="0"/>
              <a:t>Datenfluss</a:t>
            </a:r>
            <a:endParaRPr lang="de-DE" sz="28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215074" y="2571744"/>
            <a:ext cx="2286016" cy="12144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Externe Elemente</a:t>
            </a:r>
            <a:endParaRPr lang="de-DE" sz="32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6286512" y="4000504"/>
            <a:ext cx="2143140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accent3">
                    <a:lumMod val="75000"/>
                  </a:schemeClr>
                </a:solidFill>
              </a:rPr>
              <a:t>Bildschirm</a:t>
            </a:r>
            <a:endParaRPr lang="de-DE" sz="9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286512" y="4786322"/>
            <a:ext cx="2143140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accent3">
                    <a:lumMod val="75000"/>
                  </a:schemeClr>
                </a:solidFill>
              </a:rPr>
              <a:t>Tastatur</a:t>
            </a:r>
            <a:endParaRPr lang="de-DE" sz="9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286512" y="5572140"/>
            <a:ext cx="2143140" cy="4286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accent3">
                    <a:lumMod val="75000"/>
                  </a:schemeClr>
                </a:solidFill>
              </a:rPr>
              <a:t>Textdatei</a:t>
            </a:r>
            <a:endParaRPr lang="de-DE" sz="9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3071802" y="2714620"/>
            <a:ext cx="2928958" cy="1588"/>
          </a:xfrm>
          <a:prstGeom prst="straightConnector1">
            <a:avLst/>
          </a:prstGeom>
          <a:ln w="101600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071802" y="3571876"/>
            <a:ext cx="2928958" cy="1588"/>
          </a:xfrm>
          <a:prstGeom prst="straightConnector1">
            <a:avLst/>
          </a:prstGeom>
          <a:ln w="101600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14744" y="357187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997036" y="234528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000496" y="270247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&lt;&lt;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000496" y="32739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&gt;&gt;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85720" y="357166"/>
            <a:ext cx="4000528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C++ behandelt eine Datei als ein </a:t>
            </a:r>
            <a:r>
              <a:rPr lang="de-DE" sz="2400" smtClean="0"/>
              <a:t>Datenfluss (stream).</a:t>
            </a:r>
            <a:endParaRPr lang="de-DE" sz="2400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/>
        </p:nvGraphicFramePr>
        <p:xfrm>
          <a:off x="714348" y="1821517"/>
          <a:ext cx="7858180" cy="464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39"/>
                <a:gridCol w="605294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Klasse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Beschreibung</a:t>
                      </a:r>
                      <a:endParaRPr lang="de-DE" sz="2000" dirty="0"/>
                    </a:p>
                  </a:txBody>
                  <a:tcPr/>
                </a:tc>
              </a:tr>
              <a:tr h="2324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ios_Basis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de-DE" sz="1600" b="0" i="0" u="none" strike="noStrike" kern="1200" dirty="0" smtClean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Basis Klasse für Datenflüsse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Basis Klasse für Datenflüsse (Typ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-anhängige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Komponenten)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istream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Input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ostream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Output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iostream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Input/output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ifstream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Input file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ofstream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Output file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fstream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Input/output file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istringstream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Input string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ostringstream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Output string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</a:rPr>
                        <a:t>stringstream</a:t>
                      </a:r>
                      <a:endParaRPr lang="de-DE" sz="24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Input/output string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Datenfluss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85720" y="357166"/>
            <a:ext cx="4000528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C++ behandelt eine Datei als ein </a:t>
            </a:r>
            <a:r>
              <a:rPr lang="de-DE" sz="2400" smtClean="0"/>
              <a:t>Datenfluss (stream).</a:t>
            </a:r>
            <a:endParaRPr lang="de-DE" sz="2400" dirty="0"/>
          </a:p>
        </p:txBody>
      </p:sp>
      <p:sp>
        <p:nvSpPr>
          <p:cNvPr id="13" name="Rechteck 12"/>
          <p:cNvSpPr/>
          <p:nvPr/>
        </p:nvSpPr>
        <p:spPr>
          <a:xfrm>
            <a:off x="3714744" y="2428868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ios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2071670" y="3500439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smtClean="0"/>
              <a:t>istream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5572132" y="3429001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smtClean="0"/>
              <a:t>ostream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285720" y="471488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smtClean="0"/>
              <a:t>ifstream</a:t>
            </a:r>
            <a:endParaRPr lang="de-DE" sz="2000" dirty="0"/>
          </a:p>
        </p:txBody>
      </p:sp>
      <p:sp>
        <p:nvSpPr>
          <p:cNvPr id="17" name="Rechteck 16"/>
          <p:cNvSpPr/>
          <p:nvPr/>
        </p:nvSpPr>
        <p:spPr>
          <a:xfrm>
            <a:off x="7358082" y="471488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smtClean="0"/>
              <a:t>ofstream</a:t>
            </a:r>
            <a:endParaRPr lang="de-DE" sz="2000" dirty="0"/>
          </a:p>
        </p:txBody>
      </p:sp>
      <p:sp>
        <p:nvSpPr>
          <p:cNvPr id="19" name="Rechteck 18"/>
          <p:cNvSpPr/>
          <p:nvPr/>
        </p:nvSpPr>
        <p:spPr>
          <a:xfrm>
            <a:off x="3786182" y="471488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smtClean="0"/>
              <a:t>iostream</a:t>
            </a:r>
            <a:endParaRPr lang="de-DE" sz="2000" dirty="0"/>
          </a:p>
        </p:txBody>
      </p:sp>
      <p:sp>
        <p:nvSpPr>
          <p:cNvPr id="21" name="Rechteck 20"/>
          <p:cNvSpPr/>
          <p:nvPr/>
        </p:nvSpPr>
        <p:spPr>
          <a:xfrm>
            <a:off x="3786182" y="5857892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fstream</a:t>
            </a:r>
            <a:endParaRPr lang="de-DE" sz="2000" dirty="0"/>
          </a:p>
        </p:txBody>
      </p:sp>
      <p:sp>
        <p:nvSpPr>
          <p:cNvPr id="23" name="Rechteck 22"/>
          <p:cNvSpPr/>
          <p:nvPr/>
        </p:nvSpPr>
        <p:spPr>
          <a:xfrm>
            <a:off x="2071670" y="471488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smtClean="0"/>
              <a:t>istrstream</a:t>
            </a:r>
            <a:endParaRPr lang="de-DE" sz="2000" dirty="0"/>
          </a:p>
        </p:txBody>
      </p:sp>
      <p:sp>
        <p:nvSpPr>
          <p:cNvPr id="24" name="Rechteck 23"/>
          <p:cNvSpPr/>
          <p:nvPr/>
        </p:nvSpPr>
        <p:spPr>
          <a:xfrm>
            <a:off x="5572132" y="4714884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smtClean="0"/>
              <a:t>ostrstream</a:t>
            </a:r>
            <a:endParaRPr lang="de-DE" sz="2000" dirty="0"/>
          </a:p>
        </p:txBody>
      </p:sp>
      <p:cxnSp>
        <p:nvCxnSpPr>
          <p:cNvPr id="26" name="Form 25"/>
          <p:cNvCxnSpPr>
            <a:stCxn id="14" idx="0"/>
          </p:cNvCxnSpPr>
          <p:nvPr/>
        </p:nvCxnSpPr>
        <p:spPr>
          <a:xfrm rot="5400000" flipH="1" flipV="1">
            <a:off x="3393273" y="2464588"/>
            <a:ext cx="428628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5" idx="0"/>
          </p:cNvCxnSpPr>
          <p:nvPr/>
        </p:nvCxnSpPr>
        <p:spPr>
          <a:xfrm rot="16200000" flipV="1">
            <a:off x="5179223" y="2321712"/>
            <a:ext cx="357190" cy="1857388"/>
          </a:xfrm>
          <a:prstGeom prst="bentConnector3">
            <a:avLst>
              <a:gd name="adj1" fmla="val 43173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endCxn id="14" idx="2"/>
          </p:cNvCxnSpPr>
          <p:nvPr/>
        </p:nvCxnSpPr>
        <p:spPr>
          <a:xfrm rot="5400000" flipH="1" flipV="1">
            <a:off x="1678761" y="3536158"/>
            <a:ext cx="428628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endCxn id="14" idx="2"/>
          </p:cNvCxnSpPr>
          <p:nvPr/>
        </p:nvCxnSpPr>
        <p:spPr>
          <a:xfrm rot="5400000" flipH="1" flipV="1">
            <a:off x="2571736" y="4429133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endCxn id="14" idx="2"/>
          </p:cNvCxnSpPr>
          <p:nvPr/>
        </p:nvCxnSpPr>
        <p:spPr>
          <a:xfrm rot="16200000" flipV="1">
            <a:off x="3428992" y="3571877"/>
            <a:ext cx="428628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endCxn id="15" idx="2"/>
          </p:cNvCxnSpPr>
          <p:nvPr/>
        </p:nvCxnSpPr>
        <p:spPr>
          <a:xfrm rot="5400000" flipH="1" flipV="1">
            <a:off x="5143504" y="3500439"/>
            <a:ext cx="500066" cy="1785950"/>
          </a:xfrm>
          <a:prstGeom prst="bentConnector3">
            <a:avLst>
              <a:gd name="adj1" fmla="val 40248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endCxn id="15" idx="2"/>
          </p:cNvCxnSpPr>
          <p:nvPr/>
        </p:nvCxnSpPr>
        <p:spPr>
          <a:xfrm rot="5400000" flipH="1" flipV="1">
            <a:off x="6036479" y="4393414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endCxn id="15" idx="2"/>
          </p:cNvCxnSpPr>
          <p:nvPr/>
        </p:nvCxnSpPr>
        <p:spPr>
          <a:xfrm rot="16200000" flipV="1">
            <a:off x="6929454" y="3500439"/>
            <a:ext cx="500066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21" idx="0"/>
            <a:endCxn id="19" idx="2"/>
          </p:cNvCxnSpPr>
          <p:nvPr/>
        </p:nvCxnSpPr>
        <p:spPr>
          <a:xfrm rot="5400000" flipH="1" flipV="1">
            <a:off x="4286248" y="5643578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714744" y="1428736"/>
            <a:ext cx="1428760" cy="7143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accent3">
                    <a:lumMod val="50000"/>
                  </a:schemeClr>
                </a:solidFill>
              </a:rPr>
              <a:t>ios_Basis</a:t>
            </a:r>
            <a:endParaRPr lang="de-DE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3" name="Gerade Verbindung mit Pfeil 52"/>
          <p:cNvCxnSpPr>
            <a:stCxn id="51" idx="2"/>
            <a:endCxn id="13" idx="0"/>
          </p:cNvCxnSpPr>
          <p:nvPr/>
        </p:nvCxnSpPr>
        <p:spPr>
          <a:xfrm rot="5400000">
            <a:off x="4286248" y="22859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85720" y="357166"/>
            <a:ext cx="4000528" cy="11430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Objekte</a:t>
            </a:r>
            <a:endParaRPr lang="de-DE" sz="2400" dirty="0"/>
          </a:p>
        </p:txBody>
      </p:sp>
      <p:sp>
        <p:nvSpPr>
          <p:cNvPr id="16" name="Rechteck 15"/>
          <p:cNvSpPr/>
          <p:nvPr/>
        </p:nvSpPr>
        <p:spPr>
          <a:xfrm>
            <a:off x="428596" y="2214554"/>
            <a:ext cx="2071702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cin</a:t>
            </a:r>
            <a:endParaRPr lang="de-DE" sz="6000" dirty="0"/>
          </a:p>
        </p:txBody>
      </p:sp>
      <p:sp>
        <p:nvSpPr>
          <p:cNvPr id="19" name="Rechteck 18"/>
          <p:cNvSpPr/>
          <p:nvPr/>
        </p:nvSpPr>
        <p:spPr>
          <a:xfrm>
            <a:off x="3571868" y="3500438"/>
            <a:ext cx="2071702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cerr</a:t>
            </a:r>
            <a:endParaRPr lang="de-DE" sz="6000" dirty="0"/>
          </a:p>
        </p:txBody>
      </p:sp>
      <p:sp>
        <p:nvSpPr>
          <p:cNvPr id="23" name="Rechteck 22"/>
          <p:cNvSpPr/>
          <p:nvPr/>
        </p:nvSpPr>
        <p:spPr>
          <a:xfrm>
            <a:off x="3571868" y="2214554"/>
            <a:ext cx="2071702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cout</a:t>
            </a:r>
            <a:endParaRPr lang="de-DE" sz="6000" dirty="0"/>
          </a:p>
        </p:txBody>
      </p:sp>
      <p:sp>
        <p:nvSpPr>
          <p:cNvPr id="24" name="Rechteck 23"/>
          <p:cNvSpPr/>
          <p:nvPr/>
        </p:nvSpPr>
        <p:spPr>
          <a:xfrm>
            <a:off x="3571868" y="4786322"/>
            <a:ext cx="2071702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clog</a:t>
            </a:r>
            <a:endParaRPr lang="de-DE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Benutzerdefiniert 3">
      <a:dk1>
        <a:sysClr val="windowText" lastClr="000000"/>
      </a:dk1>
      <a:lt1>
        <a:sysClr val="window" lastClr="FFFFFF"/>
      </a:lt1>
      <a:dk2>
        <a:srgbClr val="00267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624</Words>
  <Application>Microsoft Office PowerPoint</Application>
  <PresentationFormat>On-screen Show (4:3)</PresentationFormat>
  <Paragraphs>177</Paragraphs>
  <Slides>22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Ananke</vt:lpstr>
      <vt:lpstr>C++ AUFBAUKURS</vt:lpstr>
      <vt:lpstr>Inhalt</vt:lpstr>
      <vt:lpstr>Speicherungsformen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1156</cp:revision>
  <dcterms:created xsi:type="dcterms:W3CDTF">2017-01-10T15:09:16Z</dcterms:created>
  <dcterms:modified xsi:type="dcterms:W3CDTF">2019-04-24T07:07:43Z</dcterms:modified>
</cp:coreProperties>
</file>