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2" r:id="rId2"/>
    <p:sldId id="274" r:id="rId3"/>
    <p:sldId id="300" r:id="rId4"/>
    <p:sldId id="306" r:id="rId5"/>
    <p:sldId id="400" r:id="rId6"/>
    <p:sldId id="324" r:id="rId7"/>
    <p:sldId id="399" r:id="rId8"/>
    <p:sldId id="391" r:id="rId9"/>
    <p:sldId id="407" r:id="rId10"/>
    <p:sldId id="388" r:id="rId11"/>
    <p:sldId id="390" r:id="rId12"/>
    <p:sldId id="389" r:id="rId13"/>
    <p:sldId id="408" r:id="rId14"/>
    <p:sldId id="392" r:id="rId15"/>
    <p:sldId id="393" r:id="rId16"/>
    <p:sldId id="394" r:id="rId17"/>
    <p:sldId id="395" r:id="rId18"/>
    <p:sldId id="413" r:id="rId19"/>
    <p:sldId id="414" r:id="rId20"/>
    <p:sldId id="396" r:id="rId21"/>
    <p:sldId id="397" r:id="rId22"/>
    <p:sldId id="401" r:id="rId23"/>
    <p:sldId id="402" r:id="rId24"/>
    <p:sldId id="404" r:id="rId25"/>
    <p:sldId id="405" r:id="rId26"/>
    <p:sldId id="406" r:id="rId27"/>
    <p:sldId id="409" r:id="rId28"/>
    <p:sldId id="410" r:id="rId29"/>
    <p:sldId id="411" r:id="rId30"/>
    <p:sldId id="412" r:id="rId31"/>
    <p:sldId id="277" r:id="rId32"/>
    <p:sldId id="276" r:id="rId33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0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02" autoAdjust="0"/>
    <p:restoredTop sz="94648" autoAdjust="0"/>
  </p:normalViewPr>
  <p:slideViewPr>
    <p:cSldViewPr>
      <p:cViewPr>
        <p:scale>
          <a:sx n="66" d="100"/>
          <a:sy n="66" d="100"/>
        </p:scale>
        <p:origin x="-144" y="156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15.04.2019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dirty="0" smtClean="0">
                <a:solidFill>
                  <a:schemeClr val="tx2">
                    <a:lumMod val="25000"/>
                  </a:schemeClr>
                </a:solidFill>
              </a:rPr>
              <a:t>C++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6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132651" y="3857628"/>
            <a:ext cx="8501122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de-DE" sz="3200" b="1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Datenstrukturen,</a:t>
            </a:r>
            <a:r>
              <a:rPr lang="de-DE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Grundlagen zur OOP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Datenstrukturen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46833" y="2071678"/>
            <a:ext cx="885831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Sind zusammenfassende Gruppierungen von Variablen die </a:t>
            </a:r>
            <a:r>
              <a:rPr lang="de-DE" sz="2800" b="1" dirty="0" smtClean="0">
                <a:solidFill>
                  <a:srgbClr val="002060"/>
                </a:solidFill>
              </a:rPr>
              <a:t>verschiedenen</a:t>
            </a:r>
            <a:r>
              <a:rPr lang="de-DE" sz="2800" dirty="0" smtClean="0">
                <a:solidFill>
                  <a:srgbClr val="002060"/>
                </a:solidFill>
              </a:rPr>
              <a:t> Typs sein können.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132783" y="3143248"/>
            <a:ext cx="707236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Die gruppierten Variablen </a:t>
            </a:r>
            <a:r>
              <a:rPr lang="de-DE" sz="2800" b="1" dirty="0" smtClean="0">
                <a:solidFill>
                  <a:srgbClr val="002060"/>
                </a:solidFill>
              </a:rPr>
              <a:t>müssen</a:t>
            </a:r>
            <a:r>
              <a:rPr lang="de-DE" sz="2800" dirty="0" smtClean="0">
                <a:solidFill>
                  <a:srgbClr val="002060"/>
                </a:solidFill>
              </a:rPr>
              <a:t> einen Zusammenhang haben.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2132783" y="4143380"/>
            <a:ext cx="707236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Datenstrukturen sind nicht notwendig!</a:t>
            </a:r>
            <a:endParaRPr lang="de-DE" sz="2800" b="1" dirty="0" smtClean="0">
              <a:solidFill>
                <a:srgbClr val="028002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132783" y="5072074"/>
            <a:ext cx="7072362" cy="15001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Aber Datenstrukturen erlauben: Komfort, Verständlichkeit, Erweiterbarkeit, Wiederverwendbarkeit.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Datenstrukturen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132783" y="2071678"/>
            <a:ext cx="707236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Datenstrukturen sind langlebig: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132783" y="3000372"/>
            <a:ext cx="7072362" cy="17145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Datenstrukturen sollten </a:t>
            </a:r>
            <a:r>
              <a:rPr lang="de-DE" sz="2800" b="1" i="1" dirty="0" smtClean="0">
                <a:solidFill>
                  <a:srgbClr val="002060"/>
                </a:solidFill>
              </a:rPr>
              <a:t>bevorzugt</a:t>
            </a:r>
            <a:r>
              <a:rPr lang="de-DE" sz="2800" dirty="0" smtClean="0">
                <a:solidFill>
                  <a:srgbClr val="002060"/>
                </a:solidFill>
              </a:rPr>
              <a:t> </a:t>
            </a:r>
            <a:r>
              <a:rPr lang="de-DE" sz="2800" b="1" dirty="0" smtClean="0">
                <a:solidFill>
                  <a:srgbClr val="C00000"/>
                </a:solidFill>
              </a:rPr>
              <a:t>außerhalb</a:t>
            </a:r>
            <a:r>
              <a:rPr lang="de-DE" sz="2800" dirty="0" smtClean="0">
                <a:solidFill>
                  <a:srgbClr val="002060"/>
                </a:solidFill>
              </a:rPr>
              <a:t> von Funktionen definiert werden. Innerhalb einer Funktion gelten sie nur für diese.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132783" y="4857760"/>
            <a:ext cx="7072362" cy="17145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Es ist auch vorteilhaft eine Datenstruktur in einer separaten Headerdatei zu definieren.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Datenstrukturen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132783" y="2071678"/>
            <a:ext cx="707236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Datenstrukturen sind langlebig: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132783" y="3000372"/>
            <a:ext cx="7072362" cy="17145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Änderungen in Datenstrukturen erfordert, in der Regel, Änderungen </a:t>
            </a:r>
            <a:r>
              <a:rPr lang="de-DE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aller</a:t>
            </a:r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800" dirty="0" smtClean="0">
                <a:solidFill>
                  <a:srgbClr val="002060"/>
                </a:solidFill>
              </a:rPr>
              <a:t>Algorithmen die auf dieser Datenstruktur arbeiten!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132783" y="4857760"/>
            <a:ext cx="7072362" cy="17145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Daraus folgt: die Festlegung von Datenstrukturen muss mit großer Sorgfalt getroffen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775461" y="2786058"/>
            <a:ext cx="3357586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Datenstruktur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990435" y="428604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1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990435" y="1643050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2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990435" y="2857496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990435" y="4071942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4</a:t>
            </a:r>
          </a:p>
        </p:txBody>
      </p:sp>
      <p:cxnSp>
        <p:nvCxnSpPr>
          <p:cNvPr id="9" name="Gerade Verbindung mit Pfeil 8"/>
          <p:cNvCxnSpPr>
            <a:stCxn id="4" idx="1"/>
            <a:endCxn id="3" idx="3"/>
          </p:cNvCxnSpPr>
          <p:nvPr/>
        </p:nvCxnSpPr>
        <p:spPr>
          <a:xfrm rot="10800000" flipV="1">
            <a:off x="4133047" y="857231"/>
            <a:ext cx="1857388" cy="2393173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1"/>
            <a:endCxn id="3" idx="3"/>
          </p:cNvCxnSpPr>
          <p:nvPr/>
        </p:nvCxnSpPr>
        <p:spPr>
          <a:xfrm rot="10800000" flipV="1">
            <a:off x="4133047" y="2071677"/>
            <a:ext cx="1857388" cy="1178727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1"/>
            <a:endCxn id="3" idx="3"/>
          </p:cNvCxnSpPr>
          <p:nvPr/>
        </p:nvCxnSpPr>
        <p:spPr>
          <a:xfrm rot="10800000">
            <a:off x="4133047" y="3250406"/>
            <a:ext cx="1857388" cy="35719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1"/>
            <a:endCxn id="3" idx="3"/>
          </p:cNvCxnSpPr>
          <p:nvPr/>
        </p:nvCxnSpPr>
        <p:spPr>
          <a:xfrm rot="10800000">
            <a:off x="4133047" y="3250406"/>
            <a:ext cx="1857388" cy="1250165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5990435" y="5286388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Algorithmus...</a:t>
            </a:r>
          </a:p>
        </p:txBody>
      </p:sp>
      <p:cxnSp>
        <p:nvCxnSpPr>
          <p:cNvPr id="24" name="Gerade Verbindung mit Pfeil 23"/>
          <p:cNvCxnSpPr>
            <a:stCxn id="23" idx="1"/>
            <a:endCxn id="3" idx="3"/>
          </p:cNvCxnSpPr>
          <p:nvPr/>
        </p:nvCxnSpPr>
        <p:spPr>
          <a:xfrm rot="10800000">
            <a:off x="4133047" y="3250406"/>
            <a:ext cx="1857388" cy="2464611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275395" y="357166"/>
            <a:ext cx="4572032" cy="142876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Für die selbe Datenstruktur kann es mehrere Algorithmen geben.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23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Abstraktionen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996693" y="2000240"/>
            <a:ext cx="9208583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Das equivalente in Datenstrukturen sind:</a:t>
            </a:r>
          </a:p>
        </p:txBody>
      </p:sp>
      <p:sp>
        <p:nvSpPr>
          <p:cNvPr id="40" name="Rechteck 39"/>
          <p:cNvSpPr/>
          <p:nvPr/>
        </p:nvSpPr>
        <p:spPr>
          <a:xfrm>
            <a:off x="989776" y="2928934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Sequenz</a:t>
            </a:r>
          </a:p>
        </p:txBody>
      </p:sp>
      <p:sp>
        <p:nvSpPr>
          <p:cNvPr id="41" name="Rechteck 40"/>
          <p:cNvSpPr/>
          <p:nvPr/>
        </p:nvSpPr>
        <p:spPr>
          <a:xfrm>
            <a:off x="3347229" y="2928934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Alternative</a:t>
            </a:r>
          </a:p>
        </p:txBody>
      </p:sp>
      <p:sp>
        <p:nvSpPr>
          <p:cNvPr id="42" name="Rechteck 41"/>
          <p:cNvSpPr/>
          <p:nvPr/>
        </p:nvSpPr>
        <p:spPr>
          <a:xfrm>
            <a:off x="5704683" y="2928934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Iteration</a:t>
            </a:r>
          </a:p>
        </p:txBody>
      </p:sp>
      <p:sp>
        <p:nvSpPr>
          <p:cNvPr id="43" name="Rechteck 42"/>
          <p:cNvSpPr/>
          <p:nvPr/>
        </p:nvSpPr>
        <p:spPr>
          <a:xfrm>
            <a:off x="8062137" y="2928934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Rekursion</a:t>
            </a:r>
          </a:p>
        </p:txBody>
      </p:sp>
      <p:sp>
        <p:nvSpPr>
          <p:cNvPr id="44" name="Rechteck 43"/>
          <p:cNvSpPr/>
          <p:nvPr/>
        </p:nvSpPr>
        <p:spPr>
          <a:xfrm>
            <a:off x="989775" y="3857628"/>
            <a:ext cx="2143140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struct</a:t>
            </a:r>
          </a:p>
        </p:txBody>
      </p:sp>
      <p:sp>
        <p:nvSpPr>
          <p:cNvPr id="45" name="Rechteck 44"/>
          <p:cNvSpPr/>
          <p:nvPr/>
        </p:nvSpPr>
        <p:spPr>
          <a:xfrm>
            <a:off x="3347228" y="3857628"/>
            <a:ext cx="2143140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union</a:t>
            </a:r>
          </a:p>
        </p:txBody>
      </p:sp>
      <p:sp>
        <p:nvSpPr>
          <p:cNvPr id="46" name="Rechteck 45"/>
          <p:cNvSpPr/>
          <p:nvPr/>
        </p:nvSpPr>
        <p:spPr>
          <a:xfrm>
            <a:off x="5704682" y="3857628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Array</a:t>
            </a:r>
          </a:p>
        </p:txBody>
      </p:sp>
      <p:sp>
        <p:nvSpPr>
          <p:cNvPr id="47" name="Rechteck 46"/>
          <p:cNvSpPr/>
          <p:nvPr/>
        </p:nvSpPr>
        <p:spPr>
          <a:xfrm>
            <a:off x="8062136" y="3857628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rekursive Datenstruktur</a:t>
            </a:r>
          </a:p>
        </p:txBody>
      </p:sp>
      <p:sp>
        <p:nvSpPr>
          <p:cNvPr id="12" name="Rechteck 11"/>
          <p:cNvSpPr/>
          <p:nvPr/>
        </p:nvSpPr>
        <p:spPr>
          <a:xfrm>
            <a:off x="8062137" y="4786322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Graph, Baum, Liste</a:t>
            </a:r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7597790" y="3393281"/>
            <a:ext cx="642942" cy="471490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633245" y="5949280"/>
            <a:ext cx="4572032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Zum Teil schon bekannt oder unbekannt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89775" y="4786322"/>
            <a:ext cx="9208583" cy="17145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Im gegensatz zu Arrays werden die Daten nicht durch einen Index, sondern über einen vom Programmierer gewählten Namen angesprochen.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Datensequenz</a:t>
            </a:r>
          </a:p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(struct)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Datensequenzen sind –ähnlich wie Arrays- Aneinanderreihungen von Daten.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3357562"/>
            <a:ext cx="9208583" cy="12858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Im Gegensatz zu Arrays müssen die aneinander gefügten Daten nicht den gleichen Typ haben.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Deklaration der Datenstruktur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4" y="2000240"/>
            <a:ext cx="4636552" cy="45005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struct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3200" dirty="0" smtClean="0">
                <a:solidFill>
                  <a:srgbClr val="C00000"/>
                </a:solidFill>
              </a:rPr>
              <a:t>Punkt</a:t>
            </a:r>
          </a:p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{</a:t>
            </a:r>
          </a:p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	int x;</a:t>
            </a:r>
          </a:p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	int y;</a:t>
            </a:r>
          </a:p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	...</a:t>
            </a:r>
          </a:p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}</a:t>
            </a:r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de-DE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418931" y="785794"/>
            <a:ext cx="478634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Deklaration einer Datenstruktur</a:t>
            </a:r>
          </a:p>
        </p:txBody>
      </p:sp>
      <p:cxnSp>
        <p:nvCxnSpPr>
          <p:cNvPr id="9" name="Gerade Verbindung mit Pfeil 8"/>
          <p:cNvCxnSpPr>
            <a:stCxn id="7" idx="1"/>
          </p:cNvCxnSpPr>
          <p:nvPr/>
        </p:nvCxnSpPr>
        <p:spPr>
          <a:xfrm rot="10800000" flipV="1">
            <a:off x="1561279" y="1178702"/>
            <a:ext cx="3857652" cy="1750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4418799" y="2143116"/>
            <a:ext cx="478634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Name der Datenstruktur </a:t>
            </a:r>
          </a:p>
        </p:txBody>
      </p:sp>
      <p:cxnSp>
        <p:nvCxnSpPr>
          <p:cNvPr id="11" name="Gerade Verbindung mit Pfeil 10"/>
          <p:cNvCxnSpPr>
            <a:stCxn id="10" idx="1"/>
          </p:cNvCxnSpPr>
          <p:nvPr/>
        </p:nvCxnSpPr>
        <p:spPr>
          <a:xfrm rot="10800000" flipV="1">
            <a:off x="3490105" y="2536024"/>
            <a:ext cx="928694" cy="321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633113" y="3643314"/>
            <a:ext cx="378621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Hier wird ein Feld der Datenstruktur deklariert. </a:t>
            </a:r>
          </a:p>
        </p:txBody>
      </p:sp>
      <p:cxnSp>
        <p:nvCxnSpPr>
          <p:cNvPr id="14" name="Gerade Verbindung mit Pfeil 13"/>
          <p:cNvCxnSpPr>
            <a:stCxn id="6" idx="1"/>
          </p:cNvCxnSpPr>
          <p:nvPr/>
        </p:nvCxnSpPr>
        <p:spPr>
          <a:xfrm rot="10800000" flipV="1">
            <a:off x="3204353" y="4036222"/>
            <a:ext cx="1428760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633113" y="4572008"/>
            <a:ext cx="378621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Jedes Feld hat ein Typ und einen Namen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4633114" y="5500702"/>
            <a:ext cx="378621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Weitere Felder werden deklariert.</a:t>
            </a:r>
          </a:p>
        </p:txBody>
      </p:sp>
      <p:cxnSp>
        <p:nvCxnSpPr>
          <p:cNvPr id="25" name="Gerade Verbindung mit Pfeil 24"/>
          <p:cNvCxnSpPr>
            <a:stCxn id="24" idx="1"/>
          </p:cNvCxnSpPr>
          <p:nvPr/>
        </p:nvCxnSpPr>
        <p:spPr>
          <a:xfrm rot="10800000">
            <a:off x="3132918" y="4714887"/>
            <a:ext cx="1500197" cy="11787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1"/>
          </p:cNvCxnSpPr>
          <p:nvPr/>
        </p:nvCxnSpPr>
        <p:spPr>
          <a:xfrm rot="10800000">
            <a:off x="2632854" y="5143517"/>
            <a:ext cx="2000261" cy="7500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6" grpId="0" animBg="1"/>
      <p:bldP spid="22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6693" y="2000240"/>
            <a:ext cx="9208583" cy="1785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Es wird davon abgeraten, obwohl möglich, die Initialisierung der </a:t>
            </a:r>
            <a:r>
              <a:rPr lang="de-DE" sz="3200" b="1" dirty="0" smtClean="0">
                <a:solidFill>
                  <a:srgbClr val="C00000"/>
                </a:solidFill>
              </a:rPr>
              <a:t>Variable einer Datenstruktur 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direkt mit der deklaration der Datenstruktur zu verbinden.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Deklaration der Datenstruktur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"/>
          <p:cNvSpPr/>
          <p:nvPr/>
        </p:nvSpPr>
        <p:spPr>
          <a:xfrm>
            <a:off x="996693" y="2000240"/>
            <a:ext cx="9208583" cy="1785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Es wird davon abgeraten, obwohl möglich, die Initialisierung der </a:t>
            </a:r>
            <a:r>
              <a:rPr lang="de-DE" sz="3200" b="1" dirty="0" smtClean="0">
                <a:solidFill>
                  <a:srgbClr val="C00000"/>
                </a:solidFill>
              </a:rPr>
              <a:t>Variable einer Datenstruktur 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direkt mit der deklaration der Datenstruktur zu verbinden.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460" y="1571612"/>
            <a:ext cx="10526479" cy="394213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6" name="Straight Arrow Connector 5"/>
          <p:cNvCxnSpPr/>
          <p:nvPr/>
        </p:nvCxnSpPr>
        <p:spPr>
          <a:xfrm rot="5400000">
            <a:off x="1918469" y="1071546"/>
            <a:ext cx="4071966" cy="3929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561807" y="285728"/>
            <a:ext cx="335758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  struct-Variable</a:t>
            </a:r>
            <a:endParaRPr lang="de-DE" sz="3200" b="1" dirty="0"/>
          </a:p>
        </p:txBody>
      </p:sp>
      <p:sp>
        <p:nvSpPr>
          <p:cNvPr id="10" name="Rounded Rectangle 9"/>
          <p:cNvSpPr/>
          <p:nvPr/>
        </p:nvSpPr>
        <p:spPr>
          <a:xfrm rot="21323210">
            <a:off x="2455720" y="4864632"/>
            <a:ext cx="7363004" cy="55518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Deklaration der Datenstruktur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89775" y="5429264"/>
            <a:ext cx="9208583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 können die Variablen von unterschiedlichen Modulen, einheitlich verwendet werden.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785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Es wird davon abgeraten, obwohl möglich, die Initialisierung der </a:t>
            </a:r>
            <a:r>
              <a:rPr lang="de-DE" sz="3200" b="1" dirty="0" smtClean="0">
                <a:solidFill>
                  <a:srgbClr val="C00000"/>
                </a:solidFill>
              </a:rPr>
              <a:t>Variable einer Datenstruktur 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direkt mit der deklaration der Datenstruktur zu verbinden.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3929066"/>
            <a:ext cx="9208583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Deklarationen der Variablen einer Datenstruktur sollten bevorzugt in einer Headerdatei gelegt werden.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Deklaration der Datenstruktur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Projektarbeit und Wissensfragen</a:t>
            </a:r>
          </a:p>
          <a:p>
            <a:r>
              <a:rPr lang="de-DE" sz="3200" dirty="0" smtClean="0"/>
              <a:t>Datenstrukturen (und nur kurz Unionen)</a:t>
            </a:r>
          </a:p>
          <a:p>
            <a:r>
              <a:rPr lang="de-DE" sz="3200" dirty="0" smtClean="0"/>
              <a:t>OOP (Gedanken)</a:t>
            </a:r>
          </a:p>
          <a:p>
            <a:r>
              <a:rPr lang="de-DE" sz="32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6693" y="2000240"/>
            <a:ext cx="9208583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Anlegen von </a:t>
            </a:r>
            <a:r>
              <a:rPr lang="de-DE" sz="3200" b="1" dirty="0" smtClean="0">
                <a:solidFill>
                  <a:srgbClr val="002060"/>
                </a:solidFill>
              </a:rPr>
              <a:t>Variablen einer Datenstruktur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von Typ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Punkt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3071810"/>
            <a:ext cx="9208583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struct Punkt </a:t>
            </a:r>
            <a:r>
              <a:rPr lang="de-DE" sz="3200" b="1" dirty="0" smtClean="0">
                <a:solidFill>
                  <a:srgbClr val="C00000"/>
                </a:solidFill>
              </a:rPr>
              <a:t>p1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; </a:t>
            </a:r>
          </a:p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struct Punkt </a:t>
            </a:r>
            <a:r>
              <a:rPr lang="de-DE" sz="3200" b="1" dirty="0" smtClean="0">
                <a:solidFill>
                  <a:srgbClr val="C00000"/>
                </a:solidFill>
              </a:rPr>
              <a:t>p2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Deklaration und Initialisierung </a:t>
            </a:r>
            <a:r>
              <a:rPr lang="de-D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 Variablen einer  Datenstrukturen</a:t>
            </a:r>
            <a:endParaRPr lang="de-DE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89775" y="4429132"/>
            <a:ext cx="9208583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Deklaration + Initialisierung einer Variable einer Datenstruktur Typ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Punkt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mit Angabe der Werte der einzelnen Felder der Struktur.</a:t>
            </a:r>
          </a:p>
        </p:txBody>
      </p:sp>
      <p:sp>
        <p:nvSpPr>
          <p:cNvPr id="10" name="Rechteck 9"/>
          <p:cNvSpPr/>
          <p:nvPr/>
        </p:nvSpPr>
        <p:spPr>
          <a:xfrm>
            <a:off x="989775" y="5929330"/>
            <a:ext cx="9208583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struct Punkt </a:t>
            </a:r>
            <a:r>
              <a:rPr lang="de-DE" sz="3200" b="1" dirty="0" smtClean="0">
                <a:solidFill>
                  <a:srgbClr val="C00000"/>
                </a:solidFill>
              </a:rPr>
              <a:t>p3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= {15, 56};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6693" y="2000240"/>
            <a:ext cx="9208583" cy="15001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Der Zugriff auf einzelne Felder einer Datenstruktur geschieht mit dem </a:t>
            </a:r>
            <a:r>
              <a:rPr lang="de-DE" sz="3200" dirty="0" smtClean="0">
                <a:solidFill>
                  <a:srgbClr val="C00000"/>
                </a:solidFill>
              </a:rPr>
              <a:t>.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-Operator.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Zugriff auf einzelne Felder der Datenstruktur</a:t>
            </a:r>
          </a:p>
        </p:txBody>
      </p:sp>
      <p:sp>
        <p:nvSpPr>
          <p:cNvPr id="5" name="Rechteck 6"/>
          <p:cNvSpPr/>
          <p:nvPr/>
        </p:nvSpPr>
        <p:spPr>
          <a:xfrm>
            <a:off x="989775" y="3643314"/>
            <a:ext cx="9208583" cy="250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p1.x = 1;</a:t>
            </a:r>
          </a:p>
          <a:p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6693" y="2000240"/>
            <a:ext cx="9208583" cy="1428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Die Felder einer Datenstruktur können wie Variablen des selben Typs benutzt werden.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Zugriff auf einzelne Felder der Datenstruktur</a:t>
            </a:r>
          </a:p>
        </p:txBody>
      </p:sp>
      <p:sp>
        <p:nvSpPr>
          <p:cNvPr id="5" name="Rechteck 6"/>
          <p:cNvSpPr/>
          <p:nvPr/>
        </p:nvSpPr>
        <p:spPr>
          <a:xfrm>
            <a:off x="989775" y="3643314"/>
            <a:ext cx="9208583" cy="250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p1.x = 1;</a:t>
            </a:r>
          </a:p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p1.y = 2;</a:t>
            </a:r>
          </a:p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p4.x = 5*(p1.x + p2.y)</a:t>
            </a:r>
          </a:p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if(p3.x &gt; 59)</a:t>
            </a:r>
          </a:p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   {p3.y = 0;}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6693" y="2000240"/>
            <a:ext cx="9208583" cy="1428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Datenstruktur können wieder Datenstruktur als Felder enthalten.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Strukturen in Strukturen</a:t>
            </a:r>
          </a:p>
        </p:txBody>
      </p:sp>
      <p:sp>
        <p:nvSpPr>
          <p:cNvPr id="5" name="Rechteck 4"/>
          <p:cNvSpPr/>
          <p:nvPr/>
        </p:nvSpPr>
        <p:spPr>
          <a:xfrm>
            <a:off x="989775" y="3571876"/>
            <a:ext cx="4214841" cy="2786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struct Kreis</a:t>
            </a:r>
          </a:p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  int randfarbe;</a:t>
            </a:r>
          </a:p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  int fuellfarbe;</a:t>
            </a:r>
          </a:p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  int radius;</a:t>
            </a:r>
          </a:p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  struct Punkt </a:t>
            </a:r>
            <a:r>
              <a:rPr lang="de-DE" sz="2400" dirty="0" smtClean="0">
                <a:solidFill>
                  <a:schemeClr val="accent2">
                    <a:lumMod val="75000"/>
                  </a:schemeClr>
                </a:solidFill>
              </a:rPr>
              <a:t>mittelpunkt</a:t>
            </a:r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de-DE" sz="24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};</a:t>
            </a:r>
            <a:endParaRPr lang="de-DE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990435" y="3571876"/>
            <a:ext cx="4207924" cy="2786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struct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3200" dirty="0" smtClean="0">
                <a:solidFill>
                  <a:srgbClr val="C00000"/>
                </a:solidFill>
              </a:rPr>
              <a:t>Punkt</a:t>
            </a:r>
          </a:p>
          <a:p>
            <a:r>
              <a:rPr lang="de-DE" sz="32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	int x;</a:t>
            </a:r>
          </a:p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	int y;</a:t>
            </a:r>
          </a:p>
          <a:p>
            <a:r>
              <a:rPr lang="de-DE" sz="3200" dirty="0" smtClean="0">
                <a:solidFill>
                  <a:srgbClr val="FF0000"/>
                </a:solidFill>
              </a:rPr>
              <a:t>}</a:t>
            </a:r>
            <a:r>
              <a:rPr lang="de-DE" sz="3600" dirty="0" smtClean="0">
                <a:solidFill>
                  <a:srgbClr val="FF0000"/>
                </a:solidFill>
              </a:rPr>
              <a:t>;</a:t>
            </a:r>
            <a:endParaRPr lang="de-DE" sz="3200" dirty="0" smtClean="0">
              <a:solidFill>
                <a:srgbClr val="FF0000"/>
              </a:solidFill>
            </a:endParaRPr>
          </a:p>
        </p:txBody>
      </p:sp>
      <p:sp>
        <p:nvSpPr>
          <p:cNvPr id="7" name="Geschweifte Klammer links 6"/>
          <p:cNvSpPr/>
          <p:nvPr/>
        </p:nvSpPr>
        <p:spPr>
          <a:xfrm>
            <a:off x="5276055" y="3571876"/>
            <a:ext cx="571504" cy="2714644"/>
          </a:xfrm>
          <a:prstGeom prst="leftBrace">
            <a:avLst>
              <a:gd name="adj1" fmla="val 8333"/>
              <a:gd name="adj2" fmla="val 7807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6693" y="2000240"/>
            <a:ext cx="9208583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Anlegen einer verschachtelten Datenstruktur von Typ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Kreis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3071810"/>
            <a:ext cx="9208583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struct Kreis k1; 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Deklaration und Initialisierung von verschachtelten Datenstrukturen</a:t>
            </a:r>
          </a:p>
        </p:txBody>
      </p:sp>
      <p:sp>
        <p:nvSpPr>
          <p:cNvPr id="8" name="Rechteck 7"/>
          <p:cNvSpPr/>
          <p:nvPr/>
        </p:nvSpPr>
        <p:spPr>
          <a:xfrm>
            <a:off x="989775" y="4429132"/>
            <a:ext cx="9208583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Deklaration + Initialisierung einer Datenstruktur Typ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Kreis 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mit Angabe der Werte der einzelnen Felder der Struktur.</a:t>
            </a:r>
          </a:p>
        </p:txBody>
      </p:sp>
      <p:sp>
        <p:nvSpPr>
          <p:cNvPr id="10" name="Rechteck 9"/>
          <p:cNvSpPr/>
          <p:nvPr/>
        </p:nvSpPr>
        <p:spPr>
          <a:xfrm>
            <a:off x="989775" y="5929330"/>
            <a:ext cx="9208583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struct Kreis k2 = {1, 2, 5, </a:t>
            </a:r>
            <a:r>
              <a:rPr lang="de-DE" sz="3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{2, 4}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}; 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04881" y="2428868"/>
            <a:ext cx="3071834" cy="10715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verschachteltes Strukt Punkt muss in geschweiften Klammern.</a:t>
            </a:r>
            <a:endParaRPr lang="de-DE" sz="2000" dirty="0"/>
          </a:p>
        </p:txBody>
      </p:sp>
      <p:cxnSp>
        <p:nvCxnSpPr>
          <p:cNvPr id="14" name="Gerade Verbindung mit Pfeil 13"/>
          <p:cNvCxnSpPr>
            <a:stCxn id="12" idx="2"/>
          </p:cNvCxnSpPr>
          <p:nvPr/>
        </p:nvCxnSpPr>
        <p:spPr>
          <a:xfrm rot="5400000">
            <a:off x="6115454" y="3446862"/>
            <a:ext cx="2571769" cy="2678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89775" y="4786322"/>
            <a:ext cx="9208583" cy="17145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 der C++ Programmierung wird von ihr </a:t>
            </a:r>
            <a:r>
              <a:rPr lang="de-DE" sz="3200" dirty="0" smtClean="0">
                <a:solidFill>
                  <a:srgbClr val="C00000"/>
                </a:solidFill>
              </a:rPr>
              <a:t>abgeraten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Funktionieren fast wie Structs.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3357562"/>
            <a:ext cx="9208583" cy="12858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Haben den großen Unterschied, dass sie speicherplatzsparend sind.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6693" y="2000240"/>
            <a:ext cx="9208583" cy="15001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Werden </a:t>
            </a:r>
            <a:r>
              <a:rPr lang="de-DE" sz="3200" b="1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hauptsächlich</a:t>
            </a:r>
            <a:r>
              <a:rPr lang="de-DE" sz="320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benutzt um mehrere Strukts in einer einzigen Gruppe zusammenzulegen.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3643314"/>
            <a:ext cx="9208583" cy="1857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Funktionieren allerdings nur wenn die zusammengelegten Felder </a:t>
            </a:r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niemals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b="1" i="1" dirty="0" smtClean="0">
                <a:solidFill>
                  <a:srgbClr val="C00000"/>
                </a:solidFill>
              </a:rPr>
              <a:t>gleichzeitig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benötigt werden!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OOP (Gedanken)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139437" y="4429132"/>
            <a:ext cx="4493676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Rad für Eisenbahn</a:t>
            </a:r>
          </a:p>
        </p:txBody>
      </p:sp>
      <p:sp>
        <p:nvSpPr>
          <p:cNvPr id="21" name="Rechteck 20"/>
          <p:cNvSpPr/>
          <p:nvPr/>
        </p:nvSpPr>
        <p:spPr>
          <a:xfrm>
            <a:off x="139437" y="5286388"/>
            <a:ext cx="4493676" cy="2922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Rechteck 21"/>
          <p:cNvSpPr/>
          <p:nvPr/>
        </p:nvSpPr>
        <p:spPr>
          <a:xfrm>
            <a:off x="139437" y="5572140"/>
            <a:ext cx="449367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Rechteck 3"/>
          <p:cNvSpPr/>
          <p:nvPr/>
        </p:nvSpPr>
        <p:spPr>
          <a:xfrm>
            <a:off x="5418931" y="3714752"/>
            <a:ext cx="449367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Rad</a:t>
            </a:r>
          </a:p>
        </p:txBody>
      </p:sp>
      <p:sp>
        <p:nvSpPr>
          <p:cNvPr id="7" name="Rechteck 6"/>
          <p:cNvSpPr/>
          <p:nvPr/>
        </p:nvSpPr>
        <p:spPr>
          <a:xfrm>
            <a:off x="5418931" y="4500570"/>
            <a:ext cx="449367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Breite des Rad, Durchmesser des Rad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Wie erben?</a:t>
            </a:r>
          </a:p>
        </p:txBody>
      </p:sp>
      <p:sp>
        <p:nvSpPr>
          <p:cNvPr id="8" name="Rechteck 7"/>
          <p:cNvSpPr/>
          <p:nvPr/>
        </p:nvSpPr>
        <p:spPr>
          <a:xfrm>
            <a:off x="5347493" y="428604"/>
            <a:ext cx="4493676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Rad für Fahrzeug</a:t>
            </a:r>
          </a:p>
        </p:txBody>
      </p:sp>
      <p:sp>
        <p:nvSpPr>
          <p:cNvPr id="11" name="Rechteck 10"/>
          <p:cNvSpPr/>
          <p:nvPr/>
        </p:nvSpPr>
        <p:spPr>
          <a:xfrm>
            <a:off x="5418931" y="5072074"/>
            <a:ext cx="4493676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es dreht sich,  es reibt, es hält das gleichgewicht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347493" y="1285860"/>
            <a:ext cx="449367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Menge Räder, Belastbarkeit,  Material</a:t>
            </a:r>
          </a:p>
        </p:txBody>
      </p:sp>
      <p:sp>
        <p:nvSpPr>
          <p:cNvPr id="16" name="Rechteck 15"/>
          <p:cNvSpPr/>
          <p:nvPr/>
        </p:nvSpPr>
        <p:spPr>
          <a:xfrm>
            <a:off x="5347493" y="1857364"/>
            <a:ext cx="449367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trägt, hält bremsen stand</a:t>
            </a:r>
          </a:p>
        </p:txBody>
      </p:sp>
      <p:sp>
        <p:nvSpPr>
          <p:cNvPr id="17" name="Rechteck 16"/>
          <p:cNvSpPr/>
          <p:nvPr/>
        </p:nvSpPr>
        <p:spPr>
          <a:xfrm>
            <a:off x="1639635" y="2285992"/>
            <a:ext cx="4493676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Rad für Holzdreirad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39635" y="3143248"/>
            <a:ext cx="4493676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Menge Schrauben für Rad, Farbe, Klebstoff</a:t>
            </a:r>
          </a:p>
        </p:txBody>
      </p:sp>
      <p:sp>
        <p:nvSpPr>
          <p:cNvPr id="19" name="Rechteck 18"/>
          <p:cNvSpPr/>
          <p:nvPr/>
        </p:nvSpPr>
        <p:spPr>
          <a:xfrm>
            <a:off x="1639635" y="3857628"/>
            <a:ext cx="4493676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ist gelb, ist nicht beschraubt, ist beklebt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4" grpId="0" animBg="1"/>
      <p:bldP spid="7" grpId="0" animBg="1"/>
      <p:bldP spid="9" grpId="0" animBg="1"/>
      <p:bldP spid="8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418271" y="4929198"/>
            <a:ext cx="4493676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Rad für Eisenbahn</a:t>
            </a:r>
          </a:p>
        </p:txBody>
      </p:sp>
      <p:sp>
        <p:nvSpPr>
          <p:cNvPr id="21" name="Rechteck 20"/>
          <p:cNvSpPr/>
          <p:nvPr/>
        </p:nvSpPr>
        <p:spPr>
          <a:xfrm>
            <a:off x="418271" y="5500702"/>
            <a:ext cx="4493676" cy="2922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Rechteck 21"/>
          <p:cNvSpPr/>
          <p:nvPr/>
        </p:nvSpPr>
        <p:spPr>
          <a:xfrm>
            <a:off x="418271" y="5786454"/>
            <a:ext cx="449367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Rechteck 3"/>
          <p:cNvSpPr/>
          <p:nvPr/>
        </p:nvSpPr>
        <p:spPr>
          <a:xfrm>
            <a:off x="3347229" y="1000108"/>
            <a:ext cx="4493676" cy="5893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Rad</a:t>
            </a:r>
          </a:p>
        </p:txBody>
      </p:sp>
      <p:sp>
        <p:nvSpPr>
          <p:cNvPr id="7" name="Rechteck 6"/>
          <p:cNvSpPr/>
          <p:nvPr/>
        </p:nvSpPr>
        <p:spPr>
          <a:xfrm>
            <a:off x="3347229" y="1571612"/>
            <a:ext cx="449367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Breite des Rad, Durchmesser des Rad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Wie erben?</a:t>
            </a:r>
          </a:p>
        </p:txBody>
      </p:sp>
      <p:sp>
        <p:nvSpPr>
          <p:cNvPr id="8" name="Rechteck 7"/>
          <p:cNvSpPr/>
          <p:nvPr/>
        </p:nvSpPr>
        <p:spPr>
          <a:xfrm>
            <a:off x="3347229" y="2928934"/>
            <a:ext cx="4493676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Rad für Fahrzeug</a:t>
            </a:r>
          </a:p>
        </p:txBody>
      </p:sp>
      <p:sp>
        <p:nvSpPr>
          <p:cNvPr id="11" name="Rechteck 10"/>
          <p:cNvSpPr/>
          <p:nvPr/>
        </p:nvSpPr>
        <p:spPr>
          <a:xfrm>
            <a:off x="3347229" y="2000240"/>
            <a:ext cx="4493676" cy="5357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es dreht sich,  es reibt, es hält das gleichgewicht</a:t>
            </a:r>
          </a:p>
        </p:txBody>
      </p:sp>
      <p:sp>
        <p:nvSpPr>
          <p:cNvPr id="15" name="Rechteck 14"/>
          <p:cNvSpPr/>
          <p:nvPr/>
        </p:nvSpPr>
        <p:spPr>
          <a:xfrm>
            <a:off x="3347229" y="3571876"/>
            <a:ext cx="449367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Menge Räder, Belastbarkeit,  Material</a:t>
            </a:r>
          </a:p>
        </p:txBody>
      </p:sp>
      <p:sp>
        <p:nvSpPr>
          <p:cNvPr id="16" name="Rechteck 15"/>
          <p:cNvSpPr/>
          <p:nvPr/>
        </p:nvSpPr>
        <p:spPr>
          <a:xfrm>
            <a:off x="3347229" y="4000504"/>
            <a:ext cx="449367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trägt, hält bremsen stand</a:t>
            </a:r>
          </a:p>
        </p:txBody>
      </p:sp>
      <p:sp>
        <p:nvSpPr>
          <p:cNvPr id="17" name="Rechteck 16"/>
          <p:cNvSpPr/>
          <p:nvPr/>
        </p:nvSpPr>
        <p:spPr>
          <a:xfrm>
            <a:off x="6133311" y="4929198"/>
            <a:ext cx="4493676" cy="6234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Rad für Holzdreirad</a:t>
            </a:r>
          </a:p>
        </p:txBody>
      </p:sp>
      <p:sp>
        <p:nvSpPr>
          <p:cNvPr id="18" name="Rechteck 17"/>
          <p:cNvSpPr/>
          <p:nvPr/>
        </p:nvSpPr>
        <p:spPr>
          <a:xfrm>
            <a:off x="6133311" y="5572140"/>
            <a:ext cx="4493676" cy="519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Menge Schrauben für Rad, Farbe, Klebstoff</a:t>
            </a:r>
          </a:p>
        </p:txBody>
      </p:sp>
      <p:sp>
        <p:nvSpPr>
          <p:cNvPr id="19" name="Rechteck 18"/>
          <p:cNvSpPr/>
          <p:nvPr/>
        </p:nvSpPr>
        <p:spPr>
          <a:xfrm>
            <a:off x="6126393" y="6072206"/>
            <a:ext cx="449367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ist gelb, ist nicht beschraubt, ist beklebt</a:t>
            </a:r>
          </a:p>
        </p:txBody>
      </p:sp>
      <p:cxnSp>
        <p:nvCxnSpPr>
          <p:cNvPr id="24" name="Gerade Verbindung mit Pfeil 23"/>
          <p:cNvCxnSpPr>
            <a:stCxn id="11" idx="2"/>
            <a:endCxn id="8" idx="0"/>
          </p:cNvCxnSpPr>
          <p:nvPr/>
        </p:nvCxnSpPr>
        <p:spPr>
          <a:xfrm rot="5400000">
            <a:off x="5397613" y="2732479"/>
            <a:ext cx="39290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6" idx="2"/>
            <a:endCxn id="17" idx="0"/>
          </p:cNvCxnSpPr>
          <p:nvPr/>
        </p:nvCxnSpPr>
        <p:spPr>
          <a:xfrm rot="16200000" flipH="1">
            <a:off x="6737075" y="3286124"/>
            <a:ext cx="500066" cy="27860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6" idx="2"/>
            <a:endCxn id="20" idx="0"/>
          </p:cNvCxnSpPr>
          <p:nvPr/>
        </p:nvCxnSpPr>
        <p:spPr>
          <a:xfrm rot="5400000">
            <a:off x="3879555" y="3214686"/>
            <a:ext cx="500066" cy="2928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4" grpId="0" animBg="1"/>
      <p:bldP spid="7" grpId="0" animBg="1"/>
      <p:bldP spid="8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Projektarbeit und Wissensfragen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347229" y="1571612"/>
            <a:ext cx="449367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Breite des Rad, Durchmesser des Rad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Wie erben?</a:t>
            </a:r>
          </a:p>
        </p:txBody>
      </p:sp>
      <p:sp>
        <p:nvSpPr>
          <p:cNvPr id="11" name="Rechteck 10"/>
          <p:cNvSpPr/>
          <p:nvPr/>
        </p:nvSpPr>
        <p:spPr>
          <a:xfrm>
            <a:off x="3347229" y="2000240"/>
            <a:ext cx="4493676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es dreht sich,  es reibt, es hält das gleichgewicht</a:t>
            </a:r>
          </a:p>
        </p:txBody>
      </p:sp>
      <p:sp>
        <p:nvSpPr>
          <p:cNvPr id="15" name="Rechteck 14"/>
          <p:cNvSpPr/>
          <p:nvPr/>
        </p:nvSpPr>
        <p:spPr>
          <a:xfrm>
            <a:off x="3347229" y="2643182"/>
            <a:ext cx="449367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Menge Räder, Belastbarkeit,  Material</a:t>
            </a:r>
          </a:p>
        </p:txBody>
      </p:sp>
      <p:sp>
        <p:nvSpPr>
          <p:cNvPr id="16" name="Rechteck 15"/>
          <p:cNvSpPr/>
          <p:nvPr/>
        </p:nvSpPr>
        <p:spPr>
          <a:xfrm>
            <a:off x="3347229" y="3071810"/>
            <a:ext cx="4500594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trägt, hält bremsen stand</a:t>
            </a:r>
          </a:p>
        </p:txBody>
      </p:sp>
      <p:sp>
        <p:nvSpPr>
          <p:cNvPr id="17" name="Rechteck 16"/>
          <p:cNvSpPr/>
          <p:nvPr/>
        </p:nvSpPr>
        <p:spPr>
          <a:xfrm>
            <a:off x="3354147" y="948153"/>
            <a:ext cx="4493676" cy="62345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Rad für Holzdreirad</a:t>
            </a:r>
          </a:p>
        </p:txBody>
      </p:sp>
      <p:sp>
        <p:nvSpPr>
          <p:cNvPr id="18" name="Rechteck 17"/>
          <p:cNvSpPr/>
          <p:nvPr/>
        </p:nvSpPr>
        <p:spPr>
          <a:xfrm>
            <a:off x="3354147" y="3480955"/>
            <a:ext cx="4493676" cy="519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Menge Schrauben für Rad, Farbe, Klebstoff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47229" y="4000504"/>
            <a:ext cx="4500594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ist gelb, ist beschraubt, ist beklebt</a:t>
            </a:r>
          </a:p>
        </p:txBody>
      </p:sp>
      <p:sp>
        <p:nvSpPr>
          <p:cNvPr id="23" name="Rechteck 22"/>
          <p:cNvSpPr/>
          <p:nvPr/>
        </p:nvSpPr>
        <p:spPr>
          <a:xfrm>
            <a:off x="489709" y="4929198"/>
            <a:ext cx="10072758" cy="150019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Breite: 2 cm; Durchmesser: 15 cm; Menge: 3; Belasbarkeit: Bis 25 kg; Material: Holz; Menge Schrauben: 3; Farbe: rot; Klebstoff: hochwertig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</a:t>
            </a:r>
            <a:r>
              <a:rPr lang="de-DE" dirty="0" smtClean="0"/>
              <a:t> 7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07-C++Basics_E228-UE.7-Gisela_Neira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Insgesammt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de-DE" b="1" dirty="0" smtClean="0">
                <a:solidFill>
                  <a:srgbClr val="C00000"/>
                </a:solidFill>
              </a:rPr>
              <a:t>14 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Text-Dateien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294894" y="2643183"/>
            <a:ext cx="6463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Vielen Dank!</a:t>
            </a:r>
            <a:endParaRPr lang="de-DE" sz="6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Projektarbeit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3571900" cy="14287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002060"/>
                </a:solidFill>
              </a:rPr>
              <a:t>float k=3.09876, z=8.6, m=0;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int ergebnis1 = k&amp;&amp;z;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int ergebnis2 = k||z;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int ergebnis3 = k&amp;&amp;m;</a:t>
            </a:r>
          </a:p>
          <a:p>
            <a:r>
              <a:rPr lang="de-DE" smtClean="0">
                <a:solidFill>
                  <a:srgbClr val="002060"/>
                </a:solidFill>
              </a:rPr>
              <a:t>int ergebnis4 = </a:t>
            </a:r>
            <a:r>
              <a:rPr lang="de-DE" dirty="0" smtClean="0">
                <a:solidFill>
                  <a:srgbClr val="002060"/>
                </a:solidFill>
              </a:rPr>
              <a:t>k || m;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643314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In C++ gelten welche Werte als false und welche al true?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572008"/>
            <a:ext cx="4500594" cy="17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</a:rPr>
              <a:t>Es soll das Wort: „</a:t>
            </a:r>
            <a:r>
              <a:rPr lang="de-DE" sz="2000" dirty="0" smtClean="0">
                <a:solidFill>
                  <a:srgbClr val="028002"/>
                </a:solidFill>
              </a:rPr>
              <a:t>Programmierung</a:t>
            </a:r>
            <a:r>
              <a:rPr lang="de-DE" sz="2000" dirty="0" smtClean="0">
                <a:solidFill>
                  <a:srgbClr val="002060"/>
                </a:solidFill>
              </a:rPr>
              <a:t>“ im </a:t>
            </a:r>
            <a:r>
              <a:rPr lang="de-DE" sz="2000" dirty="0" smtClean="0">
                <a:solidFill>
                  <a:srgbClr val="C00000"/>
                </a:solidFill>
              </a:rPr>
              <a:t>char string[20]; </a:t>
            </a:r>
            <a:r>
              <a:rPr lang="de-DE" sz="2000" dirty="0" smtClean="0">
                <a:solidFill>
                  <a:srgbClr val="002060"/>
                </a:solidFill>
              </a:rPr>
              <a:t>stehen. Welche Weise das Wort in den Array zu legen ist richtig?</a:t>
            </a:r>
          </a:p>
          <a:p>
            <a:endParaRPr lang="de-DE" sz="2000" dirty="0" smtClean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133047" y="2071678"/>
            <a:ext cx="3571900" cy="14287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002060"/>
                </a:solidFill>
              </a:rPr>
              <a:t>cout &lt;&lt; ergebnis1 &lt;&lt; endl;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cout &lt;&lt; ergebnis2 &lt;&lt; endl;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cout &lt;&lt; ergebnis3 &lt;&lt; endl;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cout &lt;&lt; ergebnis4 &lt;&lt; endl;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7919261" y="2071678"/>
            <a:ext cx="2643206" cy="14287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61741" y="4572008"/>
            <a:ext cx="5572164" cy="17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C00000"/>
                </a:solidFill>
              </a:rPr>
              <a:t>L1: </a:t>
            </a:r>
            <a:r>
              <a:rPr lang="de-DE" dirty="0" smtClean="0">
                <a:solidFill>
                  <a:srgbClr val="002060"/>
                </a:solidFill>
              </a:rPr>
              <a:t>string[] = {„Programmierung“};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L2: </a:t>
            </a:r>
            <a:r>
              <a:rPr lang="de-DE" dirty="0" smtClean="0">
                <a:solidFill>
                  <a:srgbClr val="002060"/>
                </a:solidFill>
              </a:rPr>
              <a:t>string[15] = „Programmierung“;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L3: </a:t>
            </a:r>
            <a:r>
              <a:rPr lang="de-DE" dirty="0" smtClean="0">
                <a:solidFill>
                  <a:srgbClr val="002060"/>
                </a:solidFill>
              </a:rPr>
              <a:t>string = „Programmierung“;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L4: </a:t>
            </a:r>
            <a:r>
              <a:rPr lang="de-DE" dirty="0" smtClean="0">
                <a:solidFill>
                  <a:srgbClr val="002060"/>
                </a:solidFill>
              </a:rPr>
              <a:t>string[0] = ´P´;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strin.... usw.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string[14]  = ´/0`</a:t>
            </a:r>
            <a:endParaRPr lang="de-DE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  <p:bldP spid="7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ist der Unterschied zwischen „P“ und ´P´ in C/C++?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Warum muss das Array um mindestens einen Platz größer sein als der String den es beinhaltet?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071942"/>
            <a:ext cx="10287072" cy="20717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 zahl;</a:t>
            </a:r>
          </a:p>
          <a:p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 *pointerZahl = zahl;</a:t>
            </a:r>
          </a:p>
          <a:p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cout &lt;&lt; „Variablenzeiger:“ &lt;&lt; pointerZahl &lt;&lt; endl;</a:t>
            </a:r>
          </a:p>
          <a:p>
            <a:r>
              <a:rPr lang="de-DE" sz="2800" dirty="0" smtClean="0">
                <a:solidFill>
                  <a:srgbClr val="002060"/>
                </a:solidFill>
              </a:rPr>
              <a:t>Gibt was aus?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Datenstrukturen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Abstraktionen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996693" y="2000240"/>
            <a:ext cx="9208583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 Algorithmen gibt es:</a:t>
            </a:r>
          </a:p>
        </p:txBody>
      </p:sp>
      <p:sp>
        <p:nvSpPr>
          <p:cNvPr id="40" name="Rechteck 39"/>
          <p:cNvSpPr/>
          <p:nvPr/>
        </p:nvSpPr>
        <p:spPr>
          <a:xfrm>
            <a:off x="989776" y="2928934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Sequenz</a:t>
            </a:r>
          </a:p>
        </p:txBody>
      </p:sp>
      <p:sp>
        <p:nvSpPr>
          <p:cNvPr id="41" name="Rechteck 40"/>
          <p:cNvSpPr/>
          <p:nvPr/>
        </p:nvSpPr>
        <p:spPr>
          <a:xfrm>
            <a:off x="3347229" y="2928934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Alternative</a:t>
            </a:r>
          </a:p>
        </p:txBody>
      </p:sp>
      <p:sp>
        <p:nvSpPr>
          <p:cNvPr id="42" name="Rechteck 41"/>
          <p:cNvSpPr/>
          <p:nvPr/>
        </p:nvSpPr>
        <p:spPr>
          <a:xfrm>
            <a:off x="5704683" y="2928934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Iteration</a:t>
            </a:r>
          </a:p>
        </p:txBody>
      </p:sp>
      <p:sp>
        <p:nvSpPr>
          <p:cNvPr id="43" name="Rechteck 42"/>
          <p:cNvSpPr/>
          <p:nvPr/>
        </p:nvSpPr>
        <p:spPr>
          <a:xfrm>
            <a:off x="8062137" y="2928934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Rekursion</a:t>
            </a:r>
          </a:p>
        </p:txBody>
      </p:sp>
      <p:sp>
        <p:nvSpPr>
          <p:cNvPr id="44" name="Rechteck 43"/>
          <p:cNvSpPr/>
          <p:nvPr/>
        </p:nvSpPr>
        <p:spPr>
          <a:xfrm>
            <a:off x="989775" y="3857628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Block</a:t>
            </a:r>
          </a:p>
        </p:txBody>
      </p:sp>
      <p:sp>
        <p:nvSpPr>
          <p:cNvPr id="45" name="Rechteck 44"/>
          <p:cNvSpPr/>
          <p:nvPr/>
        </p:nvSpPr>
        <p:spPr>
          <a:xfrm>
            <a:off x="3347228" y="3857628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if..else, switch</a:t>
            </a:r>
          </a:p>
        </p:txBody>
      </p:sp>
      <p:sp>
        <p:nvSpPr>
          <p:cNvPr id="46" name="Rechteck 45"/>
          <p:cNvSpPr/>
          <p:nvPr/>
        </p:nvSpPr>
        <p:spPr>
          <a:xfrm>
            <a:off x="5704682" y="3857628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for, while, do-while</a:t>
            </a:r>
          </a:p>
        </p:txBody>
      </p:sp>
      <p:sp>
        <p:nvSpPr>
          <p:cNvPr id="47" name="Rechteck 46"/>
          <p:cNvSpPr/>
          <p:nvPr/>
        </p:nvSpPr>
        <p:spPr>
          <a:xfrm>
            <a:off x="8062136" y="3857628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rekursive Funktion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957" y="1428736"/>
            <a:ext cx="36576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3113" y="357166"/>
            <a:ext cx="605790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uppieren 45"/>
          <p:cNvGrpSpPr/>
          <p:nvPr/>
        </p:nvGrpSpPr>
        <p:grpSpPr>
          <a:xfrm>
            <a:off x="1275527" y="357166"/>
            <a:ext cx="2071694" cy="1500198"/>
            <a:chOff x="1632725" y="285728"/>
            <a:chExt cx="2071694" cy="2100277"/>
          </a:xfrm>
        </p:grpSpPr>
        <p:sp>
          <p:nvSpPr>
            <p:cNvPr id="5" name="Abgerundetes Rechteck 4"/>
            <p:cNvSpPr/>
            <p:nvPr/>
          </p:nvSpPr>
          <p:spPr>
            <a:xfrm>
              <a:off x="2275659" y="285728"/>
              <a:ext cx="1428760" cy="50006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Datentyp</a:t>
              </a:r>
              <a:endParaRPr lang="de-DE" dirty="0"/>
            </a:p>
          </p:txBody>
        </p:sp>
        <p:cxnSp>
          <p:nvCxnSpPr>
            <p:cNvPr id="7" name="Gerade Verbindung mit Pfeil 6"/>
            <p:cNvCxnSpPr>
              <a:stCxn id="5" idx="2"/>
            </p:cNvCxnSpPr>
            <p:nvPr/>
          </p:nvCxnSpPr>
          <p:spPr>
            <a:xfrm rot="5400000">
              <a:off x="1511276" y="907243"/>
              <a:ext cx="1600211" cy="1357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275395" y="1285860"/>
            <a:ext cx="3429024" cy="421484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6"/>
          <p:cNvGrpSpPr/>
          <p:nvPr/>
        </p:nvGrpSpPr>
        <p:grpSpPr>
          <a:xfrm>
            <a:off x="1061213" y="5500702"/>
            <a:ext cx="3357586" cy="1214446"/>
            <a:chOff x="1061213" y="5500702"/>
            <a:chExt cx="3357586" cy="1214446"/>
          </a:xfrm>
        </p:grpSpPr>
        <p:sp>
          <p:nvSpPr>
            <p:cNvPr id="19" name="Abgerundetes Rechteck 18"/>
            <p:cNvSpPr/>
            <p:nvPr/>
          </p:nvSpPr>
          <p:spPr>
            <a:xfrm>
              <a:off x="1061213" y="5786454"/>
              <a:ext cx="3357586" cy="92869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Datenstruktur</a:t>
              </a:r>
              <a:r>
                <a:rPr lang="de-DE" sz="28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endParaRPr lang="de-DE" b="1" dirty="0" smtClean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de-DE" dirty="0" smtClean="0"/>
                <a:t>(was verarbeitet werden soll)</a:t>
              </a:r>
              <a:endParaRPr lang="de-DE" dirty="0"/>
            </a:p>
          </p:txBody>
        </p:sp>
        <p:cxnSp>
          <p:nvCxnSpPr>
            <p:cNvPr id="23" name="Gerade Verbindung 22"/>
            <p:cNvCxnSpPr>
              <a:stCxn id="18" idx="4"/>
              <a:endCxn id="19" idx="0"/>
            </p:cNvCxnSpPr>
            <p:nvPr/>
          </p:nvCxnSpPr>
          <p:spPr>
            <a:xfrm rot="16200000" flipH="1">
              <a:off x="2222080" y="5268528"/>
              <a:ext cx="285752" cy="75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47"/>
          <p:cNvGrpSpPr/>
          <p:nvPr/>
        </p:nvGrpSpPr>
        <p:grpSpPr>
          <a:xfrm>
            <a:off x="5704683" y="3519466"/>
            <a:ext cx="3857652" cy="1338294"/>
            <a:chOff x="5704683" y="3519466"/>
            <a:chExt cx="3857652" cy="1338294"/>
          </a:xfrm>
        </p:grpSpPr>
        <p:sp>
          <p:nvSpPr>
            <p:cNvPr id="31" name="Abgerundetes Rechteck 30"/>
            <p:cNvSpPr/>
            <p:nvPr/>
          </p:nvSpPr>
          <p:spPr>
            <a:xfrm>
              <a:off x="5704683" y="4000504"/>
              <a:ext cx="3857652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Algorithmus </a:t>
              </a:r>
            </a:p>
            <a:p>
              <a:pPr algn="ctr"/>
              <a:r>
                <a:rPr lang="de-DE" dirty="0" smtClean="0"/>
                <a:t>(wie die Daten zu verarbeiten sind)</a:t>
              </a:r>
              <a:endParaRPr lang="de-DE" dirty="0"/>
            </a:p>
          </p:txBody>
        </p:sp>
        <p:cxnSp>
          <p:nvCxnSpPr>
            <p:cNvPr id="41" name="Gerade Verbindung mit Pfeil 40"/>
            <p:cNvCxnSpPr>
              <a:stCxn id="31" idx="0"/>
              <a:endCxn id="2050" idx="2"/>
            </p:cNvCxnSpPr>
            <p:nvPr/>
          </p:nvCxnSpPr>
          <p:spPr>
            <a:xfrm rot="5400000" flipH="1" flipV="1">
              <a:off x="7407267" y="3745708"/>
              <a:ext cx="481038" cy="28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48"/>
          <p:cNvGrpSpPr/>
          <p:nvPr/>
        </p:nvGrpSpPr>
        <p:grpSpPr>
          <a:xfrm>
            <a:off x="346833" y="357166"/>
            <a:ext cx="1428760" cy="1500991"/>
            <a:chOff x="2489973" y="285728"/>
            <a:chExt cx="1428760" cy="2101388"/>
          </a:xfrm>
        </p:grpSpPr>
        <p:sp>
          <p:nvSpPr>
            <p:cNvPr id="50" name="Abgerundetes Rechteck 49"/>
            <p:cNvSpPr/>
            <p:nvPr/>
          </p:nvSpPr>
          <p:spPr>
            <a:xfrm>
              <a:off x="2489973" y="285728"/>
              <a:ext cx="1428760" cy="5000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Datenwert</a:t>
              </a:r>
              <a:endParaRPr lang="de-DE" dirty="0"/>
            </a:p>
          </p:txBody>
        </p:sp>
        <p:cxnSp>
          <p:nvCxnSpPr>
            <p:cNvPr id="51" name="Gerade Verbindung mit Pfeil 50"/>
            <p:cNvCxnSpPr>
              <a:stCxn id="50" idx="2"/>
            </p:cNvCxnSpPr>
            <p:nvPr/>
          </p:nvCxnSpPr>
          <p:spPr>
            <a:xfrm rot="5400000">
              <a:off x="2404247" y="1586217"/>
              <a:ext cx="160021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1"/>
          <p:cNvGrpSpPr/>
          <p:nvPr/>
        </p:nvGrpSpPr>
        <p:grpSpPr>
          <a:xfrm>
            <a:off x="203957" y="214290"/>
            <a:ext cx="4357718" cy="1571636"/>
            <a:chOff x="203957" y="214290"/>
            <a:chExt cx="4357718" cy="1571636"/>
          </a:xfrm>
        </p:grpSpPr>
        <p:sp>
          <p:nvSpPr>
            <p:cNvPr id="74" name="Abgerundetes Rechteck 73"/>
            <p:cNvSpPr/>
            <p:nvPr/>
          </p:nvSpPr>
          <p:spPr>
            <a:xfrm>
              <a:off x="203957" y="214290"/>
              <a:ext cx="3571900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" name="Gruppieren 76"/>
            <p:cNvGrpSpPr/>
            <p:nvPr/>
          </p:nvGrpSpPr>
          <p:grpSpPr>
            <a:xfrm>
              <a:off x="3132915" y="785794"/>
              <a:ext cx="1428760" cy="1000132"/>
              <a:chOff x="3132915" y="785794"/>
              <a:chExt cx="1428760" cy="1000132"/>
            </a:xfrm>
          </p:grpSpPr>
          <p:sp>
            <p:nvSpPr>
              <p:cNvPr id="63" name="Abgerundetes Rechteck 62"/>
              <p:cNvSpPr/>
              <p:nvPr/>
            </p:nvSpPr>
            <p:spPr>
              <a:xfrm>
                <a:off x="3132915" y="1285860"/>
                <a:ext cx="1428760" cy="500066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Daten</a:t>
                </a:r>
                <a:endParaRPr lang="de-DE" dirty="0"/>
              </a:p>
            </p:txBody>
          </p:sp>
          <p:cxnSp>
            <p:nvCxnSpPr>
              <p:cNvPr id="76" name="Gerade Verbindung 75"/>
              <p:cNvCxnSpPr>
                <a:stCxn id="63" idx="0"/>
                <a:endCxn id="74" idx="3"/>
              </p:cNvCxnSpPr>
              <p:nvPr/>
            </p:nvCxnSpPr>
            <p:spPr>
              <a:xfrm rot="16200000" flipV="1">
                <a:off x="3561543" y="1000108"/>
                <a:ext cx="500066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uppieren 94"/>
          <p:cNvGrpSpPr/>
          <p:nvPr/>
        </p:nvGrpSpPr>
        <p:grpSpPr>
          <a:xfrm>
            <a:off x="1061213" y="857232"/>
            <a:ext cx="1428760" cy="1000132"/>
            <a:chOff x="1061213" y="857232"/>
            <a:chExt cx="1428760" cy="1000132"/>
          </a:xfrm>
        </p:grpSpPr>
        <p:sp>
          <p:nvSpPr>
            <p:cNvPr id="89" name="Abgerundetes Rechteck 88"/>
            <p:cNvSpPr/>
            <p:nvPr/>
          </p:nvSpPr>
          <p:spPr>
            <a:xfrm>
              <a:off x="1061213" y="857232"/>
              <a:ext cx="1428760" cy="35719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Datenname</a:t>
              </a:r>
              <a:endParaRPr lang="de-DE" dirty="0"/>
            </a:p>
          </p:txBody>
        </p:sp>
        <p:cxnSp>
          <p:nvCxnSpPr>
            <p:cNvPr id="93" name="Gerade Verbindung mit Pfeil 92"/>
            <p:cNvCxnSpPr>
              <a:stCxn id="89" idx="2"/>
            </p:cNvCxnSpPr>
            <p:nvPr/>
          </p:nvCxnSpPr>
          <p:spPr>
            <a:xfrm rot="5400000">
              <a:off x="1346965" y="1428736"/>
              <a:ext cx="64294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1106</Words>
  <Application>Microsoft Office PowerPoint</Application>
  <PresentationFormat>Custom</PresentationFormat>
  <Paragraphs>202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Ananke</vt:lpstr>
      <vt:lpstr>C++ Basics</vt:lpstr>
      <vt:lpstr>Inhalt</vt:lpstr>
      <vt:lpstr>Projektarbeit und Wissensfragen</vt:lpstr>
      <vt:lpstr>Slide 4</vt:lpstr>
      <vt:lpstr>Slide 5</vt:lpstr>
      <vt:lpstr>Slide 6</vt:lpstr>
      <vt:lpstr>Datenstrukturen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OOP (Gedanken)</vt:lpstr>
      <vt:lpstr>Slide 28</vt:lpstr>
      <vt:lpstr>Slide 29</vt:lpstr>
      <vt:lpstr>Slide 30</vt:lpstr>
      <vt:lpstr>Dateien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2323</cp:revision>
  <dcterms:created xsi:type="dcterms:W3CDTF">2017-01-10T15:09:16Z</dcterms:created>
  <dcterms:modified xsi:type="dcterms:W3CDTF">2019-04-15T09:33:51Z</dcterms:modified>
</cp:coreProperties>
</file>