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2" r:id="rId2"/>
    <p:sldId id="274" r:id="rId3"/>
    <p:sldId id="310" r:id="rId4"/>
    <p:sldId id="336" r:id="rId5"/>
    <p:sldId id="264" r:id="rId6"/>
    <p:sldId id="337" r:id="rId7"/>
    <p:sldId id="330" r:id="rId8"/>
    <p:sldId id="338" r:id="rId9"/>
    <p:sldId id="331" r:id="rId10"/>
    <p:sldId id="332" r:id="rId11"/>
    <p:sldId id="335" r:id="rId12"/>
    <p:sldId id="339" r:id="rId13"/>
    <p:sldId id="277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25" autoAdjust="0"/>
    <p:restoredTop sz="94660"/>
  </p:normalViewPr>
  <p:slideViewPr>
    <p:cSldViewPr>
      <p:cViewPr varScale="1">
        <p:scale>
          <a:sx n="52" d="100"/>
          <a:sy n="52" d="100"/>
        </p:scale>
        <p:origin x="-9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DAE33-E71C-4A4D-87DE-64FD4181A143}" type="datetimeFigureOut">
              <a:rPr lang="de-DE" smtClean="0"/>
              <a:pPr/>
              <a:t>18.04.2019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BBF51-5016-453D-B80A-00DC72DE5442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ln>
            <a:solidFill>
              <a:schemeClr val="tx2"/>
            </a:solidFill>
          </a:ln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solidFill>
                  <a:schemeClr val="tx1">
                    <a:lumMod val="75000"/>
                  </a:schemeClr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18.04.2019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2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18.04.2019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18.04.2019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v"/>
              <a:defRPr/>
            </a:lvl1pPr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18.04.2019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18.04.2019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1" y="6416680"/>
            <a:ext cx="762000" cy="365125"/>
          </a:xfrm>
        </p:spPr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18.04.2019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1535113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2362205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362205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18.04.2019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18.04.2019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18.04.2019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2" y="1524005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1" y="273055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18.04.2019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2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2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28802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18.04.2019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1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57201" y="6416680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17F659-0594-4966-AAF8-4DB68E016B34}" type="datetimeFigureOut">
              <a:rPr lang="de-DE" smtClean="0"/>
              <a:pPr/>
              <a:t>18.04.2019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124200" y="6416680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924801" y="6416680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20000">
                <a:schemeClr val="accent5">
                  <a:tint val="9000"/>
                  <a:alpha val="0"/>
                </a:schemeClr>
              </a:gs>
              <a:gs pos="100000">
                <a:schemeClr val="accent5">
                  <a:tint val="70000"/>
                  <a:sat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130000" dist="101600" dir="2700000" algn="tl" rotWithShape="0">
              <a:srgbClr val="000000">
                <a:alpha val="35000"/>
              </a:srgbClr>
            </a:outerShdw>
            <a:softEdge rad="317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r>
              <a:rPr lang="de-DE" sz="7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C++ AUFBAUKURS</a:t>
            </a:r>
            <a:endParaRPr lang="de-DE" sz="6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48170" y="3071810"/>
            <a:ext cx="6047662" cy="1000132"/>
          </a:xfrm>
        </p:spPr>
        <p:txBody>
          <a:bodyPr>
            <a:normAutofit fontScale="62500" lnSpcReduction="20000"/>
          </a:bodyPr>
          <a:lstStyle/>
          <a:p>
            <a:r>
              <a:rPr lang="de-DE" sz="54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Unterrichtseinheit </a:t>
            </a:r>
            <a:r>
              <a:rPr lang="de-DE" sz="4800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  <a:p>
            <a:r>
              <a:rPr lang="de-DE" sz="48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Templates</a:t>
            </a:r>
            <a:endParaRPr lang="de-DE" sz="4800" dirty="0" smtClean="0"/>
          </a:p>
        </p:txBody>
      </p:sp>
      <p:sp>
        <p:nvSpPr>
          <p:cNvPr id="4" name="Rechteck 3"/>
          <p:cNvSpPr/>
          <p:nvPr/>
        </p:nvSpPr>
        <p:spPr>
          <a:xfrm>
            <a:off x="6757431" y="6286520"/>
            <a:ext cx="2250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2800" b="1" dirty="0" smtClean="0"/>
              <a:t>Gisela Neira</a:t>
            </a:r>
            <a:endParaRPr lang="de-DE" sz="2800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1928794" y="428604"/>
            <a:ext cx="6786610" cy="107157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template&lt;typename </a:t>
            </a:r>
            <a:r>
              <a:rPr lang="de-DE" dirty="0" smtClean="0">
                <a:solidFill>
                  <a:srgbClr val="002060"/>
                </a:solidFill>
              </a:rPr>
              <a:t>type1</a:t>
            </a:r>
            <a:r>
              <a:rPr lang="de-DE" dirty="0" smtClean="0"/>
              <a:t>, typename </a:t>
            </a:r>
            <a:r>
              <a:rPr lang="de-DE" dirty="0" smtClean="0">
                <a:solidFill>
                  <a:srgbClr val="002060"/>
                </a:solidFill>
              </a:rPr>
              <a:t>type2</a:t>
            </a:r>
            <a:r>
              <a:rPr lang="de-DE" dirty="0" smtClean="0"/>
              <a:t>, typename </a:t>
            </a:r>
            <a:r>
              <a:rPr lang="de-DE" dirty="0" smtClean="0">
                <a:solidFill>
                  <a:srgbClr val="002060"/>
                </a:solidFill>
              </a:rPr>
              <a:t>type3</a:t>
            </a:r>
            <a:r>
              <a:rPr lang="de-DE" dirty="0" smtClean="0"/>
              <a:t>&gt;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07796" y="1928802"/>
            <a:ext cx="3212386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Klasse-template</a:t>
            </a:r>
            <a:endParaRPr lang="de-DE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4214810" y="1714488"/>
            <a:ext cx="4500594" cy="192882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/>
                </a:solidFill>
              </a:rPr>
              <a:t>class math</a:t>
            </a:r>
          </a:p>
          <a:p>
            <a:r>
              <a:rPr lang="de-DE" sz="1400" dirty="0" smtClean="0"/>
              <a:t>{	private:</a:t>
            </a:r>
          </a:p>
          <a:p>
            <a:r>
              <a:rPr lang="de-DE" sz="1400" dirty="0" smtClean="0"/>
              <a:t>		</a:t>
            </a:r>
            <a:r>
              <a:rPr lang="de-DE" sz="1400" dirty="0" smtClean="0">
                <a:solidFill>
                  <a:schemeClr val="accent6">
                    <a:lumMod val="75000"/>
                  </a:schemeClr>
                </a:solidFill>
              </a:rPr>
              <a:t>type1</a:t>
            </a:r>
            <a:r>
              <a:rPr lang="de-DE" sz="1400" dirty="0" smtClean="0"/>
              <a:t> variableName</a:t>
            </a:r>
          </a:p>
          <a:p>
            <a:r>
              <a:rPr lang="de-DE" sz="1400" dirty="0" smtClean="0"/>
              <a:t>		</a:t>
            </a:r>
            <a:r>
              <a:rPr lang="de-DE" sz="1400" dirty="0" smtClean="0">
                <a:solidFill>
                  <a:schemeClr val="accent6">
                    <a:lumMod val="75000"/>
                  </a:schemeClr>
                </a:solidFill>
              </a:rPr>
              <a:t>type2</a:t>
            </a:r>
            <a:r>
              <a:rPr lang="de-DE" sz="1400" dirty="0" smtClean="0"/>
              <a:t> variableName</a:t>
            </a:r>
          </a:p>
          <a:p>
            <a:r>
              <a:rPr lang="de-DE" sz="1400" dirty="0" smtClean="0"/>
              <a:t>		</a:t>
            </a:r>
            <a:r>
              <a:rPr lang="de-DE" sz="1400" dirty="0" smtClean="0">
                <a:solidFill>
                  <a:schemeClr val="accent6">
                    <a:lumMod val="75000"/>
                  </a:schemeClr>
                </a:solidFill>
              </a:rPr>
              <a:t>type3</a:t>
            </a:r>
            <a:r>
              <a:rPr lang="de-DE" sz="1400" dirty="0" smtClean="0"/>
              <a:t> variableName</a:t>
            </a:r>
          </a:p>
          <a:p>
            <a:r>
              <a:rPr lang="de-DE" sz="1400" dirty="0" smtClean="0"/>
              <a:t>	public: </a:t>
            </a:r>
          </a:p>
          <a:p>
            <a:r>
              <a:rPr lang="de-DE" sz="1400" dirty="0" smtClean="0"/>
              <a:t>		code...</a:t>
            </a:r>
          </a:p>
          <a:p>
            <a:r>
              <a:rPr lang="de-DE" sz="1400" dirty="0" smtClean="0"/>
              <a:t>}</a:t>
            </a:r>
            <a:endParaRPr lang="de-DE" sz="14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4214810" y="4714884"/>
            <a:ext cx="4500594" cy="200026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sz="1400" dirty="0" smtClean="0">
                <a:solidFill>
                  <a:prstClr val="white"/>
                </a:solidFill>
              </a:rPr>
              <a:t>class math</a:t>
            </a:r>
          </a:p>
          <a:p>
            <a:pPr lvl="0"/>
            <a:r>
              <a:rPr lang="de-DE" sz="1400" dirty="0" smtClean="0">
                <a:solidFill>
                  <a:prstClr val="white"/>
                </a:solidFill>
              </a:rPr>
              <a:t>{	private:</a:t>
            </a:r>
          </a:p>
          <a:p>
            <a:pPr lvl="0"/>
            <a:r>
              <a:rPr lang="de-DE" sz="1400" dirty="0" smtClean="0">
                <a:solidFill>
                  <a:prstClr val="white"/>
                </a:solidFill>
              </a:rPr>
              <a:t>		</a:t>
            </a:r>
            <a:r>
              <a:rPr lang="de-DE" sz="1400" dirty="0" smtClean="0">
                <a:solidFill>
                  <a:srgbClr val="C00000"/>
                </a:solidFill>
              </a:rPr>
              <a:t>int</a:t>
            </a:r>
            <a:r>
              <a:rPr lang="de-DE" sz="1400" dirty="0" smtClean="0">
                <a:solidFill>
                  <a:srgbClr val="00349E">
                    <a:lumMod val="75000"/>
                  </a:srgbClr>
                </a:solidFill>
              </a:rPr>
              <a:t> </a:t>
            </a:r>
            <a:r>
              <a:rPr lang="de-DE" sz="1400" dirty="0" smtClean="0">
                <a:solidFill>
                  <a:prstClr val="white"/>
                </a:solidFill>
              </a:rPr>
              <a:t>variableName</a:t>
            </a:r>
          </a:p>
          <a:p>
            <a:pPr lvl="0"/>
            <a:r>
              <a:rPr lang="de-DE" sz="1400" dirty="0" smtClean="0">
                <a:solidFill>
                  <a:prstClr val="white"/>
                </a:solidFill>
              </a:rPr>
              <a:t>		</a:t>
            </a:r>
            <a:r>
              <a:rPr lang="de-DE" sz="1400" dirty="0" smtClean="0">
                <a:solidFill>
                  <a:srgbClr val="C00000"/>
                </a:solidFill>
              </a:rPr>
              <a:t>float</a:t>
            </a:r>
            <a:r>
              <a:rPr lang="de-DE" sz="1400" dirty="0" smtClean="0">
                <a:solidFill>
                  <a:srgbClr val="00349E">
                    <a:lumMod val="75000"/>
                  </a:srgbClr>
                </a:solidFill>
              </a:rPr>
              <a:t> </a:t>
            </a:r>
            <a:r>
              <a:rPr lang="de-DE" sz="1400" dirty="0" smtClean="0">
                <a:solidFill>
                  <a:prstClr val="white"/>
                </a:solidFill>
              </a:rPr>
              <a:t>variableName</a:t>
            </a:r>
          </a:p>
          <a:p>
            <a:pPr lvl="0"/>
            <a:r>
              <a:rPr lang="de-DE" sz="1400" dirty="0" smtClean="0">
                <a:solidFill>
                  <a:prstClr val="white"/>
                </a:solidFill>
              </a:rPr>
              <a:t>		</a:t>
            </a:r>
            <a:r>
              <a:rPr lang="de-DE" sz="1400" dirty="0" smtClean="0">
                <a:solidFill>
                  <a:srgbClr val="C00000"/>
                </a:solidFill>
              </a:rPr>
              <a:t>double</a:t>
            </a:r>
            <a:r>
              <a:rPr lang="de-DE" sz="1400" dirty="0" smtClean="0">
                <a:solidFill>
                  <a:srgbClr val="00349E">
                    <a:lumMod val="75000"/>
                  </a:srgbClr>
                </a:solidFill>
              </a:rPr>
              <a:t> </a:t>
            </a:r>
            <a:r>
              <a:rPr lang="de-DE" sz="1400" dirty="0" smtClean="0">
                <a:solidFill>
                  <a:prstClr val="white"/>
                </a:solidFill>
              </a:rPr>
              <a:t>variableName</a:t>
            </a:r>
          </a:p>
          <a:p>
            <a:pPr lvl="0"/>
            <a:r>
              <a:rPr lang="de-DE" sz="1400" dirty="0" smtClean="0">
                <a:solidFill>
                  <a:prstClr val="white"/>
                </a:solidFill>
              </a:rPr>
              <a:t>	public: </a:t>
            </a:r>
          </a:p>
          <a:p>
            <a:pPr lvl="0"/>
            <a:r>
              <a:rPr lang="de-DE" sz="1400" dirty="0" smtClean="0">
                <a:solidFill>
                  <a:prstClr val="white"/>
                </a:solidFill>
              </a:rPr>
              <a:t>		code...</a:t>
            </a:r>
          </a:p>
          <a:p>
            <a:pPr lvl="0"/>
            <a:r>
              <a:rPr lang="de-DE" sz="1400" dirty="0" smtClean="0">
                <a:solidFill>
                  <a:prstClr val="white"/>
                </a:solidFill>
              </a:rPr>
              <a:t>}</a:t>
            </a:r>
            <a:endParaRPr lang="de-DE" sz="1400" dirty="0">
              <a:solidFill>
                <a:prstClr val="white"/>
              </a:solidFill>
            </a:endParaRPr>
          </a:p>
        </p:txBody>
      </p:sp>
      <p:sp>
        <p:nvSpPr>
          <p:cNvPr id="14" name="Pfeil nach unten 13"/>
          <p:cNvSpPr/>
          <p:nvPr/>
        </p:nvSpPr>
        <p:spPr>
          <a:xfrm>
            <a:off x="6072198" y="3857628"/>
            <a:ext cx="857256" cy="785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>
            <a:off x="357158" y="3357562"/>
            <a:ext cx="3212386" cy="12858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mehrere übergebene Variablentypen</a:t>
            </a:r>
            <a:endParaRPr lang="de-DE" sz="28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23528" y="332656"/>
            <a:ext cx="8424936" cy="28007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2200" dirty="0" err="1" smtClean="0">
                <a:solidFill>
                  <a:schemeClr val="bg1"/>
                </a:solidFill>
              </a:rPr>
              <a:t>template</a:t>
            </a:r>
            <a:r>
              <a:rPr lang="de-DE" sz="2200" dirty="0" smtClean="0">
                <a:solidFill>
                  <a:schemeClr val="bg1"/>
                </a:solidFill>
              </a:rPr>
              <a:t>&lt;</a:t>
            </a:r>
            <a:r>
              <a:rPr lang="de-DE" sz="2200" dirty="0" err="1" smtClean="0">
                <a:solidFill>
                  <a:schemeClr val="bg1"/>
                </a:solidFill>
              </a:rPr>
              <a:t>typename</a:t>
            </a:r>
            <a:r>
              <a:rPr lang="de-DE" sz="2200" dirty="0" smtClean="0">
                <a:solidFill>
                  <a:schemeClr val="bg1"/>
                </a:solidFill>
              </a:rPr>
              <a:t> type_1, </a:t>
            </a:r>
            <a:r>
              <a:rPr lang="de-DE" sz="2200" dirty="0" err="1" smtClean="0">
                <a:solidFill>
                  <a:schemeClr val="bg1"/>
                </a:solidFill>
              </a:rPr>
              <a:t>typename</a:t>
            </a:r>
            <a:r>
              <a:rPr lang="de-DE" sz="2200" dirty="0" smtClean="0">
                <a:solidFill>
                  <a:schemeClr val="bg1"/>
                </a:solidFill>
              </a:rPr>
              <a:t> type_2, </a:t>
            </a:r>
            <a:r>
              <a:rPr lang="de-DE" sz="2200" dirty="0" err="1" smtClean="0">
                <a:solidFill>
                  <a:schemeClr val="bg1"/>
                </a:solidFill>
              </a:rPr>
              <a:t>typename</a:t>
            </a:r>
            <a:r>
              <a:rPr lang="de-DE" sz="2200" dirty="0" smtClean="0">
                <a:solidFill>
                  <a:schemeClr val="bg1"/>
                </a:solidFill>
              </a:rPr>
              <a:t> type_3&gt;</a:t>
            </a:r>
          </a:p>
          <a:p>
            <a:r>
              <a:rPr lang="de-DE" sz="2200" dirty="0" smtClean="0">
                <a:solidFill>
                  <a:schemeClr val="bg1"/>
                </a:solidFill>
              </a:rPr>
              <a:t>type_3 </a:t>
            </a:r>
            <a:r>
              <a:rPr lang="de-DE" sz="2200" b="1" dirty="0" smtClean="0">
                <a:solidFill>
                  <a:schemeClr val="accent5">
                    <a:lumMod val="75000"/>
                  </a:schemeClr>
                </a:solidFill>
              </a:rPr>
              <a:t>rechnen</a:t>
            </a:r>
            <a:r>
              <a:rPr lang="de-DE" sz="2200" dirty="0" smtClean="0">
                <a:solidFill>
                  <a:schemeClr val="bg1"/>
                </a:solidFill>
              </a:rPr>
              <a:t>(type_1 x, type_2 y, type_3 z)</a:t>
            </a:r>
          </a:p>
          <a:p>
            <a:r>
              <a:rPr lang="de-DE" sz="2200" dirty="0" smtClean="0">
                <a:solidFill>
                  <a:schemeClr val="bg1"/>
                </a:solidFill>
              </a:rPr>
              <a:t>{</a:t>
            </a:r>
          </a:p>
          <a:p>
            <a:r>
              <a:rPr lang="de-DE" sz="2200" dirty="0" smtClean="0">
                <a:solidFill>
                  <a:schemeClr val="bg1"/>
                </a:solidFill>
              </a:rPr>
              <a:t>    type_3 </a:t>
            </a:r>
            <a:r>
              <a:rPr lang="de-DE" sz="2200" dirty="0" err="1" smtClean="0">
                <a:solidFill>
                  <a:schemeClr val="bg1"/>
                </a:solidFill>
              </a:rPr>
              <a:t>result</a:t>
            </a:r>
            <a:r>
              <a:rPr lang="de-DE" sz="2200" dirty="0" smtClean="0">
                <a:solidFill>
                  <a:schemeClr val="bg1"/>
                </a:solidFill>
              </a:rPr>
              <a:t>;</a:t>
            </a:r>
          </a:p>
          <a:p>
            <a:endParaRPr lang="de-DE" sz="2200" dirty="0" smtClean="0">
              <a:solidFill>
                <a:schemeClr val="bg1"/>
              </a:solidFill>
            </a:endParaRPr>
          </a:p>
          <a:p>
            <a:r>
              <a:rPr lang="de-DE" sz="2200" dirty="0" smtClean="0">
                <a:solidFill>
                  <a:schemeClr val="bg1"/>
                </a:solidFill>
              </a:rPr>
              <a:t>    result = ((x*x)-y)/z;</a:t>
            </a:r>
          </a:p>
          <a:p>
            <a:r>
              <a:rPr lang="de-DE" sz="2200" dirty="0" smtClean="0">
                <a:solidFill>
                  <a:schemeClr val="bg1"/>
                </a:solidFill>
              </a:rPr>
              <a:t>    </a:t>
            </a:r>
            <a:r>
              <a:rPr lang="de-DE" sz="2200" dirty="0" err="1" smtClean="0">
                <a:solidFill>
                  <a:schemeClr val="bg1"/>
                </a:solidFill>
              </a:rPr>
              <a:t>return</a:t>
            </a:r>
            <a:r>
              <a:rPr lang="de-DE" sz="2200" dirty="0" smtClean="0">
                <a:solidFill>
                  <a:schemeClr val="bg1"/>
                </a:solidFill>
              </a:rPr>
              <a:t> </a:t>
            </a:r>
            <a:r>
              <a:rPr lang="de-DE" sz="2200" dirty="0" err="1" smtClean="0">
                <a:solidFill>
                  <a:schemeClr val="bg1"/>
                </a:solidFill>
              </a:rPr>
              <a:t>result</a:t>
            </a:r>
            <a:r>
              <a:rPr lang="de-DE" sz="2200" dirty="0" smtClean="0">
                <a:solidFill>
                  <a:schemeClr val="bg1"/>
                </a:solidFill>
              </a:rPr>
              <a:t>;</a:t>
            </a:r>
          </a:p>
          <a:p>
            <a:r>
              <a:rPr lang="de-DE" sz="2200" dirty="0" smtClean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3" name="Rechteck 2"/>
          <p:cNvSpPr/>
          <p:nvPr/>
        </p:nvSpPr>
        <p:spPr>
          <a:xfrm>
            <a:off x="4211960" y="2357430"/>
            <a:ext cx="4536504" cy="403187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3200" dirty="0" smtClean="0">
                <a:solidFill>
                  <a:schemeClr val="bg1"/>
                </a:solidFill>
              </a:rPr>
              <a:t> </a:t>
            </a:r>
            <a:r>
              <a:rPr lang="de-DE" sz="3200" dirty="0" err="1" smtClean="0">
                <a:solidFill>
                  <a:schemeClr val="bg1"/>
                </a:solidFill>
              </a:rPr>
              <a:t>int</a:t>
            </a:r>
            <a:r>
              <a:rPr lang="de-DE" sz="3200" dirty="0" smtClean="0">
                <a:solidFill>
                  <a:schemeClr val="bg1"/>
                </a:solidFill>
              </a:rPr>
              <a:t> </a:t>
            </a:r>
            <a:r>
              <a:rPr lang="de-DE" sz="3200" dirty="0" err="1" smtClean="0">
                <a:solidFill>
                  <a:schemeClr val="bg1"/>
                </a:solidFill>
              </a:rPr>
              <a:t>main</a:t>
            </a:r>
            <a:r>
              <a:rPr lang="de-DE" sz="3200" dirty="0" smtClean="0">
                <a:solidFill>
                  <a:schemeClr val="bg1"/>
                </a:solidFill>
              </a:rPr>
              <a:t>()</a:t>
            </a:r>
          </a:p>
          <a:p>
            <a:r>
              <a:rPr lang="de-DE" sz="3200" dirty="0" smtClean="0">
                <a:solidFill>
                  <a:schemeClr val="bg1"/>
                </a:solidFill>
              </a:rPr>
              <a:t>{</a:t>
            </a:r>
          </a:p>
          <a:p>
            <a:r>
              <a:rPr lang="de-DE" sz="3200" dirty="0" smtClean="0">
                <a:solidFill>
                  <a:schemeClr val="bg1"/>
                </a:solidFill>
              </a:rPr>
              <a:t>    </a:t>
            </a:r>
            <a:r>
              <a:rPr lang="de-DE" sz="3200" dirty="0" err="1" smtClean="0">
                <a:solidFill>
                  <a:schemeClr val="bg1"/>
                </a:solidFill>
              </a:rPr>
              <a:t>int</a:t>
            </a:r>
            <a:r>
              <a:rPr lang="de-DE" sz="3200" dirty="0" smtClean="0">
                <a:solidFill>
                  <a:schemeClr val="bg1"/>
                </a:solidFill>
              </a:rPr>
              <a:t> a = 4;</a:t>
            </a:r>
          </a:p>
          <a:p>
            <a:r>
              <a:rPr lang="de-DE" sz="3200" dirty="0" smtClean="0">
                <a:solidFill>
                  <a:schemeClr val="bg1"/>
                </a:solidFill>
              </a:rPr>
              <a:t>    </a:t>
            </a:r>
            <a:r>
              <a:rPr lang="de-DE" sz="3200" dirty="0" err="1" smtClean="0">
                <a:solidFill>
                  <a:schemeClr val="bg1"/>
                </a:solidFill>
              </a:rPr>
              <a:t>float</a:t>
            </a:r>
            <a:r>
              <a:rPr lang="de-DE" sz="3200" dirty="0" smtClean="0">
                <a:solidFill>
                  <a:schemeClr val="bg1"/>
                </a:solidFill>
              </a:rPr>
              <a:t> b = 5.4;</a:t>
            </a:r>
          </a:p>
          <a:p>
            <a:r>
              <a:rPr lang="de-DE" sz="3200" dirty="0" smtClean="0">
                <a:solidFill>
                  <a:schemeClr val="bg1"/>
                </a:solidFill>
              </a:rPr>
              <a:t>    double c = 2.492, r;</a:t>
            </a:r>
          </a:p>
          <a:p>
            <a:endParaRPr lang="de-DE" sz="3200" dirty="0" smtClean="0">
              <a:solidFill>
                <a:schemeClr val="bg1"/>
              </a:solidFill>
            </a:endParaRPr>
          </a:p>
          <a:p>
            <a:r>
              <a:rPr lang="de-DE" sz="3200" dirty="0" smtClean="0">
                <a:solidFill>
                  <a:schemeClr val="bg1"/>
                </a:solidFill>
              </a:rPr>
              <a:t>    r = </a:t>
            </a:r>
            <a:r>
              <a:rPr lang="de-DE" sz="3200" b="1" dirty="0" smtClean="0">
                <a:solidFill>
                  <a:schemeClr val="accent5">
                    <a:lumMod val="75000"/>
                  </a:schemeClr>
                </a:solidFill>
              </a:rPr>
              <a:t>rechnen</a:t>
            </a:r>
            <a:r>
              <a:rPr lang="de-DE" sz="3200" dirty="0" smtClean="0">
                <a:solidFill>
                  <a:schemeClr val="bg1"/>
                </a:solidFill>
              </a:rPr>
              <a:t>(c, b, a);</a:t>
            </a:r>
          </a:p>
          <a:p>
            <a:r>
              <a:rPr lang="de-DE" sz="3200" dirty="0" smtClean="0">
                <a:solidFill>
                  <a:schemeClr val="bg1"/>
                </a:solidFill>
              </a:rPr>
              <a:t>}</a:t>
            </a:r>
            <a:endParaRPr lang="de-DE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23528" y="332656"/>
            <a:ext cx="8424936" cy="28007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2200" dirty="0" err="1" smtClean="0"/>
              <a:t>template</a:t>
            </a:r>
            <a:r>
              <a:rPr lang="de-DE" sz="2200" dirty="0" smtClean="0"/>
              <a:t>&lt;</a:t>
            </a:r>
            <a:r>
              <a:rPr lang="de-DE" sz="2200" dirty="0" err="1" smtClean="0"/>
              <a:t>typename</a:t>
            </a:r>
            <a:r>
              <a:rPr lang="de-DE" sz="2200" dirty="0" smtClean="0"/>
              <a:t> </a:t>
            </a:r>
            <a:r>
              <a:rPr lang="de-DE" sz="2200" dirty="0" smtClean="0">
                <a:solidFill>
                  <a:srgbClr val="FF0000"/>
                </a:solidFill>
              </a:rPr>
              <a:t>type_1</a:t>
            </a:r>
            <a:r>
              <a:rPr lang="de-DE" sz="2200" dirty="0" smtClean="0"/>
              <a:t>, </a:t>
            </a:r>
            <a:r>
              <a:rPr lang="de-DE" sz="2200" dirty="0" err="1" smtClean="0"/>
              <a:t>typename</a:t>
            </a:r>
            <a:r>
              <a:rPr lang="de-DE" sz="2200" dirty="0" smtClean="0"/>
              <a:t> </a:t>
            </a:r>
            <a:r>
              <a:rPr lang="de-DE" sz="2200" dirty="0" smtClean="0">
                <a:solidFill>
                  <a:srgbClr val="002060"/>
                </a:solidFill>
              </a:rPr>
              <a:t>type_2</a:t>
            </a:r>
            <a:r>
              <a:rPr lang="de-DE" sz="2200" dirty="0" smtClean="0"/>
              <a:t>, </a:t>
            </a:r>
            <a:r>
              <a:rPr lang="de-DE" sz="2200" dirty="0" err="1" smtClean="0"/>
              <a:t>typename</a:t>
            </a:r>
            <a:r>
              <a:rPr lang="de-DE" sz="2200" dirty="0" smtClean="0"/>
              <a:t> </a:t>
            </a:r>
            <a:r>
              <a:rPr lang="de-DE" sz="2200" dirty="0" smtClean="0">
                <a:solidFill>
                  <a:srgbClr val="00B050"/>
                </a:solidFill>
              </a:rPr>
              <a:t>type_3</a:t>
            </a:r>
            <a:r>
              <a:rPr lang="de-DE" sz="2200" dirty="0" smtClean="0"/>
              <a:t>&gt;</a:t>
            </a:r>
          </a:p>
          <a:p>
            <a:r>
              <a:rPr lang="de-DE" sz="2200" dirty="0" smtClean="0">
                <a:solidFill>
                  <a:srgbClr val="00B050"/>
                </a:solidFill>
              </a:rPr>
              <a:t>type_3</a:t>
            </a:r>
            <a:r>
              <a:rPr lang="de-DE" sz="2200" dirty="0" smtClean="0"/>
              <a:t> rechnen(</a:t>
            </a:r>
            <a:r>
              <a:rPr lang="de-DE" sz="2200" dirty="0" smtClean="0">
                <a:solidFill>
                  <a:srgbClr val="FF0000"/>
                </a:solidFill>
              </a:rPr>
              <a:t>type_1</a:t>
            </a:r>
            <a:r>
              <a:rPr lang="de-DE" sz="2200" dirty="0" smtClean="0"/>
              <a:t> x, </a:t>
            </a:r>
            <a:r>
              <a:rPr lang="de-DE" sz="2200" dirty="0" smtClean="0">
                <a:solidFill>
                  <a:srgbClr val="002060"/>
                </a:solidFill>
              </a:rPr>
              <a:t>type_2 </a:t>
            </a:r>
            <a:r>
              <a:rPr lang="de-DE" sz="2200" dirty="0" smtClean="0"/>
              <a:t>y, </a:t>
            </a:r>
            <a:r>
              <a:rPr lang="de-DE" sz="2200" dirty="0" smtClean="0">
                <a:solidFill>
                  <a:srgbClr val="00B050"/>
                </a:solidFill>
              </a:rPr>
              <a:t>type_3</a:t>
            </a:r>
            <a:r>
              <a:rPr lang="de-DE" sz="2200" dirty="0" smtClean="0">
                <a:solidFill>
                  <a:srgbClr val="FF0000"/>
                </a:solidFill>
              </a:rPr>
              <a:t> </a:t>
            </a:r>
            <a:r>
              <a:rPr lang="de-DE" sz="2200" dirty="0" smtClean="0"/>
              <a:t>z)</a:t>
            </a:r>
          </a:p>
          <a:p>
            <a:r>
              <a:rPr lang="de-DE" sz="2200" dirty="0" smtClean="0"/>
              <a:t>{</a:t>
            </a:r>
          </a:p>
          <a:p>
            <a:r>
              <a:rPr lang="de-DE" sz="2200" dirty="0" smtClean="0"/>
              <a:t>    </a:t>
            </a:r>
            <a:r>
              <a:rPr lang="de-DE" sz="2200" dirty="0" smtClean="0">
                <a:solidFill>
                  <a:srgbClr val="00B050"/>
                </a:solidFill>
              </a:rPr>
              <a:t>type_3</a:t>
            </a:r>
            <a:r>
              <a:rPr lang="de-DE" sz="2200" dirty="0" smtClean="0"/>
              <a:t> </a:t>
            </a:r>
            <a:r>
              <a:rPr lang="de-DE" sz="2200" dirty="0" err="1" smtClean="0"/>
              <a:t>result</a:t>
            </a:r>
            <a:r>
              <a:rPr lang="de-DE" sz="2200" dirty="0" smtClean="0"/>
              <a:t>;</a:t>
            </a:r>
          </a:p>
          <a:p>
            <a:endParaRPr lang="de-DE" sz="2200" dirty="0" smtClean="0"/>
          </a:p>
          <a:p>
            <a:r>
              <a:rPr lang="de-DE" sz="2200" dirty="0" smtClean="0"/>
              <a:t>    result = ((x*x)-</a:t>
            </a:r>
            <a:r>
              <a:rPr lang="de-DE" sz="2200" smtClean="0"/>
              <a:t>y)/z;</a:t>
            </a:r>
            <a:endParaRPr lang="de-DE" sz="2200" dirty="0" smtClean="0"/>
          </a:p>
          <a:p>
            <a:r>
              <a:rPr lang="de-DE" sz="2200" dirty="0" smtClean="0"/>
              <a:t>    </a:t>
            </a:r>
            <a:r>
              <a:rPr lang="de-DE" sz="2200" dirty="0" err="1" smtClean="0"/>
              <a:t>return</a:t>
            </a:r>
            <a:r>
              <a:rPr lang="de-DE" sz="2200" dirty="0" smtClean="0"/>
              <a:t> </a:t>
            </a:r>
            <a:r>
              <a:rPr lang="de-DE" sz="2200" dirty="0" err="1" smtClean="0"/>
              <a:t>result</a:t>
            </a:r>
            <a:r>
              <a:rPr lang="de-DE" sz="2200" dirty="0" smtClean="0"/>
              <a:t>;</a:t>
            </a:r>
          </a:p>
          <a:p>
            <a:r>
              <a:rPr lang="de-DE" sz="2200" dirty="0" smtClean="0"/>
              <a:t>}</a:t>
            </a:r>
          </a:p>
        </p:txBody>
      </p:sp>
      <p:sp>
        <p:nvSpPr>
          <p:cNvPr id="3" name="Rechteck 2"/>
          <p:cNvSpPr/>
          <p:nvPr/>
        </p:nvSpPr>
        <p:spPr>
          <a:xfrm>
            <a:off x="4211960" y="2357430"/>
            <a:ext cx="4536504" cy="403187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3200" dirty="0" smtClean="0"/>
              <a:t> </a:t>
            </a:r>
            <a:r>
              <a:rPr lang="de-DE" sz="3200" dirty="0" err="1" smtClean="0"/>
              <a:t>int</a:t>
            </a:r>
            <a:r>
              <a:rPr lang="de-DE" sz="3200" dirty="0" smtClean="0"/>
              <a:t> </a:t>
            </a:r>
            <a:r>
              <a:rPr lang="de-DE" sz="3200" dirty="0" err="1" smtClean="0"/>
              <a:t>main</a:t>
            </a:r>
            <a:r>
              <a:rPr lang="de-DE" sz="3200" dirty="0" smtClean="0"/>
              <a:t>()</a:t>
            </a:r>
          </a:p>
          <a:p>
            <a:r>
              <a:rPr lang="de-DE" sz="3200" dirty="0" smtClean="0"/>
              <a:t>{</a:t>
            </a:r>
          </a:p>
          <a:p>
            <a:r>
              <a:rPr lang="de-DE" sz="3200" dirty="0" smtClean="0"/>
              <a:t>    </a:t>
            </a:r>
            <a:r>
              <a:rPr lang="de-DE" sz="3200" dirty="0" err="1" smtClean="0">
                <a:solidFill>
                  <a:srgbClr val="00B050"/>
                </a:solidFill>
              </a:rPr>
              <a:t>int</a:t>
            </a:r>
            <a:r>
              <a:rPr lang="de-DE" sz="3200" dirty="0" smtClean="0"/>
              <a:t> a = 4;</a:t>
            </a:r>
          </a:p>
          <a:p>
            <a:r>
              <a:rPr lang="de-DE" sz="3200" dirty="0" smtClean="0"/>
              <a:t>    </a:t>
            </a:r>
            <a:r>
              <a:rPr lang="de-DE" sz="3200" dirty="0" err="1" smtClean="0">
                <a:solidFill>
                  <a:srgbClr val="002060"/>
                </a:solidFill>
              </a:rPr>
              <a:t>float</a:t>
            </a:r>
            <a:r>
              <a:rPr lang="de-DE" sz="3200" dirty="0" smtClean="0"/>
              <a:t> b = 5.4;</a:t>
            </a:r>
          </a:p>
          <a:p>
            <a:r>
              <a:rPr lang="de-DE" sz="3200" dirty="0" smtClean="0"/>
              <a:t>    </a:t>
            </a:r>
            <a:r>
              <a:rPr lang="de-DE" sz="3200" dirty="0" smtClean="0">
                <a:solidFill>
                  <a:srgbClr val="FF0000"/>
                </a:solidFill>
              </a:rPr>
              <a:t>double</a:t>
            </a:r>
            <a:r>
              <a:rPr lang="de-DE" sz="3200" dirty="0" smtClean="0"/>
              <a:t> c = 2.492, r;</a:t>
            </a:r>
          </a:p>
          <a:p>
            <a:endParaRPr lang="de-DE" sz="3200" dirty="0" smtClean="0"/>
          </a:p>
          <a:p>
            <a:r>
              <a:rPr lang="de-DE" sz="3200" dirty="0" smtClean="0"/>
              <a:t>    r = rechnen(</a:t>
            </a:r>
            <a:r>
              <a:rPr lang="de-DE" sz="3200" dirty="0" smtClean="0">
                <a:solidFill>
                  <a:srgbClr val="FF0000"/>
                </a:solidFill>
              </a:rPr>
              <a:t>c</a:t>
            </a:r>
            <a:r>
              <a:rPr lang="de-DE" sz="3200" dirty="0" smtClean="0"/>
              <a:t>, </a:t>
            </a:r>
            <a:r>
              <a:rPr lang="de-DE" sz="3200" dirty="0" smtClean="0">
                <a:solidFill>
                  <a:srgbClr val="002060"/>
                </a:solidFill>
              </a:rPr>
              <a:t>b</a:t>
            </a:r>
            <a:r>
              <a:rPr lang="de-DE" sz="3200" dirty="0" smtClean="0"/>
              <a:t>, </a:t>
            </a:r>
            <a:r>
              <a:rPr lang="de-DE" sz="3200" dirty="0" smtClean="0">
                <a:solidFill>
                  <a:srgbClr val="00B050"/>
                </a:solidFill>
              </a:rPr>
              <a:t>a</a:t>
            </a:r>
            <a:r>
              <a:rPr lang="de-DE" sz="3200" dirty="0" smtClean="0"/>
              <a:t>);</a:t>
            </a:r>
          </a:p>
          <a:p>
            <a:r>
              <a:rPr lang="de-DE" sz="3200" dirty="0" smtClean="0"/>
              <a:t>}</a:t>
            </a:r>
            <a:endParaRPr lang="de-DE" sz="3200" dirty="0"/>
          </a:p>
        </p:txBody>
      </p:sp>
      <p:cxnSp>
        <p:nvCxnSpPr>
          <p:cNvPr id="6" name="Gerade Verbindung mit Pfeil 5"/>
          <p:cNvCxnSpPr/>
          <p:nvPr/>
        </p:nvCxnSpPr>
        <p:spPr>
          <a:xfrm rot="5400000" flipH="1" flipV="1">
            <a:off x="5467255" y="3012721"/>
            <a:ext cx="4593122" cy="97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rot="16200000" flipV="1">
            <a:off x="4137102" y="2279722"/>
            <a:ext cx="4665130" cy="1491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rot="16200000" flipV="1">
            <a:off x="2914391" y="1414201"/>
            <a:ext cx="4664560" cy="3365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5000628" y="3857628"/>
            <a:ext cx="2714644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5214942" y="4357694"/>
            <a:ext cx="2000264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5286380" y="4786322"/>
            <a:ext cx="164307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6600" dirty="0" smtClean="0"/>
              <a:t>Dateien</a:t>
            </a:r>
            <a:endParaRPr lang="de-DE" sz="66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1" y="273055"/>
            <a:ext cx="5411743" cy="5870593"/>
          </a:xfrm>
        </p:spPr>
        <p:txBody>
          <a:bodyPr/>
          <a:lstStyle/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Unterrichtseinheit</a:t>
            </a:r>
            <a:r>
              <a:rPr lang="de-DE" dirty="0" smtClean="0"/>
              <a:t> UE 4:</a:t>
            </a:r>
          </a:p>
          <a:p>
            <a:pPr lvl="1"/>
            <a:r>
              <a:rPr lang="de-DE" dirty="0" smtClean="0"/>
              <a:t>Powerpoint Datei:</a:t>
            </a:r>
          </a:p>
          <a:p>
            <a:pPr lvl="1">
              <a:buNone/>
            </a:pPr>
            <a:r>
              <a:rPr lang="de-DE" dirty="0" smtClean="0"/>
              <a:t>	„</a:t>
            </a:r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04-C++Aubaukurs_E229-UE.4.pptx</a:t>
            </a:r>
            <a:r>
              <a:rPr lang="de-DE" dirty="0" smtClean="0"/>
              <a:t>“</a:t>
            </a:r>
          </a:p>
          <a:p>
            <a:pPr lvl="1">
              <a:buNone/>
            </a:pPr>
            <a:r>
              <a:rPr lang="de-DE" dirty="0" smtClean="0"/>
              <a:t>Text-Dateien</a:t>
            </a:r>
            <a:r>
              <a:rPr lang="de-DE" smtClean="0"/>
              <a:t>: </a:t>
            </a:r>
            <a:r>
              <a:rPr lang="de-DE" b="1" smtClean="0">
                <a:solidFill>
                  <a:srgbClr val="FF0000"/>
                </a:solidFill>
              </a:rPr>
              <a:t>15</a:t>
            </a:r>
            <a:r>
              <a:rPr lang="de-DE" smtClean="0"/>
              <a:t> </a:t>
            </a:r>
            <a:r>
              <a:rPr lang="de-DE" sz="1800" dirty="0" smtClean="0"/>
              <a:t>Datein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9116" y="1571612"/>
            <a:ext cx="8287687" cy="4737748"/>
          </a:xfrm>
        </p:spPr>
        <p:txBody>
          <a:bodyPr>
            <a:noAutofit/>
          </a:bodyPr>
          <a:lstStyle/>
          <a:p>
            <a:r>
              <a:rPr lang="de-DE" sz="3200" dirty="0" smtClean="0"/>
              <a:t>Templates</a:t>
            </a:r>
            <a:endParaRPr lang="de-DE" sz="2000" dirty="0" smtClean="0"/>
          </a:p>
          <a:p>
            <a:r>
              <a:rPr lang="de-DE" sz="3200" dirty="0" smtClean="0"/>
              <a:t>Projektarbeit</a:t>
            </a:r>
          </a:p>
          <a:p>
            <a:r>
              <a:rPr lang="de-DE" sz="3200" dirty="0" smtClean="0"/>
              <a:t>Dateien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ein Template?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596" y="1571612"/>
            <a:ext cx="8286807" cy="4429156"/>
          </a:xfrm>
        </p:spPr>
        <p:txBody>
          <a:bodyPr/>
          <a:lstStyle/>
          <a:p>
            <a:r>
              <a:rPr lang="de-DE" dirty="0" smtClean="0"/>
              <a:t>Ist eine Vorlage um Code zu sparen für:</a:t>
            </a:r>
          </a:p>
          <a:p>
            <a:pPr lvl="1"/>
            <a:r>
              <a:rPr lang="de-DE" dirty="0" smtClean="0"/>
              <a:t>Funktionen</a:t>
            </a:r>
          </a:p>
          <a:p>
            <a:pPr lvl="1"/>
            <a:r>
              <a:rPr lang="de-DE" dirty="0" smtClean="0"/>
              <a:t>Klassen</a:t>
            </a:r>
          </a:p>
          <a:p>
            <a:r>
              <a:rPr lang="de-DE" dirty="0" smtClean="0"/>
              <a:t>Es geht darum, dass </a:t>
            </a:r>
            <a:r>
              <a:rPr lang="de-DE" smtClean="0"/>
              <a:t>der </a:t>
            </a:r>
            <a:r>
              <a:rPr lang="de-DE" smtClean="0"/>
              <a:t>Typ </a:t>
            </a:r>
            <a:r>
              <a:rPr lang="de-DE" dirty="0" smtClean="0"/>
              <a:t>der Variable änderbar ist.</a:t>
            </a:r>
          </a:p>
          <a:p>
            <a:pPr lvl="1"/>
            <a:r>
              <a:rPr lang="de-DE" i="1" dirty="0" smtClean="0">
                <a:solidFill>
                  <a:srgbClr val="FF0000"/>
                </a:solidFill>
              </a:rPr>
              <a:t>int</a:t>
            </a:r>
            <a:r>
              <a:rPr lang="de-DE" i="1" dirty="0" smtClean="0"/>
              <a:t> variable </a:t>
            </a:r>
            <a:r>
              <a:rPr lang="de-DE" dirty="0" smtClean="0"/>
              <a:t>wird generalisiert als </a:t>
            </a:r>
            <a:r>
              <a:rPr lang="de-DE" i="1" dirty="0" smtClean="0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de-DE" i="1" dirty="0" smtClean="0"/>
              <a:t> variable </a:t>
            </a:r>
            <a:r>
              <a:rPr lang="de-DE" dirty="0" smtClean="0"/>
              <a:t>wobei </a:t>
            </a:r>
            <a:r>
              <a:rPr lang="de-DE" i="1" dirty="0" smtClean="0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de-DE" i="1" dirty="0" smtClean="0"/>
              <a:t> </a:t>
            </a:r>
            <a:r>
              <a:rPr lang="de-DE" dirty="0" smtClean="0"/>
              <a:t>vom Benutzer frei wählbar ist. </a:t>
            </a:r>
            <a:r>
              <a:rPr lang="de-DE" i="1" dirty="0" smtClean="0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de-DE" i="1" dirty="0" smtClean="0"/>
              <a:t> </a:t>
            </a:r>
            <a:r>
              <a:rPr lang="de-DE" dirty="0" smtClean="0"/>
              <a:t>wird im Programmablauf durch die notwendigen Datentypen ersetzt.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407796" y="1857364"/>
            <a:ext cx="3664138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typedef</a:t>
            </a:r>
            <a:endParaRPr lang="de-DE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357158" y="3071810"/>
            <a:ext cx="3714776" cy="33575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600" dirty="0" smtClean="0">
                <a:solidFill>
                  <a:srgbClr val="002060"/>
                </a:solidFill>
              </a:rPr>
              <a:t>int main()</a:t>
            </a:r>
          </a:p>
          <a:p>
            <a:r>
              <a:rPr lang="de-DE" sz="1600" dirty="0" smtClean="0">
                <a:solidFill>
                  <a:srgbClr val="002060"/>
                </a:solidFill>
              </a:rPr>
              <a:t>{</a:t>
            </a:r>
          </a:p>
          <a:p>
            <a:r>
              <a:rPr lang="de-DE" sz="1600" dirty="0" smtClean="0">
                <a:solidFill>
                  <a:srgbClr val="002060"/>
                </a:solidFill>
              </a:rPr>
              <a:t>    </a:t>
            </a:r>
            <a:r>
              <a:rPr lang="de-DE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typedef</a:t>
            </a:r>
            <a:r>
              <a:rPr lang="de-DE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de-DE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ganzZahl</a:t>
            </a:r>
            <a:r>
              <a:rPr lang="de-DE" sz="1600" dirty="0" smtClean="0">
                <a:solidFill>
                  <a:srgbClr val="002060"/>
                </a:solidFill>
              </a:rPr>
              <a:t>;</a:t>
            </a:r>
          </a:p>
          <a:p>
            <a:r>
              <a:rPr lang="de-DE" sz="1600" dirty="0" smtClean="0">
                <a:solidFill>
                  <a:srgbClr val="002060"/>
                </a:solidFill>
              </a:rPr>
              <a:t>    </a:t>
            </a:r>
            <a:r>
              <a:rPr lang="de-DE" sz="1600" b="1" dirty="0" smtClean="0">
                <a:solidFill>
                  <a:schemeClr val="accent1">
                    <a:lumMod val="75000"/>
                  </a:schemeClr>
                </a:solidFill>
              </a:rPr>
              <a:t>ganzZahl</a:t>
            </a:r>
            <a:r>
              <a:rPr lang="de-DE" sz="1600" dirty="0" smtClean="0">
                <a:solidFill>
                  <a:srgbClr val="002060"/>
                </a:solidFill>
              </a:rPr>
              <a:t> a=0, b=0, ergebnis;</a:t>
            </a:r>
          </a:p>
          <a:p>
            <a:r>
              <a:rPr lang="de-DE" sz="1600" dirty="0" smtClean="0">
                <a:solidFill>
                  <a:srgbClr val="002060"/>
                </a:solidFill>
              </a:rPr>
              <a:t>	</a:t>
            </a:r>
          </a:p>
          <a:p>
            <a:r>
              <a:rPr lang="de-DE" sz="1600" dirty="0" smtClean="0">
                <a:solidFill>
                  <a:srgbClr val="002060"/>
                </a:solidFill>
              </a:rPr>
              <a:t>    a=3;</a:t>
            </a:r>
          </a:p>
          <a:p>
            <a:r>
              <a:rPr lang="de-DE" sz="1600" dirty="0" smtClean="0">
                <a:solidFill>
                  <a:srgbClr val="002060"/>
                </a:solidFill>
              </a:rPr>
              <a:t>    b=5;</a:t>
            </a:r>
          </a:p>
          <a:p>
            <a:r>
              <a:rPr lang="de-DE" sz="1600" dirty="0" smtClean="0">
                <a:solidFill>
                  <a:srgbClr val="002060"/>
                </a:solidFill>
              </a:rPr>
              <a:t>    ergebnis = a+b;</a:t>
            </a:r>
          </a:p>
          <a:p>
            <a:r>
              <a:rPr lang="de-DE" sz="1600" dirty="0" smtClean="0">
                <a:solidFill>
                  <a:srgbClr val="002060"/>
                </a:solidFill>
              </a:rPr>
              <a:t>    printf("%i", ergebnis);</a:t>
            </a:r>
          </a:p>
          <a:p>
            <a:r>
              <a:rPr lang="de-DE" sz="1600" dirty="0" smtClean="0">
                <a:solidFill>
                  <a:srgbClr val="002060"/>
                </a:solidFill>
              </a:rPr>
              <a:t>	</a:t>
            </a:r>
          </a:p>
          <a:p>
            <a:r>
              <a:rPr lang="de-DE" sz="1600" dirty="0" smtClean="0">
                <a:solidFill>
                  <a:srgbClr val="002060"/>
                </a:solidFill>
              </a:rPr>
              <a:t>return 0;</a:t>
            </a:r>
          </a:p>
          <a:p>
            <a:r>
              <a:rPr lang="de-DE" sz="1600" dirty="0" smtClean="0">
                <a:solidFill>
                  <a:srgbClr val="002060"/>
                </a:solidFill>
              </a:rPr>
              <a:t>}</a:t>
            </a:r>
            <a:endParaRPr lang="de-DE" sz="1600" dirty="0">
              <a:solidFill>
                <a:srgbClr val="002060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28596" y="500042"/>
            <a:ext cx="3664138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C/C++ Programmierung</a:t>
            </a:r>
            <a:endParaRPr lang="de-DE" sz="3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4816152" y="1857364"/>
            <a:ext cx="3664138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typename</a:t>
            </a:r>
            <a:endParaRPr lang="de-DE" sz="36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4836952" y="500042"/>
            <a:ext cx="3664138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nur in C++ Programmierung</a:t>
            </a:r>
            <a:endParaRPr lang="de-DE" sz="3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857884" y="4500570"/>
            <a:ext cx="2571768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Code ist so compilierbar.</a:t>
            </a:r>
            <a:endParaRPr lang="de-DE" sz="1600" dirty="0"/>
          </a:p>
        </p:txBody>
      </p:sp>
      <p:cxnSp>
        <p:nvCxnSpPr>
          <p:cNvPr id="12" name="Gerade Verbindung mit Pfeil 11"/>
          <p:cNvCxnSpPr>
            <a:stCxn id="10" idx="1"/>
          </p:cNvCxnSpPr>
          <p:nvPr/>
        </p:nvCxnSpPr>
        <p:spPr>
          <a:xfrm rot="10800000">
            <a:off x="3786182" y="4214819"/>
            <a:ext cx="2071702" cy="5357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4214810" y="428604"/>
            <a:ext cx="4500594" cy="107157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template&lt;</a:t>
            </a:r>
            <a:r>
              <a:rPr lang="de-DE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typename</a:t>
            </a:r>
            <a:r>
              <a:rPr lang="de-DE" sz="2400" dirty="0" smtClean="0"/>
              <a:t> </a:t>
            </a:r>
            <a:r>
              <a:rPr lang="de-DE" sz="2400" dirty="0" smtClean="0">
                <a:solidFill>
                  <a:srgbClr val="002060"/>
                </a:solidFill>
              </a:rPr>
              <a:t>type</a:t>
            </a:r>
            <a:r>
              <a:rPr lang="de-DE" sz="2400" dirty="0" smtClean="0"/>
              <a:t>&gt;</a:t>
            </a:r>
            <a:endParaRPr lang="de-DE" sz="24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07796" y="1928802"/>
            <a:ext cx="3212386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Funktions-template</a:t>
            </a:r>
            <a:endParaRPr lang="de-DE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4214810" y="1714488"/>
            <a:ext cx="4500594" cy="192882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de-DE" sz="2000" dirty="0" smtClean="0"/>
              <a:t> funktion(</a:t>
            </a:r>
            <a:r>
              <a:rPr lang="de-DE" sz="2000" dirty="0" smtClean="0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de-DE" sz="2000" dirty="0" smtClean="0"/>
              <a:t> a, </a:t>
            </a:r>
            <a:r>
              <a:rPr lang="de-DE" sz="2000" dirty="0" smtClean="0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de-DE" sz="2000" dirty="0" smtClean="0"/>
              <a:t> b, </a:t>
            </a:r>
            <a:r>
              <a:rPr lang="de-DE" sz="2000" dirty="0" smtClean="0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de-DE" sz="2000" dirty="0" smtClean="0"/>
              <a:t> c)</a:t>
            </a:r>
          </a:p>
          <a:p>
            <a:r>
              <a:rPr lang="de-DE" sz="2000" dirty="0" smtClean="0"/>
              <a:t>{</a:t>
            </a:r>
          </a:p>
          <a:p>
            <a:r>
              <a:rPr lang="de-DE" sz="2000" dirty="0" smtClean="0"/>
              <a:t>	</a:t>
            </a:r>
            <a:r>
              <a:rPr lang="de-DE" sz="2000" dirty="0" smtClean="0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de-DE" sz="2000" dirty="0" smtClean="0"/>
              <a:t> variableName</a:t>
            </a:r>
          </a:p>
          <a:p>
            <a:r>
              <a:rPr lang="de-DE" sz="2000" dirty="0" smtClean="0"/>
              <a:t>	code...</a:t>
            </a:r>
          </a:p>
          <a:p>
            <a:r>
              <a:rPr lang="de-DE" sz="2000" dirty="0" smtClean="0"/>
              <a:t>}</a:t>
            </a:r>
            <a:endParaRPr lang="de-DE" sz="20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4214810" y="4929198"/>
            <a:ext cx="4500594" cy="178595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>
                <a:solidFill>
                  <a:srgbClr val="FF0000"/>
                </a:solidFill>
              </a:rPr>
              <a:t>int</a:t>
            </a:r>
            <a:r>
              <a:rPr lang="de-DE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000" dirty="0" smtClean="0"/>
              <a:t>funktion(</a:t>
            </a:r>
            <a:r>
              <a:rPr lang="de-DE" sz="2000" dirty="0" smtClean="0">
                <a:solidFill>
                  <a:srgbClr val="FF0000"/>
                </a:solidFill>
              </a:rPr>
              <a:t>int</a:t>
            </a:r>
            <a:r>
              <a:rPr lang="de-DE" sz="2000" dirty="0" smtClean="0"/>
              <a:t> a, </a:t>
            </a:r>
            <a:r>
              <a:rPr lang="de-DE" sz="2000" dirty="0" smtClean="0">
                <a:solidFill>
                  <a:srgbClr val="FF0000"/>
                </a:solidFill>
              </a:rPr>
              <a:t>int</a:t>
            </a:r>
            <a:r>
              <a:rPr lang="de-DE" sz="2000" dirty="0" smtClean="0"/>
              <a:t> b, </a:t>
            </a:r>
            <a:r>
              <a:rPr lang="de-DE" sz="2000" dirty="0" smtClean="0">
                <a:solidFill>
                  <a:srgbClr val="FF0000"/>
                </a:solidFill>
              </a:rPr>
              <a:t>int</a:t>
            </a:r>
            <a:r>
              <a:rPr lang="de-DE" sz="2000" dirty="0" smtClean="0"/>
              <a:t> c)</a:t>
            </a:r>
          </a:p>
          <a:p>
            <a:r>
              <a:rPr lang="de-DE" sz="2000" dirty="0" smtClean="0"/>
              <a:t>{</a:t>
            </a:r>
          </a:p>
          <a:p>
            <a:r>
              <a:rPr lang="de-DE" sz="2000" dirty="0" smtClean="0"/>
              <a:t>	</a:t>
            </a:r>
            <a:r>
              <a:rPr lang="de-DE" sz="2000" dirty="0" smtClean="0">
                <a:solidFill>
                  <a:srgbClr val="FF0000"/>
                </a:solidFill>
              </a:rPr>
              <a:t>int</a:t>
            </a:r>
            <a:r>
              <a:rPr lang="de-DE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000" dirty="0" smtClean="0"/>
              <a:t>variableName</a:t>
            </a:r>
          </a:p>
          <a:p>
            <a:r>
              <a:rPr lang="de-DE" sz="2000" dirty="0" smtClean="0"/>
              <a:t>	code...</a:t>
            </a:r>
          </a:p>
          <a:p>
            <a:r>
              <a:rPr lang="de-DE" sz="2000" dirty="0" smtClean="0"/>
              <a:t>}</a:t>
            </a:r>
            <a:endParaRPr lang="de-DE" sz="2000" dirty="0"/>
          </a:p>
        </p:txBody>
      </p:sp>
      <p:sp>
        <p:nvSpPr>
          <p:cNvPr id="14" name="Pfeil nach unten 13"/>
          <p:cNvSpPr/>
          <p:nvPr/>
        </p:nvSpPr>
        <p:spPr>
          <a:xfrm>
            <a:off x="6072198" y="3857628"/>
            <a:ext cx="857256" cy="10001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>
            <a:off x="357158" y="3357562"/>
            <a:ext cx="3212386" cy="12858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eine übertragener Variabletyp</a:t>
            </a:r>
            <a:endParaRPr lang="de-DE" sz="28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554" y="1428736"/>
            <a:ext cx="7425222" cy="350046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9" name="Abgerundetes Rechteck 8"/>
          <p:cNvSpPr/>
          <p:nvPr/>
        </p:nvSpPr>
        <p:spPr>
          <a:xfrm>
            <a:off x="3786182" y="5500702"/>
            <a:ext cx="4786346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Alle Datentypen sind der selben Art!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1928794" y="428604"/>
            <a:ext cx="6786610" cy="107157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template&lt;typename </a:t>
            </a:r>
            <a:r>
              <a:rPr lang="de-DE" dirty="0" smtClean="0">
                <a:solidFill>
                  <a:srgbClr val="002060"/>
                </a:solidFill>
              </a:rPr>
              <a:t>type1</a:t>
            </a:r>
            <a:r>
              <a:rPr lang="de-DE" dirty="0" smtClean="0"/>
              <a:t>, typename </a:t>
            </a:r>
            <a:r>
              <a:rPr lang="de-DE" dirty="0" smtClean="0">
                <a:solidFill>
                  <a:srgbClr val="002060"/>
                </a:solidFill>
              </a:rPr>
              <a:t>type2</a:t>
            </a:r>
            <a:r>
              <a:rPr lang="de-DE" dirty="0" smtClean="0"/>
              <a:t>, typename </a:t>
            </a:r>
            <a:r>
              <a:rPr lang="de-DE" dirty="0" smtClean="0">
                <a:solidFill>
                  <a:srgbClr val="002060"/>
                </a:solidFill>
              </a:rPr>
              <a:t>type3</a:t>
            </a:r>
            <a:r>
              <a:rPr lang="de-DE" dirty="0" smtClean="0"/>
              <a:t>&gt;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07796" y="1928802"/>
            <a:ext cx="3212386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Funktions-template</a:t>
            </a:r>
            <a:endParaRPr lang="de-DE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4214810" y="1714488"/>
            <a:ext cx="4500594" cy="192882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type3</a:t>
            </a:r>
            <a:r>
              <a:rPr lang="de-DE" dirty="0" smtClean="0"/>
              <a:t> funktion(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type1</a:t>
            </a:r>
            <a:r>
              <a:rPr lang="de-DE" dirty="0" smtClean="0"/>
              <a:t> a, 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type2</a:t>
            </a:r>
            <a:r>
              <a:rPr lang="de-DE" dirty="0" smtClean="0"/>
              <a:t> b, 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type3</a:t>
            </a:r>
            <a:r>
              <a:rPr lang="de-DE" dirty="0" smtClean="0"/>
              <a:t> c)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	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type1</a:t>
            </a:r>
            <a:r>
              <a:rPr lang="de-DE" dirty="0" smtClean="0"/>
              <a:t> variableName</a:t>
            </a:r>
          </a:p>
          <a:p>
            <a:r>
              <a:rPr lang="de-DE" dirty="0" smtClean="0"/>
              <a:t>	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type2</a:t>
            </a:r>
            <a:r>
              <a:rPr lang="de-DE" dirty="0" smtClean="0"/>
              <a:t> variableName</a:t>
            </a:r>
          </a:p>
          <a:p>
            <a:r>
              <a:rPr lang="de-DE" dirty="0" smtClean="0"/>
              <a:t>	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type3</a:t>
            </a:r>
            <a:r>
              <a:rPr lang="de-DE" dirty="0" smtClean="0"/>
              <a:t> variableName</a:t>
            </a:r>
          </a:p>
          <a:p>
            <a:r>
              <a:rPr lang="de-DE" dirty="0" smtClean="0"/>
              <a:t>	code...</a:t>
            </a:r>
          </a:p>
          <a:p>
            <a:r>
              <a:rPr lang="de-DE" dirty="0" smtClean="0"/>
              <a:t>}</a:t>
            </a:r>
            <a:endParaRPr lang="de-DE" dirty="0"/>
          </a:p>
        </p:txBody>
      </p:sp>
      <p:sp>
        <p:nvSpPr>
          <p:cNvPr id="13" name="Abgerundetes Rechteck 12"/>
          <p:cNvSpPr/>
          <p:nvPr/>
        </p:nvSpPr>
        <p:spPr>
          <a:xfrm>
            <a:off x="4214810" y="4714884"/>
            <a:ext cx="4500594" cy="200026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C00000"/>
                </a:solidFill>
              </a:rPr>
              <a:t>double</a:t>
            </a:r>
            <a:r>
              <a:rPr lang="de-DE" dirty="0" smtClean="0"/>
              <a:t> funktion(</a:t>
            </a:r>
            <a:r>
              <a:rPr lang="de-DE" dirty="0" smtClean="0">
                <a:solidFill>
                  <a:srgbClr val="C00000"/>
                </a:solidFill>
              </a:rPr>
              <a:t>int</a:t>
            </a:r>
            <a:r>
              <a:rPr lang="de-DE" dirty="0" smtClean="0"/>
              <a:t> a, </a:t>
            </a:r>
            <a:r>
              <a:rPr lang="de-DE" dirty="0" smtClean="0">
                <a:solidFill>
                  <a:srgbClr val="C00000"/>
                </a:solidFill>
              </a:rPr>
              <a:t>float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smtClean="0"/>
              <a:t>b, </a:t>
            </a:r>
            <a:r>
              <a:rPr lang="de-DE" dirty="0" smtClean="0">
                <a:solidFill>
                  <a:srgbClr val="C00000"/>
                </a:solidFill>
              </a:rPr>
              <a:t>double</a:t>
            </a:r>
            <a:r>
              <a:rPr lang="de-DE" dirty="0" smtClean="0"/>
              <a:t> c)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	</a:t>
            </a:r>
            <a:r>
              <a:rPr lang="de-DE" dirty="0" smtClean="0">
                <a:solidFill>
                  <a:srgbClr val="C00000"/>
                </a:solidFill>
              </a:rPr>
              <a:t>int</a:t>
            </a:r>
            <a:r>
              <a:rPr lang="de-DE" dirty="0" smtClean="0"/>
              <a:t> variableName</a:t>
            </a:r>
          </a:p>
          <a:p>
            <a:r>
              <a:rPr lang="de-DE" dirty="0" smtClean="0"/>
              <a:t>	</a:t>
            </a:r>
            <a:r>
              <a:rPr lang="de-DE" dirty="0" smtClean="0">
                <a:solidFill>
                  <a:srgbClr val="C00000"/>
                </a:solidFill>
              </a:rPr>
              <a:t>float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smtClean="0"/>
              <a:t>variableName</a:t>
            </a:r>
          </a:p>
          <a:p>
            <a:r>
              <a:rPr lang="de-DE" dirty="0" smtClean="0"/>
              <a:t>	</a:t>
            </a:r>
            <a:r>
              <a:rPr lang="de-DE" dirty="0" smtClean="0">
                <a:solidFill>
                  <a:srgbClr val="C00000"/>
                </a:solidFill>
              </a:rPr>
              <a:t>double </a:t>
            </a:r>
            <a:r>
              <a:rPr lang="de-DE" dirty="0" smtClean="0"/>
              <a:t>variableName</a:t>
            </a:r>
          </a:p>
          <a:p>
            <a:r>
              <a:rPr lang="de-DE" dirty="0" smtClean="0"/>
              <a:t>	code...</a:t>
            </a:r>
          </a:p>
          <a:p>
            <a:r>
              <a:rPr lang="de-DE" dirty="0" smtClean="0"/>
              <a:t>}</a:t>
            </a:r>
            <a:endParaRPr lang="de-DE" dirty="0"/>
          </a:p>
        </p:txBody>
      </p:sp>
      <p:sp>
        <p:nvSpPr>
          <p:cNvPr id="14" name="Pfeil nach unten 13"/>
          <p:cNvSpPr/>
          <p:nvPr/>
        </p:nvSpPr>
        <p:spPr>
          <a:xfrm>
            <a:off x="6072198" y="3857628"/>
            <a:ext cx="857256" cy="785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>
            <a:off x="357158" y="3357562"/>
            <a:ext cx="3212386" cy="12858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mehrere übergebene Variablentypen</a:t>
            </a:r>
            <a:endParaRPr lang="de-DE" sz="28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606" y="1000108"/>
            <a:ext cx="9074368" cy="257176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Abgerundetes Rechteck 4"/>
          <p:cNvSpPr/>
          <p:nvPr/>
        </p:nvSpPr>
        <p:spPr>
          <a:xfrm>
            <a:off x="3786182" y="5500702"/>
            <a:ext cx="4786346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Alle Datentypen sind verschiedener Art!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4214810" y="428604"/>
            <a:ext cx="4500594" cy="107157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template&lt;typename </a:t>
            </a:r>
            <a:r>
              <a:rPr lang="de-DE" sz="2400" dirty="0" smtClean="0">
                <a:solidFill>
                  <a:srgbClr val="002060"/>
                </a:solidFill>
              </a:rPr>
              <a:t>type1</a:t>
            </a:r>
            <a:r>
              <a:rPr lang="de-DE" sz="2400" dirty="0" smtClean="0"/>
              <a:t>&gt;</a:t>
            </a:r>
            <a:endParaRPr lang="de-DE" sz="24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07796" y="1928802"/>
            <a:ext cx="3212386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Klassen-template</a:t>
            </a:r>
            <a:endParaRPr lang="de-DE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4214810" y="1714488"/>
            <a:ext cx="4500594" cy="192882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class math</a:t>
            </a:r>
          </a:p>
          <a:p>
            <a:r>
              <a:rPr lang="de-DE" dirty="0" smtClean="0"/>
              <a:t>{	private:</a:t>
            </a:r>
          </a:p>
          <a:p>
            <a:r>
              <a:rPr lang="de-DE" dirty="0" smtClean="0"/>
              <a:t>		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type1</a:t>
            </a:r>
            <a:r>
              <a:rPr lang="de-DE" dirty="0" smtClean="0"/>
              <a:t> variableName</a:t>
            </a:r>
          </a:p>
          <a:p>
            <a:r>
              <a:rPr lang="de-DE" dirty="0" smtClean="0"/>
              <a:t>	public: </a:t>
            </a:r>
          </a:p>
          <a:p>
            <a:r>
              <a:rPr lang="de-DE" dirty="0" smtClean="0"/>
              <a:t>		code...</a:t>
            </a:r>
          </a:p>
          <a:p>
            <a:r>
              <a:rPr lang="de-DE" dirty="0" smtClean="0"/>
              <a:t>}</a:t>
            </a:r>
            <a:endParaRPr lang="de-DE" dirty="0"/>
          </a:p>
        </p:txBody>
      </p:sp>
      <p:sp>
        <p:nvSpPr>
          <p:cNvPr id="13" name="Abgerundetes Rechteck 12"/>
          <p:cNvSpPr/>
          <p:nvPr/>
        </p:nvSpPr>
        <p:spPr>
          <a:xfrm>
            <a:off x="4214810" y="4714884"/>
            <a:ext cx="4500594" cy="200026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sz="2000" dirty="0" smtClean="0">
                <a:solidFill>
                  <a:prstClr val="white"/>
                </a:solidFill>
              </a:rPr>
              <a:t>class math</a:t>
            </a:r>
          </a:p>
          <a:p>
            <a:pPr lvl="0"/>
            <a:r>
              <a:rPr lang="de-DE" sz="2000" dirty="0" smtClean="0">
                <a:solidFill>
                  <a:prstClr val="white"/>
                </a:solidFill>
              </a:rPr>
              <a:t>{	private:</a:t>
            </a:r>
          </a:p>
          <a:p>
            <a:pPr lvl="0"/>
            <a:r>
              <a:rPr lang="de-DE" sz="2000" dirty="0" smtClean="0">
                <a:solidFill>
                  <a:prstClr val="white"/>
                </a:solidFill>
              </a:rPr>
              <a:t>		</a:t>
            </a:r>
            <a:r>
              <a:rPr lang="de-DE" sz="2000" dirty="0" smtClean="0">
                <a:solidFill>
                  <a:srgbClr val="C00000"/>
                </a:solidFill>
              </a:rPr>
              <a:t>int</a:t>
            </a:r>
            <a:r>
              <a:rPr lang="de-DE" sz="2000" dirty="0" smtClean="0">
                <a:solidFill>
                  <a:srgbClr val="00349E">
                    <a:lumMod val="75000"/>
                  </a:srgbClr>
                </a:solidFill>
              </a:rPr>
              <a:t> </a:t>
            </a:r>
            <a:r>
              <a:rPr lang="de-DE" sz="2000" dirty="0" smtClean="0">
                <a:solidFill>
                  <a:prstClr val="white"/>
                </a:solidFill>
              </a:rPr>
              <a:t>variableName</a:t>
            </a:r>
          </a:p>
          <a:p>
            <a:pPr lvl="0"/>
            <a:r>
              <a:rPr lang="de-DE" sz="2000" dirty="0" smtClean="0">
                <a:solidFill>
                  <a:prstClr val="white"/>
                </a:solidFill>
              </a:rPr>
              <a:t>	public: </a:t>
            </a:r>
          </a:p>
          <a:p>
            <a:pPr lvl="0"/>
            <a:r>
              <a:rPr lang="de-DE" sz="2000" dirty="0" smtClean="0">
                <a:solidFill>
                  <a:prstClr val="white"/>
                </a:solidFill>
              </a:rPr>
              <a:t>		code...</a:t>
            </a:r>
          </a:p>
          <a:p>
            <a:pPr lvl="0"/>
            <a:r>
              <a:rPr lang="de-DE" sz="2000" dirty="0" smtClean="0">
                <a:solidFill>
                  <a:prstClr val="white"/>
                </a:solidFill>
              </a:rPr>
              <a:t>}</a:t>
            </a:r>
            <a:endParaRPr lang="de-DE" sz="2000" dirty="0">
              <a:solidFill>
                <a:prstClr val="white"/>
              </a:solidFill>
            </a:endParaRPr>
          </a:p>
        </p:txBody>
      </p:sp>
      <p:sp>
        <p:nvSpPr>
          <p:cNvPr id="14" name="Pfeil nach unten 13"/>
          <p:cNvSpPr/>
          <p:nvPr/>
        </p:nvSpPr>
        <p:spPr>
          <a:xfrm>
            <a:off x="6072198" y="3857628"/>
            <a:ext cx="857256" cy="785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357158" y="3357562"/>
            <a:ext cx="3212386" cy="12858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 übergebener Variabletyp</a:t>
            </a:r>
            <a:endParaRPr lang="de-DE" sz="28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Benutzerdefiniert 3">
      <a:dk1>
        <a:sysClr val="windowText" lastClr="000000"/>
      </a:dk1>
      <a:lt1>
        <a:sysClr val="window" lastClr="FFFFFF"/>
      </a:lt1>
      <a:dk2>
        <a:srgbClr val="00267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362</Words>
  <Application>Microsoft Office PowerPoint</Application>
  <PresentationFormat>On-screen Show (4:3)</PresentationFormat>
  <Paragraphs>134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Ananke</vt:lpstr>
      <vt:lpstr>C++ AUFBAUKURS</vt:lpstr>
      <vt:lpstr>Inhalt</vt:lpstr>
      <vt:lpstr>Was ist ein Template?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Dateien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Datenbankanbindun</dc:title>
  <dc:creator>gisi</dc:creator>
  <cp:lastModifiedBy>PC</cp:lastModifiedBy>
  <cp:revision>1096</cp:revision>
  <dcterms:created xsi:type="dcterms:W3CDTF">2017-01-10T15:09:16Z</dcterms:created>
  <dcterms:modified xsi:type="dcterms:W3CDTF">2019-04-18T09:29:10Z</dcterms:modified>
</cp:coreProperties>
</file>