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72" r:id="rId2"/>
    <p:sldId id="274" r:id="rId3"/>
    <p:sldId id="275" r:id="rId4"/>
    <p:sldId id="34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50" r:id="rId13"/>
    <p:sldId id="300" r:id="rId14"/>
    <p:sldId id="316" r:id="rId15"/>
    <p:sldId id="317" r:id="rId16"/>
    <p:sldId id="328" r:id="rId17"/>
    <p:sldId id="336" r:id="rId18"/>
    <p:sldId id="315" r:id="rId19"/>
    <p:sldId id="309" r:id="rId20"/>
    <p:sldId id="310" r:id="rId21"/>
    <p:sldId id="322" r:id="rId22"/>
    <p:sldId id="323" r:id="rId23"/>
    <p:sldId id="311" r:id="rId24"/>
    <p:sldId id="312" r:id="rId25"/>
    <p:sldId id="313" r:id="rId26"/>
    <p:sldId id="314" r:id="rId27"/>
    <p:sldId id="318" r:id="rId28"/>
    <p:sldId id="324" r:id="rId29"/>
    <p:sldId id="319" r:id="rId30"/>
    <p:sldId id="320" r:id="rId31"/>
    <p:sldId id="321" r:id="rId32"/>
    <p:sldId id="325" r:id="rId33"/>
    <p:sldId id="326" r:id="rId34"/>
    <p:sldId id="327" r:id="rId35"/>
    <p:sldId id="337" r:id="rId36"/>
    <p:sldId id="338" r:id="rId37"/>
    <p:sldId id="339" r:id="rId38"/>
    <p:sldId id="329" r:id="rId39"/>
    <p:sldId id="332" r:id="rId40"/>
    <p:sldId id="331" r:id="rId41"/>
    <p:sldId id="349" r:id="rId42"/>
    <p:sldId id="333" r:id="rId43"/>
    <p:sldId id="335" r:id="rId44"/>
    <p:sldId id="334" r:id="rId45"/>
    <p:sldId id="269" r:id="rId46"/>
    <p:sldId id="270" r:id="rId47"/>
    <p:sldId id="277" r:id="rId48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25" autoAdjust="0"/>
    <p:restoredTop sz="94660"/>
  </p:normalViewPr>
  <p:slideViewPr>
    <p:cSldViewPr>
      <p:cViewPr>
        <p:scale>
          <a:sx n="66" d="100"/>
          <a:sy n="66" d="100"/>
        </p:scale>
        <p:origin x="-144" y="-132"/>
      </p:cViewPr>
      <p:guideLst>
        <p:guide orient="horz" pos="216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27.05.2019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faq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racle.com/java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uFlm-VVM8" TargetMode="External"/><Relationship Id="rId7" Type="http://schemas.openxmlformats.org/officeDocument/2006/relationships/hyperlink" Target="http://spectrum.ieee.org/computing/software/the-2016-top-programming-languages" TargetMode="External"/><Relationship Id="rId2" Type="http://schemas.openxmlformats.org/officeDocument/2006/relationships/hyperlink" Target="https://de.wikipedia.org/wiki/H%C3%B6here_Programmiersprach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edvsz.hs-osnabrueck.de/fileadmin/user/koller/dokumentation/intern/programmierung/C/prog1_Cpp/console-io.html" TargetMode="External"/><Relationship Id="rId5" Type="http://schemas.openxmlformats.org/officeDocument/2006/relationships/hyperlink" Target="http://www.cpp-tutor.de/cpp/le01/cerr_clog.html" TargetMode="External"/><Relationship Id="rId4" Type="http://schemas.openxmlformats.org/officeDocument/2006/relationships/hyperlink" Target="https://en.wikipedia.org/wiki/Redirection_(computing)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smtClean="0">
                <a:solidFill>
                  <a:schemeClr val="tx2">
                    <a:lumMod val="25000"/>
                  </a:schemeClr>
                </a:solidFill>
              </a:rPr>
              <a:t>C/C++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1</a:t>
            </a:r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847031" y="3571876"/>
            <a:ext cx="7262444" cy="57150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EINFÜHRUNG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Eigenschaften der Familienmitglieder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514687" y="207167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FAMILIEN-ZUGEHÖRIGKEIT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14687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IDENTIFIKATIONS-ELEMENTE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434033" y="2000240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MENGE MITGLIEDER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WIR WOLLEN...</a:t>
            </a:r>
            <a:endParaRPr lang="de-DE" sz="28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14688" y="1643050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MUTTER</a:t>
            </a:r>
            <a:endParaRPr lang="de-DE" sz="44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14688" y="3143248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VATER</a:t>
            </a:r>
            <a:endParaRPr lang="de-DE" sz="44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14688" y="4643446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ZWEI KINDER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Erste Fragen…</a:t>
            </a:r>
            <a:endParaRPr lang="de-DE" sz="28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14688" y="1643050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Klasse?</a:t>
            </a:r>
            <a:endParaRPr lang="de-DE" sz="44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14688" y="3143248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Objekt?</a:t>
            </a:r>
            <a:endParaRPr lang="de-DE" sz="44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14688" y="4643446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Klassenstruktur?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Einführung in die C/C++ Programmierung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Arten der Programmiersprachen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71438" y="1928802"/>
            <a:ext cx="9133707" cy="457203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46834" y="2143116"/>
            <a:ext cx="8643997" cy="291467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632586" y="357166"/>
            <a:ext cx="3429023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Höhere Programmiersprachen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32586" y="2357430"/>
            <a:ext cx="3429023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Assamblerspra. 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de-DE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(Maschinennahesprachen)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32585" y="3786190"/>
            <a:ext cx="3429023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Maschinensprache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490501" y="357166"/>
            <a:ext cx="2214577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int main(){}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6561939" y="3786190"/>
            <a:ext cx="2214577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BA 02</a:t>
            </a:r>
          </a:p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BB 04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561939" y="2357430"/>
            <a:ext cx="2214577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mov ah, 2</a:t>
            </a:r>
          </a:p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mov bf, 4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632586" y="5214950"/>
            <a:ext cx="3429023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Hardwarecode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561939" y="5214950"/>
            <a:ext cx="2214577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01100101</a:t>
            </a:r>
          </a:p>
        </p:txBody>
      </p:sp>
      <p:sp>
        <p:nvSpPr>
          <p:cNvPr id="17" name="Pfeil nach unten 16"/>
          <p:cNvSpPr/>
          <p:nvPr/>
        </p:nvSpPr>
        <p:spPr>
          <a:xfrm>
            <a:off x="9276583" y="357166"/>
            <a:ext cx="714380" cy="607223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Steigende Effizienz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19" name="Pfeil nach unten 18"/>
          <p:cNvSpPr/>
          <p:nvPr/>
        </p:nvSpPr>
        <p:spPr>
          <a:xfrm rot="10800000">
            <a:off x="10062401" y="357166"/>
            <a:ext cx="714380" cy="607223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Steigende Simplizität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275923" y="357166"/>
            <a:ext cx="2000264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geschrieben und compiliert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4275923" y="2357430"/>
            <a:ext cx="2000264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geschrieben</a:t>
            </a:r>
            <a:endParaRPr lang="de-DE" sz="20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275923" y="3786190"/>
            <a:ext cx="2000264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geschrieben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4275923" y="5214950"/>
            <a:ext cx="2000264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Hardware gebrannt oder Verbinguns-verlegung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918469" y="428604"/>
            <a:ext cx="7358114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Welche ist die „beste“ Programmiersprache?</a:t>
            </a:r>
            <a:endParaRPr lang="de-DE" sz="4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4347361" y="2000240"/>
            <a:ext cx="2214577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Kriterien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704023" y="3571876"/>
            <a:ext cx="4039615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Mächtigkeit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419063" y="3571876"/>
            <a:ext cx="4039615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Schwierigkeitsgrad der Sprache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704023" y="4857760"/>
            <a:ext cx="4039615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Effizienz, Stabilität, Geschwindigkeit</a:t>
            </a:r>
          </a:p>
        </p:txBody>
      </p:sp>
      <p:sp>
        <p:nvSpPr>
          <p:cNvPr id="9" name="Pfeil nach links und rechts 8"/>
          <p:cNvSpPr/>
          <p:nvPr/>
        </p:nvSpPr>
        <p:spPr>
          <a:xfrm>
            <a:off x="4847427" y="3643314"/>
            <a:ext cx="1428760" cy="10715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1918469" y="428604"/>
            <a:ext cx="7358114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Als Merksatz</a:t>
            </a:r>
            <a:endParaRPr lang="de-DE" sz="4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561147" y="2285992"/>
            <a:ext cx="3539549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Objektorientiertes Programmieren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6919129" y="2285992"/>
            <a:ext cx="3539549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Prozeduale</a:t>
            </a:r>
          </a:p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(Funktionale) Programmierung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61147" y="4714884"/>
            <a:ext cx="3539549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C++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919129" y="4714884"/>
            <a:ext cx="3539549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 rot="5400000">
            <a:off x="1687980" y="4071942"/>
            <a:ext cx="1285884" cy="1588"/>
          </a:xfrm>
          <a:prstGeom prst="straightConnector1">
            <a:avLst/>
          </a:prstGeom>
          <a:ln w="1238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2"/>
            <a:endCxn id="7" idx="0"/>
          </p:cNvCxnSpPr>
          <p:nvPr/>
        </p:nvCxnSpPr>
        <p:spPr>
          <a:xfrm rot="5400000">
            <a:off x="8045962" y="4071942"/>
            <a:ext cx="1285884" cy="1588"/>
          </a:xfrm>
          <a:prstGeom prst="straightConnector1">
            <a:avLst/>
          </a:prstGeom>
          <a:ln w="1238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4418800" y="2285992"/>
            <a:ext cx="2214577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Programmierstil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isi\Pictures\Belieb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031" y="785794"/>
            <a:ext cx="8742153" cy="5072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hteck 2"/>
          <p:cNvSpPr/>
          <p:nvPr/>
        </p:nvSpPr>
        <p:spPr>
          <a:xfrm>
            <a:off x="203956" y="142852"/>
            <a:ext cx="10776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After two years in second place, </a:t>
            </a:r>
            <a:r>
              <a:rPr lang="de-DE" sz="2400" u="sng" dirty="0" smtClean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C</a:t>
            </a:r>
            <a:r>
              <a:rPr lang="de-DE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 has finally edged out </a:t>
            </a:r>
            <a:r>
              <a:rPr lang="de-DE" sz="2400" u="sng" dirty="0" smtClean="0">
                <a:solidFill>
                  <a:schemeClr val="bg1">
                    <a:lumMod val="75000"/>
                    <a:lumOff val="25000"/>
                  </a:schemeClr>
                </a:solidFill>
                <a:hlinkClick r:id="rId4"/>
              </a:rPr>
              <a:t>Java</a:t>
            </a:r>
            <a:r>
              <a:rPr lang="de-DE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 for the top spot. </a:t>
            </a:r>
            <a:endParaRPr lang="de-DE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04353" y="5621553"/>
            <a:ext cx="7286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http://spectrum.ieee.org/computing/software/the-2016-top-programming-languages</a:t>
            </a:r>
            <a:endParaRPr lang="de-DE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Einführung in die C/C++ Programmierung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Grundbegriffe</a:t>
            </a:r>
          </a:p>
          <a:p>
            <a:r>
              <a:rPr lang="de-DE" dirty="0" smtClean="0"/>
              <a:t>(http://www.chefkoch.de/rezepte/)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957" y="1428736"/>
            <a:ext cx="36576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3113" y="357166"/>
            <a:ext cx="605790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6" name="Gruppieren 45"/>
          <p:cNvGrpSpPr/>
          <p:nvPr/>
        </p:nvGrpSpPr>
        <p:grpSpPr>
          <a:xfrm>
            <a:off x="1275527" y="357166"/>
            <a:ext cx="2071694" cy="1500198"/>
            <a:chOff x="1632725" y="285728"/>
            <a:chExt cx="2071694" cy="2100277"/>
          </a:xfrm>
        </p:grpSpPr>
        <p:sp>
          <p:nvSpPr>
            <p:cNvPr id="5" name="Abgerundetes Rechteck 4"/>
            <p:cNvSpPr/>
            <p:nvPr/>
          </p:nvSpPr>
          <p:spPr>
            <a:xfrm>
              <a:off x="2275659" y="285728"/>
              <a:ext cx="1428760" cy="50006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Datentyp</a:t>
              </a:r>
              <a:endParaRPr lang="de-DE" dirty="0"/>
            </a:p>
          </p:txBody>
        </p:sp>
        <p:cxnSp>
          <p:nvCxnSpPr>
            <p:cNvPr id="7" name="Gerade Verbindung mit Pfeil 6"/>
            <p:cNvCxnSpPr>
              <a:stCxn id="5" idx="2"/>
            </p:cNvCxnSpPr>
            <p:nvPr/>
          </p:nvCxnSpPr>
          <p:spPr>
            <a:xfrm rot="5400000">
              <a:off x="1511276" y="907243"/>
              <a:ext cx="1600211" cy="1357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275395" y="1285860"/>
            <a:ext cx="3429024" cy="421484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7" name="Gruppieren 46"/>
          <p:cNvGrpSpPr/>
          <p:nvPr/>
        </p:nvGrpSpPr>
        <p:grpSpPr>
          <a:xfrm>
            <a:off x="1061213" y="5500702"/>
            <a:ext cx="3357586" cy="1214446"/>
            <a:chOff x="1061213" y="5500702"/>
            <a:chExt cx="3357586" cy="1214446"/>
          </a:xfrm>
        </p:grpSpPr>
        <p:sp>
          <p:nvSpPr>
            <p:cNvPr id="19" name="Abgerundetes Rechteck 18"/>
            <p:cNvSpPr/>
            <p:nvPr/>
          </p:nvSpPr>
          <p:spPr>
            <a:xfrm>
              <a:off x="1061213" y="5786454"/>
              <a:ext cx="3357586" cy="92869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Datenstruktur</a:t>
              </a:r>
              <a:r>
                <a:rPr lang="de-DE" sz="28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endParaRPr lang="de-DE" b="1" dirty="0" smtClean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de-DE" dirty="0" smtClean="0"/>
                <a:t>(was verarbeitet werden soll)</a:t>
              </a:r>
              <a:endParaRPr lang="de-DE" dirty="0"/>
            </a:p>
          </p:txBody>
        </p:sp>
        <p:cxnSp>
          <p:nvCxnSpPr>
            <p:cNvPr id="23" name="Gerade Verbindung 22"/>
            <p:cNvCxnSpPr>
              <a:stCxn id="18" idx="4"/>
              <a:endCxn id="19" idx="0"/>
            </p:cNvCxnSpPr>
            <p:nvPr/>
          </p:nvCxnSpPr>
          <p:spPr>
            <a:xfrm rot="16200000" flipH="1">
              <a:off x="2222080" y="5268528"/>
              <a:ext cx="285752" cy="75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5704683" y="3519466"/>
            <a:ext cx="3857652" cy="1338294"/>
            <a:chOff x="5704683" y="3519466"/>
            <a:chExt cx="3857652" cy="1338294"/>
          </a:xfrm>
        </p:grpSpPr>
        <p:sp>
          <p:nvSpPr>
            <p:cNvPr id="31" name="Abgerundetes Rechteck 30"/>
            <p:cNvSpPr/>
            <p:nvPr/>
          </p:nvSpPr>
          <p:spPr>
            <a:xfrm>
              <a:off x="5704683" y="4000504"/>
              <a:ext cx="3857652" cy="8572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Algorithmus </a:t>
              </a:r>
            </a:p>
            <a:p>
              <a:pPr algn="ctr"/>
              <a:r>
                <a:rPr lang="de-DE" dirty="0" smtClean="0"/>
                <a:t>(wie die Daten zu verarbeiten sind)</a:t>
              </a:r>
              <a:endParaRPr lang="de-DE" dirty="0"/>
            </a:p>
          </p:txBody>
        </p:sp>
        <p:cxnSp>
          <p:nvCxnSpPr>
            <p:cNvPr id="41" name="Gerade Verbindung mit Pfeil 40"/>
            <p:cNvCxnSpPr>
              <a:stCxn id="31" idx="0"/>
              <a:endCxn id="2050" idx="2"/>
            </p:cNvCxnSpPr>
            <p:nvPr/>
          </p:nvCxnSpPr>
          <p:spPr>
            <a:xfrm rot="5400000" flipH="1" flipV="1">
              <a:off x="7407267" y="3745708"/>
              <a:ext cx="481038" cy="28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46833" y="357166"/>
            <a:ext cx="1428760" cy="1500991"/>
            <a:chOff x="2489973" y="285728"/>
            <a:chExt cx="1428760" cy="2101388"/>
          </a:xfrm>
        </p:grpSpPr>
        <p:sp>
          <p:nvSpPr>
            <p:cNvPr id="50" name="Abgerundetes Rechteck 49"/>
            <p:cNvSpPr/>
            <p:nvPr/>
          </p:nvSpPr>
          <p:spPr>
            <a:xfrm>
              <a:off x="2489973" y="285728"/>
              <a:ext cx="1428760" cy="5000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Datenwert</a:t>
              </a:r>
              <a:endParaRPr lang="de-DE" dirty="0"/>
            </a:p>
          </p:txBody>
        </p:sp>
        <p:cxnSp>
          <p:nvCxnSpPr>
            <p:cNvPr id="51" name="Gerade Verbindung mit Pfeil 50"/>
            <p:cNvCxnSpPr>
              <a:stCxn id="50" idx="2"/>
            </p:cNvCxnSpPr>
            <p:nvPr/>
          </p:nvCxnSpPr>
          <p:spPr>
            <a:xfrm rot="5400000">
              <a:off x="2404247" y="1586217"/>
              <a:ext cx="160021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pieren 81"/>
          <p:cNvGrpSpPr/>
          <p:nvPr/>
        </p:nvGrpSpPr>
        <p:grpSpPr>
          <a:xfrm>
            <a:off x="203957" y="214290"/>
            <a:ext cx="4357718" cy="1571636"/>
            <a:chOff x="203957" y="214290"/>
            <a:chExt cx="4357718" cy="1571636"/>
          </a:xfrm>
        </p:grpSpPr>
        <p:sp>
          <p:nvSpPr>
            <p:cNvPr id="74" name="Abgerundetes Rechteck 73"/>
            <p:cNvSpPr/>
            <p:nvPr/>
          </p:nvSpPr>
          <p:spPr>
            <a:xfrm>
              <a:off x="203957" y="214290"/>
              <a:ext cx="3571900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7" name="Gruppieren 76"/>
            <p:cNvGrpSpPr/>
            <p:nvPr/>
          </p:nvGrpSpPr>
          <p:grpSpPr>
            <a:xfrm>
              <a:off x="3132915" y="785794"/>
              <a:ext cx="1428760" cy="1000132"/>
              <a:chOff x="3132915" y="785794"/>
              <a:chExt cx="1428760" cy="1000132"/>
            </a:xfrm>
          </p:grpSpPr>
          <p:sp>
            <p:nvSpPr>
              <p:cNvPr id="63" name="Abgerundetes Rechteck 62"/>
              <p:cNvSpPr/>
              <p:nvPr/>
            </p:nvSpPr>
            <p:spPr>
              <a:xfrm>
                <a:off x="3132915" y="1285860"/>
                <a:ext cx="1428760" cy="500066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Daten</a:t>
                </a:r>
                <a:endParaRPr lang="de-DE" dirty="0"/>
              </a:p>
            </p:txBody>
          </p:sp>
          <p:cxnSp>
            <p:nvCxnSpPr>
              <p:cNvPr id="76" name="Gerade Verbindung 75"/>
              <p:cNvCxnSpPr>
                <a:stCxn id="63" idx="0"/>
                <a:endCxn id="74" idx="3"/>
              </p:cNvCxnSpPr>
              <p:nvPr/>
            </p:nvCxnSpPr>
            <p:spPr>
              <a:xfrm rot="16200000" flipV="1">
                <a:off x="3561543" y="1000108"/>
                <a:ext cx="500066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uppieren 94"/>
          <p:cNvGrpSpPr/>
          <p:nvPr/>
        </p:nvGrpSpPr>
        <p:grpSpPr>
          <a:xfrm>
            <a:off x="1061213" y="857232"/>
            <a:ext cx="1428760" cy="1000132"/>
            <a:chOff x="1061213" y="857232"/>
            <a:chExt cx="1428760" cy="1000132"/>
          </a:xfrm>
        </p:grpSpPr>
        <p:sp>
          <p:nvSpPr>
            <p:cNvPr id="89" name="Abgerundetes Rechteck 88"/>
            <p:cNvSpPr/>
            <p:nvPr/>
          </p:nvSpPr>
          <p:spPr>
            <a:xfrm>
              <a:off x="1061213" y="857232"/>
              <a:ext cx="1428760" cy="35719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Datenname</a:t>
              </a:r>
              <a:endParaRPr lang="de-DE" dirty="0"/>
            </a:p>
          </p:txBody>
        </p:sp>
        <p:cxnSp>
          <p:nvCxnSpPr>
            <p:cNvPr id="93" name="Gerade Verbindung mit Pfeil 92"/>
            <p:cNvCxnSpPr>
              <a:stCxn id="89" idx="2"/>
            </p:cNvCxnSpPr>
            <p:nvPr/>
          </p:nvCxnSpPr>
          <p:spPr>
            <a:xfrm rot="5400000">
              <a:off x="1346965" y="1428736"/>
              <a:ext cx="64294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84" y="1334458"/>
            <a:ext cx="9952419" cy="473774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de-DE" dirty="0" smtClean="0"/>
              <a:t>Administratives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Was wissen Sie über C/C++?</a:t>
            </a:r>
          </a:p>
          <a:p>
            <a:pPr>
              <a:buFont typeface="Wingdings" pitchFamily="2" charset="2"/>
              <a:buChar char="v"/>
            </a:pPr>
            <a:r>
              <a:rPr lang="de-DE" dirty="0" smtClean="0"/>
              <a:t>Kenntnisse in OOP?</a:t>
            </a:r>
          </a:p>
          <a:p>
            <a:r>
              <a:rPr lang="de-DE" dirty="0" smtClean="0"/>
              <a:t>Einführung in die C/C++ Programmierung </a:t>
            </a:r>
          </a:p>
          <a:p>
            <a:pPr lvl="1"/>
            <a:r>
              <a:rPr lang="de-DE" dirty="0" smtClean="0"/>
              <a:t>Arten der Programmiersprachen</a:t>
            </a:r>
          </a:p>
          <a:p>
            <a:pPr lvl="1"/>
            <a:r>
              <a:rPr lang="de-DE" dirty="0" smtClean="0"/>
              <a:t>Grundbegriffe</a:t>
            </a:r>
          </a:p>
          <a:p>
            <a:r>
              <a:rPr lang="de-DE" dirty="0" smtClean="0"/>
              <a:t>C/C++ Programmierung</a:t>
            </a:r>
          </a:p>
          <a:p>
            <a:pPr lvl="1"/>
            <a:r>
              <a:rPr lang="de-DE" dirty="0" smtClean="0"/>
              <a:t>Wie sieht ein C/C++ Programm aus</a:t>
            </a:r>
          </a:p>
          <a:p>
            <a:pPr lvl="1"/>
            <a:r>
              <a:rPr lang="de-DE" dirty="0" smtClean="0"/>
              <a:t>Unsere ersten C/C++ Programme</a:t>
            </a:r>
          </a:p>
          <a:p>
            <a:r>
              <a:rPr lang="de-DE" dirty="0" smtClean="0"/>
              <a:t>Hausaufgabe </a:t>
            </a:r>
          </a:p>
          <a:p>
            <a:r>
              <a:rPr lang="de-DE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775461" y="2786058"/>
            <a:ext cx="335758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Datenstruktur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990435" y="428604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1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990435" y="1643050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2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990435" y="2857496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990435" y="4071942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 4</a:t>
            </a:r>
          </a:p>
        </p:txBody>
      </p:sp>
      <p:cxnSp>
        <p:nvCxnSpPr>
          <p:cNvPr id="9" name="Gerade Verbindung mit Pfeil 8"/>
          <p:cNvCxnSpPr>
            <a:stCxn id="4" idx="1"/>
            <a:endCxn id="3" idx="3"/>
          </p:cNvCxnSpPr>
          <p:nvPr/>
        </p:nvCxnSpPr>
        <p:spPr>
          <a:xfrm rot="10800000" flipV="1">
            <a:off x="4133047" y="857231"/>
            <a:ext cx="1857388" cy="2393173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1"/>
            <a:endCxn id="3" idx="3"/>
          </p:cNvCxnSpPr>
          <p:nvPr/>
        </p:nvCxnSpPr>
        <p:spPr>
          <a:xfrm rot="10800000" flipV="1">
            <a:off x="4133047" y="2071677"/>
            <a:ext cx="1857388" cy="1178727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1"/>
            <a:endCxn id="3" idx="3"/>
          </p:cNvCxnSpPr>
          <p:nvPr/>
        </p:nvCxnSpPr>
        <p:spPr>
          <a:xfrm rot="10800000">
            <a:off x="4133047" y="3250406"/>
            <a:ext cx="1857388" cy="35719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1"/>
            <a:endCxn id="3" idx="3"/>
          </p:cNvCxnSpPr>
          <p:nvPr/>
        </p:nvCxnSpPr>
        <p:spPr>
          <a:xfrm rot="10800000">
            <a:off x="4133047" y="3250406"/>
            <a:ext cx="1857388" cy="1250165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5990435" y="5286388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Algorithmus...</a:t>
            </a:r>
          </a:p>
        </p:txBody>
      </p:sp>
      <p:cxnSp>
        <p:nvCxnSpPr>
          <p:cNvPr id="24" name="Gerade Verbindung mit Pfeil 23"/>
          <p:cNvCxnSpPr>
            <a:stCxn id="23" idx="1"/>
            <a:endCxn id="3" idx="3"/>
          </p:cNvCxnSpPr>
          <p:nvPr/>
        </p:nvCxnSpPr>
        <p:spPr>
          <a:xfrm rot="10800000">
            <a:off x="4133047" y="3250406"/>
            <a:ext cx="1857388" cy="2464611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275395" y="357166"/>
            <a:ext cx="4572032" cy="142876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Für die selbe Datenstruktur kann es mehrere Algorithmen geben.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2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204089" y="1857364"/>
            <a:ext cx="3143272" cy="39290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Modell, </a:t>
            </a:r>
          </a:p>
          <a:p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das die zur Lösung eines Problems benötigte Information enthält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9709" y="428604"/>
            <a:ext cx="335758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Datenstruktur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990435" y="1857364"/>
            <a:ext cx="3857652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Ausgangsdaten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990435" y="3357562"/>
            <a:ext cx="3857652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Zwischenergebnisse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990435" y="4929198"/>
            <a:ext cx="3857652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Endergebnisse</a:t>
            </a:r>
          </a:p>
        </p:txBody>
      </p:sp>
      <p:cxnSp>
        <p:nvCxnSpPr>
          <p:cNvPr id="18" name="Gerade Verbindung mit Pfeil 17"/>
          <p:cNvCxnSpPr>
            <a:stCxn id="15" idx="1"/>
            <a:endCxn id="3" idx="3"/>
          </p:cNvCxnSpPr>
          <p:nvPr/>
        </p:nvCxnSpPr>
        <p:spPr>
          <a:xfrm rot="10800000" flipV="1">
            <a:off x="4347361" y="2285991"/>
            <a:ext cx="1643074" cy="1535917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1"/>
            <a:endCxn id="3" idx="3"/>
          </p:cNvCxnSpPr>
          <p:nvPr/>
        </p:nvCxnSpPr>
        <p:spPr>
          <a:xfrm rot="10800000" flipV="1">
            <a:off x="4347361" y="3786189"/>
            <a:ext cx="1643074" cy="35719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1"/>
            <a:endCxn id="3" idx="3"/>
          </p:cNvCxnSpPr>
          <p:nvPr/>
        </p:nvCxnSpPr>
        <p:spPr>
          <a:xfrm rot="10800000">
            <a:off x="4347361" y="3821910"/>
            <a:ext cx="1643074" cy="1535917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846899" y="3143248"/>
            <a:ext cx="3429024" cy="12858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benutzen Anfangsdaten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918337" y="428604"/>
            <a:ext cx="335758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</a:t>
            </a:r>
            <a:endParaRPr lang="de-DE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561939" y="428604"/>
            <a:ext cx="3429024" cy="9286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C00000"/>
                </a:solidFill>
              </a:rPr>
              <a:t>Anweisungen</a:t>
            </a:r>
            <a:endParaRPr lang="de-DE" sz="1400" b="1" dirty="0" smtClean="0">
              <a:solidFill>
                <a:srgbClr val="C0000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846899" y="4572008"/>
            <a:ext cx="3429024" cy="12858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endliche Menge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490501" y="3143248"/>
            <a:ext cx="3429024" cy="121444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genau beschrieben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490501" y="4500570"/>
            <a:ext cx="3429024" cy="13573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festgelegter Reihenfolge ausgeführt</a:t>
            </a:r>
            <a:endParaRPr lang="de-DE" sz="12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Gerade Verbindung mit Pfeil 23"/>
          <p:cNvCxnSpPr>
            <a:stCxn id="14" idx="3"/>
            <a:endCxn id="12" idx="1"/>
          </p:cNvCxnSpPr>
          <p:nvPr/>
        </p:nvCxnSpPr>
        <p:spPr>
          <a:xfrm>
            <a:off x="4275923" y="892951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07" y="355335"/>
            <a:ext cx="2597684" cy="264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463" y="357166"/>
            <a:ext cx="5063492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Abgerundetes Rechteck 18"/>
          <p:cNvSpPr/>
          <p:nvPr/>
        </p:nvSpPr>
        <p:spPr>
          <a:xfrm>
            <a:off x="489709" y="3929066"/>
            <a:ext cx="2643206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Datenstruktur</a:t>
            </a:r>
            <a:endParaRPr lang="de-DE" sz="16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4561675" y="3929066"/>
            <a:ext cx="4071966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Algorithmus</a:t>
            </a:r>
          </a:p>
        </p:txBody>
      </p:sp>
      <p:sp>
        <p:nvSpPr>
          <p:cNvPr id="15" name="Kreuz 14"/>
          <p:cNvSpPr/>
          <p:nvPr/>
        </p:nvSpPr>
        <p:spPr>
          <a:xfrm>
            <a:off x="3275791" y="3643314"/>
            <a:ext cx="1071570" cy="1143008"/>
          </a:xfrm>
          <a:prstGeom prst="plus">
            <a:avLst>
              <a:gd name="adj" fmla="val 374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6" name="Abgerundetes Rechteck 15"/>
          <p:cNvSpPr/>
          <p:nvPr/>
        </p:nvSpPr>
        <p:spPr>
          <a:xfrm>
            <a:off x="8990831" y="1357298"/>
            <a:ext cx="171451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Rezept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132651" y="5000636"/>
            <a:ext cx="6072230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= Programm</a:t>
            </a:r>
            <a:endParaRPr lang="de-DE" sz="6000" dirty="0"/>
          </a:p>
        </p:txBody>
      </p:sp>
      <p:cxnSp>
        <p:nvCxnSpPr>
          <p:cNvPr id="21" name="Gewinkelte Verbindung 20"/>
          <p:cNvCxnSpPr>
            <a:endCxn id="16" idx="2"/>
          </p:cNvCxnSpPr>
          <p:nvPr/>
        </p:nvCxnSpPr>
        <p:spPr>
          <a:xfrm rot="5400000" flipH="1" flipV="1">
            <a:off x="6954848" y="2678901"/>
            <a:ext cx="3143272" cy="2643206"/>
          </a:xfrm>
          <a:prstGeom prst="bentConnector3">
            <a:avLst>
              <a:gd name="adj1" fmla="val -15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346833" y="214290"/>
            <a:ext cx="10429948" cy="3000396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346833" y="3500438"/>
            <a:ext cx="8572560" cy="2786082"/>
          </a:xfrm>
          <a:prstGeom prst="roundRect">
            <a:avLst/>
          </a:prstGeom>
          <a:noFill/>
          <a:ln w="889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15" grpId="0" animBg="1"/>
      <p:bldP spid="16" grpId="0" animBg="1"/>
      <p:bldP spid="17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07" y="355335"/>
            <a:ext cx="2597684" cy="264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463" y="357166"/>
            <a:ext cx="5063492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Abgerundetes Rechteck 18"/>
          <p:cNvSpPr/>
          <p:nvPr/>
        </p:nvSpPr>
        <p:spPr>
          <a:xfrm>
            <a:off x="489709" y="3857628"/>
            <a:ext cx="828680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Gemeinsame Terminologie in der sich Autor und Leser des Rezeptes verständigen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8990831" y="1357298"/>
            <a:ext cx="171451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Rezept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89709" y="5000636"/>
            <a:ext cx="8286808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/>
              <a:t>Programmiersprache</a:t>
            </a:r>
            <a:endParaRPr lang="de-DE" sz="66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346833" y="214290"/>
            <a:ext cx="10429948" cy="3000396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07" y="355335"/>
            <a:ext cx="2597684" cy="264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463" y="357166"/>
            <a:ext cx="5063492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Abgerundetes Rechteck 18"/>
          <p:cNvSpPr/>
          <p:nvPr/>
        </p:nvSpPr>
        <p:spPr>
          <a:xfrm>
            <a:off x="2418534" y="3500438"/>
            <a:ext cx="2643207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Küche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8990831" y="1357298"/>
            <a:ext cx="171451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Rezept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2418534" y="5271079"/>
            <a:ext cx="2643207" cy="10868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Computer</a:t>
            </a:r>
            <a:endParaRPr lang="de-DE" sz="4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346833" y="214290"/>
            <a:ext cx="10429948" cy="3000396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5276054" y="3500438"/>
            <a:ext cx="2643207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Möblierung der Küche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(Einbauküche, hoch moderne Küche, einfache Küche, alte Küche, große oder kleine Küche, usw.)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276054" y="5271079"/>
            <a:ext cx="2643207" cy="10868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Betriebssystem</a:t>
            </a:r>
            <a:endParaRPr lang="de-DE" sz="3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6832" y="3500438"/>
            <a:ext cx="1971113" cy="29289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Technische Infrastruktur</a:t>
            </a:r>
            <a:endParaRPr lang="de-DE" sz="12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133574" y="3500438"/>
            <a:ext cx="2643207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Werkzeuge der Küche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(Topf, Löffel, Herd, usw.)</a:t>
            </a:r>
            <a:endParaRPr lang="de-DE" sz="1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8133574" y="5271079"/>
            <a:ext cx="2643207" cy="10868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Entwicklungs-werkzeuge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C00000"/>
                </a:solidFill>
              </a:rPr>
              <a:t>Entwicklungs-werkzeuge</a:t>
            </a:r>
            <a:endParaRPr lang="de-DE" sz="4400" dirty="0">
              <a:solidFill>
                <a:srgbClr val="C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Editor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3429000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Linker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46833" y="4429132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Debugger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614366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to edit= engl. text erstellen oder bearbeiten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33113" y="3429000"/>
            <a:ext cx="614366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To link= engl. verbinden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633113" y="4429132"/>
            <a:ext cx="614366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debug = engl. entwanzen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46833" y="2428868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Compiler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4633113" y="2428868"/>
            <a:ext cx="614366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compile = engl. zusammensetzen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46833" y="5715016"/>
            <a:ext cx="3857652" cy="9286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Präprozessor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4633113" y="5715016"/>
            <a:ext cx="6143668" cy="9286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später vertieft...</a:t>
            </a:r>
          </a:p>
        </p:txBody>
      </p:sp>
      <p:cxnSp>
        <p:nvCxnSpPr>
          <p:cNvPr id="19" name="Straight Arrow Connector 18"/>
          <p:cNvCxnSpPr>
            <a:stCxn id="13" idx="0"/>
            <a:endCxn id="11" idx="0"/>
          </p:cNvCxnSpPr>
          <p:nvPr/>
        </p:nvCxnSpPr>
        <p:spPr>
          <a:xfrm rot="5400000" flipH="1" flipV="1">
            <a:off x="632585" y="4071942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rgbClr val="C00000"/>
                </a:solidFill>
              </a:rPr>
              <a:t>Der Editor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Im Editor wird das Programm erstellt...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2786058"/>
            <a:ext cx="385765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C/C++ gibt es zwei Dateitypen...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...das in Dateien abgelegt wird.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633113" y="2786058"/>
            <a:ext cx="2357454" cy="8572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Headerdateien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7204881" y="2786058"/>
            <a:ext cx="3357586" cy="22145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Enthalten die Information der Datentypen und –strukturen, Funktionen, usw. (momo.hpp)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4633113" y="5143512"/>
            <a:ext cx="2357454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Quellcodedateien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7204881" y="5143512"/>
            <a:ext cx="3357586" cy="1509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Enthalten den eigentlichen Programmtext.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Der Compiler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Sourcecode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geschrieben in höheren Programmier-sprachen...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2786058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Compiler übersetzt...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...können nicht direkt auf dem Rechner laufen.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33113" y="2786058"/>
            <a:ext cx="5786478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...den </a:t>
            </a:r>
            <a:r>
              <a:rPr lang="de-DE" sz="2400" b="1" dirty="0" smtClean="0">
                <a:solidFill>
                  <a:srgbClr val="C00000"/>
                </a:solidFill>
              </a:rPr>
              <a:t>Sourcecode/Quellcode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2400" b="1" dirty="0" smtClean="0">
                <a:solidFill>
                  <a:srgbClr val="C00000"/>
                </a:solidFill>
              </a:rPr>
              <a:t>Objektcode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46833" y="4000504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Compiler erzeugt für jeden einzelnen...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633113" y="4000504"/>
            <a:ext cx="5786478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</a:t>
            </a:r>
            <a:r>
              <a:rPr lang="de-DE" sz="2400" b="1" dirty="0" smtClean="0">
                <a:solidFill>
                  <a:srgbClr val="C00000"/>
                </a:solidFill>
              </a:rPr>
              <a:t>Sourcecode/Quellcode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</a:rPr>
              <a:t>momu.cpp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oder </a:t>
            </a: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</a:rPr>
              <a:t>mame.cpp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) ein </a:t>
            </a:r>
            <a:r>
              <a:rPr lang="de-DE" sz="2400" b="1" dirty="0" smtClean="0">
                <a:solidFill>
                  <a:srgbClr val="C00000"/>
                </a:solidFill>
              </a:rPr>
              <a:t>Objektcode</a:t>
            </a:r>
            <a:r>
              <a:rPr lang="de-DE" sz="2400" b="1" dirty="0" smtClean="0">
                <a:solidFill>
                  <a:schemeClr val="bg1"/>
                </a:solidFill>
              </a:rPr>
              <a:t> 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(momu.o). 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46833" y="5286388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Compiler überprüft aber nur die Korrektheit... 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4633113" y="5286388"/>
            <a:ext cx="5786478" cy="14287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...jeden einzelenen </a:t>
            </a:r>
            <a:r>
              <a:rPr lang="de-DE" sz="2400" b="1" dirty="0" smtClean="0">
                <a:solidFill>
                  <a:srgbClr val="C00000"/>
                </a:solidFill>
              </a:rPr>
              <a:t>Sourcecode/</a:t>
            </a:r>
          </a:p>
          <a:p>
            <a:r>
              <a:rPr lang="de-DE" sz="2400" b="1" dirty="0" smtClean="0">
                <a:solidFill>
                  <a:srgbClr val="C00000"/>
                </a:solidFill>
              </a:rPr>
              <a:t>Quellcode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 Übergreifende Prüfungen können hier nicht durchgeführt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rgbClr val="C00000"/>
                </a:solidFill>
              </a:rPr>
              <a:t>Der Linker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Linker übernimmt die Montage...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2786058"/>
            <a:ext cx="3857652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Linker führt die..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...der einzelnen </a:t>
            </a:r>
            <a:r>
              <a:rPr lang="de-DE" sz="2400" b="1" dirty="0" smtClean="0">
                <a:solidFill>
                  <a:srgbClr val="C00000"/>
                </a:solidFill>
              </a:rPr>
              <a:t>Objektfiles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(momu.o).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33113" y="2786058"/>
            <a:ext cx="5786478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...übergreifende Prüfung durch.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Administratives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4000" dirty="0" smtClean="0"/>
              <a:t>Umgebung?</a:t>
            </a:r>
          </a:p>
          <a:p>
            <a:r>
              <a:rPr lang="de-DE" sz="4000" dirty="0" smtClean="0"/>
              <a:t>Stundenplan?</a:t>
            </a:r>
            <a:endParaRPr lang="de-DE" sz="4000" dirty="0" smtClean="0"/>
          </a:p>
          <a:p>
            <a:r>
              <a:rPr lang="de-DE" sz="4000" dirty="0" smtClean="0"/>
              <a:t>MVD? </a:t>
            </a:r>
          </a:p>
          <a:p>
            <a:r>
              <a:rPr lang="de-DE" sz="4000" dirty="0" smtClean="0"/>
              <a:t>Struktur des </a:t>
            </a:r>
            <a:r>
              <a:rPr lang="de-DE" sz="4000" dirty="0" smtClean="0"/>
              <a:t>Kurses</a:t>
            </a:r>
          </a:p>
          <a:p>
            <a:pPr lvl="1">
              <a:tabLst>
                <a:tab pos="2147888" algn="l"/>
              </a:tabLst>
            </a:pPr>
            <a:r>
              <a:rPr lang="de-DE" sz="3200" dirty="0" smtClean="0"/>
              <a:t>PowerPoint+Scripts</a:t>
            </a:r>
          </a:p>
          <a:p>
            <a:pPr lvl="1">
              <a:tabLst>
                <a:tab pos="2147888" algn="l"/>
              </a:tabLst>
            </a:pPr>
            <a:r>
              <a:rPr lang="de-DE" sz="3200" dirty="0" smtClean="0"/>
              <a:t>Prozedual zu OOP</a:t>
            </a:r>
            <a:endParaRPr lang="de-DE" sz="4000" dirty="0" smtClean="0"/>
          </a:p>
          <a:p>
            <a:r>
              <a:rPr lang="de-DE" sz="4000" dirty="0" smtClean="0"/>
              <a:t>Evaluationskriterien</a:t>
            </a:r>
            <a:r>
              <a:rPr lang="de-DE" sz="4000" dirty="0" smtClean="0"/>
              <a:t>: </a:t>
            </a:r>
            <a:r>
              <a:rPr lang="de-DE" sz="3600" dirty="0" smtClean="0"/>
              <a:t>LEK + Projektarbeit</a:t>
            </a:r>
          </a:p>
          <a:p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142852"/>
            <a:ext cx="3857652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C00000"/>
                </a:solidFill>
              </a:rPr>
              <a:t>Der Debugger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Der Debugger dient zum...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2786058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Mit dem Debugger </a:t>
            </a:r>
            <a:r>
              <a:rPr lang="de-DE" sz="2400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können die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...Testen von Programmen.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33113" y="2786058"/>
            <a:ext cx="5786478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...Programme bei ihrer Ausführung beobachtet werden...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46833" y="4000504"/>
            <a:ext cx="385765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...und es kann in das laufenden Programm...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633113" y="4000504"/>
            <a:ext cx="578647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...durch manuelles ändern von z.B. Variablen eingegriffen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489709" y="3857628"/>
            <a:ext cx="828680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fertiges Gericht</a:t>
            </a:r>
            <a:endParaRPr lang="de-DE" sz="36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9709" y="5000636"/>
            <a:ext cx="8286808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lauffähiges Programm</a:t>
            </a:r>
            <a:endParaRPr lang="de-DE" sz="60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07" y="355335"/>
            <a:ext cx="2597684" cy="264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463" y="357166"/>
            <a:ext cx="5063492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Abgerundetes Rechteck 19"/>
          <p:cNvSpPr/>
          <p:nvPr/>
        </p:nvSpPr>
        <p:spPr>
          <a:xfrm>
            <a:off x="8990831" y="1357298"/>
            <a:ext cx="171451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Rezept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346833" y="214290"/>
            <a:ext cx="10429948" cy="3000396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C/C++ Programmierung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sieht ein C/C++ Programm aus?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7559" y="1357298"/>
            <a:ext cx="480832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Basisstruktur eines C/C++ Programms</a:t>
            </a:r>
            <a:endParaRPr lang="de-DE" sz="3200" b="1" dirty="0"/>
          </a:p>
        </p:txBody>
      </p:sp>
      <p:sp>
        <p:nvSpPr>
          <p:cNvPr id="8" name="Geschweifte Klammer links 7"/>
          <p:cNvSpPr/>
          <p:nvPr/>
        </p:nvSpPr>
        <p:spPr>
          <a:xfrm rot="10800000">
            <a:off x="7490633" y="3071810"/>
            <a:ext cx="428628" cy="1143008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776253" y="3143248"/>
            <a:ext cx="57150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776253" y="4643447"/>
            <a:ext cx="57150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>
            <a:off x="5061741" y="2643182"/>
            <a:ext cx="714380" cy="3714776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04023" y="1578106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Headerdateien</a:t>
            </a:r>
          </a:p>
          <a:p>
            <a:r>
              <a:rPr lang="de-DE" sz="3200" smtClean="0"/>
              <a:t>oder Bibliotheken</a:t>
            </a:r>
            <a:endParaRPr lang="de-DE" sz="3200" dirty="0" smtClean="0"/>
          </a:p>
        </p:txBody>
      </p:sp>
      <p:sp>
        <p:nvSpPr>
          <p:cNvPr id="20" name="Geschweifte Klammer links 19"/>
          <p:cNvSpPr/>
          <p:nvPr/>
        </p:nvSpPr>
        <p:spPr>
          <a:xfrm>
            <a:off x="5357017" y="1366822"/>
            <a:ext cx="428628" cy="1143008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489841" y="4078436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main-Funktion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8062138" y="3286124"/>
            <a:ext cx="257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Am Anfang </a:t>
            </a:r>
            <a:r>
              <a:rPr lang="de-DE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Variablendefinitionen</a:t>
            </a:r>
            <a:endParaRPr lang="de-DE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Geschweifte Klammer links 22"/>
          <p:cNvSpPr/>
          <p:nvPr/>
        </p:nvSpPr>
        <p:spPr>
          <a:xfrm rot="10800000">
            <a:off x="7490634" y="4643446"/>
            <a:ext cx="428628" cy="1143008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8062138" y="4857760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Dann</a:t>
            </a:r>
          </a:p>
          <a:p>
            <a:r>
              <a:rPr lang="de-DE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Programmcode</a:t>
            </a:r>
          </a:p>
        </p:txBody>
      </p:sp>
      <p:sp>
        <p:nvSpPr>
          <p:cNvPr id="27" name="Rechteck 26"/>
          <p:cNvSpPr/>
          <p:nvPr/>
        </p:nvSpPr>
        <p:spPr>
          <a:xfrm>
            <a:off x="6776253" y="5786430"/>
            <a:ext cx="571504" cy="428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links 27"/>
          <p:cNvSpPr/>
          <p:nvPr/>
        </p:nvSpPr>
        <p:spPr>
          <a:xfrm rot="10800000">
            <a:off x="7490634" y="5857892"/>
            <a:ext cx="428628" cy="357190"/>
          </a:xfrm>
          <a:prstGeom prst="leftBrace">
            <a:avLst>
              <a:gd name="adj1" fmla="val 4330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8062138" y="5715016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Dann</a:t>
            </a:r>
          </a:p>
          <a:p>
            <a:r>
              <a:rPr lang="de-DE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  <p:bldP spid="16" grpId="0"/>
      <p:bldP spid="20" grpId="0" animBg="1"/>
      <p:bldP spid="21" grpId="0"/>
      <p:bldP spid="22" grpId="0"/>
      <p:bldP spid="23" grpId="0" animBg="1"/>
      <p:bldP spid="24" grpId="0"/>
      <p:bldP spid="27" grpId="0" animBg="1"/>
      <p:bldP spid="28" grpId="0" animBg="1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899" y="2285992"/>
            <a:ext cx="328614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2433" y="1714488"/>
            <a:ext cx="649830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Beispiel Basisstruktur eines C/C++ Programms</a:t>
            </a:r>
            <a:endParaRPr lang="de-DE" sz="3200" dirty="0"/>
          </a:p>
        </p:txBody>
      </p:sp>
      <p:cxnSp>
        <p:nvCxnSpPr>
          <p:cNvPr id="12" name="Gerade Verbindung mit Pfeil 11"/>
          <p:cNvCxnSpPr>
            <a:stCxn id="4102" idx="2"/>
          </p:cNvCxnSpPr>
          <p:nvPr/>
        </p:nvCxnSpPr>
        <p:spPr>
          <a:xfrm rot="16200000" flipH="1">
            <a:off x="3204352" y="2357431"/>
            <a:ext cx="928694" cy="2357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5527" y="5143512"/>
            <a:ext cx="21145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4" name="Gruppieren 53"/>
          <p:cNvGrpSpPr/>
          <p:nvPr/>
        </p:nvGrpSpPr>
        <p:grpSpPr>
          <a:xfrm>
            <a:off x="-10357" y="2428868"/>
            <a:ext cx="2428892" cy="3357586"/>
            <a:chOff x="-10357" y="2428868"/>
            <a:chExt cx="2428892" cy="3357586"/>
          </a:xfrm>
        </p:grpSpPr>
        <p:sp>
          <p:nvSpPr>
            <p:cNvPr id="16" name="Textfeld 15"/>
            <p:cNvSpPr txBox="1"/>
            <p:nvPr/>
          </p:nvSpPr>
          <p:spPr>
            <a:xfrm>
              <a:off x="-10357" y="3929066"/>
              <a:ext cx="1914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 der Variable</a:t>
              </a:r>
              <a:endParaRPr lang="de-D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Gerade Verbindung mit Pfeil 17"/>
            <p:cNvCxnSpPr>
              <a:stCxn id="16" idx="0"/>
              <a:endCxn id="32" idx="2"/>
            </p:cNvCxnSpPr>
            <p:nvPr/>
          </p:nvCxnSpPr>
          <p:spPr>
            <a:xfrm rot="5400000" flipH="1" flipV="1">
              <a:off x="753972" y="3193197"/>
              <a:ext cx="928694" cy="543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16" idx="2"/>
            </p:cNvCxnSpPr>
            <p:nvPr/>
          </p:nvCxnSpPr>
          <p:spPr>
            <a:xfrm rot="16200000" flipH="1">
              <a:off x="1010076" y="4235119"/>
              <a:ext cx="987990" cy="11145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hteck 30"/>
            <p:cNvSpPr/>
            <p:nvPr/>
          </p:nvSpPr>
          <p:spPr>
            <a:xfrm>
              <a:off x="1989907" y="5072074"/>
              <a:ext cx="428628" cy="7143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989775" y="2428868"/>
              <a:ext cx="1000132" cy="57150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89841" y="2428868"/>
            <a:ext cx="2127505" cy="3357586"/>
            <a:chOff x="1489841" y="2428868"/>
            <a:chExt cx="2127505" cy="3357586"/>
          </a:xfrm>
        </p:grpSpPr>
        <p:sp>
          <p:nvSpPr>
            <p:cNvPr id="21" name="Textfeld 20"/>
            <p:cNvSpPr txBox="1"/>
            <p:nvPr/>
          </p:nvSpPr>
          <p:spPr>
            <a:xfrm>
              <a:off x="1489841" y="3429000"/>
              <a:ext cx="212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 der Variable</a:t>
              </a:r>
              <a:endParaRPr lang="de-D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Gerade Verbindung mit Pfeil 23"/>
            <p:cNvCxnSpPr>
              <a:stCxn id="21" idx="0"/>
              <a:endCxn id="34" idx="2"/>
            </p:cNvCxnSpPr>
            <p:nvPr/>
          </p:nvCxnSpPr>
          <p:spPr>
            <a:xfrm rot="16200000" flipV="1">
              <a:off x="2182453" y="3057859"/>
              <a:ext cx="428628" cy="31365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2061345" y="2428868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2489973" y="5072074"/>
              <a:ext cx="857256" cy="714380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mit Pfeil 37"/>
            <p:cNvCxnSpPr>
              <a:stCxn id="21" idx="2"/>
              <a:endCxn id="35" idx="0"/>
            </p:cNvCxnSpPr>
            <p:nvPr/>
          </p:nvCxnSpPr>
          <p:spPr>
            <a:xfrm rot="16200000" flipH="1">
              <a:off x="2099226" y="4252699"/>
              <a:ext cx="1273742" cy="36500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1346965" y="5072074"/>
            <a:ext cx="571504" cy="7143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1704155" y="2428868"/>
            <a:ext cx="2366979" cy="2631064"/>
            <a:chOff x="1704155" y="2428868"/>
            <a:chExt cx="2366979" cy="2631064"/>
          </a:xfrm>
        </p:grpSpPr>
        <p:sp>
          <p:nvSpPr>
            <p:cNvPr id="45" name="Textfeld 44"/>
            <p:cNvSpPr txBox="1"/>
            <p:nvPr/>
          </p:nvSpPr>
          <p:spPr>
            <a:xfrm>
              <a:off x="2132783" y="4214818"/>
              <a:ext cx="193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Wer der Variable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cxnSp>
          <p:nvCxnSpPr>
            <p:cNvPr id="47" name="Gerade Verbindung mit Pfeil 46"/>
            <p:cNvCxnSpPr>
              <a:stCxn id="45" idx="0"/>
              <a:endCxn id="48" idx="2"/>
            </p:cNvCxnSpPr>
            <p:nvPr/>
          </p:nvCxnSpPr>
          <p:spPr>
            <a:xfrm rot="5400000" flipH="1" flipV="1">
              <a:off x="2617371" y="3484960"/>
              <a:ext cx="1214446" cy="2452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/>
            <p:cNvSpPr/>
            <p:nvPr/>
          </p:nvSpPr>
          <p:spPr>
            <a:xfrm>
              <a:off x="2990039" y="2428868"/>
              <a:ext cx="714380" cy="57150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 rot="5400000">
              <a:off x="2194814" y="4081349"/>
              <a:ext cx="487924" cy="14692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Funktionen in C/C++</a:t>
            </a:r>
            <a:endParaRPr lang="de-DE" sz="36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03957" y="1691334"/>
            <a:ext cx="4214842" cy="14791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Funktionen können </a:t>
            </a:r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</a:t>
            </a:r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innerhalb einer anderen Funktion geschrieben werden.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203957" y="3334408"/>
            <a:ext cx="421484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 auch nicht innerhalb der main-Funktion.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9335" y="1691334"/>
            <a:ext cx="627132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Abgerundetes Rechteck 27"/>
          <p:cNvSpPr/>
          <p:nvPr/>
        </p:nvSpPr>
        <p:spPr>
          <a:xfrm>
            <a:off x="203957" y="4477416"/>
            <a:ext cx="421484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Das nachstehende Programm ist somit falsch!</a:t>
            </a:r>
          </a:p>
        </p:txBody>
      </p:sp>
      <p:sp>
        <p:nvSpPr>
          <p:cNvPr id="29" name="Rechteck 28"/>
          <p:cNvSpPr/>
          <p:nvPr/>
        </p:nvSpPr>
        <p:spPr>
          <a:xfrm>
            <a:off x="5418931" y="3620160"/>
            <a:ext cx="5357850" cy="1071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561543" y="5977614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Nicht möglich</a:t>
            </a:r>
            <a:endParaRPr lang="de-DE" sz="2800" dirty="0">
              <a:solidFill>
                <a:srgbClr val="C00000"/>
              </a:solidFill>
            </a:endParaRPr>
          </a:p>
        </p:txBody>
      </p:sp>
      <p:cxnSp>
        <p:nvCxnSpPr>
          <p:cNvPr id="36" name="Gerade Verbindung mit Pfeil 35"/>
          <p:cNvCxnSpPr>
            <a:stCxn id="30" idx="0"/>
            <a:endCxn id="29" idx="2"/>
          </p:cNvCxnSpPr>
          <p:nvPr/>
        </p:nvCxnSpPr>
        <p:spPr>
          <a:xfrm rot="5400000" flipH="1" flipV="1">
            <a:off x="5829699" y="3709458"/>
            <a:ext cx="1285884" cy="3250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Funktionen in C/C++</a:t>
            </a:r>
            <a:endParaRPr lang="de-DE" sz="36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03957" y="1428736"/>
            <a:ext cx="4214842" cy="147918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Funktionen dienen dazu den Code sauber und odentlich halten zu können.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203957" y="3071810"/>
            <a:ext cx="421484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Die main-Funktion soll so sauber wie möglich sein.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203957" y="4214818"/>
            <a:ext cx="4214842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Die main-Funktion soll dazu dienen andere Funktionen aufzurufen.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551" y="1428736"/>
            <a:ext cx="605759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Eigenschaften von Funktionen in C/C++</a:t>
            </a:r>
            <a:endParaRPr lang="de-DE" sz="36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03957" y="1428737"/>
            <a:ext cx="421484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Haben einen Rückgabetyp.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203957" y="2357430"/>
            <a:ext cx="421484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Haben eine Schnittstelle.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203957" y="3500438"/>
            <a:ext cx="421484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der Schnittstelle können Übergabewerte mit ihren Datentyp definiert sein.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551" y="1428736"/>
            <a:ext cx="6057598" cy="492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bgerundetes Rechteck 6"/>
          <p:cNvSpPr/>
          <p:nvPr/>
        </p:nvSpPr>
        <p:spPr>
          <a:xfrm>
            <a:off x="203957" y="4786322"/>
            <a:ext cx="421484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Werden von einer anderen Funktion aufgerufen.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4418799" y="2285992"/>
            <a:ext cx="157163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25" idx="3"/>
          </p:cNvCxnSpPr>
          <p:nvPr/>
        </p:nvCxnSpPr>
        <p:spPr>
          <a:xfrm>
            <a:off x="4418799" y="1821646"/>
            <a:ext cx="428628" cy="107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418799" y="2428868"/>
            <a:ext cx="2286016" cy="1643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3"/>
          </p:cNvCxnSpPr>
          <p:nvPr/>
        </p:nvCxnSpPr>
        <p:spPr>
          <a:xfrm flipV="1">
            <a:off x="4418799" y="5143512"/>
            <a:ext cx="1214446" cy="1071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Zeilen kommentieren</a:t>
            </a:r>
            <a:endParaRPr lang="de-DE" sz="3600" b="1" dirty="0"/>
          </a:p>
        </p:txBody>
      </p:sp>
      <p:sp>
        <p:nvSpPr>
          <p:cNvPr id="26" name="Abgerundetes Rechteck 25"/>
          <p:cNvSpPr/>
          <p:nvPr/>
        </p:nvSpPr>
        <p:spPr>
          <a:xfrm>
            <a:off x="346833" y="1428736"/>
            <a:ext cx="385765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Eine Ziele kommentieren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346833" y="2786058"/>
            <a:ext cx="385765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Mehrere Zeilen kommentieren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4633113" y="1428736"/>
            <a:ext cx="571504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//Ich bin eine kommentierte Zeile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4633113" y="2786058"/>
            <a:ext cx="5786478" cy="21431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/*Wir sind mehrere kommentierte Zeilen.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Sehen wir schön kommentiert aus?*/</a:t>
            </a:r>
          </a:p>
          <a:p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/>
              <a:t>Ein und Ausgabe</a:t>
            </a:r>
            <a:endParaRPr lang="de-DE" sz="4400" b="1" dirty="0"/>
          </a:p>
        </p:txBody>
      </p:sp>
      <p:sp>
        <p:nvSpPr>
          <p:cNvPr id="26" name="Abgerundetes Rechteck 25"/>
          <p:cNvSpPr/>
          <p:nvPr/>
        </p:nvSpPr>
        <p:spPr>
          <a:xfrm>
            <a:off x="384432" y="3071809"/>
            <a:ext cx="2248417" cy="12633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Eingabe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4432" y="4890892"/>
            <a:ext cx="2248417" cy="11843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Ausgabe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990039" y="1571612"/>
            <a:ext cx="2428892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STANDARD</a:t>
            </a:r>
          </a:p>
        </p:txBody>
      </p:sp>
      <p:sp>
        <p:nvSpPr>
          <p:cNvPr id="5122" name="AutoShape 2" descr="Resultado de imagen para TASTATU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5" name="Picture 5" descr="C:\Users\gisi\Pictures\tastat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54309">
            <a:off x="2693830" y="2930115"/>
            <a:ext cx="3428875" cy="1928742"/>
          </a:xfrm>
          <a:prstGeom prst="rect">
            <a:avLst/>
          </a:prstGeom>
          <a:noFill/>
        </p:spPr>
      </p:pic>
      <p:pic>
        <p:nvPicPr>
          <p:cNvPr id="5126" name="Picture 6" descr="C:\Users\gisi\Pictures\bildschi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9597" y="4890893"/>
            <a:ext cx="1918622" cy="1468946"/>
          </a:xfrm>
          <a:prstGeom prst="rect">
            <a:avLst/>
          </a:prstGeom>
          <a:noFill/>
        </p:spPr>
      </p:pic>
      <p:sp>
        <p:nvSpPr>
          <p:cNvPr id="16" name="Abgerundetes Rechteck 15"/>
          <p:cNvSpPr/>
          <p:nvPr/>
        </p:nvSpPr>
        <p:spPr>
          <a:xfrm>
            <a:off x="6276187" y="1571612"/>
            <a:ext cx="4143404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ALTERNATIV</a:t>
            </a:r>
          </a:p>
        </p:txBody>
      </p:sp>
      <p:pic>
        <p:nvPicPr>
          <p:cNvPr id="5127" name="Picture 7" descr="C:\Users\gisi\Pictures\text-plain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8998" y="3000371"/>
            <a:ext cx="3357585" cy="3357587"/>
          </a:xfrm>
          <a:prstGeom prst="rect">
            <a:avLst/>
          </a:prstGeom>
          <a:noFill/>
        </p:spPr>
      </p:pic>
      <p:pic>
        <p:nvPicPr>
          <p:cNvPr id="1026" name="Picture 2" descr="C:\Users\gisi\Pictures\printer_2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62203" y="4533703"/>
            <a:ext cx="1643074" cy="1643074"/>
          </a:xfrm>
          <a:prstGeom prst="rect">
            <a:avLst/>
          </a:prstGeom>
          <a:noFill/>
        </p:spPr>
      </p:pic>
      <p:pic>
        <p:nvPicPr>
          <p:cNvPr id="1027" name="Picture 3" descr="C:\Users\gisi\Pictures\scanner_PNG1136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90764" y="3000372"/>
            <a:ext cx="2178947" cy="121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347625" y="1428736"/>
            <a:ext cx="4214842" cy="14791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Muss in einem Monat geschrieben werden können.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6347625" y="3214686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Besser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einfach aber vollständig als kompliziert aber mit vielen Lücken.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347625" y="5072074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kann ein eigenes privates Projekt erweitern.</a:t>
            </a:r>
            <a:endParaRPr lang="de-DE" sz="2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395" y="785794"/>
            <a:ext cx="6107354" cy="57864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Warum ist ungepuffert langsamer?</a:t>
            </a:r>
            <a:endParaRPr lang="de-DE" sz="3200" b="1" dirty="0"/>
          </a:p>
        </p:txBody>
      </p:sp>
      <p:graphicFrame>
        <p:nvGraphicFramePr>
          <p:cNvPr id="47" name="Tabelle 46"/>
          <p:cNvGraphicFramePr>
            <a:graphicFrameLocks noGrp="1"/>
          </p:cNvGraphicFramePr>
          <p:nvPr/>
        </p:nvGraphicFramePr>
        <p:xfrm>
          <a:off x="275395" y="4572008"/>
          <a:ext cx="7858181" cy="192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643206"/>
                <a:gridCol w="1643074"/>
                <a:gridCol w="1500199"/>
              </a:tblGrid>
              <a:tr h="642942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Puffer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Geschwindigkeit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Stderr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Stdout</a:t>
                      </a:r>
                      <a:endParaRPr lang="de-DE" sz="2400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Ungepuffert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Langsam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cerr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Gepuffert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Schnell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clog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cout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9195" y="1214422"/>
            <a:ext cx="1365236" cy="682618"/>
          </a:xfrm>
          <a:prstGeom prst="rect">
            <a:avLst/>
          </a:prstGeom>
          <a:noFill/>
        </p:spPr>
      </p:pic>
      <p:sp>
        <p:nvSpPr>
          <p:cNvPr id="29" name="Textfeld 25"/>
          <p:cNvSpPr txBox="1"/>
          <p:nvPr/>
        </p:nvSpPr>
        <p:spPr>
          <a:xfrm>
            <a:off x="9633773" y="57148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0" name="Textfeld 25"/>
          <p:cNvSpPr txBox="1"/>
          <p:nvPr/>
        </p:nvSpPr>
        <p:spPr>
          <a:xfrm>
            <a:off x="7704947" y="785794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2" name="Textfeld 25"/>
          <p:cNvSpPr txBox="1"/>
          <p:nvPr/>
        </p:nvSpPr>
        <p:spPr>
          <a:xfrm>
            <a:off x="9786173" y="72388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4" name="Textfeld 25"/>
          <p:cNvSpPr txBox="1"/>
          <p:nvPr/>
        </p:nvSpPr>
        <p:spPr>
          <a:xfrm>
            <a:off x="9938573" y="87628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5" name="Textfeld 25"/>
          <p:cNvSpPr txBox="1"/>
          <p:nvPr/>
        </p:nvSpPr>
        <p:spPr>
          <a:xfrm>
            <a:off x="9872742" y="1214422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6" name="Textfeld 25"/>
          <p:cNvSpPr txBox="1"/>
          <p:nvPr/>
        </p:nvSpPr>
        <p:spPr>
          <a:xfrm>
            <a:off x="9062269" y="642918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7" name="Textfeld 25"/>
          <p:cNvSpPr txBox="1"/>
          <p:nvPr/>
        </p:nvSpPr>
        <p:spPr>
          <a:xfrm>
            <a:off x="9214669" y="795318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8" name="Textfeld 25"/>
          <p:cNvSpPr txBox="1"/>
          <p:nvPr/>
        </p:nvSpPr>
        <p:spPr>
          <a:xfrm>
            <a:off x="9367069" y="947718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9" name="Textfeld 25"/>
          <p:cNvSpPr txBox="1"/>
          <p:nvPr/>
        </p:nvSpPr>
        <p:spPr>
          <a:xfrm>
            <a:off x="9519469" y="1100118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40" name="Textfeld 25"/>
          <p:cNvSpPr txBox="1"/>
          <p:nvPr/>
        </p:nvSpPr>
        <p:spPr>
          <a:xfrm>
            <a:off x="9062269" y="857232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41" name="Textfeld 25"/>
          <p:cNvSpPr txBox="1"/>
          <p:nvPr/>
        </p:nvSpPr>
        <p:spPr>
          <a:xfrm>
            <a:off x="9633773" y="285728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42" name="Textfeld 25"/>
          <p:cNvSpPr txBox="1"/>
          <p:nvPr/>
        </p:nvSpPr>
        <p:spPr>
          <a:xfrm>
            <a:off x="9633773" y="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48" name="Textfeld 25"/>
          <p:cNvSpPr txBox="1"/>
          <p:nvPr/>
        </p:nvSpPr>
        <p:spPr>
          <a:xfrm>
            <a:off x="8490765" y="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49" name="Textfeld 25"/>
          <p:cNvSpPr txBox="1"/>
          <p:nvPr/>
        </p:nvSpPr>
        <p:spPr>
          <a:xfrm>
            <a:off x="9419459" y="642918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51" name="Textfeld 25"/>
          <p:cNvSpPr txBox="1"/>
          <p:nvPr/>
        </p:nvSpPr>
        <p:spPr>
          <a:xfrm>
            <a:off x="8919393" y="-415499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52" name="Textfeld 25"/>
          <p:cNvSpPr txBox="1"/>
          <p:nvPr/>
        </p:nvSpPr>
        <p:spPr>
          <a:xfrm>
            <a:off x="8847955" y="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8" grpId="0"/>
      <p:bldP spid="49" grpId="0"/>
      <p:bldP spid="51" grpId="0"/>
      <p:bldP spid="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Ausgabe auf Bildschirm</a:t>
            </a:r>
            <a:endParaRPr lang="de-DE" sz="3200" b="1" dirty="0"/>
          </a:p>
        </p:txBody>
      </p:sp>
      <p:pic>
        <p:nvPicPr>
          <p:cNvPr id="19" name="Picture 5" descr="C:\Users\gisi\Pictures\tastat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54309">
            <a:off x="5858252" y="87569"/>
            <a:ext cx="2553417" cy="1436297"/>
          </a:xfrm>
          <a:prstGeom prst="rect">
            <a:avLst/>
          </a:prstGeom>
          <a:noFill/>
        </p:spPr>
      </p:pic>
      <p:pic>
        <p:nvPicPr>
          <p:cNvPr id="20" name="Picture 6" descr="C:\Users\gisi\Pictures\bildschi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6187" y="3120923"/>
            <a:ext cx="1428760" cy="1093895"/>
          </a:xfrm>
          <a:prstGeom prst="rect">
            <a:avLst/>
          </a:prstGeom>
          <a:noFill/>
        </p:spPr>
      </p:pic>
      <p:pic>
        <p:nvPicPr>
          <p:cNvPr id="6145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3510" y="2263643"/>
            <a:ext cx="1365236" cy="682618"/>
          </a:xfrm>
          <a:prstGeom prst="rect">
            <a:avLst/>
          </a:prstGeom>
          <a:noFill/>
        </p:spPr>
      </p:pic>
      <p:cxnSp>
        <p:nvCxnSpPr>
          <p:cNvPr id="25" name="Gerade Verbindung mit Pfeil 24"/>
          <p:cNvCxnSpPr/>
          <p:nvPr/>
        </p:nvCxnSpPr>
        <p:spPr>
          <a:xfrm>
            <a:off x="7919262" y="763445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145" idx="1"/>
          </p:cNvCxnSpPr>
          <p:nvPr/>
        </p:nvCxnSpPr>
        <p:spPr>
          <a:xfrm rot="10800000" flipV="1">
            <a:off x="7062006" y="2604951"/>
            <a:ext cx="571504" cy="373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145" idx="0"/>
          </p:cNvCxnSpPr>
          <p:nvPr/>
        </p:nvCxnSpPr>
        <p:spPr>
          <a:xfrm rot="16200000" flipH="1">
            <a:off x="7403315" y="1350830"/>
            <a:ext cx="1428760" cy="396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5400000">
            <a:off x="6097593" y="1799296"/>
            <a:ext cx="2143140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6776254" y="1334949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6704816" y="1692139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704816" y="2120767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6633378" y="2477957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7" name="Tabelle 46"/>
          <p:cNvGraphicFramePr>
            <a:graphicFrameLocks noGrp="1"/>
          </p:cNvGraphicFramePr>
          <p:nvPr/>
        </p:nvGraphicFramePr>
        <p:xfrm>
          <a:off x="275395" y="4572008"/>
          <a:ext cx="7858181" cy="192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643206"/>
                <a:gridCol w="1643074"/>
                <a:gridCol w="1500199"/>
              </a:tblGrid>
              <a:tr h="642942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Puffer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Geschwindigkeit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Stderr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Stdout</a:t>
                      </a:r>
                      <a:endParaRPr lang="de-DE" sz="2400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Ungepuffert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Langsam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cerr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Gepuffert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Schnell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clog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cout</a:t>
                      </a:r>
                      <a:endParaRPr lang="de-DE" sz="2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feld 49"/>
          <p:cNvSpPr txBox="1"/>
          <p:nvPr/>
        </p:nvSpPr>
        <p:spPr>
          <a:xfrm>
            <a:off x="7990699" y="1785926"/>
            <a:ext cx="110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C00000"/>
                </a:solidFill>
              </a:rPr>
              <a:t>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419063" y="3214686"/>
            <a:ext cx="1000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b="1" dirty="0" smtClean="0">
                <a:solidFill>
                  <a:srgbClr val="7030A0"/>
                </a:solidFill>
              </a:rPr>
              <a:t>....</a:t>
            </a:r>
            <a:endParaRPr lang="de-DE" sz="3600" dirty="0"/>
          </a:p>
        </p:txBody>
      </p:sp>
      <p:sp>
        <p:nvSpPr>
          <p:cNvPr id="57" name="Ellipse 56"/>
          <p:cNvSpPr/>
          <p:nvPr/>
        </p:nvSpPr>
        <p:spPr>
          <a:xfrm>
            <a:off x="6561939" y="2786058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6847691" y="1000108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5291528" y="3043003"/>
            <a:ext cx="3927423" cy="434715"/>
          </a:xfrm>
          <a:custGeom>
            <a:avLst/>
            <a:gdLst>
              <a:gd name="connsiteX0" fmla="*/ 0 w 3927423"/>
              <a:gd name="connsiteY0" fmla="*/ 44971 h 434715"/>
              <a:gd name="connsiteX1" fmla="*/ 149902 w 3927423"/>
              <a:gd name="connsiteY1" fmla="*/ 0 h 434715"/>
              <a:gd name="connsiteX2" fmla="*/ 464695 w 3927423"/>
              <a:gd name="connsiteY2" fmla="*/ 14990 h 434715"/>
              <a:gd name="connsiteX3" fmla="*/ 584616 w 3927423"/>
              <a:gd name="connsiteY3" fmla="*/ 44971 h 434715"/>
              <a:gd name="connsiteX4" fmla="*/ 689547 w 3927423"/>
              <a:gd name="connsiteY4" fmla="*/ 74951 h 434715"/>
              <a:gd name="connsiteX5" fmla="*/ 734518 w 3927423"/>
              <a:gd name="connsiteY5" fmla="*/ 104931 h 434715"/>
              <a:gd name="connsiteX6" fmla="*/ 809469 w 3927423"/>
              <a:gd name="connsiteY6" fmla="*/ 134912 h 434715"/>
              <a:gd name="connsiteX7" fmla="*/ 929390 w 3927423"/>
              <a:gd name="connsiteY7" fmla="*/ 194872 h 434715"/>
              <a:gd name="connsiteX8" fmla="*/ 1094282 w 3927423"/>
              <a:gd name="connsiteY8" fmla="*/ 179882 h 434715"/>
              <a:gd name="connsiteX9" fmla="*/ 1169233 w 3927423"/>
              <a:gd name="connsiteY9" fmla="*/ 164892 h 434715"/>
              <a:gd name="connsiteX10" fmla="*/ 1229193 w 3927423"/>
              <a:gd name="connsiteY10" fmla="*/ 149902 h 434715"/>
              <a:gd name="connsiteX11" fmla="*/ 1379095 w 3927423"/>
              <a:gd name="connsiteY11" fmla="*/ 134912 h 434715"/>
              <a:gd name="connsiteX12" fmla="*/ 1514006 w 3927423"/>
              <a:gd name="connsiteY12" fmla="*/ 89941 h 434715"/>
              <a:gd name="connsiteX13" fmla="*/ 1618938 w 3927423"/>
              <a:gd name="connsiteY13" fmla="*/ 59961 h 434715"/>
              <a:gd name="connsiteX14" fmla="*/ 1903751 w 3927423"/>
              <a:gd name="connsiteY14" fmla="*/ 74951 h 434715"/>
              <a:gd name="connsiteX15" fmla="*/ 1948721 w 3927423"/>
              <a:gd name="connsiteY15" fmla="*/ 89941 h 434715"/>
              <a:gd name="connsiteX16" fmla="*/ 2038662 w 3927423"/>
              <a:gd name="connsiteY16" fmla="*/ 164892 h 434715"/>
              <a:gd name="connsiteX17" fmla="*/ 2098623 w 3927423"/>
              <a:gd name="connsiteY17" fmla="*/ 239843 h 434715"/>
              <a:gd name="connsiteX18" fmla="*/ 2203554 w 3927423"/>
              <a:gd name="connsiteY18" fmla="*/ 284813 h 434715"/>
              <a:gd name="connsiteX19" fmla="*/ 2293495 w 3927423"/>
              <a:gd name="connsiteY19" fmla="*/ 299804 h 434715"/>
              <a:gd name="connsiteX20" fmla="*/ 2623279 w 3927423"/>
              <a:gd name="connsiteY20" fmla="*/ 269823 h 434715"/>
              <a:gd name="connsiteX21" fmla="*/ 2773180 w 3927423"/>
              <a:gd name="connsiteY21" fmla="*/ 224853 h 434715"/>
              <a:gd name="connsiteX22" fmla="*/ 2833141 w 3927423"/>
              <a:gd name="connsiteY22" fmla="*/ 194872 h 434715"/>
              <a:gd name="connsiteX23" fmla="*/ 2983042 w 3927423"/>
              <a:gd name="connsiteY23" fmla="*/ 164892 h 434715"/>
              <a:gd name="connsiteX24" fmla="*/ 3102964 w 3927423"/>
              <a:gd name="connsiteY24" fmla="*/ 179882 h 434715"/>
              <a:gd name="connsiteX25" fmla="*/ 3192905 w 3927423"/>
              <a:gd name="connsiteY25" fmla="*/ 209863 h 434715"/>
              <a:gd name="connsiteX26" fmla="*/ 3252865 w 3927423"/>
              <a:gd name="connsiteY26" fmla="*/ 224853 h 434715"/>
              <a:gd name="connsiteX27" fmla="*/ 3357797 w 3927423"/>
              <a:gd name="connsiteY27" fmla="*/ 314794 h 434715"/>
              <a:gd name="connsiteX28" fmla="*/ 3387777 w 3927423"/>
              <a:gd name="connsiteY28" fmla="*/ 359764 h 434715"/>
              <a:gd name="connsiteX29" fmla="*/ 3462728 w 3927423"/>
              <a:gd name="connsiteY29" fmla="*/ 419725 h 434715"/>
              <a:gd name="connsiteX30" fmla="*/ 3537679 w 3927423"/>
              <a:gd name="connsiteY30" fmla="*/ 434715 h 434715"/>
              <a:gd name="connsiteX31" fmla="*/ 3807502 w 3927423"/>
              <a:gd name="connsiteY31" fmla="*/ 419725 h 434715"/>
              <a:gd name="connsiteX32" fmla="*/ 3882452 w 3927423"/>
              <a:gd name="connsiteY32" fmla="*/ 359764 h 434715"/>
              <a:gd name="connsiteX33" fmla="*/ 3927423 w 3927423"/>
              <a:gd name="connsiteY33" fmla="*/ 344774 h 43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927423" h="434715">
                <a:moveTo>
                  <a:pt x="0" y="44971"/>
                </a:moveTo>
                <a:cubicBezTo>
                  <a:pt x="109486" y="8475"/>
                  <a:pt x="59282" y="22655"/>
                  <a:pt x="149902" y="0"/>
                </a:cubicBezTo>
                <a:cubicBezTo>
                  <a:pt x="254833" y="4997"/>
                  <a:pt x="360203" y="4180"/>
                  <a:pt x="464695" y="14990"/>
                </a:cubicBezTo>
                <a:cubicBezTo>
                  <a:pt x="505680" y="19230"/>
                  <a:pt x="544642" y="34977"/>
                  <a:pt x="584616" y="44971"/>
                </a:cubicBezTo>
                <a:cubicBezTo>
                  <a:pt x="603829" y="49774"/>
                  <a:pt x="668040" y="64198"/>
                  <a:pt x="689547" y="74951"/>
                </a:cubicBezTo>
                <a:cubicBezTo>
                  <a:pt x="705661" y="83008"/>
                  <a:pt x="718404" y="96874"/>
                  <a:pt x="734518" y="104931"/>
                </a:cubicBezTo>
                <a:cubicBezTo>
                  <a:pt x="758586" y="116965"/>
                  <a:pt x="785402" y="122878"/>
                  <a:pt x="809469" y="134912"/>
                </a:cubicBezTo>
                <a:cubicBezTo>
                  <a:pt x="989079" y="224718"/>
                  <a:pt x="670054" y="91139"/>
                  <a:pt x="929390" y="194872"/>
                </a:cubicBezTo>
                <a:cubicBezTo>
                  <a:pt x="984354" y="189875"/>
                  <a:pt x="1039518" y="186727"/>
                  <a:pt x="1094282" y="179882"/>
                </a:cubicBezTo>
                <a:cubicBezTo>
                  <a:pt x="1119564" y="176722"/>
                  <a:pt x="1144361" y="170419"/>
                  <a:pt x="1169233" y="164892"/>
                </a:cubicBezTo>
                <a:cubicBezTo>
                  <a:pt x="1189344" y="160423"/>
                  <a:pt x="1208798" y="152816"/>
                  <a:pt x="1229193" y="149902"/>
                </a:cubicBezTo>
                <a:cubicBezTo>
                  <a:pt x="1278905" y="142800"/>
                  <a:pt x="1329128" y="139909"/>
                  <a:pt x="1379095" y="134912"/>
                </a:cubicBezTo>
                <a:cubicBezTo>
                  <a:pt x="1479570" y="109794"/>
                  <a:pt x="1401107" y="132279"/>
                  <a:pt x="1514006" y="89941"/>
                </a:cubicBezTo>
                <a:cubicBezTo>
                  <a:pt x="1557012" y="73814"/>
                  <a:pt x="1571693" y="71772"/>
                  <a:pt x="1618938" y="59961"/>
                </a:cubicBezTo>
                <a:cubicBezTo>
                  <a:pt x="1713876" y="64958"/>
                  <a:pt x="1809072" y="66344"/>
                  <a:pt x="1903751" y="74951"/>
                </a:cubicBezTo>
                <a:cubicBezTo>
                  <a:pt x="1919487" y="76382"/>
                  <a:pt x="1936383" y="80070"/>
                  <a:pt x="1948721" y="89941"/>
                </a:cubicBezTo>
                <a:cubicBezTo>
                  <a:pt x="2089972" y="202942"/>
                  <a:pt x="1839952" y="65537"/>
                  <a:pt x="2038662" y="164892"/>
                </a:cubicBezTo>
                <a:cubicBezTo>
                  <a:pt x="2054701" y="188951"/>
                  <a:pt x="2072989" y="222754"/>
                  <a:pt x="2098623" y="239843"/>
                </a:cubicBezTo>
                <a:cubicBezTo>
                  <a:pt x="2121539" y="255120"/>
                  <a:pt x="2173572" y="278150"/>
                  <a:pt x="2203554" y="284813"/>
                </a:cubicBezTo>
                <a:cubicBezTo>
                  <a:pt x="2233224" y="291406"/>
                  <a:pt x="2263515" y="294807"/>
                  <a:pt x="2293495" y="299804"/>
                </a:cubicBezTo>
                <a:cubicBezTo>
                  <a:pt x="2403423" y="289810"/>
                  <a:pt x="2513625" y="282476"/>
                  <a:pt x="2623279" y="269823"/>
                </a:cubicBezTo>
                <a:cubicBezTo>
                  <a:pt x="2651251" y="266595"/>
                  <a:pt x="2759791" y="231548"/>
                  <a:pt x="2773180" y="224853"/>
                </a:cubicBezTo>
                <a:cubicBezTo>
                  <a:pt x="2793167" y="214859"/>
                  <a:pt x="2812602" y="203675"/>
                  <a:pt x="2833141" y="194872"/>
                </a:cubicBezTo>
                <a:cubicBezTo>
                  <a:pt x="2885466" y="172447"/>
                  <a:pt x="2920974" y="173759"/>
                  <a:pt x="2983042" y="164892"/>
                </a:cubicBezTo>
                <a:cubicBezTo>
                  <a:pt x="3023016" y="169889"/>
                  <a:pt x="3063573" y="171441"/>
                  <a:pt x="3102964" y="179882"/>
                </a:cubicBezTo>
                <a:cubicBezTo>
                  <a:pt x="3133865" y="186504"/>
                  <a:pt x="3162246" y="202198"/>
                  <a:pt x="3192905" y="209863"/>
                </a:cubicBezTo>
                <a:lnTo>
                  <a:pt x="3252865" y="224853"/>
                </a:lnTo>
                <a:cubicBezTo>
                  <a:pt x="3296979" y="257938"/>
                  <a:pt x="3322998" y="273035"/>
                  <a:pt x="3357797" y="314794"/>
                </a:cubicBezTo>
                <a:cubicBezTo>
                  <a:pt x="3369330" y="328634"/>
                  <a:pt x="3376523" y="345696"/>
                  <a:pt x="3387777" y="359764"/>
                </a:cubicBezTo>
                <a:cubicBezTo>
                  <a:pt x="3403458" y="379366"/>
                  <a:pt x="3440464" y="411376"/>
                  <a:pt x="3462728" y="419725"/>
                </a:cubicBezTo>
                <a:cubicBezTo>
                  <a:pt x="3486584" y="428671"/>
                  <a:pt x="3512695" y="429718"/>
                  <a:pt x="3537679" y="434715"/>
                </a:cubicBezTo>
                <a:cubicBezTo>
                  <a:pt x="3627620" y="429718"/>
                  <a:pt x="3718328" y="432464"/>
                  <a:pt x="3807502" y="419725"/>
                </a:cubicBezTo>
                <a:cubicBezTo>
                  <a:pt x="3846881" y="414100"/>
                  <a:pt x="3853344" y="377229"/>
                  <a:pt x="3882452" y="359764"/>
                </a:cubicBezTo>
                <a:cubicBezTo>
                  <a:pt x="3896001" y="351634"/>
                  <a:pt x="3927423" y="344774"/>
                  <a:pt x="3927423" y="34477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/>
          <p:cNvSpPr/>
          <p:nvPr/>
        </p:nvSpPr>
        <p:spPr>
          <a:xfrm>
            <a:off x="203957" y="1428736"/>
            <a:ext cx="5715040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std::</a:t>
            </a:r>
            <a:r>
              <a:rPr lang="de-DE" sz="2000" b="1" dirty="0" smtClean="0">
                <a:solidFill>
                  <a:srgbClr val="C00000"/>
                </a:solidFill>
              </a:rPr>
              <a:t>cout</a:t>
            </a:r>
            <a:r>
              <a:rPr lang="de-DE" sz="2000" dirty="0" smtClean="0"/>
              <a:t> &lt;&lt; „Ich bin ein Text der auf dem Bildschirm erscheinen wird.“ &lt;&lt; std::endl;</a:t>
            </a:r>
            <a:endParaRPr lang="de-DE" sz="2000" dirty="0"/>
          </a:p>
        </p:txBody>
      </p:sp>
      <p:sp>
        <p:nvSpPr>
          <p:cNvPr id="61" name="Abgerundetes Rechteck 60"/>
          <p:cNvSpPr/>
          <p:nvPr/>
        </p:nvSpPr>
        <p:spPr>
          <a:xfrm>
            <a:off x="203957" y="2500306"/>
            <a:ext cx="5715040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std::</a:t>
            </a:r>
            <a:r>
              <a:rPr lang="de-DE" sz="2000" b="1" dirty="0" smtClean="0">
                <a:solidFill>
                  <a:srgbClr val="C00000"/>
                </a:solidFill>
              </a:rPr>
              <a:t>cerr</a:t>
            </a:r>
            <a:r>
              <a:rPr lang="de-DE" sz="2000" dirty="0" smtClean="0"/>
              <a:t> &lt;&lt; „Ich bin ein Text der auf dem Bildschirm erscheinen wird.“ &lt;&lt; std::endl;</a:t>
            </a:r>
            <a:endParaRPr lang="de-DE" sz="2000" dirty="0"/>
          </a:p>
        </p:txBody>
      </p:sp>
      <p:sp>
        <p:nvSpPr>
          <p:cNvPr id="62" name="Abgerundetes Rechteck 61"/>
          <p:cNvSpPr/>
          <p:nvPr/>
        </p:nvSpPr>
        <p:spPr>
          <a:xfrm>
            <a:off x="203957" y="3571876"/>
            <a:ext cx="5715040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rgbClr val="C00000"/>
                </a:solidFill>
              </a:rPr>
              <a:t>std::</a:t>
            </a:r>
            <a:r>
              <a:rPr lang="de-DE" sz="2000" b="1" dirty="0" smtClean="0">
                <a:solidFill>
                  <a:srgbClr val="C00000"/>
                </a:solidFill>
              </a:rPr>
              <a:t>clog</a:t>
            </a:r>
            <a:r>
              <a:rPr lang="de-DE" sz="2000" dirty="0" smtClean="0"/>
              <a:t> &lt;&lt; „Ich bin ein Text der auf dem Bildschirm erscheinen wird.“ &lt;&lt; std::endl;</a:t>
            </a:r>
            <a:endParaRPr lang="de-DE" sz="2000" dirty="0"/>
          </a:p>
        </p:txBody>
      </p:sp>
      <p:pic>
        <p:nvPicPr>
          <p:cNvPr id="24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6583" y="1045287"/>
            <a:ext cx="1365236" cy="682618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9633773" y="57148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0" grpId="0"/>
      <p:bldP spid="5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 descr="C:\Users\gisi\Pictures\text-plain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0237" y="3857628"/>
            <a:ext cx="2643206" cy="2643208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Ausgabeumleitung</a:t>
            </a:r>
          </a:p>
          <a:p>
            <a:pPr algn="ctr"/>
            <a:r>
              <a:rPr lang="de-DE" sz="3200" b="1" dirty="0" smtClean="0">
                <a:solidFill>
                  <a:srgbClr val="FF0000"/>
                </a:solidFill>
              </a:rPr>
              <a:t>cerr</a:t>
            </a:r>
            <a:endParaRPr lang="de-DE" sz="3200" b="1" dirty="0">
              <a:solidFill>
                <a:srgbClr val="FF0000"/>
              </a:solidFill>
            </a:endParaRPr>
          </a:p>
        </p:txBody>
      </p:sp>
      <p:pic>
        <p:nvPicPr>
          <p:cNvPr id="19" name="Picture 5" descr="C:\Users\gisi\Pictures\tastat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54309">
            <a:off x="5858252" y="87569"/>
            <a:ext cx="2553417" cy="1436297"/>
          </a:xfrm>
          <a:prstGeom prst="rect">
            <a:avLst/>
          </a:prstGeom>
          <a:noFill/>
        </p:spPr>
      </p:pic>
      <p:pic>
        <p:nvPicPr>
          <p:cNvPr id="20" name="Picture 6" descr="C:\Users\gisi\Pictures\bildschi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6187" y="3120923"/>
            <a:ext cx="1428760" cy="1093895"/>
          </a:xfrm>
          <a:prstGeom prst="rect">
            <a:avLst/>
          </a:prstGeom>
          <a:noFill/>
        </p:spPr>
      </p:pic>
      <p:pic>
        <p:nvPicPr>
          <p:cNvPr id="6145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3510" y="2263643"/>
            <a:ext cx="1365236" cy="682618"/>
          </a:xfrm>
          <a:prstGeom prst="rect">
            <a:avLst/>
          </a:prstGeom>
          <a:noFill/>
        </p:spPr>
      </p:pic>
      <p:cxnSp>
        <p:nvCxnSpPr>
          <p:cNvPr id="25" name="Gerade Verbindung mit Pfeil 24"/>
          <p:cNvCxnSpPr/>
          <p:nvPr/>
        </p:nvCxnSpPr>
        <p:spPr>
          <a:xfrm>
            <a:off x="7919262" y="763445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145" idx="1"/>
          </p:cNvCxnSpPr>
          <p:nvPr/>
        </p:nvCxnSpPr>
        <p:spPr>
          <a:xfrm rot="10800000" flipV="1">
            <a:off x="7062006" y="2604951"/>
            <a:ext cx="571504" cy="373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145" idx="0"/>
          </p:cNvCxnSpPr>
          <p:nvPr/>
        </p:nvCxnSpPr>
        <p:spPr>
          <a:xfrm rot="16200000" flipH="1">
            <a:off x="7403315" y="1350830"/>
            <a:ext cx="1428760" cy="396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5400000">
            <a:off x="4943412" y="1524717"/>
            <a:ext cx="3022745" cy="16430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6490501" y="1643050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6061873" y="2357430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633245" y="3214686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847559" y="2786058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7990699" y="1785926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133179" y="3643314"/>
            <a:ext cx="10001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b="1" dirty="0" smtClean="0">
                <a:solidFill>
                  <a:srgbClr val="7030A0"/>
                </a:solidFill>
              </a:rPr>
              <a:t>....</a:t>
            </a:r>
            <a:endParaRPr lang="de-DE" sz="36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03957" y="1428736"/>
            <a:ext cx="4214842" cy="14791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Alle outputstreams können umgeleitet weden.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03957" y="3214686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Statt auf dem Bildschirm kann die Information in eine Datei gelegt werden.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03957" y="5072074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cerr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kann auf eine Datei umgeleitet werden, damit nicht die ganze Information verloren geht.</a:t>
            </a:r>
          </a:p>
        </p:txBody>
      </p:sp>
      <p:sp>
        <p:nvSpPr>
          <p:cNvPr id="29" name="Ellipse 28"/>
          <p:cNvSpPr/>
          <p:nvPr/>
        </p:nvSpPr>
        <p:spPr>
          <a:xfrm>
            <a:off x="6276187" y="1928802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6704815" y="1214422"/>
            <a:ext cx="214314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48616">
            <a:off x="4918865" y="3857628"/>
            <a:ext cx="3927423" cy="434715"/>
          </a:xfrm>
          <a:custGeom>
            <a:avLst/>
            <a:gdLst>
              <a:gd name="connsiteX0" fmla="*/ 0 w 3927423"/>
              <a:gd name="connsiteY0" fmla="*/ 44971 h 434715"/>
              <a:gd name="connsiteX1" fmla="*/ 149902 w 3927423"/>
              <a:gd name="connsiteY1" fmla="*/ 0 h 434715"/>
              <a:gd name="connsiteX2" fmla="*/ 464695 w 3927423"/>
              <a:gd name="connsiteY2" fmla="*/ 14990 h 434715"/>
              <a:gd name="connsiteX3" fmla="*/ 584616 w 3927423"/>
              <a:gd name="connsiteY3" fmla="*/ 44971 h 434715"/>
              <a:gd name="connsiteX4" fmla="*/ 689547 w 3927423"/>
              <a:gd name="connsiteY4" fmla="*/ 74951 h 434715"/>
              <a:gd name="connsiteX5" fmla="*/ 734518 w 3927423"/>
              <a:gd name="connsiteY5" fmla="*/ 104931 h 434715"/>
              <a:gd name="connsiteX6" fmla="*/ 809469 w 3927423"/>
              <a:gd name="connsiteY6" fmla="*/ 134912 h 434715"/>
              <a:gd name="connsiteX7" fmla="*/ 929390 w 3927423"/>
              <a:gd name="connsiteY7" fmla="*/ 194872 h 434715"/>
              <a:gd name="connsiteX8" fmla="*/ 1094282 w 3927423"/>
              <a:gd name="connsiteY8" fmla="*/ 179882 h 434715"/>
              <a:gd name="connsiteX9" fmla="*/ 1169233 w 3927423"/>
              <a:gd name="connsiteY9" fmla="*/ 164892 h 434715"/>
              <a:gd name="connsiteX10" fmla="*/ 1229193 w 3927423"/>
              <a:gd name="connsiteY10" fmla="*/ 149902 h 434715"/>
              <a:gd name="connsiteX11" fmla="*/ 1379095 w 3927423"/>
              <a:gd name="connsiteY11" fmla="*/ 134912 h 434715"/>
              <a:gd name="connsiteX12" fmla="*/ 1514006 w 3927423"/>
              <a:gd name="connsiteY12" fmla="*/ 89941 h 434715"/>
              <a:gd name="connsiteX13" fmla="*/ 1618938 w 3927423"/>
              <a:gd name="connsiteY13" fmla="*/ 59961 h 434715"/>
              <a:gd name="connsiteX14" fmla="*/ 1903751 w 3927423"/>
              <a:gd name="connsiteY14" fmla="*/ 74951 h 434715"/>
              <a:gd name="connsiteX15" fmla="*/ 1948721 w 3927423"/>
              <a:gd name="connsiteY15" fmla="*/ 89941 h 434715"/>
              <a:gd name="connsiteX16" fmla="*/ 2038662 w 3927423"/>
              <a:gd name="connsiteY16" fmla="*/ 164892 h 434715"/>
              <a:gd name="connsiteX17" fmla="*/ 2098623 w 3927423"/>
              <a:gd name="connsiteY17" fmla="*/ 239843 h 434715"/>
              <a:gd name="connsiteX18" fmla="*/ 2203554 w 3927423"/>
              <a:gd name="connsiteY18" fmla="*/ 284813 h 434715"/>
              <a:gd name="connsiteX19" fmla="*/ 2293495 w 3927423"/>
              <a:gd name="connsiteY19" fmla="*/ 299804 h 434715"/>
              <a:gd name="connsiteX20" fmla="*/ 2623279 w 3927423"/>
              <a:gd name="connsiteY20" fmla="*/ 269823 h 434715"/>
              <a:gd name="connsiteX21" fmla="*/ 2773180 w 3927423"/>
              <a:gd name="connsiteY21" fmla="*/ 224853 h 434715"/>
              <a:gd name="connsiteX22" fmla="*/ 2833141 w 3927423"/>
              <a:gd name="connsiteY22" fmla="*/ 194872 h 434715"/>
              <a:gd name="connsiteX23" fmla="*/ 2983042 w 3927423"/>
              <a:gd name="connsiteY23" fmla="*/ 164892 h 434715"/>
              <a:gd name="connsiteX24" fmla="*/ 3102964 w 3927423"/>
              <a:gd name="connsiteY24" fmla="*/ 179882 h 434715"/>
              <a:gd name="connsiteX25" fmla="*/ 3192905 w 3927423"/>
              <a:gd name="connsiteY25" fmla="*/ 209863 h 434715"/>
              <a:gd name="connsiteX26" fmla="*/ 3252865 w 3927423"/>
              <a:gd name="connsiteY26" fmla="*/ 224853 h 434715"/>
              <a:gd name="connsiteX27" fmla="*/ 3357797 w 3927423"/>
              <a:gd name="connsiteY27" fmla="*/ 314794 h 434715"/>
              <a:gd name="connsiteX28" fmla="*/ 3387777 w 3927423"/>
              <a:gd name="connsiteY28" fmla="*/ 359764 h 434715"/>
              <a:gd name="connsiteX29" fmla="*/ 3462728 w 3927423"/>
              <a:gd name="connsiteY29" fmla="*/ 419725 h 434715"/>
              <a:gd name="connsiteX30" fmla="*/ 3537679 w 3927423"/>
              <a:gd name="connsiteY30" fmla="*/ 434715 h 434715"/>
              <a:gd name="connsiteX31" fmla="*/ 3807502 w 3927423"/>
              <a:gd name="connsiteY31" fmla="*/ 419725 h 434715"/>
              <a:gd name="connsiteX32" fmla="*/ 3882452 w 3927423"/>
              <a:gd name="connsiteY32" fmla="*/ 359764 h 434715"/>
              <a:gd name="connsiteX33" fmla="*/ 3927423 w 3927423"/>
              <a:gd name="connsiteY33" fmla="*/ 344774 h 43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927423" h="434715">
                <a:moveTo>
                  <a:pt x="0" y="44971"/>
                </a:moveTo>
                <a:cubicBezTo>
                  <a:pt x="109486" y="8475"/>
                  <a:pt x="59282" y="22655"/>
                  <a:pt x="149902" y="0"/>
                </a:cubicBezTo>
                <a:cubicBezTo>
                  <a:pt x="254833" y="4997"/>
                  <a:pt x="360203" y="4180"/>
                  <a:pt x="464695" y="14990"/>
                </a:cubicBezTo>
                <a:cubicBezTo>
                  <a:pt x="505680" y="19230"/>
                  <a:pt x="544642" y="34977"/>
                  <a:pt x="584616" y="44971"/>
                </a:cubicBezTo>
                <a:cubicBezTo>
                  <a:pt x="603829" y="49774"/>
                  <a:pt x="668040" y="64198"/>
                  <a:pt x="689547" y="74951"/>
                </a:cubicBezTo>
                <a:cubicBezTo>
                  <a:pt x="705661" y="83008"/>
                  <a:pt x="718404" y="96874"/>
                  <a:pt x="734518" y="104931"/>
                </a:cubicBezTo>
                <a:cubicBezTo>
                  <a:pt x="758586" y="116965"/>
                  <a:pt x="785402" y="122878"/>
                  <a:pt x="809469" y="134912"/>
                </a:cubicBezTo>
                <a:cubicBezTo>
                  <a:pt x="989079" y="224718"/>
                  <a:pt x="670054" y="91139"/>
                  <a:pt x="929390" y="194872"/>
                </a:cubicBezTo>
                <a:cubicBezTo>
                  <a:pt x="984354" y="189875"/>
                  <a:pt x="1039518" y="186727"/>
                  <a:pt x="1094282" y="179882"/>
                </a:cubicBezTo>
                <a:cubicBezTo>
                  <a:pt x="1119564" y="176722"/>
                  <a:pt x="1144361" y="170419"/>
                  <a:pt x="1169233" y="164892"/>
                </a:cubicBezTo>
                <a:cubicBezTo>
                  <a:pt x="1189344" y="160423"/>
                  <a:pt x="1208798" y="152816"/>
                  <a:pt x="1229193" y="149902"/>
                </a:cubicBezTo>
                <a:cubicBezTo>
                  <a:pt x="1278905" y="142800"/>
                  <a:pt x="1329128" y="139909"/>
                  <a:pt x="1379095" y="134912"/>
                </a:cubicBezTo>
                <a:cubicBezTo>
                  <a:pt x="1479570" y="109794"/>
                  <a:pt x="1401107" y="132279"/>
                  <a:pt x="1514006" y="89941"/>
                </a:cubicBezTo>
                <a:cubicBezTo>
                  <a:pt x="1557012" y="73814"/>
                  <a:pt x="1571693" y="71772"/>
                  <a:pt x="1618938" y="59961"/>
                </a:cubicBezTo>
                <a:cubicBezTo>
                  <a:pt x="1713876" y="64958"/>
                  <a:pt x="1809072" y="66344"/>
                  <a:pt x="1903751" y="74951"/>
                </a:cubicBezTo>
                <a:cubicBezTo>
                  <a:pt x="1919487" y="76382"/>
                  <a:pt x="1936383" y="80070"/>
                  <a:pt x="1948721" y="89941"/>
                </a:cubicBezTo>
                <a:cubicBezTo>
                  <a:pt x="2089972" y="202942"/>
                  <a:pt x="1839952" y="65537"/>
                  <a:pt x="2038662" y="164892"/>
                </a:cubicBezTo>
                <a:cubicBezTo>
                  <a:pt x="2054701" y="188951"/>
                  <a:pt x="2072989" y="222754"/>
                  <a:pt x="2098623" y="239843"/>
                </a:cubicBezTo>
                <a:cubicBezTo>
                  <a:pt x="2121539" y="255120"/>
                  <a:pt x="2173572" y="278150"/>
                  <a:pt x="2203554" y="284813"/>
                </a:cubicBezTo>
                <a:cubicBezTo>
                  <a:pt x="2233224" y="291406"/>
                  <a:pt x="2263515" y="294807"/>
                  <a:pt x="2293495" y="299804"/>
                </a:cubicBezTo>
                <a:cubicBezTo>
                  <a:pt x="2403423" y="289810"/>
                  <a:pt x="2513625" y="282476"/>
                  <a:pt x="2623279" y="269823"/>
                </a:cubicBezTo>
                <a:cubicBezTo>
                  <a:pt x="2651251" y="266595"/>
                  <a:pt x="2759791" y="231548"/>
                  <a:pt x="2773180" y="224853"/>
                </a:cubicBezTo>
                <a:cubicBezTo>
                  <a:pt x="2793167" y="214859"/>
                  <a:pt x="2812602" y="203675"/>
                  <a:pt x="2833141" y="194872"/>
                </a:cubicBezTo>
                <a:cubicBezTo>
                  <a:pt x="2885466" y="172447"/>
                  <a:pt x="2920974" y="173759"/>
                  <a:pt x="2983042" y="164892"/>
                </a:cubicBezTo>
                <a:cubicBezTo>
                  <a:pt x="3023016" y="169889"/>
                  <a:pt x="3063573" y="171441"/>
                  <a:pt x="3102964" y="179882"/>
                </a:cubicBezTo>
                <a:cubicBezTo>
                  <a:pt x="3133865" y="186504"/>
                  <a:pt x="3162246" y="202198"/>
                  <a:pt x="3192905" y="209863"/>
                </a:cubicBezTo>
                <a:lnTo>
                  <a:pt x="3252865" y="224853"/>
                </a:lnTo>
                <a:cubicBezTo>
                  <a:pt x="3296979" y="257938"/>
                  <a:pt x="3322998" y="273035"/>
                  <a:pt x="3357797" y="314794"/>
                </a:cubicBezTo>
                <a:cubicBezTo>
                  <a:pt x="3369330" y="328634"/>
                  <a:pt x="3376523" y="345696"/>
                  <a:pt x="3387777" y="359764"/>
                </a:cubicBezTo>
                <a:cubicBezTo>
                  <a:pt x="3403458" y="379366"/>
                  <a:pt x="3440464" y="411376"/>
                  <a:pt x="3462728" y="419725"/>
                </a:cubicBezTo>
                <a:cubicBezTo>
                  <a:pt x="3486584" y="428671"/>
                  <a:pt x="3512695" y="429718"/>
                  <a:pt x="3537679" y="434715"/>
                </a:cubicBezTo>
                <a:cubicBezTo>
                  <a:pt x="3627620" y="429718"/>
                  <a:pt x="3718328" y="432464"/>
                  <a:pt x="3807502" y="419725"/>
                </a:cubicBezTo>
                <a:cubicBezTo>
                  <a:pt x="3846881" y="414100"/>
                  <a:pt x="3853344" y="377229"/>
                  <a:pt x="3882452" y="359764"/>
                </a:cubicBezTo>
                <a:cubicBezTo>
                  <a:pt x="3896001" y="351634"/>
                  <a:pt x="3927423" y="344774"/>
                  <a:pt x="3927423" y="34477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6583" y="1045287"/>
            <a:ext cx="1365236" cy="682618"/>
          </a:xfrm>
          <a:prstGeom prst="rect">
            <a:avLst/>
          </a:prstGeom>
          <a:noFill/>
        </p:spPr>
      </p:pic>
      <p:sp>
        <p:nvSpPr>
          <p:cNvPr id="30" name="Textfeld 29"/>
          <p:cNvSpPr txBox="1"/>
          <p:nvPr/>
        </p:nvSpPr>
        <p:spPr>
          <a:xfrm>
            <a:off x="9633773" y="571480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5" grpId="0"/>
      <p:bldP spid="22" grpId="0" animBg="1"/>
      <p:bldP spid="23" grpId="0" animBg="1"/>
      <p:bldP spid="24" grpId="0" animBg="1"/>
      <p:bldP spid="29" grpId="0" animBg="1"/>
      <p:bldP spid="32" grpId="0" animBg="1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 descr="C:\Users\gisi\Pictures\text-plain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0237" y="3857628"/>
            <a:ext cx="2643206" cy="2643208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Ausgabeumleitung</a:t>
            </a:r>
          </a:p>
          <a:p>
            <a:pPr algn="ctr"/>
            <a:r>
              <a:rPr lang="de-DE" sz="3200" b="1" dirty="0" smtClean="0">
                <a:solidFill>
                  <a:srgbClr val="FF0000"/>
                </a:solidFill>
              </a:rPr>
              <a:t>clog</a:t>
            </a:r>
            <a:endParaRPr lang="de-DE" sz="3200" b="1" dirty="0">
              <a:solidFill>
                <a:srgbClr val="FF0000"/>
              </a:solidFill>
            </a:endParaRPr>
          </a:p>
        </p:txBody>
      </p:sp>
      <p:pic>
        <p:nvPicPr>
          <p:cNvPr id="19" name="Picture 5" descr="C:\Users\gisi\Pictures\tastat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54309">
            <a:off x="5858252" y="87569"/>
            <a:ext cx="2553417" cy="1436297"/>
          </a:xfrm>
          <a:prstGeom prst="rect">
            <a:avLst/>
          </a:prstGeom>
          <a:noFill/>
        </p:spPr>
      </p:pic>
      <p:pic>
        <p:nvPicPr>
          <p:cNvPr id="20" name="Picture 6" descr="C:\Users\gisi\Pictures\bildschi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6187" y="3120923"/>
            <a:ext cx="1428760" cy="1093895"/>
          </a:xfrm>
          <a:prstGeom prst="rect">
            <a:avLst/>
          </a:prstGeom>
          <a:noFill/>
        </p:spPr>
      </p:pic>
      <p:pic>
        <p:nvPicPr>
          <p:cNvPr id="6145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3510" y="2263643"/>
            <a:ext cx="1365236" cy="682618"/>
          </a:xfrm>
          <a:prstGeom prst="rect">
            <a:avLst/>
          </a:prstGeom>
          <a:noFill/>
        </p:spPr>
      </p:pic>
      <p:cxnSp>
        <p:nvCxnSpPr>
          <p:cNvPr id="25" name="Gerade Verbindung mit Pfeil 24"/>
          <p:cNvCxnSpPr/>
          <p:nvPr/>
        </p:nvCxnSpPr>
        <p:spPr>
          <a:xfrm>
            <a:off x="7919262" y="763445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145" idx="1"/>
          </p:cNvCxnSpPr>
          <p:nvPr/>
        </p:nvCxnSpPr>
        <p:spPr>
          <a:xfrm rot="10800000" flipV="1">
            <a:off x="7062006" y="2604951"/>
            <a:ext cx="571504" cy="373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145" idx="0"/>
          </p:cNvCxnSpPr>
          <p:nvPr/>
        </p:nvCxnSpPr>
        <p:spPr>
          <a:xfrm rot="16200000" flipH="1">
            <a:off x="7403315" y="1350830"/>
            <a:ext cx="1428760" cy="396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7990699" y="1812185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03957" y="1428736"/>
            <a:ext cx="4214842" cy="14791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Alle outputstreams können umgeleitet weden.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03957" y="3214686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Statt auf dem Bildschirm kann die Information in eine Datei gelegt werden.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03957" y="5072074"/>
            <a:ext cx="421484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clog </a:t>
            </a:r>
            <a:r>
              <a:rPr lang="de-DE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kann auf eine Datei umgeleitet werden, damit nicht die ganze Information verloren geht.</a:t>
            </a:r>
          </a:p>
        </p:txBody>
      </p:sp>
      <p:sp>
        <p:nvSpPr>
          <p:cNvPr id="34" name="Freihandform 33"/>
          <p:cNvSpPr/>
          <p:nvPr/>
        </p:nvSpPr>
        <p:spPr>
          <a:xfrm rot="1048616">
            <a:off x="4918865" y="3857628"/>
            <a:ext cx="3927423" cy="434715"/>
          </a:xfrm>
          <a:custGeom>
            <a:avLst/>
            <a:gdLst>
              <a:gd name="connsiteX0" fmla="*/ 0 w 3927423"/>
              <a:gd name="connsiteY0" fmla="*/ 44971 h 434715"/>
              <a:gd name="connsiteX1" fmla="*/ 149902 w 3927423"/>
              <a:gd name="connsiteY1" fmla="*/ 0 h 434715"/>
              <a:gd name="connsiteX2" fmla="*/ 464695 w 3927423"/>
              <a:gd name="connsiteY2" fmla="*/ 14990 h 434715"/>
              <a:gd name="connsiteX3" fmla="*/ 584616 w 3927423"/>
              <a:gd name="connsiteY3" fmla="*/ 44971 h 434715"/>
              <a:gd name="connsiteX4" fmla="*/ 689547 w 3927423"/>
              <a:gd name="connsiteY4" fmla="*/ 74951 h 434715"/>
              <a:gd name="connsiteX5" fmla="*/ 734518 w 3927423"/>
              <a:gd name="connsiteY5" fmla="*/ 104931 h 434715"/>
              <a:gd name="connsiteX6" fmla="*/ 809469 w 3927423"/>
              <a:gd name="connsiteY6" fmla="*/ 134912 h 434715"/>
              <a:gd name="connsiteX7" fmla="*/ 929390 w 3927423"/>
              <a:gd name="connsiteY7" fmla="*/ 194872 h 434715"/>
              <a:gd name="connsiteX8" fmla="*/ 1094282 w 3927423"/>
              <a:gd name="connsiteY8" fmla="*/ 179882 h 434715"/>
              <a:gd name="connsiteX9" fmla="*/ 1169233 w 3927423"/>
              <a:gd name="connsiteY9" fmla="*/ 164892 h 434715"/>
              <a:gd name="connsiteX10" fmla="*/ 1229193 w 3927423"/>
              <a:gd name="connsiteY10" fmla="*/ 149902 h 434715"/>
              <a:gd name="connsiteX11" fmla="*/ 1379095 w 3927423"/>
              <a:gd name="connsiteY11" fmla="*/ 134912 h 434715"/>
              <a:gd name="connsiteX12" fmla="*/ 1514006 w 3927423"/>
              <a:gd name="connsiteY12" fmla="*/ 89941 h 434715"/>
              <a:gd name="connsiteX13" fmla="*/ 1618938 w 3927423"/>
              <a:gd name="connsiteY13" fmla="*/ 59961 h 434715"/>
              <a:gd name="connsiteX14" fmla="*/ 1903751 w 3927423"/>
              <a:gd name="connsiteY14" fmla="*/ 74951 h 434715"/>
              <a:gd name="connsiteX15" fmla="*/ 1948721 w 3927423"/>
              <a:gd name="connsiteY15" fmla="*/ 89941 h 434715"/>
              <a:gd name="connsiteX16" fmla="*/ 2038662 w 3927423"/>
              <a:gd name="connsiteY16" fmla="*/ 164892 h 434715"/>
              <a:gd name="connsiteX17" fmla="*/ 2098623 w 3927423"/>
              <a:gd name="connsiteY17" fmla="*/ 239843 h 434715"/>
              <a:gd name="connsiteX18" fmla="*/ 2203554 w 3927423"/>
              <a:gd name="connsiteY18" fmla="*/ 284813 h 434715"/>
              <a:gd name="connsiteX19" fmla="*/ 2293495 w 3927423"/>
              <a:gd name="connsiteY19" fmla="*/ 299804 h 434715"/>
              <a:gd name="connsiteX20" fmla="*/ 2623279 w 3927423"/>
              <a:gd name="connsiteY20" fmla="*/ 269823 h 434715"/>
              <a:gd name="connsiteX21" fmla="*/ 2773180 w 3927423"/>
              <a:gd name="connsiteY21" fmla="*/ 224853 h 434715"/>
              <a:gd name="connsiteX22" fmla="*/ 2833141 w 3927423"/>
              <a:gd name="connsiteY22" fmla="*/ 194872 h 434715"/>
              <a:gd name="connsiteX23" fmla="*/ 2983042 w 3927423"/>
              <a:gd name="connsiteY23" fmla="*/ 164892 h 434715"/>
              <a:gd name="connsiteX24" fmla="*/ 3102964 w 3927423"/>
              <a:gd name="connsiteY24" fmla="*/ 179882 h 434715"/>
              <a:gd name="connsiteX25" fmla="*/ 3192905 w 3927423"/>
              <a:gd name="connsiteY25" fmla="*/ 209863 h 434715"/>
              <a:gd name="connsiteX26" fmla="*/ 3252865 w 3927423"/>
              <a:gd name="connsiteY26" fmla="*/ 224853 h 434715"/>
              <a:gd name="connsiteX27" fmla="*/ 3357797 w 3927423"/>
              <a:gd name="connsiteY27" fmla="*/ 314794 h 434715"/>
              <a:gd name="connsiteX28" fmla="*/ 3387777 w 3927423"/>
              <a:gd name="connsiteY28" fmla="*/ 359764 h 434715"/>
              <a:gd name="connsiteX29" fmla="*/ 3462728 w 3927423"/>
              <a:gd name="connsiteY29" fmla="*/ 419725 h 434715"/>
              <a:gd name="connsiteX30" fmla="*/ 3537679 w 3927423"/>
              <a:gd name="connsiteY30" fmla="*/ 434715 h 434715"/>
              <a:gd name="connsiteX31" fmla="*/ 3807502 w 3927423"/>
              <a:gd name="connsiteY31" fmla="*/ 419725 h 434715"/>
              <a:gd name="connsiteX32" fmla="*/ 3882452 w 3927423"/>
              <a:gd name="connsiteY32" fmla="*/ 359764 h 434715"/>
              <a:gd name="connsiteX33" fmla="*/ 3927423 w 3927423"/>
              <a:gd name="connsiteY33" fmla="*/ 344774 h 43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927423" h="434715">
                <a:moveTo>
                  <a:pt x="0" y="44971"/>
                </a:moveTo>
                <a:cubicBezTo>
                  <a:pt x="109486" y="8475"/>
                  <a:pt x="59282" y="22655"/>
                  <a:pt x="149902" y="0"/>
                </a:cubicBezTo>
                <a:cubicBezTo>
                  <a:pt x="254833" y="4997"/>
                  <a:pt x="360203" y="4180"/>
                  <a:pt x="464695" y="14990"/>
                </a:cubicBezTo>
                <a:cubicBezTo>
                  <a:pt x="505680" y="19230"/>
                  <a:pt x="544642" y="34977"/>
                  <a:pt x="584616" y="44971"/>
                </a:cubicBezTo>
                <a:cubicBezTo>
                  <a:pt x="603829" y="49774"/>
                  <a:pt x="668040" y="64198"/>
                  <a:pt x="689547" y="74951"/>
                </a:cubicBezTo>
                <a:cubicBezTo>
                  <a:pt x="705661" y="83008"/>
                  <a:pt x="718404" y="96874"/>
                  <a:pt x="734518" y="104931"/>
                </a:cubicBezTo>
                <a:cubicBezTo>
                  <a:pt x="758586" y="116965"/>
                  <a:pt x="785402" y="122878"/>
                  <a:pt x="809469" y="134912"/>
                </a:cubicBezTo>
                <a:cubicBezTo>
                  <a:pt x="989079" y="224718"/>
                  <a:pt x="670054" y="91139"/>
                  <a:pt x="929390" y="194872"/>
                </a:cubicBezTo>
                <a:cubicBezTo>
                  <a:pt x="984354" y="189875"/>
                  <a:pt x="1039518" y="186727"/>
                  <a:pt x="1094282" y="179882"/>
                </a:cubicBezTo>
                <a:cubicBezTo>
                  <a:pt x="1119564" y="176722"/>
                  <a:pt x="1144361" y="170419"/>
                  <a:pt x="1169233" y="164892"/>
                </a:cubicBezTo>
                <a:cubicBezTo>
                  <a:pt x="1189344" y="160423"/>
                  <a:pt x="1208798" y="152816"/>
                  <a:pt x="1229193" y="149902"/>
                </a:cubicBezTo>
                <a:cubicBezTo>
                  <a:pt x="1278905" y="142800"/>
                  <a:pt x="1329128" y="139909"/>
                  <a:pt x="1379095" y="134912"/>
                </a:cubicBezTo>
                <a:cubicBezTo>
                  <a:pt x="1479570" y="109794"/>
                  <a:pt x="1401107" y="132279"/>
                  <a:pt x="1514006" y="89941"/>
                </a:cubicBezTo>
                <a:cubicBezTo>
                  <a:pt x="1557012" y="73814"/>
                  <a:pt x="1571693" y="71772"/>
                  <a:pt x="1618938" y="59961"/>
                </a:cubicBezTo>
                <a:cubicBezTo>
                  <a:pt x="1713876" y="64958"/>
                  <a:pt x="1809072" y="66344"/>
                  <a:pt x="1903751" y="74951"/>
                </a:cubicBezTo>
                <a:cubicBezTo>
                  <a:pt x="1919487" y="76382"/>
                  <a:pt x="1936383" y="80070"/>
                  <a:pt x="1948721" y="89941"/>
                </a:cubicBezTo>
                <a:cubicBezTo>
                  <a:pt x="2089972" y="202942"/>
                  <a:pt x="1839952" y="65537"/>
                  <a:pt x="2038662" y="164892"/>
                </a:cubicBezTo>
                <a:cubicBezTo>
                  <a:pt x="2054701" y="188951"/>
                  <a:pt x="2072989" y="222754"/>
                  <a:pt x="2098623" y="239843"/>
                </a:cubicBezTo>
                <a:cubicBezTo>
                  <a:pt x="2121539" y="255120"/>
                  <a:pt x="2173572" y="278150"/>
                  <a:pt x="2203554" y="284813"/>
                </a:cubicBezTo>
                <a:cubicBezTo>
                  <a:pt x="2233224" y="291406"/>
                  <a:pt x="2263515" y="294807"/>
                  <a:pt x="2293495" y="299804"/>
                </a:cubicBezTo>
                <a:cubicBezTo>
                  <a:pt x="2403423" y="289810"/>
                  <a:pt x="2513625" y="282476"/>
                  <a:pt x="2623279" y="269823"/>
                </a:cubicBezTo>
                <a:cubicBezTo>
                  <a:pt x="2651251" y="266595"/>
                  <a:pt x="2759791" y="231548"/>
                  <a:pt x="2773180" y="224853"/>
                </a:cubicBezTo>
                <a:cubicBezTo>
                  <a:pt x="2793167" y="214859"/>
                  <a:pt x="2812602" y="203675"/>
                  <a:pt x="2833141" y="194872"/>
                </a:cubicBezTo>
                <a:cubicBezTo>
                  <a:pt x="2885466" y="172447"/>
                  <a:pt x="2920974" y="173759"/>
                  <a:pt x="2983042" y="164892"/>
                </a:cubicBezTo>
                <a:cubicBezTo>
                  <a:pt x="3023016" y="169889"/>
                  <a:pt x="3063573" y="171441"/>
                  <a:pt x="3102964" y="179882"/>
                </a:cubicBezTo>
                <a:cubicBezTo>
                  <a:pt x="3133865" y="186504"/>
                  <a:pt x="3162246" y="202198"/>
                  <a:pt x="3192905" y="209863"/>
                </a:cubicBezTo>
                <a:lnTo>
                  <a:pt x="3252865" y="224853"/>
                </a:lnTo>
                <a:cubicBezTo>
                  <a:pt x="3296979" y="257938"/>
                  <a:pt x="3322998" y="273035"/>
                  <a:pt x="3357797" y="314794"/>
                </a:cubicBezTo>
                <a:cubicBezTo>
                  <a:pt x="3369330" y="328634"/>
                  <a:pt x="3376523" y="345696"/>
                  <a:pt x="3387777" y="359764"/>
                </a:cubicBezTo>
                <a:cubicBezTo>
                  <a:pt x="3403458" y="379366"/>
                  <a:pt x="3440464" y="411376"/>
                  <a:pt x="3462728" y="419725"/>
                </a:cubicBezTo>
                <a:cubicBezTo>
                  <a:pt x="3486584" y="428671"/>
                  <a:pt x="3512695" y="429718"/>
                  <a:pt x="3537679" y="434715"/>
                </a:cubicBezTo>
                <a:cubicBezTo>
                  <a:pt x="3627620" y="429718"/>
                  <a:pt x="3718328" y="432464"/>
                  <a:pt x="3807502" y="419725"/>
                </a:cubicBezTo>
                <a:cubicBezTo>
                  <a:pt x="3846881" y="414100"/>
                  <a:pt x="3853344" y="377229"/>
                  <a:pt x="3882452" y="359764"/>
                </a:cubicBezTo>
                <a:cubicBezTo>
                  <a:pt x="3896001" y="351634"/>
                  <a:pt x="3927423" y="344774"/>
                  <a:pt x="3927423" y="34477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4551" y="3929066"/>
            <a:ext cx="1365236" cy="682618"/>
          </a:xfrm>
          <a:prstGeom prst="rect">
            <a:avLst/>
          </a:prstGeom>
          <a:noFill/>
        </p:spPr>
      </p:pic>
      <p:sp>
        <p:nvSpPr>
          <p:cNvPr id="30" name="Textfeld 29"/>
          <p:cNvSpPr txBox="1"/>
          <p:nvPr/>
        </p:nvSpPr>
        <p:spPr>
          <a:xfrm>
            <a:off x="5025315" y="3500438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pic>
        <p:nvPicPr>
          <p:cNvPr id="35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6583" y="1045287"/>
            <a:ext cx="1365236" cy="682618"/>
          </a:xfrm>
          <a:prstGeom prst="rect">
            <a:avLst/>
          </a:prstGeom>
          <a:noFill/>
        </p:spPr>
      </p:pic>
      <p:sp>
        <p:nvSpPr>
          <p:cNvPr id="36" name="Textfeld 35"/>
          <p:cNvSpPr txBox="1"/>
          <p:nvPr/>
        </p:nvSpPr>
        <p:spPr>
          <a:xfrm>
            <a:off x="9633773" y="597739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pic>
        <p:nvPicPr>
          <p:cNvPr id="37" name="Picture 1" descr="C:\Users\gisi\Pictures\truck-39103_960_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3245" y="1616791"/>
            <a:ext cx="1365236" cy="682618"/>
          </a:xfrm>
          <a:prstGeom prst="rect">
            <a:avLst/>
          </a:prstGeom>
          <a:noFill/>
        </p:spPr>
      </p:pic>
      <p:sp>
        <p:nvSpPr>
          <p:cNvPr id="38" name="Textfeld 37"/>
          <p:cNvSpPr txBox="1"/>
          <p:nvPr/>
        </p:nvSpPr>
        <p:spPr>
          <a:xfrm>
            <a:off x="5990435" y="1169243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......</a:t>
            </a:r>
            <a:endParaRPr lang="de-DE" b="1" dirty="0">
              <a:solidFill>
                <a:srgbClr val="C00000"/>
              </a:solidFill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rot="10800000" flipV="1">
            <a:off x="6347625" y="785794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rot="5400000">
            <a:off x="5026022" y="1393017"/>
            <a:ext cx="2786082" cy="2000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03957" y="142852"/>
            <a:ext cx="492922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Eingabe</a:t>
            </a:r>
            <a:endParaRPr lang="de-DE" sz="3200" b="1" dirty="0"/>
          </a:p>
        </p:txBody>
      </p:sp>
      <p:sp>
        <p:nvSpPr>
          <p:cNvPr id="60" name="Abgerundetes Rechteck 59"/>
          <p:cNvSpPr/>
          <p:nvPr/>
        </p:nvSpPr>
        <p:spPr>
          <a:xfrm>
            <a:off x="203957" y="1428736"/>
            <a:ext cx="5000660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std::</a:t>
            </a:r>
            <a:r>
              <a:rPr lang="de-DE" sz="3600" b="1" dirty="0" smtClean="0">
                <a:solidFill>
                  <a:srgbClr val="C00000"/>
                </a:solidFill>
              </a:rPr>
              <a:t>cin</a:t>
            </a:r>
            <a:r>
              <a:rPr lang="de-DE" sz="3600" dirty="0" smtClean="0"/>
              <a:t> &gt;&gt; a;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Webseiten und Links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93164" y="500042"/>
            <a:ext cx="6138538" cy="4983180"/>
          </a:xfrm>
        </p:spPr>
        <p:txBody>
          <a:bodyPr>
            <a:noAutofit/>
          </a:bodyPr>
          <a:lstStyle/>
          <a:p>
            <a:r>
              <a:rPr lang="de-DE" sz="2400" dirty="0" smtClean="0">
                <a:hlinkClick r:id="rId2"/>
              </a:rPr>
              <a:t>https://de.wikipedia.org/wiki/H%C3%B6here_Programmiersprache</a:t>
            </a:r>
            <a:endParaRPr lang="de-DE" sz="2400" dirty="0" smtClean="0"/>
          </a:p>
          <a:p>
            <a:r>
              <a:rPr lang="de-DE" sz="2400" dirty="0" smtClean="0">
                <a:hlinkClick r:id="rId3"/>
              </a:rPr>
              <a:t>https://www.youtube.com/watch?v=XUuFlm-VVM8</a:t>
            </a:r>
            <a:endParaRPr lang="de-DE" sz="2400" dirty="0" smtClean="0"/>
          </a:p>
          <a:p>
            <a:r>
              <a:rPr lang="de-DE" sz="2400" dirty="0" smtClean="0">
                <a:hlinkClick r:id="rId4"/>
              </a:rPr>
              <a:t>https://en.wikipedia.org/wiki/Redirection_%28computing%29</a:t>
            </a:r>
            <a:endParaRPr lang="de-DE" sz="2400" dirty="0" smtClean="0"/>
          </a:p>
          <a:p>
            <a:r>
              <a:rPr lang="de-DE" sz="2400" dirty="0" smtClean="0">
                <a:hlinkClick r:id="rId5"/>
              </a:rPr>
              <a:t>http://www.cpp-tutor.de/cpp/le01/cerr_clog.html</a:t>
            </a:r>
            <a:endParaRPr lang="de-DE" sz="2400" dirty="0" smtClean="0"/>
          </a:p>
          <a:p>
            <a:r>
              <a:rPr lang="de-DE" sz="2400" dirty="0" smtClean="0">
                <a:hlinkClick r:id="rId6"/>
              </a:rPr>
              <a:t>https://www.edvsz.hs-osnabrueck.de/fileadmin/user/koller/dokumentation/intern/programmierung/C/prog1_Cpp/console-io.html</a:t>
            </a:r>
            <a:endParaRPr lang="de-DE" sz="2400" dirty="0" smtClean="0"/>
          </a:p>
          <a:p>
            <a:r>
              <a:rPr lang="de-DE" sz="2400" dirty="0" smtClean="0">
                <a:hlinkClick r:id="rId7"/>
              </a:rPr>
              <a:t>http://spectrum.ieee.org/computing/software/the-2016-top-programming-languages</a:t>
            </a:r>
            <a:endParaRPr lang="de-DE" sz="2400" dirty="0" smtClean="0"/>
          </a:p>
          <a:p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Hausaufgabe</a:t>
            </a:r>
            <a:endParaRPr lang="de-DE" sz="2000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347361" y="285728"/>
            <a:ext cx="6138538" cy="5853113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Ein Programm schreiben, dass dem Benutzer nach dem Alter fragt. Der Benutzer soll sein Alter per Tastatur eingeben können. Das Alter soll mit einem Text ausgegeben werden.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Für Fortgeschrittene: </a:t>
            </a:r>
            <a:r>
              <a:rPr lang="de-DE" dirty="0" smtClean="0"/>
              <a:t>Das oben beschriebene Programm soll nun, statt einer Eingabe, das Alter von zwei Personen durch die Tastatur eingegeben bekommen. Mit einem Text soll der Durchschnitt beider Alter ausgegeben werden. </a:t>
            </a:r>
          </a:p>
          <a:p>
            <a:r>
              <a:rPr lang="de-DE" dirty="0" smtClean="0"/>
              <a:t>Wenn zeitlich möglich, jedes Programm jeweils in </a:t>
            </a:r>
            <a:r>
              <a:rPr lang="de-DE" dirty="0" smtClean="0">
                <a:solidFill>
                  <a:srgbClr val="C00000"/>
                </a:solidFill>
              </a:rPr>
              <a:t>C</a:t>
            </a:r>
            <a:r>
              <a:rPr lang="de-DE" dirty="0" smtClean="0"/>
              <a:t> und in </a:t>
            </a:r>
            <a:r>
              <a:rPr lang="de-DE" b="1" dirty="0" smtClean="0">
                <a:solidFill>
                  <a:srgbClr val="C00000"/>
                </a:solidFill>
              </a:rPr>
              <a:t>C++ </a:t>
            </a:r>
            <a:r>
              <a:rPr lang="de-DE" dirty="0" smtClean="0"/>
              <a:t>schreiben, ansonsten nur in C++.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Sehr Fortgeschritten</a:t>
            </a:r>
            <a:r>
              <a:rPr lang="de-DE" dirty="0" smtClean="0"/>
              <a:t>: Das oben beschriebene Programm soll duch Eingabe der </a:t>
            </a:r>
            <a:r>
              <a:rPr lang="de-DE" smtClean="0"/>
              <a:t>Daten durch Console</a:t>
            </a:r>
            <a:r>
              <a:rPr lang="de-DE" dirty="0" smtClean="0"/>
              <a:t>, beim Programmstart, funktionieren.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dirty="0" smtClean="0"/>
              <a:t> </a:t>
            </a:r>
          </a:p>
          <a:p>
            <a:r>
              <a:rPr lang="de-DE" smtClean="0"/>
              <a:t>UE1</a:t>
            </a:r>
            <a:endParaRPr lang="de-DE" dirty="0" smtClean="0"/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010-C++Basics_E228-UE.1-Gisela_Neira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Insgesammt </a:t>
            </a:r>
            <a:r>
              <a:rPr lang="de-DE" dirty="0" smtClean="0">
                <a:solidFill>
                  <a:srgbClr val="C00000"/>
                </a:solidFill>
              </a:rPr>
              <a:t>10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Text-Dateien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wissen Sie über C/C++?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4000" dirty="0" smtClean="0"/>
              <a:t>Sind Kenntnisse in anderen Programmiersprachen vorhanden?</a:t>
            </a:r>
          </a:p>
          <a:p>
            <a:r>
              <a:rPr lang="de-DE" sz="4000" dirty="0" smtClean="0"/>
              <a:t>Ist Erfahrung in C/C++ vorhanden?</a:t>
            </a:r>
          </a:p>
          <a:p>
            <a:r>
              <a:rPr lang="de-DE" sz="4000" dirty="0" smtClean="0"/>
              <a:t>Warum C/C++?</a:t>
            </a:r>
          </a:p>
          <a:p>
            <a:r>
              <a:rPr lang="de-DE" sz="4000" dirty="0" smtClean="0"/>
              <a:t>Was ist ein Programmcode?</a:t>
            </a:r>
          </a:p>
          <a:p>
            <a:r>
              <a:rPr lang="de-DE" sz="4000" dirty="0" smtClean="0"/>
              <a:t>Was sind variablen in der Programmierung?</a:t>
            </a:r>
          </a:p>
          <a:p>
            <a:r>
              <a:rPr lang="de-DE" sz="4000" dirty="0" smtClean="0"/>
              <a:t>Warum muss ein Programmcode (Quelldatei) compiliert werden?</a:t>
            </a:r>
          </a:p>
          <a:p>
            <a:r>
              <a:rPr lang="de-DE" sz="4000" dirty="0" smtClean="0"/>
              <a:t>Wie </a:t>
            </a:r>
            <a:r>
              <a:rPr lang="de-DE" sz="4000" smtClean="0"/>
              <a:t>sieht eine </a:t>
            </a:r>
            <a:r>
              <a:rPr lang="de-DE" sz="4000" dirty="0" smtClean="0"/>
              <a:t>basis-Programmstruktur aus?</a:t>
            </a:r>
          </a:p>
          <a:p>
            <a:r>
              <a:rPr lang="de-DE" sz="4000" dirty="0" smtClean="0"/>
              <a:t>Was ist ein Compiler?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Kenntnisse in OOP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folgende Aufgabe bis (Freitag in zwei Wochen) einen Lösungsvorschlag </a:t>
            </a:r>
            <a:r>
              <a:rPr lang="de-DE" smtClean="0"/>
              <a:t>finden.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Erstellen eines Klassendiagramms</a:t>
            </a:r>
            <a:endParaRPr lang="de-DE" sz="28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14688" y="1643050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LEBEWESEN</a:t>
            </a:r>
            <a:endParaRPr lang="de-DE" sz="44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14688" y="3143248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MENSCH</a:t>
            </a:r>
            <a:endParaRPr lang="de-DE" sz="44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14688" y="4643446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PERSON</a:t>
            </a:r>
            <a:endParaRPr lang="de-DE" sz="44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5747732" y="1643050"/>
            <a:ext cx="4804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FAMILIE</a:t>
            </a:r>
            <a:endParaRPr lang="de-DE" sz="4400" dirty="0"/>
          </a:p>
        </p:txBody>
      </p:sp>
      <p:sp>
        <p:nvSpPr>
          <p:cNvPr id="28" name="Pfeil nach unten 27"/>
          <p:cNvSpPr/>
          <p:nvPr/>
        </p:nvSpPr>
        <p:spPr>
          <a:xfrm>
            <a:off x="171537" y="1643050"/>
            <a:ext cx="257363" cy="4429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>
            <a:stCxn id="26" idx="2"/>
            <a:endCxn id="27" idx="2"/>
          </p:cNvCxnSpPr>
          <p:nvPr/>
        </p:nvCxnSpPr>
        <p:spPr>
          <a:xfrm rot="5400000" flipH="1" flipV="1">
            <a:off x="4033065" y="1669734"/>
            <a:ext cx="3000396" cy="5233045"/>
          </a:xfrm>
          <a:prstGeom prst="bentConnector3">
            <a:avLst>
              <a:gd name="adj1" fmla="val -761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5747732" y="3214686"/>
            <a:ext cx="480410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VATER</a:t>
            </a:r>
          </a:p>
          <a:p>
            <a:pPr algn="ctr"/>
            <a:r>
              <a:rPr lang="de-DE" sz="3200" dirty="0" smtClean="0"/>
              <a:t>MUTTER</a:t>
            </a:r>
          </a:p>
          <a:p>
            <a:pPr algn="ctr"/>
            <a:r>
              <a:rPr lang="de-DE" sz="3200" smtClean="0"/>
              <a:t>2 x KIND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Eigenschaften eines Lebewesen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514687" y="207167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BENÖTIGT SAUERSTOFF; SONNE ; WASSER UND WEITERE NÄHRSTOFFE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14687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KANN SICH BEWEGEN ODER AUCH NICHT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434033" y="2000240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IST EINE PFLANZE; INSEKT ODER TIER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19820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MENSCH GILT ALS TIERART MENSCH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14687" y="5072074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HAT EINEN LEBENSZYKLUS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519820" y="5072074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UNTERLIEGT EVOLUTIVEN PROZESSEN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688" y="274638"/>
            <a:ext cx="10037150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800" dirty="0" smtClean="0"/>
              <a:t>Eigenschaften eines Menschen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514687" y="207167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ARBEITET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14687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GLAUBENSART ODER WISSENSCHAFTLICHES DENKEN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434033" y="2000240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INTERESSEN; FÄHIGKEITEN UND WISSEN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19820" y="3500438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ENTWICKELT TECHNOLOGIE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14687" y="5072074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ETHNIE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490501" y="5072074"/>
            <a:ext cx="4032018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KANN RECHNEN; LESEN UND SCHREIBEN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1229</Words>
  <Application>Microsoft Office PowerPoint</Application>
  <PresentationFormat>Custom</PresentationFormat>
  <Paragraphs>324</Paragraphs>
  <Slides>47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Ananke</vt:lpstr>
      <vt:lpstr>C/C++ Basics</vt:lpstr>
      <vt:lpstr>Inhalt</vt:lpstr>
      <vt:lpstr>Administratives</vt:lpstr>
      <vt:lpstr>Slide 4</vt:lpstr>
      <vt:lpstr>Was wissen Sie über C/C++?</vt:lpstr>
      <vt:lpstr>Kenntnisse in OOP</vt:lpstr>
      <vt:lpstr>Erstellen eines Klassendiagramms</vt:lpstr>
      <vt:lpstr>Eigenschaften eines Lebewesen</vt:lpstr>
      <vt:lpstr>Eigenschaften eines Menschen</vt:lpstr>
      <vt:lpstr>Eigenschaften der Familienmitglieder</vt:lpstr>
      <vt:lpstr>WIR WOLLEN...</vt:lpstr>
      <vt:lpstr>Erste Fragen…</vt:lpstr>
      <vt:lpstr>Einführung in die C/C++ Programmierung</vt:lpstr>
      <vt:lpstr>Slide 14</vt:lpstr>
      <vt:lpstr>Slide 15</vt:lpstr>
      <vt:lpstr>Slide 16</vt:lpstr>
      <vt:lpstr>Slide 17</vt:lpstr>
      <vt:lpstr>Einführung in die C/C++ Programmierung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C/C++ Programmierung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Webseiten und Links</vt:lpstr>
      <vt:lpstr>Hausaufgabe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1067</cp:revision>
  <dcterms:created xsi:type="dcterms:W3CDTF">2017-01-10T15:09:16Z</dcterms:created>
  <dcterms:modified xsi:type="dcterms:W3CDTF">2019-05-27T07:13:57Z</dcterms:modified>
</cp:coreProperties>
</file>