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72" r:id="rId2"/>
    <p:sldId id="274" r:id="rId3"/>
    <p:sldId id="341" r:id="rId4"/>
    <p:sldId id="353" r:id="rId5"/>
    <p:sldId id="344" r:id="rId6"/>
    <p:sldId id="345" r:id="rId7"/>
    <p:sldId id="343" r:id="rId8"/>
    <p:sldId id="300" r:id="rId9"/>
    <p:sldId id="306" r:id="rId10"/>
    <p:sldId id="335" r:id="rId11"/>
    <p:sldId id="307" r:id="rId12"/>
    <p:sldId id="318" r:id="rId13"/>
    <p:sldId id="351" r:id="rId14"/>
    <p:sldId id="303" r:id="rId15"/>
    <p:sldId id="305" r:id="rId16"/>
    <p:sldId id="354" r:id="rId17"/>
    <p:sldId id="309" r:id="rId18"/>
    <p:sldId id="310" r:id="rId19"/>
    <p:sldId id="302" r:id="rId20"/>
    <p:sldId id="304" r:id="rId21"/>
    <p:sldId id="323" r:id="rId22"/>
    <p:sldId id="313" r:id="rId23"/>
    <p:sldId id="350" r:id="rId24"/>
    <p:sldId id="311" r:id="rId25"/>
    <p:sldId id="322" r:id="rId26"/>
    <p:sldId id="325" r:id="rId27"/>
    <p:sldId id="326" r:id="rId28"/>
    <p:sldId id="339" r:id="rId29"/>
    <p:sldId id="340" r:id="rId30"/>
    <p:sldId id="327" r:id="rId31"/>
    <p:sldId id="301" r:id="rId32"/>
    <p:sldId id="315" r:id="rId33"/>
    <p:sldId id="352" r:id="rId34"/>
    <p:sldId id="329" r:id="rId35"/>
    <p:sldId id="316" r:id="rId36"/>
    <p:sldId id="317" r:id="rId37"/>
    <p:sldId id="347" r:id="rId38"/>
    <p:sldId id="330" r:id="rId39"/>
    <p:sldId id="331" r:id="rId40"/>
    <p:sldId id="332" r:id="rId41"/>
    <p:sldId id="333" r:id="rId42"/>
    <p:sldId id="312" r:id="rId43"/>
    <p:sldId id="334" r:id="rId44"/>
    <p:sldId id="320" r:id="rId45"/>
    <p:sldId id="342" r:id="rId46"/>
    <p:sldId id="324" r:id="rId47"/>
    <p:sldId id="321" r:id="rId48"/>
    <p:sldId id="336" r:id="rId49"/>
    <p:sldId id="338" r:id="rId50"/>
    <p:sldId id="346" r:id="rId51"/>
    <p:sldId id="348" r:id="rId52"/>
    <p:sldId id="349" r:id="rId53"/>
    <p:sldId id="269" r:id="rId54"/>
    <p:sldId id="270" r:id="rId55"/>
    <p:sldId id="277" r:id="rId56"/>
    <p:sldId id="276" r:id="rId57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280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2" autoAdjust="0"/>
    <p:restoredTop sz="94203" autoAdjust="0"/>
  </p:normalViewPr>
  <p:slideViewPr>
    <p:cSldViewPr>
      <p:cViewPr>
        <p:scale>
          <a:sx n="66" d="100"/>
          <a:sy n="66" d="100"/>
        </p:scale>
        <p:origin x="-144" y="162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29.05.2019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f8-zeichentabelle.de/" TargetMode="Externa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</a:t>
            </a:r>
            <a:r>
              <a:rPr lang="de-DE" sz="7200" smtClean="0">
                <a:solidFill>
                  <a:schemeClr val="tx2">
                    <a:lumMod val="25000"/>
                  </a:schemeClr>
                </a:solidFill>
              </a:rPr>
              <a:t>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2</a:t>
            </a:r>
            <a:endParaRPr lang="de-DE" sz="32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64307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Variablen,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Konstanten,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Präprozessor </a:t>
            </a: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Operatoren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50820" y="3683579"/>
            <a:ext cx="4724000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Elementare </a:t>
            </a:r>
          </a:p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Datentypen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1704155" y="2000240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002060"/>
                </a:solidFill>
              </a:rPr>
              <a:t>Wide Character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1561279" y="1857364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704155" y="2928934"/>
            <a:ext cx="1071570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wchar_t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061873" y="1857364"/>
            <a:ext cx="4500594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Char ist nur zur Aufnahme von ASCII-Zeichen konzipiert,  d.h. es kann nur 256 verschiedene Zeichen aufnehmen.</a:t>
            </a:r>
            <a:endParaRPr lang="de-DE" sz="2000" dirty="0"/>
          </a:p>
        </p:txBody>
      </p:sp>
      <p:sp>
        <p:nvSpPr>
          <p:cNvPr id="33" name="Rechteck 32"/>
          <p:cNvSpPr/>
          <p:nvPr/>
        </p:nvSpPr>
        <p:spPr>
          <a:xfrm>
            <a:off x="6061873" y="3286124"/>
            <a:ext cx="4500594" cy="1214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wchar_t erlaubt einem C-Programm  auch länderspezifische Zeichen nativ zu repräsentieren.</a:t>
            </a:r>
            <a:endParaRPr lang="de-DE" sz="2000" dirty="0"/>
          </a:p>
        </p:txBody>
      </p:sp>
      <p:sp>
        <p:nvSpPr>
          <p:cNvPr id="34" name="Rechteck 33"/>
          <p:cNvSpPr/>
          <p:nvPr/>
        </p:nvSpPr>
        <p:spPr>
          <a:xfrm>
            <a:off x="6061873" y="4714884"/>
            <a:ext cx="4500594" cy="8096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Arten um mit „anderen“ Zeichensätzen umzugehen:</a:t>
            </a:r>
            <a:endParaRPr lang="de-DE" sz="2000" dirty="0"/>
          </a:p>
        </p:txBody>
      </p:sp>
      <p:sp>
        <p:nvSpPr>
          <p:cNvPr id="35" name="Rechteck 34"/>
          <p:cNvSpPr/>
          <p:nvPr/>
        </p:nvSpPr>
        <p:spPr>
          <a:xfrm>
            <a:off x="6061873" y="5786454"/>
            <a:ext cx="1143008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UTF-8</a:t>
            </a:r>
            <a:endParaRPr lang="de-DE" sz="2000" b="1" dirty="0"/>
          </a:p>
        </p:txBody>
      </p:sp>
      <p:sp>
        <p:nvSpPr>
          <p:cNvPr id="36" name="Rechteck 35"/>
          <p:cNvSpPr/>
          <p:nvPr/>
        </p:nvSpPr>
        <p:spPr>
          <a:xfrm>
            <a:off x="7776385" y="5786454"/>
            <a:ext cx="1143008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UTF-16</a:t>
            </a:r>
            <a:endParaRPr lang="de-DE" sz="2000" b="1" dirty="0"/>
          </a:p>
        </p:txBody>
      </p:sp>
      <p:sp>
        <p:nvSpPr>
          <p:cNvPr id="37" name="Rechteck 36"/>
          <p:cNvSpPr/>
          <p:nvPr/>
        </p:nvSpPr>
        <p:spPr>
          <a:xfrm>
            <a:off x="9419459" y="5786454"/>
            <a:ext cx="1143008" cy="7143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UTF-32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</a:rPr>
              <a:t>Elementare Datentypen</a:t>
            </a:r>
            <a:endParaRPr lang="de-DE" sz="3600" b="1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2071678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Boolean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704155" y="5072074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002060"/>
                </a:solidFill>
              </a:rPr>
              <a:t>UTF Character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1561279" y="4929198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2204221" y="6000768"/>
            <a:ext cx="1071570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char16_t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561543" y="6000768"/>
            <a:ext cx="114300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char32_t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Geschweifte Klammer rechts 20"/>
          <p:cNvSpPr/>
          <p:nvPr/>
        </p:nvSpPr>
        <p:spPr>
          <a:xfrm>
            <a:off x="5776121" y="1857364"/>
            <a:ext cx="642942" cy="471490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633377" y="3288100"/>
            <a:ext cx="4188968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Ergänzend zu </a:t>
            </a:r>
          </a:p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Datentypen</a:t>
            </a:r>
            <a:endParaRPr lang="de-DE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561279" y="1928802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32783" y="3000372"/>
            <a:ext cx="1071570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True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632981" y="3000372"/>
            <a:ext cx="114300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False</a:t>
            </a:r>
            <a:endParaRPr lang="de-DE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002060"/>
                </a:solidFill>
              </a:rPr>
              <a:t>Besondere Deklaration</a:t>
            </a:r>
            <a:endParaRPr lang="de-DE" sz="4000" b="1" dirty="0">
              <a:solidFill>
                <a:srgbClr val="00206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04155" y="1857364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typedef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002060"/>
                </a:solidFill>
              </a:rPr>
              <a:t>Besondere Deklaration</a:t>
            </a:r>
            <a:endParaRPr lang="de-DE" sz="4000" b="1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2071678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auto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5776121" y="1857364"/>
            <a:ext cx="642942" cy="471490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6633377" y="3288100"/>
            <a:ext cx="4188968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Ergänzend zu </a:t>
            </a:r>
          </a:p>
          <a:p>
            <a:pPr algn="ctr"/>
            <a:r>
              <a:rPr lang="de-DE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Datentypen</a:t>
            </a:r>
            <a:endParaRPr lang="de-DE" sz="4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704155" y="3071810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typename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561675" y="357166"/>
            <a:ext cx="2071702" cy="1143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Zahl</a:t>
            </a:r>
            <a:endParaRPr lang="de-DE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36702" y="2500307"/>
            <a:ext cx="4782889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FFC000"/>
                </a:solidFill>
              </a:rPr>
              <a:t>-2.3, -1.5 ,0.00, 1.3, 2.94, 3,0..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04023" y="2500307"/>
            <a:ext cx="4861297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92D050"/>
                </a:solidFill>
              </a:rPr>
              <a:t>... , -3, -2 ,0 ,1 ,2, 3, ...</a:t>
            </a:r>
            <a:endParaRPr lang="de-DE" sz="1050" dirty="0">
              <a:solidFill>
                <a:srgbClr val="92D05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704023" y="3643314"/>
            <a:ext cx="4861297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92D050"/>
                </a:solidFill>
              </a:rPr>
              <a:t>Ganze Zahl</a:t>
            </a:r>
            <a:endParaRPr lang="de-DE" sz="1100" b="1" dirty="0">
              <a:solidFill>
                <a:srgbClr val="92D05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633244" y="3643314"/>
            <a:ext cx="4861297" cy="10001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rgbClr val="FFC000"/>
                </a:solidFill>
              </a:rPr>
              <a:t>Gleitkomma Zahl</a:t>
            </a:r>
            <a:endParaRPr lang="de-DE" sz="1100" b="1" dirty="0">
              <a:solidFill>
                <a:srgbClr val="FFC000"/>
              </a:solidFill>
            </a:endParaRPr>
          </a:p>
        </p:txBody>
      </p:sp>
      <p:cxnSp>
        <p:nvCxnSpPr>
          <p:cNvPr id="11" name="Gewinkelte Verbindung 10"/>
          <p:cNvCxnSpPr>
            <a:stCxn id="4" idx="2"/>
            <a:endCxn id="7" idx="0"/>
          </p:cNvCxnSpPr>
          <p:nvPr/>
        </p:nvCxnSpPr>
        <p:spPr>
          <a:xfrm rot="5400000">
            <a:off x="3866033" y="768813"/>
            <a:ext cx="1000133" cy="24628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4" idx="2"/>
            <a:endCxn id="6" idx="0"/>
          </p:cNvCxnSpPr>
          <p:nvPr/>
        </p:nvCxnSpPr>
        <p:spPr>
          <a:xfrm rot="16200000" flipH="1">
            <a:off x="6312770" y="784929"/>
            <a:ext cx="1000133" cy="2430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633245" y="4714883"/>
            <a:ext cx="2357453" cy="9286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dirty="0" smtClean="0">
                <a:solidFill>
                  <a:srgbClr val="FFC000"/>
                </a:solidFill>
              </a:rPr>
              <a:t>Anglesächsiche Konvention:</a:t>
            </a:r>
            <a:endParaRPr lang="de-DE" sz="700" b="1" dirty="0">
              <a:solidFill>
                <a:srgbClr val="FFC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062136" y="4714883"/>
            <a:ext cx="2428893" cy="9286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smtClean="0">
                <a:solidFill>
                  <a:srgbClr val="FFC000"/>
                </a:solidFill>
              </a:rPr>
              <a:t>Zur Decimaldefinition wird </a:t>
            </a:r>
            <a:r>
              <a:rPr lang="de-DE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de-DE" sz="1600" b="1" dirty="0" smtClean="0">
                <a:solidFill>
                  <a:srgbClr val="FFC000"/>
                </a:solidFill>
              </a:rPr>
              <a:t> (Punkt) verwendet.</a:t>
            </a:r>
            <a:endParaRPr lang="de-DE" sz="1600" dirty="0">
              <a:solidFill>
                <a:srgbClr val="FFC00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704023" y="5715015"/>
            <a:ext cx="4861297" cy="1000132"/>
          </a:xfrm>
          <a:prstGeom prst="roundRect">
            <a:avLst/>
          </a:prstGeom>
          <a:solidFill>
            <a:srgbClr val="3366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rgbClr val="92D050"/>
                </a:solidFill>
              </a:rPr>
              <a:t>int</a:t>
            </a:r>
            <a:endParaRPr lang="de-DE" sz="2400" b="1" dirty="0">
              <a:solidFill>
                <a:srgbClr val="92D05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633244" y="5715015"/>
            <a:ext cx="2357455" cy="100013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accent6">
                    <a:lumMod val="50000"/>
                  </a:schemeClr>
                </a:solidFill>
              </a:rPr>
              <a:t>float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8133574" y="5715016"/>
            <a:ext cx="2357455" cy="1000132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accent6">
                    <a:lumMod val="50000"/>
                  </a:schemeClr>
                </a:solidFill>
              </a:rPr>
              <a:t>double</a:t>
            </a:r>
            <a:endParaRPr lang="de-DE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4" grpId="0" animBg="1"/>
      <p:bldP spid="17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89709" y="500042"/>
            <a:ext cx="5357850" cy="15001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Weshalb zwischen </a:t>
            </a:r>
          </a:p>
          <a:p>
            <a:pPr algn="ctr"/>
            <a:r>
              <a:rPr lang="de-DE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dirty="0" smtClean="0"/>
              <a:t>und </a:t>
            </a:r>
            <a:r>
              <a:rPr lang="de-DE" sz="3200" b="1" dirty="0" smtClean="0">
                <a:solidFill>
                  <a:srgbClr val="0280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Float(/Double)</a:t>
            </a:r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dirty="0" smtClean="0"/>
              <a:t>unterscheiden?</a:t>
            </a:r>
            <a:endParaRPr lang="de-DE" sz="3200" dirty="0"/>
          </a:p>
        </p:txBody>
      </p:sp>
      <p:sp>
        <p:nvSpPr>
          <p:cNvPr id="3" name="Abgerundetes Rechteck 2"/>
          <p:cNvSpPr/>
          <p:nvPr/>
        </p:nvSpPr>
        <p:spPr>
          <a:xfrm>
            <a:off x="4775989" y="2285992"/>
            <a:ext cx="5715040" cy="1857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Bei Int-Zahlen wird der Speicherplatz </a:t>
            </a:r>
            <a:r>
              <a:rPr lang="de-DE" sz="3600" b="1" dirty="0" smtClean="0"/>
              <a:t>effizienter</a:t>
            </a:r>
            <a:r>
              <a:rPr lang="de-DE" sz="3600" dirty="0" smtClean="0"/>
              <a:t> angelegt.</a:t>
            </a:r>
            <a:endParaRPr lang="de-DE" sz="3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204089" y="2285992"/>
            <a:ext cx="3286148" cy="1857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Hardwarenahe Programmierung</a:t>
            </a:r>
            <a:endParaRPr lang="de-DE" sz="2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775989" y="4429132"/>
            <a:ext cx="5715040" cy="18573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Der Computer kann mit Int-Zahlen viel schneller rechnen.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18469" y="1142984"/>
            <a:ext cx="778674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 smtClean="0"/>
              <a:t>4 Byte INT</a:t>
            </a:r>
            <a:endParaRPr lang="de-DE" sz="8000" b="1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097064" y="1821645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739212" y="1820851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453592" y="1820851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918469" y="3856834"/>
            <a:ext cx="7786742" cy="1357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b="1" dirty="0" smtClean="0"/>
              <a:t>4 Byte FLOAT</a:t>
            </a:r>
            <a:endParaRPr lang="de-DE" sz="8000" b="1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705345" y="4571214"/>
            <a:ext cx="2285222" cy="794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5636702" y="2500306"/>
            <a:ext cx="4782889" cy="14287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>
                <a:solidFill>
                  <a:srgbClr val="002060"/>
                </a:solidFill>
              </a:rPr>
              <a:t>Größe</a:t>
            </a:r>
            <a:endParaRPr lang="de-DE" sz="1400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04023" y="2500306"/>
            <a:ext cx="4861297" cy="142875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002060"/>
                </a:solidFill>
              </a:rPr>
              <a:t>Vorzeichen-</a:t>
            </a:r>
          </a:p>
          <a:p>
            <a:pPr algn="ctr"/>
            <a:r>
              <a:rPr lang="de-DE" sz="4400" dirty="0" smtClean="0">
                <a:solidFill>
                  <a:srgbClr val="002060"/>
                </a:solidFill>
              </a:rPr>
              <a:t>bestimmung</a:t>
            </a:r>
            <a:endParaRPr lang="de-DE" sz="1200" dirty="0">
              <a:solidFill>
                <a:srgbClr val="002060"/>
              </a:solidFill>
            </a:endParaRPr>
          </a:p>
        </p:txBody>
      </p:sp>
      <p:cxnSp>
        <p:nvCxnSpPr>
          <p:cNvPr id="11" name="Gewinkelte Verbindung 10"/>
          <p:cNvCxnSpPr>
            <a:endCxn id="7" idx="0"/>
          </p:cNvCxnSpPr>
          <p:nvPr/>
        </p:nvCxnSpPr>
        <p:spPr>
          <a:xfrm rot="5400000">
            <a:off x="3866033" y="768813"/>
            <a:ext cx="1000132" cy="24628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endCxn id="6" idx="0"/>
          </p:cNvCxnSpPr>
          <p:nvPr/>
        </p:nvCxnSpPr>
        <p:spPr>
          <a:xfrm rot="16200000" flipH="1">
            <a:off x="6312770" y="784929"/>
            <a:ext cx="1000132" cy="24306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5633245" y="4143380"/>
            <a:ext cx="2286015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short</a:t>
            </a:r>
            <a:endParaRPr lang="de-DE" sz="105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8062136" y="4143380"/>
            <a:ext cx="2428893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long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704023" y="4143381"/>
            <a:ext cx="2357454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unsigned</a:t>
            </a:r>
            <a:endParaRPr lang="de-DE" sz="105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132913" y="4143381"/>
            <a:ext cx="2428893" cy="9286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signed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561675" y="357166"/>
            <a:ext cx="2071702" cy="11430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Zahl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7" grpId="0" animBg="1"/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846899" y="259375"/>
          <a:ext cx="9358378" cy="6312897"/>
        </p:xfrm>
        <a:graphic>
          <a:graphicData uri="http://schemas.openxmlformats.org/drawingml/2006/table">
            <a:tbl>
              <a:tblPr/>
              <a:tblGrid>
                <a:gridCol w="2214578"/>
                <a:gridCol w="1714512"/>
                <a:gridCol w="2857520"/>
                <a:gridCol w="2571768"/>
              </a:tblGrid>
              <a:tr h="242435"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smtClean="0">
                          <a:solidFill>
                            <a:srgbClr val="002060"/>
                          </a:solidFill>
                        </a:rPr>
                        <a:t>Typ</a:t>
                      </a:r>
                      <a:endParaRPr lang="de-DE" sz="2000" dirty="0">
                        <a:solidFill>
                          <a:srgbClr val="002060"/>
                        </a:solidFill>
                      </a:endParaRP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dirty="0" smtClean="0">
                          <a:solidFill>
                            <a:srgbClr val="002060"/>
                          </a:solidFill>
                        </a:rPr>
                        <a:t>Bit</a:t>
                      </a:r>
                      <a:r>
                        <a:rPr lang="de-DE" sz="2000" baseline="0" dirty="0" smtClean="0">
                          <a:solidFill>
                            <a:srgbClr val="002060"/>
                          </a:solidFill>
                        </a:rPr>
                        <a:t>-breite</a:t>
                      </a:r>
                    </a:p>
                    <a:p>
                      <a:pPr algn="l" fontAlgn="t"/>
                      <a:r>
                        <a:rPr lang="de-DE" sz="1400" baseline="0" dirty="0" smtClean="0">
                          <a:solidFill>
                            <a:srgbClr val="002060"/>
                          </a:solidFill>
                        </a:rPr>
                        <a:t>(normalerweise)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de-DE" sz="2000" dirty="0" smtClean="0">
                          <a:solidFill>
                            <a:srgbClr val="002060"/>
                          </a:solidFill>
                        </a:rPr>
                        <a:t>Wertebereich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(normalerweise)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char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 byte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-128 to 127 or 0 to 255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char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 byte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0 to 255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47569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char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 byte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-128 to 127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-2147483648 to 2147483647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0 to 4294967295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-2147483648 to 2147483647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short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-32768 to 32767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short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0 to 65,535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short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/>
                        <a:t>-32768 to 32767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35002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long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-</a:t>
                      </a:r>
                      <a:r>
                        <a:rPr lang="de-DE" sz="2000" dirty="0" smtClean="0"/>
                        <a:t>922372036854775808 </a:t>
                      </a:r>
                      <a:r>
                        <a:rPr lang="de-DE" sz="2000" dirty="0"/>
                        <a:t>to </a:t>
                      </a:r>
                      <a:r>
                        <a:rPr lang="de-DE" sz="2000" dirty="0" smtClean="0"/>
                        <a:t>9223372036854775807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9473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signed long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-922372036854775808 to 9223372036854775807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37301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unsigned long int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0 to </a:t>
                      </a:r>
                      <a:r>
                        <a:rPr lang="de-DE" sz="2000" dirty="0" smtClean="0"/>
                        <a:t>18446744073709551615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4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1.2E-38 bis 3.4E+38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~7 digits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double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8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2.3E-308 bis 1.7E+308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~15 digits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301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long double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10</a:t>
                      </a:r>
                      <a:r>
                        <a:rPr lang="de-DE" sz="2000" baseline="0" dirty="0" smtClean="0"/>
                        <a:t> or 16</a:t>
                      </a:r>
                      <a:r>
                        <a:rPr lang="de-DE" sz="2000" dirty="0" smtClean="0"/>
                        <a:t> bytes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3.4E-4.932 bis 1.1E+4.932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 smtClean="0"/>
                        <a:t>~18-28 digits</a:t>
                      </a:r>
                      <a:endParaRPr lang="de-DE" sz="2000" dirty="0"/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435"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rgbClr val="002060"/>
                          </a:solidFill>
                        </a:rPr>
                        <a:t>wchar_t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2 or 4 bytes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de-DE" sz="2000" dirty="0"/>
                        <a:t>1 wide character</a:t>
                      </a:r>
                    </a:p>
                  </a:txBody>
                  <a:tcPr marL="26352" marR="26352" marT="26352" marB="263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Variablen und Konstanten in der C/C++ Programmierung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92134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 Was ist eine Variable? (Definition einer Variable) 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 Bestandteile einer Variable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 Was ist eine Konstante?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 Arten der Konstanten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9038" y="1428736"/>
            <a:ext cx="9882664" cy="5357826"/>
          </a:xfrm>
        </p:spPr>
        <p:txBody>
          <a:bodyPr>
            <a:noAutofit/>
          </a:bodyPr>
          <a:lstStyle/>
          <a:p>
            <a:r>
              <a:rPr lang="de-DE" sz="3200" dirty="0" smtClean="0"/>
              <a:t>Wissensfragen</a:t>
            </a:r>
          </a:p>
          <a:p>
            <a:r>
              <a:rPr lang="de-DE" sz="3200" dirty="0" smtClean="0"/>
              <a:t>Datentypen</a:t>
            </a:r>
          </a:p>
          <a:p>
            <a:r>
              <a:rPr lang="de-DE" sz="3200" dirty="0" smtClean="0"/>
              <a:t>Variablen</a:t>
            </a:r>
          </a:p>
          <a:p>
            <a:r>
              <a:rPr lang="de-DE" sz="3200" dirty="0" smtClean="0"/>
              <a:t>Präprozessor</a:t>
            </a:r>
          </a:p>
          <a:p>
            <a:r>
              <a:rPr lang="de-DE" sz="3200" dirty="0" smtClean="0"/>
              <a:t>Konstanten</a:t>
            </a:r>
          </a:p>
          <a:p>
            <a:r>
              <a:rPr lang="de-DE" sz="3200" dirty="0" smtClean="0"/>
              <a:t>Operatoren</a:t>
            </a:r>
          </a:p>
          <a:p>
            <a:r>
              <a:rPr lang="de-DE" sz="3200" dirty="0" smtClean="0"/>
              <a:t>OOP Gedanken</a:t>
            </a:r>
            <a:endParaRPr lang="de-DE" dirty="0" smtClean="0"/>
          </a:p>
          <a:p>
            <a:r>
              <a:rPr lang="de-DE" sz="3200" dirty="0" smtClean="0"/>
              <a:t>Hausaufgabe </a:t>
            </a:r>
          </a:p>
          <a:p>
            <a:r>
              <a:rPr lang="de-DE" sz="32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Variable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1785926"/>
            <a:ext cx="7786742" cy="43577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Einen mit einem </a:t>
            </a:r>
            <a:r>
              <a:rPr lang="de-DE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Namen</a:t>
            </a:r>
            <a:r>
              <a:rPr lang="de-DE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smtClean="0">
                <a:solidFill>
                  <a:srgbClr val="C00000"/>
                </a:solidFill>
              </a:rPr>
              <a:t>versehenen </a:t>
            </a:r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Speicherplatz</a:t>
            </a:r>
            <a:r>
              <a:rPr lang="de-DE" sz="3600" dirty="0" smtClean="0">
                <a:solidFill>
                  <a:srgbClr val="C00000"/>
                </a:solidFill>
              </a:rPr>
              <a:t>, in dem </a:t>
            </a:r>
            <a:r>
              <a:rPr lang="de-DE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</a:t>
            </a:r>
            <a:r>
              <a:rPr lang="de-DE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smtClean="0">
                <a:solidFill>
                  <a:srgbClr val="C00000"/>
                </a:solidFill>
              </a:rPr>
              <a:t>eines bestimmten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Typs</a:t>
            </a:r>
            <a:r>
              <a:rPr lang="de-DE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smtClean="0">
                <a:solidFill>
                  <a:srgbClr val="C00000"/>
                </a:solidFill>
              </a:rPr>
              <a:t>hinterlegt werden können.</a:t>
            </a:r>
            <a:endParaRPr lang="de-DE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Variable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4000504"/>
            <a:ext cx="7786742" cy="20002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C00000"/>
                </a:solidFill>
              </a:rPr>
              <a:t>Der Compiler weiß so wieviel Speicherplatz bereitzustellen ist.</a:t>
            </a:r>
            <a:endParaRPr lang="de-DE" sz="3200" dirty="0">
              <a:solidFill>
                <a:srgbClr val="C00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632717" y="1785926"/>
            <a:ext cx="7786742" cy="19288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C00000"/>
                </a:solidFill>
              </a:rPr>
              <a:t>Variablen müssen immer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</a:t>
            </a:r>
            <a:r>
              <a:rPr lang="de-DE" sz="3600" dirty="0" smtClean="0">
                <a:solidFill>
                  <a:srgbClr val="C00000"/>
                </a:solidFill>
              </a:rPr>
              <a:t> ihrem Gebrauch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deklariert</a:t>
            </a:r>
            <a:r>
              <a:rPr lang="de-DE" sz="3600" dirty="0" smtClean="0">
                <a:solidFill>
                  <a:srgbClr val="C00000"/>
                </a:solidFill>
              </a:rPr>
              <a:t> werden.</a:t>
            </a:r>
            <a:endParaRPr lang="de-DE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einer Variable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1785926"/>
            <a:ext cx="7786742" cy="1214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C00000"/>
                </a:solidFill>
              </a:rPr>
              <a:t>Variablen können ihren Wert </a:t>
            </a:r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immer</a:t>
            </a:r>
            <a:r>
              <a:rPr lang="de-DE" sz="3200" dirty="0" smtClean="0">
                <a:solidFill>
                  <a:srgbClr val="C00000"/>
                </a:solidFill>
              </a:rPr>
              <a:t> ändern.</a:t>
            </a:r>
            <a:endParaRPr lang="de-DE" sz="3200" dirty="0">
              <a:solidFill>
                <a:srgbClr val="C00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632717" y="3286124"/>
            <a:ext cx="7858180" cy="32147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#include &lt;stdio.h&gt;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#include &lt;string.h&gt;</a:t>
            </a:r>
          </a:p>
          <a:p>
            <a:endParaRPr lang="de-DE" sz="2400" dirty="0" smtClean="0">
              <a:solidFill>
                <a:srgbClr val="002060"/>
              </a:solidFill>
            </a:endParaRPr>
          </a:p>
          <a:p>
            <a:r>
              <a:rPr lang="de-DE" sz="2400" dirty="0" smtClean="0">
                <a:solidFill>
                  <a:srgbClr val="002060"/>
                </a:solidFill>
              </a:rPr>
              <a:t>int main(){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	float a;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	a = 6.5; </a:t>
            </a:r>
            <a:r>
              <a:rPr lang="de-DE" sz="2400" dirty="0" smtClean="0">
                <a:solidFill>
                  <a:schemeClr val="tx1">
                    <a:lumMod val="50000"/>
                  </a:schemeClr>
                </a:solidFill>
              </a:rPr>
              <a:t>// Hier hat a den Wert 6.5 gespeichert.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	a = 8.7; </a:t>
            </a:r>
            <a:r>
              <a:rPr lang="de-DE" sz="2400" dirty="0" smtClean="0">
                <a:solidFill>
                  <a:schemeClr val="tx1">
                    <a:lumMod val="50000"/>
                  </a:schemeClr>
                </a:solidFill>
              </a:rPr>
              <a:t>// Hier hat a den Wert 8.7 gespeichert.</a:t>
            </a:r>
          </a:p>
          <a:p>
            <a:r>
              <a:rPr lang="de-DE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aja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973" y="2295524"/>
            <a:ext cx="6267450" cy="45624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886929">
            <a:off x="3846632" y="4660986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a</a:t>
            </a:r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 rot="827971">
            <a:off x="2073675" y="317158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6.5</a:t>
            </a:r>
            <a:endParaRPr lang="de-DE" sz="8800" b="1" dirty="0"/>
          </a:p>
        </p:txBody>
      </p:sp>
      <p:sp>
        <p:nvSpPr>
          <p:cNvPr id="5" name="Rectangle 4"/>
          <p:cNvSpPr/>
          <p:nvPr/>
        </p:nvSpPr>
        <p:spPr>
          <a:xfrm rot="1799532">
            <a:off x="8705079" y="857232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8.7</a:t>
            </a:r>
            <a:endParaRPr lang="de-DE" sz="8800" b="1" dirty="0"/>
          </a:p>
        </p:txBody>
      </p:sp>
      <p:sp>
        <p:nvSpPr>
          <p:cNvPr id="7" name="Bent Arrow 6"/>
          <p:cNvSpPr/>
          <p:nvPr/>
        </p:nvSpPr>
        <p:spPr>
          <a:xfrm rot="5958350">
            <a:off x="4191852" y="806768"/>
            <a:ext cx="1540586" cy="2463263"/>
          </a:xfrm>
          <a:prstGeom prst="bentArrow">
            <a:avLst>
              <a:gd name="adj1" fmla="val 133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7121580" flipV="1">
            <a:off x="6133311" y="428604"/>
            <a:ext cx="2214578" cy="1928826"/>
          </a:xfrm>
          <a:prstGeom prst="bentArrow">
            <a:avLst>
              <a:gd name="adj1" fmla="val 10230"/>
              <a:gd name="adj2" fmla="val 24480"/>
              <a:gd name="adj3" fmla="val 32307"/>
              <a:gd name="adj4" fmla="val 70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802483">
            <a:off x="3204353" y="4500570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Nur float-Zahlen!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7" grpId="0" animBg="1"/>
      <p:bldP spid="7" grpId="1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75395" y="285728"/>
            <a:ext cx="3714776" cy="1857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C00000"/>
                </a:solidFill>
              </a:rPr>
              <a:t>Typ</a:t>
            </a:r>
            <a:endParaRPr lang="de-DE" sz="6600" dirty="0">
              <a:solidFill>
                <a:srgbClr val="C00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16200000" flipH="1">
            <a:off x="2553396" y="1635035"/>
            <a:ext cx="1300172" cy="114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6919129" y="4643446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rgbClr val="002060"/>
                </a:solidFill>
              </a:rPr>
              <a:t>Wert</a:t>
            </a:r>
            <a:endParaRPr lang="de-DE" sz="4800" dirty="0">
              <a:solidFill>
                <a:srgbClr val="002060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rot="16200000" flipV="1">
            <a:off x="7312037" y="3750472"/>
            <a:ext cx="135732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275395" y="4714884"/>
            <a:ext cx="3533567" cy="1857388"/>
          </a:xfrm>
          <a:prstGeom prst="roundRect">
            <a:avLst/>
          </a:prstGeom>
          <a:gradFill flip="none" rotWithShape="1">
            <a:gsLst>
              <a:gs pos="0">
                <a:srgbClr val="028002">
                  <a:tint val="66000"/>
                  <a:satMod val="160000"/>
                </a:srgbClr>
              </a:gs>
              <a:gs pos="50000">
                <a:srgbClr val="028002">
                  <a:tint val="44500"/>
                  <a:satMod val="160000"/>
                </a:srgbClr>
              </a:gs>
              <a:gs pos="100000">
                <a:srgbClr val="028002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28002"/>
                </a:solidFill>
              </a:rPr>
              <a:t>Speicherplatz</a:t>
            </a:r>
          </a:p>
          <a:p>
            <a:pPr algn="ctr"/>
            <a:r>
              <a:rPr lang="de-DE" sz="2000" b="1" dirty="0" smtClean="0">
                <a:solidFill>
                  <a:srgbClr val="028002"/>
                </a:solidFill>
              </a:rPr>
              <a:t>Speicherbedarf:</a:t>
            </a:r>
          </a:p>
          <a:p>
            <a:pPr algn="ctr"/>
            <a:r>
              <a:rPr lang="de-DE" sz="2000" b="1" dirty="0" smtClean="0">
                <a:solidFill>
                  <a:srgbClr val="028002"/>
                </a:solidFill>
              </a:rPr>
              <a:t>sizeof-Operator</a:t>
            </a:r>
            <a:endParaRPr lang="de-DE" b="1" dirty="0">
              <a:solidFill>
                <a:srgbClr val="028002"/>
              </a:solidFill>
            </a:endParaRPr>
          </a:p>
        </p:txBody>
      </p:sp>
      <p:cxnSp>
        <p:nvCxnSpPr>
          <p:cNvPr id="17" name="Gerade Verbindung mit Pfeil 16"/>
          <p:cNvCxnSpPr>
            <a:stCxn id="15" idx="0"/>
          </p:cNvCxnSpPr>
          <p:nvPr/>
        </p:nvCxnSpPr>
        <p:spPr>
          <a:xfrm rot="5400000" flipH="1" flipV="1">
            <a:off x="2480391" y="3633730"/>
            <a:ext cx="642942" cy="1519366"/>
          </a:xfrm>
          <a:prstGeom prst="straightConnector1">
            <a:avLst/>
          </a:prstGeom>
          <a:ln>
            <a:solidFill>
              <a:srgbClr val="02800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4061609" y="4500570"/>
            <a:ext cx="2500330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Zuweisungsoperator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42" idx="0"/>
          </p:cNvCxnSpPr>
          <p:nvPr/>
        </p:nvCxnSpPr>
        <p:spPr>
          <a:xfrm rot="5400000" flipH="1" flipV="1">
            <a:off x="5258196" y="3696894"/>
            <a:ext cx="857254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Folge aus: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b="1" dirty="0" smtClean="0">
                <a:solidFill>
                  <a:srgbClr val="C00000"/>
                </a:solidFill>
              </a:rPr>
              <a:t>Buchstaben</a:t>
            </a:r>
            <a:r>
              <a:rPr lang="de-DE" sz="3600" dirty="0" smtClean="0"/>
              <a:t> </a:t>
            </a:r>
            <a:r>
              <a:rPr lang="de-DE" sz="2800" dirty="0" smtClean="0"/>
              <a:t>(keine Umlaute oder ß) </a:t>
            </a:r>
            <a:r>
              <a:rPr lang="de-DE" sz="3600" dirty="0" smtClean="0"/>
              <a:t>+ </a:t>
            </a:r>
            <a:r>
              <a:rPr lang="de-DE" sz="3600" b="1" dirty="0" smtClean="0">
                <a:solidFill>
                  <a:srgbClr val="C00000"/>
                </a:solidFill>
              </a:rPr>
              <a:t>Ziffern</a:t>
            </a:r>
            <a:r>
              <a:rPr lang="de-DE" sz="3600" dirty="0" smtClean="0"/>
              <a:t> + </a:t>
            </a:r>
            <a:r>
              <a:rPr lang="de-DE" sz="3600" b="1" dirty="0" smtClean="0">
                <a:solidFill>
                  <a:srgbClr val="C00000"/>
                </a:solidFill>
              </a:rPr>
              <a:t>_</a:t>
            </a:r>
            <a:endParaRPr lang="de-DE" sz="3600" b="1" dirty="0">
              <a:solidFill>
                <a:srgbClr val="C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_15OhIchBinToll2 </a:t>
            </a:r>
            <a:r>
              <a:rPr lang="de-DE" dirty="0" smtClean="0"/>
              <a:t>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Erstes Zeichen kann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b="1" dirty="0" smtClean="0">
                <a:solidFill>
                  <a:srgbClr val="C00000"/>
                </a:solidFill>
              </a:rPr>
              <a:t>Buchstabe </a:t>
            </a:r>
            <a:r>
              <a:rPr lang="de-DE" sz="2800" dirty="0" smtClean="0"/>
              <a:t>(keine Umlaute oder ß) </a:t>
            </a:r>
            <a:r>
              <a:rPr lang="de-DE" sz="3600" dirty="0" smtClean="0"/>
              <a:t>oder </a:t>
            </a:r>
            <a:r>
              <a:rPr lang="de-DE" sz="3600" b="1" dirty="0" smtClean="0">
                <a:solidFill>
                  <a:srgbClr val="C00000"/>
                </a:solidFill>
              </a:rPr>
              <a:t>_ </a:t>
            </a:r>
            <a:r>
              <a:rPr lang="de-DE" sz="3600" dirty="0" smtClean="0">
                <a:solidFill>
                  <a:schemeClr val="bg1"/>
                </a:solidFill>
              </a:rPr>
              <a:t>sein aber keine Zahl.</a:t>
            </a:r>
            <a:endParaRPr lang="de-DE" sz="3600" b="1" dirty="0">
              <a:solidFill>
                <a:srgbClr val="C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_15Oh_IchBinToll2 </a:t>
            </a:r>
            <a:r>
              <a:rPr lang="de-DE" dirty="0" smtClean="0"/>
              <a:t>= 58;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Nicht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1</a:t>
            </a:r>
            <a:r>
              <a:rPr lang="de-DE" dirty="0" smtClean="0"/>
              <a:t>5_SOgehtEsNicht = 58;</a:t>
            </a:r>
          </a:p>
          <a:p>
            <a:r>
              <a:rPr lang="de-DE" dirty="0" smtClean="0"/>
              <a:t>int </a:t>
            </a:r>
            <a:r>
              <a:rPr lang="de-DE" dirty="0" smtClean="0">
                <a:solidFill>
                  <a:srgbClr val="C00000"/>
                </a:solidFill>
              </a:rPr>
              <a:t>–</a:t>
            </a:r>
            <a:r>
              <a:rPr lang="de-DE" dirty="0" smtClean="0"/>
              <a:t>HilfeSoAuchNicht 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/>
                </a:solidFill>
              </a:rPr>
              <a:t>von C/C++ </a:t>
            </a:r>
            <a:r>
              <a:rPr lang="de-DE" sz="3600" b="1" dirty="0" smtClean="0">
                <a:solidFill>
                  <a:srgbClr val="C00000"/>
                </a:solidFill>
              </a:rPr>
              <a:t>reservierte </a:t>
            </a:r>
            <a:r>
              <a:rPr lang="de-DE" sz="3600" dirty="0" smtClean="0">
                <a:solidFill>
                  <a:schemeClr val="bg1"/>
                </a:solidFill>
              </a:rPr>
              <a:t>Wörter.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</a:rPr>
              <a:t>_15OhIchBinToll2 </a:t>
            </a:r>
            <a:r>
              <a:rPr lang="de-DE" dirty="0" smtClean="0"/>
              <a:t>= 58;</a:t>
            </a:r>
          </a:p>
          <a:p>
            <a:r>
              <a:rPr lang="de-DE" dirty="0" smtClean="0"/>
              <a:t>int Continue= 58; 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Case sensetive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Nicht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double</a:t>
            </a:r>
            <a:r>
              <a:rPr lang="de-DE" dirty="0" smtClean="0"/>
              <a:t> = 58;</a:t>
            </a:r>
          </a:p>
          <a:p>
            <a:r>
              <a:rPr lang="de-DE" dirty="0" smtClean="0"/>
              <a:t>int </a:t>
            </a:r>
            <a:r>
              <a:rPr lang="de-DE" dirty="0" smtClean="0">
                <a:solidFill>
                  <a:srgbClr val="C00000"/>
                </a:solidFill>
              </a:rPr>
              <a:t>return</a:t>
            </a:r>
            <a:r>
              <a:rPr lang="de-DE" dirty="0" smtClean="0"/>
              <a:t> = 58;</a:t>
            </a:r>
          </a:p>
          <a:p>
            <a:r>
              <a:rPr lang="de-DE" dirty="0" smtClean="0"/>
              <a:t>long double </a:t>
            </a:r>
            <a:r>
              <a:rPr lang="de-DE" dirty="0" smtClean="0">
                <a:solidFill>
                  <a:srgbClr val="C00000"/>
                </a:solidFill>
              </a:rPr>
              <a:t>continue</a:t>
            </a:r>
            <a:r>
              <a:rPr lang="de-DE" dirty="0" smtClean="0"/>
              <a:t> 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/>
                </a:solidFill>
              </a:rPr>
              <a:t>von C/C++ </a:t>
            </a:r>
            <a:r>
              <a:rPr lang="de-DE" sz="3600" b="1" dirty="0" smtClean="0">
                <a:solidFill>
                  <a:srgbClr val="C00000"/>
                </a:solidFill>
              </a:rPr>
              <a:t>reservierte </a:t>
            </a:r>
            <a:r>
              <a:rPr lang="de-DE" sz="3600" dirty="0" smtClean="0">
                <a:solidFill>
                  <a:schemeClr val="bg1"/>
                </a:solidFill>
              </a:rPr>
              <a:t>Wörter.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Reservierte Wörter in C:</a:t>
            </a:r>
          </a:p>
          <a:p>
            <a:r>
              <a:rPr lang="de-D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asm, break, case, char, const, continue, default, do, double, else, enum, extern, float, for, goto, if, int, long, register, return, short, signed, sizeof, static, struct, switch, typdef, union, unsigned, void, volatile,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/>
                </a:solidFill>
              </a:rPr>
              <a:t>von C/C++ </a:t>
            </a:r>
            <a:r>
              <a:rPr lang="de-DE" sz="3600" b="1" dirty="0" smtClean="0">
                <a:solidFill>
                  <a:srgbClr val="C00000"/>
                </a:solidFill>
              </a:rPr>
              <a:t>reservierte </a:t>
            </a:r>
            <a:r>
              <a:rPr lang="de-DE" sz="3600" dirty="0" smtClean="0">
                <a:solidFill>
                  <a:schemeClr val="bg1"/>
                </a:solidFill>
              </a:rPr>
              <a:t>Wörter.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Reservierte Wörter in C++ ergänzend zu C:</a:t>
            </a:r>
          </a:p>
          <a:p>
            <a:r>
              <a:rPr lang="de-DE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catch, class, delete, friend, inline, new, operator, private, protected, public, template, this, throw, try, virtual, auto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 OOP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528641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sind Klassen?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528641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sind Objekte?</a:t>
            </a:r>
            <a:endParaRPr lang="de-DE" sz="6000" dirty="0" smtClean="0">
              <a:solidFill>
                <a:srgbClr val="00206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000504"/>
            <a:ext cx="5214974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ist eine Klassenhierarchie.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1489841" y="2500306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5" name="Abgerundetes Rechteck 4"/>
          <p:cNvSpPr/>
          <p:nvPr/>
        </p:nvSpPr>
        <p:spPr>
          <a:xfrm>
            <a:off x="6776253" y="285728"/>
            <a:ext cx="3714776" cy="185738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rgbClr val="FFC000"/>
                </a:solidFill>
              </a:rPr>
              <a:t>Name</a:t>
            </a:r>
            <a:endParaRPr lang="de-DE" sz="6600" dirty="0">
              <a:solidFill>
                <a:srgbClr val="FFC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rot="10800000" flipV="1">
            <a:off x="5490369" y="1714488"/>
            <a:ext cx="3286152" cy="13573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418404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/>
              <a:t>Nicht erlaubt!</a:t>
            </a:r>
            <a:endParaRPr lang="de-DE" sz="3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572008"/>
            <a:ext cx="3857652" cy="1928826"/>
          </a:xfrm>
          <a:prstGeom prst="roundRect">
            <a:avLst/>
          </a:prstGeom>
          <a:noFill/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chemeClr val="bg1"/>
                </a:solidFill>
              </a:rPr>
              <a:t>Bindestrich (</a:t>
            </a:r>
            <a:r>
              <a:rPr lang="de-DE" sz="2400" dirty="0" smtClean="0">
                <a:solidFill>
                  <a:srgbClr val="C00000"/>
                </a:solidFill>
              </a:rPr>
              <a:t>-</a:t>
            </a:r>
            <a:r>
              <a:rPr lang="de-DE" sz="2400" dirty="0" smtClean="0">
                <a:solidFill>
                  <a:schemeClr val="bg1"/>
                </a:solidFill>
              </a:rPr>
              <a:t>), Kommas (</a:t>
            </a:r>
            <a:r>
              <a:rPr lang="de-DE" sz="2400" dirty="0" smtClean="0">
                <a:solidFill>
                  <a:srgbClr val="C00000"/>
                </a:solidFill>
              </a:rPr>
              <a:t>,</a:t>
            </a:r>
            <a:r>
              <a:rPr lang="de-DE" sz="2400" dirty="0" smtClean="0">
                <a:solidFill>
                  <a:schemeClr val="bg1"/>
                </a:solidFill>
              </a:rPr>
              <a:t>), Leerzeichen ( ) oder Sonderzeichen wie  </a:t>
            </a:r>
            <a:r>
              <a:rPr lang="de-DE" sz="2400" dirty="0" smtClean="0">
                <a:solidFill>
                  <a:srgbClr val="C00000"/>
                </a:solidFill>
              </a:rPr>
              <a:t>!</a:t>
            </a:r>
            <a:r>
              <a:rPr lang="de-DE" sz="2400" dirty="0" smtClean="0">
                <a:solidFill>
                  <a:schemeClr val="bg1"/>
                </a:solidFill>
              </a:rPr>
              <a:t>,  </a:t>
            </a:r>
            <a:r>
              <a:rPr lang="de-DE" sz="2400" dirty="0" smtClean="0">
                <a:solidFill>
                  <a:srgbClr val="C00000"/>
                </a:solidFill>
              </a:rPr>
              <a:t>/</a:t>
            </a:r>
            <a:r>
              <a:rPr lang="de-DE" sz="2400" dirty="0" smtClean="0">
                <a:solidFill>
                  <a:schemeClr val="bg1"/>
                </a:solidFill>
              </a:rPr>
              <a:t>,  </a:t>
            </a:r>
            <a:r>
              <a:rPr lang="de-DE" sz="2400" dirty="0" smtClean="0">
                <a:solidFill>
                  <a:srgbClr val="C00000"/>
                </a:solidFill>
              </a:rPr>
              <a:t>*</a:t>
            </a:r>
            <a:r>
              <a:rPr lang="de-DE" sz="2400" dirty="0" smtClean="0">
                <a:solidFill>
                  <a:schemeClr val="bg1"/>
                </a:solidFill>
              </a:rPr>
              <a:t>,  usw.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61279" y="214290"/>
            <a:ext cx="5143536" cy="19288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Erlaubt:</a:t>
            </a:r>
          </a:p>
          <a:p>
            <a:r>
              <a:rPr lang="de-DE" dirty="0" smtClean="0"/>
              <a:t>double </a:t>
            </a:r>
            <a:r>
              <a:rPr lang="de-DE" dirty="0" smtClean="0">
                <a:solidFill>
                  <a:srgbClr val="C00000"/>
                </a:solidFill>
              </a:rPr>
              <a:t>_15OhIch_BinToll2 </a:t>
            </a:r>
            <a:r>
              <a:rPr lang="de-DE" dirty="0" smtClean="0"/>
              <a:t>= 58;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// Nicht erlaubt:</a:t>
            </a:r>
          </a:p>
          <a:p>
            <a:r>
              <a:rPr lang="de-DE" dirty="0" smtClean="0"/>
              <a:t>char Ojemine</a:t>
            </a:r>
            <a:r>
              <a:rPr lang="de-DE" dirty="0" smtClean="0">
                <a:solidFill>
                  <a:srgbClr val="C00000"/>
                </a:solidFill>
              </a:rPr>
              <a:t>-</a:t>
            </a:r>
            <a:r>
              <a:rPr lang="de-DE" dirty="0" smtClean="0"/>
              <a:t>einBindestrich = 5;</a:t>
            </a:r>
          </a:p>
          <a:p>
            <a:r>
              <a:rPr lang="de-DE" dirty="0" smtClean="0"/>
              <a:t>char AchDuSchreckein  Lehrzeichen = 5;</a:t>
            </a:r>
          </a:p>
          <a:p>
            <a:r>
              <a:rPr lang="de-DE" dirty="0" smtClean="0"/>
              <a:t>float OhEin</a:t>
            </a:r>
            <a:r>
              <a:rPr lang="de-DE" dirty="0" smtClean="0">
                <a:solidFill>
                  <a:srgbClr val="C00000"/>
                </a:solidFill>
              </a:rPr>
              <a:t>,</a:t>
            </a:r>
            <a:r>
              <a:rPr lang="de-DE" dirty="0" smtClean="0"/>
              <a:t>Komma = 58;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/>
        </p:nvSpPr>
        <p:spPr>
          <a:xfrm>
            <a:off x="1489841" y="2493162"/>
            <a:ext cx="8034283" cy="15787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02800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600" dirty="0" smtClean="0">
                <a:solidFill>
                  <a:srgbClr val="C00000"/>
                </a:solidFill>
              </a:rPr>
              <a:t>int</a:t>
            </a:r>
            <a:r>
              <a:rPr lang="de-DE" sz="9600" dirty="0" smtClean="0"/>
              <a:t> </a:t>
            </a:r>
            <a:r>
              <a:rPr lang="de-DE" sz="9600" dirty="0" smtClean="0">
                <a:solidFill>
                  <a:srgbClr val="FFC000"/>
                </a:solidFill>
              </a:rPr>
              <a:t>a </a:t>
            </a:r>
            <a:r>
              <a:rPr lang="de-DE" sz="9600" dirty="0" smtClean="0"/>
              <a:t>= </a:t>
            </a:r>
            <a:r>
              <a:rPr lang="de-DE" sz="9600" dirty="0" smtClean="0">
                <a:solidFill>
                  <a:srgbClr val="002060"/>
                </a:solidFill>
              </a:rPr>
              <a:t>1</a:t>
            </a:r>
            <a:r>
              <a:rPr lang="de-DE" sz="9600" dirty="0" smtClean="0"/>
              <a:t>;</a:t>
            </a:r>
            <a:endParaRPr lang="de-DE" sz="9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418403" y="5286388"/>
            <a:ext cx="8143932" cy="642942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Der variable </a:t>
            </a:r>
            <a:r>
              <a:rPr lang="de-DE" sz="4000" b="1" dirty="0" smtClean="0">
                <a:solidFill>
                  <a:srgbClr val="002060"/>
                </a:solidFill>
              </a:rPr>
              <a:t>a</a:t>
            </a:r>
            <a:r>
              <a:rPr lang="de-DE" sz="2800" dirty="0" smtClean="0">
                <a:solidFill>
                  <a:srgbClr val="002060"/>
                </a:solidFill>
              </a:rPr>
              <a:t> wurde der Wert 1 zugewiesen.</a:t>
            </a:r>
            <a:endParaRPr lang="de-DE" sz="2400" dirty="0">
              <a:solidFill>
                <a:srgbClr val="002060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061609" y="4500570"/>
            <a:ext cx="2500330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Zuweisungsoperator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42" idx="0"/>
          </p:cNvCxnSpPr>
          <p:nvPr/>
        </p:nvCxnSpPr>
        <p:spPr>
          <a:xfrm rot="5400000" flipH="1" flipV="1">
            <a:off x="5258196" y="3696894"/>
            <a:ext cx="857254" cy="750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1418403" y="6072206"/>
            <a:ext cx="8143932" cy="642942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</a:rPr>
              <a:t>Das =-Zeichen in der </a:t>
            </a:r>
            <a:r>
              <a:rPr lang="de-DE" sz="2000" b="1" dirty="0" smtClean="0">
                <a:solidFill>
                  <a:srgbClr val="002060"/>
                </a:solidFill>
              </a:rPr>
              <a:t>C/C++ Programmierung </a:t>
            </a:r>
            <a:r>
              <a:rPr lang="de-DE" sz="2000" dirty="0" smtClean="0">
                <a:solidFill>
                  <a:srgbClr val="002060"/>
                </a:solidFill>
              </a:rPr>
              <a:t>ist von dem</a:t>
            </a:r>
            <a:r>
              <a:rPr lang="de-DE" sz="2000" b="1" dirty="0" smtClean="0">
                <a:solidFill>
                  <a:srgbClr val="002060"/>
                </a:solidFill>
              </a:rPr>
              <a:t> </a:t>
            </a:r>
            <a:r>
              <a:rPr lang="de-DE" sz="2000" dirty="0" smtClean="0">
                <a:solidFill>
                  <a:srgbClr val="002060"/>
                </a:solidFill>
              </a:rPr>
              <a:t>=-Zeichen in der </a:t>
            </a:r>
            <a:r>
              <a:rPr lang="de-DE" sz="2000" b="1" dirty="0" smtClean="0">
                <a:solidFill>
                  <a:srgbClr val="002060"/>
                </a:solidFill>
              </a:rPr>
              <a:t>Mathematik</a:t>
            </a:r>
            <a:r>
              <a:rPr lang="de-DE" sz="2000" dirty="0" smtClean="0">
                <a:solidFill>
                  <a:srgbClr val="002060"/>
                </a:solidFill>
              </a:rPr>
              <a:t> </a:t>
            </a:r>
            <a:r>
              <a:rPr lang="de-DE" sz="2000" b="1" dirty="0" smtClean="0">
                <a:solidFill>
                  <a:srgbClr val="FF0000"/>
                </a:solidFill>
              </a:rPr>
              <a:t>verschieden</a:t>
            </a:r>
            <a:r>
              <a:rPr lang="de-DE" sz="2000" dirty="0" smtClean="0">
                <a:solidFill>
                  <a:srgbClr val="002060"/>
                </a:solidFill>
              </a:rPr>
              <a:t>.</a:t>
            </a:r>
            <a:endParaRPr lang="de-D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Konstanten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133047" y="2143116"/>
            <a:ext cx="3143272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Symbolische Konstanten</a:t>
            </a:r>
            <a:endParaRPr lang="de-DE" sz="20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133047" y="3857628"/>
            <a:ext cx="3143272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Konstanten</a:t>
            </a:r>
            <a:endParaRPr lang="de-DE" sz="2000" dirty="0"/>
          </a:p>
        </p:txBody>
      </p:sp>
      <p:cxnSp>
        <p:nvCxnSpPr>
          <p:cNvPr id="12" name="Form 11"/>
          <p:cNvCxnSpPr>
            <a:stCxn id="4" idx="2"/>
            <a:endCxn id="7" idx="1"/>
          </p:cNvCxnSpPr>
          <p:nvPr/>
        </p:nvCxnSpPr>
        <p:spPr>
          <a:xfrm rot="16200000" flipH="1">
            <a:off x="3097196" y="1714487"/>
            <a:ext cx="1321603" cy="750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Form 13"/>
          <p:cNvCxnSpPr>
            <a:stCxn id="4" idx="2"/>
            <a:endCxn id="8" idx="1"/>
          </p:cNvCxnSpPr>
          <p:nvPr/>
        </p:nvCxnSpPr>
        <p:spPr>
          <a:xfrm rot="16200000" flipH="1">
            <a:off x="2239940" y="2571743"/>
            <a:ext cx="3036115" cy="750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7633509" y="2143116"/>
            <a:ext cx="3143272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Präprozessor-anweisungen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aja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973" y="2295524"/>
            <a:ext cx="6267450" cy="45624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 rot="886929">
            <a:off x="3846632" y="4660986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 smtClean="0"/>
              <a:t>a</a:t>
            </a:r>
            <a:endParaRPr lang="de-DE" b="1" dirty="0"/>
          </a:p>
        </p:txBody>
      </p:sp>
      <p:sp>
        <p:nvSpPr>
          <p:cNvPr id="4" name="Rectangle 3"/>
          <p:cNvSpPr/>
          <p:nvPr/>
        </p:nvSpPr>
        <p:spPr>
          <a:xfrm rot="827971">
            <a:off x="2073675" y="317158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6.5</a:t>
            </a:r>
            <a:endParaRPr lang="de-DE" sz="8800" b="1" dirty="0"/>
          </a:p>
        </p:txBody>
      </p:sp>
      <p:sp>
        <p:nvSpPr>
          <p:cNvPr id="5" name="Rectangle 4"/>
          <p:cNvSpPr/>
          <p:nvPr/>
        </p:nvSpPr>
        <p:spPr>
          <a:xfrm rot="1799532">
            <a:off x="8705079" y="857232"/>
            <a:ext cx="1643074" cy="15001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8.7</a:t>
            </a:r>
            <a:endParaRPr lang="de-DE" sz="8800" b="1" dirty="0"/>
          </a:p>
        </p:txBody>
      </p:sp>
      <p:sp>
        <p:nvSpPr>
          <p:cNvPr id="7" name="Bent Arrow 6"/>
          <p:cNvSpPr/>
          <p:nvPr/>
        </p:nvSpPr>
        <p:spPr>
          <a:xfrm rot="5958350">
            <a:off x="4191852" y="806768"/>
            <a:ext cx="1540586" cy="2463263"/>
          </a:xfrm>
          <a:prstGeom prst="bentArrow">
            <a:avLst>
              <a:gd name="adj1" fmla="val 133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7121580" flipV="1">
            <a:off x="6133311" y="428604"/>
            <a:ext cx="2214578" cy="1928826"/>
          </a:xfrm>
          <a:prstGeom prst="bentArrow">
            <a:avLst>
              <a:gd name="adj1" fmla="val 10230"/>
              <a:gd name="adj2" fmla="val 24480"/>
              <a:gd name="adj3" fmla="val 32307"/>
              <a:gd name="adj4" fmla="val 70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802483">
            <a:off x="3204353" y="4500570"/>
            <a:ext cx="121444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Nur float-Zahlen!</a:t>
            </a:r>
            <a:endParaRPr lang="de-DE" dirty="0"/>
          </a:p>
        </p:txBody>
      </p:sp>
      <p:sp>
        <p:nvSpPr>
          <p:cNvPr id="10" name="&quot;No&quot; Symbol 9"/>
          <p:cNvSpPr/>
          <p:nvPr/>
        </p:nvSpPr>
        <p:spPr>
          <a:xfrm>
            <a:off x="5990435" y="0"/>
            <a:ext cx="4643470" cy="4429132"/>
          </a:xfrm>
          <a:prstGeom prst="noSmoking">
            <a:avLst>
              <a:gd name="adj" fmla="val 60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8865" y="1500174"/>
            <a:ext cx="1680222" cy="15450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dirty="0" smtClean="0"/>
              <a:t>6.5</a:t>
            </a:r>
            <a:endParaRPr lang="de-DE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Präprozessoranweisung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704155" y="1785926"/>
            <a:ext cx="7786742" cy="4500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Präprozessoranweisungen sind </a:t>
            </a:r>
            <a:r>
              <a:rPr lang="de-DE" sz="3600" b="1" dirty="0" smtClean="0">
                <a:solidFill>
                  <a:srgbClr val="C00000"/>
                </a:solidFill>
              </a:rPr>
              <a:t>nicht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Teil des Compilations-prozess. Der Präprozessor ist ein Vorübersetzer </a:t>
            </a:r>
            <a:r>
              <a:rPr lang="de-DE" sz="3600" dirty="0" smtClean="0">
                <a:solidFill>
                  <a:srgbClr val="C00000"/>
                </a:solidFill>
              </a:rPr>
              <a:t>(substitutions-Tool)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, der, bevor der Compiler den Soursecode übersetzt, gezielte </a:t>
            </a:r>
            <a:r>
              <a:rPr lang="de-DE" sz="3600" b="1" dirty="0" smtClean="0">
                <a:solidFill>
                  <a:srgbClr val="002060"/>
                </a:solidFill>
              </a:rPr>
              <a:t>Textersetzungen</a:t>
            </a:r>
            <a:r>
              <a:rPr lang="de-DE" sz="36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durchführt.</a:t>
            </a:r>
            <a:endParaRPr lang="de-DE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704155" y="1785926"/>
            <a:ext cx="7786742" cy="15001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Präprozessoranweisungen werden mit </a:t>
            </a:r>
          </a:p>
          <a:p>
            <a:pPr algn="ctr"/>
            <a:r>
              <a:rPr lang="de-DE" sz="3200" b="1" dirty="0" smtClean="0">
                <a:solidFill>
                  <a:srgbClr val="C00000"/>
                </a:solidFill>
              </a:rPr>
              <a:t>#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simbolisiert.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3500438"/>
            <a:ext cx="7786742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Werden </a:t>
            </a:r>
          </a:p>
          <a:p>
            <a:pPr algn="ctr"/>
            <a:r>
              <a:rPr lang="de-DE" sz="3200" b="1" dirty="0" smtClean="0">
                <a:solidFill>
                  <a:srgbClr val="C00000"/>
                </a:solidFill>
              </a:rPr>
              <a:t>nicht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mit </a:t>
            </a:r>
            <a:r>
              <a:rPr lang="de-DE" sz="4000" b="1" dirty="0" smtClean="0">
                <a:solidFill>
                  <a:srgbClr val="C00000"/>
                </a:solidFill>
              </a:rPr>
              <a:t>;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abgeschlossen.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Kurze Erläuterung:</a:t>
            </a:r>
          </a:p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Präprozessoranweisung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Wichtige</a:t>
            </a:r>
          </a:p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Präprozessoranweisungen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561147" y="1785926"/>
          <a:ext cx="9858444" cy="437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37"/>
                <a:gridCol w="8191207"/>
              </a:tblGrid>
              <a:tr h="42929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Anweisung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Beschreibung</a:t>
                      </a:r>
                      <a:endParaRPr lang="de-DE" sz="2000" dirty="0"/>
                    </a:p>
                  </a:txBody>
                  <a:tcPr/>
                </a:tc>
              </a:tr>
              <a:tr h="427965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#define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Setzen</a:t>
                      </a:r>
                      <a:r>
                        <a:rPr lang="de-DE" sz="2000" baseline="0" dirty="0" smtClean="0"/>
                        <a:t> eines Schalters / Anlegen eines Macros / Anlegen </a:t>
                      </a:r>
                      <a:r>
                        <a:rPr lang="de-DE" sz="2000" baseline="0" smtClean="0"/>
                        <a:t>einer symbolische Konstante</a:t>
                      </a:r>
                      <a:endParaRPr lang="de-DE" sz="2000" dirty="0" smtClean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#undef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Rücksetzen eines Schalters</a:t>
                      </a:r>
                      <a:endParaRPr lang="de-DE" sz="2000" dirty="0"/>
                    </a:p>
                  </a:txBody>
                  <a:tcPr/>
                </a:tc>
              </a:tr>
              <a:tr h="604340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Fallunterscheidung aufgrund eines konstanten Ausdrucks (0 oder ungleich 0)</a:t>
                      </a:r>
                      <a:endParaRPr lang="de-DE" sz="2000" dirty="0"/>
                    </a:p>
                  </a:txBody>
                  <a:tcPr/>
                </a:tc>
              </a:tr>
              <a:tr h="331928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#ifdef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Fallunterscheidung aufgrund</a:t>
                      </a:r>
                      <a:r>
                        <a:rPr lang="de-DE" sz="2000" baseline="0" dirty="0" smtClean="0"/>
                        <a:t> eines gesetzten Compilerschalters</a:t>
                      </a:r>
                      <a:endParaRPr lang="de-DE" sz="2000" dirty="0"/>
                    </a:p>
                  </a:txBody>
                  <a:tcPr/>
                </a:tc>
              </a:tr>
              <a:tr h="363868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#ifndef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smtClean="0"/>
                        <a:t>Fallunterscheidung aufgrund</a:t>
                      </a:r>
                      <a:r>
                        <a:rPr lang="de-DE" sz="2000" baseline="0" dirty="0" smtClean="0"/>
                        <a:t> eines nicht gesetzten Compilerschalters</a:t>
                      </a:r>
                      <a:endParaRPr lang="de-DE" sz="2000" dirty="0" smtClean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#else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Alternative zu</a:t>
                      </a:r>
                      <a:r>
                        <a:rPr lang="de-DE" sz="2000" baseline="0" dirty="0" smtClean="0"/>
                        <a:t> if, ifdef oder ifndef</a:t>
                      </a:r>
                      <a:endParaRPr lang="de-DE" sz="2000" dirty="0"/>
                    </a:p>
                  </a:txBody>
                  <a:tcPr/>
                </a:tc>
              </a:tr>
              <a:tr h="42929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#elif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Alternative mit erneuter if Bedingung</a:t>
                      </a:r>
                      <a:endParaRPr lang="de-DE" sz="2000" dirty="0"/>
                    </a:p>
                  </a:txBody>
                  <a:tcPr/>
                </a:tc>
              </a:tr>
              <a:tr h="493021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#include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Legt den Text einer Headerdatei in das Programm ein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080" y="1357298"/>
            <a:ext cx="9477073" cy="48577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18271" y="2857496"/>
            <a:ext cx="3214710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Wozu?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775989" y="1214422"/>
            <a:ext cx="4357718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Symbolische Konstanten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775989" y="4500570"/>
            <a:ext cx="4357718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Bedingte Compilierung</a:t>
            </a:r>
            <a:endParaRPr lang="de-DE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Gewinkelte Verbindung 8"/>
          <p:cNvCxnSpPr>
            <a:stCxn id="4" idx="3"/>
            <a:endCxn id="6" idx="1"/>
          </p:cNvCxnSpPr>
          <p:nvPr/>
        </p:nvCxnSpPr>
        <p:spPr>
          <a:xfrm>
            <a:off x="3632981" y="3429000"/>
            <a:ext cx="1143008" cy="164307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Form 12"/>
          <p:cNvCxnSpPr>
            <a:stCxn id="4" idx="3"/>
            <a:endCxn id="5" idx="1"/>
          </p:cNvCxnSpPr>
          <p:nvPr/>
        </p:nvCxnSpPr>
        <p:spPr>
          <a:xfrm flipV="1">
            <a:off x="3632981" y="1785926"/>
            <a:ext cx="1143008" cy="164307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Bedingte Compilierung</a:t>
            </a:r>
            <a:endParaRPr lang="de-DE" sz="105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89841" y="2143116"/>
            <a:ext cx="414340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 smtClean="0">
                <a:solidFill>
                  <a:srgbClr val="FF0000"/>
                </a:solidFill>
              </a:rPr>
              <a:t>z.B. 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Betriebssysteme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847691" y="42860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Windows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847691" y="150017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Mac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847691" y="257174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Linux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847691" y="364331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FreeBSD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847691" y="471488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Solaris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847691" y="5715016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...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489841" y="3571876"/>
            <a:ext cx="414340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Single-Source-Princip</a:t>
            </a:r>
            <a:endParaRPr lang="de-DE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18403" y="4786322"/>
            <a:ext cx="4220134" cy="1785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>
                    <a:lumMod val="25000"/>
                  </a:schemeClr>
                </a:solidFill>
              </a:rPr>
              <a:t>Bei unterschiedlich zu erstellenden Versionen darf es nur einen Quellcode geben</a:t>
            </a:r>
            <a:endParaRPr lang="de-DE" sz="2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Ist Assamblersprache eine Maschinensprache?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Welches der drei Ausgabe-Objekte cout, cerr und clog ist ungepuffert?</a:t>
            </a:r>
          </a:p>
          <a:p>
            <a:r>
              <a:rPr lang="de-DE" sz="2800" dirty="0" smtClean="0">
                <a:solidFill>
                  <a:srgbClr val="002060"/>
                </a:solidFill>
              </a:rPr>
              <a:t>Warum ist gepufferter Informationsfluss schneller?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6833" y="4714884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unterscheidet höhere Programmiersprachen von den hardwarenahen Sprachen?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5786454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Datenstrukturen und Algorithmen zusammen und interagierend bilden ein Programm?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2">
                    <a:lumMod val="25000"/>
                  </a:schemeClr>
                </a:solidFill>
              </a:rPr>
              <a:t>Single-Source-Princip</a:t>
            </a:r>
            <a:endParaRPr lang="de-DE" sz="3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89841" y="2071678"/>
            <a:ext cx="4143404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Präprozessorschalter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18402" y="3286124"/>
            <a:ext cx="4220134" cy="3286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>
                    <a:lumMod val="25000"/>
                  </a:schemeClr>
                </a:solidFill>
              </a:rPr>
              <a:t>Ermöglichen unterschiedliche Varianten des Sourcecode in einer Datei zu halten und bei Bedarf die eine oder die andere Variante zu aktivieren/deaktivieren.</a:t>
            </a:r>
            <a:endParaRPr lang="de-DE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847691" y="221455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#define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6847691" y="328612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#undef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2">
                    <a:lumMod val="25000"/>
                  </a:schemeClr>
                </a:solidFill>
              </a:rPr>
              <a:t>Single-Source-Princip</a:t>
            </a:r>
            <a:endParaRPr lang="de-DE" sz="36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489841" y="2143116"/>
            <a:ext cx="3857652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Schalter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18403" y="3286124"/>
            <a:ext cx="3929090" cy="3286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2">
                    <a:lumMod val="25000"/>
                  </a:schemeClr>
                </a:solidFill>
              </a:rPr>
              <a:t>Deaktivierte Codeteile werden von dem Präprozessor ausgefiltert und kommen daher nicht im Code des laufenden Programms vor.</a:t>
            </a:r>
            <a:endParaRPr lang="de-DE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847691" y="221455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#define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6847691" y="3286124"/>
            <a:ext cx="385765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#undef</a:t>
            </a:r>
            <a:endParaRPr lang="de-DE" sz="3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346833" y="571480"/>
            <a:ext cx="5072098" cy="857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2">
                    <a:lumMod val="25000"/>
                  </a:schemeClr>
                </a:solidFill>
              </a:rPr>
              <a:t>SYMBOLISCHE KONSTANTEN</a:t>
            </a:r>
          </a:p>
          <a:p>
            <a:r>
              <a:rPr lang="de-DE" sz="2000" dirty="0" smtClean="0"/>
              <a:t>#</a:t>
            </a:r>
            <a:r>
              <a:rPr lang="de-DE" sz="2000" b="1" dirty="0" smtClean="0">
                <a:solidFill>
                  <a:srgbClr val="002060"/>
                </a:solidFill>
              </a:rPr>
              <a:t>define</a:t>
            </a:r>
            <a:r>
              <a:rPr lang="de-DE" sz="2000" dirty="0" smtClean="0"/>
              <a:t> IDENTIFIER token-sequence</a:t>
            </a:r>
            <a:endParaRPr lang="de-DE" sz="2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704683" y="571480"/>
            <a:ext cx="5000660" cy="857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const</a:t>
            </a:r>
            <a:r>
              <a:rPr lang="de-DE" sz="2400" dirty="0" smtClean="0"/>
              <a:t> DataType name = value;</a:t>
            </a:r>
            <a:endParaRPr lang="de-DE" sz="2400" dirty="0"/>
          </a:p>
        </p:txBody>
      </p:sp>
      <p:sp>
        <p:nvSpPr>
          <p:cNvPr id="18" name="Rechteck 17"/>
          <p:cNvSpPr/>
          <p:nvPr/>
        </p:nvSpPr>
        <p:spPr>
          <a:xfrm>
            <a:off x="346833" y="1571612"/>
            <a:ext cx="5000660" cy="50720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Präprossesor:</a:t>
            </a:r>
          </a:p>
          <a:p>
            <a:r>
              <a:rPr lang="de-DE" sz="2000" dirty="0" smtClean="0"/>
              <a:t>#include &lt;headerdatei&gt;</a:t>
            </a:r>
          </a:p>
          <a:p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Präprossesor:</a:t>
            </a:r>
          </a:p>
          <a:p>
            <a:r>
              <a:rPr lang="de-DE" sz="2000" dirty="0" smtClean="0">
                <a:solidFill>
                  <a:srgbClr val="002060"/>
                </a:solidFill>
              </a:rPr>
              <a:t>#define </a:t>
            </a:r>
            <a:r>
              <a:rPr lang="de-DE" sz="2000" b="1" dirty="0" smtClean="0">
                <a:solidFill>
                  <a:srgbClr val="002060"/>
                </a:solidFill>
              </a:rPr>
              <a:t>MWS</a:t>
            </a:r>
            <a:r>
              <a:rPr lang="de-DE" sz="2000" dirty="0" smtClean="0">
                <a:solidFill>
                  <a:srgbClr val="002060"/>
                </a:solidFill>
              </a:rPr>
              <a:t> 19</a:t>
            </a:r>
            <a:endParaRPr lang="de-DE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000" dirty="0" smtClean="0"/>
              <a:t> int main()</a:t>
            </a:r>
          </a:p>
          <a:p>
            <a:r>
              <a:rPr lang="de-DE" sz="2000" dirty="0" smtClean="0"/>
              <a:t>{</a:t>
            </a:r>
          </a:p>
          <a:p>
            <a:endParaRPr lang="de-DE" sz="2000" dirty="0" smtClean="0"/>
          </a:p>
          <a:p>
            <a:r>
              <a:rPr lang="de-DE" sz="2000" dirty="0" smtClean="0"/>
              <a:t>   float resultat, preis;</a:t>
            </a:r>
          </a:p>
          <a:p>
            <a:endParaRPr lang="de-DE" sz="2000" dirty="0" smtClean="0"/>
          </a:p>
          <a:p>
            <a:r>
              <a:rPr lang="de-DE" sz="2000" dirty="0" smtClean="0"/>
              <a:t>   ...Das eigentliche Programm...</a:t>
            </a:r>
          </a:p>
          <a:p>
            <a:endParaRPr lang="de-DE" sz="2000" dirty="0" smtClean="0"/>
          </a:p>
          <a:p>
            <a:r>
              <a:rPr lang="de-DE" sz="2000" dirty="0" smtClean="0"/>
              <a:t>   ... resultat = preis * </a:t>
            </a:r>
            <a:r>
              <a:rPr lang="de-DE" sz="2000" b="1" dirty="0" smtClean="0"/>
              <a:t>MWS</a:t>
            </a:r>
            <a:r>
              <a:rPr lang="de-DE" sz="2000" dirty="0" smtClean="0"/>
              <a:t>/100;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sp>
        <p:nvSpPr>
          <p:cNvPr id="19" name="Rechteck 18"/>
          <p:cNvSpPr/>
          <p:nvPr/>
        </p:nvSpPr>
        <p:spPr>
          <a:xfrm>
            <a:off x="5704683" y="1571612"/>
            <a:ext cx="5000660" cy="50720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/>
              <a:t>#include &lt;headerdatei&gt;</a:t>
            </a:r>
          </a:p>
          <a:p>
            <a:endParaRPr lang="de-DE" sz="2000" dirty="0" smtClean="0"/>
          </a:p>
          <a:p>
            <a:r>
              <a:rPr lang="de-DE" sz="2000" dirty="0" smtClean="0"/>
              <a:t>int main()</a:t>
            </a:r>
          </a:p>
          <a:p>
            <a:r>
              <a:rPr lang="de-DE" sz="2000" dirty="0" smtClean="0"/>
              <a:t>{</a:t>
            </a:r>
          </a:p>
          <a:p>
            <a:endParaRPr lang="de-DE" sz="2000" dirty="0" smtClean="0"/>
          </a:p>
          <a:p>
            <a:r>
              <a:rPr lang="de-DE" sz="2000" dirty="0" smtClean="0"/>
              <a:t>   </a:t>
            </a:r>
            <a:r>
              <a:rPr lang="de-DE" sz="2000" b="1" dirty="0" smtClean="0">
                <a:solidFill>
                  <a:srgbClr val="C00000"/>
                </a:solidFill>
              </a:rPr>
              <a:t>const</a:t>
            </a:r>
            <a:r>
              <a:rPr lang="de-DE" sz="2000" dirty="0" smtClean="0"/>
              <a:t> float MWS = 19;</a:t>
            </a:r>
          </a:p>
          <a:p>
            <a:endParaRPr lang="de-DE" sz="2000" dirty="0" smtClean="0"/>
          </a:p>
          <a:p>
            <a:r>
              <a:rPr lang="de-DE" sz="2000" dirty="0" smtClean="0"/>
              <a:t>   float resultat;</a:t>
            </a:r>
          </a:p>
          <a:p>
            <a:endParaRPr lang="de-DE" sz="2000" dirty="0" smtClean="0"/>
          </a:p>
          <a:p>
            <a:r>
              <a:rPr lang="de-DE" sz="2000" dirty="0" smtClean="0"/>
              <a:t>   ...Das Eigentliche Programm...</a:t>
            </a:r>
          </a:p>
          <a:p>
            <a:endParaRPr lang="de-DE" sz="2000" dirty="0" smtClean="0"/>
          </a:p>
          <a:p>
            <a:r>
              <a:rPr lang="de-DE" sz="2000" dirty="0" smtClean="0"/>
              <a:t>   MWS = 7; </a:t>
            </a:r>
            <a:r>
              <a:rPr lang="de-DE" sz="2000" dirty="0" smtClean="0">
                <a:solidFill>
                  <a:schemeClr val="tx1">
                    <a:lumMod val="50000"/>
                  </a:schemeClr>
                </a:solidFill>
              </a:rPr>
              <a:t>// FEHLER!: neue Wertzuweisung ist ncht möglich</a:t>
            </a:r>
          </a:p>
          <a:p>
            <a:r>
              <a:rPr lang="de-DE" sz="2000" dirty="0" smtClean="0"/>
              <a:t>}</a:t>
            </a:r>
            <a:endParaRPr lang="de-DE" sz="2000" dirty="0"/>
          </a:p>
        </p:txBody>
      </p:sp>
      <p:cxnSp>
        <p:nvCxnSpPr>
          <p:cNvPr id="11" name="Gerade Verbindung mit Pfeil 10"/>
          <p:cNvCxnSpPr/>
          <p:nvPr/>
        </p:nvCxnSpPr>
        <p:spPr>
          <a:xfrm rot="16200000" flipH="1">
            <a:off x="1489841" y="4000504"/>
            <a:ext cx="2428892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023" y="572292"/>
            <a:ext cx="9286940" cy="585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Abgerundetes Rechteck 3"/>
          <p:cNvSpPr/>
          <p:nvPr/>
        </p:nvSpPr>
        <p:spPr>
          <a:xfrm>
            <a:off x="5633245" y="571480"/>
            <a:ext cx="5000660" cy="85725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const</a:t>
            </a:r>
            <a:r>
              <a:rPr lang="de-DE" sz="2400" dirty="0" smtClean="0"/>
              <a:t> DataType name = value;</a:t>
            </a: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1346965" y="2286804"/>
            <a:ext cx="42862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346965" y="3215498"/>
            <a:ext cx="542928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8" idx="2"/>
          </p:cNvCxnSpPr>
          <p:nvPr/>
        </p:nvCxnSpPr>
        <p:spPr>
          <a:xfrm rot="16200000" flipH="1">
            <a:off x="5383212" y="822325"/>
            <a:ext cx="1857388" cy="5643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Deklarieren und Initialisieren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704683" y="1714488"/>
            <a:ext cx="492922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#define MEMOMU 13</a:t>
            </a:r>
            <a:endParaRPr lang="de-DE" sz="32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418271" y="1714488"/>
            <a:ext cx="37147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Muss gleichzeitig deklariert sowie initialisiert werden</a:t>
            </a:r>
            <a:endParaRPr lang="de-DE" sz="2000" dirty="0"/>
          </a:p>
        </p:txBody>
      </p:sp>
      <p:sp>
        <p:nvSpPr>
          <p:cNvPr id="44" name="Rechteck 43"/>
          <p:cNvSpPr/>
          <p:nvPr/>
        </p:nvSpPr>
        <p:spPr>
          <a:xfrm>
            <a:off x="5704683" y="3857628"/>
            <a:ext cx="492922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int a = 1, b = 3;</a:t>
            </a:r>
            <a:endParaRPr lang="de-DE" sz="3200" dirty="0"/>
          </a:p>
        </p:txBody>
      </p:sp>
      <p:sp>
        <p:nvSpPr>
          <p:cNvPr id="45" name="Abgerundetes Rechteck 44"/>
          <p:cNvSpPr/>
          <p:nvPr/>
        </p:nvSpPr>
        <p:spPr>
          <a:xfrm>
            <a:off x="418271" y="3857628"/>
            <a:ext cx="37147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„Reine“ Initialisierung ist gleichzeitig auch Deklarierung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5704683" y="2786058"/>
            <a:ext cx="4929222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int a, b;</a:t>
            </a:r>
            <a:endParaRPr lang="de-DE" sz="3200" dirty="0"/>
          </a:p>
        </p:txBody>
      </p:sp>
      <p:sp>
        <p:nvSpPr>
          <p:cNvPr id="47" name="Abgerundetes Rechteck 46"/>
          <p:cNvSpPr/>
          <p:nvPr/>
        </p:nvSpPr>
        <p:spPr>
          <a:xfrm>
            <a:off x="418271" y="2786058"/>
            <a:ext cx="371477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Deklarierung</a:t>
            </a:r>
            <a:endParaRPr lang="de-DE" sz="3600" dirty="0"/>
          </a:p>
        </p:txBody>
      </p:sp>
      <p:sp>
        <p:nvSpPr>
          <p:cNvPr id="48" name="Rechteck 47"/>
          <p:cNvSpPr/>
          <p:nvPr/>
        </p:nvSpPr>
        <p:spPr>
          <a:xfrm>
            <a:off x="5704683" y="5000636"/>
            <a:ext cx="4929222" cy="1571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int a, b;</a:t>
            </a:r>
          </a:p>
          <a:p>
            <a:pPr algn="ctr"/>
            <a:r>
              <a:rPr lang="de-DE" sz="3200" dirty="0" smtClean="0"/>
              <a:t>a = 1;</a:t>
            </a:r>
          </a:p>
          <a:p>
            <a:pPr algn="ctr"/>
            <a:r>
              <a:rPr lang="de-DE" sz="3200" dirty="0" smtClean="0"/>
              <a:t> b = 3;</a:t>
            </a:r>
            <a:endParaRPr lang="de-DE" sz="3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418271" y="5000636"/>
            <a:ext cx="3714776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„Nicht reine“ Initialisierung findet separat von der Deklarierung statt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Rechenoperatoren</a:t>
            </a:r>
          </a:p>
        </p:txBody>
      </p:sp>
      <p:sp>
        <p:nvSpPr>
          <p:cNvPr id="6" name="Abgerundetes Rechteck 5"/>
          <p:cNvSpPr/>
          <p:nvPr/>
        </p:nvSpPr>
        <p:spPr>
          <a:xfrm rot="5400000">
            <a:off x="7849736" y="3645229"/>
            <a:ext cx="4639644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Vergleichsoperatoren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61279" y="1857364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561279" y="2643182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561279" y="4214818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1561279" y="3429000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Operatoren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418535" y="1866888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</a:t>
            </a:r>
            <a:endParaRPr lang="de-DE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418535" y="2652706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Subtraktion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2418535" y="4224342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2418535" y="3438524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Multiplikation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561807" y="1857364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5561807" y="2643182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561807" y="4214818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561807" y="3429000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6480977" y="1866888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kleiner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480977" y="2652706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kleiner oder 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6480977" y="4224342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größer oder 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6480977" y="3438524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größer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561807" y="5000636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6480977" y="5010160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5561807" y="5776930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6480977" y="5786454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561279" y="4991112"/>
            <a:ext cx="78581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2418535" y="5000636"/>
            <a:ext cx="292895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</a:t>
            </a:r>
            <a:endParaRPr lang="de-DE" sz="32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-1546274" y="3679033"/>
            <a:ext cx="471490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Logische Operatoren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Operatoren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1561279" y="1857364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1561279" y="2643182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1561279" y="3429000"/>
            <a:ext cx="857256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480449" y="1866888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480449" y="2652706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480449" y="3438524"/>
            <a:ext cx="300992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 rot="16200000">
            <a:off x="-1510555" y="3643314"/>
            <a:ext cx="4643470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rgbClr val="002060"/>
                </a:solidFill>
              </a:rPr>
              <a:t>OOP Operatoren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Operatoren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1561279" y="1857364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1561279" y="2643182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1561279" y="4214818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-&gt;*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1561279" y="3429000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775725" y="1866888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Globalzugriff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775725" y="2652706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Class-Member-Zugriff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2775725" y="4224342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Pointer-to-Member Zugriff (indirekt)</a:t>
            </a:r>
            <a:endParaRPr lang="de-DE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775725" y="3438524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Pointer-to-Member Zugriff (direkt)</a:t>
            </a:r>
            <a:endParaRPr lang="de-DE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1561279" y="5000636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2775725" y="5010160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Allocator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1561279" y="5776930"/>
            <a:ext cx="1143008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2775725" y="5786454"/>
            <a:ext cx="3929090" cy="7143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Dellocator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Geschweifte Klammer rechts 39"/>
          <p:cNvSpPr/>
          <p:nvPr/>
        </p:nvSpPr>
        <p:spPr>
          <a:xfrm>
            <a:off x="6776253" y="1857364"/>
            <a:ext cx="642942" cy="46434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490633" y="3204520"/>
            <a:ext cx="3214710" cy="19389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40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Ergänzend zu C Datentypen</a:t>
            </a:r>
            <a:endParaRPr lang="de-DE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bgerundetes Rechteck 18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Kurzform arithmetischer Berechnung</a:t>
            </a:r>
            <a:endParaRPr lang="de-DE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/>
        </p:nvGraphicFramePr>
        <p:xfrm>
          <a:off x="346833" y="1714488"/>
          <a:ext cx="10215634" cy="407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817"/>
                <a:gridCol w="5107817"/>
              </a:tblGrid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Arithmetische Berechnung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Kürzere Schreibweise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* 100;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*= 100;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+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+= b;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–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-= b;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</a:t>
                      </a:r>
                      <a:r>
                        <a:rPr lang="de-DE" sz="2800" smtClean="0"/>
                        <a:t>/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/= b;</a:t>
                      </a:r>
                      <a:endParaRPr lang="de-DE" sz="2800" dirty="0"/>
                    </a:p>
                  </a:txBody>
                  <a:tcPr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= a % b;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/>
                        <a:t>a %= b;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7062005" y="600076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Seite 80 der Pflichtliteratur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Typenumwandlung</a:t>
            </a:r>
            <a:endParaRPr lang="de-DE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18403" y="1571612"/>
            <a:ext cx="2857520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allgemeiner Cast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418403" y="2416262"/>
            <a:ext cx="285752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Cast</a:t>
            </a:r>
            <a:endParaRPr lang="de-DE" sz="16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8062137" y="1571612"/>
            <a:ext cx="2643206" cy="7143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Programmierung</a:t>
            </a:r>
            <a:endParaRPr lang="de-DE" sz="14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062137" y="2416261"/>
            <a:ext cx="2643206" cy="40845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nur in C++ Programmierung</a:t>
            </a:r>
            <a:endParaRPr lang="de-DE" sz="14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4561675" y="2428868"/>
            <a:ext cx="3286148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Compiler lehnt Umwandlung ab, wenn er keine passende Regel hat.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418403" y="3857628"/>
            <a:ext cx="285752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reinterpret Cast</a:t>
            </a:r>
            <a:endParaRPr lang="de-DE" sz="16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490237" y="3857628"/>
            <a:ext cx="3429024" cy="25003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Entspricht dem allgemeinen Cast. Der Unterschied liegt darin, dass man dem Compiler sagt, dass man weiß es ist kein static Cast, aber man will diesen Cast explizit durchführen.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6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Was ist eine Datenstruktur?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der Unterschied zwischen dem Compiler und dem Linker?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929066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versteht man unter Algorithmus?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857760"/>
            <a:ext cx="1028707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Welche Beziehung gibt es zwischen Algorithmus und Datenstruktur?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561147" y="285728"/>
            <a:ext cx="5643602" cy="11430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Regel</a:t>
            </a:r>
            <a:endParaRPr lang="de-DE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204089" y="1571612"/>
            <a:ext cx="3500462" cy="18573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Kein </a:t>
            </a:r>
            <a:r>
              <a:rPr lang="de-D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Datenverlust</a:t>
            </a: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4990303" y="1571612"/>
            <a:ext cx="5715040" cy="378621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Beispiel:</a:t>
            </a:r>
          </a:p>
          <a:p>
            <a:r>
              <a:rPr lang="de-DE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-&gt; Float: OK</a:t>
            </a:r>
            <a:endParaRPr lang="de-DE" sz="2800" dirty="0" smtClean="0"/>
          </a:p>
          <a:p>
            <a:r>
              <a:rPr lang="de-DE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-&gt; Int: Problem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/>
          </p:cNvSpPr>
          <p:nvPr/>
        </p:nvSpPr>
        <p:spPr>
          <a:xfrm>
            <a:off x="1921629" y="609600"/>
            <a:ext cx="8510072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OOP</a:t>
            </a:r>
            <a:endParaRPr kumimoji="0" lang="de-DE" sz="4000" b="1" i="0" u="none" strike="noStrike" kern="1200" cap="none" spc="0" normalizeH="0" baseline="0" noProof="0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platzhalter 5"/>
          <p:cNvSpPr txBox="1">
            <a:spLocks/>
          </p:cNvSpPr>
          <p:nvPr/>
        </p:nvSpPr>
        <p:spPr>
          <a:xfrm>
            <a:off x="1921629" y="2507786"/>
            <a:ext cx="8510072" cy="15097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Einige Gedanken…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Eigenschaften?</a:t>
            </a:r>
            <a:endParaRPr lang="de-DE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318794" y="3374662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</a:t>
            </a:r>
            <a:r>
              <a:rPr lang="de-DE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sind Fähigkeiten?</a:t>
            </a:r>
            <a:endParaRPr lang="de-DE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Webseiten und Links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293164" y="1142984"/>
            <a:ext cx="6138538" cy="4983180"/>
          </a:xfrm>
        </p:spPr>
        <p:txBody>
          <a:bodyPr>
            <a:noAutofit/>
          </a:bodyPr>
          <a:lstStyle/>
          <a:p>
            <a:r>
              <a:rPr lang="de-DE" sz="2400" dirty="0" smtClean="0">
                <a:hlinkClick r:id="rId2"/>
              </a:rPr>
              <a:t>http://www.utf8-zeichentabelle.de/</a:t>
            </a:r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Hausaufgabe</a:t>
            </a:r>
            <a:endParaRPr lang="de-DE" sz="2000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347361" y="285728"/>
            <a:ext cx="6138538" cy="6357982"/>
          </a:xfrm>
        </p:spPr>
        <p:txBody>
          <a:bodyPr>
            <a:normAutofit fontScale="92500"/>
          </a:bodyPr>
          <a:lstStyle/>
          <a:p>
            <a:r>
              <a:rPr lang="de-DE" sz="2400" dirty="0" smtClean="0"/>
              <a:t>Ein Programm schreiben das typedef, const, Schalter und auto enthält.</a:t>
            </a:r>
          </a:p>
          <a:p>
            <a:r>
              <a:rPr lang="de-DE" sz="2400" dirty="0" smtClean="0"/>
              <a:t>Es soll zwei float Zahlen multiplizieren: </a:t>
            </a:r>
            <a:r>
              <a:rPr lang="de-DE" sz="2400" dirty="0" smtClean="0">
                <a:solidFill>
                  <a:srgbClr val="002060"/>
                </a:solidFill>
              </a:rPr>
              <a:t>x=a*b;</a:t>
            </a:r>
          </a:p>
          <a:p>
            <a:r>
              <a:rPr lang="de-DE" sz="2400" dirty="0" smtClean="0"/>
              <a:t>Die Faktoren sollen mit „gleitkommazahl“ deklariert werden: </a:t>
            </a:r>
            <a:r>
              <a:rPr lang="de-DE" sz="2400" dirty="0" smtClean="0">
                <a:solidFill>
                  <a:srgbClr val="002060"/>
                </a:solidFill>
              </a:rPr>
              <a:t>gleitkommazahl a, b;</a:t>
            </a:r>
          </a:p>
          <a:p>
            <a:r>
              <a:rPr lang="de-DE" sz="2400" dirty="0" smtClean="0"/>
              <a:t>Das Resultat soll durch </a:t>
            </a:r>
            <a:r>
              <a:rPr lang="de-DE" sz="2400" dirty="0" smtClean="0">
                <a:solidFill>
                  <a:srgbClr val="C00000"/>
                </a:solidFill>
              </a:rPr>
              <a:t>auto</a:t>
            </a:r>
            <a:r>
              <a:rPr lang="de-DE" sz="2400" dirty="0" smtClean="0"/>
              <a:t> bestimmt sein: </a:t>
            </a:r>
            <a:r>
              <a:rPr lang="de-DE" sz="2400" dirty="0" smtClean="0">
                <a:solidFill>
                  <a:srgbClr val="002060"/>
                </a:solidFill>
              </a:rPr>
              <a:t>auto x;</a:t>
            </a:r>
          </a:p>
          <a:p>
            <a:r>
              <a:rPr lang="de-DE" sz="2400" dirty="0" smtClean="0"/>
              <a:t>Es soll der </a:t>
            </a:r>
            <a:r>
              <a:rPr lang="de-DE" sz="2400" i="1" dirty="0" smtClean="0">
                <a:solidFill>
                  <a:srgbClr val="002060"/>
                </a:solidFill>
              </a:rPr>
              <a:t>Datentyp</a:t>
            </a:r>
            <a:r>
              <a:rPr lang="de-DE" sz="2400" dirty="0" smtClean="0"/>
              <a:t> von x auf dem Bildschirm ausgegeben werden.</a:t>
            </a:r>
          </a:p>
          <a:p>
            <a:r>
              <a:rPr lang="de-DE" sz="2400" dirty="0" smtClean="0"/>
              <a:t>Es soll die </a:t>
            </a:r>
            <a:r>
              <a:rPr lang="de-DE" sz="2400" i="1" dirty="0" smtClean="0">
                <a:solidFill>
                  <a:srgbClr val="002060"/>
                </a:solidFill>
              </a:rPr>
              <a:t>Lösung</a:t>
            </a:r>
            <a:r>
              <a:rPr lang="de-DE" sz="2400" dirty="0" smtClean="0"/>
              <a:t> auf dem Bildschirm ausgegeben werden.</a:t>
            </a:r>
          </a:p>
          <a:p>
            <a:r>
              <a:rPr lang="de-DE" sz="2400" dirty="0" smtClean="0"/>
              <a:t>Alle Ausgaben in einer Funktion verlegen.</a:t>
            </a:r>
          </a:p>
          <a:p>
            <a:r>
              <a:rPr lang="de-DE" sz="2400" dirty="0" smtClean="0">
                <a:solidFill>
                  <a:srgbClr val="C00000"/>
                </a:solidFill>
              </a:rPr>
              <a:t>Fortgeschritten</a:t>
            </a:r>
            <a:r>
              <a:rPr lang="de-DE" sz="2400" dirty="0" smtClean="0"/>
              <a:t>: Es soll möglich sein die Ausgabe des Datentyps auszuschalten mit einem Schalter: </a:t>
            </a:r>
            <a:r>
              <a:rPr lang="de-DE" sz="2400" dirty="0" smtClean="0">
                <a:solidFill>
                  <a:srgbClr val="002060"/>
                </a:solidFill>
              </a:rPr>
              <a:t>#if ... 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smtClean="0"/>
              <a:t> 2</a:t>
            </a:r>
            <a:endParaRPr lang="de-DE" dirty="0" smtClean="0"/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02-C++Basics_E228-UE2-Gisela_Neira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 </a:t>
            </a:r>
            <a:r>
              <a:rPr lang="de-DE" dirty="0" smtClean="0">
                <a:solidFill>
                  <a:srgbClr val="C00000"/>
                </a:solidFill>
              </a:rPr>
              <a:t>17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Text-Dateien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294894" y="2643183"/>
            <a:ext cx="646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Vielen Dank!</a:t>
            </a:r>
            <a:endParaRPr lang="de-DE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Ist das Ablaufen eines Programms Betriebssystemabhängig?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Können die Streams </a:t>
            </a:r>
            <a:r>
              <a:rPr lang="de-DE" sz="2800" dirty="0" err="1" smtClean="0">
                <a:solidFill>
                  <a:srgbClr val="002060"/>
                </a:solidFill>
              </a:rPr>
              <a:t>cout</a:t>
            </a:r>
            <a:r>
              <a:rPr lang="de-DE" sz="2800" dirty="0" smtClean="0">
                <a:solidFill>
                  <a:srgbClr val="002060"/>
                </a:solidFill>
              </a:rPr>
              <a:t>, </a:t>
            </a:r>
            <a:r>
              <a:rPr lang="de-DE" sz="2800" dirty="0" err="1" smtClean="0">
                <a:solidFill>
                  <a:srgbClr val="002060"/>
                </a:solidFill>
              </a:rPr>
              <a:t>cerr</a:t>
            </a:r>
            <a:r>
              <a:rPr lang="de-DE" sz="2800" dirty="0" smtClean="0">
                <a:solidFill>
                  <a:srgbClr val="002060"/>
                </a:solidFill>
              </a:rPr>
              <a:t> und </a:t>
            </a:r>
            <a:r>
              <a:rPr lang="de-DE" sz="2800" dirty="0" err="1" smtClean="0">
                <a:solidFill>
                  <a:srgbClr val="002060"/>
                </a:solidFill>
              </a:rPr>
              <a:t>clog</a:t>
            </a:r>
            <a:r>
              <a:rPr lang="de-DE" sz="2800" dirty="0" smtClean="0">
                <a:solidFill>
                  <a:srgbClr val="002060"/>
                </a:solidFill>
              </a:rPr>
              <a:t> umgeleitet werden?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929066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eine Funktion? Wozu dienen Funktionen? 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857760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Wie sehen Funktionen aus?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Hausaufgabe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Datentypen in der C/C++ 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C/C++ Datentypen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C++ Datentypen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Zahlenarten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Wertebereiche der Zahlenarten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C/C++ Datentypen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bgerundetes Rechteck 4"/>
          <p:cNvSpPr/>
          <p:nvPr/>
        </p:nvSpPr>
        <p:spPr>
          <a:xfrm rot="16200000">
            <a:off x="-1550820" y="3683579"/>
            <a:ext cx="4724000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Elementare </a:t>
            </a:r>
          </a:p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Datentypen</a:t>
            </a:r>
          </a:p>
        </p:txBody>
      </p:sp>
      <p:sp>
        <p:nvSpPr>
          <p:cNvPr id="6" name="Abgerundetes Rechteck 5"/>
          <p:cNvSpPr/>
          <p:nvPr/>
        </p:nvSpPr>
        <p:spPr>
          <a:xfrm rot="5400000">
            <a:off x="7849736" y="3645229"/>
            <a:ext cx="4639644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Abgeleitete Datentypen</a:t>
            </a:r>
            <a:endParaRPr lang="de-DE" sz="3200" dirty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704155" y="2071678"/>
            <a:ext cx="3500462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704155" y="3071810"/>
            <a:ext cx="3500462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704155" y="5072074"/>
            <a:ext cx="3500462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704683" y="2071678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Arrays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704683" y="3071810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Pointer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704683" y="4071942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Datenstr.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704683" y="5072074"/>
            <a:ext cx="35004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rgbClr val="002060"/>
                </a:solidFill>
              </a:rPr>
              <a:t>Enums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561279" y="1928802"/>
            <a:ext cx="3786214" cy="22145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561411" y="4000504"/>
            <a:ext cx="185738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FF0000"/>
                </a:solidFill>
              </a:rPr>
              <a:t>Zahl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561279" y="4929198"/>
            <a:ext cx="3786214" cy="115253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04155" y="6000768"/>
            <a:ext cx="928694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Ziffer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2704287" y="6000768"/>
            <a:ext cx="1143008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Zeichen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918733" y="6000768"/>
            <a:ext cx="1285884" cy="5715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Buchstabe</a:t>
            </a:r>
            <a:endParaRPr lang="de-DE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1693</Words>
  <Application>Microsoft Office PowerPoint</Application>
  <PresentationFormat>Custom</PresentationFormat>
  <Paragraphs>460</Paragraphs>
  <Slides>56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Ananke</vt:lpstr>
      <vt:lpstr>C++ Basics</vt:lpstr>
      <vt:lpstr>Inhalt</vt:lpstr>
      <vt:lpstr>Slide 3</vt:lpstr>
      <vt:lpstr>Slide 4</vt:lpstr>
      <vt:lpstr>Slide 5</vt:lpstr>
      <vt:lpstr>Slide 6</vt:lpstr>
      <vt:lpstr>Slide 7</vt:lpstr>
      <vt:lpstr>Datentypen in der C/C++ Programmierung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Variablen und Konstanten in der C/C++ Programmierung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Webseiten und Links</vt:lpstr>
      <vt:lpstr>Hausaufgabe</vt:lpstr>
      <vt:lpstr>Dateien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1597</cp:revision>
  <dcterms:created xsi:type="dcterms:W3CDTF">2017-01-10T15:09:16Z</dcterms:created>
  <dcterms:modified xsi:type="dcterms:W3CDTF">2019-05-29T07:19:38Z</dcterms:modified>
</cp:coreProperties>
</file>