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72" r:id="rId2"/>
    <p:sldId id="274" r:id="rId3"/>
    <p:sldId id="300" r:id="rId4"/>
    <p:sldId id="306" r:id="rId5"/>
    <p:sldId id="401" r:id="rId6"/>
    <p:sldId id="407" r:id="rId7"/>
    <p:sldId id="324" r:id="rId8"/>
    <p:sldId id="341" r:id="rId9"/>
    <p:sldId id="325" r:id="rId10"/>
    <p:sldId id="340" r:id="rId11"/>
    <p:sldId id="321" r:id="rId12"/>
    <p:sldId id="322" r:id="rId13"/>
    <p:sldId id="343" r:id="rId14"/>
    <p:sldId id="344" r:id="rId15"/>
    <p:sldId id="345" r:id="rId16"/>
    <p:sldId id="352" r:id="rId17"/>
    <p:sldId id="347" r:id="rId18"/>
    <p:sldId id="350" r:id="rId19"/>
    <p:sldId id="351" r:id="rId20"/>
    <p:sldId id="348" r:id="rId21"/>
    <p:sldId id="346" r:id="rId22"/>
    <p:sldId id="353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3" r:id="rId31"/>
    <p:sldId id="402" r:id="rId32"/>
    <p:sldId id="364" r:id="rId33"/>
    <p:sldId id="405" r:id="rId34"/>
    <p:sldId id="406" r:id="rId35"/>
    <p:sldId id="365" r:id="rId36"/>
    <p:sldId id="367" r:id="rId37"/>
    <p:sldId id="371" r:id="rId38"/>
    <p:sldId id="366" r:id="rId39"/>
    <p:sldId id="370" r:id="rId40"/>
    <p:sldId id="368" r:id="rId41"/>
    <p:sldId id="369" r:id="rId42"/>
    <p:sldId id="409" r:id="rId43"/>
    <p:sldId id="410" r:id="rId44"/>
    <p:sldId id="411" r:id="rId45"/>
    <p:sldId id="412" r:id="rId46"/>
    <p:sldId id="270" r:id="rId47"/>
    <p:sldId id="277" r:id="rId48"/>
  </p:sldIdLst>
  <p:sldSz cx="10980738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00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502" autoAdjust="0"/>
    <p:restoredTop sz="99154" autoAdjust="0"/>
  </p:normalViewPr>
  <p:slideViewPr>
    <p:cSldViewPr>
      <p:cViewPr>
        <p:scale>
          <a:sx n="75" d="100"/>
          <a:sy n="75" d="100"/>
        </p:scale>
        <p:origin x="180" y="336"/>
      </p:cViewPr>
      <p:guideLst>
        <p:guide orient="horz" pos="2160"/>
        <p:guide pos="34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DAE33-E71C-4A4D-87DE-64FD4181A143}" type="datetimeFigureOut">
              <a:rPr lang="de-DE" smtClean="0"/>
              <a:pPr/>
              <a:t>03.06.2019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BBF51-5016-453D-B80A-00DC72DE5442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06803" y="1371600"/>
            <a:ext cx="9882664" cy="1828800"/>
          </a:xfrm>
          <a:ln>
            <a:solidFill>
              <a:schemeClr val="tx2"/>
            </a:solidFill>
          </a:ln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solidFill>
                  <a:schemeClr val="tx1">
                    <a:lumMod val="75000"/>
                  </a:schemeClr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03.06.2019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647112" y="3331698"/>
            <a:ext cx="768651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03.06.2019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961035" y="274640"/>
            <a:ext cx="2470666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49037" y="274640"/>
            <a:ext cx="7228986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03.06.2019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v"/>
              <a:defRPr/>
            </a:lvl1pPr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03.06.2019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21629" y="609600"/>
            <a:ext cx="8510072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21629" y="2507786"/>
            <a:ext cx="8510072" cy="1509712"/>
          </a:xfrm>
        </p:spPr>
        <p:txBody>
          <a:bodyPr anchor="t">
            <a:normAutofit/>
          </a:bodyPr>
          <a:lstStyle>
            <a:lvl1pPr marL="73152" indent="0" algn="l">
              <a:buNone/>
              <a:defRPr sz="28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03.06.2019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516640" y="6416677"/>
            <a:ext cx="915062" cy="365125"/>
          </a:xfrm>
        </p:spPr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49037" y="1600202"/>
            <a:ext cx="4849826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581875" y="1600202"/>
            <a:ext cx="4849826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03.06.2019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9038" y="273050"/>
            <a:ext cx="9882664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9037" y="1535113"/>
            <a:ext cx="48517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5578063" y="1535113"/>
            <a:ext cx="4853639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549037" y="2362202"/>
            <a:ext cx="48517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78063" y="2362202"/>
            <a:ext cx="4853639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03.06.2019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800"/>
            </a:lvl1pPr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03.06.2019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03.06.2019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9038" y="273050"/>
            <a:ext cx="3612587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49038" y="1524002"/>
            <a:ext cx="3612587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293164" y="273052"/>
            <a:ext cx="6138538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03.06.2019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6148" y="609600"/>
            <a:ext cx="6588443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196148" y="1831975"/>
            <a:ext cx="6588443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96148" y="1166787"/>
            <a:ext cx="6588443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03.06.2019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549038" y="274638"/>
            <a:ext cx="9882664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549038" y="1600200"/>
            <a:ext cx="9882664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549038" y="6416677"/>
            <a:ext cx="2562172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17F659-0594-4966-AAF8-4DB68E016B34}" type="datetimeFigureOut">
              <a:rPr lang="de-DE" smtClean="0"/>
              <a:pPr/>
              <a:t>03.06.2019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751752" y="6416677"/>
            <a:ext cx="3477234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9516640" y="6416677"/>
            <a:ext cx="915062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20000">
                <a:schemeClr val="accent5">
                  <a:tint val="9000"/>
                  <a:alpha val="0"/>
                </a:schemeClr>
              </a:gs>
              <a:gs pos="100000">
                <a:schemeClr val="accent5">
                  <a:tint val="70000"/>
                  <a:sat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130000" dist="101600" dir="2700000" algn="tl" rotWithShape="0">
              <a:srgbClr val="000000">
                <a:alpha val="35000"/>
              </a:srgbClr>
            </a:outerShdw>
            <a:softEdge rad="317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de-DE" sz="7200" dirty="0" smtClean="0">
                <a:solidFill>
                  <a:schemeClr val="tx2">
                    <a:lumMod val="25000"/>
                  </a:schemeClr>
                </a:solidFill>
              </a:rPr>
              <a:t>C++ Basics</a:t>
            </a:r>
            <a:endParaRPr lang="de-DE" sz="66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59148" y="3071810"/>
            <a:ext cx="7262444" cy="1000132"/>
          </a:xfrm>
        </p:spPr>
        <p:txBody>
          <a:bodyPr>
            <a:normAutofit/>
          </a:bodyPr>
          <a:lstStyle/>
          <a:p>
            <a:r>
              <a:rPr lang="de-DE" sz="48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Unterrichtseinheit 4.1</a:t>
            </a:r>
            <a:endParaRPr lang="de-DE" dirty="0" smtClean="0"/>
          </a:p>
        </p:txBody>
      </p:sp>
      <p:sp>
        <p:nvSpPr>
          <p:cNvPr id="4" name="Rechteck 3"/>
          <p:cNvSpPr/>
          <p:nvPr/>
        </p:nvSpPr>
        <p:spPr>
          <a:xfrm>
            <a:off x="8566924" y="6286520"/>
            <a:ext cx="2250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2800" b="1" dirty="0" smtClean="0"/>
              <a:t>Gisela Neira</a:t>
            </a:r>
            <a:endParaRPr lang="de-DE" sz="2800" b="1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1132651" y="3857628"/>
            <a:ext cx="8501122" cy="10001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lang="de-DE" sz="3200" b="1" baseline="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Arrays, Strings</a:t>
            </a:r>
            <a:endParaRPr kumimoji="0" lang="de-DE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833746" y="2357429"/>
            <a:ext cx="648469" cy="54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3520047" y="2357429"/>
            <a:ext cx="648469" cy="54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4206348" y="2357429"/>
            <a:ext cx="648469" cy="54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4892649" y="2357429"/>
            <a:ext cx="648469" cy="54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578950" y="2357429"/>
            <a:ext cx="648469" cy="54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6265251" y="2357429"/>
            <a:ext cx="648469" cy="54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951552" y="2357429"/>
            <a:ext cx="648469" cy="54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7637852" y="2357429"/>
            <a:ext cx="648469" cy="54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833746" y="1285859"/>
            <a:ext cx="648469" cy="540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520047" y="1285859"/>
            <a:ext cx="648469" cy="540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4206348" y="1285859"/>
            <a:ext cx="648469" cy="540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4892649" y="1285859"/>
            <a:ext cx="648469" cy="540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5578950" y="1285859"/>
            <a:ext cx="648469" cy="540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6265251" y="1285859"/>
            <a:ext cx="648469" cy="540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6951552" y="1285859"/>
            <a:ext cx="648469" cy="540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7637852" y="1285859"/>
            <a:ext cx="648469" cy="540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2833746" y="3460503"/>
            <a:ext cx="648469" cy="54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4206348" y="3460503"/>
            <a:ext cx="648469" cy="54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5578950" y="3460503"/>
            <a:ext cx="648469" cy="54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6951552" y="3460503"/>
            <a:ext cx="648469" cy="54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2833746" y="4603511"/>
            <a:ext cx="648469" cy="54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3520047" y="4603511"/>
            <a:ext cx="648469" cy="54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4206348" y="4603511"/>
            <a:ext cx="648469" cy="54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4892649" y="4603511"/>
            <a:ext cx="648469" cy="54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5578950" y="4603511"/>
            <a:ext cx="648469" cy="54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6265251" y="4603511"/>
            <a:ext cx="648469" cy="54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6951552" y="4603511"/>
            <a:ext cx="648469" cy="54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7637852" y="4603511"/>
            <a:ext cx="648469" cy="54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Gerade Verbindung mit Pfeil 35"/>
          <p:cNvCxnSpPr>
            <a:stCxn id="10" idx="3"/>
          </p:cNvCxnSpPr>
          <p:nvPr/>
        </p:nvCxnSpPr>
        <p:spPr>
          <a:xfrm>
            <a:off x="8286321" y="2627429"/>
            <a:ext cx="918825" cy="191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34" idx="3"/>
          </p:cNvCxnSpPr>
          <p:nvPr/>
        </p:nvCxnSpPr>
        <p:spPr>
          <a:xfrm flipV="1">
            <a:off x="8286321" y="4861148"/>
            <a:ext cx="990263" cy="123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27" idx="1"/>
          </p:cNvCxnSpPr>
          <p:nvPr/>
        </p:nvCxnSpPr>
        <p:spPr>
          <a:xfrm rot="10800000">
            <a:off x="1989908" y="4861149"/>
            <a:ext cx="843838" cy="123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386162" y="1214422"/>
            <a:ext cx="1818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endParaRPr lang="de-DE" sz="2400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386162" y="2285992"/>
            <a:ext cx="1818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</a:t>
            </a:r>
            <a:endParaRPr lang="de-DE" sz="2400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386162" y="3354173"/>
            <a:ext cx="1818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</a:t>
            </a:r>
            <a:endParaRPr lang="de-DE" sz="2400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386162" y="4500570"/>
            <a:ext cx="1818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Deque</a:t>
            </a:r>
            <a:endParaRPr lang="de-DE" sz="2400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2" name="Gewinkelte Verbindung 51"/>
          <p:cNvCxnSpPr>
            <a:stCxn id="19" idx="0"/>
            <a:endCxn id="21" idx="0"/>
          </p:cNvCxnSpPr>
          <p:nvPr/>
        </p:nvCxnSpPr>
        <p:spPr>
          <a:xfrm rot="5400000" flipH="1" flipV="1">
            <a:off x="3844441" y="2774202"/>
            <a:ext cx="1588" cy="1372602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Form 53"/>
          <p:cNvCxnSpPr>
            <a:stCxn id="21" idx="0"/>
            <a:endCxn id="23" idx="0"/>
          </p:cNvCxnSpPr>
          <p:nvPr/>
        </p:nvCxnSpPr>
        <p:spPr>
          <a:xfrm rot="5400000" flipH="1" flipV="1">
            <a:off x="5217043" y="2774202"/>
            <a:ext cx="1588" cy="1372602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Gewinkelte Verbindung 56"/>
          <p:cNvCxnSpPr>
            <a:stCxn id="23" idx="0"/>
            <a:endCxn id="25" idx="0"/>
          </p:cNvCxnSpPr>
          <p:nvPr/>
        </p:nvCxnSpPr>
        <p:spPr>
          <a:xfrm rot="5400000" flipH="1" flipV="1">
            <a:off x="6589645" y="2774202"/>
            <a:ext cx="1588" cy="1372602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Gewinkelte Verbindung 58"/>
          <p:cNvCxnSpPr>
            <a:stCxn id="25" idx="2"/>
            <a:endCxn id="23" idx="2"/>
          </p:cNvCxnSpPr>
          <p:nvPr/>
        </p:nvCxnSpPr>
        <p:spPr>
          <a:xfrm rot="5400000">
            <a:off x="6589645" y="3314202"/>
            <a:ext cx="1588" cy="1372602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Gewinkelte Verbindung 60"/>
          <p:cNvCxnSpPr>
            <a:stCxn id="23" idx="2"/>
            <a:endCxn id="21" idx="2"/>
          </p:cNvCxnSpPr>
          <p:nvPr/>
        </p:nvCxnSpPr>
        <p:spPr>
          <a:xfrm rot="5400000">
            <a:off x="5217043" y="3314202"/>
            <a:ext cx="1588" cy="1372602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Gewinkelte Verbindung 62"/>
          <p:cNvCxnSpPr>
            <a:stCxn id="21" idx="2"/>
            <a:endCxn id="19" idx="2"/>
          </p:cNvCxnSpPr>
          <p:nvPr/>
        </p:nvCxnSpPr>
        <p:spPr>
          <a:xfrm rot="5400000">
            <a:off x="3844441" y="3314202"/>
            <a:ext cx="1588" cy="1372602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Abgerundetes Rechteck 66"/>
          <p:cNvSpPr/>
          <p:nvPr/>
        </p:nvSpPr>
        <p:spPr>
          <a:xfrm>
            <a:off x="214586" y="2075066"/>
            <a:ext cx="9347749" cy="3429024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eck 67"/>
          <p:cNvSpPr/>
          <p:nvPr/>
        </p:nvSpPr>
        <p:spPr>
          <a:xfrm>
            <a:off x="6574118" y="5861280"/>
            <a:ext cx="2916779" cy="6429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Dynamisch</a:t>
            </a:r>
            <a:endParaRPr lang="de-DE" dirty="0"/>
          </a:p>
        </p:txBody>
      </p:sp>
      <p:cxnSp>
        <p:nvCxnSpPr>
          <p:cNvPr id="70" name="Form 69"/>
          <p:cNvCxnSpPr>
            <a:endCxn id="68" idx="1"/>
          </p:cNvCxnSpPr>
          <p:nvPr/>
        </p:nvCxnSpPr>
        <p:spPr>
          <a:xfrm rot="16200000" flipH="1">
            <a:off x="5119549" y="4728181"/>
            <a:ext cx="678661" cy="2230478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feld 54"/>
          <p:cNvSpPr txBox="1"/>
          <p:nvPr/>
        </p:nvSpPr>
        <p:spPr>
          <a:xfrm rot="16200000">
            <a:off x="9428335" y="1198407"/>
            <a:ext cx="1348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C/C++</a:t>
            </a:r>
            <a:endParaRPr lang="de-DE" sz="2800" dirty="0"/>
          </a:p>
        </p:txBody>
      </p:sp>
      <p:sp>
        <p:nvSpPr>
          <p:cNvPr id="56" name="Textfeld 55"/>
          <p:cNvSpPr txBox="1"/>
          <p:nvPr/>
        </p:nvSpPr>
        <p:spPr>
          <a:xfrm rot="16200000">
            <a:off x="9344103" y="3493299"/>
            <a:ext cx="1531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nur C++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0"/>
                            </p:stCondLst>
                            <p:childTnLst>
                              <p:par>
                                <p:cTn id="7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0"/>
                            </p:stCondLst>
                            <p:childTnLst>
                              <p:par>
                                <p:cTn id="8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000"/>
                            </p:stCondLst>
                            <p:childTnLst>
                              <p:par>
                                <p:cTn id="8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000"/>
                            </p:stCondLst>
                            <p:childTnLst>
                              <p:par>
                                <p:cTn id="9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500"/>
                            </p:stCondLst>
                            <p:childTnLst>
                              <p:par>
                                <p:cTn id="9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0"/>
                            </p:stCondLst>
                            <p:childTnLst>
                              <p:par>
                                <p:cTn id="1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500"/>
                            </p:stCondLst>
                            <p:childTnLst>
                              <p:par>
                                <p:cTn id="1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6000"/>
                            </p:stCondLst>
                            <p:childTnLst>
                              <p:par>
                                <p:cTn id="1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7000"/>
                            </p:stCondLst>
                            <p:childTnLst>
                              <p:par>
                                <p:cTn id="1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7500"/>
                            </p:stCondLst>
                            <p:childTnLst>
                              <p:par>
                                <p:cTn id="16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8000"/>
                            </p:stCondLst>
                            <p:childTnLst>
                              <p:par>
                                <p:cTn id="16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500"/>
                            </p:stCondLst>
                            <p:childTnLst>
                              <p:par>
                                <p:cTn id="18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000"/>
                            </p:stCondLst>
                            <p:childTnLst>
                              <p:par>
                                <p:cTn id="18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7" grpId="0"/>
      <p:bldP spid="48" grpId="0"/>
      <p:bldP spid="49" grpId="0"/>
      <p:bldP spid="50" grpId="0"/>
      <p:bldP spid="67" grpId="0" animBg="1"/>
      <p:bldP spid="68" grpId="0" animBg="1"/>
      <p:bldP spid="55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Arrays und Strings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bgerundetes Rechteck 9"/>
          <p:cNvSpPr/>
          <p:nvPr/>
        </p:nvSpPr>
        <p:spPr>
          <a:xfrm>
            <a:off x="346833" y="2071678"/>
            <a:ext cx="8858312" cy="7858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rgbClr val="002060"/>
                </a:solidFill>
              </a:rPr>
              <a:t>Reihungen von Datenelementen </a:t>
            </a:r>
            <a:r>
              <a:rPr lang="de-DE" sz="3200" b="1" dirty="0" smtClean="0">
                <a:solidFill>
                  <a:srgbClr val="C00000"/>
                </a:solidFill>
              </a:rPr>
              <a:t>gleichen</a:t>
            </a:r>
            <a:r>
              <a:rPr lang="de-DE" sz="3200" dirty="0" smtClean="0">
                <a:solidFill>
                  <a:srgbClr val="002060"/>
                </a:solidFill>
              </a:rPr>
              <a:t> Typs.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2132783" y="3071810"/>
            <a:ext cx="707236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Über einen Index kann auf jedes Datenelement zugegriffen werden.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2132783" y="4071942"/>
            <a:ext cx="7072362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Eindimensionale Arrays.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2132783" y="4857760"/>
            <a:ext cx="7072362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Mehrdimensionale Arrays.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 ist ein Array?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2132783" y="5643578"/>
            <a:ext cx="7072362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Hardwarenahe Programmierung.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bgerundetes Rechteck 32"/>
          <p:cNvSpPr/>
          <p:nvPr/>
        </p:nvSpPr>
        <p:spPr>
          <a:xfrm>
            <a:off x="346833" y="357166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Eindimensionale Arrays</a:t>
            </a:r>
          </a:p>
        </p:txBody>
      </p:sp>
      <p:sp>
        <p:nvSpPr>
          <p:cNvPr id="4" name="Rechteck 3"/>
          <p:cNvSpPr/>
          <p:nvPr/>
        </p:nvSpPr>
        <p:spPr>
          <a:xfrm>
            <a:off x="2275659" y="2428868"/>
            <a:ext cx="1380728" cy="126130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500" dirty="0" smtClean="0"/>
              <a:t>a</a:t>
            </a:r>
            <a:r>
              <a:rPr lang="de-DE" sz="6000" dirty="0" smtClean="0">
                <a:solidFill>
                  <a:prstClr val="white"/>
                </a:solidFill>
              </a:rPr>
              <a:t>0</a:t>
            </a:r>
            <a:endParaRPr lang="de-DE" sz="6000" dirty="0">
              <a:solidFill>
                <a:prstClr val="white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632981" y="2428868"/>
            <a:ext cx="1380728" cy="126130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11500" dirty="0" smtClean="0">
                <a:solidFill>
                  <a:prstClr val="white"/>
                </a:solidFill>
              </a:rPr>
              <a:t>a</a:t>
            </a:r>
            <a:r>
              <a:rPr lang="de-DE" sz="6000" dirty="0" smtClean="0">
                <a:solidFill>
                  <a:prstClr val="white"/>
                </a:solidFill>
              </a:rPr>
              <a:t>1</a:t>
            </a:r>
            <a:endParaRPr lang="de-DE" sz="6000" dirty="0">
              <a:solidFill>
                <a:prstClr val="white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040198" y="2428868"/>
            <a:ext cx="1380728" cy="126130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11500" dirty="0" smtClean="0">
                <a:solidFill>
                  <a:prstClr val="white"/>
                </a:solidFill>
              </a:rPr>
              <a:t>a</a:t>
            </a:r>
            <a:r>
              <a:rPr lang="de-DE" sz="6000" dirty="0" smtClean="0">
                <a:solidFill>
                  <a:prstClr val="white"/>
                </a:solidFill>
              </a:rPr>
              <a:t>2</a:t>
            </a:r>
            <a:endParaRPr lang="de-DE" sz="6000" dirty="0">
              <a:solidFill>
                <a:prstClr val="white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419063" y="2428868"/>
            <a:ext cx="1380728" cy="126130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11500" dirty="0" smtClean="0">
                <a:solidFill>
                  <a:prstClr val="white"/>
                </a:solidFill>
              </a:rPr>
              <a:t>a</a:t>
            </a:r>
            <a:r>
              <a:rPr lang="de-DE" sz="6000" dirty="0" smtClean="0">
                <a:solidFill>
                  <a:prstClr val="white"/>
                </a:solidFill>
              </a:rPr>
              <a:t>3</a:t>
            </a:r>
            <a:endParaRPr lang="de-DE" sz="6000" dirty="0">
              <a:solidFill>
                <a:prstClr val="white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776385" y="2428868"/>
            <a:ext cx="1380728" cy="126130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11500" dirty="0" smtClean="0">
                <a:solidFill>
                  <a:prstClr val="white"/>
                </a:solidFill>
              </a:rPr>
              <a:t>a</a:t>
            </a:r>
            <a:r>
              <a:rPr lang="de-DE" sz="6000" dirty="0" smtClean="0">
                <a:solidFill>
                  <a:prstClr val="white"/>
                </a:solidFill>
              </a:rPr>
              <a:t>4</a:t>
            </a:r>
            <a:endParaRPr lang="de-DE" sz="7200" dirty="0"/>
          </a:p>
        </p:txBody>
      </p:sp>
      <p:sp>
        <p:nvSpPr>
          <p:cNvPr id="20" name="Textfeld 19"/>
          <p:cNvSpPr txBox="1"/>
          <p:nvPr/>
        </p:nvSpPr>
        <p:spPr>
          <a:xfrm>
            <a:off x="2724346" y="3689622"/>
            <a:ext cx="760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de-DE" sz="7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158332" y="3666468"/>
            <a:ext cx="760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 smtClean="0"/>
              <a:t>1</a:t>
            </a:r>
            <a:endParaRPr lang="de-DE" sz="7200" dirty="0"/>
          </a:p>
        </p:txBody>
      </p:sp>
      <p:sp>
        <p:nvSpPr>
          <p:cNvPr id="22" name="Textfeld 21"/>
          <p:cNvSpPr txBox="1"/>
          <p:nvPr/>
        </p:nvSpPr>
        <p:spPr>
          <a:xfrm>
            <a:off x="5581866" y="3666468"/>
            <a:ext cx="760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 smtClean="0"/>
              <a:t>2</a:t>
            </a:r>
            <a:endParaRPr lang="de-DE" sz="7200" dirty="0"/>
          </a:p>
        </p:txBody>
      </p:sp>
      <p:sp>
        <p:nvSpPr>
          <p:cNvPr id="23" name="Textfeld 22"/>
          <p:cNvSpPr txBox="1"/>
          <p:nvPr/>
        </p:nvSpPr>
        <p:spPr>
          <a:xfrm>
            <a:off x="7015852" y="3643314"/>
            <a:ext cx="760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 smtClean="0"/>
              <a:t>3</a:t>
            </a:r>
            <a:endParaRPr lang="de-DE" sz="7200" dirty="0"/>
          </a:p>
        </p:txBody>
      </p:sp>
      <p:sp>
        <p:nvSpPr>
          <p:cNvPr id="24" name="Textfeld 23"/>
          <p:cNvSpPr txBox="1"/>
          <p:nvPr/>
        </p:nvSpPr>
        <p:spPr>
          <a:xfrm>
            <a:off x="8230298" y="3643314"/>
            <a:ext cx="760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 smtClean="0"/>
              <a:t>4</a:t>
            </a:r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2360514" y="4761193"/>
            <a:ext cx="6800963" cy="759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2418535" y="4786322"/>
            <a:ext cx="64160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dirty="0" smtClean="0"/>
              <a:t>Index</a:t>
            </a:r>
            <a:endParaRPr lang="de-DE" sz="9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" grpId="0" animBg="1"/>
      <p:bldP spid="5" grpId="0" animBg="1"/>
      <p:bldP spid="6" grpId="0" animBg="1"/>
      <p:bldP spid="7" grpId="0" animBg="1"/>
      <p:bldP spid="8" grpId="0" animBg="1"/>
      <p:bldP spid="20" grpId="0"/>
      <p:bldP spid="21" grpId="0"/>
      <p:bldP spid="22" grpId="0"/>
      <p:bldP spid="23" grpId="0"/>
      <p:bldP spid="24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bgerundetes Rechteck 32"/>
          <p:cNvSpPr/>
          <p:nvPr/>
        </p:nvSpPr>
        <p:spPr>
          <a:xfrm>
            <a:off x="346833" y="357166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Eindimensionale Arrays</a:t>
            </a:r>
          </a:p>
        </p:txBody>
      </p:sp>
      <p:sp>
        <p:nvSpPr>
          <p:cNvPr id="4" name="Rechteck 3"/>
          <p:cNvSpPr/>
          <p:nvPr/>
        </p:nvSpPr>
        <p:spPr>
          <a:xfrm>
            <a:off x="996694" y="2143116"/>
            <a:ext cx="2357454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prstClr val="white"/>
                </a:solidFill>
              </a:rPr>
              <a:t>Datentyp</a:t>
            </a:r>
          </a:p>
        </p:txBody>
      </p:sp>
      <p:sp>
        <p:nvSpPr>
          <p:cNvPr id="7" name="Rechteck 6"/>
          <p:cNvSpPr/>
          <p:nvPr/>
        </p:nvSpPr>
        <p:spPr>
          <a:xfrm>
            <a:off x="3370636" y="2143116"/>
            <a:ext cx="4548625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3200" dirty="0" smtClean="0">
                <a:solidFill>
                  <a:prstClr val="white"/>
                </a:solidFill>
              </a:rPr>
              <a:t>Name des Arrays</a:t>
            </a:r>
            <a:endParaRPr lang="de-DE" sz="1400" dirty="0">
              <a:solidFill>
                <a:prstClr val="white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942667" y="2143116"/>
            <a:ext cx="1898501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2400" dirty="0" smtClean="0">
                <a:solidFill>
                  <a:prstClr val="white"/>
                </a:solidFill>
              </a:rPr>
              <a:t>Anzahl der Elemente</a:t>
            </a:r>
            <a:endParaRPr lang="de-DE" sz="1400" dirty="0"/>
          </a:p>
        </p:txBody>
      </p:sp>
      <p:sp>
        <p:nvSpPr>
          <p:cNvPr id="15" name="Rechteck 14"/>
          <p:cNvSpPr/>
          <p:nvPr/>
        </p:nvSpPr>
        <p:spPr>
          <a:xfrm>
            <a:off x="973288" y="3286124"/>
            <a:ext cx="2357454" cy="126130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500" dirty="0" smtClean="0"/>
              <a:t>int</a:t>
            </a:r>
            <a:endParaRPr lang="de-DE" sz="6000" dirty="0">
              <a:solidFill>
                <a:prstClr val="white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347230" y="3286124"/>
            <a:ext cx="4548625" cy="126130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11500" dirty="0" smtClean="0">
                <a:solidFill>
                  <a:prstClr val="white"/>
                </a:solidFill>
              </a:rPr>
              <a:t>werte</a:t>
            </a:r>
            <a:endParaRPr lang="de-DE" sz="6000" dirty="0">
              <a:solidFill>
                <a:prstClr val="white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7919261" y="3286124"/>
            <a:ext cx="1898501" cy="126130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8000" dirty="0" smtClean="0">
                <a:solidFill>
                  <a:prstClr val="white"/>
                </a:solidFill>
              </a:rPr>
              <a:t>100</a:t>
            </a:r>
            <a:endParaRPr lang="de-DE" sz="5400" dirty="0"/>
          </a:p>
        </p:txBody>
      </p:sp>
      <p:sp>
        <p:nvSpPr>
          <p:cNvPr id="18" name="Rechteck 17"/>
          <p:cNvSpPr/>
          <p:nvPr/>
        </p:nvSpPr>
        <p:spPr>
          <a:xfrm>
            <a:off x="918337" y="4904620"/>
            <a:ext cx="4071966" cy="10001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800" dirty="0" smtClean="0"/>
              <a:t>100 Elemente</a:t>
            </a:r>
            <a:endParaRPr lang="de-DE" sz="4800" dirty="0"/>
          </a:p>
        </p:txBody>
      </p:sp>
      <p:sp>
        <p:nvSpPr>
          <p:cNvPr id="19" name="Rechteck 18"/>
          <p:cNvSpPr/>
          <p:nvPr/>
        </p:nvSpPr>
        <p:spPr>
          <a:xfrm>
            <a:off x="5704683" y="4904620"/>
            <a:ext cx="4071966" cy="10001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800" dirty="0" smtClean="0"/>
              <a:t>Index 0 bis 99</a:t>
            </a:r>
            <a:endParaRPr lang="de-DE" sz="4800" dirty="0"/>
          </a:p>
        </p:txBody>
      </p:sp>
      <p:sp>
        <p:nvSpPr>
          <p:cNvPr id="12" name="Eckige Klammer links/rechts 11"/>
          <p:cNvSpPr/>
          <p:nvPr/>
        </p:nvSpPr>
        <p:spPr>
          <a:xfrm>
            <a:off x="7919261" y="3286124"/>
            <a:ext cx="1928826" cy="1285884"/>
          </a:xfrm>
          <a:prstGeom prst="bracketPair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bgerundetes Rechteck 32"/>
          <p:cNvSpPr/>
          <p:nvPr/>
        </p:nvSpPr>
        <p:spPr>
          <a:xfrm>
            <a:off x="346833" y="357166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Warnung!</a:t>
            </a:r>
          </a:p>
        </p:txBody>
      </p:sp>
      <p:sp>
        <p:nvSpPr>
          <p:cNvPr id="4" name="Rechteck 3"/>
          <p:cNvSpPr/>
          <p:nvPr/>
        </p:nvSpPr>
        <p:spPr>
          <a:xfrm>
            <a:off x="996693" y="2143116"/>
            <a:ext cx="8422765" cy="37862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solidFill>
                  <a:prstClr val="white"/>
                </a:solidFill>
              </a:rPr>
              <a:t>Zugriffsversuche </a:t>
            </a:r>
            <a:r>
              <a:rPr lang="de-DE" sz="3600" b="1" dirty="0" smtClean="0">
                <a:solidFill>
                  <a:prstClr val="white"/>
                </a:solidFill>
              </a:rPr>
              <a:t>außerhalb</a:t>
            </a:r>
            <a:r>
              <a:rPr lang="de-DE" sz="3600" dirty="0" smtClean="0">
                <a:solidFill>
                  <a:prstClr val="white"/>
                </a:solidFill>
              </a:rPr>
              <a:t> des gültigen Bereichs werden </a:t>
            </a:r>
            <a:r>
              <a:rPr lang="de-DE" sz="3600" b="1" i="1" dirty="0" smtClean="0">
                <a:solidFill>
                  <a:srgbClr val="C00000"/>
                </a:solidFill>
              </a:rPr>
              <a:t>NICHT</a:t>
            </a:r>
            <a:r>
              <a:rPr lang="de-DE" sz="3600" dirty="0" smtClean="0">
                <a:solidFill>
                  <a:prstClr val="white"/>
                </a:solidFill>
              </a:rPr>
              <a:t> von dem </a:t>
            </a:r>
            <a:r>
              <a:rPr lang="de-DE" sz="3600" i="1" dirty="0" smtClean="0">
                <a:solidFill>
                  <a:prstClr val="white"/>
                </a:solidFill>
              </a:rPr>
              <a:t>Compiler</a:t>
            </a:r>
            <a:r>
              <a:rPr lang="de-DE" sz="3600" dirty="0" smtClean="0">
                <a:solidFill>
                  <a:prstClr val="white"/>
                </a:solidFill>
              </a:rPr>
              <a:t> noch von dem </a:t>
            </a:r>
            <a:r>
              <a:rPr lang="de-DE" sz="3600" i="1" dirty="0" smtClean="0">
                <a:solidFill>
                  <a:prstClr val="white"/>
                </a:solidFill>
              </a:rPr>
              <a:t>Laufzeitsystem</a:t>
            </a:r>
            <a:r>
              <a:rPr lang="de-DE" sz="3600" dirty="0" smtClean="0">
                <a:solidFill>
                  <a:prstClr val="white"/>
                </a:solidFill>
              </a:rPr>
              <a:t> </a:t>
            </a:r>
            <a:r>
              <a:rPr lang="de-DE" sz="3600" dirty="0" smtClean="0">
                <a:solidFill>
                  <a:srgbClr val="002060"/>
                </a:solidFill>
              </a:rPr>
              <a:t>geprüft</a:t>
            </a:r>
            <a:r>
              <a:rPr lang="de-DE" sz="3600" dirty="0" smtClean="0">
                <a:solidFill>
                  <a:prstClr val="white"/>
                </a:solidFill>
              </a:rPr>
              <a:t>. Werden solche Arten von Versuchen realisiert, </a:t>
            </a:r>
            <a:r>
              <a:rPr lang="de-DE" sz="3600" dirty="0" smtClean="0">
                <a:solidFill>
                  <a:srgbClr val="002060"/>
                </a:solidFill>
              </a:rPr>
              <a:t>können</a:t>
            </a:r>
            <a:r>
              <a:rPr lang="de-DE" sz="3600" dirty="0" smtClean="0">
                <a:solidFill>
                  <a:prstClr val="white"/>
                </a:solidFill>
              </a:rPr>
              <a:t> </a:t>
            </a:r>
            <a:r>
              <a:rPr lang="de-DE" sz="3600" dirty="0" smtClean="0">
                <a:solidFill>
                  <a:srgbClr val="C00000"/>
                </a:solidFill>
              </a:rPr>
              <a:t>unerwartete</a:t>
            </a:r>
            <a:r>
              <a:rPr lang="de-DE" sz="3600" dirty="0" smtClean="0">
                <a:solidFill>
                  <a:prstClr val="white"/>
                </a:solidFill>
              </a:rPr>
              <a:t> Fehler entstehen.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bgerundetes Rechteck 32"/>
          <p:cNvSpPr/>
          <p:nvPr/>
        </p:nvSpPr>
        <p:spPr>
          <a:xfrm>
            <a:off x="346833" y="357166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Initialisierung von Eindimensionale Arrays</a:t>
            </a:r>
          </a:p>
        </p:txBody>
      </p:sp>
      <p:sp>
        <p:nvSpPr>
          <p:cNvPr id="4" name="Rechteck 3"/>
          <p:cNvSpPr/>
          <p:nvPr/>
        </p:nvSpPr>
        <p:spPr>
          <a:xfrm>
            <a:off x="996693" y="2000240"/>
            <a:ext cx="9208583" cy="19288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Eindimensionale Arrays können direkt bei ihrer Definition mit Werten gefüllt werden.</a:t>
            </a:r>
          </a:p>
        </p:txBody>
      </p:sp>
      <p:sp>
        <p:nvSpPr>
          <p:cNvPr id="7" name="Rechteck 6"/>
          <p:cNvSpPr/>
          <p:nvPr/>
        </p:nvSpPr>
        <p:spPr>
          <a:xfrm>
            <a:off x="989775" y="4143380"/>
            <a:ext cx="9215502" cy="10715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3200" dirty="0" smtClean="0">
                <a:solidFill>
                  <a:schemeClr val="accent1">
                    <a:lumMod val="50000"/>
                  </a:schemeClr>
                </a:solidFill>
              </a:rPr>
              <a:t>int werte[5] = {5, 152, 98, 12, 0};</a:t>
            </a:r>
            <a:endParaRPr lang="de-DE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bgerundetes Rechteck 32"/>
          <p:cNvSpPr/>
          <p:nvPr/>
        </p:nvSpPr>
        <p:spPr>
          <a:xfrm>
            <a:off x="346833" y="357166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Initialisierung von Eindimensionale Arrays</a:t>
            </a:r>
          </a:p>
        </p:txBody>
      </p:sp>
      <p:sp>
        <p:nvSpPr>
          <p:cNvPr id="11" name="Rechteck 10"/>
          <p:cNvSpPr/>
          <p:nvPr/>
        </p:nvSpPr>
        <p:spPr>
          <a:xfrm>
            <a:off x="996693" y="2000240"/>
            <a:ext cx="9208583" cy="11430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Dabei müssen </a:t>
            </a:r>
            <a:r>
              <a:rPr lang="de-DE" sz="3200" dirty="0" smtClean="0">
                <a:solidFill>
                  <a:srgbClr val="C00000"/>
                </a:solidFill>
              </a:rPr>
              <a:t>nicht</a:t>
            </a:r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alle Felder besetzt sein.</a:t>
            </a:r>
          </a:p>
        </p:txBody>
      </p:sp>
      <p:sp>
        <p:nvSpPr>
          <p:cNvPr id="12" name="Rechteck 11"/>
          <p:cNvSpPr/>
          <p:nvPr/>
        </p:nvSpPr>
        <p:spPr>
          <a:xfrm>
            <a:off x="989775" y="3357562"/>
            <a:ext cx="9215502" cy="10001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3200" dirty="0" smtClean="0">
                <a:solidFill>
                  <a:schemeClr val="accent1">
                    <a:lumMod val="50000"/>
                  </a:schemeClr>
                </a:solidFill>
              </a:rPr>
              <a:t>int zahlen[30] = {3, 12, 958, 148, 30, 65};</a:t>
            </a:r>
            <a:endParaRPr lang="de-DE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989775" y="4572008"/>
            <a:ext cx="9208583" cy="17859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Hierbei wurden bei der Initialisierung des Arrays nur 6 von den 30 verfügbaren Feldern besetzt.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bgerundetes Rechteck 32"/>
          <p:cNvSpPr/>
          <p:nvPr/>
        </p:nvSpPr>
        <p:spPr>
          <a:xfrm>
            <a:off x="346833" y="357166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Zugriff auf Elemente</a:t>
            </a:r>
          </a:p>
        </p:txBody>
      </p:sp>
      <p:sp>
        <p:nvSpPr>
          <p:cNvPr id="11" name="Rechteck 10"/>
          <p:cNvSpPr/>
          <p:nvPr/>
        </p:nvSpPr>
        <p:spPr>
          <a:xfrm>
            <a:off x="996693" y="2000240"/>
            <a:ext cx="9208583" cy="11430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accent1">
                    <a:lumMod val="50000"/>
                  </a:schemeClr>
                </a:solidFill>
              </a:rPr>
              <a:t>int zahlen[30] = {3, 12, 958, 148, 30, 65};</a:t>
            </a:r>
          </a:p>
        </p:txBody>
      </p:sp>
      <p:sp>
        <p:nvSpPr>
          <p:cNvPr id="12" name="Rechteck 11"/>
          <p:cNvSpPr/>
          <p:nvPr/>
        </p:nvSpPr>
        <p:spPr>
          <a:xfrm>
            <a:off x="989775" y="4357694"/>
            <a:ext cx="9215502" cy="10001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3200" dirty="0" smtClean="0">
                <a:solidFill>
                  <a:schemeClr val="accent1">
                    <a:lumMod val="50000"/>
                  </a:schemeClr>
                </a:solidFill>
              </a:rPr>
              <a:t>zahlen[2];</a:t>
            </a:r>
          </a:p>
        </p:txBody>
      </p:sp>
      <p:sp>
        <p:nvSpPr>
          <p:cNvPr id="13" name="Rechteck 12"/>
          <p:cNvSpPr/>
          <p:nvPr/>
        </p:nvSpPr>
        <p:spPr>
          <a:xfrm>
            <a:off x="989775" y="3286124"/>
            <a:ext cx="9208583" cy="9286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Auf das Element 3 zugreifen: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bgerundetes Rechteck 32"/>
          <p:cNvSpPr/>
          <p:nvPr/>
        </p:nvSpPr>
        <p:spPr>
          <a:xfrm>
            <a:off x="346833" y="357166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Zugriff auf Elemente</a:t>
            </a:r>
          </a:p>
        </p:txBody>
      </p:sp>
      <p:sp>
        <p:nvSpPr>
          <p:cNvPr id="11" name="Rechteck 10"/>
          <p:cNvSpPr/>
          <p:nvPr/>
        </p:nvSpPr>
        <p:spPr>
          <a:xfrm>
            <a:off x="996693" y="2000240"/>
            <a:ext cx="9208583" cy="11430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accent1">
                    <a:lumMod val="50000"/>
                  </a:schemeClr>
                </a:solidFill>
              </a:rPr>
              <a:t>int zahlen[30] = {3, 12, 958, 148, 30, 65};</a:t>
            </a:r>
          </a:p>
        </p:txBody>
      </p:sp>
      <p:sp>
        <p:nvSpPr>
          <p:cNvPr id="12" name="Rechteck 11"/>
          <p:cNvSpPr/>
          <p:nvPr/>
        </p:nvSpPr>
        <p:spPr>
          <a:xfrm>
            <a:off x="989775" y="4357694"/>
            <a:ext cx="9215502" cy="10001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3200" dirty="0" smtClean="0">
                <a:solidFill>
                  <a:schemeClr val="accent1">
                    <a:lumMod val="50000"/>
                  </a:schemeClr>
                </a:solidFill>
              </a:rPr>
              <a:t>zahlen[6] = 239;</a:t>
            </a:r>
          </a:p>
        </p:txBody>
      </p:sp>
      <p:sp>
        <p:nvSpPr>
          <p:cNvPr id="13" name="Rechteck 12"/>
          <p:cNvSpPr/>
          <p:nvPr/>
        </p:nvSpPr>
        <p:spPr>
          <a:xfrm>
            <a:off x="989775" y="3286124"/>
            <a:ext cx="9208583" cy="9286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In Element 7 den Wert 239 einlegen: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4000" dirty="0" smtClean="0"/>
              <a:t>Wissensfragen</a:t>
            </a:r>
            <a:endParaRPr lang="de-DE" sz="4000" dirty="0" smtClean="0"/>
          </a:p>
          <a:p>
            <a:r>
              <a:rPr lang="de-DE" sz="4000" dirty="0" smtClean="0"/>
              <a:t>Arten von Container (kurzer Einblick)</a:t>
            </a:r>
          </a:p>
          <a:p>
            <a:r>
              <a:rPr lang="de-DE" sz="4000" dirty="0" smtClean="0"/>
              <a:t>Arrays und Strings</a:t>
            </a:r>
          </a:p>
          <a:p>
            <a:r>
              <a:rPr lang="de-DE" sz="4000" dirty="0" smtClean="0"/>
              <a:t>(Neue </a:t>
            </a:r>
            <a:r>
              <a:rPr lang="de-DE" sz="4000" dirty="0" smtClean="0"/>
              <a:t>Hausaufgabe </a:t>
            </a:r>
            <a:r>
              <a:rPr lang="de-DE" sz="4000" dirty="0" smtClean="0"/>
              <a:t>/) </a:t>
            </a:r>
            <a:r>
              <a:rPr lang="de-DE" sz="4000" dirty="0" smtClean="0"/>
              <a:t>OOP</a:t>
            </a:r>
          </a:p>
          <a:p>
            <a:r>
              <a:rPr lang="de-DE" sz="4000" dirty="0" smtClean="0"/>
              <a:t>Dateien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bgerundetes Rechteck 32"/>
          <p:cNvSpPr/>
          <p:nvPr/>
        </p:nvSpPr>
        <p:spPr>
          <a:xfrm>
            <a:off x="346833" y="357166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Verwendung von Elementen</a:t>
            </a:r>
          </a:p>
        </p:txBody>
      </p:sp>
      <p:sp>
        <p:nvSpPr>
          <p:cNvPr id="11" name="Rechteck 10"/>
          <p:cNvSpPr/>
          <p:nvPr/>
        </p:nvSpPr>
        <p:spPr>
          <a:xfrm>
            <a:off x="996693" y="2000240"/>
            <a:ext cx="9208583" cy="16430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Die Elemente eines Arrays werden wie Variablen des entsprechenden Datentyps verwendet.</a:t>
            </a:r>
          </a:p>
        </p:txBody>
      </p:sp>
      <p:sp>
        <p:nvSpPr>
          <p:cNvPr id="12" name="Rechteck 11"/>
          <p:cNvSpPr/>
          <p:nvPr/>
        </p:nvSpPr>
        <p:spPr>
          <a:xfrm>
            <a:off x="989775" y="3786190"/>
            <a:ext cx="9215502" cy="27146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de-DE" sz="2400" dirty="0" smtClean="0">
                <a:solidFill>
                  <a:schemeClr val="accent1">
                    <a:lumMod val="50000"/>
                  </a:schemeClr>
                </a:solidFill>
              </a:rPr>
              <a:t>int zahlen[30];</a:t>
            </a:r>
          </a:p>
          <a:p>
            <a:pPr lvl="0"/>
            <a:r>
              <a:rPr lang="de-DE" sz="2400" dirty="0" smtClean="0">
                <a:solidFill>
                  <a:schemeClr val="accent1">
                    <a:lumMod val="50000"/>
                  </a:schemeClr>
                </a:solidFill>
              </a:rPr>
              <a:t>zahlen[8] = 43; </a:t>
            </a:r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//Der 9ten Position, Indexnr. 8, wurde der Wert 43 zugewiesen</a:t>
            </a:r>
            <a:endParaRPr lang="de-DE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0"/>
            <a:r>
              <a:rPr lang="de-DE" sz="2400" dirty="0" err="1" smtClean="0">
                <a:solidFill>
                  <a:schemeClr val="accent1">
                    <a:lumMod val="50000"/>
                  </a:schemeClr>
                </a:solidFill>
              </a:rPr>
              <a:t>if</a:t>
            </a:r>
            <a:r>
              <a:rPr lang="de-DE" sz="2400" dirty="0" smtClean="0">
                <a:solidFill>
                  <a:schemeClr val="accent1">
                    <a:lumMod val="50000"/>
                  </a:schemeClr>
                </a:solidFill>
              </a:rPr>
              <a:t>(zahlen[8]==43)</a:t>
            </a:r>
          </a:p>
          <a:p>
            <a:pPr lvl="0"/>
            <a:r>
              <a:rPr lang="de-DE" sz="2400" dirty="0" smtClean="0">
                <a:solidFill>
                  <a:schemeClr val="accent1">
                    <a:lumMod val="50000"/>
                  </a:schemeClr>
                </a:solidFill>
              </a:rPr>
              <a:t>    {zahlen[9] = zahlen [8];}</a:t>
            </a:r>
          </a:p>
          <a:p>
            <a:pPr lvl="0"/>
            <a:r>
              <a:rPr lang="de-DE" sz="2400" dirty="0" smtClean="0">
                <a:solidFill>
                  <a:schemeClr val="accent1">
                    <a:lumMod val="50000"/>
                  </a:schemeClr>
                </a:solidFill>
              </a:rPr>
              <a:t>zahlen[10] = 66;</a:t>
            </a:r>
          </a:p>
          <a:p>
            <a:pPr lvl="0"/>
            <a:r>
              <a:rPr lang="de-DE" sz="2400" dirty="0" smtClean="0">
                <a:solidFill>
                  <a:schemeClr val="accent1">
                    <a:lumMod val="50000"/>
                  </a:schemeClr>
                </a:solidFill>
              </a:rPr>
              <a:t>zahlen[10]  = zahlen[9] * 3; </a:t>
            </a:r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//zahlen[10] wurde überschrieben mit Wert 129</a:t>
            </a:r>
            <a:endParaRPr lang="de-DE" sz="24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bgerundetes Rechteck 32"/>
          <p:cNvSpPr/>
          <p:nvPr/>
        </p:nvSpPr>
        <p:spPr>
          <a:xfrm>
            <a:off x="346833" y="357166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Besonderheit der Arrays</a:t>
            </a:r>
          </a:p>
        </p:txBody>
      </p:sp>
      <p:sp>
        <p:nvSpPr>
          <p:cNvPr id="4" name="Rechteck 3"/>
          <p:cNvSpPr/>
          <p:nvPr/>
        </p:nvSpPr>
        <p:spPr>
          <a:xfrm>
            <a:off x="996693" y="2000240"/>
            <a:ext cx="9208583" cy="30718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Was Arrays besonder interessant für die Programmierung macht, ist, dass die Indices für ein Zugriff nicht fest vorgegeben sein müssen. </a:t>
            </a:r>
            <a:r>
              <a:rPr lang="de-DE" sz="3200" dirty="0" smtClean="0">
                <a:solidFill>
                  <a:srgbClr val="002060"/>
                </a:solidFill>
              </a:rPr>
              <a:t>Diese können über Variablen zur Laufzeit berechnet werden! </a:t>
            </a:r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Darin liegt insbesondere die Kraft der Arrays.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bgerundetes Rechteck 32"/>
          <p:cNvSpPr/>
          <p:nvPr/>
        </p:nvSpPr>
        <p:spPr>
          <a:xfrm>
            <a:off x="346833" y="357166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Besonderheit der Arrays</a:t>
            </a:r>
          </a:p>
        </p:txBody>
      </p:sp>
      <p:sp>
        <p:nvSpPr>
          <p:cNvPr id="11" name="Rechteck 10"/>
          <p:cNvSpPr/>
          <p:nvPr/>
        </p:nvSpPr>
        <p:spPr>
          <a:xfrm>
            <a:off x="996693" y="2000240"/>
            <a:ext cx="9208583" cy="7143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Beispiel:</a:t>
            </a:r>
          </a:p>
        </p:txBody>
      </p:sp>
      <p:sp>
        <p:nvSpPr>
          <p:cNvPr id="12" name="Rechteck 11"/>
          <p:cNvSpPr/>
          <p:nvPr/>
        </p:nvSpPr>
        <p:spPr>
          <a:xfrm>
            <a:off x="989775" y="2928934"/>
            <a:ext cx="9215502" cy="36684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int daten[15] = {5, 3, 9, 6};</a:t>
            </a:r>
          </a:p>
          <a:p>
            <a:pPr lvl="0"/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int index;</a:t>
            </a:r>
          </a:p>
          <a:p>
            <a:pPr lvl="0"/>
            <a:endParaRPr lang="de-DE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0"/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index = 3;</a:t>
            </a:r>
          </a:p>
          <a:p>
            <a:pPr lvl="0"/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daten[index] = 4;</a:t>
            </a:r>
          </a:p>
          <a:p>
            <a:pPr lvl="0"/>
            <a:r>
              <a:rPr lang="de-DE" sz="2000" dirty="0" smtClean="0">
                <a:solidFill>
                  <a:schemeClr val="tx1">
                    <a:lumMod val="50000"/>
                  </a:schemeClr>
                </a:solidFill>
              </a:rPr>
              <a:t>// Hier wird dem Element </a:t>
            </a:r>
            <a:r>
              <a:rPr lang="de-DE" sz="2000" b="1" dirty="0" smtClean="0">
                <a:solidFill>
                  <a:schemeClr val="tx1">
                    <a:lumMod val="50000"/>
                  </a:schemeClr>
                </a:solidFill>
              </a:rPr>
              <a:t>daten[10]</a:t>
            </a:r>
            <a:r>
              <a:rPr lang="de-DE" sz="2000" dirty="0" smtClean="0">
                <a:solidFill>
                  <a:schemeClr val="tx1">
                    <a:lumMod val="50000"/>
                  </a:schemeClr>
                </a:solidFill>
              </a:rPr>
              <a:t> der Wert </a:t>
            </a:r>
            <a:r>
              <a:rPr lang="de-DE" sz="2000" b="1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r>
              <a:rPr lang="de-DE" sz="2000" dirty="0" smtClean="0">
                <a:solidFill>
                  <a:schemeClr val="tx1">
                    <a:lumMod val="50000"/>
                  </a:schemeClr>
                </a:solidFill>
              </a:rPr>
              <a:t> zugewiesen:</a:t>
            </a:r>
          </a:p>
          <a:p>
            <a:pPr lvl="0"/>
            <a:r>
              <a:rPr lang="de-DE" sz="2000" dirty="0" smtClean="0">
                <a:solidFill>
                  <a:schemeClr val="accent1">
                    <a:lumMod val="50000"/>
                  </a:schemeClr>
                </a:solidFill>
              </a:rPr>
              <a:t>daten[2*index+4] = daten[index - 1] + 2;  </a:t>
            </a:r>
          </a:p>
          <a:p>
            <a:r>
              <a:rPr lang="de-DE" sz="2000" dirty="0" smtClean="0">
                <a:solidFill>
                  <a:schemeClr val="tx1">
                    <a:lumMod val="50000"/>
                  </a:schemeClr>
                </a:solidFill>
              </a:rPr>
              <a:t>// daten[2*3+4] = daten[3-1] + 2</a:t>
            </a:r>
          </a:p>
          <a:p>
            <a:r>
              <a:rPr lang="de-DE" sz="2000" dirty="0" smtClean="0">
                <a:solidFill>
                  <a:schemeClr val="tx1">
                    <a:lumMod val="50000"/>
                  </a:schemeClr>
                </a:solidFill>
              </a:rPr>
              <a:t>// daten[10] = daten[2] + 2</a:t>
            </a:r>
          </a:p>
          <a:p>
            <a:r>
              <a:rPr lang="de-DE" sz="2000" dirty="0" smtClean="0">
                <a:solidFill>
                  <a:schemeClr val="tx1">
                    <a:lumMod val="50000"/>
                  </a:schemeClr>
                </a:solidFill>
              </a:rPr>
              <a:t>// daten[10] = 9 +2</a:t>
            </a:r>
          </a:p>
          <a:p>
            <a:r>
              <a:rPr lang="de-DE" sz="2000" dirty="0" smtClean="0">
                <a:solidFill>
                  <a:schemeClr val="tx1">
                    <a:lumMod val="50000"/>
                  </a:schemeClr>
                </a:solidFill>
              </a:rPr>
              <a:t>// daten[10] = 11</a:t>
            </a:r>
            <a:endParaRPr lang="de-DE" sz="2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bgerundetes Rechteck 32"/>
          <p:cNvSpPr/>
          <p:nvPr/>
        </p:nvSpPr>
        <p:spPr>
          <a:xfrm>
            <a:off x="346833" y="357166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Zweidimensionale Arrays</a:t>
            </a:r>
          </a:p>
        </p:txBody>
      </p:sp>
      <p:sp>
        <p:nvSpPr>
          <p:cNvPr id="4" name="Rechteck 3"/>
          <p:cNvSpPr/>
          <p:nvPr/>
        </p:nvSpPr>
        <p:spPr>
          <a:xfrm>
            <a:off x="2991628" y="2022463"/>
            <a:ext cx="1427172" cy="11120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8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</a:t>
            </a:r>
            <a:r>
              <a:rPr lang="de-DE" sz="4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00</a:t>
            </a:r>
            <a:endParaRPr lang="de-DE" sz="4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418799" y="2022463"/>
            <a:ext cx="1355733" cy="11120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8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</a:t>
            </a:r>
            <a:r>
              <a:rPr lang="de-DE" sz="4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01</a:t>
            </a:r>
            <a:endParaRPr lang="de-DE" sz="4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776121" y="2022463"/>
            <a:ext cx="1355733" cy="11120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8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</a:t>
            </a:r>
            <a:r>
              <a:rPr lang="de-DE" sz="4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02</a:t>
            </a:r>
            <a:endParaRPr lang="de-DE" sz="4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133443" y="2022463"/>
            <a:ext cx="1355733" cy="11120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8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</a:t>
            </a:r>
            <a:r>
              <a:rPr lang="de-DE" sz="4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03</a:t>
            </a:r>
            <a:endParaRPr lang="de-DE" sz="4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2920189" y="5392838"/>
            <a:ext cx="7861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de-DE" sz="6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638338" y="5369684"/>
            <a:ext cx="7467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smtClean="0"/>
              <a:t>1</a:t>
            </a:r>
            <a:endParaRPr lang="de-DE" sz="6600" dirty="0"/>
          </a:p>
        </p:txBody>
      </p:sp>
      <p:sp>
        <p:nvSpPr>
          <p:cNvPr id="22" name="Textfeld 21"/>
          <p:cNvSpPr txBox="1"/>
          <p:nvPr/>
        </p:nvSpPr>
        <p:spPr>
          <a:xfrm>
            <a:off x="5990434" y="5330154"/>
            <a:ext cx="7467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smtClean="0"/>
              <a:t>2</a:t>
            </a:r>
            <a:endParaRPr lang="de-DE" sz="6600" dirty="0"/>
          </a:p>
        </p:txBody>
      </p:sp>
      <p:sp>
        <p:nvSpPr>
          <p:cNvPr id="23" name="Textfeld 22"/>
          <p:cNvSpPr txBox="1"/>
          <p:nvPr/>
        </p:nvSpPr>
        <p:spPr>
          <a:xfrm>
            <a:off x="7490632" y="5307000"/>
            <a:ext cx="7467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smtClean="0"/>
              <a:t>3</a:t>
            </a:r>
            <a:endParaRPr lang="de-DE" sz="6600" dirty="0"/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3076482" y="6384300"/>
            <a:ext cx="5414283" cy="45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2991628" y="3208370"/>
            <a:ext cx="1427172" cy="11120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8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</a:t>
            </a:r>
            <a:r>
              <a:rPr lang="de-DE" sz="4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10</a:t>
            </a:r>
            <a:endParaRPr lang="de-DE" sz="4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4418799" y="3208370"/>
            <a:ext cx="1355733" cy="11120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8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</a:t>
            </a:r>
            <a:r>
              <a:rPr lang="de-DE" sz="4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11</a:t>
            </a:r>
            <a:endParaRPr lang="de-DE" sz="4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5776121" y="3208370"/>
            <a:ext cx="1355733" cy="11120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8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</a:t>
            </a:r>
            <a:r>
              <a:rPr lang="de-DE" sz="4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12</a:t>
            </a:r>
            <a:endParaRPr lang="de-DE" sz="4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7133443" y="3208370"/>
            <a:ext cx="1355733" cy="11120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8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</a:t>
            </a:r>
            <a:r>
              <a:rPr lang="de-DE" sz="4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13</a:t>
            </a:r>
            <a:endParaRPr lang="de-DE" sz="4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2991628" y="4388671"/>
            <a:ext cx="1427172" cy="11120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8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</a:t>
            </a:r>
            <a:r>
              <a:rPr lang="de-DE" sz="4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20</a:t>
            </a:r>
            <a:endParaRPr lang="de-DE" sz="4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4418799" y="4388671"/>
            <a:ext cx="1355733" cy="11120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8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</a:t>
            </a:r>
            <a:r>
              <a:rPr lang="de-DE" sz="4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21</a:t>
            </a:r>
            <a:endParaRPr lang="de-DE" sz="4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5776121" y="4388671"/>
            <a:ext cx="1355733" cy="11120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8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</a:t>
            </a:r>
            <a:r>
              <a:rPr lang="de-DE" sz="4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22</a:t>
            </a:r>
            <a:endParaRPr lang="de-DE" sz="4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7133443" y="4388671"/>
            <a:ext cx="1355733" cy="11120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8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</a:t>
            </a:r>
            <a:r>
              <a:rPr lang="de-DE" sz="4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23</a:t>
            </a:r>
            <a:endParaRPr lang="de-DE" sz="4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2205807" y="2026498"/>
            <a:ext cx="7861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de-DE" sz="6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2277245" y="3223439"/>
            <a:ext cx="7861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smtClean="0"/>
              <a:t>1</a:t>
            </a:r>
            <a:endParaRPr lang="de-DE" sz="6600" dirty="0"/>
          </a:p>
        </p:txBody>
      </p:sp>
      <p:sp>
        <p:nvSpPr>
          <p:cNvPr id="47" name="Textfeld 46"/>
          <p:cNvSpPr txBox="1"/>
          <p:nvPr/>
        </p:nvSpPr>
        <p:spPr>
          <a:xfrm>
            <a:off x="2277245" y="4392706"/>
            <a:ext cx="7861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smtClean="0"/>
              <a:t>2</a:t>
            </a:r>
            <a:endParaRPr lang="de-DE" sz="6600" dirty="0"/>
          </a:p>
        </p:txBody>
      </p:sp>
      <p:cxnSp>
        <p:nvCxnSpPr>
          <p:cNvPr id="48" name="Gerade Verbindung mit Pfeil 47"/>
          <p:cNvCxnSpPr/>
          <p:nvPr/>
        </p:nvCxnSpPr>
        <p:spPr>
          <a:xfrm rot="5400000">
            <a:off x="133708" y="3857234"/>
            <a:ext cx="3713984" cy="15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" grpId="0" animBg="1"/>
      <p:bldP spid="5" grpId="0" animBg="1"/>
      <p:bldP spid="6" grpId="0" animBg="1"/>
      <p:bldP spid="7" grpId="0" animBg="1"/>
      <p:bldP spid="20" grpId="0"/>
      <p:bldP spid="21" grpId="0"/>
      <p:bldP spid="22" grpId="0"/>
      <p:bldP spid="23" grpId="0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5" grpId="0"/>
      <p:bldP spid="46" grpId="0"/>
      <p:bldP spid="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bgerundetes Rechteck 32"/>
          <p:cNvSpPr/>
          <p:nvPr/>
        </p:nvSpPr>
        <p:spPr>
          <a:xfrm>
            <a:off x="346833" y="357166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Zweidimensionale Arrays</a:t>
            </a:r>
          </a:p>
        </p:txBody>
      </p:sp>
      <p:sp>
        <p:nvSpPr>
          <p:cNvPr id="4" name="Rechteck 3"/>
          <p:cNvSpPr/>
          <p:nvPr/>
        </p:nvSpPr>
        <p:spPr>
          <a:xfrm>
            <a:off x="996694" y="2143116"/>
            <a:ext cx="2011215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prstClr val="white"/>
                </a:solidFill>
              </a:rPr>
              <a:t>Datentyp</a:t>
            </a:r>
          </a:p>
        </p:txBody>
      </p:sp>
      <p:sp>
        <p:nvSpPr>
          <p:cNvPr id="7" name="Rechteck 6"/>
          <p:cNvSpPr/>
          <p:nvPr/>
        </p:nvSpPr>
        <p:spPr>
          <a:xfrm>
            <a:off x="3013445" y="2143116"/>
            <a:ext cx="3880568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2800" dirty="0" smtClean="0">
                <a:solidFill>
                  <a:prstClr val="white"/>
                </a:solidFill>
              </a:rPr>
              <a:t>Name des Arrays</a:t>
            </a:r>
            <a:endParaRPr lang="de-DE" sz="1200" dirty="0">
              <a:solidFill>
                <a:prstClr val="white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871097" y="2143116"/>
            <a:ext cx="2405486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2000" dirty="0" smtClean="0">
                <a:solidFill>
                  <a:prstClr val="white"/>
                </a:solidFill>
              </a:rPr>
              <a:t>Anzahl der Elemente</a:t>
            </a:r>
            <a:endParaRPr lang="de-DE" sz="1200" dirty="0"/>
          </a:p>
        </p:txBody>
      </p:sp>
      <p:sp>
        <p:nvSpPr>
          <p:cNvPr id="15" name="Rechteck 14"/>
          <p:cNvSpPr/>
          <p:nvPr/>
        </p:nvSpPr>
        <p:spPr>
          <a:xfrm>
            <a:off x="973288" y="3286124"/>
            <a:ext cx="2011215" cy="126130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600" dirty="0" smtClean="0"/>
              <a:t>int</a:t>
            </a:r>
            <a:endParaRPr lang="de-DE" sz="5400" dirty="0">
              <a:solidFill>
                <a:prstClr val="white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2990039" y="3286124"/>
            <a:ext cx="3880568" cy="126130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9600" dirty="0" smtClean="0">
                <a:solidFill>
                  <a:prstClr val="white"/>
                </a:solidFill>
              </a:rPr>
              <a:t>werte</a:t>
            </a:r>
            <a:endParaRPr lang="de-DE" sz="5400" dirty="0">
              <a:solidFill>
                <a:prstClr val="white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847691" y="3286124"/>
            <a:ext cx="1214446" cy="126130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7200" dirty="0" smtClean="0">
                <a:solidFill>
                  <a:prstClr val="white"/>
                </a:solidFill>
              </a:rPr>
              <a:t>10</a:t>
            </a:r>
            <a:endParaRPr lang="de-DE" sz="4800" dirty="0"/>
          </a:p>
        </p:txBody>
      </p:sp>
      <p:sp>
        <p:nvSpPr>
          <p:cNvPr id="12" name="Rechteck 11"/>
          <p:cNvSpPr/>
          <p:nvPr/>
        </p:nvSpPr>
        <p:spPr>
          <a:xfrm>
            <a:off x="8038731" y="3286124"/>
            <a:ext cx="1214446" cy="126130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7200" dirty="0" smtClean="0">
                <a:solidFill>
                  <a:prstClr val="white"/>
                </a:solidFill>
              </a:rPr>
              <a:t>4</a:t>
            </a:r>
            <a:endParaRPr lang="de-DE" sz="4800" dirty="0"/>
          </a:p>
        </p:txBody>
      </p:sp>
      <p:cxnSp>
        <p:nvCxnSpPr>
          <p:cNvPr id="21" name="Gerade Verbindung mit Pfeil 20"/>
          <p:cNvCxnSpPr>
            <a:stCxn id="28" idx="2"/>
          </p:cNvCxnSpPr>
          <p:nvPr/>
        </p:nvCxnSpPr>
        <p:spPr>
          <a:xfrm rot="16200000" flipH="1">
            <a:off x="5918996" y="2000241"/>
            <a:ext cx="1928826" cy="10715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29" idx="2"/>
          </p:cNvCxnSpPr>
          <p:nvPr/>
        </p:nvCxnSpPr>
        <p:spPr>
          <a:xfrm rot="5400000">
            <a:off x="8146281" y="2227261"/>
            <a:ext cx="1760539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5061741" y="617505"/>
            <a:ext cx="2571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Erste Dimension</a:t>
            </a:r>
            <a:endParaRPr lang="de-DE" sz="2800" dirty="0"/>
          </a:p>
        </p:txBody>
      </p:sp>
      <p:sp>
        <p:nvSpPr>
          <p:cNvPr id="29" name="Textfeld 28"/>
          <p:cNvSpPr txBox="1"/>
          <p:nvPr/>
        </p:nvSpPr>
        <p:spPr>
          <a:xfrm>
            <a:off x="8062137" y="714356"/>
            <a:ext cx="2571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Zweite Dimension</a:t>
            </a:r>
            <a:endParaRPr lang="de-DE" sz="2800" dirty="0"/>
          </a:p>
        </p:txBody>
      </p:sp>
      <p:sp>
        <p:nvSpPr>
          <p:cNvPr id="14" name="Eckige Klammer links/rechts 13"/>
          <p:cNvSpPr/>
          <p:nvPr/>
        </p:nvSpPr>
        <p:spPr>
          <a:xfrm>
            <a:off x="8062137" y="3286124"/>
            <a:ext cx="1214446" cy="1285884"/>
          </a:xfrm>
          <a:prstGeom prst="bracketPair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ckige Klammer links/rechts 17"/>
          <p:cNvSpPr/>
          <p:nvPr/>
        </p:nvSpPr>
        <p:spPr>
          <a:xfrm>
            <a:off x="6847691" y="3286124"/>
            <a:ext cx="1214446" cy="1285884"/>
          </a:xfrm>
          <a:prstGeom prst="bracketPair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5" grpId="0" animBg="1"/>
      <p:bldP spid="16" grpId="0" animBg="1"/>
      <p:bldP spid="17" grpId="0" animBg="1"/>
      <p:bldP spid="12" grpId="0" animBg="1"/>
      <p:bldP spid="28" grpId="1"/>
      <p:bldP spid="29" grpId="0"/>
      <p:bldP spid="14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bgerundetes Rechteck 32"/>
          <p:cNvSpPr/>
          <p:nvPr/>
        </p:nvSpPr>
        <p:spPr>
          <a:xfrm>
            <a:off x="346833" y="357166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Initialisierung von zweidimensionalen Arrays</a:t>
            </a:r>
          </a:p>
        </p:txBody>
      </p:sp>
      <p:sp>
        <p:nvSpPr>
          <p:cNvPr id="4" name="Rechteck 3"/>
          <p:cNvSpPr/>
          <p:nvPr/>
        </p:nvSpPr>
        <p:spPr>
          <a:xfrm>
            <a:off x="996693" y="2000240"/>
            <a:ext cx="9208583" cy="19288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Auch zweidimensionale Arrays können direkt bei ihrer Definition mit Werten gefüllt werden.</a:t>
            </a:r>
          </a:p>
        </p:txBody>
      </p:sp>
      <p:sp>
        <p:nvSpPr>
          <p:cNvPr id="7" name="Rechteck 6"/>
          <p:cNvSpPr/>
          <p:nvPr/>
        </p:nvSpPr>
        <p:spPr>
          <a:xfrm>
            <a:off x="989775" y="4143380"/>
            <a:ext cx="9215502" cy="23574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de-DE" sz="3200" dirty="0" smtClean="0">
                <a:solidFill>
                  <a:schemeClr val="accent1">
                    <a:lumMod val="50000"/>
                  </a:schemeClr>
                </a:solidFill>
              </a:rPr>
              <a:t>int zweidim[3][4] = </a:t>
            </a:r>
            <a:r>
              <a:rPr lang="de-DE" sz="3200" dirty="0" smtClean="0">
                <a:solidFill>
                  <a:srgbClr val="FFC000"/>
                </a:solidFill>
              </a:rPr>
              <a:t>{</a:t>
            </a:r>
          </a:p>
          <a:p>
            <a:pPr lvl="0"/>
            <a:r>
              <a:rPr lang="de-DE" sz="3200" dirty="0" smtClean="0">
                <a:solidFill>
                  <a:schemeClr val="accent1">
                    <a:lumMod val="50000"/>
                  </a:schemeClr>
                </a:solidFill>
              </a:rPr>
              <a:t>	{5, 152, 98, 12}</a:t>
            </a:r>
            <a:r>
              <a:rPr lang="de-DE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lvl="0"/>
            <a:r>
              <a:rPr lang="de-DE" sz="3200" dirty="0" smtClean="0">
                <a:solidFill>
                  <a:schemeClr val="accent1">
                    <a:lumMod val="50000"/>
                  </a:schemeClr>
                </a:solidFill>
              </a:rPr>
              <a:t>	{23, 5, 543, 984}</a:t>
            </a:r>
            <a:r>
              <a:rPr lang="de-DE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lvl="0"/>
            <a:r>
              <a:rPr lang="de-DE" sz="3200" dirty="0" smtClean="0">
                <a:solidFill>
                  <a:schemeClr val="accent1">
                    <a:lumMod val="50000"/>
                  </a:schemeClr>
                </a:solidFill>
              </a:rPr>
              <a:t>	{12, 8, 90, 4}</a:t>
            </a:r>
          </a:p>
          <a:p>
            <a:pPr lvl="0"/>
            <a:r>
              <a:rPr lang="de-DE" sz="3200" dirty="0" smtClean="0">
                <a:solidFill>
                  <a:srgbClr val="FFC000"/>
                </a:solidFill>
              </a:rPr>
              <a:t>}</a:t>
            </a:r>
            <a:r>
              <a:rPr lang="de-DE" sz="3200" dirty="0" smtClean="0">
                <a:solidFill>
                  <a:schemeClr val="accent1">
                    <a:lumMod val="50000"/>
                  </a:schemeClr>
                </a:solidFill>
              </a:rPr>
              <a:t>;</a:t>
            </a:r>
            <a:endParaRPr lang="de-DE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bgerundetes Rechteck 32"/>
          <p:cNvSpPr/>
          <p:nvPr/>
        </p:nvSpPr>
        <p:spPr>
          <a:xfrm>
            <a:off x="346833" y="357166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Zugriff auf zweidimensionalen Arrays</a:t>
            </a:r>
          </a:p>
        </p:txBody>
      </p:sp>
      <p:sp>
        <p:nvSpPr>
          <p:cNvPr id="4" name="Rechteck 3"/>
          <p:cNvSpPr/>
          <p:nvPr/>
        </p:nvSpPr>
        <p:spPr>
          <a:xfrm>
            <a:off x="996693" y="2000240"/>
            <a:ext cx="9208583" cy="11430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Für jede Dimension wird ein separater Index benötigt.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bgerundetes Rechteck 32"/>
          <p:cNvSpPr/>
          <p:nvPr/>
        </p:nvSpPr>
        <p:spPr>
          <a:xfrm>
            <a:off x="346833" y="357166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Warnung!</a:t>
            </a:r>
          </a:p>
        </p:txBody>
      </p:sp>
      <p:sp>
        <p:nvSpPr>
          <p:cNvPr id="4" name="Rechteck 3"/>
          <p:cNvSpPr/>
          <p:nvPr/>
        </p:nvSpPr>
        <p:spPr>
          <a:xfrm>
            <a:off x="996693" y="2143116"/>
            <a:ext cx="8422765" cy="37862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solidFill>
                  <a:prstClr val="white"/>
                </a:solidFill>
              </a:rPr>
              <a:t>Die Möglichkeit Zugriffsversuche außerhalb des gültigen Bereichs zu realisieren, haben sich nun </a:t>
            </a:r>
            <a:r>
              <a:rPr lang="de-DE" sz="3600" b="1" dirty="0" smtClean="0">
                <a:solidFill>
                  <a:srgbClr val="C00000"/>
                </a:solidFill>
              </a:rPr>
              <a:t>verdoppelt</a:t>
            </a:r>
            <a:r>
              <a:rPr lang="de-DE" sz="3600" dirty="0" smtClean="0">
                <a:solidFill>
                  <a:prstClr val="white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bgerundetes Rechteck 32"/>
          <p:cNvSpPr/>
          <p:nvPr/>
        </p:nvSpPr>
        <p:spPr>
          <a:xfrm>
            <a:off x="346833" y="357166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vermeiden</a:t>
            </a:r>
          </a:p>
        </p:txBody>
      </p:sp>
      <p:sp>
        <p:nvSpPr>
          <p:cNvPr id="4" name="Rechteck 3"/>
          <p:cNvSpPr/>
          <p:nvPr/>
        </p:nvSpPr>
        <p:spPr>
          <a:xfrm>
            <a:off x="996693" y="2143116"/>
            <a:ext cx="9098640" cy="11430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6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in Kontrollstrukturen die Grenzwerte des Arrays legen:</a:t>
            </a:r>
          </a:p>
        </p:txBody>
      </p:sp>
      <p:sp>
        <p:nvSpPr>
          <p:cNvPr id="5" name="Rechteck 4"/>
          <p:cNvSpPr/>
          <p:nvPr/>
        </p:nvSpPr>
        <p:spPr>
          <a:xfrm>
            <a:off x="2204221" y="3429000"/>
            <a:ext cx="7786742" cy="10001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6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Preprozessor/normale </a:t>
            </a:r>
            <a:r>
              <a:rPr lang="de-DE" sz="36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Konstanten</a:t>
            </a:r>
          </a:p>
        </p:txBody>
      </p:sp>
      <p:sp>
        <p:nvSpPr>
          <p:cNvPr id="6" name="Rechteck 5"/>
          <p:cNvSpPr/>
          <p:nvPr/>
        </p:nvSpPr>
        <p:spPr>
          <a:xfrm>
            <a:off x="2204221" y="4572008"/>
            <a:ext cx="7786742" cy="10001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6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sizeof(ARRAY)/sizeof(Datentyp)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hteck 63"/>
          <p:cNvSpPr/>
          <p:nvPr/>
        </p:nvSpPr>
        <p:spPr>
          <a:xfrm>
            <a:off x="4063198" y="2000240"/>
            <a:ext cx="1427172" cy="11120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</a:t>
            </a:r>
            <a:r>
              <a:rPr lang="de-DE" sz="4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00</a:t>
            </a:r>
            <a:endParaRPr lang="de-DE" sz="4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5490369" y="2000240"/>
            <a:ext cx="1355733" cy="11120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8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</a:t>
            </a:r>
            <a:r>
              <a:rPr lang="de-DE" sz="4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01</a:t>
            </a:r>
            <a:endParaRPr lang="de-DE" sz="4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6847691" y="2031217"/>
            <a:ext cx="1355733" cy="11120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8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</a:t>
            </a:r>
            <a:r>
              <a:rPr lang="de-DE" sz="4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02</a:t>
            </a:r>
            <a:endParaRPr lang="de-DE" sz="4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4063198" y="3186147"/>
            <a:ext cx="1427172" cy="11120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</a:t>
            </a:r>
            <a:r>
              <a:rPr lang="de-DE" sz="4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10</a:t>
            </a:r>
            <a:endParaRPr lang="de-DE" sz="4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5490369" y="3186147"/>
            <a:ext cx="1355733" cy="11120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8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</a:t>
            </a:r>
            <a:r>
              <a:rPr lang="de-DE" sz="4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11</a:t>
            </a:r>
            <a:endParaRPr lang="de-DE" sz="4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9" name="Rechteck 68"/>
          <p:cNvSpPr/>
          <p:nvPr/>
        </p:nvSpPr>
        <p:spPr>
          <a:xfrm>
            <a:off x="6847691" y="3174225"/>
            <a:ext cx="1355733" cy="11120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8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</a:t>
            </a:r>
            <a:r>
              <a:rPr lang="de-DE" sz="4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12</a:t>
            </a:r>
            <a:endParaRPr lang="de-DE" sz="4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3561543" y="2500306"/>
            <a:ext cx="1427172" cy="11120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b</a:t>
            </a:r>
            <a:r>
              <a:rPr lang="de-DE" sz="4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00</a:t>
            </a:r>
            <a:endParaRPr lang="de-DE" sz="4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4988714" y="2500306"/>
            <a:ext cx="1355733" cy="11120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8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b</a:t>
            </a:r>
            <a:r>
              <a:rPr lang="de-DE" sz="4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01</a:t>
            </a:r>
            <a:endParaRPr lang="de-DE" sz="4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6346036" y="2531283"/>
            <a:ext cx="1355733" cy="11120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66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b</a:t>
            </a:r>
            <a:r>
              <a:rPr lang="de-DE" sz="36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102</a:t>
            </a:r>
            <a:endParaRPr lang="de-DE" sz="36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3561543" y="3686213"/>
            <a:ext cx="1427172" cy="11120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</a:t>
            </a:r>
            <a:r>
              <a:rPr lang="de-DE" sz="4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10</a:t>
            </a:r>
            <a:endParaRPr lang="de-DE" sz="4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4988714" y="3686213"/>
            <a:ext cx="1355733" cy="11120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8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</a:t>
            </a:r>
            <a:r>
              <a:rPr lang="de-DE" sz="4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11</a:t>
            </a:r>
            <a:endParaRPr lang="de-DE" sz="4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6346036" y="3674291"/>
            <a:ext cx="1355733" cy="11120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66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b</a:t>
            </a:r>
            <a:r>
              <a:rPr lang="de-DE" sz="36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112</a:t>
            </a:r>
            <a:endParaRPr lang="de-DE" sz="36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Abgerundetes Rechteck 32"/>
          <p:cNvSpPr/>
          <p:nvPr/>
        </p:nvSpPr>
        <p:spPr>
          <a:xfrm>
            <a:off x="346833" y="357166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Mehrdimensionale Arrays</a:t>
            </a:r>
          </a:p>
        </p:txBody>
      </p:sp>
      <p:sp>
        <p:nvSpPr>
          <p:cNvPr id="4" name="Rechteck 3"/>
          <p:cNvSpPr/>
          <p:nvPr/>
        </p:nvSpPr>
        <p:spPr>
          <a:xfrm>
            <a:off x="2991628" y="3044138"/>
            <a:ext cx="1427172" cy="11120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6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</a:t>
            </a:r>
            <a:r>
              <a:rPr lang="de-DE" sz="36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000</a:t>
            </a:r>
            <a:endParaRPr lang="de-DE" sz="4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418799" y="3044138"/>
            <a:ext cx="1355733" cy="11120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66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</a:t>
            </a:r>
            <a:r>
              <a:rPr lang="de-DE" sz="36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001</a:t>
            </a:r>
            <a:endParaRPr lang="de-DE" sz="4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776121" y="3031349"/>
            <a:ext cx="1355733" cy="11120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66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</a:t>
            </a:r>
            <a:r>
              <a:rPr lang="de-DE" sz="36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002</a:t>
            </a:r>
            <a:endParaRPr lang="de-DE" sz="36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632717" y="2214554"/>
            <a:ext cx="7861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de-DE" sz="6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638338" y="5214950"/>
            <a:ext cx="7467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smtClean="0"/>
              <a:t>1</a:t>
            </a:r>
            <a:endParaRPr lang="de-DE" sz="6600" dirty="0"/>
          </a:p>
        </p:txBody>
      </p:sp>
      <p:sp>
        <p:nvSpPr>
          <p:cNvPr id="22" name="Textfeld 21"/>
          <p:cNvSpPr txBox="1"/>
          <p:nvPr/>
        </p:nvSpPr>
        <p:spPr>
          <a:xfrm>
            <a:off x="5990434" y="5214950"/>
            <a:ext cx="7467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smtClean="0"/>
              <a:t>2</a:t>
            </a:r>
            <a:endParaRPr lang="de-DE" sz="6600" dirty="0"/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3076482" y="6143644"/>
            <a:ext cx="3985523" cy="888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2991628" y="4230045"/>
            <a:ext cx="1427172" cy="11120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6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</a:t>
            </a:r>
            <a:r>
              <a:rPr lang="de-DE" sz="36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010</a:t>
            </a:r>
            <a:endParaRPr lang="de-DE" sz="4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4418799" y="4230045"/>
            <a:ext cx="1355733" cy="11120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66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</a:t>
            </a:r>
            <a:r>
              <a:rPr lang="de-DE" sz="36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011</a:t>
            </a:r>
            <a:endParaRPr lang="de-DE" sz="4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5776121" y="4245795"/>
            <a:ext cx="1355733" cy="11120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66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</a:t>
            </a:r>
            <a:r>
              <a:rPr lang="de-DE" sz="36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012</a:t>
            </a:r>
            <a:endParaRPr lang="de-DE" sz="4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2418238" y="3070396"/>
            <a:ext cx="7861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de-DE" sz="6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2489676" y="4267337"/>
            <a:ext cx="7861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smtClean="0"/>
              <a:t>1</a:t>
            </a:r>
            <a:endParaRPr lang="de-DE" sz="6600" dirty="0"/>
          </a:p>
        </p:txBody>
      </p:sp>
      <p:cxnSp>
        <p:nvCxnSpPr>
          <p:cNvPr id="48" name="Gerade Verbindung mit Pfeil 47"/>
          <p:cNvCxnSpPr/>
          <p:nvPr/>
        </p:nvCxnSpPr>
        <p:spPr>
          <a:xfrm rot="5400000">
            <a:off x="1308966" y="4151032"/>
            <a:ext cx="2213785" cy="1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 rot="5400000" flipH="1" flipV="1">
            <a:off x="2382816" y="1893083"/>
            <a:ext cx="1143008" cy="10715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>
            <a:off x="3204353" y="5214950"/>
            <a:ext cx="7861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de-DE" sz="6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2132783" y="1785926"/>
            <a:ext cx="7467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smtClean="0"/>
              <a:t>1</a:t>
            </a:r>
            <a:endParaRPr lang="de-DE" sz="6600" dirty="0"/>
          </a:p>
        </p:txBody>
      </p:sp>
      <p:sp>
        <p:nvSpPr>
          <p:cNvPr id="75" name="Textfeld 74"/>
          <p:cNvSpPr txBox="1"/>
          <p:nvPr/>
        </p:nvSpPr>
        <p:spPr>
          <a:xfrm>
            <a:off x="2561411" y="1428736"/>
            <a:ext cx="7467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smtClean="0"/>
              <a:t>2</a:t>
            </a:r>
            <a:endParaRPr lang="de-DE" sz="6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34" grpId="0" animBg="1"/>
      <p:bldP spid="39" grpId="0" animBg="1"/>
      <p:bldP spid="44" grpId="0" animBg="1"/>
      <p:bldP spid="49" grpId="0" animBg="1"/>
      <p:bldP spid="50" grpId="0" animBg="1"/>
      <p:bldP spid="51" grpId="0" animBg="1"/>
      <p:bldP spid="33" grpId="0" animBg="1"/>
      <p:bldP spid="4" grpId="0" animBg="1"/>
      <p:bldP spid="5" grpId="0" animBg="1"/>
      <p:bldP spid="6" grpId="0" animBg="1"/>
      <p:bldP spid="20" grpId="0"/>
      <p:bldP spid="21" grpId="0"/>
      <p:bldP spid="22" grpId="0"/>
      <p:bldP spid="35" grpId="0" animBg="1"/>
      <p:bldP spid="36" grpId="0" animBg="1"/>
      <p:bldP spid="37" grpId="0" animBg="1"/>
      <p:bldP spid="45" grpId="0"/>
      <p:bldP spid="46" grpId="0"/>
      <p:bldP spid="73" grpId="0"/>
      <p:bldP spid="74" grpId="0"/>
      <p:bldP spid="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Wissensfragen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bgerundetes Rechteck 32"/>
          <p:cNvSpPr/>
          <p:nvPr/>
        </p:nvSpPr>
        <p:spPr>
          <a:xfrm>
            <a:off x="346833" y="357166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Eigenschaften mehrdimensionaler Arrays</a:t>
            </a:r>
          </a:p>
        </p:txBody>
      </p:sp>
      <p:sp>
        <p:nvSpPr>
          <p:cNvPr id="4" name="Rechteck 3"/>
          <p:cNvSpPr/>
          <p:nvPr/>
        </p:nvSpPr>
        <p:spPr>
          <a:xfrm>
            <a:off x="996693" y="2000240"/>
            <a:ext cx="9208583" cy="11430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Mehrdimensionale Arrays funktionieren wie zweidimensionale Arrays.</a:t>
            </a:r>
          </a:p>
        </p:txBody>
      </p:sp>
      <p:sp>
        <p:nvSpPr>
          <p:cNvPr id="5" name="Rechteck 4"/>
          <p:cNvSpPr/>
          <p:nvPr/>
        </p:nvSpPr>
        <p:spPr>
          <a:xfrm>
            <a:off x="989775" y="3214686"/>
            <a:ext cx="9208583" cy="11430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Sie können aber räumlich nicht dargestellt werden.</a:t>
            </a:r>
          </a:p>
        </p:txBody>
      </p:sp>
      <p:sp>
        <p:nvSpPr>
          <p:cNvPr id="22" name="Rechteck 21"/>
          <p:cNvSpPr/>
          <p:nvPr/>
        </p:nvSpPr>
        <p:spPr>
          <a:xfrm>
            <a:off x="996694" y="4429132"/>
            <a:ext cx="9208583" cy="11430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Können sehr schwer werden. In solchen Fällen sollte man Alternativen betrachten.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bgerundetes Rechteck 32"/>
          <p:cNvSpPr/>
          <p:nvPr/>
        </p:nvSpPr>
        <p:spPr>
          <a:xfrm>
            <a:off x="346833" y="357166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Initialisierung von mehrdimensionalen Arrays</a:t>
            </a:r>
          </a:p>
        </p:txBody>
      </p:sp>
      <p:sp>
        <p:nvSpPr>
          <p:cNvPr id="4" name="Rechteck 3"/>
          <p:cNvSpPr/>
          <p:nvPr/>
        </p:nvSpPr>
        <p:spPr>
          <a:xfrm>
            <a:off x="996693" y="2000240"/>
            <a:ext cx="9208583" cy="19288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Und auch </a:t>
            </a:r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mehrdimensionale Arrays können direkt bei ihrer Definition mit Werten gefüllt werden.</a:t>
            </a:r>
          </a:p>
        </p:txBody>
      </p:sp>
      <p:sp>
        <p:nvSpPr>
          <p:cNvPr id="7" name="Rechteck 6"/>
          <p:cNvSpPr/>
          <p:nvPr/>
        </p:nvSpPr>
        <p:spPr>
          <a:xfrm>
            <a:off x="989775" y="4143380"/>
            <a:ext cx="9215502" cy="23574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de-DE" sz="3200" dirty="0" smtClean="0">
                <a:solidFill>
                  <a:schemeClr val="accent1">
                    <a:lumMod val="50000"/>
                  </a:schemeClr>
                </a:solidFill>
              </a:rPr>
              <a:t>int mehrdim[3][3][4] = {</a:t>
            </a:r>
          </a:p>
          <a:p>
            <a:pPr lvl="0"/>
            <a:r>
              <a:rPr lang="de-DE" sz="2800" dirty="0" smtClean="0">
                <a:solidFill>
                  <a:schemeClr val="accent1">
                    <a:lumMod val="50000"/>
                  </a:schemeClr>
                </a:solidFill>
              </a:rPr>
              <a:t>	 </a:t>
            </a:r>
            <a:r>
              <a:rPr lang="de-DE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de-DE" sz="2800" dirty="0" smtClean="0">
                <a:solidFill>
                  <a:schemeClr val="accent1">
                    <a:lumMod val="50000"/>
                  </a:schemeClr>
                </a:solidFill>
              </a:rPr>
              <a:t>{ 5, 152, 98, 12}</a:t>
            </a:r>
            <a:r>
              <a:rPr lang="de-DE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de-DE" sz="2800" dirty="0" smtClean="0">
                <a:solidFill>
                  <a:schemeClr val="accent1">
                    <a:lumMod val="50000"/>
                  </a:schemeClr>
                </a:solidFill>
              </a:rPr>
              <a:t>{75, 12, 8, 12}</a:t>
            </a:r>
            <a:r>
              <a:rPr lang="de-DE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de-DE" sz="2800" dirty="0" smtClean="0">
                <a:solidFill>
                  <a:schemeClr val="accent1">
                    <a:lumMod val="50000"/>
                  </a:schemeClr>
                </a:solidFill>
              </a:rPr>
              <a:t>{3, 15, 53, 84}</a:t>
            </a:r>
            <a:r>
              <a:rPr lang="de-DE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},</a:t>
            </a:r>
          </a:p>
          <a:p>
            <a:pPr lvl="0"/>
            <a:r>
              <a:rPr lang="de-DE" sz="28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de-DE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de-DE" sz="2800" dirty="0" smtClean="0">
                <a:solidFill>
                  <a:schemeClr val="accent1">
                    <a:lumMod val="50000"/>
                  </a:schemeClr>
                </a:solidFill>
              </a:rPr>
              <a:t>{23, 5, 543, 984}</a:t>
            </a:r>
            <a:r>
              <a:rPr lang="de-DE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de-DE" sz="2800" dirty="0" smtClean="0">
                <a:solidFill>
                  <a:schemeClr val="accent1">
                    <a:lumMod val="50000"/>
                  </a:schemeClr>
                </a:solidFill>
              </a:rPr>
              <a:t>{12, 8, 90, 4}</a:t>
            </a:r>
            <a:r>
              <a:rPr lang="de-DE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</a:t>
            </a:r>
            <a:r>
              <a:rPr lang="de-DE" sz="2800" dirty="0" smtClean="0">
                <a:solidFill>
                  <a:schemeClr val="accent1">
                    <a:lumMod val="50000"/>
                  </a:schemeClr>
                </a:solidFill>
              </a:rPr>
              <a:t>{73, 5, 773, 98}</a:t>
            </a:r>
            <a:r>
              <a:rPr lang="de-DE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}, </a:t>
            </a:r>
          </a:p>
          <a:p>
            <a:pPr lvl="0"/>
            <a:r>
              <a:rPr lang="de-DE" sz="28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de-DE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de-DE" sz="2800" dirty="0" smtClean="0">
                <a:solidFill>
                  <a:schemeClr val="accent1">
                    <a:lumMod val="50000"/>
                  </a:schemeClr>
                </a:solidFill>
              </a:rPr>
              <a:t>{12, 8, 90, 4}</a:t>
            </a:r>
            <a:r>
              <a:rPr lang="de-DE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de-DE" sz="2800" dirty="0" smtClean="0">
                <a:solidFill>
                  <a:schemeClr val="accent1">
                    <a:lumMod val="50000"/>
                  </a:schemeClr>
                </a:solidFill>
              </a:rPr>
              <a:t>{63, 1, 2, 4}</a:t>
            </a:r>
            <a:r>
              <a:rPr lang="de-DE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de-DE" sz="2800" dirty="0" smtClean="0">
                <a:solidFill>
                  <a:schemeClr val="accent1">
                    <a:lumMod val="50000"/>
                  </a:schemeClr>
                </a:solidFill>
              </a:rPr>
              <a:t>{12, 15, 5, 17}</a:t>
            </a:r>
            <a:r>
              <a:rPr lang="de-DE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de-DE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0"/>
            <a:r>
              <a:rPr lang="de-DE" sz="3200" dirty="0" smtClean="0">
                <a:solidFill>
                  <a:schemeClr val="accent1">
                    <a:lumMod val="50000"/>
                  </a:schemeClr>
                </a:solidFill>
              </a:rPr>
              <a:t>};</a:t>
            </a:r>
            <a:endParaRPr lang="de-DE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bgerundetes Rechteck 32"/>
          <p:cNvSpPr/>
          <p:nvPr/>
        </p:nvSpPr>
        <p:spPr>
          <a:xfrm>
            <a:off x="346833" y="357166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Eigenschaften mehrdimensionaler Arrays</a:t>
            </a:r>
          </a:p>
        </p:txBody>
      </p:sp>
      <p:sp>
        <p:nvSpPr>
          <p:cNvPr id="4" name="Rechteck 3"/>
          <p:cNvSpPr/>
          <p:nvPr/>
        </p:nvSpPr>
        <p:spPr>
          <a:xfrm>
            <a:off x="996693" y="2000240"/>
            <a:ext cx="9208583" cy="23574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Beispiel: Es soll die temperatur stündlich 10 Jahre lang registriert und die Resultate in ein Array gelegt werden.</a:t>
            </a:r>
          </a:p>
        </p:txBody>
      </p:sp>
      <p:sp>
        <p:nvSpPr>
          <p:cNvPr id="7" name="Rechteck 6"/>
          <p:cNvSpPr/>
          <p:nvPr/>
        </p:nvSpPr>
        <p:spPr>
          <a:xfrm>
            <a:off x="989775" y="4500570"/>
            <a:ext cx="9215502" cy="10001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de-DE" sz="3200" dirty="0" smtClean="0">
                <a:solidFill>
                  <a:schemeClr val="accent1">
                    <a:lumMod val="50000"/>
                  </a:schemeClr>
                </a:solidFill>
              </a:rPr>
              <a:t>long double temperatur[10] [12] [31] [24];</a:t>
            </a:r>
            <a:endParaRPr lang="de-DE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704287" y="6000768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Laufzeit 10 Jahre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061741" y="6000768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Monate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6419063" y="6000768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Tage im Monat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8276451" y="6000768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Stunden am Tag</a:t>
            </a:r>
            <a:endParaRPr lang="de-DE" dirty="0"/>
          </a:p>
        </p:txBody>
      </p:sp>
      <p:cxnSp>
        <p:nvCxnSpPr>
          <p:cNvPr id="15" name="Gerade Verbindung mit Pfeil 14"/>
          <p:cNvCxnSpPr>
            <a:stCxn id="9" idx="0"/>
          </p:cNvCxnSpPr>
          <p:nvPr/>
        </p:nvCxnSpPr>
        <p:spPr>
          <a:xfrm rot="5400000" flipH="1" flipV="1">
            <a:off x="4311642" y="4822041"/>
            <a:ext cx="642942" cy="17145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0" idx="0"/>
          </p:cNvCxnSpPr>
          <p:nvPr/>
        </p:nvCxnSpPr>
        <p:spPr>
          <a:xfrm rot="5400000" flipH="1" flipV="1">
            <a:off x="5615385" y="5268529"/>
            <a:ext cx="714380" cy="7500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1" idx="0"/>
          </p:cNvCxnSpPr>
          <p:nvPr/>
        </p:nvCxnSpPr>
        <p:spPr>
          <a:xfrm rot="16200000" flipV="1">
            <a:off x="6954848" y="5607859"/>
            <a:ext cx="714380" cy="7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2" idx="0"/>
          </p:cNvCxnSpPr>
          <p:nvPr/>
        </p:nvCxnSpPr>
        <p:spPr>
          <a:xfrm rot="16200000" flipV="1">
            <a:off x="8312170" y="5107793"/>
            <a:ext cx="714380" cy="10715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/>
      <p:bldP spid="10" grpId="0"/>
      <p:bldP spid="11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bgerundetes Rechteck 32"/>
          <p:cNvSpPr/>
          <p:nvPr/>
        </p:nvSpPr>
        <p:spPr>
          <a:xfrm>
            <a:off x="346833" y="357166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Schnittstellen bei Eindimensionale Arrays</a:t>
            </a:r>
          </a:p>
        </p:txBody>
      </p:sp>
      <p:sp>
        <p:nvSpPr>
          <p:cNvPr id="4" name="Rechteck 3"/>
          <p:cNvSpPr/>
          <p:nvPr/>
        </p:nvSpPr>
        <p:spPr>
          <a:xfrm>
            <a:off x="1034314" y="2000240"/>
            <a:ext cx="9208583" cy="12144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An den Schnittstellen von Funktion sind folgende Übergaben gleichwertig:</a:t>
            </a:r>
          </a:p>
        </p:txBody>
      </p:sp>
      <p:sp>
        <p:nvSpPr>
          <p:cNvPr id="8" name="Rechteck 7"/>
          <p:cNvSpPr/>
          <p:nvPr/>
        </p:nvSpPr>
        <p:spPr>
          <a:xfrm>
            <a:off x="1027395" y="3357562"/>
            <a:ext cx="9215502" cy="9355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54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funktion(int array[])</a:t>
            </a:r>
            <a:endParaRPr lang="de-DE" sz="36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025873" y="5517232"/>
            <a:ext cx="9215502" cy="936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54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</a:t>
            </a:r>
            <a:r>
              <a:rPr lang="de-DE" sz="54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funktion(int(* array</a:t>
            </a:r>
            <a:r>
              <a:rPr lang="de-DE" sz="54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</a:t>
            </a:r>
          </a:p>
        </p:txBody>
      </p:sp>
      <p:sp>
        <p:nvSpPr>
          <p:cNvPr id="6" name="Rechteck 5"/>
          <p:cNvSpPr/>
          <p:nvPr/>
        </p:nvSpPr>
        <p:spPr>
          <a:xfrm>
            <a:off x="1025873" y="4437112"/>
            <a:ext cx="9215502" cy="936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54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</a:t>
            </a:r>
            <a:r>
              <a:rPr lang="de-DE" sz="5400" dirty="0" err="1" smtClean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funktion</a:t>
            </a:r>
            <a:r>
              <a:rPr lang="de-DE" sz="54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de-DE" sz="5400" dirty="0" err="1" smtClean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de-DE" sz="54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5400" dirty="0" err="1" smtClean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de-DE" sz="54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[3])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7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bgerundetes Rechteck 32"/>
          <p:cNvSpPr/>
          <p:nvPr/>
        </p:nvSpPr>
        <p:spPr>
          <a:xfrm>
            <a:off x="346833" y="357166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Schnittstellen bei Mehrdimensionale Arrays</a:t>
            </a:r>
          </a:p>
        </p:txBody>
      </p:sp>
      <p:sp>
        <p:nvSpPr>
          <p:cNvPr id="4" name="Rechteck 3"/>
          <p:cNvSpPr/>
          <p:nvPr/>
        </p:nvSpPr>
        <p:spPr>
          <a:xfrm>
            <a:off x="996693" y="2000240"/>
            <a:ext cx="9208583" cy="12144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Es gilt: </a:t>
            </a:r>
            <a:r>
              <a:rPr lang="de-DE" sz="2400" dirty="0" smtClean="0">
                <a:solidFill>
                  <a:srgbClr val="002060"/>
                </a:solidFill>
              </a:rPr>
              <a:t>int array[3]</a:t>
            </a:r>
            <a:r>
              <a:rPr lang="de-DE" sz="2400" dirty="0" smtClean="0">
                <a:solidFill>
                  <a:srgbClr val="028002"/>
                </a:solidFill>
              </a:rPr>
              <a:t>[10][4]</a:t>
            </a:r>
            <a:r>
              <a:rPr lang="de-DE" sz="2400" dirty="0" smtClean="0">
                <a:solidFill>
                  <a:srgbClr val="002060"/>
                </a:solidFill>
              </a:rPr>
              <a:t>;</a:t>
            </a:r>
          </a:p>
          <a:p>
            <a:r>
              <a:rPr lang="de-DE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An den Schnittstellen von Funktion sind alle drei folgende Übergaben gleichwertig:</a:t>
            </a:r>
          </a:p>
        </p:txBody>
      </p:sp>
      <p:sp>
        <p:nvSpPr>
          <p:cNvPr id="8" name="Rechteck 7"/>
          <p:cNvSpPr/>
          <p:nvPr/>
        </p:nvSpPr>
        <p:spPr>
          <a:xfrm>
            <a:off x="989775" y="3357562"/>
            <a:ext cx="9215502" cy="9286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4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void funktion(int </a:t>
            </a:r>
            <a:r>
              <a:rPr lang="de-DE" sz="4400" dirty="0" smtClean="0">
                <a:solidFill>
                  <a:srgbClr val="002060"/>
                </a:solidFill>
              </a:rPr>
              <a:t>array[3]</a:t>
            </a:r>
            <a:r>
              <a:rPr lang="de-DE" sz="4400" dirty="0" smtClean="0">
                <a:solidFill>
                  <a:srgbClr val="028002"/>
                </a:solidFill>
              </a:rPr>
              <a:t>[10][4]</a:t>
            </a:r>
            <a:r>
              <a:rPr lang="de-DE" sz="4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7" name="Rechteck 6"/>
          <p:cNvSpPr/>
          <p:nvPr/>
        </p:nvSpPr>
        <p:spPr>
          <a:xfrm>
            <a:off x="989775" y="4429132"/>
            <a:ext cx="9215502" cy="9286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4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void funktion(int </a:t>
            </a:r>
            <a:r>
              <a:rPr lang="de-DE" sz="4400" dirty="0" smtClean="0">
                <a:solidFill>
                  <a:srgbClr val="002060"/>
                </a:solidFill>
              </a:rPr>
              <a:t>array[ ]</a:t>
            </a:r>
            <a:r>
              <a:rPr lang="de-DE" sz="4400" dirty="0" smtClean="0">
                <a:solidFill>
                  <a:srgbClr val="028002"/>
                </a:solidFill>
              </a:rPr>
              <a:t>[10][4]</a:t>
            </a:r>
            <a:r>
              <a:rPr lang="de-DE" sz="4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6" name="Rechteck 5"/>
          <p:cNvSpPr/>
          <p:nvPr/>
        </p:nvSpPr>
        <p:spPr>
          <a:xfrm>
            <a:off x="989775" y="5500702"/>
            <a:ext cx="9215502" cy="9286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4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void funktion(int </a:t>
            </a:r>
            <a:r>
              <a:rPr lang="de-DE" sz="4400" dirty="0" smtClean="0">
                <a:solidFill>
                  <a:srgbClr val="002060"/>
                </a:solidFill>
              </a:rPr>
              <a:t>(*array)</a:t>
            </a:r>
            <a:r>
              <a:rPr lang="de-DE" sz="4400" dirty="0" smtClean="0">
                <a:solidFill>
                  <a:srgbClr val="028002"/>
                </a:solidFill>
              </a:rPr>
              <a:t>[10][4]</a:t>
            </a:r>
            <a:r>
              <a:rPr lang="de-DE" sz="4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5776121" y="428604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2060"/>
                </a:solidFill>
              </a:rPr>
              <a:t>Inhalt in [] kann weggelassen werden</a:t>
            </a:r>
            <a:endParaRPr lang="de-DE" dirty="0">
              <a:solidFill>
                <a:srgbClr val="002060"/>
              </a:solidFill>
            </a:endParaRPr>
          </a:p>
        </p:txBody>
      </p:sp>
      <p:cxnSp>
        <p:nvCxnSpPr>
          <p:cNvPr id="13" name="Gerade Verbindung mit Pfeil 12"/>
          <p:cNvCxnSpPr>
            <a:stCxn id="11" idx="1"/>
          </p:cNvCxnSpPr>
          <p:nvPr/>
        </p:nvCxnSpPr>
        <p:spPr>
          <a:xfrm rot="10800000" flipV="1">
            <a:off x="3418667" y="613270"/>
            <a:ext cx="2357454" cy="14584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6419063" y="1214422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92D050"/>
                </a:solidFill>
              </a:rPr>
              <a:t>Können nicht weggelassen werden</a:t>
            </a:r>
            <a:endParaRPr lang="de-DE" dirty="0">
              <a:solidFill>
                <a:srgbClr val="92D050"/>
              </a:solidFill>
            </a:endParaRPr>
          </a:p>
        </p:txBody>
      </p:sp>
      <p:cxnSp>
        <p:nvCxnSpPr>
          <p:cNvPr id="16" name="Gerade Verbindung mit Pfeil 15"/>
          <p:cNvCxnSpPr>
            <a:stCxn id="14" idx="1"/>
          </p:cNvCxnSpPr>
          <p:nvPr/>
        </p:nvCxnSpPr>
        <p:spPr>
          <a:xfrm rot="10800000" flipV="1">
            <a:off x="4347361" y="1399088"/>
            <a:ext cx="2071702" cy="601152"/>
          </a:xfrm>
          <a:prstGeom prst="straightConnector1">
            <a:avLst/>
          </a:prstGeom>
          <a:ln>
            <a:solidFill>
              <a:srgbClr val="028002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7" grpId="0" animBg="1"/>
      <p:bldP spid="6" grpId="0" animBg="1"/>
      <p:bldP spid="11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bgerundetes Rechteck 9"/>
          <p:cNvSpPr/>
          <p:nvPr/>
        </p:nvSpPr>
        <p:spPr>
          <a:xfrm>
            <a:off x="346833" y="2071678"/>
            <a:ext cx="8858312" cy="7858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Reihungen von Zeichen die in ein Array gelegt werden.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2132783" y="2996952"/>
            <a:ext cx="7072362" cy="10001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Das Ende des Strings wird durch einen </a:t>
            </a:r>
            <a:r>
              <a:rPr lang="de-DE" sz="2800" b="1" dirty="0" smtClean="0">
                <a:solidFill>
                  <a:srgbClr val="C00000"/>
                </a:solidFill>
              </a:rPr>
              <a:t>Terminatorzeichen</a:t>
            </a:r>
            <a:r>
              <a:rPr lang="de-DE" sz="2800" dirty="0" smtClean="0">
                <a:solidFill>
                  <a:srgbClr val="002060"/>
                </a:solidFill>
              </a:rPr>
              <a:t> markiert.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2132783" y="4068522"/>
            <a:ext cx="7072362" cy="15716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Er muss mindestens um ein Paltz länger sein als der String den es speichert um für den Terminatorzeichen Platz zu haben.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 ist ein String?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bgerundetes Rechteck 32"/>
          <p:cNvSpPr/>
          <p:nvPr/>
        </p:nvSpPr>
        <p:spPr>
          <a:xfrm>
            <a:off x="346833" y="357166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 String</a:t>
            </a:r>
          </a:p>
        </p:txBody>
      </p:sp>
      <p:sp>
        <p:nvSpPr>
          <p:cNvPr id="20" name="Rechteck 19"/>
          <p:cNvSpPr/>
          <p:nvPr/>
        </p:nvSpPr>
        <p:spPr>
          <a:xfrm>
            <a:off x="1204089" y="2500306"/>
            <a:ext cx="571504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rgbClr val="C00000"/>
                </a:solidFill>
              </a:rPr>
              <a:t>C</a:t>
            </a:r>
            <a:endParaRPr lang="de-DE" sz="1400" dirty="0">
              <a:solidFill>
                <a:srgbClr val="C00000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1775593" y="2500306"/>
            <a:ext cx="571504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3200" dirty="0" smtClean="0">
                <a:solidFill>
                  <a:srgbClr val="C00000"/>
                </a:solidFill>
              </a:rPr>
              <a:t>/</a:t>
            </a:r>
            <a:endParaRPr lang="de-DE" sz="1400" dirty="0">
              <a:solidFill>
                <a:srgbClr val="C00000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2347097" y="2500306"/>
            <a:ext cx="571504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3200" dirty="0" smtClean="0">
                <a:solidFill>
                  <a:srgbClr val="C00000"/>
                </a:solidFill>
              </a:rPr>
              <a:t>C</a:t>
            </a:r>
            <a:endParaRPr lang="de-DE" sz="1400" dirty="0">
              <a:solidFill>
                <a:srgbClr val="C00000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2918601" y="2500306"/>
            <a:ext cx="571504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3200" dirty="0" smtClean="0">
                <a:solidFill>
                  <a:srgbClr val="C00000"/>
                </a:solidFill>
              </a:rPr>
              <a:t>+</a:t>
            </a:r>
            <a:endParaRPr lang="de-DE" sz="1400" dirty="0">
              <a:solidFill>
                <a:srgbClr val="C00000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3490105" y="2500306"/>
            <a:ext cx="571504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3200" dirty="0" smtClean="0">
                <a:solidFill>
                  <a:srgbClr val="C00000"/>
                </a:solidFill>
              </a:rPr>
              <a:t>+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4061609" y="2500306"/>
            <a:ext cx="571504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rgbClr val="C00000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4633113" y="2500306"/>
            <a:ext cx="571504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3200" dirty="0" smtClean="0">
                <a:solidFill>
                  <a:srgbClr val="C00000"/>
                </a:solidFill>
              </a:rPr>
              <a:t>K</a:t>
            </a:r>
            <a:endParaRPr lang="de-DE" sz="1400" dirty="0">
              <a:solidFill>
                <a:srgbClr val="C00000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5204617" y="2500306"/>
            <a:ext cx="571504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3200" dirty="0" smtClean="0">
                <a:solidFill>
                  <a:srgbClr val="C00000"/>
                </a:solidFill>
              </a:rPr>
              <a:t>u</a:t>
            </a:r>
            <a:endParaRPr lang="de-DE" sz="1400" dirty="0">
              <a:solidFill>
                <a:srgbClr val="C00000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5776121" y="2500306"/>
            <a:ext cx="571504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3200" dirty="0" smtClean="0">
                <a:solidFill>
                  <a:srgbClr val="C00000"/>
                </a:solidFill>
              </a:rPr>
              <a:t>r</a:t>
            </a:r>
            <a:endParaRPr lang="de-DE" sz="1400" dirty="0">
              <a:solidFill>
                <a:srgbClr val="C00000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6347625" y="2500306"/>
            <a:ext cx="571504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3200" dirty="0" smtClean="0">
                <a:solidFill>
                  <a:srgbClr val="C00000"/>
                </a:solidFill>
              </a:rPr>
              <a:t>s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6919129" y="2500306"/>
            <a:ext cx="571504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3200" dirty="0" smtClean="0">
                <a:solidFill>
                  <a:srgbClr val="002060"/>
                </a:solidFill>
                <a:latin typeface="Arial"/>
                <a:cs typeface="Arial"/>
              </a:rPr>
              <a:t>Ø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7490633" y="2500306"/>
            <a:ext cx="571504" cy="50006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prstClr val="white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8062137" y="2500306"/>
            <a:ext cx="571504" cy="50006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prstClr val="white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8633641" y="2500306"/>
            <a:ext cx="571504" cy="50006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prstClr val="white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9205145" y="2500306"/>
            <a:ext cx="571504" cy="50006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prstClr val="white"/>
              </a:solidFill>
            </a:endParaRPr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1204089" y="3357562"/>
            <a:ext cx="5715040" cy="1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 rot="16200000" flipH="1">
            <a:off x="-617580" y="4321975"/>
            <a:ext cx="3714776" cy="714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>
            <a:off x="1204089" y="4284668"/>
            <a:ext cx="6286544" cy="1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 rot="5400000">
            <a:off x="6490104" y="3429397"/>
            <a:ext cx="85805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 rot="5400000">
            <a:off x="6526220" y="3964785"/>
            <a:ext cx="1928826" cy="158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 rot="16200000" flipH="1">
            <a:off x="7954980" y="4321975"/>
            <a:ext cx="3714776" cy="714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>
            <a:off x="1204089" y="5213362"/>
            <a:ext cx="8643998" cy="1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1275527" y="3286124"/>
            <a:ext cx="5643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Text: Netto-Inhalt </a:t>
            </a:r>
            <a:endParaRPr lang="de-DE" sz="2800" dirty="0">
              <a:solidFill>
                <a:schemeClr val="bg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1275527" y="4214818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Text + Terminator: Brutto-Inhalt 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1275527" y="5143512"/>
            <a:ext cx="8501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Zugrundeliegender Array: Puffer (Buffer)</a:t>
            </a:r>
          </a:p>
        </p:txBody>
      </p:sp>
      <p:sp>
        <p:nvSpPr>
          <p:cNvPr id="68" name="Rechteck 67"/>
          <p:cNvSpPr/>
          <p:nvPr/>
        </p:nvSpPr>
        <p:spPr>
          <a:xfrm>
            <a:off x="8062137" y="1571612"/>
            <a:ext cx="2143140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Terminator</a:t>
            </a:r>
            <a:endParaRPr lang="de-DE" dirty="0"/>
          </a:p>
        </p:txBody>
      </p:sp>
      <p:cxnSp>
        <p:nvCxnSpPr>
          <p:cNvPr id="72" name="Form 71"/>
          <p:cNvCxnSpPr>
            <a:stCxn id="68" idx="1"/>
            <a:endCxn id="35" idx="0"/>
          </p:cNvCxnSpPr>
          <p:nvPr/>
        </p:nvCxnSpPr>
        <p:spPr>
          <a:xfrm rot="10800000" flipV="1">
            <a:off x="7204881" y="1857364"/>
            <a:ext cx="857256" cy="64294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54" grpId="0"/>
      <p:bldP spid="55" grpId="0"/>
      <p:bldP spid="65" grpId="0"/>
      <p:bldP spid="6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bgerundetes Rechteck 32"/>
          <p:cNvSpPr/>
          <p:nvPr/>
        </p:nvSpPr>
        <p:spPr>
          <a:xfrm>
            <a:off x="346833" y="357166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 Terminator</a:t>
            </a:r>
          </a:p>
        </p:txBody>
      </p:sp>
      <p:sp>
        <p:nvSpPr>
          <p:cNvPr id="20" name="Rechteck 19"/>
          <p:cNvSpPr/>
          <p:nvPr/>
        </p:nvSpPr>
        <p:spPr>
          <a:xfrm>
            <a:off x="1204089" y="2500306"/>
            <a:ext cx="571504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rgbClr val="C00000"/>
                </a:solidFill>
              </a:rPr>
              <a:t>C</a:t>
            </a:r>
            <a:endParaRPr lang="de-DE" sz="1400" dirty="0">
              <a:solidFill>
                <a:srgbClr val="C00000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1775593" y="2500306"/>
            <a:ext cx="571504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3200" dirty="0" smtClean="0">
                <a:solidFill>
                  <a:srgbClr val="C00000"/>
                </a:solidFill>
              </a:rPr>
              <a:t>/</a:t>
            </a:r>
            <a:endParaRPr lang="de-DE" sz="1400" dirty="0">
              <a:solidFill>
                <a:srgbClr val="C00000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2347097" y="2500306"/>
            <a:ext cx="571504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3200" dirty="0" smtClean="0">
                <a:solidFill>
                  <a:srgbClr val="C00000"/>
                </a:solidFill>
              </a:rPr>
              <a:t>C</a:t>
            </a:r>
            <a:endParaRPr lang="de-DE" sz="1400" dirty="0">
              <a:solidFill>
                <a:srgbClr val="C00000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2918601" y="2500306"/>
            <a:ext cx="571504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3200" dirty="0" smtClean="0">
                <a:solidFill>
                  <a:srgbClr val="C00000"/>
                </a:solidFill>
              </a:rPr>
              <a:t>+</a:t>
            </a:r>
            <a:endParaRPr lang="de-DE" sz="1400" dirty="0">
              <a:solidFill>
                <a:srgbClr val="C00000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3490105" y="2500306"/>
            <a:ext cx="571504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3200" dirty="0" smtClean="0">
                <a:solidFill>
                  <a:srgbClr val="C00000"/>
                </a:solidFill>
              </a:rPr>
              <a:t>+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4061609" y="2500306"/>
            <a:ext cx="571504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rgbClr val="C00000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4633113" y="2500306"/>
            <a:ext cx="571504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3200" dirty="0" smtClean="0">
                <a:solidFill>
                  <a:srgbClr val="C00000"/>
                </a:solidFill>
              </a:rPr>
              <a:t>K</a:t>
            </a:r>
            <a:endParaRPr lang="de-DE" sz="1400" dirty="0">
              <a:solidFill>
                <a:srgbClr val="C00000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5204617" y="2500306"/>
            <a:ext cx="571504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3200" dirty="0" smtClean="0">
                <a:solidFill>
                  <a:srgbClr val="C00000"/>
                </a:solidFill>
              </a:rPr>
              <a:t>u</a:t>
            </a:r>
            <a:endParaRPr lang="de-DE" sz="1400" dirty="0">
              <a:solidFill>
                <a:srgbClr val="C00000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5776121" y="2500306"/>
            <a:ext cx="571504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3200" dirty="0" smtClean="0">
                <a:solidFill>
                  <a:srgbClr val="C00000"/>
                </a:solidFill>
              </a:rPr>
              <a:t>r</a:t>
            </a:r>
            <a:endParaRPr lang="de-DE" sz="1400" dirty="0">
              <a:solidFill>
                <a:srgbClr val="C00000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6347625" y="2500306"/>
            <a:ext cx="571504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3200" dirty="0" smtClean="0">
                <a:solidFill>
                  <a:srgbClr val="C00000"/>
                </a:solidFill>
              </a:rPr>
              <a:t>s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6919129" y="2500306"/>
            <a:ext cx="571504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3200" dirty="0" smtClean="0">
                <a:solidFill>
                  <a:srgbClr val="002060"/>
                </a:solidFill>
                <a:latin typeface="Arial"/>
                <a:cs typeface="Arial"/>
              </a:rPr>
              <a:t>Ø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7490633" y="2500306"/>
            <a:ext cx="571504" cy="50006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prstClr val="white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8062137" y="2500306"/>
            <a:ext cx="571504" cy="50006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prstClr val="white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8633641" y="2500306"/>
            <a:ext cx="571504" cy="50006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prstClr val="white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9205145" y="2500306"/>
            <a:ext cx="571504" cy="50006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prstClr val="white"/>
              </a:solidFill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8062137" y="1571612"/>
            <a:ext cx="2143140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Terminator</a:t>
            </a:r>
            <a:endParaRPr lang="de-DE" dirty="0"/>
          </a:p>
        </p:txBody>
      </p:sp>
      <p:cxnSp>
        <p:nvCxnSpPr>
          <p:cNvPr id="72" name="Form 71"/>
          <p:cNvCxnSpPr>
            <a:stCxn id="68" idx="1"/>
            <a:endCxn id="35" idx="0"/>
          </p:cNvCxnSpPr>
          <p:nvPr/>
        </p:nvCxnSpPr>
        <p:spPr>
          <a:xfrm rot="10800000" flipV="1">
            <a:off x="7204881" y="1857364"/>
            <a:ext cx="857256" cy="64294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1632717" y="4214818"/>
            <a:ext cx="7572428" cy="7143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rgbClr val="002060"/>
                </a:solidFill>
              </a:rPr>
              <a:t>Ist eine NULL in ASCII-Code</a:t>
            </a:r>
            <a:endParaRPr lang="de-DE" sz="3200" dirty="0">
              <a:solidFill>
                <a:srgbClr val="002060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1632717" y="5072074"/>
            <a:ext cx="2786082" cy="7143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rgbClr val="002060"/>
                </a:solidFill>
              </a:rPr>
              <a:t>Das heißt:</a:t>
            </a:r>
            <a:endParaRPr lang="de-DE" sz="3200" dirty="0">
              <a:solidFill>
                <a:srgbClr val="002060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4704551" y="5072074"/>
            <a:ext cx="928694" cy="7143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rgbClr val="002060"/>
                </a:solidFill>
              </a:rPr>
              <a:t>´\0´</a:t>
            </a:r>
            <a:endParaRPr lang="de-DE" sz="3200" dirty="0">
              <a:solidFill>
                <a:srgbClr val="002060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5918997" y="5072074"/>
            <a:ext cx="928694" cy="7143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rgbClr val="002060"/>
                </a:solidFill>
              </a:rPr>
              <a:t>0</a:t>
            </a:r>
            <a:endParaRPr lang="de-DE" sz="3200" dirty="0">
              <a:solidFill>
                <a:srgbClr val="002060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1632717" y="5929330"/>
            <a:ext cx="2786082" cy="7143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rgbClr val="002060"/>
                </a:solidFill>
              </a:rPr>
              <a:t>Aber nicht:</a:t>
            </a:r>
            <a:endParaRPr lang="de-DE" sz="3200" dirty="0">
              <a:solidFill>
                <a:srgbClr val="002060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4704551" y="5929330"/>
            <a:ext cx="2143140" cy="7143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rgbClr val="002060"/>
                </a:solidFill>
              </a:rPr>
              <a:t>´0´</a:t>
            </a:r>
            <a:endParaRPr lang="de-DE" sz="3200" dirty="0">
              <a:solidFill>
                <a:srgbClr val="002060"/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7062005" y="5072074"/>
            <a:ext cx="2143140" cy="7143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rgbClr val="002060"/>
                </a:solidFill>
              </a:rPr>
              <a:t>´\0´==0</a:t>
            </a:r>
            <a:endParaRPr lang="de-DE" sz="3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0" grpId="0" animBg="1"/>
      <p:bldP spid="31" grpId="0" animBg="1"/>
      <p:bldP spid="32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2" grpId="0" animBg="1"/>
      <p:bldP spid="44" grpId="0" animBg="1"/>
      <p:bldP spid="46" grpId="0" animBg="1"/>
      <p:bldP spid="47" grpId="0" animBg="1"/>
      <p:bldP spid="51" grpId="0" animBg="1"/>
      <p:bldP spid="53" grpId="0" animBg="1"/>
      <p:bldP spid="5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989775" y="4429132"/>
            <a:ext cx="9208583" cy="10001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Der Terminator wird </a:t>
            </a:r>
            <a:r>
              <a:rPr lang="de-DE" sz="3200" dirty="0" smtClean="0">
                <a:solidFill>
                  <a:srgbClr val="C00000"/>
                </a:solidFill>
              </a:rPr>
              <a:t>automatisch</a:t>
            </a:r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gesetzt und ist bei der Ausgabe </a:t>
            </a:r>
            <a:r>
              <a:rPr lang="de-DE" sz="3200" dirty="0" smtClean="0">
                <a:solidFill>
                  <a:srgbClr val="C00000"/>
                </a:solidFill>
              </a:rPr>
              <a:t>nicht</a:t>
            </a:r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zu sehen.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346833" y="357166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Eigenschaften von Strings</a:t>
            </a:r>
          </a:p>
        </p:txBody>
      </p:sp>
      <p:sp>
        <p:nvSpPr>
          <p:cNvPr id="4" name="Rechteck 3"/>
          <p:cNvSpPr/>
          <p:nvPr/>
        </p:nvSpPr>
        <p:spPr>
          <a:xfrm>
            <a:off x="996693" y="2000240"/>
            <a:ext cx="9208583" cy="23574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Der String mus nach eventueller Manipulation immer konsistent sein. Das bedeutet insbesondere, dass der Teminator immer korrekt positioniert werden muss und nicht überschrieben werden darf!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989775" y="3571876"/>
            <a:ext cx="9208583" cy="1857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Der ==-Operator vergleicht nicht den Inhalt sondern die Adressen der Strings, die immer verschieden sind da Strings an verschiedenen Stellen im Speicher liegen.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346833" y="357166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Eigenschaften von Strings</a:t>
            </a:r>
          </a:p>
        </p:txBody>
      </p:sp>
      <p:sp>
        <p:nvSpPr>
          <p:cNvPr id="4" name="Rechteck 3"/>
          <p:cNvSpPr/>
          <p:nvPr/>
        </p:nvSpPr>
        <p:spPr>
          <a:xfrm>
            <a:off x="996693" y="2000240"/>
            <a:ext cx="9208583" cy="15001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Rohe Strings </a:t>
            </a:r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können nicht mit dem =-Operator kopiert oder mit den ==-Operator verglichen werden.</a:t>
            </a:r>
          </a:p>
        </p:txBody>
      </p:sp>
      <p:sp>
        <p:nvSpPr>
          <p:cNvPr id="22" name="Rechteck 21"/>
          <p:cNvSpPr/>
          <p:nvPr/>
        </p:nvSpPr>
        <p:spPr>
          <a:xfrm>
            <a:off x="996694" y="5500702"/>
            <a:ext cx="9208583" cy="10001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Ansonsten gelten die selben Eigenschaften eines Arrays.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46833" y="357166"/>
            <a:ext cx="10287072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Hausaufgabe/Projektarbeit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989775" y="2000240"/>
            <a:ext cx="9215502" cy="35004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de-DE" sz="3200" dirty="0" smtClean="0">
                <a:solidFill>
                  <a:schemeClr val="accent1">
                    <a:lumMod val="50000"/>
                  </a:schemeClr>
                </a:solidFill>
              </a:rPr>
              <a:t>char vorname[21]; </a:t>
            </a:r>
            <a:r>
              <a:rPr lang="de-DE" sz="3200" dirty="0" smtClean="0">
                <a:solidFill>
                  <a:schemeClr val="tx1">
                    <a:lumMod val="50000"/>
                  </a:schemeClr>
                </a:solidFill>
              </a:rPr>
              <a:t>// 20 Zeichen + </a:t>
            </a:r>
            <a:r>
              <a:rPr lang="de-DE" sz="3200" b="1" dirty="0" smtClean="0">
                <a:solidFill>
                  <a:schemeClr val="tx1">
                    <a:lumMod val="50000"/>
                  </a:schemeClr>
                </a:solidFill>
              </a:rPr>
              <a:t>Terminator</a:t>
            </a:r>
          </a:p>
          <a:p>
            <a:pPr lvl="0"/>
            <a:r>
              <a:rPr lang="de-DE" sz="3200" dirty="0" smtClean="0">
                <a:solidFill>
                  <a:schemeClr val="accent1">
                    <a:lumMod val="50000"/>
                  </a:schemeClr>
                </a:solidFill>
              </a:rPr>
              <a:t>char hintername[21]; </a:t>
            </a:r>
            <a:r>
              <a:rPr lang="de-DE" sz="3200" dirty="0" smtClean="0">
                <a:solidFill>
                  <a:schemeClr val="tx1">
                    <a:lumMod val="50000"/>
                  </a:schemeClr>
                </a:solidFill>
              </a:rPr>
              <a:t>// 20 Zeichen + </a:t>
            </a:r>
            <a:r>
              <a:rPr lang="de-DE" sz="3200" b="1" dirty="0" smtClean="0">
                <a:solidFill>
                  <a:schemeClr val="tx1">
                    <a:lumMod val="50000"/>
                  </a:schemeClr>
                </a:solidFill>
              </a:rPr>
              <a:t>Terminator</a:t>
            </a:r>
          </a:p>
          <a:p>
            <a:pPr lvl="0"/>
            <a:r>
              <a:rPr lang="de-DE" sz="3200" dirty="0" smtClean="0">
                <a:solidFill>
                  <a:schemeClr val="accent1">
                    <a:lumMod val="50000"/>
                  </a:schemeClr>
                </a:solidFill>
              </a:rPr>
              <a:t>char adresse[70]; </a:t>
            </a:r>
            <a:r>
              <a:rPr lang="de-DE" sz="3200" dirty="0" smtClean="0">
                <a:solidFill>
                  <a:schemeClr val="tx1">
                    <a:lumMod val="50000"/>
                  </a:schemeClr>
                </a:solidFill>
              </a:rPr>
              <a:t>// 69 Zeichen + </a:t>
            </a:r>
            <a:r>
              <a:rPr lang="de-DE" sz="3200" b="1" dirty="0" smtClean="0">
                <a:solidFill>
                  <a:schemeClr val="tx1">
                    <a:lumMod val="50000"/>
                  </a:schemeClr>
                </a:solidFill>
              </a:rPr>
              <a:t>Terminator</a:t>
            </a:r>
          </a:p>
          <a:p>
            <a:r>
              <a:rPr lang="de-DE" sz="3200" dirty="0" smtClean="0">
                <a:solidFill>
                  <a:srgbClr val="2DA2BF">
                    <a:lumMod val="50000"/>
                  </a:srgbClr>
                </a:solidFill>
              </a:rPr>
              <a:t>char geburtsort[21] = „Berlin“;</a:t>
            </a:r>
            <a:endParaRPr lang="de-DE" sz="1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346833" y="357166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Deklarieren von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918337" y="2643182"/>
            <a:ext cx="9215502" cy="17859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de-DE" sz="2400" dirty="0" smtClean="0">
                <a:solidFill>
                  <a:schemeClr val="accent1">
                    <a:lumMod val="50000"/>
                  </a:schemeClr>
                </a:solidFill>
              </a:rPr>
              <a:t>#include &lt;string.h&gt;</a:t>
            </a:r>
          </a:p>
          <a:p>
            <a:pPr lvl="0"/>
            <a:r>
              <a:rPr lang="de-DE" sz="2400" dirty="0" smtClean="0">
                <a:solidFill>
                  <a:schemeClr val="accent1">
                    <a:lumMod val="50000"/>
                  </a:schemeClr>
                </a:solidFill>
              </a:rPr>
              <a:t>scanf(„%s“, vorname); </a:t>
            </a:r>
            <a:r>
              <a:rPr lang="de-DE" sz="16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// Ließt nur bis zur ersten Terminierung (Leerzeichen, Enter...)</a:t>
            </a:r>
            <a:endParaRPr lang="de-DE" sz="24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de-DE" sz="2400" dirty="0" smtClean="0">
                <a:solidFill>
                  <a:schemeClr val="accent1">
                    <a:lumMod val="50000"/>
                  </a:schemeClr>
                </a:solidFill>
              </a:rPr>
              <a:t>scanf(„%[^\n]s“, adresse); </a:t>
            </a:r>
            <a:r>
              <a:rPr lang="de-DE" sz="16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// Ließt ohne bei Terminierung zu unterbrechen</a:t>
            </a:r>
            <a:endParaRPr lang="de-DE" sz="24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de-DE" sz="2400" dirty="0" smtClean="0">
                <a:solidFill>
                  <a:schemeClr val="accent1">
                    <a:lumMod val="50000"/>
                  </a:schemeClr>
                </a:solidFill>
              </a:rPr>
              <a:t>fgets(text, LONG-1, stdin); </a:t>
            </a:r>
            <a:r>
              <a:rPr lang="de-DE" sz="16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// Ließt ohne bei Terminierung zu unterbrechenc</a:t>
            </a:r>
            <a:endParaRPr lang="de-DE" sz="24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346833" y="357166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Eingeben von Strings</a:t>
            </a:r>
          </a:p>
        </p:txBody>
      </p:sp>
      <p:sp>
        <p:nvSpPr>
          <p:cNvPr id="4" name="Rechteck 3"/>
          <p:cNvSpPr/>
          <p:nvPr/>
        </p:nvSpPr>
        <p:spPr>
          <a:xfrm>
            <a:off x="918337" y="5286388"/>
            <a:ext cx="9215502" cy="12144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de-DE" sz="2400" dirty="0" smtClean="0">
                <a:solidFill>
                  <a:schemeClr val="accent1">
                    <a:lumMod val="50000"/>
                  </a:schemeClr>
                </a:solidFill>
              </a:rPr>
              <a:t>#include &lt;string&gt;</a:t>
            </a:r>
          </a:p>
          <a:p>
            <a:r>
              <a:rPr lang="de-DE" sz="2400" b="1" dirty="0" smtClean="0">
                <a:solidFill>
                  <a:schemeClr val="accent1">
                    <a:lumMod val="50000"/>
                  </a:schemeClr>
                </a:solidFill>
              </a:rPr>
              <a:t>cin &gt;&gt; adresse</a:t>
            </a:r>
            <a:r>
              <a:rPr lang="de-DE" sz="24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;</a:t>
            </a:r>
            <a:r>
              <a:rPr lang="de-DE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6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// Ließt nur bis zur ersten Terminierung (Leerzeichen, Enter...)</a:t>
            </a:r>
            <a:endParaRPr lang="de-DE" sz="2400" b="1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de-DE" sz="2400" b="1" dirty="0" smtClean="0">
                <a:solidFill>
                  <a:schemeClr val="accent1">
                    <a:lumMod val="50000"/>
                  </a:schemeClr>
                </a:solidFill>
              </a:rPr>
              <a:t>cin.getline(adresse, sizeof(adresse));</a:t>
            </a:r>
            <a:endParaRPr lang="de-DE" sz="11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918337" y="2000240"/>
            <a:ext cx="9208583" cy="5715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In C und C++</a:t>
            </a:r>
          </a:p>
        </p:txBody>
      </p:sp>
      <p:sp>
        <p:nvSpPr>
          <p:cNvPr id="6" name="Rechteck 5"/>
          <p:cNvSpPr/>
          <p:nvPr/>
        </p:nvSpPr>
        <p:spPr>
          <a:xfrm>
            <a:off x="925256" y="4500570"/>
            <a:ext cx="9208583" cy="7143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Nur in C++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OOP (Gedanken)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75395" y="285728"/>
            <a:ext cx="6643734" cy="1143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Welche von den folgenden Elementen sind Klassen und welche sind Objekte?</a:t>
            </a:r>
            <a:endParaRPr lang="de-DE" sz="2800" dirty="0"/>
          </a:p>
        </p:txBody>
      </p:sp>
      <p:sp>
        <p:nvSpPr>
          <p:cNvPr id="3" name="Abgerundetes Rechteck 2"/>
          <p:cNvSpPr/>
          <p:nvPr/>
        </p:nvSpPr>
        <p:spPr>
          <a:xfrm>
            <a:off x="704023" y="1785926"/>
            <a:ext cx="2571768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Lebewesen</a:t>
            </a:r>
            <a:endParaRPr lang="de-DE" sz="2800" dirty="0"/>
          </a:p>
        </p:txBody>
      </p:sp>
      <p:sp>
        <p:nvSpPr>
          <p:cNvPr id="4" name="Abgerundetes Rechteck 3"/>
          <p:cNvSpPr/>
          <p:nvPr/>
        </p:nvSpPr>
        <p:spPr>
          <a:xfrm>
            <a:off x="3204353" y="3071810"/>
            <a:ext cx="2571768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Vater</a:t>
            </a:r>
            <a:endParaRPr lang="de-DE" sz="2800" dirty="0"/>
          </a:p>
        </p:txBody>
      </p:sp>
      <p:sp>
        <p:nvSpPr>
          <p:cNvPr id="5" name="Abgerundetes Rechteck 4"/>
          <p:cNvSpPr/>
          <p:nvPr/>
        </p:nvSpPr>
        <p:spPr>
          <a:xfrm>
            <a:off x="5776121" y="1285860"/>
            <a:ext cx="2571768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Katze</a:t>
            </a:r>
            <a:endParaRPr lang="de-DE" sz="2800" dirty="0"/>
          </a:p>
        </p:txBody>
      </p:sp>
      <p:sp>
        <p:nvSpPr>
          <p:cNvPr id="6" name="Abgerundetes Rechteck 5"/>
          <p:cNvSpPr/>
          <p:nvPr/>
        </p:nvSpPr>
        <p:spPr>
          <a:xfrm>
            <a:off x="918337" y="3786190"/>
            <a:ext cx="2571768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Mensch</a:t>
            </a:r>
            <a:endParaRPr lang="de-DE" sz="2800" dirty="0"/>
          </a:p>
        </p:txBody>
      </p:sp>
      <p:sp>
        <p:nvSpPr>
          <p:cNvPr id="7" name="Abgerundetes Rechteck 6"/>
          <p:cNvSpPr/>
          <p:nvPr/>
        </p:nvSpPr>
        <p:spPr>
          <a:xfrm>
            <a:off x="3347229" y="2143116"/>
            <a:ext cx="2571768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Kind</a:t>
            </a:r>
            <a:endParaRPr lang="de-DE" sz="2800" dirty="0"/>
          </a:p>
        </p:txBody>
      </p:sp>
      <p:sp>
        <p:nvSpPr>
          <p:cNvPr id="8" name="Abgerundetes Rechteck 7"/>
          <p:cNvSpPr/>
          <p:nvPr/>
        </p:nvSpPr>
        <p:spPr>
          <a:xfrm>
            <a:off x="6847691" y="2786058"/>
            <a:ext cx="2571768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Person</a:t>
            </a:r>
            <a:endParaRPr lang="de-DE" sz="2800" dirty="0"/>
          </a:p>
        </p:txBody>
      </p:sp>
      <p:sp>
        <p:nvSpPr>
          <p:cNvPr id="9" name="Abgerundetes Rechteck 8"/>
          <p:cNvSpPr/>
          <p:nvPr/>
        </p:nvSpPr>
        <p:spPr>
          <a:xfrm>
            <a:off x="7133443" y="-214338"/>
            <a:ext cx="2571768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Mutter</a:t>
            </a:r>
            <a:endParaRPr lang="de-DE" sz="28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7776385" y="5143512"/>
            <a:ext cx="2571768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Mensch</a:t>
            </a:r>
            <a:endParaRPr lang="de-DE" sz="28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-296109" y="5000636"/>
            <a:ext cx="2571768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Puffi</a:t>
            </a:r>
            <a:endParaRPr lang="de-DE" sz="28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7847823" y="642918"/>
            <a:ext cx="2571768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Samuel</a:t>
            </a:r>
            <a:endParaRPr lang="de-DE" sz="28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847163" y="5286388"/>
            <a:ext cx="2571768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Herr Haupt</a:t>
            </a:r>
            <a:endParaRPr lang="de-DE" sz="28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5490369" y="4929198"/>
            <a:ext cx="2571768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Kathrin</a:t>
            </a:r>
            <a:endParaRPr lang="de-DE" sz="28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8776517" y="1928802"/>
            <a:ext cx="2571768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Pflanze</a:t>
            </a:r>
            <a:endParaRPr lang="de-DE" sz="28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8419327" y="4071942"/>
            <a:ext cx="278608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Orangenbaum</a:t>
            </a:r>
            <a:endParaRPr lang="de-DE" sz="2800" dirty="0"/>
          </a:p>
        </p:txBody>
      </p:sp>
      <p:sp>
        <p:nvSpPr>
          <p:cNvPr id="17" name="Abgerundetes Rechteck 16"/>
          <p:cNvSpPr/>
          <p:nvPr/>
        </p:nvSpPr>
        <p:spPr>
          <a:xfrm>
            <a:off x="5276055" y="3714752"/>
            <a:ext cx="2571768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Elefant</a:t>
            </a:r>
            <a:endParaRPr lang="de-DE" sz="2800" dirty="0"/>
          </a:p>
        </p:txBody>
      </p:sp>
      <p:sp>
        <p:nvSpPr>
          <p:cNvPr id="18" name="Abgerundetes Rechteck 2"/>
          <p:cNvSpPr/>
          <p:nvPr/>
        </p:nvSpPr>
        <p:spPr>
          <a:xfrm>
            <a:off x="2990039" y="4286256"/>
            <a:ext cx="2571768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Ehepaar</a:t>
            </a:r>
            <a:endParaRPr lang="de-DE" sz="2800" dirty="0"/>
          </a:p>
        </p:txBody>
      </p:sp>
      <p:sp>
        <p:nvSpPr>
          <p:cNvPr id="19" name="Abgerundetes Rechteck 2"/>
          <p:cNvSpPr/>
          <p:nvPr/>
        </p:nvSpPr>
        <p:spPr>
          <a:xfrm>
            <a:off x="1346965" y="2786058"/>
            <a:ext cx="2571768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Familie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75395" y="285728"/>
            <a:ext cx="6643734" cy="1143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Was sind Fähigkeiten und was sind Eigenschaften eines Objekts?</a:t>
            </a:r>
            <a:endParaRPr lang="de-DE" sz="2800" dirty="0"/>
          </a:p>
        </p:txBody>
      </p:sp>
      <p:sp>
        <p:nvSpPr>
          <p:cNvPr id="3" name="Abgerundetes Rechteck 2"/>
          <p:cNvSpPr/>
          <p:nvPr/>
        </p:nvSpPr>
        <p:spPr>
          <a:xfrm>
            <a:off x="704023" y="1785926"/>
            <a:ext cx="2571768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es geht</a:t>
            </a:r>
            <a:endParaRPr lang="de-DE" sz="2800" dirty="0"/>
          </a:p>
        </p:txBody>
      </p:sp>
      <p:sp>
        <p:nvSpPr>
          <p:cNvPr id="4" name="Abgerundetes Rechteck 3"/>
          <p:cNvSpPr/>
          <p:nvPr/>
        </p:nvSpPr>
        <p:spPr>
          <a:xfrm>
            <a:off x="3204353" y="3071810"/>
            <a:ext cx="2571768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steht still</a:t>
            </a:r>
            <a:endParaRPr lang="de-DE" sz="2800" dirty="0"/>
          </a:p>
        </p:txBody>
      </p:sp>
      <p:sp>
        <p:nvSpPr>
          <p:cNvPr id="5" name="Abgerundetes Rechteck 4"/>
          <p:cNvSpPr/>
          <p:nvPr/>
        </p:nvSpPr>
        <p:spPr>
          <a:xfrm>
            <a:off x="5776121" y="1285860"/>
            <a:ext cx="2571768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es miaut</a:t>
            </a:r>
            <a:endParaRPr lang="de-DE" sz="2800" dirty="0"/>
          </a:p>
        </p:txBody>
      </p:sp>
      <p:sp>
        <p:nvSpPr>
          <p:cNvPr id="6" name="Abgerundetes Rechteck 5"/>
          <p:cNvSpPr/>
          <p:nvPr/>
        </p:nvSpPr>
        <p:spPr>
          <a:xfrm>
            <a:off x="918337" y="3786190"/>
            <a:ext cx="2571768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kann stehen</a:t>
            </a:r>
            <a:endParaRPr lang="de-DE" sz="2800" dirty="0"/>
          </a:p>
        </p:txBody>
      </p:sp>
      <p:sp>
        <p:nvSpPr>
          <p:cNvPr id="7" name="Abgerundetes Rechteck 6"/>
          <p:cNvSpPr/>
          <p:nvPr/>
        </p:nvSpPr>
        <p:spPr>
          <a:xfrm>
            <a:off x="4490237" y="2143116"/>
            <a:ext cx="2571768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gelb</a:t>
            </a:r>
            <a:endParaRPr lang="de-DE" sz="2800" dirty="0"/>
          </a:p>
        </p:txBody>
      </p:sp>
      <p:sp>
        <p:nvSpPr>
          <p:cNvPr id="8" name="Abgerundetes Rechteck 7"/>
          <p:cNvSpPr/>
          <p:nvPr/>
        </p:nvSpPr>
        <p:spPr>
          <a:xfrm>
            <a:off x="6847691" y="2786058"/>
            <a:ext cx="2571768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es spricht</a:t>
            </a:r>
            <a:endParaRPr lang="de-DE" sz="2800" dirty="0"/>
          </a:p>
        </p:txBody>
      </p:sp>
      <p:sp>
        <p:nvSpPr>
          <p:cNvPr id="9" name="Abgerundetes Rechteck 8"/>
          <p:cNvSpPr/>
          <p:nvPr/>
        </p:nvSpPr>
        <p:spPr>
          <a:xfrm>
            <a:off x="7133443" y="-214338"/>
            <a:ext cx="2571768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Alter</a:t>
            </a:r>
            <a:endParaRPr lang="de-DE" sz="28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7990699" y="5929330"/>
            <a:ext cx="2571768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kann springen</a:t>
            </a:r>
            <a:endParaRPr lang="de-DE" sz="28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-224671" y="5000636"/>
            <a:ext cx="2571768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farbe besitzen</a:t>
            </a:r>
            <a:endParaRPr lang="de-DE" sz="28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7847823" y="642918"/>
            <a:ext cx="2571768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ist jung</a:t>
            </a:r>
            <a:endParaRPr lang="de-DE" sz="28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3632981" y="5429264"/>
            <a:ext cx="2571768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atmen</a:t>
            </a:r>
            <a:endParaRPr lang="de-DE" sz="28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4418799" y="4429132"/>
            <a:ext cx="2571768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wird geboren</a:t>
            </a:r>
            <a:endParaRPr lang="de-DE" sz="28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8633641" y="1928802"/>
            <a:ext cx="2571768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kann denken</a:t>
            </a:r>
            <a:endParaRPr lang="de-DE" sz="28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8419327" y="4071942"/>
            <a:ext cx="278608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kann bewegen</a:t>
            </a:r>
            <a:endParaRPr lang="de-DE" sz="2800" dirty="0"/>
          </a:p>
        </p:txBody>
      </p:sp>
      <p:sp>
        <p:nvSpPr>
          <p:cNvPr id="17" name="Abgerundetes Rechteck 16"/>
          <p:cNvSpPr/>
          <p:nvPr/>
        </p:nvSpPr>
        <p:spPr>
          <a:xfrm>
            <a:off x="5276055" y="3714752"/>
            <a:ext cx="2571768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tot</a:t>
            </a:r>
            <a:endParaRPr lang="de-DE" sz="2800" dirty="0"/>
          </a:p>
        </p:txBody>
      </p:sp>
      <p:sp>
        <p:nvSpPr>
          <p:cNvPr id="18" name="Abgerundetes Rechteck 17"/>
          <p:cNvSpPr/>
          <p:nvPr/>
        </p:nvSpPr>
        <p:spPr>
          <a:xfrm>
            <a:off x="-153233" y="2786058"/>
            <a:ext cx="2571768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isst Fliege</a:t>
            </a:r>
            <a:endParaRPr lang="de-DE" sz="2800" dirty="0"/>
          </a:p>
        </p:txBody>
      </p:sp>
      <p:sp>
        <p:nvSpPr>
          <p:cNvPr id="19" name="Abgerundetes Rechteck 18"/>
          <p:cNvSpPr/>
          <p:nvPr/>
        </p:nvSpPr>
        <p:spPr>
          <a:xfrm>
            <a:off x="1132651" y="6000768"/>
            <a:ext cx="2571768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essen</a:t>
            </a:r>
            <a:endParaRPr lang="de-DE" sz="2800" dirty="0"/>
          </a:p>
        </p:txBody>
      </p:sp>
      <p:sp>
        <p:nvSpPr>
          <p:cNvPr id="20" name="Abgerundetes Rechteck 19"/>
          <p:cNvSpPr/>
          <p:nvPr/>
        </p:nvSpPr>
        <p:spPr>
          <a:xfrm>
            <a:off x="2132783" y="4500570"/>
            <a:ext cx="2571768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es ruht</a:t>
            </a:r>
            <a:endParaRPr lang="de-DE" sz="2800" dirty="0"/>
          </a:p>
        </p:txBody>
      </p:sp>
      <p:sp>
        <p:nvSpPr>
          <p:cNvPr id="21" name="Abgerundetes Rechteck 20"/>
          <p:cNvSpPr/>
          <p:nvPr/>
        </p:nvSpPr>
        <p:spPr>
          <a:xfrm>
            <a:off x="6204749" y="5072074"/>
            <a:ext cx="2571768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kann geboren</a:t>
            </a:r>
          </a:p>
          <a:p>
            <a:pPr algn="ctr"/>
            <a:r>
              <a:rPr lang="de-DE" sz="2800" dirty="0" smtClean="0"/>
              <a:t>werden</a:t>
            </a:r>
            <a:endParaRPr lang="de-DE" sz="2800" dirty="0"/>
          </a:p>
        </p:txBody>
      </p:sp>
      <p:sp>
        <p:nvSpPr>
          <p:cNvPr id="22" name="Abgerundetes Rechteck 21"/>
          <p:cNvSpPr/>
          <p:nvPr/>
        </p:nvSpPr>
        <p:spPr>
          <a:xfrm>
            <a:off x="2632849" y="1285860"/>
            <a:ext cx="2571768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kann still stehen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204353" y="1000108"/>
            <a:ext cx="4929222" cy="18573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Erste Estellung des Klassendiagramms unserer Denkaufgabe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400" dirty="0" smtClean="0"/>
              <a:t>Hausaufgabe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347361" y="285728"/>
            <a:ext cx="6138538" cy="5853113"/>
          </a:xfrm>
        </p:spPr>
        <p:txBody>
          <a:bodyPr>
            <a:normAutofit/>
          </a:bodyPr>
          <a:lstStyle/>
          <a:p>
            <a:r>
              <a:rPr lang="de-DE" sz="2000" dirty="0" smtClean="0"/>
              <a:t>Einen zweidimensionalen Array initialisieren.</a:t>
            </a:r>
          </a:p>
          <a:p>
            <a:r>
              <a:rPr lang="de-DE" sz="2000" dirty="0" smtClean="0"/>
              <a:t>Den vorherigen Array ausgeben.</a:t>
            </a:r>
          </a:p>
          <a:p>
            <a:r>
              <a:rPr lang="de-DE" sz="2000" dirty="0" smtClean="0"/>
              <a:t>Die Ausgabe soll duch eine Funktion, an der das Array von der main-Funktion als Parameter übergeben wird, realisiert </a:t>
            </a:r>
            <a:r>
              <a:rPr lang="de-DE" sz="2000" smtClean="0"/>
              <a:t>werden.</a:t>
            </a:r>
            <a:endParaRPr lang="de-DE" sz="2000" dirty="0" smtClean="0">
              <a:solidFill>
                <a:srgbClr val="FF0000"/>
              </a:solidFill>
            </a:endParaRPr>
          </a:p>
          <a:p>
            <a:endParaRPr lang="de-DE" sz="2000" dirty="0" smtClean="0"/>
          </a:p>
          <a:p>
            <a:endParaRPr lang="de-DE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600" dirty="0" smtClean="0"/>
              <a:t>Dateien</a:t>
            </a:r>
            <a:endParaRPr lang="de-DE" sz="66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293164" y="273052"/>
            <a:ext cx="6498789" cy="5870593"/>
          </a:xfrm>
        </p:spPr>
        <p:txBody>
          <a:bodyPr/>
          <a:lstStyle/>
          <a:p>
            <a:r>
              <a:rPr lang="de-DE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Unterrichtseinheit 4</a:t>
            </a:r>
            <a:r>
              <a:rPr lang="de-DE" smtClean="0"/>
              <a:t>:</a:t>
            </a:r>
            <a:endParaRPr lang="de-DE" dirty="0" smtClean="0"/>
          </a:p>
          <a:p>
            <a:pPr lvl="1"/>
            <a:r>
              <a:rPr lang="de-DE" dirty="0" smtClean="0"/>
              <a:t>Powerpoint Datei:</a:t>
            </a:r>
          </a:p>
          <a:p>
            <a:pPr lvl="1">
              <a:buNone/>
            </a:pPr>
            <a:r>
              <a:rPr lang="de-DE" dirty="0" smtClean="0"/>
              <a:t>	„</a:t>
            </a:r>
            <a:r>
              <a:rPr lang="de-D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04-C++Basics_E228-UE4-Gisela_Neira</a:t>
            </a:r>
            <a:r>
              <a:rPr lang="de-DE" dirty="0" smtClean="0"/>
              <a:t>“</a:t>
            </a:r>
          </a:p>
          <a:p>
            <a:pPr lvl="1">
              <a:buNone/>
            </a:pPr>
            <a:r>
              <a:rPr lang="de-DE" dirty="0" smtClean="0"/>
              <a:t>Text-Dateien:</a:t>
            </a:r>
          </a:p>
          <a:p>
            <a:pPr lvl="1">
              <a:buNone/>
            </a:pPr>
            <a:r>
              <a:rPr lang="de-DE" dirty="0" smtClean="0"/>
              <a:t>	</a:t>
            </a:r>
            <a:r>
              <a:rPr lang="de-D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Insgesamt </a:t>
            </a:r>
            <a:r>
              <a:rPr lang="de-DE" dirty="0" smtClean="0">
                <a:solidFill>
                  <a:srgbClr val="C00000"/>
                </a:solidFill>
              </a:rPr>
              <a:t>7 </a:t>
            </a:r>
            <a:r>
              <a:rPr lang="de-D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Text-Dateien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46833" y="357166"/>
            <a:ext cx="10287072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Fragen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346833" y="2071678"/>
            <a:ext cx="10287072" cy="142876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rgbClr val="002060"/>
                </a:solidFill>
              </a:rPr>
              <a:t>Wenn nur eine Anweisung (Alternative, Sprungliste oder Schleife) vorhanden ist, kann man auf die Klammern verzichten?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46833" y="3643314"/>
            <a:ext cx="10287072" cy="7858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rgbClr val="002060"/>
                </a:solidFill>
              </a:rPr>
              <a:t>Welche Art von Klammern benutzen Schleifen?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346833" y="4572008"/>
            <a:ext cx="10287072" cy="7858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rgbClr val="002060"/>
                </a:solidFill>
              </a:rPr>
              <a:t>Was bedeutet i += 1?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346833" y="5500702"/>
            <a:ext cx="10287072" cy="7858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rgbClr val="002060"/>
                </a:solidFill>
              </a:rPr>
              <a:t>Wie anders kann man i++ schreiben?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8" grpId="0" animBg="1"/>
      <p:bldP spid="19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46833" y="357166"/>
            <a:ext cx="10287072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Fragen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346833" y="2071678"/>
            <a:ext cx="10287072" cy="85725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rgbClr val="002060"/>
                </a:solidFill>
              </a:rPr>
              <a:t>Welche Besonderheit hat eine ?-Operation?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46833" y="3071810"/>
            <a:ext cx="10287072" cy="7858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rgbClr val="002060"/>
                </a:solidFill>
              </a:rPr>
              <a:t>Wann goto und wann nicht goto?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346833" y="4000504"/>
            <a:ext cx="10287072" cy="7858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rgbClr val="002060"/>
                </a:solidFill>
              </a:rPr>
              <a:t>Was ist eine Programmebene?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346833" y="4929198"/>
            <a:ext cx="10287072" cy="107157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rgbClr val="002060"/>
                </a:solidFill>
              </a:rPr>
              <a:t>Können break und continue in einer for-Schleife funktionieren?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8" grpId="0" animBg="1"/>
      <p:bldP spid="19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46833" y="357166"/>
            <a:ext cx="10287072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Fragen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346833" y="2071678"/>
            <a:ext cx="10287072" cy="7858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rgbClr val="002060"/>
                </a:solidFill>
              </a:rPr>
              <a:t>Was ist eine Kaskade in Sprungleisten?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46833" y="3000372"/>
            <a:ext cx="1028707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rgbClr val="002060"/>
                </a:solidFill>
              </a:rPr>
              <a:t>Wann for-Schleifen und wann while-Schleifen benutzen?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346833" y="4071942"/>
            <a:ext cx="1028707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rgbClr val="002060"/>
                </a:solidFill>
              </a:rPr>
              <a:t>Was ist der Unterschied zwischen der while und der do-while-Schleife?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346833" y="5143512"/>
            <a:ext cx="1028707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rgbClr val="002060"/>
                </a:solidFill>
              </a:rPr>
              <a:t>Werden else-Anweisungen immer bei </a:t>
            </a:r>
            <a:r>
              <a:rPr lang="de-DE" sz="3200" dirty="0" err="1" smtClean="0">
                <a:solidFill>
                  <a:srgbClr val="002060"/>
                </a:solidFill>
              </a:rPr>
              <a:t>if-Verzewigung</a:t>
            </a:r>
            <a:r>
              <a:rPr lang="de-DE" sz="3200" dirty="0" smtClean="0">
                <a:solidFill>
                  <a:srgbClr val="002060"/>
                </a:solidFill>
              </a:rPr>
              <a:t> benötigt?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Arten von Kontainer (kurzer Einblick)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Erster Teil, heute.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343112" y="714356"/>
            <a:ext cx="2745204" cy="78581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vector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3688829" y="714356"/>
            <a:ext cx="6090921" cy="14287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Ein Feld mit dynamischer Größe. Wahlfreier zugriff auf die einzelnen Elemente. Einfügen von neuen Daten, immer am Ende.</a:t>
            </a:r>
          </a:p>
          <a:p>
            <a:r>
              <a:rPr lang="de-DE" dirty="0" smtClean="0"/>
              <a:t>Headerdatei: &lt;vector&gt;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343112" y="2357430"/>
            <a:ext cx="2745204" cy="78581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array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3688829" y="2357430"/>
            <a:ext cx="6090921" cy="11430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Wie ein Vector nur statisch.</a:t>
            </a:r>
          </a:p>
          <a:p>
            <a:r>
              <a:rPr lang="de-DE" dirty="0" smtClean="0"/>
              <a:t>Headerdatei: &lt;array&gt;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343112" y="3714752"/>
            <a:ext cx="2745204" cy="78581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list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3688829" y="3714752"/>
            <a:ext cx="6090921" cy="11430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Einfügen am Anfang und dazwischen viel schneller als bei vector, aber kein wahlfreier zugriff ist möglich.</a:t>
            </a:r>
          </a:p>
          <a:p>
            <a:r>
              <a:rPr lang="de-DE" dirty="0" smtClean="0"/>
              <a:t>Headerdatei: &lt;list&gt; 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343112" y="5072074"/>
            <a:ext cx="2745204" cy="78581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deque</a:t>
            </a:r>
            <a:endParaRPr lang="de-DE" dirty="0"/>
          </a:p>
        </p:txBody>
      </p:sp>
      <p:sp>
        <p:nvSpPr>
          <p:cNvPr id="12" name="Abgerundetes Rechteck 11"/>
          <p:cNvSpPr/>
          <p:nvPr/>
        </p:nvSpPr>
        <p:spPr>
          <a:xfrm>
            <a:off x="3688829" y="5072074"/>
            <a:ext cx="6090921" cy="11430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Wie ein Vector aber mit der zusätzlichen Möglichkeit auch am Anfang Daten zu ergänzen.</a:t>
            </a:r>
          </a:p>
          <a:p>
            <a:r>
              <a:rPr lang="de-DE" dirty="0" smtClean="0"/>
              <a:t>Headerdatei: &lt;deque&gt;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Anank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1452</Words>
  <Application>Microsoft Office PowerPoint</Application>
  <PresentationFormat>Custom</PresentationFormat>
  <Paragraphs>331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Ananke</vt:lpstr>
      <vt:lpstr>C++ Basics</vt:lpstr>
      <vt:lpstr>Inhalt</vt:lpstr>
      <vt:lpstr>Wissensfragen</vt:lpstr>
      <vt:lpstr>Slide 4</vt:lpstr>
      <vt:lpstr>Slide 5</vt:lpstr>
      <vt:lpstr>Slide 6</vt:lpstr>
      <vt:lpstr>Slide 7</vt:lpstr>
      <vt:lpstr>Arten von Kontainer (kurzer Einblick)</vt:lpstr>
      <vt:lpstr>Slide 9</vt:lpstr>
      <vt:lpstr>Slide 10</vt:lpstr>
      <vt:lpstr>Arrays und Strings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OOP (Gedanken)</vt:lpstr>
      <vt:lpstr>Slide 43</vt:lpstr>
      <vt:lpstr>Slide 44</vt:lpstr>
      <vt:lpstr>Slide 45</vt:lpstr>
      <vt:lpstr>Hausaufgabe</vt:lpstr>
      <vt:lpstr>Dateien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Datenbankanbindun</dc:title>
  <dc:creator>gisi</dc:creator>
  <cp:lastModifiedBy>PC</cp:lastModifiedBy>
  <cp:revision>2422</cp:revision>
  <dcterms:created xsi:type="dcterms:W3CDTF">2017-01-10T15:09:16Z</dcterms:created>
  <dcterms:modified xsi:type="dcterms:W3CDTF">2019-06-03T09:10:51Z</dcterms:modified>
</cp:coreProperties>
</file>