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72" r:id="rId2"/>
    <p:sldId id="274" r:id="rId3"/>
    <p:sldId id="398" r:id="rId4"/>
    <p:sldId id="373" r:id="rId5"/>
    <p:sldId id="372" r:id="rId6"/>
    <p:sldId id="374" r:id="rId7"/>
    <p:sldId id="375" r:id="rId8"/>
    <p:sldId id="377" r:id="rId9"/>
    <p:sldId id="376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99" r:id="rId19"/>
    <p:sldId id="400" r:id="rId20"/>
    <p:sldId id="401" r:id="rId21"/>
    <p:sldId id="270" r:id="rId22"/>
    <p:sldId id="277" r:id="rId23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648" autoAdjust="0"/>
  </p:normalViewPr>
  <p:slideViewPr>
    <p:cSldViewPr>
      <p:cViewPr>
        <p:scale>
          <a:sx n="75" d="100"/>
          <a:sy n="75" d="100"/>
        </p:scale>
        <p:origin x="180" y="1410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04.06.2019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4.2</a:t>
            </a:r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Zeiger, Referenzen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143380"/>
            <a:ext cx="9208583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Zum Zugriff auf die referenzierte Variable stellt man der Zeigervariable den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Dereferenzierungsoperator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b="1" dirty="0" smtClean="0">
                <a:solidFill>
                  <a:srgbClr val="C00000"/>
                </a:solidFill>
              </a:rPr>
              <a:t>*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voran.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Begriffe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20002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Über einen Zeiger kann man auf die Daten der referenzierten Variable zugreiffen. Diese Art von Zugriff wird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Indirektzugriff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oder auch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Dereferenzierung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gennant.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3500438"/>
            <a:ext cx="9208583" cy="1285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Der Datentyp der referenzierten Variable muss bei der Definition des Zeigers angegeben werden.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Eigenschaften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Pointer müssen wie alle Variablen, vor ihrer ersten Verwendung definiert werden.</a:t>
            </a:r>
          </a:p>
        </p:txBody>
      </p:sp>
      <p:sp>
        <p:nvSpPr>
          <p:cNvPr id="5" name="Rechteck 4"/>
          <p:cNvSpPr/>
          <p:nvPr/>
        </p:nvSpPr>
        <p:spPr>
          <a:xfrm>
            <a:off x="989775" y="4929198"/>
            <a:ext cx="9215502" cy="1428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de-DE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000" dirty="0" smtClean="0">
                <a:solidFill>
                  <a:schemeClr val="accent1">
                    <a:lumMod val="50000"/>
                  </a:schemeClr>
                </a:solidFill>
              </a:rPr>
              <a:t>zahl; 	</a:t>
            </a:r>
            <a:r>
              <a:rPr lang="de-DE" sz="2400" dirty="0" smtClean="0">
                <a:solidFill>
                  <a:schemeClr val="accent1">
                    <a:lumMod val="50000"/>
                  </a:schemeClr>
                </a:solidFill>
              </a:rPr>
              <a:t>// referenzierte Variable</a:t>
            </a:r>
            <a:endParaRPr lang="de-DE" sz="4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de-DE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de-DE" sz="4000" dirty="0" smtClean="0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de-DE" sz="4000" dirty="0" smtClean="0">
                <a:solidFill>
                  <a:schemeClr val="accent1">
                    <a:lumMod val="50000"/>
                  </a:schemeClr>
                </a:solidFill>
              </a:rPr>
              <a:t>pointer_zahl; </a:t>
            </a:r>
            <a:r>
              <a:rPr lang="de-DE" sz="2400" dirty="0" smtClean="0">
                <a:solidFill>
                  <a:srgbClr val="2DA2BF">
                    <a:lumMod val="50000"/>
                  </a:srgbClr>
                </a:solidFill>
              </a:rPr>
              <a:t>// Zeigervariable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Eigenschaften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Mit dem </a:t>
            </a:r>
            <a:r>
              <a:rPr lang="de-DE" sz="3200" b="1" dirty="0" smtClean="0">
                <a:solidFill>
                  <a:srgbClr val="C00000"/>
                </a:solidFill>
              </a:rPr>
              <a:t>Adressoperator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(&amp;) wird die Verbindung zwischen dem Zeiger und der zu referenzierenden Variable erstellt.</a:t>
            </a:r>
          </a:p>
        </p:txBody>
      </p:sp>
      <p:sp>
        <p:nvSpPr>
          <p:cNvPr id="9" name="Rechteck 8"/>
          <p:cNvSpPr/>
          <p:nvPr/>
        </p:nvSpPr>
        <p:spPr>
          <a:xfrm>
            <a:off x="989775" y="3714752"/>
            <a:ext cx="9208583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Mit Hilfe des </a:t>
            </a:r>
            <a:r>
              <a:rPr lang="de-DE" sz="3200" b="1" dirty="0" smtClean="0">
                <a:solidFill>
                  <a:srgbClr val="C00000"/>
                </a:solidFill>
              </a:rPr>
              <a:t>Dereferenzierungsoperators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kann über den Zeiger auf die referenzierte Variable zugegriffen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Zeigerarithmetik</a:t>
            </a:r>
          </a:p>
        </p:txBody>
      </p:sp>
      <p:sp>
        <p:nvSpPr>
          <p:cNvPr id="5" name="Rechteck 4"/>
          <p:cNvSpPr/>
          <p:nvPr/>
        </p:nvSpPr>
        <p:spPr>
          <a:xfrm>
            <a:off x="989775" y="2928934"/>
            <a:ext cx="9215502" cy="2857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de-DE" sz="4000" dirty="0" smtClean="0">
                <a:solidFill>
                  <a:srgbClr val="002060"/>
                </a:solidFill>
              </a:rPr>
              <a:t>int* p = 0;</a:t>
            </a:r>
          </a:p>
          <a:p>
            <a:pPr lvl="0"/>
            <a:r>
              <a:rPr lang="de-DE" sz="4000" dirty="0" smtClean="0">
                <a:solidFill>
                  <a:srgbClr val="002060"/>
                </a:solidFill>
              </a:rPr>
              <a:t>int a;</a:t>
            </a:r>
          </a:p>
          <a:p>
            <a:pPr lvl="0"/>
            <a:r>
              <a:rPr lang="de-DE" sz="4000" dirty="0" smtClean="0">
                <a:solidFill>
                  <a:srgbClr val="002060"/>
                </a:solidFill>
              </a:rPr>
              <a:t>a= p+1; </a:t>
            </a:r>
            <a:r>
              <a:rPr lang="de-DE" sz="2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// Der Zeiger wird um eine Einheit erhöht.</a:t>
            </a:r>
            <a:endParaRPr lang="de-DE" sz="2400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96693" y="2000240"/>
            <a:ext cx="9208583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Werte von Zeiger können auch geändert werden.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 und Zeiger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46833" y="2071678"/>
            <a:ext cx="885831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Arrays und Zeiger sind eng miteinander verwandt.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132783" y="3071810"/>
            <a:ext cx="7072362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Wenn ein Array </a:t>
            </a:r>
            <a:r>
              <a:rPr lang="de-DE" sz="2800" b="1" dirty="0" smtClean="0">
                <a:solidFill>
                  <a:srgbClr val="C00000"/>
                </a:solidFill>
              </a:rPr>
              <a:t>int array[8];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002060"/>
                </a:solidFill>
              </a:rPr>
              <a:t>angelegt wird: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2132783" y="4000504"/>
            <a:ext cx="7072362" cy="10001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Es wird ein Zeiger auf das erste Element des Arrays gelegt: </a:t>
            </a:r>
            <a:r>
              <a:rPr lang="de-DE" sz="2800" b="1" dirty="0" smtClean="0">
                <a:solidFill>
                  <a:srgbClr val="C00000"/>
                </a:solidFill>
              </a:rPr>
              <a:t>array[0];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132783" y="5072074"/>
            <a:ext cx="7072362" cy="157163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Die nachfolgenden Elemente des Arrays liegen in festen Abständen voneindander, abhängig vom Typ des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 int Array</a:t>
            </a:r>
          </a:p>
        </p:txBody>
      </p:sp>
      <p:sp>
        <p:nvSpPr>
          <p:cNvPr id="9" name="Rechteck 8"/>
          <p:cNvSpPr/>
          <p:nvPr/>
        </p:nvSpPr>
        <p:spPr>
          <a:xfrm>
            <a:off x="6561939" y="1571612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a[0]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561939" y="2143116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a[1]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561939" y="2786058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a[2]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561939" y="3357562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a[3]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561939" y="3929066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a[4]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561939" y="4572008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a[5]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561939" y="5214950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a[6]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561939" y="5857892"/>
            <a:ext cx="2428892" cy="6429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a[7]</a:t>
            </a:r>
            <a:endParaRPr lang="de-DE" sz="3600" dirty="0">
              <a:solidFill>
                <a:prstClr val="white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3632981" y="1643050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+0</a:t>
            </a:r>
            <a:endParaRPr lang="de-DE" sz="3600" dirty="0"/>
          </a:p>
        </p:txBody>
      </p:sp>
      <p:cxnSp>
        <p:nvCxnSpPr>
          <p:cNvPr id="20" name="Gerade Verbindung mit Pfeil 19"/>
          <p:cNvCxnSpPr>
            <a:stCxn id="17" idx="3"/>
            <a:endCxn id="9" idx="1"/>
          </p:cNvCxnSpPr>
          <p:nvPr/>
        </p:nvCxnSpPr>
        <p:spPr>
          <a:xfrm>
            <a:off x="5204617" y="189308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3632981" y="2214554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+1</a:t>
            </a:r>
            <a:endParaRPr lang="de-DE" sz="3600" dirty="0"/>
          </a:p>
        </p:txBody>
      </p:sp>
      <p:cxnSp>
        <p:nvCxnSpPr>
          <p:cNvPr id="24" name="Gerade Verbindung mit Pfeil 23"/>
          <p:cNvCxnSpPr>
            <a:stCxn id="23" idx="3"/>
            <a:endCxn id="10" idx="1"/>
          </p:cNvCxnSpPr>
          <p:nvPr/>
        </p:nvCxnSpPr>
        <p:spPr>
          <a:xfrm>
            <a:off x="5204617" y="246458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3632981" y="2857496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+2</a:t>
            </a:r>
            <a:endParaRPr lang="de-DE" sz="3600" dirty="0"/>
          </a:p>
        </p:txBody>
      </p:sp>
      <p:cxnSp>
        <p:nvCxnSpPr>
          <p:cNvPr id="26" name="Gerade Verbindung mit Pfeil 25"/>
          <p:cNvCxnSpPr>
            <a:stCxn id="25" idx="3"/>
            <a:endCxn id="11" idx="1"/>
          </p:cNvCxnSpPr>
          <p:nvPr/>
        </p:nvCxnSpPr>
        <p:spPr>
          <a:xfrm>
            <a:off x="5204617" y="310752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3632981" y="3429000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+3</a:t>
            </a:r>
            <a:endParaRPr lang="de-DE" sz="3600" dirty="0"/>
          </a:p>
        </p:txBody>
      </p:sp>
      <p:cxnSp>
        <p:nvCxnSpPr>
          <p:cNvPr id="28" name="Gerade Verbindung mit Pfeil 27"/>
          <p:cNvCxnSpPr>
            <a:stCxn id="27" idx="3"/>
            <a:endCxn id="12" idx="1"/>
          </p:cNvCxnSpPr>
          <p:nvPr/>
        </p:nvCxnSpPr>
        <p:spPr>
          <a:xfrm>
            <a:off x="5204617" y="367903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Abgerundetes Rechteck 28"/>
          <p:cNvSpPr/>
          <p:nvPr/>
        </p:nvSpPr>
        <p:spPr>
          <a:xfrm>
            <a:off x="3632981" y="4000504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+4</a:t>
            </a:r>
            <a:endParaRPr lang="de-DE" sz="3600" dirty="0"/>
          </a:p>
        </p:txBody>
      </p:sp>
      <p:cxnSp>
        <p:nvCxnSpPr>
          <p:cNvPr id="30" name="Gerade Verbindung mit Pfeil 29"/>
          <p:cNvCxnSpPr>
            <a:stCxn id="29" idx="3"/>
            <a:endCxn id="13" idx="1"/>
          </p:cNvCxnSpPr>
          <p:nvPr/>
        </p:nvCxnSpPr>
        <p:spPr>
          <a:xfrm>
            <a:off x="5204617" y="4250537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3632981" y="4643446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+5</a:t>
            </a:r>
            <a:endParaRPr lang="de-DE" sz="3600" dirty="0"/>
          </a:p>
        </p:txBody>
      </p:sp>
      <p:cxnSp>
        <p:nvCxnSpPr>
          <p:cNvPr id="32" name="Gerade Verbindung mit Pfeil 31"/>
          <p:cNvCxnSpPr>
            <a:stCxn id="31" idx="3"/>
            <a:endCxn id="14" idx="1"/>
          </p:cNvCxnSpPr>
          <p:nvPr/>
        </p:nvCxnSpPr>
        <p:spPr>
          <a:xfrm>
            <a:off x="5204617" y="489347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3632981" y="5286388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+6</a:t>
            </a:r>
            <a:endParaRPr lang="de-DE" sz="3600" dirty="0"/>
          </a:p>
        </p:txBody>
      </p:sp>
      <p:cxnSp>
        <p:nvCxnSpPr>
          <p:cNvPr id="35" name="Gerade Verbindung mit Pfeil 34"/>
          <p:cNvCxnSpPr>
            <a:stCxn id="34" idx="3"/>
            <a:endCxn id="15" idx="1"/>
          </p:cNvCxnSpPr>
          <p:nvPr/>
        </p:nvCxnSpPr>
        <p:spPr>
          <a:xfrm>
            <a:off x="5204617" y="5536421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Abgerundetes Rechteck 35"/>
          <p:cNvSpPr/>
          <p:nvPr/>
        </p:nvSpPr>
        <p:spPr>
          <a:xfrm>
            <a:off x="3632981" y="5929330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+7</a:t>
            </a:r>
            <a:endParaRPr lang="de-DE" sz="3600" dirty="0"/>
          </a:p>
        </p:txBody>
      </p:sp>
      <p:cxnSp>
        <p:nvCxnSpPr>
          <p:cNvPr id="37" name="Gerade Verbindung mit Pfeil 36"/>
          <p:cNvCxnSpPr>
            <a:stCxn id="36" idx="3"/>
            <a:endCxn id="16" idx="1"/>
          </p:cNvCxnSpPr>
          <p:nvPr/>
        </p:nvCxnSpPr>
        <p:spPr>
          <a:xfrm>
            <a:off x="5204617" y="6179363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1061213" y="1643050"/>
            <a:ext cx="1571636" cy="500066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a</a:t>
            </a:r>
            <a:endParaRPr lang="de-DE" sz="3600" dirty="0"/>
          </a:p>
        </p:txBody>
      </p:sp>
      <p:cxnSp>
        <p:nvCxnSpPr>
          <p:cNvPr id="56" name="Gerade Verbindung 55"/>
          <p:cNvCxnSpPr>
            <a:stCxn id="54" idx="3"/>
            <a:endCxn id="17" idx="1"/>
          </p:cNvCxnSpPr>
          <p:nvPr/>
        </p:nvCxnSpPr>
        <p:spPr>
          <a:xfrm>
            <a:off x="2632849" y="1893083"/>
            <a:ext cx="1000132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57"/>
          <p:cNvCxnSpPr>
            <a:stCxn id="54" idx="3"/>
            <a:endCxn id="23" idx="1"/>
          </p:cNvCxnSpPr>
          <p:nvPr/>
        </p:nvCxnSpPr>
        <p:spPr>
          <a:xfrm>
            <a:off x="2632849" y="1893083"/>
            <a:ext cx="1000132" cy="57150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59"/>
          <p:cNvCxnSpPr>
            <a:stCxn id="54" idx="3"/>
            <a:endCxn id="25" idx="1"/>
          </p:cNvCxnSpPr>
          <p:nvPr/>
        </p:nvCxnSpPr>
        <p:spPr>
          <a:xfrm>
            <a:off x="2632849" y="1893083"/>
            <a:ext cx="1000132" cy="121444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/>
          <p:cNvCxnSpPr>
            <a:stCxn id="54" idx="3"/>
            <a:endCxn id="27" idx="1"/>
          </p:cNvCxnSpPr>
          <p:nvPr/>
        </p:nvCxnSpPr>
        <p:spPr>
          <a:xfrm>
            <a:off x="2632849" y="1893083"/>
            <a:ext cx="1000132" cy="178595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63"/>
          <p:cNvCxnSpPr>
            <a:stCxn id="54" idx="3"/>
            <a:endCxn id="29" idx="1"/>
          </p:cNvCxnSpPr>
          <p:nvPr/>
        </p:nvCxnSpPr>
        <p:spPr>
          <a:xfrm>
            <a:off x="2632849" y="1893083"/>
            <a:ext cx="1000132" cy="2357454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54" idx="3"/>
            <a:endCxn id="31" idx="1"/>
          </p:cNvCxnSpPr>
          <p:nvPr/>
        </p:nvCxnSpPr>
        <p:spPr>
          <a:xfrm>
            <a:off x="2632849" y="1893083"/>
            <a:ext cx="1000132" cy="300039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/>
          <p:cNvCxnSpPr>
            <a:stCxn id="54" idx="3"/>
            <a:endCxn id="34" idx="1"/>
          </p:cNvCxnSpPr>
          <p:nvPr/>
        </p:nvCxnSpPr>
        <p:spPr>
          <a:xfrm>
            <a:off x="2632849" y="1893083"/>
            <a:ext cx="1000132" cy="364333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69"/>
          <p:cNvCxnSpPr>
            <a:stCxn id="54" idx="3"/>
            <a:endCxn id="36" idx="1"/>
          </p:cNvCxnSpPr>
          <p:nvPr/>
        </p:nvCxnSpPr>
        <p:spPr>
          <a:xfrm>
            <a:off x="2632849" y="1893083"/>
            <a:ext cx="1000132" cy="428628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4" grpId="0" animBg="1"/>
      <p:bldP spid="36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714884"/>
            <a:ext cx="9208583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Nach den Gesetzen der Zeigerarithmetik gilt: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gilt also...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Ist </a:t>
            </a:r>
            <a:r>
              <a:rPr lang="de-D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b="1" dirty="0" smtClean="0">
                <a:solidFill>
                  <a:srgbClr val="002060"/>
                </a:solidFill>
              </a:rPr>
              <a:t>ein Array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so ist </a:t>
            </a:r>
            <a:r>
              <a:rPr lang="de-D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b="1" dirty="0" smtClean="0">
                <a:solidFill>
                  <a:srgbClr val="002060"/>
                </a:solidFill>
              </a:rPr>
              <a:t>zugleich ein Zeiger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auf das erste Element des Arrays.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357562"/>
            <a:ext cx="9215502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4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ist gleich </a:t>
            </a:r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&amp;a[0]</a:t>
            </a:r>
          </a:p>
        </p:txBody>
      </p:sp>
      <p:sp>
        <p:nvSpPr>
          <p:cNvPr id="9" name="Rechteck 8"/>
          <p:cNvSpPr/>
          <p:nvPr/>
        </p:nvSpPr>
        <p:spPr>
          <a:xfrm>
            <a:off x="989775" y="5357826"/>
            <a:ext cx="9215502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a+i </a:t>
            </a:r>
            <a:r>
              <a:rPr lang="de-DE" sz="4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ist gleich </a:t>
            </a:r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&amp;a[i]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714884"/>
            <a:ext cx="9208583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...als gleichwertig.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gilt also...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Für den Zugriff auf die Elemente des Arrays erweisen sich somit...</a:t>
            </a:r>
          </a:p>
        </p:txBody>
      </p:sp>
      <p:sp>
        <p:nvSpPr>
          <p:cNvPr id="8" name="Rechteck 7"/>
          <p:cNvSpPr/>
          <p:nvPr/>
        </p:nvSpPr>
        <p:spPr>
          <a:xfrm>
            <a:off x="989775" y="3357562"/>
            <a:ext cx="9215502" cy="12144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a[i] </a:t>
            </a:r>
            <a:r>
              <a:rPr lang="de-DE" sz="48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und</a:t>
            </a:r>
            <a:r>
              <a:rPr lang="de-DE" sz="4800" b="1" dirty="0" smtClean="0">
                <a:solidFill>
                  <a:srgbClr val="C00000"/>
                </a:solidFill>
              </a:rPr>
              <a:t> </a:t>
            </a:r>
            <a:r>
              <a:rPr lang="de-DE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*(a+i)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Übergabe von Variablen </a:t>
            </a:r>
            <a:r>
              <a:rPr lang="de-DE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Funktionen</a:t>
            </a:r>
            <a:endParaRPr lang="de-DE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5633245" y="4214818"/>
            <a:ext cx="4071966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Referenz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5633245" y="2071678"/>
            <a:ext cx="4143404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Value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918337" y="3071810"/>
            <a:ext cx="2857520" cy="8572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Call by</a:t>
            </a:r>
          </a:p>
        </p:txBody>
      </p:sp>
      <p:cxnSp>
        <p:nvCxnSpPr>
          <p:cNvPr id="19" name="Gewinkelte Verbindung 18"/>
          <p:cNvCxnSpPr>
            <a:stCxn id="11" idx="3"/>
            <a:endCxn id="17" idx="1"/>
          </p:cNvCxnSpPr>
          <p:nvPr/>
        </p:nvCxnSpPr>
        <p:spPr>
          <a:xfrm flipV="1">
            <a:off x="3775857" y="2500306"/>
            <a:ext cx="1857388" cy="1000132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1" idx="3"/>
            <a:endCxn id="16" idx="1"/>
          </p:cNvCxnSpPr>
          <p:nvPr/>
        </p:nvCxnSpPr>
        <p:spPr>
          <a:xfrm>
            <a:off x="3775857" y="3500438"/>
            <a:ext cx="1857388" cy="1143008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Übergabe von Variablen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275527" y="2643182"/>
            <a:ext cx="4143404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Variablen können an Funktionen als </a:t>
            </a:r>
            <a:r>
              <a:rPr lang="de-DE" sz="2400" b="1" dirty="0" smtClean="0">
                <a:solidFill>
                  <a:srgbClr val="002060"/>
                </a:solidFill>
              </a:rPr>
              <a:t>Kopie</a:t>
            </a:r>
            <a:r>
              <a:rPr lang="de-DE" sz="2400" dirty="0" smtClean="0">
                <a:solidFill>
                  <a:srgbClr val="002060"/>
                </a:solidFill>
              </a:rPr>
              <a:t> übergeben werden.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275527" y="1500174"/>
            <a:ext cx="4143404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002060"/>
                </a:solidFill>
              </a:rPr>
              <a:t>Call by Value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275527" y="4143380"/>
            <a:ext cx="4143404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Dabei werden die Originalwerte der kopierten Variablen </a:t>
            </a:r>
            <a:r>
              <a:rPr lang="de-DE" sz="2400" b="1" dirty="0" smtClean="0">
                <a:solidFill>
                  <a:srgbClr val="002060"/>
                </a:solidFill>
              </a:rPr>
              <a:t>nicht</a:t>
            </a:r>
            <a:r>
              <a:rPr lang="de-DE" sz="2400" dirty="0" smtClean="0">
                <a:solidFill>
                  <a:srgbClr val="002060"/>
                </a:solidFill>
              </a:rPr>
              <a:t> verändert!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3245" y="1500174"/>
            <a:ext cx="4446880" cy="5076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Abgerundetes Rechteck 11"/>
          <p:cNvSpPr/>
          <p:nvPr/>
        </p:nvSpPr>
        <p:spPr>
          <a:xfrm>
            <a:off x="4704551" y="5715016"/>
            <a:ext cx="714380" cy="8572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275527" y="5715016"/>
            <a:ext cx="3143272" cy="8572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Bildschirmdruck: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8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smtClean="0"/>
              <a:t>Projektarbeit</a:t>
            </a:r>
          </a:p>
          <a:p>
            <a:r>
              <a:rPr lang="de-DE" sz="4000" dirty="0" smtClean="0"/>
              <a:t>Zeiger und Adressen (Referenzen)</a:t>
            </a:r>
          </a:p>
          <a:p>
            <a:r>
              <a:rPr lang="de-DE" sz="4000" smtClean="0"/>
              <a:t>Dateien</a:t>
            </a:r>
            <a:endParaRPr lang="de-DE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Übergabe von Variablen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33245" y="1571612"/>
            <a:ext cx="4071966" cy="8572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>
                <a:solidFill>
                  <a:srgbClr val="002060"/>
                </a:solidFill>
              </a:rPr>
              <a:t>Call by Referenz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561807" y="2714620"/>
            <a:ext cx="4143404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Variablen können an Funktionen als </a:t>
            </a:r>
            <a:r>
              <a:rPr lang="de-DE" sz="2400" b="1" dirty="0" smtClean="0">
                <a:solidFill>
                  <a:srgbClr val="002060"/>
                </a:solidFill>
              </a:rPr>
              <a:t>Referenz</a:t>
            </a:r>
            <a:r>
              <a:rPr lang="de-DE" sz="2400" dirty="0" smtClean="0">
                <a:solidFill>
                  <a:srgbClr val="002060"/>
                </a:solidFill>
              </a:rPr>
              <a:t> übergeben werden.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561807" y="4071942"/>
            <a:ext cx="4143404" cy="1500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Dabei werden die Originalwerte der übergebenen Variablen </a:t>
            </a:r>
            <a:r>
              <a:rPr lang="de-DE" sz="2400" b="1" dirty="0" smtClean="0">
                <a:solidFill>
                  <a:srgbClr val="002060"/>
                </a:solidFill>
              </a:rPr>
              <a:t>verändert</a:t>
            </a:r>
            <a:r>
              <a:rPr lang="de-DE" sz="2400" dirty="0" smtClean="0">
                <a:solidFill>
                  <a:srgbClr val="002060"/>
                </a:solidFill>
              </a:rPr>
              <a:t>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271" y="1500173"/>
            <a:ext cx="4643470" cy="5065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Abgerundetes Rechteck 10"/>
          <p:cNvSpPr/>
          <p:nvPr/>
        </p:nvSpPr>
        <p:spPr>
          <a:xfrm>
            <a:off x="8990831" y="5715016"/>
            <a:ext cx="714380" cy="8572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48</a:t>
            </a:r>
          </a:p>
        </p:txBody>
      </p:sp>
      <p:sp>
        <p:nvSpPr>
          <p:cNvPr id="12" name="Ellipse 11"/>
          <p:cNvSpPr/>
          <p:nvPr/>
        </p:nvSpPr>
        <p:spPr>
          <a:xfrm>
            <a:off x="3132915" y="4786322"/>
            <a:ext cx="714380" cy="500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Abgerundetes Rechteck 13"/>
          <p:cNvSpPr/>
          <p:nvPr/>
        </p:nvSpPr>
        <p:spPr>
          <a:xfrm>
            <a:off x="5561807" y="5715016"/>
            <a:ext cx="3143272" cy="85725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Bildschirmdruck: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Hausaufgabe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5853113"/>
          </a:xfrm>
        </p:spPr>
        <p:txBody>
          <a:bodyPr>
            <a:normAutofit/>
          </a:bodyPr>
          <a:lstStyle/>
          <a:p>
            <a:r>
              <a:rPr lang="de-DE" sz="2000" dirty="0" smtClean="0"/>
              <a:t>Für </a:t>
            </a:r>
            <a:r>
              <a:rPr lang="de-DE" sz="2000" dirty="0" smtClean="0">
                <a:solidFill>
                  <a:srgbClr val="C00000"/>
                </a:solidFill>
              </a:rPr>
              <a:t>Fortgeschrittene</a:t>
            </a:r>
            <a:r>
              <a:rPr lang="de-DE" sz="2000" dirty="0" smtClean="0"/>
              <a:t>: </a:t>
            </a:r>
          </a:p>
          <a:p>
            <a:pPr lvl="1"/>
            <a:r>
              <a:rPr lang="de-DE" sz="1800" dirty="0" smtClean="0"/>
              <a:t>Das </a:t>
            </a:r>
            <a:r>
              <a:rPr lang="de-DE" sz="1800" smtClean="0"/>
              <a:t>Programm 463 </a:t>
            </a:r>
            <a:r>
              <a:rPr lang="de-DE" sz="1800" dirty="0" smtClean="0"/>
              <a:t>so erweitern, dass die durchnschnittliche Punktzahl der erreichten Noten der Teilnehmer pro Fach auf dem Bildschirm zurückgegeben wird:</a:t>
            </a:r>
          </a:p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8403" y="3857628"/>
            <a:ext cx="8189393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4.2: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04-C</a:t>
            </a:r>
            <a:r>
              <a:rPr lang="de-DE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++Basics_E228-UE4.2-Gisela_Neira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Insgesammt </a:t>
            </a:r>
            <a:r>
              <a:rPr lang="de-DE" dirty="0" smtClean="0">
                <a:solidFill>
                  <a:srgbClr val="C00000"/>
                </a:solidFill>
              </a:rPr>
              <a:t>12 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Zeiger und Adressen (Referenzen)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 und Adressen</a:t>
            </a:r>
          </a:p>
        </p:txBody>
      </p:sp>
      <p:sp>
        <p:nvSpPr>
          <p:cNvPr id="9" name="Rechteck 8"/>
          <p:cNvSpPr/>
          <p:nvPr/>
        </p:nvSpPr>
        <p:spPr>
          <a:xfrm>
            <a:off x="346832" y="1571612"/>
            <a:ext cx="9462787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Speicherung von Variablen (Konstanten) im System</a:t>
            </a:r>
            <a:endParaRPr lang="de-DE" sz="2800" dirty="0">
              <a:solidFill>
                <a:srgbClr val="00206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6833" y="2428868"/>
            <a:ext cx="300039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002060"/>
                </a:solidFill>
              </a:rPr>
              <a:t>Virtueller Name</a:t>
            </a:r>
            <a:endParaRPr lang="de-DE" sz="2800" b="1" dirty="0">
              <a:solidFill>
                <a:srgbClr val="00206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561543" y="2428868"/>
            <a:ext cx="300039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rgbClr val="002060"/>
                </a:solidFill>
              </a:rPr>
              <a:t>Speicherplatz</a:t>
            </a:r>
            <a:endParaRPr lang="de-DE" sz="2800" b="1" dirty="0">
              <a:solidFill>
                <a:srgbClr val="00206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776253" y="2428868"/>
            <a:ext cx="300039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Realer Name in Hexadecimalsystem</a:t>
            </a:r>
            <a:endParaRPr lang="de-DE" sz="2400" b="1" dirty="0">
              <a:solidFill>
                <a:srgbClr val="00206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46833" y="3286124"/>
            <a:ext cx="300039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Konstant</a:t>
            </a:r>
            <a:endParaRPr lang="de-DE" sz="2800" dirty="0">
              <a:solidFill>
                <a:srgbClr val="00206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776253" y="3286124"/>
            <a:ext cx="3000396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Variabel</a:t>
            </a:r>
          </a:p>
          <a:p>
            <a:pPr algn="ctr"/>
            <a:r>
              <a:rPr lang="de-DE" sz="1600" dirty="0" smtClean="0">
                <a:solidFill>
                  <a:srgbClr val="002060"/>
                </a:solidFill>
              </a:rPr>
              <a:t>(Bezieht sich auf dem Anfang)</a:t>
            </a:r>
            <a:endParaRPr lang="de-DE" sz="4000" dirty="0">
              <a:solidFill>
                <a:srgbClr val="002060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275395" y="4214818"/>
            <a:ext cx="950125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18271" y="4429132"/>
            <a:ext cx="9358378" cy="2143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zahl</a:t>
            </a:r>
            <a:r>
              <a:rPr lang="de-DE" dirty="0" smtClean="0"/>
              <a:t>			     |-----------------</a:t>
            </a:r>
            <a:r>
              <a:rPr lang="de-DE" sz="3600" dirty="0" smtClean="0"/>
              <a:t>5</a:t>
            </a:r>
            <a:r>
              <a:rPr lang="de-DE" dirty="0" smtClean="0"/>
              <a:t>------------------|	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</a:p>
          <a:p>
            <a:r>
              <a:rPr lang="de-DE" sz="2800" dirty="0" smtClean="0"/>
              <a:t>...			   </a:t>
            </a:r>
            <a:r>
              <a:rPr lang="de-DE" dirty="0" smtClean="0"/>
              <a:t>|--------------------------------------|</a:t>
            </a:r>
            <a:r>
              <a:rPr lang="de-DE" sz="2800" dirty="0" smtClean="0"/>
              <a:t>	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			   </a:t>
            </a:r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|--------------------------------------|	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de-DE" sz="2800" dirty="0" smtClean="0"/>
              <a:t>*pointer_zahl	</a:t>
            </a:r>
            <a:r>
              <a:rPr lang="de-DE" dirty="0" smtClean="0"/>
              <a:t>     |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  <a:r>
              <a:rPr lang="de-DE" sz="2800" dirty="0" smtClean="0">
                <a:solidFill>
                  <a:prstClr val="black"/>
                </a:solidFill>
              </a:rPr>
              <a:t>   </a:t>
            </a:r>
            <a:r>
              <a:rPr lang="de-DE" dirty="0" smtClean="0"/>
              <a:t>|	</a:t>
            </a:r>
            <a:r>
              <a:rPr lang="de-DE" sz="2800" dirty="0" smtClean="0"/>
              <a:t>0x7ffde929f00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 und Adressen</a:t>
            </a:r>
          </a:p>
        </p:txBody>
      </p:sp>
      <p:sp>
        <p:nvSpPr>
          <p:cNvPr id="9" name="Rechteck 8"/>
          <p:cNvSpPr/>
          <p:nvPr/>
        </p:nvSpPr>
        <p:spPr>
          <a:xfrm>
            <a:off x="346832" y="1571612"/>
            <a:ext cx="9462787" cy="2428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b="1" dirty="0" smtClean="0">
                <a:solidFill>
                  <a:srgbClr val="C00000"/>
                </a:solidFill>
              </a:rPr>
              <a:t>int</a:t>
            </a:r>
            <a:r>
              <a:rPr lang="de-DE" sz="2800" dirty="0" smtClean="0">
                <a:solidFill>
                  <a:srgbClr val="002060"/>
                </a:solidFill>
              </a:rPr>
              <a:t> zahl = 5;</a:t>
            </a:r>
          </a:p>
          <a:p>
            <a:r>
              <a:rPr lang="de-DE" sz="2800" b="1" dirty="0" smtClean="0">
                <a:solidFill>
                  <a:srgbClr val="C00000"/>
                </a:solidFill>
              </a:rPr>
              <a:t>int</a:t>
            </a:r>
            <a:r>
              <a:rPr lang="de-DE" sz="2800" dirty="0" smtClean="0">
                <a:solidFill>
                  <a:srgbClr val="002060"/>
                </a:solidFill>
              </a:rPr>
              <a:t>  </a:t>
            </a:r>
            <a:r>
              <a:rPr lang="de-DE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*pointer_zahl= </a:t>
            </a:r>
            <a:r>
              <a:rPr lang="de-DE" sz="28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&amp;zahl</a:t>
            </a:r>
            <a:r>
              <a:rPr lang="de-DE" sz="2000" dirty="0" smtClean="0">
                <a:solidFill>
                  <a:srgbClr val="002060"/>
                </a:solidFill>
              </a:rPr>
              <a:t>; </a:t>
            </a:r>
            <a:r>
              <a:rPr lang="de-DE" sz="1600" dirty="0" smtClean="0">
                <a:solidFill>
                  <a:srgbClr val="002060"/>
                </a:solidFill>
              </a:rPr>
              <a:t>// Es wird die Adresse von zahl in </a:t>
            </a:r>
            <a:r>
              <a:rPr lang="de-DE" sz="1600" dirty="0" smtClean="0">
                <a:solidFill>
                  <a:srgbClr val="002060"/>
                </a:solidFill>
              </a:rPr>
              <a:t>*pointer_zahl  </a:t>
            </a:r>
            <a:r>
              <a:rPr lang="de-DE" sz="1600" dirty="0" smtClean="0">
                <a:solidFill>
                  <a:srgbClr val="002060"/>
                </a:solidFill>
              </a:rPr>
              <a:t>gelegt</a:t>
            </a:r>
          </a:p>
          <a:p>
            <a:r>
              <a:rPr lang="de-DE" sz="1600" dirty="0" smtClean="0">
                <a:solidFill>
                  <a:srgbClr val="002060"/>
                </a:solidFill>
              </a:rPr>
              <a:t>			         // Daraus wird aus </a:t>
            </a:r>
            <a:r>
              <a:rPr lang="de-DE" sz="1600" dirty="0" smtClean="0">
                <a:solidFill>
                  <a:srgbClr val="002060"/>
                </a:solidFill>
              </a:rPr>
              <a:t>* pointer_zahl </a:t>
            </a:r>
            <a:r>
              <a:rPr lang="de-DE" sz="1600" dirty="0" smtClean="0">
                <a:solidFill>
                  <a:srgbClr val="002060"/>
                </a:solidFill>
              </a:rPr>
              <a:t>ein Pointer zu zahl</a:t>
            </a:r>
            <a:endParaRPr lang="de-DE" sz="2000" dirty="0">
              <a:solidFill>
                <a:srgbClr val="002060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275395" y="4214818"/>
            <a:ext cx="950125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18271" y="4429132"/>
            <a:ext cx="9358378" cy="2143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zahl</a:t>
            </a:r>
            <a:r>
              <a:rPr lang="de-DE" dirty="0" smtClean="0"/>
              <a:t>			     |-----------------</a:t>
            </a:r>
            <a:r>
              <a:rPr lang="de-DE" sz="3600" dirty="0" smtClean="0"/>
              <a:t>5</a:t>
            </a:r>
            <a:r>
              <a:rPr lang="de-DE" dirty="0" smtClean="0"/>
              <a:t>------------------|	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</a:p>
          <a:p>
            <a:r>
              <a:rPr lang="de-DE" sz="2800" dirty="0" smtClean="0"/>
              <a:t>...			   </a:t>
            </a:r>
            <a:r>
              <a:rPr lang="de-DE" dirty="0" smtClean="0"/>
              <a:t>|--------------------------------------|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...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			   </a:t>
            </a:r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|--------------------------------------|	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de-DE" sz="2800" dirty="0" smtClean="0"/>
              <a:t>* pointer_zahl	   </a:t>
            </a:r>
            <a:r>
              <a:rPr lang="de-DE" dirty="0" smtClean="0"/>
              <a:t>|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  <a:r>
              <a:rPr lang="de-DE" sz="2800" dirty="0" smtClean="0">
                <a:solidFill>
                  <a:prstClr val="black"/>
                </a:solidFill>
              </a:rPr>
              <a:t>  </a:t>
            </a:r>
            <a:r>
              <a:rPr lang="de-DE" dirty="0" smtClean="0"/>
              <a:t>|	</a:t>
            </a:r>
            <a:r>
              <a:rPr lang="de-DE" sz="2800" dirty="0" smtClean="0"/>
              <a:t>0x7ffde929f00</a:t>
            </a:r>
            <a:endParaRPr lang="de-DE" dirty="0" smtClean="0"/>
          </a:p>
          <a:p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 rot="10800000" flipV="1">
            <a:off x="5633245" y="4929198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22"/>
          <p:cNvSpPr/>
          <p:nvPr/>
        </p:nvSpPr>
        <p:spPr>
          <a:xfrm>
            <a:off x="418271" y="4429132"/>
            <a:ext cx="9358378" cy="2143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zahl</a:t>
            </a:r>
            <a:r>
              <a:rPr lang="de-DE" dirty="0" smtClean="0"/>
              <a:t>			     |-----------------</a:t>
            </a:r>
            <a:r>
              <a:rPr lang="de-DE" sz="3600" dirty="0" smtClean="0"/>
              <a:t>5</a:t>
            </a:r>
            <a:r>
              <a:rPr lang="de-DE" dirty="0" smtClean="0"/>
              <a:t>------------------|	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</a:p>
          <a:p>
            <a:r>
              <a:rPr lang="de-DE" sz="2800" dirty="0" smtClean="0"/>
              <a:t>...			   </a:t>
            </a:r>
            <a:r>
              <a:rPr lang="de-DE" dirty="0" smtClean="0"/>
              <a:t>|--------------------------------------|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...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			   </a:t>
            </a:r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|--------------------------------------|	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de-DE" sz="2800" dirty="0" smtClean="0"/>
              <a:t>* pointer_zahl	   </a:t>
            </a:r>
            <a:r>
              <a:rPr lang="de-DE" dirty="0" smtClean="0"/>
              <a:t>|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  <a:r>
              <a:rPr lang="de-DE" sz="2800" dirty="0" smtClean="0">
                <a:solidFill>
                  <a:prstClr val="black"/>
                </a:solidFill>
              </a:rPr>
              <a:t>  </a:t>
            </a:r>
            <a:r>
              <a:rPr lang="de-DE" dirty="0" smtClean="0"/>
              <a:t>|	</a:t>
            </a:r>
            <a:r>
              <a:rPr lang="de-DE" sz="2800" dirty="0" smtClean="0"/>
              <a:t>0x7ffde929f00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 und Adressen</a:t>
            </a:r>
          </a:p>
        </p:txBody>
      </p:sp>
      <p:sp>
        <p:nvSpPr>
          <p:cNvPr id="9" name="Rechteck 8"/>
          <p:cNvSpPr/>
          <p:nvPr/>
        </p:nvSpPr>
        <p:spPr>
          <a:xfrm>
            <a:off x="346832" y="1571612"/>
            <a:ext cx="4714909" cy="2428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cout &lt;&lt; zahl &lt;&lt; endl;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cout &lt;&lt; </a:t>
            </a:r>
            <a:r>
              <a:rPr lang="de-DE" sz="2400" dirty="0" smtClean="0">
                <a:solidFill>
                  <a:srgbClr val="C00000"/>
                </a:solidFill>
              </a:rPr>
              <a:t>&amp;</a:t>
            </a:r>
            <a:r>
              <a:rPr lang="de-DE" sz="2400" dirty="0" smtClean="0">
                <a:solidFill>
                  <a:srgbClr val="002060"/>
                </a:solidFill>
              </a:rPr>
              <a:t>zahl &lt;&lt; endl;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cout &lt;&lt; </a:t>
            </a:r>
            <a:r>
              <a:rPr lang="de-DE" sz="2400" dirty="0" smtClean="0">
                <a:solidFill>
                  <a:srgbClr val="002060"/>
                </a:solidFill>
              </a:rPr>
              <a:t>pointer_zahl </a:t>
            </a:r>
            <a:r>
              <a:rPr lang="de-DE" sz="2400" dirty="0" smtClean="0">
                <a:solidFill>
                  <a:srgbClr val="002060"/>
                </a:solidFill>
              </a:rPr>
              <a:t>&lt;&lt; endl;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cout &lt;&lt; </a:t>
            </a:r>
            <a:r>
              <a:rPr lang="de-DE" sz="2400" dirty="0" smtClean="0">
                <a:solidFill>
                  <a:srgbClr val="C00000"/>
                </a:solidFill>
              </a:rPr>
              <a:t>&amp;</a:t>
            </a:r>
            <a:r>
              <a:rPr lang="de-DE" sz="2400" dirty="0" smtClean="0">
                <a:solidFill>
                  <a:srgbClr val="002060"/>
                </a:solidFill>
              </a:rPr>
              <a:t>pointer_zahl </a:t>
            </a:r>
            <a:r>
              <a:rPr lang="de-DE" sz="2400" dirty="0" smtClean="0">
                <a:solidFill>
                  <a:srgbClr val="002060"/>
                </a:solidFill>
              </a:rPr>
              <a:t>&lt;&lt; </a:t>
            </a:r>
            <a:r>
              <a:rPr lang="de-DE" sz="2400" dirty="0" smtClean="0">
                <a:solidFill>
                  <a:srgbClr val="002060"/>
                </a:solidFill>
              </a:rPr>
              <a:t>endl;</a:t>
            </a:r>
            <a:endParaRPr lang="de-DE" sz="2400" dirty="0">
              <a:solidFill>
                <a:srgbClr val="002060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275395" y="4214818"/>
            <a:ext cx="950125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10800000" flipV="1">
            <a:off x="5633245" y="4929198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5204618" y="1571612"/>
            <a:ext cx="4572032" cy="24288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5</a:t>
            </a:r>
            <a:endParaRPr lang="de-DE" sz="2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0x7ffdb2bebda4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0x7ffdb2bebda4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0x7ffde929f0</a:t>
            </a:r>
            <a:endParaRPr lang="de-DE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 und Adressen</a:t>
            </a:r>
          </a:p>
        </p:txBody>
      </p:sp>
      <p:sp>
        <p:nvSpPr>
          <p:cNvPr id="9" name="Rechteck 8"/>
          <p:cNvSpPr/>
          <p:nvPr/>
        </p:nvSpPr>
        <p:spPr>
          <a:xfrm>
            <a:off x="346832" y="1571612"/>
            <a:ext cx="9429817" cy="24288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 smtClean="0">
                <a:solidFill>
                  <a:srgbClr val="C00000"/>
                </a:solidFill>
              </a:rPr>
              <a:t>*pointer_zahl  </a:t>
            </a:r>
            <a:r>
              <a:rPr lang="de-DE" sz="4400" dirty="0" smtClean="0">
                <a:solidFill>
                  <a:srgbClr val="C00000"/>
                </a:solidFill>
              </a:rPr>
              <a:t>= &amp;zahl </a:t>
            </a:r>
          </a:p>
          <a:p>
            <a:pPr algn="ctr"/>
            <a:r>
              <a:rPr lang="de-DE" sz="3200" dirty="0" smtClean="0">
                <a:solidFill>
                  <a:srgbClr val="002060"/>
                </a:solidFill>
              </a:rPr>
              <a:t>Der Pointer zahlen muss gleich der Adresse von zahl sein!</a:t>
            </a:r>
            <a:endParaRPr lang="de-DE" sz="4400" dirty="0">
              <a:solidFill>
                <a:srgbClr val="002060"/>
              </a:solidFill>
            </a:endParaRPr>
          </a:p>
        </p:txBody>
      </p:sp>
      <p:cxnSp>
        <p:nvCxnSpPr>
          <p:cNvPr id="22" name="Gerade Verbindung 21"/>
          <p:cNvCxnSpPr/>
          <p:nvPr/>
        </p:nvCxnSpPr>
        <p:spPr>
          <a:xfrm>
            <a:off x="275395" y="4214818"/>
            <a:ext cx="950125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18271" y="4429132"/>
            <a:ext cx="9358378" cy="2143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zahl</a:t>
            </a:r>
            <a:r>
              <a:rPr lang="de-DE" dirty="0" smtClean="0"/>
              <a:t>			     |-----------------</a:t>
            </a:r>
            <a:r>
              <a:rPr lang="de-DE" sz="3600" dirty="0" smtClean="0"/>
              <a:t>5</a:t>
            </a:r>
            <a:r>
              <a:rPr lang="de-DE" dirty="0" smtClean="0"/>
              <a:t>------------------|	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</a:p>
          <a:p>
            <a:r>
              <a:rPr lang="de-DE" sz="2800" dirty="0" smtClean="0"/>
              <a:t>...			   </a:t>
            </a:r>
            <a:r>
              <a:rPr lang="de-DE" dirty="0" smtClean="0"/>
              <a:t>|--------------------------------------|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...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			   </a:t>
            </a:r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|--------------------------------------|	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de-DE" sz="2800" smtClean="0"/>
              <a:t>*</a:t>
            </a:r>
            <a:r>
              <a:rPr lang="de-DE" sz="2800" smtClean="0">
                <a:solidFill>
                  <a:srgbClr val="002060"/>
                </a:solidFill>
              </a:rPr>
              <a:t> </a:t>
            </a:r>
            <a:r>
              <a:rPr lang="de-DE" sz="2800" smtClean="0">
                <a:solidFill>
                  <a:srgbClr val="002060"/>
                </a:solidFill>
              </a:rPr>
              <a:t>pointer_zahl </a:t>
            </a:r>
            <a:r>
              <a:rPr lang="de-DE" sz="2800" smtClean="0">
                <a:solidFill>
                  <a:srgbClr val="002060"/>
                </a:solidFill>
              </a:rPr>
              <a:t>     </a:t>
            </a:r>
            <a:r>
              <a:rPr lang="de-DE" smtClean="0"/>
              <a:t>    </a:t>
            </a:r>
            <a:r>
              <a:rPr lang="de-DE" dirty="0" smtClean="0"/>
              <a:t>|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  <a:r>
              <a:rPr lang="de-DE" sz="2800" dirty="0" smtClean="0">
                <a:solidFill>
                  <a:prstClr val="black"/>
                </a:solidFill>
              </a:rPr>
              <a:t>  </a:t>
            </a:r>
            <a:r>
              <a:rPr lang="de-DE" dirty="0" smtClean="0"/>
              <a:t>|	</a:t>
            </a:r>
            <a:r>
              <a:rPr lang="de-DE" sz="2800" dirty="0" smtClean="0"/>
              <a:t>0x7ffde929f00</a:t>
            </a:r>
            <a:endParaRPr lang="de-DE" dirty="0" smtClean="0"/>
          </a:p>
          <a:p>
            <a:endParaRPr lang="de-DE" dirty="0"/>
          </a:p>
        </p:txBody>
      </p:sp>
      <p:cxnSp>
        <p:nvCxnSpPr>
          <p:cNvPr id="28" name="Gerade Verbindung mit Pfeil 27"/>
          <p:cNvCxnSpPr/>
          <p:nvPr/>
        </p:nvCxnSpPr>
        <p:spPr>
          <a:xfrm rot="10800000" flipV="1">
            <a:off x="5633245" y="4929198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22"/>
          <p:cNvSpPr/>
          <p:nvPr/>
        </p:nvSpPr>
        <p:spPr>
          <a:xfrm>
            <a:off x="418271" y="4429132"/>
            <a:ext cx="9358378" cy="21431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/>
              <a:t>zahl</a:t>
            </a:r>
            <a:r>
              <a:rPr lang="de-DE" dirty="0" smtClean="0"/>
              <a:t>			     |-----------------</a:t>
            </a:r>
            <a:r>
              <a:rPr lang="de-DE" sz="3600" dirty="0" smtClean="0"/>
              <a:t>5</a:t>
            </a:r>
            <a:r>
              <a:rPr lang="de-DE" dirty="0" smtClean="0"/>
              <a:t>------------------|	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</a:p>
          <a:p>
            <a:r>
              <a:rPr lang="de-DE" sz="2800" dirty="0" smtClean="0"/>
              <a:t>...			   </a:t>
            </a:r>
            <a:r>
              <a:rPr lang="de-DE" dirty="0" smtClean="0"/>
              <a:t>|--------------------------------------|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...</a:t>
            </a:r>
          </a:p>
          <a:p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			   </a:t>
            </a:r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|--------------------------------------|	</a:t>
            </a:r>
            <a:r>
              <a:rPr lang="de-DE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...</a:t>
            </a:r>
          </a:p>
          <a:p>
            <a:r>
              <a:rPr lang="de-DE" sz="2800" dirty="0" smtClean="0"/>
              <a:t>* pointer_zahl	   </a:t>
            </a:r>
            <a:r>
              <a:rPr lang="de-DE" dirty="0" smtClean="0"/>
              <a:t>|</a:t>
            </a:r>
            <a:r>
              <a:rPr lang="de-DE" sz="2800" dirty="0" smtClean="0">
                <a:solidFill>
                  <a:prstClr val="black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0x7ffdb2bebda4</a:t>
            </a:r>
            <a:r>
              <a:rPr lang="de-DE" sz="2800" dirty="0" smtClean="0">
                <a:solidFill>
                  <a:prstClr val="black"/>
                </a:solidFill>
              </a:rPr>
              <a:t>  </a:t>
            </a:r>
            <a:r>
              <a:rPr lang="de-DE" dirty="0" smtClean="0"/>
              <a:t>|	</a:t>
            </a:r>
            <a:r>
              <a:rPr lang="de-DE" sz="2800" dirty="0" smtClean="0"/>
              <a:t>0x7ffde929f00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Zeiger und Adressen</a:t>
            </a:r>
          </a:p>
        </p:txBody>
      </p:sp>
      <p:cxnSp>
        <p:nvCxnSpPr>
          <p:cNvPr id="22" name="Gerade Verbindung 21"/>
          <p:cNvCxnSpPr/>
          <p:nvPr/>
        </p:nvCxnSpPr>
        <p:spPr>
          <a:xfrm>
            <a:off x="489709" y="4214818"/>
            <a:ext cx="928694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rot="10800000" flipV="1">
            <a:off x="5633245" y="4929198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632717" y="2928910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Pointer</a:t>
            </a:r>
            <a:endParaRPr lang="de-DE" sz="3600" dirty="0"/>
          </a:p>
        </p:txBody>
      </p:sp>
      <p:cxnSp>
        <p:nvCxnSpPr>
          <p:cNvPr id="11" name="Gerade Verbindung mit Pfeil 10"/>
          <p:cNvCxnSpPr>
            <a:stCxn id="8" idx="2"/>
          </p:cNvCxnSpPr>
          <p:nvPr/>
        </p:nvCxnSpPr>
        <p:spPr>
          <a:xfrm rot="5400000">
            <a:off x="812862" y="4109344"/>
            <a:ext cx="2282653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918997" y="3000372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Referenzierte Variable</a:t>
            </a:r>
            <a:endParaRPr lang="de-DE" sz="3600" dirty="0"/>
          </a:p>
        </p:txBody>
      </p:sp>
      <p:cxnSp>
        <p:nvCxnSpPr>
          <p:cNvPr id="14" name="Gerade Verbindung mit Pfeil 13"/>
          <p:cNvCxnSpPr>
            <a:stCxn id="12" idx="2"/>
          </p:cNvCxnSpPr>
          <p:nvPr/>
        </p:nvCxnSpPr>
        <p:spPr>
          <a:xfrm rot="5400000">
            <a:off x="4277617" y="644613"/>
            <a:ext cx="1068183" cy="7072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2990039" y="1643050"/>
            <a:ext cx="58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 smtClean="0"/>
              <a:t>Dereferenzierungsoperator</a:t>
            </a:r>
            <a:endParaRPr lang="de-DE" sz="3600" dirty="0"/>
          </a:p>
        </p:txBody>
      </p:sp>
      <p:cxnSp>
        <p:nvCxnSpPr>
          <p:cNvPr id="20" name="Gerade Verbindung mit Pfeil 19"/>
          <p:cNvCxnSpPr>
            <a:stCxn id="15" idx="2"/>
          </p:cNvCxnSpPr>
          <p:nvPr/>
        </p:nvCxnSpPr>
        <p:spPr>
          <a:xfrm rot="5400000">
            <a:off x="1527254" y="1466150"/>
            <a:ext cx="3568513" cy="5214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989775" y="4929198"/>
            <a:ext cx="9208583" cy="1571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 Variable, deren Adresse im Zeiger gespeichert ist, wird als die von dem Zeiger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referenzierte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Variable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bezeichnet.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Begriffe</a:t>
            </a:r>
          </a:p>
        </p:txBody>
      </p:sp>
      <p:sp>
        <p:nvSpPr>
          <p:cNvPr id="4" name="Rechteck 3"/>
          <p:cNvSpPr/>
          <p:nvPr/>
        </p:nvSpPr>
        <p:spPr>
          <a:xfrm>
            <a:off x="996693" y="2000240"/>
            <a:ext cx="9208583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 Adresse einer Variable wird durch das voranstellen von dem </a:t>
            </a:r>
            <a:r>
              <a:rPr lang="de-DE" sz="3200" b="1" dirty="0" smtClean="0">
                <a:solidFill>
                  <a:srgbClr val="C00000"/>
                </a:solidFill>
              </a:rPr>
              <a:t>Adressoperator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de-DE" sz="3200" b="1" dirty="0" smtClean="0">
                <a:solidFill>
                  <a:schemeClr val="accent4">
                    <a:lumMod val="75000"/>
                  </a:schemeClr>
                </a:solidFill>
              </a:rPr>
              <a:t>&amp;</a:t>
            </a:r>
            <a:r>
              <a:rPr lang="de-DE" sz="3200" b="1" dirty="0" smtClean="0">
                <a:solidFill>
                  <a:srgbClr val="C00000"/>
                </a:solidFill>
              </a:rPr>
              <a:t>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erhalten.</a:t>
            </a:r>
          </a:p>
        </p:txBody>
      </p:sp>
      <p:sp>
        <p:nvSpPr>
          <p:cNvPr id="7" name="Rechteck 6"/>
          <p:cNvSpPr/>
          <p:nvPr/>
        </p:nvSpPr>
        <p:spPr>
          <a:xfrm>
            <a:off x="989775" y="3357562"/>
            <a:ext cx="9208583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Eine Variable in der die Adresse einer anderen Variable gespeichert ist heißt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Zeigervariable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Pointer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oder </a:t>
            </a:r>
            <a:r>
              <a:rPr lang="de-DE" sz="32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Zeiger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Custom</PresentationFormat>
  <Paragraphs>135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Ananke</vt:lpstr>
      <vt:lpstr>C++ Basics</vt:lpstr>
      <vt:lpstr>Inhalt</vt:lpstr>
      <vt:lpstr>Zeiger und Adressen (Referenzen)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Hausaufgabe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2421</cp:revision>
  <dcterms:created xsi:type="dcterms:W3CDTF">2017-01-10T15:09:16Z</dcterms:created>
  <dcterms:modified xsi:type="dcterms:W3CDTF">2019-06-04T09:33:20Z</dcterms:modified>
</cp:coreProperties>
</file>