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2" r:id="rId2"/>
    <p:sldId id="274" r:id="rId3"/>
    <p:sldId id="340" r:id="rId4"/>
    <p:sldId id="341" r:id="rId5"/>
    <p:sldId id="342" r:id="rId6"/>
    <p:sldId id="331" r:id="rId7"/>
    <p:sldId id="264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21" r:id="rId16"/>
    <p:sldId id="339" r:id="rId17"/>
    <p:sldId id="338" r:id="rId18"/>
    <p:sldId id="326" r:id="rId19"/>
    <p:sldId id="327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58" autoAdjust="0"/>
    <p:restoredTop sz="94648" autoAdjust="0"/>
  </p:normalViewPr>
  <p:slideViewPr>
    <p:cSldViewPr>
      <p:cViewPr varScale="1">
        <p:scale>
          <a:sx n="54" d="100"/>
          <a:sy n="54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5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Ausnahmefallbehandlung</a:t>
            </a:r>
            <a:endParaRPr lang="de-DE" sz="4800" dirty="0" smtClean="0"/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857224" y="2428868"/>
            <a:ext cx="7072362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Überwucherung</a:t>
            </a:r>
            <a:r>
              <a:rPr lang="de-DE" sz="3200" dirty="0" smtClean="0"/>
              <a:t> des Programmcodes, nur wegen einer Ausnahmefallbehandlung!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928662" y="571480"/>
            <a:ext cx="7358114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Ziel der Ausnahmefallbehandlung</a:t>
            </a:r>
            <a:endParaRPr lang="de-DE" sz="3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928662" y="2571744"/>
            <a:ext cx="7358114" cy="3857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Die Kontrolle der Ausnahmefälle, </a:t>
            </a:r>
            <a:r>
              <a:rPr lang="de-DE" sz="3200" b="1" dirty="0" smtClean="0">
                <a:solidFill>
                  <a:schemeClr val="accent6">
                    <a:lumMod val="75000"/>
                  </a:schemeClr>
                </a:solidFill>
              </a:rPr>
              <a:t>an allen Zwischenprogrammen</a:t>
            </a:r>
            <a:r>
              <a:rPr lang="de-DE" sz="3200" dirty="0" smtClean="0"/>
              <a:t> vorbei, einer </a:t>
            </a:r>
            <a:r>
              <a:rPr lang="de-DE" sz="3200" b="1" dirty="0" smtClean="0">
                <a:solidFill>
                  <a:srgbClr val="C00000"/>
                </a:solidFill>
              </a:rPr>
              <a:t>Ausnahmefallbehandlungsfunktion</a:t>
            </a:r>
            <a:r>
              <a:rPr lang="de-DE" sz="3200" dirty="0" smtClean="0"/>
              <a:t> (Exception-Handler) </a:t>
            </a:r>
          </a:p>
          <a:p>
            <a:pPr algn="ctr"/>
            <a:r>
              <a:rPr lang="de-DE" sz="3200" dirty="0" smtClean="0"/>
              <a:t>zu übergeben. 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571472" y="571480"/>
            <a:ext cx="5072098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In C wird die Exception-Handling von den Bibliotheken</a:t>
            </a:r>
            <a:r>
              <a:rPr lang="de-DE" sz="2800" b="1" dirty="0" smtClean="0">
                <a:solidFill>
                  <a:srgbClr val="C00000"/>
                </a:solidFill>
              </a:rPr>
              <a:t>funktionen</a:t>
            </a:r>
            <a:r>
              <a:rPr lang="de-DE" sz="2800" dirty="0" smtClean="0"/>
              <a:t>... </a:t>
            </a:r>
            <a:endParaRPr lang="de-DE" sz="2800" dirty="0"/>
          </a:p>
        </p:txBody>
      </p:sp>
      <p:sp>
        <p:nvSpPr>
          <p:cNvPr id="3" name="Abgerundetes Rechteck 2"/>
          <p:cNvSpPr/>
          <p:nvPr/>
        </p:nvSpPr>
        <p:spPr>
          <a:xfrm>
            <a:off x="571472" y="2571744"/>
            <a:ext cx="5072098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setjmp</a:t>
            </a:r>
            <a:endParaRPr lang="de-DE" sz="3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71472" y="3786190"/>
            <a:ext cx="5072098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longjmp</a:t>
            </a:r>
            <a:endParaRPr lang="de-DE" sz="3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571472" y="5000636"/>
            <a:ext cx="5072098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3600" dirty="0" smtClean="0"/>
              <a:t>...unterstützt.</a:t>
            </a:r>
            <a:endParaRPr lang="de-DE" sz="36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5600331" y="2500306"/>
            <a:ext cx="400429" cy="2357454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6000760" y="1928802"/>
            <a:ext cx="2857520" cy="15001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Erlauben sehr weite Sprünge.</a:t>
            </a:r>
            <a:endParaRPr lang="de-DE" sz="2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000760" y="3500438"/>
            <a:ext cx="285752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wie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goto</a:t>
            </a:r>
            <a:endParaRPr lang="de-DE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000760" y="4000504"/>
            <a:ext cx="2857520" cy="15001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aber über der aktiven Programmebene hinweg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571472" y="571480"/>
            <a:ext cx="3714776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Vorsicht!</a:t>
            </a:r>
            <a:endParaRPr lang="de-DE" sz="3600" dirty="0"/>
          </a:p>
        </p:txBody>
      </p:sp>
      <p:sp>
        <p:nvSpPr>
          <p:cNvPr id="3" name="Abgerundetes Rechteck 2"/>
          <p:cNvSpPr/>
          <p:nvPr/>
        </p:nvSpPr>
        <p:spPr>
          <a:xfrm>
            <a:off x="571472" y="1428736"/>
            <a:ext cx="8143932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dk1"/>
                </a:solidFill>
              </a:rPr>
              <a:t>Diese Funktionen ermöglichen die Implementierung einer </a:t>
            </a:r>
            <a:r>
              <a:rPr lang="de-DE" sz="3200" b="1" i="1" dirty="0" smtClean="0">
                <a:solidFill>
                  <a:schemeClr val="dk1"/>
                </a:solidFill>
              </a:rPr>
              <a:t>zweiten</a:t>
            </a:r>
            <a:r>
              <a:rPr lang="de-DE" sz="3200" dirty="0" smtClean="0">
                <a:solidFill>
                  <a:schemeClr val="dk1"/>
                </a:solidFill>
              </a:rPr>
              <a:t> </a:t>
            </a:r>
            <a:r>
              <a:rPr lang="de-DE" sz="3200" b="1" dirty="0" smtClean="0">
                <a:solidFill>
                  <a:srgbClr val="C00000"/>
                </a:solidFill>
              </a:rPr>
              <a:t>Kontrollflussebene</a:t>
            </a:r>
            <a:r>
              <a:rPr lang="de-DE" sz="3200" dirty="0" smtClean="0">
                <a:solidFill>
                  <a:schemeClr val="dk1"/>
                </a:solidFill>
              </a:rPr>
              <a:t> des Programmes.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28992" y="4643446"/>
            <a:ext cx="5286412" cy="16430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Eine unbedachte Verwendung dieser Funktionen kann zu unüberschaubaren Programmen führen.</a:t>
            </a:r>
            <a:endParaRPr lang="de-DE" sz="2400" dirty="0"/>
          </a:p>
        </p:txBody>
      </p:sp>
      <p:sp>
        <p:nvSpPr>
          <p:cNvPr id="8" name="Pfeil nach unten 7"/>
          <p:cNvSpPr/>
          <p:nvPr/>
        </p:nvSpPr>
        <p:spPr>
          <a:xfrm>
            <a:off x="4071934" y="3214686"/>
            <a:ext cx="1285884" cy="1357322"/>
          </a:xfrm>
          <a:prstGeom prst="downArrow">
            <a:avLst>
              <a:gd name="adj1" fmla="val 50000"/>
              <a:gd name="adj2" fmla="val 48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42910" y="4572008"/>
            <a:ext cx="2643206" cy="16430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Abkürzungen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571472" y="571480"/>
            <a:ext cx="5072098" cy="235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In C++ wird die Exception-Handling mit einer erweiterten Implementation gehandhabt.</a:t>
            </a:r>
            <a:endParaRPr lang="de-DE" sz="28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71472" y="3214686"/>
            <a:ext cx="5072098" cy="235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Genauso wie in C Programmierung sollten die Exception-Handler nur für wahre Ausnahmefälle benutzt werden.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786182" y="428604"/>
            <a:ext cx="2000264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try</a:t>
            </a:r>
          </a:p>
          <a:p>
            <a:pPr algn="ctr"/>
            <a:r>
              <a:rPr lang="de-DE" sz="2000" dirty="0" smtClean="0"/>
              <a:t>{ eigener code}</a:t>
            </a:r>
            <a:endParaRPr lang="de-DE" sz="2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14282" y="2143116"/>
            <a:ext cx="3429024" cy="22145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b="1" dirty="0" smtClean="0">
                <a:solidFill>
                  <a:schemeClr val="accent2">
                    <a:lumMod val="75000"/>
                  </a:schemeClr>
                </a:solidFill>
              </a:rPr>
              <a:t>Elemente der Ausnahmebehandlung in C++ Programmierung</a:t>
            </a:r>
            <a:endParaRPr lang="de-DE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6182" y="2786059"/>
            <a:ext cx="2000264" cy="10525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throw</a:t>
            </a:r>
            <a:endParaRPr lang="de-DE" sz="2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143636" y="428604"/>
            <a:ext cx="2643206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Eigener code wird probiert, also, unter Prüfung gestellt.</a:t>
            </a:r>
            <a:endParaRPr lang="de-DE" sz="2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143636" y="2786058"/>
            <a:ext cx="2643206" cy="12144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Fehler wird gesendet.</a:t>
            </a:r>
            <a:endParaRPr lang="de-DE" sz="2400" dirty="0"/>
          </a:p>
        </p:txBody>
      </p:sp>
      <p:sp>
        <p:nvSpPr>
          <p:cNvPr id="16" name="Pfeil nach unten 15"/>
          <p:cNvSpPr/>
          <p:nvPr/>
        </p:nvSpPr>
        <p:spPr>
          <a:xfrm>
            <a:off x="7072330" y="1643050"/>
            <a:ext cx="714380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200" dirty="0" smtClean="0"/>
              <a:t>Fehler entstanden</a:t>
            </a:r>
            <a:endParaRPr lang="de-DE" sz="12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786182" y="4857761"/>
            <a:ext cx="2000264" cy="10525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catch</a:t>
            </a:r>
          </a:p>
          <a:p>
            <a:pPr algn="ctr"/>
            <a:r>
              <a:rPr lang="de-DE" sz="2400" dirty="0" smtClean="0"/>
              <a:t>{}</a:t>
            </a:r>
            <a:endParaRPr lang="de-DE" sz="24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6143636" y="4857760"/>
            <a:ext cx="2643206" cy="121444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Fehler wird von catch empfangen.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8" grpId="0" animBg="1"/>
      <p:bldP spid="9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571472" y="857232"/>
            <a:ext cx="3929090" cy="4500594"/>
          </a:xfrm>
          <a:prstGeom prst="roundRect">
            <a:avLst>
              <a:gd name="adj" fmla="val 5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rgbClr val="C00000"/>
                </a:solidFill>
              </a:rPr>
              <a:t>try</a:t>
            </a:r>
          </a:p>
          <a:p>
            <a:r>
              <a:rPr lang="de-DE" sz="3200" dirty="0" smtClean="0">
                <a:solidFill>
                  <a:srgbClr val="C00000"/>
                </a:solidFill>
              </a:rPr>
              <a:t>{</a:t>
            </a:r>
          </a:p>
          <a:p>
            <a:r>
              <a:rPr lang="de-DE" sz="3200" dirty="0" smtClean="0"/>
              <a:t>   </a:t>
            </a:r>
            <a:r>
              <a:rPr lang="de-DE" sz="2400" dirty="0" smtClean="0"/>
              <a:t>Zu behandelnder Code</a:t>
            </a:r>
            <a:endParaRPr lang="de-DE" sz="3200" dirty="0" smtClean="0"/>
          </a:p>
          <a:p>
            <a:r>
              <a:rPr lang="de-DE" sz="3200" dirty="0" smtClean="0">
                <a:solidFill>
                  <a:srgbClr val="C00000"/>
                </a:solidFill>
              </a:rPr>
              <a:t>}</a:t>
            </a:r>
          </a:p>
          <a:p>
            <a:r>
              <a:rPr lang="de-DE" sz="3200" dirty="0" smtClean="0">
                <a:solidFill>
                  <a:srgbClr val="C00000"/>
                </a:solidFill>
              </a:rPr>
              <a:t>catch(</a:t>
            </a:r>
            <a:r>
              <a:rPr lang="de-DE" sz="2400" dirty="0" smtClean="0">
                <a:solidFill>
                  <a:schemeClr val="bg1"/>
                </a:solidFill>
              </a:rPr>
              <a:t>datentyp var</a:t>
            </a:r>
            <a:r>
              <a:rPr lang="de-DE" sz="3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de-DE" sz="3200" dirty="0" smtClean="0">
                <a:solidFill>
                  <a:srgbClr val="C00000"/>
                </a:solidFill>
              </a:rPr>
              <a:t>{</a:t>
            </a:r>
          </a:p>
          <a:p>
            <a:r>
              <a:rPr lang="de-DE" sz="2400" dirty="0" smtClean="0"/>
              <a:t>    wastun-Code</a:t>
            </a:r>
          </a:p>
          <a:p>
            <a:r>
              <a:rPr lang="de-DE" sz="3200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643306" y="500042"/>
            <a:ext cx="5214974" cy="13573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Basisstruktur eines Exception-Handling</a:t>
            </a:r>
            <a:endParaRPr lang="de-DE" sz="3200" dirty="0"/>
          </a:p>
        </p:txBody>
      </p:sp>
      <p:sp>
        <p:nvSpPr>
          <p:cNvPr id="5" name="Abgerundetes Rechteck 3"/>
          <p:cNvSpPr/>
          <p:nvPr/>
        </p:nvSpPr>
        <p:spPr>
          <a:xfrm>
            <a:off x="4786314" y="5143512"/>
            <a:ext cx="4143404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Dürfen niemals getrennt sein.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Auswahl_0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14422"/>
            <a:ext cx="6724650" cy="471490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Abgerundetes Rechteck 4"/>
          <p:cNvSpPr/>
          <p:nvPr/>
        </p:nvSpPr>
        <p:spPr>
          <a:xfrm>
            <a:off x="3643306" y="500042"/>
            <a:ext cx="5214974" cy="13573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Basisstruktur eines Exception-Handling</a:t>
            </a:r>
            <a:endParaRPr lang="de-DE" sz="32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3786182" y="2500306"/>
            <a:ext cx="285752" cy="164307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14810" y="3000372"/>
            <a:ext cx="328614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Der zu behandelnde Block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214810" y="4429132"/>
            <a:ext cx="328614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Sprunganweisung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1"/>
          </p:cNvCxnSpPr>
          <p:nvPr/>
        </p:nvCxnSpPr>
        <p:spPr>
          <a:xfrm rot="10800000">
            <a:off x="2071670" y="3857628"/>
            <a:ext cx="2143140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142976" y="1142984"/>
            <a:ext cx="328614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Exception-Handling Definition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13" idx="2"/>
          </p:cNvCxnSpPr>
          <p:nvPr/>
        </p:nvCxnSpPr>
        <p:spPr>
          <a:xfrm rot="5400000">
            <a:off x="1964513" y="1393017"/>
            <a:ext cx="357190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714612" y="5572140"/>
            <a:ext cx="328614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 Ziel der Sprunganweisung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1"/>
          </p:cNvCxnSpPr>
          <p:nvPr/>
        </p:nvCxnSpPr>
        <p:spPr>
          <a:xfrm rot="10800000">
            <a:off x="1428728" y="4572008"/>
            <a:ext cx="1285884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5" idx="3"/>
          </p:cNvCxnSpPr>
          <p:nvPr/>
        </p:nvCxnSpPr>
        <p:spPr>
          <a:xfrm rot="5400000">
            <a:off x="1893076" y="3973452"/>
            <a:ext cx="348523" cy="2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143108" y="3571876"/>
            <a:ext cx="428628" cy="4286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072066" y="1714488"/>
            <a:ext cx="228601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Wert der von der Sprunganweisung an das Ziel übergeben wird</a:t>
            </a:r>
            <a:endParaRPr lang="de-DE" sz="1400" dirty="0"/>
          </a:p>
        </p:txBody>
      </p:sp>
      <p:cxnSp>
        <p:nvCxnSpPr>
          <p:cNvPr id="28" name="Gerade Verbindung mit Pfeil 27"/>
          <p:cNvCxnSpPr>
            <a:stCxn id="27" idx="1"/>
            <a:endCxn id="25" idx="7"/>
          </p:cNvCxnSpPr>
          <p:nvPr/>
        </p:nvCxnSpPr>
        <p:spPr>
          <a:xfrm rot="10800000" flipV="1">
            <a:off x="2508966" y="2071677"/>
            <a:ext cx="2563101" cy="1562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17" grpId="0" animBg="1"/>
      <p:bldP spid="25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28860" y="3357562"/>
            <a:ext cx="4572032" cy="13573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Wenn mehrere möglich Fehler auftauchen können.</a:t>
            </a:r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428860" y="5000636"/>
            <a:ext cx="4572032" cy="13573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Es werden mehrere catch hintereinander gestellt.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500166" y="357166"/>
            <a:ext cx="6572296" cy="15001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Multiple Ausnahmefallbehandlung (Multiple Exception Handling)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28860" y="3357562"/>
            <a:ext cx="4572032" cy="13573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Wenn mann nicht weiß welche Fehler auftreten könnten.</a:t>
            </a:r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428860" y="5000636"/>
            <a:ext cx="4572032" cy="13573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Es können mehrere </a:t>
            </a:r>
            <a:r>
              <a:rPr lang="de-DE" sz="2400" b="1" dirty="0" smtClean="0">
                <a:solidFill>
                  <a:srgbClr val="C00000"/>
                </a:solidFill>
              </a:rPr>
              <a:t>catch</a:t>
            </a:r>
            <a:r>
              <a:rPr lang="de-DE" sz="2400" dirty="0" smtClean="0"/>
              <a:t> hintereinander gestellt. Zuletzt das </a:t>
            </a:r>
            <a:r>
              <a:rPr lang="de-DE" sz="2400" b="1" dirty="0" smtClean="0">
                <a:solidFill>
                  <a:srgbClr val="FF0000"/>
                </a:solidFill>
              </a:rPr>
              <a:t>undefined-catch</a:t>
            </a:r>
            <a:r>
              <a:rPr lang="de-DE" sz="2400" dirty="0" smtClean="0"/>
              <a:t>.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500166" y="357166"/>
            <a:ext cx="6572296" cy="15001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Nicht definierte Ausnahmefallbehandlung (Undefined Exception Handling)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3200" dirty="0" smtClean="0"/>
              <a:t>Projektarbeit</a:t>
            </a:r>
          </a:p>
          <a:p>
            <a:r>
              <a:rPr lang="de-DE" sz="3200" dirty="0" smtClean="0"/>
              <a:t>Wissensfragen </a:t>
            </a:r>
          </a:p>
          <a:p>
            <a:r>
              <a:rPr lang="de-DE" sz="3200" dirty="0" smtClean="0"/>
              <a:t>Ausnahmefallbehandlung (exception handling)</a:t>
            </a:r>
            <a:endParaRPr lang="de-DE" sz="2000" dirty="0" smtClean="0"/>
          </a:p>
          <a:p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U3: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03-C++Aubaukurs_E229-UE.3-Gisela_Neira 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</a:t>
            </a:r>
            <a:r>
              <a:rPr lang="de-DE" smtClean="0"/>
              <a:t>:</a:t>
            </a:r>
            <a:r>
              <a:rPr lang="de-DE" sz="1800" smtClean="0"/>
              <a:t> 14+5 </a:t>
            </a:r>
            <a:r>
              <a:rPr lang="de-DE" sz="1800" dirty="0" smtClean="0"/>
              <a:t>Ordner</a:t>
            </a:r>
            <a:endParaRPr lang="de-DE" sz="1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de-DE" sz="18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Worum geht es beim „Diamantenproblem“?</a:t>
            </a:r>
          </a:p>
          <a:p>
            <a:r>
              <a:rPr lang="de-DE" dirty="0" smtClean="0"/>
              <a:t>Wann soll eine Funktion virtuell sein?</a:t>
            </a:r>
          </a:p>
          <a:p>
            <a:r>
              <a:rPr lang="de-DE" dirty="0" smtClean="0"/>
              <a:t>Wie werden „Modell“-Klassen erstellt?</a:t>
            </a:r>
          </a:p>
          <a:p>
            <a:r>
              <a:rPr lang="de-DE" dirty="0" smtClean="0"/>
              <a:t>Was ist an folgender reinen virtuellen member-Funktion falsch geschrieben (zwei Fehler):</a:t>
            </a:r>
          </a:p>
          <a:p>
            <a:pPr>
              <a:buNone/>
            </a:pPr>
            <a:r>
              <a:rPr lang="de-DE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virtual void SuperFunc(int a){};</a:t>
            </a:r>
          </a:p>
          <a:p>
            <a:r>
              <a:rPr lang="de-DE" dirty="0" smtClean="0"/>
              <a:t>Gibt es einen Unterschied ob eine Methode innerhalb einer Klasse oder außerhalb der </a:t>
            </a:r>
            <a:r>
              <a:rPr lang="de-DE" smtClean="0"/>
              <a:t>Klasse implementiert wird</a:t>
            </a:r>
            <a:r>
              <a:rPr lang="de-DE" dirty="0" smtClean="0"/>
              <a:t>? </a:t>
            </a:r>
            <a:endParaRPr lang="de-DE" dirty="0" smtClean="0">
              <a:solidFill>
                <a:srgbClr val="C00000"/>
              </a:solidFill>
            </a:endParaRPr>
          </a:p>
          <a:p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Mit eindeutig unterschiedener Parametsignatur:</a:t>
            </a:r>
          </a:p>
          <a:p>
            <a:r>
              <a:rPr lang="de-DE" dirty="0" smtClean="0"/>
              <a:t>Können Funktionen in C++-Programmierung überladen werden wenn sie verschiedene </a:t>
            </a:r>
            <a:r>
              <a:rPr lang="de-D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Rückgabetypen</a:t>
            </a:r>
            <a:r>
              <a:rPr lang="de-DE" dirty="0" smtClean="0"/>
              <a:t> haben?</a:t>
            </a:r>
          </a:p>
          <a:p>
            <a:r>
              <a:rPr lang="de-DE" dirty="0" smtClean="0"/>
              <a:t>Können Funktionen in C++-Programmierung überladen werden wenn sie verschiedene </a:t>
            </a:r>
            <a:r>
              <a:rPr lang="de-D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Parametertypen</a:t>
            </a:r>
            <a:r>
              <a:rPr lang="de-DE" dirty="0" smtClean="0"/>
              <a:t> haben?</a:t>
            </a:r>
          </a:p>
          <a:p>
            <a:r>
              <a:rPr lang="de-DE" dirty="0" smtClean="0"/>
              <a:t>Können Funktionen in C++-Programmierung überladen werden wenn sie </a:t>
            </a:r>
            <a:r>
              <a:rPr lang="de-D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verschiedenen Klassen angehören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in einer Klasse steht:</a:t>
            </a:r>
          </a:p>
          <a:p>
            <a:pPr lvl="1"/>
            <a:r>
              <a:rPr lang="de-DE" dirty="0" smtClean="0"/>
              <a:t>public:</a:t>
            </a:r>
          </a:p>
          <a:p>
            <a:pPr lvl="1"/>
            <a:r>
              <a:rPr lang="de-DE" dirty="0" smtClean="0"/>
              <a:t>void tutWas(int a){std::cout &lt;&lt; „Ups!“ &lt;&lt; std::endl}</a:t>
            </a:r>
          </a:p>
          <a:p>
            <a:pPr lvl="1"/>
            <a:r>
              <a:rPr lang="de-DE" dirty="0" smtClean="0"/>
              <a:t>char tutWas (int b){std::cout &lt;&lt; „Huch!“ &lt;&lt; std::endl}</a:t>
            </a:r>
          </a:p>
          <a:p>
            <a:pPr lvl="1"/>
            <a:r>
              <a:rPr lang="de-DE" dirty="0" smtClean="0"/>
              <a:t>Ist vorherige Überladung möglich?</a:t>
            </a:r>
            <a:endParaRPr lang="de-DE" b="1" dirty="0" smtClean="0">
              <a:solidFill>
                <a:srgbClr val="C00000"/>
              </a:solidFill>
            </a:endParaRPr>
          </a:p>
          <a:p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Ausnahmefall?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57356" y="2428868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Datei-Zugriffsfehler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1857356" y="3429000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Mangel an Speicher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857356" y="4429132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Füllen eines Arrays mit mehr Daten als erlaubt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857356" y="5429264"/>
            <a:ext cx="5143536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Rechnerabsturz</a:t>
            </a:r>
            <a:endParaRPr lang="de-DE" sz="240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7143768" y="5429264"/>
            <a:ext cx="1652598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usw.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214810" y="428604"/>
            <a:ext cx="4500594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Programm zur Ermittlung des Alters einer Person</a:t>
            </a:r>
            <a:endParaRPr lang="de-DE" sz="2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zum Beispiel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4810" y="1714488"/>
            <a:ext cx="4500594" cy="235745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Der Benutzer soll sein Alter eintragen. Statt aber einer Zahl hat er versehentlich Buchstaben an das Programm übergeben.</a:t>
            </a:r>
            <a:endParaRPr lang="de-DE" sz="2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214810" y="5286388"/>
            <a:ext cx="4500594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Ausnahmefallbehandlung in C++</a:t>
            </a:r>
            <a:endParaRPr lang="de-DE" sz="2800" dirty="0"/>
          </a:p>
        </p:txBody>
      </p:sp>
      <p:sp>
        <p:nvSpPr>
          <p:cNvPr id="14" name="Pfeil nach unten 13"/>
          <p:cNvSpPr/>
          <p:nvPr/>
        </p:nvSpPr>
        <p:spPr>
          <a:xfrm>
            <a:off x="6072198" y="4214818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14283" y="642918"/>
            <a:ext cx="2554246" cy="1214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normal laufendes Programm</a:t>
            </a:r>
            <a:endParaRPr lang="de-DE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357554" y="714356"/>
            <a:ext cx="5214974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tief verschachtelter </a:t>
            </a:r>
            <a:r>
              <a:rPr lang="de-DE" sz="3200" dirty="0" smtClean="0"/>
              <a:t>Aufrufbaum</a:t>
            </a:r>
            <a:endParaRPr lang="de-DE" sz="1400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285720" y="2571744"/>
            <a:ext cx="1857388" cy="37147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8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Fehler!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714744" y="2643182"/>
            <a:ext cx="342902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Unterprogramm 25</a:t>
            </a:r>
            <a:endParaRPr lang="de-DE" sz="1200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3714744" y="3643314"/>
            <a:ext cx="342902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Unterprogramm 24</a:t>
            </a:r>
            <a:endParaRPr lang="de-DE" sz="12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3714744" y="4643446"/>
            <a:ext cx="342902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...</a:t>
            </a:r>
            <a:endParaRPr lang="de-DE" sz="1200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3714744" y="5643578"/>
            <a:ext cx="342902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übergeordnete Stelle</a:t>
            </a:r>
            <a:endParaRPr lang="de-DE" sz="1200" dirty="0" smtClean="0"/>
          </a:p>
        </p:txBody>
      </p:sp>
      <p:sp>
        <p:nvSpPr>
          <p:cNvPr id="12" name="Pfeil nach unten 11"/>
          <p:cNvSpPr/>
          <p:nvPr/>
        </p:nvSpPr>
        <p:spPr>
          <a:xfrm>
            <a:off x="2500298" y="2643182"/>
            <a:ext cx="1000132" cy="3643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dirty="0" smtClean="0"/>
              <a:t>Informationsfluss</a:t>
            </a:r>
            <a:endParaRPr lang="de-DE" sz="2800" dirty="0"/>
          </a:p>
        </p:txBody>
      </p:sp>
      <p:cxnSp>
        <p:nvCxnSpPr>
          <p:cNvPr id="14" name="Gewinkelte Verbindung 13"/>
          <p:cNvCxnSpPr>
            <a:stCxn id="8" idx="3"/>
            <a:endCxn id="9" idx="3"/>
          </p:cNvCxnSpPr>
          <p:nvPr/>
        </p:nvCxnSpPr>
        <p:spPr>
          <a:xfrm>
            <a:off x="7143768" y="3000372"/>
            <a:ext cx="1588" cy="1000132"/>
          </a:xfrm>
          <a:prstGeom prst="bentConnector3">
            <a:avLst>
              <a:gd name="adj1" fmla="val 14395466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8" idx="3"/>
            <a:endCxn id="10" idx="3"/>
          </p:cNvCxnSpPr>
          <p:nvPr/>
        </p:nvCxnSpPr>
        <p:spPr>
          <a:xfrm>
            <a:off x="7143768" y="3000372"/>
            <a:ext cx="1588" cy="2000264"/>
          </a:xfrm>
          <a:prstGeom prst="bentConnector3">
            <a:avLst>
              <a:gd name="adj1" fmla="val 14395466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9" idx="3"/>
            <a:endCxn id="11" idx="3"/>
          </p:cNvCxnSpPr>
          <p:nvPr/>
        </p:nvCxnSpPr>
        <p:spPr>
          <a:xfrm>
            <a:off x="7143768" y="4000504"/>
            <a:ext cx="1588" cy="2000264"/>
          </a:xfrm>
          <a:prstGeom prst="bentConnector3">
            <a:avLst>
              <a:gd name="adj1" fmla="val 14395466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7572396" y="2643182"/>
            <a:ext cx="1357290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Anfang</a:t>
            </a:r>
            <a:endParaRPr lang="de-DE" sz="1200" dirty="0" smtClean="0"/>
          </a:p>
        </p:txBody>
      </p:sp>
      <p:sp>
        <p:nvSpPr>
          <p:cNvPr id="20" name="Abgerundetes Rechteck 19"/>
          <p:cNvSpPr/>
          <p:nvPr/>
        </p:nvSpPr>
        <p:spPr>
          <a:xfrm>
            <a:off x="7572396" y="5643578"/>
            <a:ext cx="1357290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Ziel</a:t>
            </a:r>
            <a:endParaRPr lang="de-DE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85720" y="500042"/>
            <a:ext cx="3929090" cy="4500594"/>
          </a:xfrm>
          <a:prstGeom prst="roundRect">
            <a:avLst>
              <a:gd name="adj" fmla="val 5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...</a:t>
            </a:r>
          </a:p>
          <a:p>
            <a:r>
              <a:rPr lang="de-DE" dirty="0" smtClean="0"/>
              <a:t>void Ueberpruefung(int a, int  b)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if(a==0||b&lt;MAX)</a:t>
            </a:r>
          </a:p>
          <a:p>
            <a:r>
              <a:rPr lang="de-DE" dirty="0" smtClean="0"/>
              <a:t>	{ Machedas(a, b);}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  else if(a&gt;0&amp;&amp;b==MAX)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{Machejenes(a);}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else if(a&lt;0||b==0)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{Machdies(a+b);}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...</a:t>
            </a:r>
          </a:p>
        </p:txBody>
      </p:sp>
      <p:sp>
        <p:nvSpPr>
          <p:cNvPr id="3" name="Rechteck 2"/>
          <p:cNvSpPr/>
          <p:nvPr/>
        </p:nvSpPr>
        <p:spPr>
          <a:xfrm>
            <a:off x="1357290" y="1643050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57752" y="1357298"/>
            <a:ext cx="3929090" cy="5214974"/>
          </a:xfrm>
          <a:prstGeom prst="roundRect">
            <a:avLst>
              <a:gd name="adj" fmla="val 47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...</a:t>
            </a:r>
          </a:p>
          <a:p>
            <a:r>
              <a:rPr lang="de-DE" dirty="0" smtClean="0"/>
              <a:t>int Machedas (int a, int  b)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if(...)</a:t>
            </a:r>
          </a:p>
          <a:p>
            <a:r>
              <a:rPr lang="de-DE" dirty="0" smtClean="0"/>
              <a:t>	{ Nunmachedas(a, b);}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  else if(....)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{Nunmachejenes(a-b);}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elseif(...)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{Nunmachdies(a+b*2);}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...</a:t>
            </a:r>
          </a:p>
          <a:p>
            <a:r>
              <a:rPr lang="de-DE" dirty="0" smtClean="0"/>
              <a:t>...</a:t>
            </a:r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57884" y="2500306"/>
            <a:ext cx="2428892" cy="5000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1500166" y="4357694"/>
            <a:ext cx="4143404" cy="2000264"/>
          </a:xfrm>
          <a:prstGeom prst="roundRect">
            <a:avLst>
              <a:gd name="adj" fmla="val 92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char Nunmachedas(a, b)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...</a:t>
            </a:r>
          </a:p>
          <a:p>
            <a:r>
              <a:rPr lang="de-DE" dirty="0" smtClean="0"/>
              <a:t>}</a:t>
            </a:r>
          </a:p>
        </p:txBody>
      </p:sp>
      <p:cxnSp>
        <p:nvCxnSpPr>
          <p:cNvPr id="12" name="Gerade Verbindung mit Pfeil 11"/>
          <p:cNvCxnSpPr>
            <a:stCxn id="3" idx="3"/>
          </p:cNvCxnSpPr>
          <p:nvPr/>
        </p:nvCxnSpPr>
        <p:spPr>
          <a:xfrm>
            <a:off x="3500430" y="1857364"/>
            <a:ext cx="142876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</p:cNvCxnSpPr>
          <p:nvPr/>
        </p:nvCxnSpPr>
        <p:spPr>
          <a:xfrm rot="10800000" flipV="1">
            <a:off x="4000496" y="2750338"/>
            <a:ext cx="1857388" cy="167879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On-screen Show (4:3)</PresentationFormat>
  <Paragraphs>138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Ananke</vt:lpstr>
      <vt:lpstr>C++ AUFBAUKURS</vt:lpstr>
      <vt:lpstr>Inhalt</vt:lpstr>
      <vt:lpstr>Wissensfragen</vt:lpstr>
      <vt:lpstr>Wissensfragen</vt:lpstr>
      <vt:lpstr>Wissensfragen</vt:lpstr>
      <vt:lpstr>Was ist ein Ausnahmefall?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948</cp:revision>
  <dcterms:created xsi:type="dcterms:W3CDTF">2017-01-10T15:09:16Z</dcterms:created>
  <dcterms:modified xsi:type="dcterms:W3CDTF">2019-04-17T09:00:43Z</dcterms:modified>
</cp:coreProperties>
</file>