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72" r:id="rId2"/>
    <p:sldId id="274" r:id="rId3"/>
    <p:sldId id="300" r:id="rId4"/>
    <p:sldId id="306" r:id="rId5"/>
    <p:sldId id="323" r:id="rId6"/>
    <p:sldId id="358" r:id="rId7"/>
    <p:sldId id="321" r:id="rId8"/>
    <p:sldId id="322" r:id="rId9"/>
    <p:sldId id="308" r:id="rId10"/>
    <p:sldId id="309" r:id="rId11"/>
    <p:sldId id="310" r:id="rId12"/>
    <p:sldId id="312" r:id="rId13"/>
    <p:sldId id="313" r:id="rId14"/>
    <p:sldId id="314" r:id="rId15"/>
    <p:sldId id="315" r:id="rId16"/>
    <p:sldId id="317" r:id="rId17"/>
    <p:sldId id="318" r:id="rId18"/>
    <p:sldId id="319" r:id="rId19"/>
    <p:sldId id="320" r:id="rId20"/>
    <p:sldId id="324" r:id="rId21"/>
    <p:sldId id="347" r:id="rId22"/>
    <p:sldId id="325" r:id="rId23"/>
    <p:sldId id="326" r:id="rId24"/>
    <p:sldId id="327" r:id="rId25"/>
    <p:sldId id="353" r:id="rId26"/>
    <p:sldId id="355" r:id="rId27"/>
    <p:sldId id="354" r:id="rId28"/>
    <p:sldId id="356" r:id="rId29"/>
    <p:sldId id="328" r:id="rId30"/>
    <p:sldId id="348" r:id="rId31"/>
    <p:sldId id="330" r:id="rId32"/>
    <p:sldId id="331" r:id="rId33"/>
    <p:sldId id="332" r:id="rId34"/>
    <p:sldId id="333" r:id="rId35"/>
    <p:sldId id="334" r:id="rId36"/>
    <p:sldId id="335" r:id="rId37"/>
    <p:sldId id="340" r:id="rId38"/>
    <p:sldId id="341" r:id="rId39"/>
    <p:sldId id="336" r:id="rId40"/>
    <p:sldId id="339" r:id="rId41"/>
    <p:sldId id="342" r:id="rId42"/>
    <p:sldId id="344" r:id="rId43"/>
    <p:sldId id="345" r:id="rId44"/>
    <p:sldId id="357" r:id="rId45"/>
    <p:sldId id="349" r:id="rId46"/>
    <p:sldId id="350" r:id="rId47"/>
    <p:sldId id="351" r:id="rId48"/>
    <p:sldId id="352" r:id="rId49"/>
    <p:sldId id="359" r:id="rId50"/>
    <p:sldId id="361" r:id="rId51"/>
    <p:sldId id="362" r:id="rId52"/>
    <p:sldId id="269" r:id="rId53"/>
    <p:sldId id="270" r:id="rId54"/>
    <p:sldId id="277" r:id="rId55"/>
    <p:sldId id="276" r:id="rId56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02" autoAdjust="0"/>
    <p:restoredTop sz="94648" autoAdjust="0"/>
  </p:normalViewPr>
  <p:slideViewPr>
    <p:cSldViewPr>
      <p:cViewPr varScale="1">
        <p:scale>
          <a:sx n="54" d="100"/>
          <a:sy n="54" d="100"/>
        </p:scale>
        <p:origin x="-540" y="-90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BBF51-5016-453D-B80A-00DC72DE5442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31.05.2019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userpage.fu-berlin.de/~ram/pub/pub_jf47ht81Ht/c++_alternative_de" TargetMode="External"/><Relationship Id="rId2" Type="http://schemas.openxmlformats.org/officeDocument/2006/relationships/hyperlink" Target="http://material.htlwien10.at/unterrichtsmaterial/n/FTKL/Wissensspeicher_intern/Algorithmen_Flussdiagramm_Struktogramm_Programmablaufplan_Editor/DIN-Norm_66001_von_1966_Symbole_Fussdiagramm.pdf" TargetMode="Externa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</a:t>
            </a:r>
            <a:r>
              <a:rPr lang="de-DE" sz="7200" smtClean="0">
                <a:solidFill>
                  <a:schemeClr val="tx2">
                    <a:lumMod val="25000"/>
                  </a:schemeClr>
                </a:solidFill>
              </a:rPr>
              <a:t>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3</a:t>
            </a:r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Kontrollstrukturen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Bezeichnung von Aussagen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346965" y="3071810"/>
            <a:ext cx="7858180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Aussagen können Buchstabiert werden.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5776121" y="4143380"/>
            <a:ext cx="3429024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Die erste Aussage = A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776121" y="5214950"/>
            <a:ext cx="3429024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Die zweiteAussage = B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1346965" y="4143380"/>
            <a:ext cx="421484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Der Hund ist ein Säugetier.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346965" y="5143512"/>
            <a:ext cx="421484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 smtClean="0">
                <a:solidFill>
                  <a:srgbClr val="002060"/>
                </a:solidFill>
              </a:rPr>
              <a:t>Fast alle Menschen haben zwischen 2% bis 6% Neandertalergene.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Zusammensetzen von Aussagen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132783" y="3071810"/>
            <a:ext cx="121444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132783" y="4071942"/>
            <a:ext cx="1214446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5072074"/>
            <a:ext cx="121444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rgbClr val="002060"/>
                </a:solidFill>
              </a:rPr>
              <a:t>A</a:t>
            </a:r>
            <a:r>
              <a:rPr lang="de-DE" sz="2400" dirty="0" smtClean="0">
                <a:solidFill>
                  <a:srgbClr val="002060"/>
                </a:solidFill>
              </a:rPr>
              <a:t> </a:t>
            </a:r>
            <a:r>
              <a:rPr lang="de-DE" dirty="0" smtClean="0">
                <a:solidFill>
                  <a:srgbClr val="002060"/>
                </a:solidFill>
              </a:rPr>
              <a:t>Junktor </a:t>
            </a:r>
            <a:r>
              <a:rPr lang="de-DE" sz="2400" b="1" dirty="0" smtClean="0">
                <a:solidFill>
                  <a:srgbClr val="002060"/>
                </a:solidFill>
              </a:rPr>
              <a:t>B</a:t>
            </a:r>
            <a:endParaRPr lang="de-DE" b="1" dirty="0" smtClean="0">
              <a:solidFill>
                <a:srgbClr val="0020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490105" y="3071810"/>
            <a:ext cx="721523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Der Hund ist ein Säugetier.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3490105" y="4071942"/>
            <a:ext cx="7215238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Fast alle Menschen haben zwischen 2% bis 6% Neandertalergene.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490105" y="5072074"/>
            <a:ext cx="7215238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Der Hund ist ein Säugetier </a:t>
            </a:r>
            <a:r>
              <a:rPr lang="de-DE" sz="2400" b="1" dirty="0" smtClean="0">
                <a:solidFill>
                  <a:srgbClr val="C00000"/>
                </a:solidFill>
              </a:rPr>
              <a:t>und</a:t>
            </a:r>
            <a:r>
              <a:rPr lang="de-DE" sz="2400" b="1" dirty="0" smtClean="0">
                <a:solidFill>
                  <a:srgbClr val="002060"/>
                </a:solidFill>
              </a:rPr>
              <a:t> </a:t>
            </a:r>
            <a:r>
              <a:rPr lang="de-DE" sz="2400" dirty="0" smtClean="0">
                <a:solidFill>
                  <a:srgbClr val="002060"/>
                </a:solidFill>
              </a:rPr>
              <a:t>fast alle Menschen haben zwischen 2% bis 6% Neandertalergene.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2928934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Wahrheitstafeln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5276055" y="1500174"/>
            <a:ext cx="1143008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de-DE" sz="32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Aharoni"/>
              </a:rPr>
              <a:t>ר</a:t>
            </a:r>
            <a:endParaRPr lang="de-DE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5276055" y="2285992"/>
            <a:ext cx="1143008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˄</a:t>
            </a:r>
            <a:endParaRPr lang="de-DE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5276055" y="3071810"/>
            <a:ext cx="1143008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˅</a:t>
            </a:r>
            <a:endParaRPr lang="de-DE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6490501" y="1509698"/>
            <a:ext cx="392909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bgerundetes Rechteck 13"/>
          <p:cNvSpPr/>
          <p:nvPr/>
        </p:nvSpPr>
        <p:spPr>
          <a:xfrm>
            <a:off x="6490501" y="2295516"/>
            <a:ext cx="392909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bgerundetes Rechteck 15"/>
          <p:cNvSpPr/>
          <p:nvPr/>
        </p:nvSpPr>
        <p:spPr>
          <a:xfrm>
            <a:off x="6490501" y="3081334"/>
            <a:ext cx="392909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oder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bgerundetes Rechteck 16"/>
          <p:cNvSpPr/>
          <p:nvPr/>
        </p:nvSpPr>
        <p:spPr>
          <a:xfrm>
            <a:off x="5276056" y="3867152"/>
            <a:ext cx="1143008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/>
                <a:ea typeface="Batang"/>
              </a:rPr>
              <a:t>⇔</a:t>
            </a:r>
            <a:endParaRPr lang="de-DE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5276056" y="4652970"/>
            <a:ext cx="1143008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/>
                <a:ea typeface="Batang"/>
              </a:rPr>
              <a:t>⇒</a:t>
            </a:r>
            <a:endParaRPr lang="de-DE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490502" y="3876676"/>
            <a:ext cx="392909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8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gleich (äquivalenz)</a:t>
            </a:r>
            <a:endParaRPr lang="de-DE" sz="32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490502" y="4662494"/>
            <a:ext cx="3929090" cy="7143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daraus folgt</a:t>
            </a:r>
            <a:endParaRPr lang="de-DE" sz="28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Aharoni"/>
              </a:rPr>
              <a:t>ך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1830123" y="2887984"/>
          <a:ext cx="73204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246"/>
                <a:gridCol w="3660246"/>
              </a:tblGrid>
              <a:tr h="823281">
                <a:tc>
                  <a:txBody>
                    <a:bodyPr/>
                    <a:lstStyle/>
                    <a:p>
                      <a:pPr algn="ctr"/>
                      <a:r>
                        <a:rPr lang="de-DE" sz="5400" dirty="0" smtClean="0"/>
                        <a:t>A</a:t>
                      </a:r>
                      <a:endParaRPr lang="de-DE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5400" dirty="0" smtClean="0">
                          <a:latin typeface="Aharoni"/>
                          <a:cs typeface="Aharoni"/>
                        </a:rPr>
                        <a:t>ר</a:t>
                      </a:r>
                      <a:r>
                        <a:rPr lang="de-DE" sz="5400" dirty="0" smtClean="0">
                          <a:latin typeface="Aharoni"/>
                          <a:cs typeface="Aharoni"/>
                        </a:rPr>
                        <a:t>A</a:t>
                      </a:r>
                      <a:endParaRPr lang="de-DE" sz="5400" dirty="0" smtClean="0"/>
                    </a:p>
                  </a:txBody>
                  <a:tcPr/>
                </a:tc>
              </a:tr>
              <a:tr h="823281">
                <a:tc>
                  <a:txBody>
                    <a:bodyPr/>
                    <a:lstStyle/>
                    <a:p>
                      <a:pPr algn="ctr"/>
                      <a:r>
                        <a:rPr lang="de-DE" sz="5400" dirty="0" smtClean="0"/>
                        <a:t>0</a:t>
                      </a:r>
                      <a:endParaRPr lang="de-DE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400" dirty="0" smtClean="0"/>
                        <a:t>1</a:t>
                      </a:r>
                      <a:endParaRPr lang="de-DE" sz="5400" dirty="0"/>
                    </a:p>
                  </a:txBody>
                  <a:tcPr/>
                </a:tc>
              </a:tr>
              <a:tr h="823281">
                <a:tc>
                  <a:txBody>
                    <a:bodyPr/>
                    <a:lstStyle/>
                    <a:p>
                      <a:pPr algn="ctr"/>
                      <a:r>
                        <a:rPr lang="de-DE" sz="5400" dirty="0" smtClean="0"/>
                        <a:t>1</a:t>
                      </a:r>
                      <a:endParaRPr lang="de-DE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5400" dirty="0" smtClean="0"/>
                        <a:t>0</a:t>
                      </a:r>
                      <a:endParaRPr lang="de-DE" sz="5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Abgerundetes Rechteck 16"/>
          <p:cNvSpPr/>
          <p:nvPr/>
        </p:nvSpPr>
        <p:spPr>
          <a:xfrm>
            <a:off x="4704551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 A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˄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1830123" y="2887985"/>
          <a:ext cx="732049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64"/>
                <a:gridCol w="2440164"/>
                <a:gridCol w="2440164"/>
              </a:tblGrid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B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A </a:t>
                      </a:r>
                      <a:r>
                        <a:rPr lang="de-DE" sz="3200" dirty="0" smtClean="0">
                          <a:latin typeface="Arial"/>
                          <a:cs typeface="Arial"/>
                        </a:rPr>
                        <a:t>˄</a:t>
                      </a: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 B</a:t>
                      </a:r>
                      <a:endParaRPr lang="de-DE" sz="3200" dirty="0" smtClean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bgerundetes Rechteck 3"/>
          <p:cNvSpPr/>
          <p:nvPr/>
        </p:nvSpPr>
        <p:spPr>
          <a:xfrm>
            <a:off x="4704551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und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˅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1830123" y="2887985"/>
          <a:ext cx="732049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64"/>
                <a:gridCol w="2440164"/>
                <a:gridCol w="2440164"/>
              </a:tblGrid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B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A </a:t>
                      </a:r>
                      <a:r>
                        <a:rPr lang="de-DE" sz="3200" dirty="0" smtClean="0">
                          <a:latin typeface="Arial"/>
                          <a:cs typeface="Arial"/>
                        </a:rPr>
                        <a:t>˅</a:t>
                      </a: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 B</a:t>
                      </a:r>
                      <a:endParaRPr lang="de-DE" sz="3200" dirty="0" smtClean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bgerundetes Rechteck 3"/>
          <p:cNvSpPr/>
          <p:nvPr/>
        </p:nvSpPr>
        <p:spPr>
          <a:xfrm>
            <a:off x="4704551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oder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/>
                <a:ea typeface="Batang"/>
                <a:cs typeface="Arial"/>
              </a:rPr>
              <a:t>⇔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1830123" y="2887985"/>
          <a:ext cx="732049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64"/>
                <a:gridCol w="2440164"/>
                <a:gridCol w="2440164"/>
              </a:tblGrid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B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A </a:t>
                      </a:r>
                      <a:r>
                        <a:rPr lang="de-DE" sz="3200" dirty="0" smtClean="0">
                          <a:latin typeface="Batang"/>
                          <a:ea typeface="Batang"/>
                          <a:cs typeface="Arial"/>
                        </a:rPr>
                        <a:t>⇔</a:t>
                      </a: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 B</a:t>
                      </a:r>
                      <a:endParaRPr lang="de-DE" sz="3200" dirty="0" smtClean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bgerundetes Rechteck 3"/>
          <p:cNvSpPr/>
          <p:nvPr/>
        </p:nvSpPr>
        <p:spPr>
          <a:xfrm>
            <a:off x="4704551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gleich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/>
                <a:ea typeface="Batang"/>
                <a:cs typeface="Arial"/>
              </a:rPr>
              <a:t>⇒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Tabelle 14"/>
          <p:cNvGraphicFramePr>
            <a:graphicFrameLocks noGrp="1"/>
          </p:cNvGraphicFramePr>
          <p:nvPr/>
        </p:nvGraphicFramePr>
        <p:xfrm>
          <a:off x="1830123" y="2887985"/>
          <a:ext cx="732049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164"/>
                <a:gridCol w="2440164"/>
                <a:gridCol w="2440164"/>
              </a:tblGrid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A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B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A </a:t>
                      </a:r>
                      <a:r>
                        <a:rPr lang="de-DE" sz="32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atang"/>
                          <a:ea typeface="Batang"/>
                          <a:cs typeface="Arial"/>
                        </a:rPr>
                        <a:t>⇒</a:t>
                      </a:r>
                      <a:r>
                        <a:rPr lang="de-DE" sz="3200" dirty="0" smtClean="0">
                          <a:latin typeface="Aharoni"/>
                          <a:cs typeface="Aharoni"/>
                        </a:rPr>
                        <a:t> B</a:t>
                      </a:r>
                      <a:endParaRPr lang="de-DE" sz="3200" dirty="0" smtClean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0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de-DE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3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536831"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1</a:t>
                      </a:r>
                      <a:endParaRPr lang="de-DE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704155" y="1986969"/>
            <a:ext cx="770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Es gibt Einhörner, dann es gibt Elefanten.</a:t>
            </a:r>
            <a:endParaRPr lang="de-DE" sz="3200" dirty="0"/>
          </a:p>
        </p:txBody>
      </p:sp>
      <p:cxnSp>
        <p:nvCxnSpPr>
          <p:cNvPr id="7" name="Gerade Verbindung mit Pfeil 6"/>
          <p:cNvCxnSpPr>
            <a:stCxn id="4" idx="2"/>
          </p:cNvCxnSpPr>
          <p:nvPr/>
        </p:nvCxnSpPr>
        <p:spPr>
          <a:xfrm rot="16200000" flipH="1">
            <a:off x="5738065" y="2390812"/>
            <a:ext cx="1643076" cy="2004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04155" y="5987497"/>
            <a:ext cx="7705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Es gibt Elefanten, dann es gibt Einhörner.</a:t>
            </a:r>
            <a:endParaRPr lang="de-DE" sz="3200" dirty="0"/>
          </a:p>
        </p:txBody>
      </p:sp>
      <p:cxnSp>
        <p:nvCxnSpPr>
          <p:cNvPr id="9" name="Gerade Verbindung mit Pfeil 8"/>
          <p:cNvCxnSpPr>
            <a:stCxn id="8" idx="0"/>
          </p:cNvCxnSpPr>
          <p:nvPr/>
        </p:nvCxnSpPr>
        <p:spPr>
          <a:xfrm rot="5400000" flipH="1" flipV="1">
            <a:off x="6066173" y="4491597"/>
            <a:ext cx="986861" cy="20049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4704551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daruas folgt </a:t>
            </a:r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489709" y="357166"/>
            <a:ext cx="4000528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e-IL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/>
                <a:cs typeface="Aharoni"/>
              </a:rPr>
              <a:t>ך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˅B)˄(C˅A)</a:t>
            </a:r>
            <a:endParaRPr lang="de-DE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1418401" y="1785925"/>
          <a:ext cx="86439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1"/>
                <a:gridCol w="759182"/>
                <a:gridCol w="674829"/>
                <a:gridCol w="843536"/>
                <a:gridCol w="1359548"/>
                <a:gridCol w="1571636"/>
                <a:gridCol w="2571767"/>
              </a:tblGrid>
              <a:tr h="499113"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2800" b="1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ך</a:t>
                      </a:r>
                      <a:r>
                        <a:rPr kumimoji="0" lang="de-DE" sz="2800" b="1" kern="12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e-IL" sz="2800" b="1" kern="1200" dirty="0" smtClean="0">
                          <a:solidFill>
                            <a:srgbClr val="02800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ך</a:t>
                      </a:r>
                      <a:r>
                        <a:rPr kumimoji="0" lang="de-DE" sz="2800" b="1" kern="1200" dirty="0" smtClean="0">
                          <a:solidFill>
                            <a:srgbClr val="02800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A˅B</a:t>
                      </a:r>
                      <a:endParaRPr kumimoji="0" lang="de-DE" sz="2800" b="1" kern="1200" dirty="0">
                        <a:solidFill>
                          <a:srgbClr val="02800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2800" b="1" kern="1200" dirty="0" smtClean="0">
                          <a:solidFill>
                            <a:srgbClr val="02800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+mn-ea"/>
                          <a:cs typeface="Arial"/>
                        </a:rPr>
                        <a:t>C˅A</a:t>
                      </a:r>
                      <a:endParaRPr kumimoji="0" lang="de-DE" sz="2800" b="1" kern="1200" dirty="0">
                        <a:solidFill>
                          <a:srgbClr val="02800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he-IL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haroni"/>
                          <a:cs typeface="Aharoni"/>
                        </a:rPr>
                        <a:t>ך</a:t>
                      </a:r>
                      <a:r>
                        <a:rPr lang="de-DE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r>
                        <a:rPr lang="de-DE" sz="2800" b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cs typeface="Arial"/>
                        </a:rPr>
                        <a:t>˅B)˄(C˅A)</a:t>
                      </a:r>
                      <a:endParaRPr lang="de-DE" sz="28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28002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28002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28002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28002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99113"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de-DE" sz="28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028002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02800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de-DE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Kontrollstrukturen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635594"/>
          </a:xfrm>
        </p:spPr>
        <p:txBody>
          <a:bodyPr>
            <a:normAutofit fontScale="77500" lnSpcReduction="20000"/>
          </a:bodyPr>
          <a:lstStyle/>
          <a:p>
            <a:r>
              <a:rPr lang="de-DE" dirty="0" smtClean="0"/>
              <a:t>Alternativen  (if...else) If-Verzweigung / Bedingungs- oder Ternärer Operator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Sprungleisten (switch)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Schleifen (for, while, do-while)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Sprunganweisung (goto)</a:t>
            </a:r>
          </a:p>
          <a:p>
            <a:pPr>
              <a:buFont typeface="Arial" pitchFamily="34" charset="0"/>
              <a:buChar char="•"/>
            </a:pPr>
            <a:endParaRPr lang="de-DE" dirty="0" smtClean="0"/>
          </a:p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200" dirty="0" smtClean="0"/>
              <a:t>Wissensfragen und Hausaufgabe</a:t>
            </a:r>
          </a:p>
          <a:p>
            <a:r>
              <a:rPr lang="de-DE" sz="3200" dirty="0" smtClean="0"/>
              <a:t>Ausagenlogik</a:t>
            </a:r>
          </a:p>
          <a:p>
            <a:r>
              <a:rPr lang="de-DE" sz="3200" dirty="0" smtClean="0"/>
              <a:t>Rekursion</a:t>
            </a:r>
          </a:p>
          <a:p>
            <a:r>
              <a:rPr lang="de-DE" dirty="0" smtClean="0"/>
              <a:t>If-Verzweigung / Bedingungs- oder Ternärer Operator</a:t>
            </a:r>
          </a:p>
          <a:p>
            <a:r>
              <a:rPr lang="de-DE" dirty="0" smtClean="0"/>
              <a:t>For-Schleife</a:t>
            </a:r>
          </a:p>
          <a:p>
            <a:r>
              <a:rPr lang="de-DE" dirty="0" smtClean="0"/>
              <a:t>While- und Do-While-Schleife</a:t>
            </a:r>
          </a:p>
          <a:p>
            <a:r>
              <a:rPr lang="de-DE" dirty="0" smtClean="0"/>
              <a:t>goto</a:t>
            </a:r>
          </a:p>
          <a:p>
            <a:r>
              <a:rPr lang="de-DE" sz="3200" dirty="0" smtClean="0"/>
              <a:t>OOP-Gedanken + Projektarbeit</a:t>
            </a:r>
          </a:p>
          <a:p>
            <a:r>
              <a:rPr lang="de-DE" sz="32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Alternativen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Abgerundetes Rechteck 81"/>
          <p:cNvSpPr/>
          <p:nvPr/>
        </p:nvSpPr>
        <p:spPr>
          <a:xfrm>
            <a:off x="3204353" y="2143116"/>
            <a:ext cx="600079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Einfache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Abgerundetes Rechteck 82"/>
          <p:cNvSpPr/>
          <p:nvPr/>
        </p:nvSpPr>
        <p:spPr>
          <a:xfrm>
            <a:off x="3204353" y="3429000"/>
            <a:ext cx="6000792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Vollständige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Abgerundetes Rechteck 84"/>
          <p:cNvSpPr/>
          <p:nvPr/>
        </p:nvSpPr>
        <p:spPr>
          <a:xfrm>
            <a:off x="3204353" y="4714884"/>
            <a:ext cx="600079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Ternärer Operator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2" grpId="0" animBg="1"/>
      <p:bldP spid="83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Verzweigung 7"/>
          <p:cNvSpPr/>
          <p:nvPr/>
        </p:nvSpPr>
        <p:spPr>
          <a:xfrm>
            <a:off x="6276187" y="3022298"/>
            <a:ext cx="3286148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Bedingung</a:t>
            </a:r>
          </a:p>
        </p:txBody>
      </p:sp>
      <p:sp>
        <p:nvSpPr>
          <p:cNvPr id="9" name="Rechteck 8"/>
          <p:cNvSpPr/>
          <p:nvPr/>
        </p:nvSpPr>
        <p:spPr>
          <a:xfrm>
            <a:off x="418271" y="4929198"/>
            <a:ext cx="335758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Anweisung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133179" y="4879686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prstClr val="white"/>
                </a:solidFill>
              </a:rPr>
              <a:t>Anweisung</a:t>
            </a:r>
            <a:endParaRPr lang="de-DE" dirty="0"/>
          </a:p>
        </p:txBody>
      </p:sp>
      <p:sp>
        <p:nvSpPr>
          <p:cNvPr id="16" name="Ellipse 15"/>
          <p:cNvSpPr/>
          <p:nvPr/>
        </p:nvSpPr>
        <p:spPr>
          <a:xfrm>
            <a:off x="7596000" y="185736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8562203" y="4808248"/>
            <a:ext cx="214314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prstClr val="white"/>
                </a:solidFill>
              </a:rPr>
              <a:t>Anweisung</a:t>
            </a:r>
            <a:endParaRPr lang="de-DE" dirty="0"/>
          </a:p>
        </p:txBody>
      </p:sp>
      <p:sp>
        <p:nvSpPr>
          <p:cNvPr id="18" name="Ellipse 17"/>
          <p:cNvSpPr/>
          <p:nvPr/>
        </p:nvSpPr>
        <p:spPr>
          <a:xfrm>
            <a:off x="7704947" y="609413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>
            <a:stCxn id="16" idx="4"/>
            <a:endCxn id="8" idx="0"/>
          </p:cNvCxnSpPr>
          <p:nvPr/>
        </p:nvCxnSpPr>
        <p:spPr>
          <a:xfrm rot="16200000" flipH="1">
            <a:off x="7621651" y="2724688"/>
            <a:ext cx="593430" cy="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Form 27"/>
          <p:cNvCxnSpPr>
            <a:stCxn id="8" idx="1"/>
            <a:endCxn id="14" idx="0"/>
          </p:cNvCxnSpPr>
          <p:nvPr/>
        </p:nvCxnSpPr>
        <p:spPr>
          <a:xfrm rot="10800000" flipV="1">
            <a:off x="6204749" y="3522364"/>
            <a:ext cx="71438" cy="1357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Form 29"/>
          <p:cNvCxnSpPr>
            <a:stCxn id="8" idx="3"/>
          </p:cNvCxnSpPr>
          <p:nvPr/>
        </p:nvCxnSpPr>
        <p:spPr>
          <a:xfrm>
            <a:off x="9562335" y="3522364"/>
            <a:ext cx="71438" cy="135732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>
            <a:stCxn id="14" idx="2"/>
            <a:endCxn id="18" idx="0"/>
          </p:cNvCxnSpPr>
          <p:nvPr/>
        </p:nvCxnSpPr>
        <p:spPr>
          <a:xfrm rot="16200000" flipH="1">
            <a:off x="6865550" y="4933264"/>
            <a:ext cx="500066" cy="1821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endCxn id="18" idx="0"/>
          </p:cNvCxnSpPr>
          <p:nvPr/>
        </p:nvCxnSpPr>
        <p:spPr>
          <a:xfrm rot="5400000">
            <a:off x="8580063" y="5040422"/>
            <a:ext cx="500066" cy="16073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>
            <a:off x="418271" y="3000372"/>
            <a:ext cx="3286148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Bedingung</a:t>
            </a:r>
            <a:endParaRPr lang="de-DE" sz="2000" dirty="0"/>
          </a:p>
        </p:txBody>
      </p:sp>
      <p:sp>
        <p:nvSpPr>
          <p:cNvPr id="42" name="Ellipse 41"/>
          <p:cNvSpPr/>
          <p:nvPr/>
        </p:nvSpPr>
        <p:spPr>
          <a:xfrm>
            <a:off x="1738084" y="1835438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>
            <a:stCxn id="42" idx="4"/>
            <a:endCxn id="41" idx="0"/>
          </p:cNvCxnSpPr>
          <p:nvPr/>
        </p:nvCxnSpPr>
        <p:spPr>
          <a:xfrm rot="16200000" flipH="1">
            <a:off x="1763735" y="2702762"/>
            <a:ext cx="593430" cy="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1775593" y="607220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/>
          <p:cNvCxnSpPr>
            <a:stCxn id="41" idx="2"/>
            <a:endCxn id="9" idx="0"/>
          </p:cNvCxnSpPr>
          <p:nvPr/>
        </p:nvCxnSpPr>
        <p:spPr>
          <a:xfrm rot="16200000" flipH="1">
            <a:off x="1614857" y="4446991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41" idx="3"/>
          </p:cNvCxnSpPr>
          <p:nvPr/>
        </p:nvCxnSpPr>
        <p:spPr>
          <a:xfrm flipH="1">
            <a:off x="2132783" y="3500438"/>
            <a:ext cx="1571636" cy="2428892"/>
          </a:xfrm>
          <a:prstGeom prst="bentConnector4">
            <a:avLst>
              <a:gd name="adj1" fmla="val -45066"/>
              <a:gd name="adj2" fmla="val 96089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9" idx="2"/>
            <a:endCxn id="46" idx="0"/>
          </p:cNvCxnSpPr>
          <p:nvPr/>
        </p:nvCxnSpPr>
        <p:spPr>
          <a:xfrm rot="5400000">
            <a:off x="1882750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2275659" y="4214818"/>
            <a:ext cx="857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200" b="1" dirty="0" smtClean="0"/>
              <a:t>Ja</a:t>
            </a:r>
            <a:endParaRPr lang="de-DE" b="1" dirty="0"/>
          </a:p>
        </p:txBody>
      </p:sp>
      <p:sp>
        <p:nvSpPr>
          <p:cNvPr id="74" name="Textfeld 73"/>
          <p:cNvSpPr txBox="1"/>
          <p:nvPr/>
        </p:nvSpPr>
        <p:spPr>
          <a:xfrm>
            <a:off x="3704419" y="3000372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200" b="1" dirty="0" smtClean="0"/>
              <a:t>Nein</a:t>
            </a:r>
            <a:endParaRPr lang="de-DE" b="1" dirty="0"/>
          </a:p>
        </p:txBody>
      </p:sp>
      <p:sp>
        <p:nvSpPr>
          <p:cNvPr id="75" name="Textfeld 74"/>
          <p:cNvSpPr txBox="1"/>
          <p:nvPr/>
        </p:nvSpPr>
        <p:spPr>
          <a:xfrm>
            <a:off x="5633245" y="3736678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200" b="1" dirty="0" smtClean="0"/>
              <a:t>Ja</a:t>
            </a:r>
            <a:endParaRPr lang="de-DE" b="1" dirty="0"/>
          </a:p>
        </p:txBody>
      </p:sp>
      <p:sp>
        <p:nvSpPr>
          <p:cNvPr id="76" name="Textfeld 75"/>
          <p:cNvSpPr txBox="1"/>
          <p:nvPr/>
        </p:nvSpPr>
        <p:spPr>
          <a:xfrm>
            <a:off x="9562335" y="3736678"/>
            <a:ext cx="1143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3200" b="1" dirty="0" smtClean="0"/>
              <a:t>Nein</a:t>
            </a:r>
            <a:endParaRPr lang="de-DE" b="1" dirty="0"/>
          </a:p>
        </p:txBody>
      </p:sp>
      <p:sp>
        <p:nvSpPr>
          <p:cNvPr id="79" name="Textfeld 78"/>
          <p:cNvSpPr txBox="1"/>
          <p:nvPr/>
        </p:nvSpPr>
        <p:spPr>
          <a:xfrm flipH="1">
            <a:off x="4321642" y="6345816"/>
            <a:ext cx="259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smtClean="0"/>
              <a:t>DIN 66001</a:t>
            </a:r>
            <a:endParaRPr lang="de-DE" sz="2000" b="1" dirty="0"/>
          </a:p>
        </p:txBody>
      </p:sp>
      <p:sp>
        <p:nvSpPr>
          <p:cNvPr id="80" name="Textfeld 79"/>
          <p:cNvSpPr txBox="1"/>
          <p:nvPr/>
        </p:nvSpPr>
        <p:spPr>
          <a:xfrm>
            <a:off x="846899" y="150017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Einfache Alternative</a:t>
            </a:r>
            <a:endParaRPr lang="de-D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6561939" y="1500174"/>
            <a:ext cx="270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Vollständige Alternative</a:t>
            </a:r>
            <a:endParaRPr lang="de-D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Alternativen Flussdiagramm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  <p:bldP spid="17" grpId="0" animBg="1"/>
      <p:bldP spid="18" grpId="0" animBg="1"/>
      <p:bldP spid="41" grpId="0" animBg="1"/>
      <p:bldP spid="42" grpId="0" animBg="1"/>
      <p:bldP spid="46" grpId="0" animBg="1"/>
      <p:bldP spid="73" grpId="0"/>
      <p:bldP spid="74" grpId="0"/>
      <p:bldP spid="75" grpId="0"/>
      <p:bldP spid="76" grpId="0"/>
      <p:bldP spid="80" grpId="0"/>
      <p:bldP spid="81" grpId="0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2347097" y="1714488"/>
            <a:ext cx="6357982" cy="48577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   ... Anweisungsfolge falls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erfüllt   </a:t>
            </a:r>
          </a:p>
          <a:p>
            <a:r>
              <a:rPr lang="de-DE" sz="2400" dirty="0" smtClean="0"/>
              <a:t>   worden ist.</a:t>
            </a:r>
          </a:p>
          <a:p>
            <a:r>
              <a:rPr lang="de-DE" sz="2400" dirty="0" smtClean="0"/>
              <a:t>}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... </a:t>
            </a:r>
          </a:p>
          <a:p>
            <a:r>
              <a:rPr lang="de-DE" sz="2400" dirty="0" smtClean="0"/>
              <a:t>   ... Anweisungsfolge falls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nicht</a:t>
            </a:r>
          </a:p>
          <a:p>
            <a:r>
              <a:rPr lang="de-DE" sz="2400" dirty="0" smtClean="0"/>
              <a:t>   erfüllt wurde.</a:t>
            </a:r>
          </a:p>
          <a:p>
            <a:r>
              <a:rPr lang="de-DE" sz="2400" dirty="0" smtClean="0"/>
              <a:t>   </a:t>
            </a:r>
            <a:r>
              <a:rPr lang="de-DE" sz="2400" b="1" dirty="0" smtClean="0">
                <a:solidFill>
                  <a:srgbClr val="002060"/>
                </a:solidFill>
              </a:rPr>
              <a:t>Dieser Teil muss </a:t>
            </a:r>
            <a:r>
              <a:rPr lang="de-DE" sz="2400" b="1" dirty="0" smtClean="0">
                <a:solidFill>
                  <a:srgbClr val="C00000"/>
                </a:solidFill>
              </a:rPr>
              <a:t>nicht</a:t>
            </a:r>
            <a:r>
              <a:rPr lang="de-DE" sz="2400" b="1" dirty="0" smtClean="0">
                <a:solidFill>
                  <a:srgbClr val="002060"/>
                </a:solidFill>
              </a:rPr>
              <a:t> unbedingt stehen.</a:t>
            </a:r>
          </a:p>
          <a:p>
            <a:r>
              <a:rPr lang="de-DE" sz="2400" dirty="0" smtClean="0"/>
              <a:t>}</a:t>
            </a:r>
            <a:endParaRPr lang="de-DE" sz="24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if-Struktur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18271" y="3000372"/>
            <a:ext cx="2643206" cy="1928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...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de-DE" sz="2400" dirty="0" smtClean="0"/>
              <a:t>...</a:t>
            </a:r>
            <a:endParaRPr lang="de-DE" sz="2400" dirty="0"/>
          </a:p>
        </p:txBody>
      </p:sp>
      <p:sp>
        <p:nvSpPr>
          <p:cNvPr id="5" name="Rechteck 4"/>
          <p:cNvSpPr/>
          <p:nvPr/>
        </p:nvSpPr>
        <p:spPr>
          <a:xfrm>
            <a:off x="4275923" y="1928802"/>
            <a:ext cx="2643206" cy="2000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     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     ...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de-DE" sz="2400" dirty="0" smtClean="0"/>
              <a:t>...</a:t>
            </a:r>
            <a:endParaRPr lang="de-DE" sz="2400" dirty="0"/>
          </a:p>
        </p:txBody>
      </p:sp>
      <p:sp>
        <p:nvSpPr>
          <p:cNvPr id="6" name="Rechteck 5"/>
          <p:cNvSpPr/>
          <p:nvPr/>
        </p:nvSpPr>
        <p:spPr>
          <a:xfrm>
            <a:off x="4275923" y="4214818"/>
            <a:ext cx="2643206" cy="20717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     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     ...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     else</a:t>
            </a:r>
          </a:p>
          <a:p>
            <a:r>
              <a:rPr lang="de-DE" sz="2400" dirty="0" smtClean="0"/>
              <a:t>     ...</a:t>
            </a:r>
            <a:endParaRPr lang="de-DE" sz="2400" dirty="0"/>
          </a:p>
        </p:txBody>
      </p:sp>
      <p:cxnSp>
        <p:nvCxnSpPr>
          <p:cNvPr id="8" name="Gerade Verbindung mit Pfeil 7"/>
          <p:cNvCxnSpPr>
            <a:stCxn id="29" idx="3"/>
            <a:endCxn id="5" idx="1"/>
          </p:cNvCxnSpPr>
          <p:nvPr/>
        </p:nvCxnSpPr>
        <p:spPr>
          <a:xfrm flipV="1">
            <a:off x="3061477" y="2928934"/>
            <a:ext cx="1214446" cy="10358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29" idx="3"/>
            <a:endCxn id="6" idx="1"/>
          </p:cNvCxnSpPr>
          <p:nvPr/>
        </p:nvCxnSpPr>
        <p:spPr>
          <a:xfrm>
            <a:off x="3061477" y="3964785"/>
            <a:ext cx="1214446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419195" y="1928802"/>
            <a:ext cx="3286148" cy="43577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Im Falle von Zuordnungskonflikten ordnet der Compiler automatisch </a:t>
            </a:r>
            <a:r>
              <a:rPr lang="de-DE" sz="2400" dirty="0" smtClean="0">
                <a:solidFill>
                  <a:srgbClr val="002060"/>
                </a:solidFill>
              </a:rPr>
              <a:t>else</a:t>
            </a:r>
            <a:r>
              <a:rPr lang="de-DE" sz="2400" dirty="0" smtClean="0"/>
              <a:t> dem am nächsten voranstehenden </a:t>
            </a:r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 zu, das noch kein zugeordnetes </a:t>
            </a:r>
            <a:r>
              <a:rPr lang="de-DE" sz="2400" dirty="0" smtClean="0">
                <a:solidFill>
                  <a:srgbClr val="002060"/>
                </a:solidFill>
              </a:rPr>
              <a:t>else</a:t>
            </a:r>
            <a:r>
              <a:rPr lang="de-DE" sz="2400" dirty="0" smtClean="0"/>
              <a:t> hat.</a:t>
            </a:r>
            <a:endParaRPr lang="de-DE" sz="24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typischer Fehler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 animBg="1"/>
      <p:bldP spid="6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418271" y="3000372"/>
            <a:ext cx="2643206" cy="1928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...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de-DE" sz="2400" dirty="0" smtClean="0"/>
              <a:t>...</a:t>
            </a:r>
            <a:endParaRPr lang="de-DE" sz="2400" dirty="0"/>
          </a:p>
        </p:txBody>
      </p:sp>
      <p:sp>
        <p:nvSpPr>
          <p:cNvPr id="6" name="Rechteck 5"/>
          <p:cNvSpPr/>
          <p:nvPr/>
        </p:nvSpPr>
        <p:spPr>
          <a:xfrm>
            <a:off x="4275923" y="2428868"/>
            <a:ext cx="2857520" cy="30718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     {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        if</a:t>
            </a:r>
            <a:r>
              <a:rPr lang="de-DE" sz="2400" dirty="0" smtClean="0"/>
              <a:t>( </a:t>
            </a:r>
            <a:r>
              <a:rPr lang="de-DE" sz="2400" dirty="0" smtClean="0">
                <a:solidFill>
                  <a:srgbClr val="C00000"/>
                </a:solidFill>
              </a:rPr>
              <a:t>Bedingung</a:t>
            </a:r>
            <a:r>
              <a:rPr lang="de-DE" sz="2400" dirty="0" smtClean="0"/>
              <a:t> )</a:t>
            </a:r>
          </a:p>
          <a:p>
            <a:r>
              <a:rPr lang="de-DE" sz="2400" dirty="0" smtClean="0"/>
              <a:t>        ...</a:t>
            </a:r>
          </a:p>
          <a:p>
            <a:r>
              <a:rPr lang="de-DE" sz="2400" dirty="0" smtClean="0">
                <a:solidFill>
                  <a:srgbClr val="002060"/>
                </a:solidFill>
              </a:rPr>
              <a:t>        else</a:t>
            </a:r>
          </a:p>
          <a:p>
            <a:r>
              <a:rPr lang="de-DE" sz="2400" dirty="0" smtClean="0"/>
              <a:t>        ...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     }</a:t>
            </a:r>
            <a:endParaRPr lang="de-DE" sz="2400" dirty="0">
              <a:solidFill>
                <a:srgbClr val="FF0000"/>
              </a:solidFill>
            </a:endParaRPr>
          </a:p>
        </p:txBody>
      </p:sp>
      <p:cxnSp>
        <p:nvCxnSpPr>
          <p:cNvPr id="10" name="Gerade Verbindung mit Pfeil 9"/>
          <p:cNvCxnSpPr>
            <a:stCxn id="29" idx="3"/>
            <a:endCxn id="6" idx="1"/>
          </p:cNvCxnSpPr>
          <p:nvPr/>
        </p:nvCxnSpPr>
        <p:spPr>
          <a:xfrm>
            <a:off x="3061477" y="3964785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7419195" y="1928802"/>
            <a:ext cx="3286148" cy="43577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Das kann zu Fehlern führen. Um mögliche Fehler zu vermeiden, sollte man immer zusätzlich geschweifte Klammern setzten.</a:t>
            </a:r>
            <a:endParaRPr lang="de-DE" sz="2400" dirty="0"/>
          </a:p>
        </p:txBody>
      </p:sp>
      <p:cxnSp>
        <p:nvCxnSpPr>
          <p:cNvPr id="17" name="Gerade Verbindung mit Pfeil 16"/>
          <p:cNvCxnSpPr/>
          <p:nvPr/>
        </p:nvCxnSpPr>
        <p:spPr>
          <a:xfrm rot="10800000" flipV="1">
            <a:off x="4918865" y="4786322"/>
            <a:ext cx="2428892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10800000">
            <a:off x="4918865" y="3286124"/>
            <a:ext cx="2428892" cy="15001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typischer Fehler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Ternärer Operator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275527" y="2071678"/>
            <a:ext cx="1214446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: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990039" y="2071678"/>
            <a:ext cx="7072362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b="1" dirty="0" smtClean="0">
                <a:solidFill>
                  <a:srgbClr val="002060"/>
                </a:solidFill>
              </a:rPr>
              <a:t>Bedingung</a:t>
            </a:r>
            <a:r>
              <a:rPr lang="de-DE" sz="3200" b="1" dirty="0" smtClean="0">
                <a:solidFill>
                  <a:srgbClr val="FF0000"/>
                </a:solidFill>
              </a:rPr>
              <a:t>?</a:t>
            </a:r>
            <a:r>
              <a:rPr lang="de-DE" sz="3200" b="1" dirty="0" smtClean="0">
                <a:solidFill>
                  <a:srgbClr val="028002"/>
                </a:solidFill>
              </a:rPr>
              <a:t>Ausduck_w</a:t>
            </a:r>
            <a:r>
              <a:rPr lang="de-DE" sz="3200" b="1" dirty="0" smtClean="0">
                <a:solidFill>
                  <a:srgbClr val="FF0000"/>
                </a:solidFill>
              </a:rPr>
              <a:t>:</a:t>
            </a:r>
            <a:r>
              <a:rPr lang="de-DE" sz="3200" b="1" dirty="0" smtClean="0">
                <a:solidFill>
                  <a:srgbClr val="FFC000"/>
                </a:solidFill>
              </a:rPr>
              <a:t>Ausdruck_f</a:t>
            </a:r>
            <a:r>
              <a:rPr lang="de-DE" sz="3200" b="1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90039" y="3143249"/>
            <a:ext cx="7072362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4000" dirty="0" smtClean="0">
                <a:solidFill>
                  <a:schemeClr val="bg1"/>
                </a:solidFill>
              </a:rPr>
              <a:t>x = </a:t>
            </a:r>
            <a:r>
              <a:rPr lang="de-DE" sz="4000" dirty="0" smtClean="0">
                <a:solidFill>
                  <a:srgbClr val="002060"/>
                </a:solidFill>
              </a:rPr>
              <a:t>(a&gt;b)</a:t>
            </a:r>
            <a:r>
              <a:rPr lang="de-DE" sz="4000" dirty="0" smtClean="0">
                <a:solidFill>
                  <a:srgbClr val="FF0000"/>
                </a:solidFill>
              </a:rPr>
              <a:t>?</a:t>
            </a:r>
            <a:r>
              <a:rPr lang="de-DE" sz="4000" dirty="0" smtClean="0">
                <a:solidFill>
                  <a:srgbClr val="028002"/>
                </a:solidFill>
              </a:rPr>
              <a:t>a</a:t>
            </a:r>
            <a:r>
              <a:rPr lang="de-DE" sz="4000" dirty="0" smtClean="0">
                <a:solidFill>
                  <a:srgbClr val="FF0000"/>
                </a:solidFill>
              </a:rPr>
              <a:t>:</a:t>
            </a:r>
            <a:r>
              <a:rPr lang="de-DE" sz="4000" dirty="0" smtClean="0">
                <a:solidFill>
                  <a:srgbClr val="FFC000"/>
                </a:solidFill>
              </a:rPr>
              <a:t>b</a:t>
            </a:r>
            <a:r>
              <a:rPr lang="de-DE" sz="4000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918601" y="4071942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Ist a&gt;b, dann gebe a zurück, ansonstens b.</a:t>
            </a:r>
            <a:endParaRPr lang="de-DE" sz="2800" dirty="0"/>
          </a:p>
        </p:txBody>
      </p:sp>
      <p:sp>
        <p:nvSpPr>
          <p:cNvPr id="16" name="Rechteck 15"/>
          <p:cNvSpPr/>
          <p:nvPr/>
        </p:nvSpPr>
        <p:spPr>
          <a:xfrm>
            <a:off x="2918601" y="4714884"/>
            <a:ext cx="7072362" cy="1785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if(a&gt;b)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	</a:t>
            </a:r>
            <a:r>
              <a:rPr lang="de-DE" sz="2800" dirty="0" smtClean="0">
                <a:solidFill>
                  <a:srgbClr val="028002"/>
                </a:solidFill>
              </a:rPr>
              <a:t>x = a</a:t>
            </a:r>
            <a:r>
              <a:rPr lang="de-DE" sz="2800" dirty="0" smtClean="0">
                <a:solidFill>
                  <a:srgbClr val="002060"/>
                </a:solidFill>
              </a:rPr>
              <a:t>;</a:t>
            </a:r>
          </a:p>
          <a:p>
            <a:r>
              <a:rPr lang="de-DE" sz="2800" dirty="0" smtClean="0">
                <a:solidFill>
                  <a:srgbClr val="002060"/>
                </a:solidFill>
              </a:rPr>
              <a:t>else</a:t>
            </a:r>
          </a:p>
          <a:p>
            <a:r>
              <a:rPr lang="de-DE" sz="2800" dirty="0" smtClean="0">
                <a:solidFill>
                  <a:srgbClr val="FFC000"/>
                </a:solidFill>
              </a:rPr>
              <a:t>	x = b</a:t>
            </a:r>
            <a:r>
              <a:rPr lang="de-DE" sz="2800" dirty="0" smtClean="0">
                <a:solidFill>
                  <a:srgbClr val="002060"/>
                </a:solidFill>
              </a:rPr>
              <a:t>;</a:t>
            </a:r>
            <a:endParaRPr lang="de-DE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5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Ternärer Operator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275527" y="2071678"/>
            <a:ext cx="1214446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</a:t>
            </a:r>
            <a:r>
              <a:rPr lang="de-DE" sz="4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847163" y="2000240"/>
            <a:ext cx="7358114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Ausdrücke können mit ?-Operator beliebig geschachtelt werden:</a:t>
            </a:r>
          </a:p>
        </p:txBody>
      </p:sp>
      <p:sp>
        <p:nvSpPr>
          <p:cNvPr id="10" name="Rechteck 9"/>
          <p:cNvSpPr/>
          <p:nvPr/>
        </p:nvSpPr>
        <p:spPr>
          <a:xfrm>
            <a:off x="2847163" y="3714752"/>
            <a:ext cx="735811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/>
                </a:solidFill>
              </a:rPr>
              <a:t>x = </a:t>
            </a:r>
            <a:r>
              <a:rPr lang="de-DE" sz="3200" dirty="0" smtClean="0">
                <a:solidFill>
                  <a:srgbClr val="002060"/>
                </a:solidFill>
              </a:rPr>
              <a:t>(a&gt;b)</a:t>
            </a:r>
            <a:r>
              <a:rPr lang="de-DE" sz="3200" dirty="0" smtClean="0">
                <a:solidFill>
                  <a:srgbClr val="FF0000"/>
                </a:solidFill>
              </a:rPr>
              <a:t>?</a:t>
            </a:r>
            <a:r>
              <a:rPr lang="de-DE" sz="3200" dirty="0" smtClean="0">
                <a:solidFill>
                  <a:srgbClr val="028002"/>
                </a:solidFill>
              </a:rPr>
              <a:t>(a&gt;c?a:c)</a:t>
            </a:r>
            <a:r>
              <a:rPr lang="de-DE" sz="3200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de-DE" sz="3200" dirty="0" smtClean="0">
                <a:solidFill>
                  <a:srgbClr val="FFC000"/>
                </a:solidFill>
                <a:sym typeface="Wingdings" pitchFamily="2" charset="2"/>
              </a:rPr>
              <a:t>(b&gt;c?b:c)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;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47163" y="4857760"/>
            <a:ext cx="7358114" cy="15001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Alle Terme des ?-Operators müssen der </a:t>
            </a:r>
            <a:r>
              <a:rPr lang="de-DE" sz="3200" b="1" dirty="0" smtClean="0">
                <a:solidFill>
                  <a:srgbClr val="C00000"/>
                </a:solidFill>
              </a:rPr>
              <a:t>selben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Art sein.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Unterschiede zwischen if und ?</a:t>
            </a:r>
          </a:p>
        </p:txBody>
      </p:sp>
      <p:sp>
        <p:nvSpPr>
          <p:cNvPr id="8" name="Rechteck 7"/>
          <p:cNvSpPr/>
          <p:nvPr/>
        </p:nvSpPr>
        <p:spPr>
          <a:xfrm>
            <a:off x="2847163" y="1785926"/>
            <a:ext cx="7358114" cy="1857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?-Operator hat einen </a:t>
            </a:r>
            <a:r>
              <a:rPr lang="de-DE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Ergebniswert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und kann daher in Funktionsaufrufen oder Rückgabeoperationen direkt verwendet werden.</a:t>
            </a:r>
          </a:p>
        </p:txBody>
      </p:sp>
      <p:sp>
        <p:nvSpPr>
          <p:cNvPr id="10" name="Rechteck 9"/>
          <p:cNvSpPr/>
          <p:nvPr/>
        </p:nvSpPr>
        <p:spPr>
          <a:xfrm>
            <a:off x="2847163" y="5500702"/>
            <a:ext cx="7358114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Dadurch erhält der ?-Operator seine ganze „Mächtigkeit“. </a:t>
            </a:r>
          </a:p>
        </p:txBody>
      </p:sp>
      <p:sp>
        <p:nvSpPr>
          <p:cNvPr id="13" name="Rechteck 12"/>
          <p:cNvSpPr/>
          <p:nvPr/>
        </p:nvSpPr>
        <p:spPr>
          <a:xfrm>
            <a:off x="2847163" y="3786190"/>
            <a:ext cx="735811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FF0000"/>
                </a:solidFill>
              </a:rPr>
              <a:t>return</a:t>
            </a:r>
            <a:r>
              <a:rPr lang="de-DE" sz="3200" dirty="0" smtClean="0">
                <a:solidFill>
                  <a:schemeClr val="bg1"/>
                </a:solidFill>
              </a:rPr>
              <a:t> </a:t>
            </a:r>
            <a:r>
              <a:rPr lang="de-DE" sz="3200" dirty="0" smtClean="0">
                <a:solidFill>
                  <a:srgbClr val="002060"/>
                </a:solidFill>
              </a:rPr>
              <a:t>(a&gt;b)</a:t>
            </a:r>
            <a:r>
              <a:rPr lang="de-DE" sz="3200" dirty="0" smtClean="0">
                <a:solidFill>
                  <a:srgbClr val="FF0000"/>
                </a:solidFill>
              </a:rPr>
              <a:t>?</a:t>
            </a:r>
            <a:r>
              <a:rPr lang="de-DE" sz="3200" dirty="0" smtClean="0">
                <a:solidFill>
                  <a:srgbClr val="028002"/>
                </a:solidFill>
              </a:rPr>
              <a:t>(a&gt;c?a:c)</a:t>
            </a:r>
            <a:r>
              <a:rPr lang="de-DE" sz="3200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de-DE" sz="3200" dirty="0" smtClean="0">
                <a:solidFill>
                  <a:srgbClr val="FFC000"/>
                </a:solidFill>
                <a:sym typeface="Wingdings" pitchFamily="2" charset="2"/>
              </a:rPr>
              <a:t>(b&gt;c?b:c)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;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847163" y="4643446"/>
            <a:ext cx="7358114" cy="714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FF0000"/>
                </a:solidFill>
              </a:rPr>
              <a:t>cout &lt;&lt; </a:t>
            </a:r>
            <a:r>
              <a:rPr lang="de-DE" sz="3200" dirty="0" smtClean="0">
                <a:solidFill>
                  <a:srgbClr val="002060"/>
                </a:solidFill>
              </a:rPr>
              <a:t>(a&gt;b)</a:t>
            </a:r>
            <a:r>
              <a:rPr lang="de-DE" sz="3200" dirty="0" smtClean="0">
                <a:solidFill>
                  <a:srgbClr val="FF0000"/>
                </a:solidFill>
              </a:rPr>
              <a:t>?</a:t>
            </a:r>
            <a:r>
              <a:rPr lang="de-DE" sz="3200" dirty="0" smtClean="0">
                <a:solidFill>
                  <a:srgbClr val="028002"/>
                </a:solidFill>
              </a:rPr>
              <a:t>(a&gt;c?a:c)</a:t>
            </a:r>
            <a:r>
              <a:rPr lang="de-DE" sz="3200" dirty="0" smtClean="0">
                <a:solidFill>
                  <a:srgbClr val="FF0000"/>
                </a:solidFill>
                <a:sym typeface="Wingdings" pitchFamily="2" charset="2"/>
              </a:rPr>
              <a:t>:</a:t>
            </a:r>
            <a:r>
              <a:rPr lang="de-DE" sz="3200" dirty="0" smtClean="0">
                <a:solidFill>
                  <a:srgbClr val="FFC000"/>
                </a:solidFill>
                <a:sym typeface="Wingdings" pitchFamily="2" charset="2"/>
              </a:rPr>
              <a:t>(b&gt;c?b:c)</a:t>
            </a:r>
            <a:r>
              <a:rPr lang="de-DE" sz="3200" dirty="0" smtClean="0">
                <a:solidFill>
                  <a:schemeClr val="tx1">
                    <a:lumMod val="50000"/>
                  </a:schemeClr>
                </a:solidFill>
                <a:sym typeface="Wingdings" pitchFamily="2" charset="2"/>
              </a:rPr>
              <a:t>;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346833" y="357166"/>
            <a:ext cx="4429156" cy="114300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Unterschiede zwischen if und ?</a:t>
            </a:r>
          </a:p>
        </p:txBody>
      </p:sp>
      <p:sp>
        <p:nvSpPr>
          <p:cNvPr id="8" name="Rechteck 7"/>
          <p:cNvSpPr/>
          <p:nvPr/>
        </p:nvSpPr>
        <p:spPr>
          <a:xfrm>
            <a:off x="2847163" y="1785926"/>
            <a:ext cx="7358114" cy="2214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?-Operatorationen benötigen mehr Zeit um von den Rechner ausgewertet zu werden als die selben Operationen in if.</a:t>
            </a:r>
          </a:p>
        </p:txBody>
      </p:sp>
      <p:sp>
        <p:nvSpPr>
          <p:cNvPr id="7" name="Rechteck 6"/>
          <p:cNvSpPr/>
          <p:nvPr/>
        </p:nvSpPr>
        <p:spPr>
          <a:xfrm>
            <a:off x="2847163" y="4143380"/>
            <a:ext cx="7358114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Bei ?-Operator kann der else-Teil </a:t>
            </a:r>
            <a:r>
              <a:rPr lang="de-DE" sz="3200" b="1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nicht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32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entfallen.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bgerundetes Rechteck 9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Sprungleisten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3204353" y="2143116"/>
            <a:ext cx="600079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if-“Sprungleiste“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3204353" y="3429000"/>
            <a:ext cx="6000792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switch-Sprungleiste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Wissensfragen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ussdiagramm: Verzweigung 40"/>
          <p:cNvSpPr/>
          <p:nvPr/>
        </p:nvSpPr>
        <p:spPr>
          <a:xfrm>
            <a:off x="418271" y="2665108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a=1</a:t>
            </a:r>
            <a:endParaRPr lang="de-DE" sz="2000" dirty="0"/>
          </a:p>
        </p:txBody>
      </p:sp>
      <p:sp>
        <p:nvSpPr>
          <p:cNvPr id="42" name="Ellipse 41"/>
          <p:cNvSpPr/>
          <p:nvPr/>
        </p:nvSpPr>
        <p:spPr>
          <a:xfrm>
            <a:off x="1738084" y="164305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/>
          <p:cNvCxnSpPr>
            <a:stCxn id="42" idx="4"/>
            <a:endCxn id="41" idx="0"/>
          </p:cNvCxnSpPr>
          <p:nvPr/>
        </p:nvCxnSpPr>
        <p:spPr>
          <a:xfrm rot="16200000" flipH="1">
            <a:off x="1835173" y="2438936"/>
            <a:ext cx="450554" cy="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feld 72"/>
          <p:cNvSpPr txBox="1"/>
          <p:nvPr/>
        </p:nvSpPr>
        <p:spPr>
          <a:xfrm>
            <a:off x="3775857" y="257174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  <p:sp>
        <p:nvSpPr>
          <p:cNvPr id="29" name="Flussdiagramm: Verzweigung 28"/>
          <p:cNvSpPr/>
          <p:nvPr/>
        </p:nvSpPr>
        <p:spPr>
          <a:xfrm>
            <a:off x="418271" y="3643314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a=2</a:t>
            </a:r>
            <a:endParaRPr lang="de-DE" sz="2000" dirty="0"/>
          </a:p>
        </p:txBody>
      </p:sp>
      <p:sp>
        <p:nvSpPr>
          <p:cNvPr id="31" name="Flussdiagramm: Verzweigung 30"/>
          <p:cNvSpPr/>
          <p:nvPr/>
        </p:nvSpPr>
        <p:spPr>
          <a:xfrm>
            <a:off x="418271" y="4786322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a=3</a:t>
            </a:r>
            <a:endParaRPr lang="de-DE" sz="2000" dirty="0"/>
          </a:p>
        </p:txBody>
      </p:sp>
      <p:sp>
        <p:nvSpPr>
          <p:cNvPr id="33" name="Rechteck 32"/>
          <p:cNvSpPr/>
          <p:nvPr/>
        </p:nvSpPr>
        <p:spPr>
          <a:xfrm>
            <a:off x="4561675" y="2786058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Anweisungen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4561675" y="3764264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Anweisungen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4561675" y="4907272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Anweisungen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41" idx="2"/>
            <a:endCxn id="29" idx="0"/>
          </p:cNvCxnSpPr>
          <p:nvPr/>
        </p:nvCxnSpPr>
        <p:spPr>
          <a:xfrm rot="5400000">
            <a:off x="1906940" y="3488909"/>
            <a:ext cx="30881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29" idx="2"/>
            <a:endCxn id="31" idx="0"/>
          </p:cNvCxnSpPr>
          <p:nvPr/>
        </p:nvCxnSpPr>
        <p:spPr>
          <a:xfrm rot="5400000">
            <a:off x="1824539" y="4549516"/>
            <a:ext cx="47361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3"/>
            <a:endCxn id="33" idx="1"/>
          </p:cNvCxnSpPr>
          <p:nvPr/>
        </p:nvCxnSpPr>
        <p:spPr>
          <a:xfrm>
            <a:off x="3704419" y="2999806"/>
            <a:ext cx="857256" cy="25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29" idx="3"/>
            <a:endCxn id="35" idx="1"/>
          </p:cNvCxnSpPr>
          <p:nvPr/>
        </p:nvCxnSpPr>
        <p:spPr>
          <a:xfrm>
            <a:off x="3704419" y="3978012"/>
            <a:ext cx="857256" cy="25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1" idx="3"/>
            <a:endCxn id="36" idx="1"/>
          </p:cNvCxnSpPr>
          <p:nvPr/>
        </p:nvCxnSpPr>
        <p:spPr>
          <a:xfrm>
            <a:off x="3704419" y="5121020"/>
            <a:ext cx="857256" cy="25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Form 55"/>
          <p:cNvCxnSpPr>
            <a:stCxn id="33" idx="3"/>
            <a:endCxn id="62" idx="2"/>
          </p:cNvCxnSpPr>
          <p:nvPr/>
        </p:nvCxnSpPr>
        <p:spPr>
          <a:xfrm>
            <a:off x="6776253" y="3025128"/>
            <a:ext cx="1143008" cy="32037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35" idx="3"/>
            <a:endCxn id="62" idx="2"/>
          </p:cNvCxnSpPr>
          <p:nvPr/>
        </p:nvCxnSpPr>
        <p:spPr>
          <a:xfrm>
            <a:off x="6776253" y="4003334"/>
            <a:ext cx="1143008" cy="22255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36" idx="3"/>
            <a:endCxn id="62" idx="2"/>
          </p:cNvCxnSpPr>
          <p:nvPr/>
        </p:nvCxnSpPr>
        <p:spPr>
          <a:xfrm>
            <a:off x="6776253" y="5146342"/>
            <a:ext cx="1143008" cy="10825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7919261" y="5978842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4561675" y="5978842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Anweisungen</a:t>
            </a:r>
            <a:endParaRPr lang="de-DE" dirty="0"/>
          </a:p>
        </p:txBody>
      </p:sp>
      <p:cxnSp>
        <p:nvCxnSpPr>
          <p:cNvPr id="66" name="Gewinkelte Verbindung 65"/>
          <p:cNvCxnSpPr>
            <a:stCxn id="64" idx="3"/>
            <a:endCxn id="62" idx="2"/>
          </p:cNvCxnSpPr>
          <p:nvPr/>
        </p:nvCxnSpPr>
        <p:spPr>
          <a:xfrm>
            <a:off x="6776253" y="6217912"/>
            <a:ext cx="1143008" cy="109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Form 71"/>
          <p:cNvCxnSpPr>
            <a:stCxn id="31" idx="2"/>
            <a:endCxn id="64" idx="1"/>
          </p:cNvCxnSpPr>
          <p:nvPr/>
        </p:nvCxnSpPr>
        <p:spPr>
          <a:xfrm rot="16200000" flipH="1">
            <a:off x="2930413" y="4586650"/>
            <a:ext cx="762194" cy="250033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775857" y="3500438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  <p:sp>
        <p:nvSpPr>
          <p:cNvPr id="82" name="Textfeld 81"/>
          <p:cNvSpPr txBox="1"/>
          <p:nvPr/>
        </p:nvSpPr>
        <p:spPr>
          <a:xfrm>
            <a:off x="3775857" y="4714884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  <p:sp>
        <p:nvSpPr>
          <p:cNvPr id="84" name="Textfeld 83"/>
          <p:cNvSpPr txBox="1"/>
          <p:nvPr/>
        </p:nvSpPr>
        <p:spPr>
          <a:xfrm>
            <a:off x="2061345" y="3214686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85" name="Textfeld 84"/>
          <p:cNvSpPr txBox="1"/>
          <p:nvPr/>
        </p:nvSpPr>
        <p:spPr>
          <a:xfrm>
            <a:off x="2132783" y="4357694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95" name="Textfeld 94"/>
          <p:cNvSpPr txBox="1"/>
          <p:nvPr/>
        </p:nvSpPr>
        <p:spPr>
          <a:xfrm>
            <a:off x="2061345" y="557214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30" name="Abgerundetes Rechteck 29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Sprungleisten Flussdiagramm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73" grpId="0"/>
      <p:bldP spid="29" grpId="0" animBg="1"/>
      <p:bldP spid="31" grpId="0" animBg="1"/>
      <p:bldP spid="33" grpId="0" animBg="1"/>
      <p:bldP spid="35" grpId="0" animBg="1"/>
      <p:bldP spid="36" grpId="0" animBg="1"/>
      <p:bldP spid="62" grpId="0" animBg="1"/>
      <p:bldP spid="64" grpId="0" animBg="1"/>
      <p:bldP spid="78" grpId="0"/>
      <p:bldP spid="82" grpId="0"/>
      <p:bldP spid="84" grpId="0"/>
      <p:bldP spid="85" grpId="0"/>
      <p:bldP spid="95" grpId="0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418271" y="1714488"/>
            <a:ext cx="5214974" cy="47863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if(a==1)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cout &lt;&lt; „Oh, eine 1!“ &lt;&lt; endl;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else if(a</a:t>
            </a:r>
            <a:r>
              <a:rPr lang="de-DE" dirty="0" smtClean="0"/>
              <a:t>==2)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cout &lt;&lt; „Oh, eine 2!“ &lt;&lt; endl;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else if(a</a:t>
            </a:r>
            <a:r>
              <a:rPr lang="de-DE" dirty="0" smtClean="0"/>
              <a:t>==3)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cout &lt;&lt; „Oh, eine 3!“ &lt;&lt; endl;</a:t>
            </a:r>
          </a:p>
          <a:p>
            <a:r>
              <a:rPr lang="de-DE" dirty="0" smtClean="0"/>
              <a:t>}</a:t>
            </a:r>
          </a:p>
          <a:p>
            <a:r>
              <a:rPr lang="de-DE" dirty="0" smtClean="0"/>
              <a:t>else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   cout &lt;&lt; „Es gab keine Überraschung.“ &lt;&lt; endl;</a:t>
            </a:r>
          </a:p>
          <a:p>
            <a:r>
              <a:rPr lang="de-DE" dirty="0" smtClean="0"/>
              <a:t>}</a:t>
            </a:r>
            <a:endParaRPr lang="de-DE" dirty="0" smtClean="0"/>
          </a:p>
        </p:txBody>
      </p:sp>
      <p:sp>
        <p:nvSpPr>
          <p:cNvPr id="32" name="Abgerundetes Rechteck 31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if-“Sprungleiste“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204089" y="1643050"/>
            <a:ext cx="3857652" cy="5000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smtClean="0">
                <a:solidFill>
                  <a:srgbClr val="002060"/>
                </a:solidFill>
              </a:rPr>
              <a:t>switch</a:t>
            </a:r>
            <a:r>
              <a:rPr lang="de-DE" sz="1600" dirty="0" smtClean="0"/>
              <a:t>( </a:t>
            </a:r>
            <a:r>
              <a:rPr lang="de-DE" sz="1600" dirty="0" smtClean="0">
                <a:solidFill>
                  <a:srgbClr val="C00000"/>
                </a:solidFill>
              </a:rPr>
              <a:t>Ausdruck </a:t>
            </a:r>
            <a:r>
              <a:rPr lang="de-DE" sz="1600" dirty="0" smtClean="0"/>
              <a:t>)</a:t>
            </a:r>
            <a:endParaRPr lang="de-DE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600" dirty="0" smtClean="0"/>
              <a:t>{</a:t>
            </a:r>
          </a:p>
          <a:p>
            <a:r>
              <a:rPr lang="de-DE" sz="1600" dirty="0" smtClean="0"/>
              <a:t>   </a:t>
            </a:r>
            <a:r>
              <a:rPr lang="de-DE" sz="1600" dirty="0" smtClean="0">
                <a:solidFill>
                  <a:srgbClr val="002060"/>
                </a:solidFill>
              </a:rPr>
              <a:t>case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....</a:t>
            </a:r>
            <a:r>
              <a:rPr lang="de-DE" sz="1600" dirty="0" smtClean="0">
                <a:solidFill>
                  <a:srgbClr val="FF0000"/>
                </a:solidFill>
              </a:rPr>
              <a:t>:</a:t>
            </a:r>
            <a:endParaRPr lang="de-DE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600" dirty="0" smtClean="0">
                <a:solidFill>
                  <a:schemeClr val="bg1"/>
                </a:solidFill>
              </a:rPr>
              <a:t>   ... 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   ...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   break;</a:t>
            </a:r>
            <a:endParaRPr lang="de-DE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600" dirty="0" smtClean="0"/>
              <a:t> </a:t>
            </a:r>
            <a:r>
              <a:rPr lang="de-DE" sz="1600" dirty="0" smtClean="0">
                <a:solidFill>
                  <a:srgbClr val="002060"/>
                </a:solidFill>
              </a:rPr>
              <a:t>case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....</a:t>
            </a:r>
            <a:r>
              <a:rPr lang="de-DE" sz="16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   </a:t>
            </a:r>
            <a:r>
              <a:rPr lang="de-DE" sz="1600" dirty="0" smtClean="0">
                <a:solidFill>
                  <a:schemeClr val="bg1"/>
                </a:solidFill>
              </a:rPr>
              <a:t>... 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   ... </a:t>
            </a:r>
          </a:p>
          <a:p>
            <a:r>
              <a:rPr lang="de-DE" sz="1600" dirty="0" smtClean="0"/>
              <a:t> </a:t>
            </a:r>
            <a:r>
              <a:rPr lang="de-DE" sz="1600" dirty="0" smtClean="0">
                <a:solidFill>
                  <a:srgbClr val="002060"/>
                </a:solidFill>
              </a:rPr>
              <a:t>case</a:t>
            </a:r>
            <a:r>
              <a:rPr lang="de-DE" sz="1600" dirty="0" smtClean="0"/>
              <a:t> </a:t>
            </a:r>
            <a:r>
              <a:rPr lang="de-DE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....</a:t>
            </a:r>
            <a:r>
              <a:rPr lang="de-DE" sz="1600" dirty="0" smtClean="0">
                <a:solidFill>
                  <a:srgbClr val="FF0000"/>
                </a:solidFill>
              </a:rPr>
              <a:t>: </a:t>
            </a:r>
          </a:p>
          <a:p>
            <a:r>
              <a:rPr lang="de-DE" sz="1600" dirty="0" smtClean="0">
                <a:solidFill>
                  <a:srgbClr val="FF0000"/>
                </a:solidFill>
              </a:rPr>
              <a:t>   </a:t>
            </a:r>
            <a:r>
              <a:rPr lang="de-DE" sz="1600" dirty="0" smtClean="0">
                <a:solidFill>
                  <a:schemeClr val="bg1"/>
                </a:solidFill>
              </a:rPr>
              <a:t>... 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   ... </a:t>
            </a:r>
          </a:p>
          <a:p>
            <a:r>
              <a:rPr lang="de-DE" sz="1600" dirty="0" smtClean="0">
                <a:solidFill>
                  <a:schemeClr val="bg1"/>
                </a:solidFill>
              </a:rPr>
              <a:t>   break;</a:t>
            </a:r>
            <a:endParaRPr lang="de-DE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de-DE" sz="1600" dirty="0" smtClean="0"/>
          </a:p>
          <a:p>
            <a:r>
              <a:rPr lang="de-DE" sz="1600" dirty="0" smtClean="0">
                <a:solidFill>
                  <a:srgbClr val="002060"/>
                </a:solidFill>
              </a:rPr>
              <a:t>default</a:t>
            </a:r>
            <a:r>
              <a:rPr lang="de-DE" sz="1600" dirty="0" smtClean="0">
                <a:solidFill>
                  <a:srgbClr val="FF0000"/>
                </a:solidFill>
              </a:rPr>
              <a:t>:</a:t>
            </a:r>
          </a:p>
          <a:p>
            <a:endParaRPr lang="de-DE" sz="1600" dirty="0" smtClean="0"/>
          </a:p>
          <a:p>
            <a:r>
              <a:rPr lang="de-DE" sz="1600" dirty="0" smtClean="0"/>
              <a:t>   ...</a:t>
            </a:r>
          </a:p>
          <a:p>
            <a:r>
              <a:rPr lang="de-DE" sz="1600" dirty="0" smtClean="0"/>
              <a:t>   ...</a:t>
            </a:r>
          </a:p>
          <a:p>
            <a:r>
              <a:rPr lang="de-DE" sz="1600" dirty="0" smtClean="0"/>
              <a:t>}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switch-Struktur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4847427" y="928670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Ein case-Label ist ein konstanter, </a:t>
            </a:r>
            <a:r>
              <a:rPr lang="de-DE" b="1" dirty="0" smtClean="0">
                <a:solidFill>
                  <a:srgbClr val="C00000"/>
                </a:solidFill>
              </a:rPr>
              <a:t>ganzahliger</a:t>
            </a:r>
            <a:r>
              <a:rPr lang="de-DE" dirty="0" smtClean="0">
                <a:solidFill>
                  <a:schemeClr val="bg1"/>
                </a:solidFill>
              </a:rPr>
              <a:t> Ausdruck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5561807" y="242886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Anweisungsfolge falls case-Label erfüllt wurde</a:t>
            </a:r>
          </a:p>
        </p:txBody>
      </p:sp>
      <p:cxnSp>
        <p:nvCxnSpPr>
          <p:cNvPr id="7" name="Gerade Verbindung mit Pfeil 6"/>
          <p:cNvCxnSpPr>
            <a:stCxn id="4" idx="1"/>
          </p:cNvCxnSpPr>
          <p:nvPr/>
        </p:nvCxnSpPr>
        <p:spPr>
          <a:xfrm rot="10800000" flipV="1">
            <a:off x="2632849" y="1113336"/>
            <a:ext cx="2214578" cy="1244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" idx="1"/>
          </p:cNvCxnSpPr>
          <p:nvPr/>
        </p:nvCxnSpPr>
        <p:spPr>
          <a:xfrm rot="10800000" flipV="1">
            <a:off x="1989907" y="2613534"/>
            <a:ext cx="3571900" cy="24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633245" y="3143248"/>
            <a:ext cx="54895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break-Anweisung schließt die nachfolgenden Fälle von der Bearbeitung aus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rot="10800000">
            <a:off x="2132783" y="3214686"/>
            <a:ext cx="3571900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490237" y="1714488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 Wird zu beginn bewertet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8" name="Gerade Verbindung mit Pfeil 17"/>
          <p:cNvCxnSpPr>
            <a:stCxn id="15" idx="2"/>
          </p:cNvCxnSpPr>
          <p:nvPr/>
        </p:nvCxnSpPr>
        <p:spPr>
          <a:xfrm rot="5400000" flipH="1">
            <a:off x="4469577" y="663578"/>
            <a:ext cx="83580" cy="27569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Geschweifte Klammer rechts 18"/>
          <p:cNvSpPr/>
          <p:nvPr/>
        </p:nvSpPr>
        <p:spPr>
          <a:xfrm>
            <a:off x="3347229" y="3286124"/>
            <a:ext cx="428628" cy="1714512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061609" y="4000504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Mehrere case-Label können </a:t>
            </a:r>
            <a:r>
              <a:rPr lang="de-DE" b="1" dirty="0" smtClean="0">
                <a:solidFill>
                  <a:schemeClr val="tx1">
                    <a:lumMod val="75000"/>
                  </a:schemeClr>
                </a:solidFill>
              </a:rPr>
              <a:t>kaskadiert</a:t>
            </a:r>
            <a:r>
              <a:rPr lang="de-DE" dirty="0" smtClean="0">
                <a:solidFill>
                  <a:schemeClr val="bg1"/>
                </a:solidFill>
              </a:rPr>
              <a:t> werden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Geschweifte Klammer rechts 25"/>
          <p:cNvSpPr/>
          <p:nvPr/>
        </p:nvSpPr>
        <p:spPr>
          <a:xfrm>
            <a:off x="2418535" y="5214950"/>
            <a:ext cx="500066" cy="128588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061477" y="5643578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Optional: default-Label übernimmt alle Fälle, für die es kein passendes case-Label gibt. </a:t>
            </a:r>
            <a:endParaRPr lang="de-DE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5" grpId="0"/>
      <p:bldP spid="10" grpId="0"/>
      <p:bldP spid="15" grpId="0"/>
      <p:bldP spid="19" grpId="0" animBg="1"/>
      <p:bldP spid="20" grpId="0"/>
      <p:bldP spid="26" grpId="0" animBg="1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/>
          <p:cNvSpPr/>
          <p:nvPr/>
        </p:nvSpPr>
        <p:spPr>
          <a:xfrm>
            <a:off x="418271" y="1714488"/>
            <a:ext cx="5214974" cy="47863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switch (a)</a:t>
            </a:r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case 1:</a:t>
            </a:r>
          </a:p>
          <a:p>
            <a:r>
              <a:rPr lang="de-DE" dirty="0" smtClean="0"/>
              <a:t>   cout &lt;&lt; „Oh, eine 1!“ &lt;&lt; endl;</a:t>
            </a:r>
          </a:p>
          <a:p>
            <a:r>
              <a:rPr lang="de-DE" dirty="0" smtClean="0"/>
              <a:t>   break;</a:t>
            </a:r>
          </a:p>
          <a:p>
            <a:r>
              <a:rPr lang="de-DE" dirty="0" smtClean="0"/>
              <a:t>case 2:</a:t>
            </a:r>
          </a:p>
          <a:p>
            <a:r>
              <a:rPr lang="de-DE" dirty="0" smtClean="0"/>
              <a:t>   cout &lt;&lt; „Oh, eine 2!“ &lt;&lt; endl;</a:t>
            </a:r>
          </a:p>
          <a:p>
            <a:r>
              <a:rPr lang="de-DE" dirty="0" smtClean="0"/>
              <a:t>   </a:t>
            </a:r>
            <a:r>
              <a:rPr lang="de-DE" dirty="0" smtClean="0">
                <a:solidFill>
                  <a:schemeClr val="tx1">
                    <a:lumMod val="85000"/>
                  </a:schemeClr>
                </a:solidFill>
              </a:rPr>
              <a:t>//break;</a:t>
            </a:r>
          </a:p>
          <a:p>
            <a:r>
              <a:rPr lang="de-DE" dirty="0" smtClean="0"/>
              <a:t>case 3:</a:t>
            </a:r>
          </a:p>
          <a:p>
            <a:r>
              <a:rPr lang="de-DE" dirty="0" smtClean="0"/>
              <a:t>   cout &lt;&lt; „Oh, eine 3!“ &lt;&lt; endl;</a:t>
            </a:r>
          </a:p>
          <a:p>
            <a:r>
              <a:rPr lang="de-DE" dirty="0" smtClean="0"/>
              <a:t>   break;</a:t>
            </a:r>
          </a:p>
          <a:p>
            <a:r>
              <a:rPr lang="de-DE" dirty="0" smtClean="0"/>
              <a:t>default:</a:t>
            </a:r>
          </a:p>
          <a:p>
            <a:r>
              <a:rPr lang="de-DE" dirty="0" smtClean="0"/>
              <a:t>   cout &lt;&lt; „Es gab keine Überraschung.“ &lt;&lt; endl</a:t>
            </a:r>
          </a:p>
          <a:p>
            <a:r>
              <a:rPr lang="de-DE" dirty="0" smtClean="0"/>
              <a:t>   break;</a:t>
            </a:r>
          </a:p>
          <a:p>
            <a:r>
              <a:rPr lang="de-DE" dirty="0" smtClean="0"/>
              <a:t>}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Beispiel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bgerundetes Rechteck 3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Schleifen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204353" y="2143116"/>
            <a:ext cx="600079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for-Schleife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3204353" y="3429000"/>
            <a:ext cx="6000792" cy="7858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while-Schleife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204353" y="4714884"/>
            <a:ext cx="600079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do-while-Schleife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31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for-Flussdiagramm</a:t>
            </a:r>
          </a:p>
        </p:txBody>
      </p:sp>
      <p:sp>
        <p:nvSpPr>
          <p:cNvPr id="15" name="Flussdiagramm: Verzweigung 14"/>
          <p:cNvSpPr/>
          <p:nvPr/>
        </p:nvSpPr>
        <p:spPr>
          <a:xfrm>
            <a:off x="4616552" y="3643313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Prüfung</a:t>
            </a:r>
            <a:endParaRPr lang="de-DE" sz="2000" dirty="0"/>
          </a:p>
        </p:txBody>
      </p:sp>
      <p:sp>
        <p:nvSpPr>
          <p:cNvPr id="16" name="Ellipse 15"/>
          <p:cNvSpPr/>
          <p:nvPr/>
        </p:nvSpPr>
        <p:spPr>
          <a:xfrm>
            <a:off x="9348021" y="3710141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138552" y="2428867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Initialisierung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7847823" y="3571875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25" name="Ellipse 24"/>
          <p:cNvSpPr/>
          <p:nvPr/>
        </p:nvSpPr>
        <p:spPr>
          <a:xfrm>
            <a:off x="5918997" y="1214421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133179" y="5000635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Schleifen-</a:t>
            </a:r>
          </a:p>
          <a:p>
            <a:pPr algn="ctr"/>
            <a:r>
              <a:rPr lang="de-DE" sz="2400" dirty="0" smtClean="0"/>
              <a:t>körper</a:t>
            </a:r>
            <a:endParaRPr lang="de-DE" dirty="0"/>
          </a:p>
        </p:txBody>
      </p:sp>
      <p:sp>
        <p:nvSpPr>
          <p:cNvPr id="39" name="Rechteck 38"/>
          <p:cNvSpPr/>
          <p:nvPr/>
        </p:nvSpPr>
        <p:spPr>
          <a:xfrm>
            <a:off x="1132651" y="3000371"/>
            <a:ext cx="2214578" cy="478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Inkrement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25" idx="4"/>
            <a:endCxn id="20" idx="0"/>
          </p:cNvCxnSpPr>
          <p:nvPr/>
        </p:nvCxnSpPr>
        <p:spPr>
          <a:xfrm rot="16200000" flipH="1">
            <a:off x="5921683" y="2104709"/>
            <a:ext cx="642942" cy="5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20" idx="2"/>
            <a:endCxn id="15" idx="0"/>
          </p:cNvCxnSpPr>
          <p:nvPr/>
        </p:nvCxnSpPr>
        <p:spPr>
          <a:xfrm rot="16200000" flipH="1">
            <a:off x="5884580" y="3268267"/>
            <a:ext cx="736306" cy="13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5" idx="2"/>
            <a:endCxn id="38" idx="0"/>
          </p:cNvCxnSpPr>
          <p:nvPr/>
        </p:nvCxnSpPr>
        <p:spPr>
          <a:xfrm rot="5400000">
            <a:off x="5906084" y="4647093"/>
            <a:ext cx="687926" cy="19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Form 49"/>
          <p:cNvCxnSpPr>
            <a:stCxn id="38" idx="1"/>
            <a:endCxn id="39" idx="2"/>
          </p:cNvCxnSpPr>
          <p:nvPr/>
        </p:nvCxnSpPr>
        <p:spPr>
          <a:xfrm rot="10800000">
            <a:off x="2239941" y="3478511"/>
            <a:ext cx="2893239" cy="1879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Form 51"/>
          <p:cNvCxnSpPr>
            <a:stCxn id="38" idx="2"/>
            <a:endCxn id="39" idx="1"/>
          </p:cNvCxnSpPr>
          <p:nvPr/>
        </p:nvCxnSpPr>
        <p:spPr>
          <a:xfrm rot="5400000" flipH="1">
            <a:off x="2448773" y="1923320"/>
            <a:ext cx="2475574" cy="5107817"/>
          </a:xfrm>
          <a:prstGeom prst="bentConnector4">
            <a:avLst>
              <a:gd name="adj1" fmla="val -9234"/>
              <a:gd name="adj2" fmla="val 10447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Form 53"/>
          <p:cNvCxnSpPr>
            <a:stCxn id="38" idx="3"/>
            <a:endCxn id="16" idx="4"/>
          </p:cNvCxnSpPr>
          <p:nvPr/>
        </p:nvCxnSpPr>
        <p:spPr>
          <a:xfrm flipV="1">
            <a:off x="7347757" y="4281645"/>
            <a:ext cx="2321735" cy="10761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5" idx="3"/>
            <a:endCxn id="16" idx="2"/>
          </p:cNvCxnSpPr>
          <p:nvPr/>
        </p:nvCxnSpPr>
        <p:spPr>
          <a:xfrm>
            <a:off x="7902700" y="3978011"/>
            <a:ext cx="1445321" cy="17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2561411" y="4929197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5">
                    <a:lumMod val="50000"/>
                  </a:schemeClr>
                </a:solidFill>
              </a:rPr>
              <a:t>continue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490633" y="4929197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5">
                    <a:lumMod val="50000"/>
                  </a:schemeClr>
                </a:solidFill>
              </a:rPr>
              <a:t>break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6276187" y="4429131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  <p:cxnSp>
        <p:nvCxnSpPr>
          <p:cNvPr id="22" name="Gewinkelte Verbindung 21"/>
          <p:cNvCxnSpPr>
            <a:endCxn id="15" idx="1"/>
          </p:cNvCxnSpPr>
          <p:nvPr/>
        </p:nvCxnSpPr>
        <p:spPr>
          <a:xfrm>
            <a:off x="3418667" y="3143248"/>
            <a:ext cx="1197885" cy="8347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20" grpId="0" animBg="1"/>
      <p:bldP spid="23" grpId="0"/>
      <p:bldP spid="25" grpId="0" animBg="1"/>
      <p:bldP spid="38" grpId="0" animBg="1"/>
      <p:bldP spid="39" grpId="0" animBg="1"/>
      <p:bldP spid="76" grpId="0"/>
      <p:bldP spid="77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204089" y="2711231"/>
            <a:ext cx="6715172" cy="3643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for( </a:t>
            </a:r>
            <a:r>
              <a:rPr lang="de-DE" sz="2400" dirty="0" smtClean="0">
                <a:solidFill>
                  <a:srgbClr val="FF0000"/>
                </a:solidFill>
              </a:rPr>
              <a:t>Initialisierung</a:t>
            </a:r>
            <a:r>
              <a:rPr lang="de-DE" sz="2400" dirty="0" smtClean="0">
                <a:solidFill>
                  <a:srgbClr val="002060"/>
                </a:solidFill>
              </a:rPr>
              <a:t>; </a:t>
            </a:r>
            <a:r>
              <a:rPr lang="de-DE" sz="2400" dirty="0" smtClean="0">
                <a:solidFill>
                  <a:srgbClr val="FFC000"/>
                </a:solidFill>
              </a:rPr>
              <a:t>Prüfung</a:t>
            </a:r>
            <a:r>
              <a:rPr lang="de-DE" sz="2400" dirty="0" smtClean="0"/>
              <a:t>;  </a:t>
            </a:r>
            <a:r>
              <a:rPr lang="de-DE" sz="2400" dirty="0" smtClean="0">
                <a:solidFill>
                  <a:srgbClr val="00B050"/>
                </a:solidFill>
              </a:rPr>
              <a:t>Ink-/Dekrement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smtClean="0"/>
              <a:t>)</a:t>
            </a:r>
            <a:endParaRPr lang="de-DE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continue;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break;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}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for-Struktur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4918865" y="357166"/>
            <a:ext cx="6061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Wird  bei jeden neuen Eintritt in die Schleife neu ausgewertet. Solange der Wert wahr (!0) geht die Schleife weiter. Ergibt sich ein Wert der Außerhalb der Prüfung liegt, also Unwahr (=0), wird die Schleife abgebrochen.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276187" y="1853975"/>
            <a:ext cx="4368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Der Initialisierungswert wird bei jedem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Durchgang um den hier angegeben Wert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verändert.</a:t>
            </a:r>
          </a:p>
        </p:txBody>
      </p:sp>
      <p:cxnSp>
        <p:nvCxnSpPr>
          <p:cNvPr id="7" name="Gerade Verbindung mit Pfeil 6"/>
          <p:cNvCxnSpPr>
            <a:stCxn id="4" idx="1"/>
          </p:cNvCxnSpPr>
          <p:nvPr/>
        </p:nvCxnSpPr>
        <p:spPr>
          <a:xfrm rot="10800000" flipV="1">
            <a:off x="4275923" y="957330"/>
            <a:ext cx="642942" cy="19001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5" idx="1"/>
          </p:cNvCxnSpPr>
          <p:nvPr/>
        </p:nvCxnSpPr>
        <p:spPr>
          <a:xfrm rot="10800000" flipV="1">
            <a:off x="5704683" y="2315639"/>
            <a:ext cx="571504" cy="4670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704551" y="3354173"/>
            <a:ext cx="6418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Der Schleifenkörper wird bei jedem Durchlauf ausgeführt.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Besteht der Schleifenkörper aus einer einzigen Anweisung,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können die geschweiften Klammern fehlen.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rot="10800000">
            <a:off x="2704287" y="3711364"/>
            <a:ext cx="2000264" cy="1044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46833" y="1639661"/>
            <a:ext cx="4687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Gibt den Beginn der Schleife an. Nimmt bei 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jeden Durchlauf einen neuen Wert an.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8" name="Gerade Verbindung mit Pfeil 17"/>
          <p:cNvCxnSpPr>
            <a:stCxn id="15" idx="2"/>
          </p:cNvCxnSpPr>
          <p:nvPr/>
        </p:nvCxnSpPr>
        <p:spPr>
          <a:xfrm rot="5400000">
            <a:off x="2270499" y="2362585"/>
            <a:ext cx="496678" cy="343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61609" y="4640057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contiue-Anweisung wird der derzeitige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061477" y="6068817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break-Anweisung wird der ganze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>
            <a:stCxn id="20" idx="1"/>
          </p:cNvCxnSpPr>
          <p:nvPr/>
        </p:nvCxnSpPr>
        <p:spPr>
          <a:xfrm rot="10800000">
            <a:off x="3061477" y="4282867"/>
            <a:ext cx="1000132" cy="680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7" idx="1"/>
          </p:cNvCxnSpPr>
          <p:nvPr/>
        </p:nvCxnSpPr>
        <p:spPr>
          <a:xfrm rot="10800000">
            <a:off x="2061345" y="5354437"/>
            <a:ext cx="1000132" cy="10375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5" grpId="0"/>
      <p:bldP spid="10" grpId="0"/>
      <p:bldP spid="15" grpId="0"/>
      <p:bldP spid="20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89841" y="642919"/>
            <a:ext cx="9001188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for( </a:t>
            </a:r>
            <a:r>
              <a:rPr lang="de-DE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3200" dirty="0" smtClean="0">
                <a:solidFill>
                  <a:srgbClr val="FF0000"/>
                </a:solidFill>
              </a:rPr>
              <a:t> i=0</a:t>
            </a:r>
            <a:r>
              <a:rPr lang="de-DE" sz="3200" dirty="0" smtClean="0">
                <a:solidFill>
                  <a:srgbClr val="002060"/>
                </a:solidFill>
              </a:rPr>
              <a:t>; </a:t>
            </a:r>
            <a:r>
              <a:rPr lang="de-DE" sz="3200" dirty="0" smtClean="0">
                <a:solidFill>
                  <a:srgbClr val="FFC000"/>
                </a:solidFill>
              </a:rPr>
              <a:t>i&lt;=3</a:t>
            </a:r>
            <a:r>
              <a:rPr lang="de-DE" sz="3200" dirty="0" smtClean="0"/>
              <a:t>;  </a:t>
            </a:r>
            <a:r>
              <a:rPr lang="de-DE" sz="3200" dirty="0" smtClean="0">
                <a:solidFill>
                  <a:srgbClr val="00B050"/>
                </a:solidFill>
              </a:rPr>
              <a:t>i++ </a:t>
            </a:r>
            <a:r>
              <a:rPr lang="de-DE" sz="3200" dirty="0" smtClean="0"/>
              <a:t>)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2632849" y="1714488"/>
            <a:ext cx="7858180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for( </a:t>
            </a:r>
            <a:r>
              <a:rPr lang="de-DE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3200" dirty="0" smtClean="0">
                <a:solidFill>
                  <a:srgbClr val="FF0000"/>
                </a:solidFill>
              </a:rPr>
              <a:t> i=1</a:t>
            </a:r>
            <a:r>
              <a:rPr lang="de-DE" sz="3200" dirty="0" smtClean="0">
                <a:solidFill>
                  <a:srgbClr val="002060"/>
                </a:solidFill>
              </a:rPr>
              <a:t>; </a:t>
            </a:r>
            <a:r>
              <a:rPr lang="de-DE" sz="3200" dirty="0" smtClean="0">
                <a:solidFill>
                  <a:srgbClr val="FFC000"/>
                </a:solidFill>
              </a:rPr>
              <a:t>i&lt;=3</a:t>
            </a:r>
            <a:r>
              <a:rPr lang="de-DE" sz="3200" dirty="0" smtClean="0"/>
              <a:t>;  </a:t>
            </a:r>
            <a:r>
              <a:rPr lang="de-DE" sz="3200" dirty="0" smtClean="0">
                <a:solidFill>
                  <a:srgbClr val="00B050"/>
                </a:solidFill>
              </a:rPr>
              <a:t>i++ </a:t>
            </a:r>
            <a:r>
              <a:rPr lang="de-DE" sz="3200" dirty="0" smtClean="0"/>
              <a:t>)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632981" y="2786058"/>
            <a:ext cx="6858047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for( </a:t>
            </a:r>
            <a:r>
              <a:rPr lang="de-DE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3200" dirty="0" smtClean="0">
                <a:solidFill>
                  <a:srgbClr val="FF0000"/>
                </a:solidFill>
              </a:rPr>
              <a:t> i=2</a:t>
            </a:r>
            <a:r>
              <a:rPr lang="de-DE" sz="3200" dirty="0" smtClean="0">
                <a:solidFill>
                  <a:srgbClr val="002060"/>
                </a:solidFill>
              </a:rPr>
              <a:t>; </a:t>
            </a:r>
            <a:r>
              <a:rPr lang="de-DE" sz="3200" dirty="0" smtClean="0">
                <a:solidFill>
                  <a:srgbClr val="FFC000"/>
                </a:solidFill>
              </a:rPr>
              <a:t>i&lt;=3</a:t>
            </a:r>
            <a:r>
              <a:rPr lang="de-DE" sz="3200" dirty="0" smtClean="0"/>
              <a:t>;  </a:t>
            </a:r>
            <a:r>
              <a:rPr lang="de-DE" sz="3200" dirty="0" smtClean="0">
                <a:solidFill>
                  <a:srgbClr val="00B050"/>
                </a:solidFill>
              </a:rPr>
              <a:t>i++ </a:t>
            </a:r>
            <a:r>
              <a:rPr lang="de-DE" sz="3200" dirty="0" smtClean="0"/>
              <a:t>)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561675" y="3857628"/>
            <a:ext cx="5929354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for( </a:t>
            </a:r>
            <a:r>
              <a:rPr lang="de-DE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3200" dirty="0" smtClean="0">
                <a:solidFill>
                  <a:srgbClr val="FF0000"/>
                </a:solidFill>
              </a:rPr>
              <a:t> i=3</a:t>
            </a:r>
            <a:r>
              <a:rPr lang="de-DE" sz="3200" dirty="0" smtClean="0">
                <a:solidFill>
                  <a:srgbClr val="002060"/>
                </a:solidFill>
              </a:rPr>
              <a:t>; </a:t>
            </a:r>
            <a:r>
              <a:rPr lang="de-DE" sz="3200" dirty="0" smtClean="0">
                <a:solidFill>
                  <a:srgbClr val="FFC000"/>
                </a:solidFill>
              </a:rPr>
              <a:t>i&lt;=3</a:t>
            </a:r>
            <a:r>
              <a:rPr lang="de-DE" sz="3200" dirty="0" smtClean="0"/>
              <a:t>;  </a:t>
            </a:r>
            <a:r>
              <a:rPr lang="de-DE" sz="3200" dirty="0" smtClean="0">
                <a:solidFill>
                  <a:srgbClr val="00B050"/>
                </a:solidFill>
              </a:rPr>
              <a:t>i++ </a:t>
            </a:r>
            <a:r>
              <a:rPr lang="de-DE" sz="3200" dirty="0" smtClean="0"/>
              <a:t>)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33113" y="4572008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Schleife wird ein letztes mal durchlaufen.</a:t>
            </a:r>
            <a:endParaRPr lang="de-DE" sz="1100" dirty="0"/>
          </a:p>
        </p:txBody>
      </p:sp>
      <p:cxnSp>
        <p:nvCxnSpPr>
          <p:cNvPr id="10" name="Gewinkelte Verbindung 9"/>
          <p:cNvCxnSpPr>
            <a:stCxn id="2" idx="1"/>
            <a:endCxn id="3" idx="1"/>
          </p:cNvCxnSpPr>
          <p:nvPr/>
        </p:nvCxnSpPr>
        <p:spPr>
          <a:xfrm rot="10800000" flipH="1" flipV="1">
            <a:off x="1489841" y="1000108"/>
            <a:ext cx="1143008" cy="1071569"/>
          </a:xfrm>
          <a:prstGeom prst="bentConnector3">
            <a:avLst>
              <a:gd name="adj1" fmla="val -2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2" idx="1"/>
            <a:endCxn id="5" idx="1"/>
          </p:cNvCxnSpPr>
          <p:nvPr/>
        </p:nvCxnSpPr>
        <p:spPr>
          <a:xfrm rot="10800000" flipH="1" flipV="1">
            <a:off x="1489841" y="1000108"/>
            <a:ext cx="2143140" cy="2143139"/>
          </a:xfrm>
          <a:prstGeom prst="bentConnector3">
            <a:avLst>
              <a:gd name="adj1" fmla="val -1066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2" idx="1"/>
            <a:endCxn id="6" idx="1"/>
          </p:cNvCxnSpPr>
          <p:nvPr/>
        </p:nvCxnSpPr>
        <p:spPr>
          <a:xfrm rot="10800000" flipH="1" flipV="1">
            <a:off x="1489841" y="1000108"/>
            <a:ext cx="3071834" cy="3214709"/>
          </a:xfrm>
          <a:prstGeom prst="bentConnector3">
            <a:avLst>
              <a:gd name="adj1" fmla="val -744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5490369" y="5000637"/>
            <a:ext cx="5000660" cy="7143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for( </a:t>
            </a:r>
            <a:r>
              <a:rPr lang="de-DE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3200" dirty="0" smtClean="0">
                <a:solidFill>
                  <a:srgbClr val="FF0000"/>
                </a:solidFill>
              </a:rPr>
              <a:t> i=4</a:t>
            </a:r>
            <a:r>
              <a:rPr lang="de-DE" sz="3200" dirty="0" smtClean="0">
                <a:solidFill>
                  <a:srgbClr val="002060"/>
                </a:solidFill>
              </a:rPr>
              <a:t>; </a:t>
            </a:r>
            <a:r>
              <a:rPr lang="de-DE" sz="3200" dirty="0" smtClean="0">
                <a:solidFill>
                  <a:srgbClr val="FFC000"/>
                </a:solidFill>
              </a:rPr>
              <a:t>i&lt;=3</a:t>
            </a:r>
            <a:r>
              <a:rPr lang="de-DE" sz="3200" dirty="0" smtClean="0"/>
              <a:t>;  </a:t>
            </a:r>
            <a:r>
              <a:rPr lang="de-DE" sz="3200" dirty="0" smtClean="0">
                <a:solidFill>
                  <a:srgbClr val="00B050"/>
                </a:solidFill>
              </a:rPr>
              <a:t>i++ </a:t>
            </a:r>
            <a:r>
              <a:rPr lang="de-DE" sz="3200" dirty="0" smtClean="0"/>
              <a:t>)</a:t>
            </a:r>
            <a:endParaRPr lang="de-DE" sz="32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" name="Gewinkelte Verbindung 16"/>
          <p:cNvCxnSpPr>
            <a:stCxn id="2" idx="1"/>
            <a:endCxn id="15" idx="1"/>
          </p:cNvCxnSpPr>
          <p:nvPr/>
        </p:nvCxnSpPr>
        <p:spPr>
          <a:xfrm rot="10800000" flipH="1" flipV="1">
            <a:off x="1489841" y="1000109"/>
            <a:ext cx="4000528" cy="4357718"/>
          </a:xfrm>
          <a:prstGeom prst="bentConnector3">
            <a:avLst>
              <a:gd name="adj1" fmla="val -5714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75395" y="857232"/>
            <a:ext cx="785818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275395" y="1785926"/>
            <a:ext cx="785818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75395" y="2786058"/>
            <a:ext cx="785818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75395" y="3857628"/>
            <a:ext cx="785818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275395" y="4857760"/>
            <a:ext cx="785818" cy="5715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490369" y="5715016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Schleife wird abgebrochen.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8" grpId="0"/>
      <p:bldP spid="15" grpId="0" animBg="1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 und Ink</a:t>
            </a:r>
          </a:p>
        </p:txBody>
      </p:sp>
      <p:graphicFrame>
        <p:nvGraphicFramePr>
          <p:cNvPr id="26" name="Tabelle 25"/>
          <p:cNvGraphicFramePr>
            <a:graphicFrameLocks noGrp="1"/>
          </p:cNvGraphicFramePr>
          <p:nvPr/>
        </p:nvGraphicFramePr>
        <p:xfrm>
          <a:off x="489710" y="2357430"/>
          <a:ext cx="9286941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5521"/>
                <a:gridCol w="865732"/>
                <a:gridCol w="2361086"/>
                <a:gridCol w="2754602"/>
              </a:tblGrid>
              <a:tr h="1214446">
                <a:tc>
                  <a:txBody>
                    <a:bodyPr/>
                    <a:lstStyle/>
                    <a:p>
                      <a:r>
                        <a:rPr lang="de-DE" sz="3200" dirty="0" smtClean="0"/>
                        <a:t>Moment der Änderung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Art der Änderung</a:t>
                      </a:r>
                      <a:endParaRPr lang="de-DE" sz="1600" dirty="0"/>
                    </a:p>
                  </a:txBody>
                  <a:tcPr vert="vert27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Inkrement (++)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200" dirty="0" smtClean="0"/>
                        <a:t>Dekrement</a:t>
                      </a:r>
                    </a:p>
                    <a:p>
                      <a:pPr algn="ctr"/>
                      <a:r>
                        <a:rPr lang="de-DE" sz="3200" dirty="0" smtClean="0"/>
                        <a:t>(--)</a:t>
                      </a:r>
                      <a:endParaRPr lang="de-DE" sz="3200" dirty="0"/>
                    </a:p>
                  </a:txBody>
                  <a:tcPr/>
                </a:tc>
              </a:tr>
              <a:tr h="1214446">
                <a:tc gridSpan="2">
                  <a:txBody>
                    <a:bodyPr/>
                    <a:lstStyle/>
                    <a:p>
                      <a:r>
                        <a:rPr lang="de-DE" sz="3200" b="1" dirty="0" smtClean="0"/>
                        <a:t>Vor</a:t>
                      </a:r>
                      <a:r>
                        <a:rPr lang="de-DE" sz="3200" dirty="0" smtClean="0"/>
                        <a:t> der Benutzung im Schleifenlauf</a:t>
                      </a:r>
                      <a:endParaRPr lang="de-D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0" dirty="0" smtClean="0">
                          <a:solidFill>
                            <a:srgbClr val="C00000"/>
                          </a:solidFill>
                        </a:rPr>
                        <a:t>++i</a:t>
                      </a:r>
                      <a:endParaRPr lang="de-DE" sz="6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0" dirty="0" smtClean="0">
                          <a:solidFill>
                            <a:srgbClr val="002060"/>
                          </a:solidFill>
                        </a:rPr>
                        <a:t>--i</a:t>
                      </a:r>
                      <a:endParaRPr lang="de-DE" sz="6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1214446">
                <a:tc gridSpan="2">
                  <a:txBody>
                    <a:bodyPr/>
                    <a:lstStyle/>
                    <a:p>
                      <a:r>
                        <a:rPr lang="de-DE" sz="3200" b="1" dirty="0" smtClean="0"/>
                        <a:t>Nach</a:t>
                      </a:r>
                      <a:r>
                        <a:rPr lang="de-DE" sz="3200" dirty="0" smtClean="0"/>
                        <a:t> der Benutzung im Schleifenlauf</a:t>
                      </a:r>
                      <a:endParaRPr lang="de-DE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0" dirty="0" smtClean="0">
                          <a:solidFill>
                            <a:srgbClr val="C00000"/>
                          </a:solidFill>
                        </a:rPr>
                        <a:t>i++</a:t>
                      </a:r>
                      <a:endParaRPr lang="de-DE" sz="6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6000" dirty="0" smtClean="0">
                          <a:solidFill>
                            <a:srgbClr val="002060"/>
                          </a:solidFill>
                        </a:rPr>
                        <a:t>i--</a:t>
                      </a:r>
                      <a:endParaRPr lang="de-DE" sz="60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feld 26"/>
          <p:cNvSpPr txBox="1"/>
          <p:nvPr/>
        </p:nvSpPr>
        <p:spPr>
          <a:xfrm>
            <a:off x="418271" y="1785925"/>
            <a:ext cx="2282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int i = 0;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418271" y="6143644"/>
            <a:ext cx="1098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*Nicht gültig innerhalb einer Bedingung einer </a:t>
            </a:r>
            <a:r>
              <a:rPr lang="de-DE" sz="2800" dirty="0" smtClean="0">
                <a:solidFill>
                  <a:srgbClr val="C00000"/>
                </a:solidFill>
              </a:rPr>
              <a:t>Kontrollstruktur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while-Flussdiagramm</a:t>
            </a:r>
          </a:p>
        </p:txBody>
      </p:sp>
      <p:sp>
        <p:nvSpPr>
          <p:cNvPr id="15" name="Flussdiagramm: Verzweigung 14"/>
          <p:cNvSpPr/>
          <p:nvPr/>
        </p:nvSpPr>
        <p:spPr>
          <a:xfrm>
            <a:off x="4330800" y="3286123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Prüfung</a:t>
            </a:r>
            <a:endParaRPr lang="de-DE" sz="2000" dirty="0"/>
          </a:p>
        </p:txBody>
      </p:sp>
      <p:sp>
        <p:nvSpPr>
          <p:cNvPr id="16" name="Ellipse 15"/>
          <p:cNvSpPr/>
          <p:nvPr/>
        </p:nvSpPr>
        <p:spPr>
          <a:xfrm>
            <a:off x="9062269" y="3352951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7562071" y="3214685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25" name="Ellipse 24"/>
          <p:cNvSpPr/>
          <p:nvPr/>
        </p:nvSpPr>
        <p:spPr>
          <a:xfrm>
            <a:off x="5633245" y="121442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847427" y="4786322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Schleifen-</a:t>
            </a:r>
          </a:p>
          <a:p>
            <a:pPr algn="ctr"/>
            <a:r>
              <a:rPr lang="de-DE" sz="2400" dirty="0" smtClean="0"/>
              <a:t>körper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25" idx="4"/>
            <a:endCxn id="15" idx="0"/>
          </p:cNvCxnSpPr>
          <p:nvPr/>
        </p:nvCxnSpPr>
        <p:spPr>
          <a:xfrm rot="16200000" flipH="1">
            <a:off x="5214197" y="2526445"/>
            <a:ext cx="1500197" cy="19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15" idx="2"/>
            <a:endCxn id="38" idx="0"/>
          </p:cNvCxnSpPr>
          <p:nvPr/>
        </p:nvCxnSpPr>
        <p:spPr>
          <a:xfrm rot="5400000">
            <a:off x="5548894" y="4361341"/>
            <a:ext cx="830803" cy="191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Form 49"/>
          <p:cNvCxnSpPr>
            <a:stCxn id="38" idx="1"/>
          </p:cNvCxnSpPr>
          <p:nvPr/>
        </p:nvCxnSpPr>
        <p:spPr>
          <a:xfrm rot="10800000" flipH="1">
            <a:off x="4847427" y="2928934"/>
            <a:ext cx="1178726" cy="2214578"/>
          </a:xfrm>
          <a:prstGeom prst="bentConnector4">
            <a:avLst>
              <a:gd name="adj1" fmla="val -241946"/>
              <a:gd name="adj2" fmla="val 9732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Form 51"/>
          <p:cNvCxnSpPr>
            <a:stCxn id="38" idx="2"/>
          </p:cNvCxnSpPr>
          <p:nvPr/>
        </p:nvCxnSpPr>
        <p:spPr>
          <a:xfrm rot="5400000" flipH="1">
            <a:off x="4615254" y="4161240"/>
            <a:ext cx="2643206" cy="35719"/>
          </a:xfrm>
          <a:prstGeom prst="bentConnector5">
            <a:avLst>
              <a:gd name="adj1" fmla="val -8649"/>
              <a:gd name="adj2" fmla="val 13434358"/>
              <a:gd name="adj3" fmla="val 11966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Form 53"/>
          <p:cNvCxnSpPr>
            <a:stCxn id="38" idx="3"/>
          </p:cNvCxnSpPr>
          <p:nvPr/>
        </p:nvCxnSpPr>
        <p:spPr>
          <a:xfrm flipV="1">
            <a:off x="7062005" y="4067332"/>
            <a:ext cx="2321735" cy="107618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15" idx="3"/>
            <a:endCxn id="16" idx="2"/>
          </p:cNvCxnSpPr>
          <p:nvPr/>
        </p:nvCxnSpPr>
        <p:spPr>
          <a:xfrm>
            <a:off x="7616948" y="3620821"/>
            <a:ext cx="1445321" cy="17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2275659" y="5022563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5">
                    <a:lumMod val="50000"/>
                  </a:schemeClr>
                </a:solidFill>
              </a:rPr>
              <a:t>continue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204881" y="4714884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5">
                    <a:lumMod val="50000"/>
                  </a:schemeClr>
                </a:solidFill>
              </a:rPr>
              <a:t>break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133311" y="4143380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3" grpId="0"/>
      <p:bldP spid="25" grpId="0" animBg="1"/>
      <p:bldP spid="38" grpId="0" animBg="1"/>
      <p:bldP spid="76" grpId="0"/>
      <p:bldP spid="77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dirty="0" smtClean="0">
                <a:solidFill>
                  <a:srgbClr val="002060"/>
                </a:solidFill>
              </a:rPr>
              <a:t>Wozu dienen Preprozessoranweisungen?</a:t>
            </a:r>
            <a:endParaRPr lang="de-DE" sz="3200" dirty="0" smtClean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Aus exklusiv welchen Zeichen kann der Name einer Variable bestehen?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Wie werden Preprozessoranweisungen deklariert?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Muss jede Variable immer, vor ihrem ersten gebrauch, deklariert worden sein? 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8" grpId="0" animBg="1"/>
      <p:bldP spid="19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204089" y="2285992"/>
            <a:ext cx="6715172" cy="3643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while( </a:t>
            </a:r>
            <a:r>
              <a:rPr lang="de-DE" sz="2400" dirty="0" smtClean="0">
                <a:solidFill>
                  <a:srgbClr val="FFC000"/>
                </a:solidFill>
              </a:rPr>
              <a:t>Prüfung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smtClean="0"/>
              <a:t>)</a:t>
            </a:r>
            <a:endParaRPr lang="de-DE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continue;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break;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}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while-Struktur</a:t>
            </a:r>
          </a:p>
        </p:txBody>
      </p:sp>
      <p:sp>
        <p:nvSpPr>
          <p:cNvPr id="4" name="Rechteck 3"/>
          <p:cNvSpPr/>
          <p:nvPr/>
        </p:nvSpPr>
        <p:spPr>
          <a:xfrm>
            <a:off x="4918865" y="928670"/>
            <a:ext cx="5857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Wird  bei jeden neuen Eintritt in die Schleife neu ausgewertet. Solange der Wert wahr (!0) geht die Schleife weiter. Ergibt sich ein Wert der Außerhalb der Prüfung liegt, also Unwahr (=0), wird die Schleife abgebrochen.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/>
          <p:cNvCxnSpPr>
            <a:stCxn id="4" idx="1"/>
          </p:cNvCxnSpPr>
          <p:nvPr/>
        </p:nvCxnSpPr>
        <p:spPr>
          <a:xfrm rot="10800000" flipV="1">
            <a:off x="2990039" y="1667333"/>
            <a:ext cx="1928826" cy="761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704551" y="2714620"/>
            <a:ext cx="6418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Der Schleifenkörper wird bei jedem Durchlauf ausgeführt.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Besteht der Schleifenkörper aus einer einzigen Anweisung,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können die geschweiften Klammern fehlen.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rot="10800000" flipV="1">
            <a:off x="2561411" y="3176284"/>
            <a:ext cx="2143140" cy="1812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61609" y="4214818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contiue-Anweisung wird der derzeitige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561543" y="5429264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break-Anweisung wird der ganze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>
            <a:stCxn id="20" idx="1"/>
          </p:cNvCxnSpPr>
          <p:nvPr/>
        </p:nvCxnSpPr>
        <p:spPr>
          <a:xfrm rot="10800000">
            <a:off x="3061477" y="3857628"/>
            <a:ext cx="1000132" cy="680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7" idx="1"/>
          </p:cNvCxnSpPr>
          <p:nvPr/>
        </p:nvCxnSpPr>
        <p:spPr>
          <a:xfrm rot="10800000">
            <a:off x="2275659" y="5072074"/>
            <a:ext cx="1285884" cy="6803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10" grpId="0"/>
      <p:bldP spid="20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do-while-Schleifen</a:t>
            </a:r>
          </a:p>
        </p:txBody>
      </p:sp>
      <p:sp>
        <p:nvSpPr>
          <p:cNvPr id="16" name="Ellipse 15"/>
          <p:cNvSpPr/>
          <p:nvPr/>
        </p:nvSpPr>
        <p:spPr>
          <a:xfrm>
            <a:off x="8919393" y="522111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6990567" y="4974182"/>
            <a:ext cx="114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Nein</a:t>
            </a:r>
            <a:endParaRPr lang="de-DE" b="1" dirty="0"/>
          </a:p>
        </p:txBody>
      </p:sp>
      <p:sp>
        <p:nvSpPr>
          <p:cNvPr id="25" name="Ellipse 24"/>
          <p:cNvSpPr/>
          <p:nvPr/>
        </p:nvSpPr>
        <p:spPr>
          <a:xfrm>
            <a:off x="5633245" y="1616596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>
            <a:stCxn id="25" idx="4"/>
            <a:endCxn id="20" idx="0"/>
          </p:cNvCxnSpPr>
          <p:nvPr/>
        </p:nvCxnSpPr>
        <p:spPr>
          <a:xfrm rot="5400000">
            <a:off x="5454650" y="268816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20" idx="2"/>
          </p:cNvCxnSpPr>
          <p:nvPr/>
        </p:nvCxnSpPr>
        <p:spPr>
          <a:xfrm rot="16200000" flipH="1">
            <a:off x="5204618" y="4652709"/>
            <a:ext cx="1500197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Form 49"/>
          <p:cNvCxnSpPr/>
          <p:nvPr/>
        </p:nvCxnSpPr>
        <p:spPr>
          <a:xfrm rot="16200000" flipH="1">
            <a:off x="6440526" y="3881152"/>
            <a:ext cx="2385968" cy="1143007"/>
          </a:xfrm>
          <a:prstGeom prst="bentConnector3">
            <a:avLst>
              <a:gd name="adj1" fmla="val 995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Form 51"/>
          <p:cNvCxnSpPr>
            <a:stCxn id="20" idx="3"/>
          </p:cNvCxnSpPr>
          <p:nvPr/>
        </p:nvCxnSpPr>
        <p:spPr>
          <a:xfrm flipH="1">
            <a:off x="5918997" y="3545422"/>
            <a:ext cx="1143008" cy="1071570"/>
          </a:xfrm>
          <a:prstGeom prst="bentConnector3">
            <a:avLst>
              <a:gd name="adj1" fmla="val -2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5847559" y="418836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chemeClr val="accent5">
                    <a:lumMod val="50000"/>
                  </a:schemeClr>
                </a:solidFill>
              </a:rPr>
              <a:t>continue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7347757" y="2902480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 smtClean="0">
                <a:solidFill>
                  <a:schemeClr val="accent5">
                    <a:lumMod val="50000"/>
                  </a:schemeClr>
                </a:solidFill>
              </a:rPr>
              <a:t>break</a:t>
            </a:r>
            <a:endParaRPr lang="de-DE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847295" y="504562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400" b="1" dirty="0" smtClean="0"/>
              <a:t>Ja</a:t>
            </a:r>
            <a:endParaRPr lang="de-DE" b="1" dirty="0"/>
          </a:p>
        </p:txBody>
      </p:sp>
      <p:sp>
        <p:nvSpPr>
          <p:cNvPr id="19" name="Flussdiagramm: Verzweigung 18"/>
          <p:cNvSpPr/>
          <p:nvPr/>
        </p:nvSpPr>
        <p:spPr>
          <a:xfrm>
            <a:off x="4347361" y="5188496"/>
            <a:ext cx="3286148" cy="6693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Prüfung</a:t>
            </a:r>
            <a:endParaRPr lang="de-DE" sz="2000" dirty="0"/>
          </a:p>
        </p:txBody>
      </p:sp>
      <p:sp>
        <p:nvSpPr>
          <p:cNvPr id="20" name="Rechteck 19"/>
          <p:cNvSpPr/>
          <p:nvPr/>
        </p:nvSpPr>
        <p:spPr>
          <a:xfrm>
            <a:off x="4847427" y="3188232"/>
            <a:ext cx="221457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Schleifen-</a:t>
            </a:r>
          </a:p>
          <a:p>
            <a:pPr algn="ctr"/>
            <a:r>
              <a:rPr lang="de-DE" sz="2400" dirty="0" smtClean="0"/>
              <a:t>körper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19" idx="3"/>
            <a:endCxn id="16" idx="2"/>
          </p:cNvCxnSpPr>
          <p:nvPr/>
        </p:nvCxnSpPr>
        <p:spPr>
          <a:xfrm flipV="1">
            <a:off x="7633509" y="5506868"/>
            <a:ext cx="1285884" cy="163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Gewinkelte Verbindung 50"/>
          <p:cNvCxnSpPr>
            <a:stCxn id="19" idx="1"/>
          </p:cNvCxnSpPr>
          <p:nvPr/>
        </p:nvCxnSpPr>
        <p:spPr>
          <a:xfrm rot="10800000" flipH="1">
            <a:off x="4347361" y="2473852"/>
            <a:ext cx="1571636" cy="3049342"/>
          </a:xfrm>
          <a:prstGeom prst="bentConnector4">
            <a:avLst>
              <a:gd name="adj1" fmla="val -99433"/>
              <a:gd name="adj2" fmla="val 96781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5" grpId="0" animBg="1"/>
      <p:bldP spid="76" grpId="0"/>
      <p:bldP spid="77" grpId="0"/>
      <p:bldP spid="42" grpId="0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204089" y="2285992"/>
            <a:ext cx="6715172" cy="3643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/>
              <a:t>do</a:t>
            </a:r>
          </a:p>
          <a:p>
            <a:r>
              <a:rPr lang="de-DE" sz="2400" dirty="0" smtClean="0"/>
              <a:t>{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continue;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   if(...)</a:t>
            </a:r>
          </a:p>
          <a:p>
            <a:r>
              <a:rPr lang="de-DE" sz="2400" dirty="0" smtClean="0"/>
              <a:t>       break;</a:t>
            </a:r>
          </a:p>
          <a:p>
            <a:r>
              <a:rPr lang="de-DE" sz="2400" dirty="0" smtClean="0"/>
              <a:t>   ...</a:t>
            </a:r>
          </a:p>
          <a:p>
            <a:r>
              <a:rPr lang="de-DE" sz="2400" dirty="0" smtClean="0"/>
              <a:t>}</a:t>
            </a:r>
            <a:r>
              <a:rPr lang="de-DE" sz="2400" dirty="0" smtClean="0">
                <a:solidFill>
                  <a:srgbClr val="002060"/>
                </a:solidFill>
              </a:rPr>
              <a:t> while( </a:t>
            </a:r>
            <a:r>
              <a:rPr lang="de-DE" sz="2400" dirty="0" smtClean="0">
                <a:solidFill>
                  <a:srgbClr val="FFC000"/>
                </a:solidFill>
              </a:rPr>
              <a:t>Prüfung</a:t>
            </a:r>
            <a:r>
              <a:rPr lang="de-DE" sz="2400" dirty="0" smtClean="0">
                <a:solidFill>
                  <a:srgbClr val="C00000"/>
                </a:solidFill>
              </a:rPr>
              <a:t> </a:t>
            </a:r>
            <a:r>
              <a:rPr lang="de-DE" sz="2400" dirty="0" smtClean="0"/>
              <a:t>)</a:t>
            </a:r>
            <a:r>
              <a:rPr lang="de-DE" sz="24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do-while-Struktur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918865" y="4714884"/>
            <a:ext cx="5857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Wird  bei jeden Wiedereintritt in die Schleife neu ausgewertet. Solange der Wert wahr (!0) geht die Schleife wieter. Ergibt sich ein Wert der Außerhalb des Prüfung liegt, also Unwahr (=0), wird die Schleife abgebrochen.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/>
          <p:cNvCxnSpPr>
            <a:stCxn id="4" idx="1"/>
          </p:cNvCxnSpPr>
          <p:nvPr/>
        </p:nvCxnSpPr>
        <p:spPr>
          <a:xfrm rot="10800000">
            <a:off x="3204353" y="5429266"/>
            <a:ext cx="1714512" cy="242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4275923" y="1285860"/>
            <a:ext cx="62761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Der Schleifenkörper wird bei jedem Durchlauf ausgeführt.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Besteht der Schleifenkörper aus einer einzigen Anweisung,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können die geschweiften Klammern fehlen.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2" name="Gerade Verbindung mit Pfeil 11"/>
          <p:cNvCxnSpPr>
            <a:stCxn id="10" idx="1"/>
          </p:cNvCxnSpPr>
          <p:nvPr/>
        </p:nvCxnSpPr>
        <p:spPr>
          <a:xfrm rot="10800000" flipV="1">
            <a:off x="2275659" y="1747524"/>
            <a:ext cx="2000264" cy="15385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4061609" y="2639793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contiue-Anweisung wird der derzeitige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561543" y="3854239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Bei einer break-Anweisung wird der ganze Schleifendurchlauf abgebrochen.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8" name="Gerade Verbindung mit Pfeil 37"/>
          <p:cNvCxnSpPr>
            <a:stCxn id="20" idx="1"/>
          </p:cNvCxnSpPr>
          <p:nvPr/>
        </p:nvCxnSpPr>
        <p:spPr>
          <a:xfrm rot="10800000" flipV="1">
            <a:off x="2632849" y="2962959"/>
            <a:ext cx="1428760" cy="608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27" idx="1"/>
          </p:cNvCxnSpPr>
          <p:nvPr/>
        </p:nvCxnSpPr>
        <p:spPr>
          <a:xfrm rot="10800000" flipV="1">
            <a:off x="2489973" y="4177405"/>
            <a:ext cx="1071570" cy="466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/>
      <p:bldP spid="10" grpId="0"/>
      <p:bldP spid="20" grpId="0"/>
      <p:bldP spid="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Wann...?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75461" y="2000240"/>
            <a:ext cx="3429024" cy="1714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for</a:t>
            </a:r>
            <a:endParaRPr lang="de-DE" sz="7200" dirty="0"/>
          </a:p>
        </p:txBody>
      </p:sp>
      <p:sp>
        <p:nvSpPr>
          <p:cNvPr id="15" name="Rechteck 14"/>
          <p:cNvSpPr/>
          <p:nvPr/>
        </p:nvSpPr>
        <p:spPr>
          <a:xfrm>
            <a:off x="775461" y="4429132"/>
            <a:ext cx="3429024" cy="1785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while</a:t>
            </a:r>
            <a:endParaRPr lang="de-DE" sz="7200" dirty="0"/>
          </a:p>
        </p:txBody>
      </p:sp>
      <p:sp>
        <p:nvSpPr>
          <p:cNvPr id="16" name="Rechteck 15"/>
          <p:cNvSpPr/>
          <p:nvPr/>
        </p:nvSpPr>
        <p:spPr>
          <a:xfrm>
            <a:off x="5061741" y="2000240"/>
            <a:ext cx="5357850" cy="171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Zahl der Iterationen ist im voraus bekannt.</a:t>
            </a:r>
            <a:endParaRPr lang="de-DE" sz="4800" dirty="0"/>
          </a:p>
        </p:txBody>
      </p:sp>
      <p:sp>
        <p:nvSpPr>
          <p:cNvPr id="17" name="Rechteck 16"/>
          <p:cNvSpPr/>
          <p:nvPr/>
        </p:nvSpPr>
        <p:spPr>
          <a:xfrm>
            <a:off x="5133179" y="4429132"/>
            <a:ext cx="5357850" cy="171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Zahl der Iterationen ist </a:t>
            </a:r>
            <a:r>
              <a:rPr lang="de-DE" sz="3600" b="1" dirty="0" smtClean="0">
                <a:solidFill>
                  <a:srgbClr val="002060"/>
                </a:solidFill>
              </a:rPr>
              <a:t>nicht</a:t>
            </a:r>
            <a:r>
              <a:rPr lang="de-DE" sz="3600" dirty="0" smtClean="0"/>
              <a:t> im voraus bekannt.</a:t>
            </a:r>
            <a:endParaRPr lang="de-DE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Wann...?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75461" y="2000240"/>
            <a:ext cx="3429024" cy="17145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while</a:t>
            </a:r>
            <a:endParaRPr lang="de-DE" sz="7200" dirty="0"/>
          </a:p>
        </p:txBody>
      </p:sp>
      <p:sp>
        <p:nvSpPr>
          <p:cNvPr id="15" name="Rechteck 14"/>
          <p:cNvSpPr/>
          <p:nvPr/>
        </p:nvSpPr>
        <p:spPr>
          <a:xfrm>
            <a:off x="775461" y="4429132"/>
            <a:ext cx="3429024" cy="1785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do-while</a:t>
            </a:r>
            <a:endParaRPr lang="de-DE" sz="7200" dirty="0"/>
          </a:p>
        </p:txBody>
      </p:sp>
      <p:sp>
        <p:nvSpPr>
          <p:cNvPr id="16" name="Rechteck 15"/>
          <p:cNvSpPr/>
          <p:nvPr/>
        </p:nvSpPr>
        <p:spPr>
          <a:xfrm>
            <a:off x="5061741" y="2000240"/>
            <a:ext cx="5357850" cy="171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Die Schleife läuft nur wenn die Bedingung erfüllt wird.</a:t>
            </a:r>
            <a:endParaRPr lang="de-DE" sz="4800" dirty="0"/>
          </a:p>
        </p:txBody>
      </p:sp>
      <p:sp>
        <p:nvSpPr>
          <p:cNvPr id="17" name="Rechteck 16"/>
          <p:cNvSpPr/>
          <p:nvPr/>
        </p:nvSpPr>
        <p:spPr>
          <a:xfrm>
            <a:off x="5133179" y="4429132"/>
            <a:ext cx="5357850" cy="17145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Die Schleife soll mindestens ein mal laufen, unabhängig davon ob die Bedingung erüllt wird oder nicht.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bgerundetes Rechteck 3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Sprunganweisung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204353" y="2143116"/>
            <a:ext cx="600079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</a:t>
            </a:r>
            <a:endParaRPr lang="de-DE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1204089" y="2285992"/>
            <a:ext cx="6715172" cy="3643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ziel</a:t>
            </a:r>
            <a:r>
              <a:rPr lang="de-DE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...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if(...)</a:t>
            </a:r>
          </a:p>
          <a:p>
            <a:r>
              <a:rPr lang="de-DE" sz="2400" dirty="0" smtClean="0">
                <a:solidFill>
                  <a:schemeClr val="bg1"/>
                </a:solidFill>
              </a:rPr>
              <a:t>	</a:t>
            </a:r>
            <a:r>
              <a:rPr lang="de-DE" sz="2400" dirty="0" smtClean="0">
                <a:solidFill>
                  <a:srgbClr val="C00000"/>
                </a:solidFill>
              </a:rPr>
              <a:t>goto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smtClean="0">
                <a:solidFill>
                  <a:srgbClr val="002060"/>
                </a:solidFill>
              </a:rPr>
              <a:t>ziel</a:t>
            </a:r>
            <a:r>
              <a:rPr lang="de-DE" sz="2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goto-Struktur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847427" y="1285860"/>
            <a:ext cx="5704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An dieser Stelle wird ein Sprungziel festgelegt. Für das Sprungziel kann ein belibiger Identifier (hier ziel) als Name verwendet werden.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/>
          <p:cNvCxnSpPr>
            <a:stCxn id="13" idx="1"/>
          </p:cNvCxnSpPr>
          <p:nvPr/>
        </p:nvCxnSpPr>
        <p:spPr>
          <a:xfrm rot="10800000" flipV="1">
            <a:off x="1561279" y="1747525"/>
            <a:ext cx="3286148" cy="12528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633113" y="392906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Hier wird zum gewünschten Sprungziel verzweigt.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6" name="Gerade Verbindung mit Pfeil 15"/>
          <p:cNvCxnSpPr>
            <a:stCxn id="15" idx="1"/>
          </p:cNvCxnSpPr>
          <p:nvPr/>
        </p:nvCxnSpPr>
        <p:spPr>
          <a:xfrm rot="10800000" flipV="1">
            <a:off x="3204353" y="4252232"/>
            <a:ext cx="1428760" cy="608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13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Sprünge können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918469" y="1571612"/>
            <a:ext cx="8501122" cy="9867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... vorwärts </a:t>
            </a:r>
            <a:r>
              <a:rPr lang="de-DE" sz="3200" smtClean="0"/>
              <a:t>und rückwärts </a:t>
            </a:r>
            <a:r>
              <a:rPr lang="de-DE" sz="3200" dirty="0" smtClean="0"/>
              <a:t>gerichtet sein</a:t>
            </a:r>
            <a:endParaRPr lang="de-DE" sz="3200" dirty="0"/>
          </a:p>
        </p:txBody>
      </p:sp>
      <p:sp>
        <p:nvSpPr>
          <p:cNvPr id="8" name="Rechteck 7"/>
          <p:cNvSpPr/>
          <p:nvPr/>
        </p:nvSpPr>
        <p:spPr>
          <a:xfrm>
            <a:off x="1918469" y="2869920"/>
            <a:ext cx="8501122" cy="10725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... nützlich sein um aus einer tief verschachtelten Schleifenstruktur auszusteigen.</a:t>
            </a:r>
            <a:endParaRPr lang="de-DE" sz="4000" dirty="0"/>
          </a:p>
        </p:txBody>
      </p:sp>
      <p:sp>
        <p:nvSpPr>
          <p:cNvPr id="9" name="Rechteck 8"/>
          <p:cNvSpPr/>
          <p:nvPr/>
        </p:nvSpPr>
        <p:spPr>
          <a:xfrm>
            <a:off x="1918469" y="4287950"/>
            <a:ext cx="8501122" cy="998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... nur auf einer </a:t>
            </a:r>
            <a:r>
              <a:rPr lang="de-DE" sz="3200" b="1" dirty="0" smtClean="0">
                <a:solidFill>
                  <a:srgbClr val="C00000"/>
                </a:solidFill>
              </a:rPr>
              <a:t>Programmeben</a:t>
            </a:r>
            <a:r>
              <a:rPr lang="de-DE" sz="3200" dirty="0" smtClean="0"/>
              <a:t> durchgeführt werden.</a:t>
            </a:r>
            <a:endParaRPr lang="de-DE" sz="3200" dirty="0"/>
          </a:p>
        </p:txBody>
      </p:sp>
      <p:sp>
        <p:nvSpPr>
          <p:cNvPr id="10" name="Rechteck 9"/>
          <p:cNvSpPr/>
          <p:nvPr/>
        </p:nvSpPr>
        <p:spPr>
          <a:xfrm>
            <a:off x="1918469" y="5573834"/>
            <a:ext cx="8501122" cy="9984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... nicht aus einem Unterprogramm zu einem Label in einem übergeordnetes Programm zu springen.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bgerundetes Rechteck 32"/>
          <p:cNvSpPr/>
          <p:nvPr/>
        </p:nvSpPr>
        <p:spPr>
          <a:xfrm>
            <a:off x="346833" y="357166"/>
            <a:ext cx="4429156" cy="1144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Wann...?</a:t>
            </a:r>
            <a:endParaRPr lang="de-DE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75461" y="2000240"/>
            <a:ext cx="3429024" cy="1500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200" dirty="0" smtClean="0"/>
              <a:t>goto</a:t>
            </a:r>
            <a:endParaRPr lang="de-DE" sz="7200" dirty="0"/>
          </a:p>
        </p:txBody>
      </p:sp>
      <p:sp>
        <p:nvSpPr>
          <p:cNvPr id="16" name="Rechteck 15"/>
          <p:cNvSpPr/>
          <p:nvPr/>
        </p:nvSpPr>
        <p:spPr>
          <a:xfrm>
            <a:off x="5061741" y="2000240"/>
            <a:ext cx="5357850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 smtClean="0"/>
              <a:t>Von niedrigern Programmiersprachen</a:t>
            </a:r>
            <a:endParaRPr lang="de-DE" sz="3600" dirty="0"/>
          </a:p>
        </p:txBody>
      </p:sp>
      <p:sp>
        <p:nvSpPr>
          <p:cNvPr id="7" name="Rechteck 6"/>
          <p:cNvSpPr/>
          <p:nvPr/>
        </p:nvSpPr>
        <p:spPr>
          <a:xfrm>
            <a:off x="5061741" y="3214686"/>
            <a:ext cx="5357850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goto kann alle vorherigen Kontrollstrukturen nachbilden.</a:t>
            </a:r>
            <a:endParaRPr lang="de-DE" sz="4000" dirty="0"/>
          </a:p>
        </p:txBody>
      </p:sp>
      <p:sp>
        <p:nvSpPr>
          <p:cNvPr id="8" name="Rechteck 7"/>
          <p:cNvSpPr/>
          <p:nvPr/>
        </p:nvSpPr>
        <p:spPr>
          <a:xfrm>
            <a:off x="5061741" y="4429132"/>
            <a:ext cx="5357850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Sollte aber vermieden und nur im Notfall benutzt werden!</a:t>
            </a:r>
            <a:endParaRPr lang="de-DE" sz="4000" dirty="0"/>
          </a:p>
        </p:txBody>
      </p:sp>
      <p:sp>
        <p:nvSpPr>
          <p:cNvPr id="9" name="Rechteck 8"/>
          <p:cNvSpPr/>
          <p:nvPr/>
        </p:nvSpPr>
        <p:spPr>
          <a:xfrm>
            <a:off x="5061741" y="5643578"/>
            <a:ext cx="5357850" cy="10001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/>
              <a:t>Sogennanten „Spagetti-Code“</a:t>
            </a:r>
            <a:endParaRPr lang="de-DE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OOP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Einige Gedanken…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Wieviele Elemente kann ein char enthalten?</a:t>
            </a:r>
            <a:endParaRPr lang="de-DE" sz="5400" dirty="0" smtClean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Worum geht es im Single-Source-Prinzip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Haben Klammern in einer mathematischen Aussage in der C/C++ Programierung die selbe Funktion wie in der Mathematik?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Worin liegt der Unterschied zwischen ASCII und UTF?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Klassendiagramm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Familie?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061345" y="1643050"/>
            <a:ext cx="5572164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eine Basisklasse?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061345" y="2857496"/>
            <a:ext cx="5572164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Welches ist unsere Basisklasse?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775989" y="4143380"/>
            <a:ext cx="557216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eine Kindklasse?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775989" y="5429264"/>
            <a:ext cx="557216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Wieviele Kindklassen hat unser Klassendiagramm?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bgerundetes Rechteck 12"/>
          <p:cNvSpPr/>
          <p:nvPr/>
        </p:nvSpPr>
        <p:spPr>
          <a:xfrm>
            <a:off x="346833" y="357166"/>
            <a:ext cx="4429156" cy="107157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Klassendiagramm</a:t>
            </a:r>
          </a:p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Familie?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061345" y="1643050"/>
            <a:ext cx="5572164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Eigenschaften?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061345" y="2857496"/>
            <a:ext cx="5572164" cy="92869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Welche Eigenschaften hat ein Lebewesen?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775989" y="4143380"/>
            <a:ext cx="557216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Fähigkeiten?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775989" y="5429264"/>
            <a:ext cx="5572164" cy="92869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Welche Fähigkeiten hat ein Lebewesen?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Webseiten und Links</a:t>
            </a:r>
            <a:endParaRPr lang="de-DE" sz="360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400" dirty="0" smtClean="0">
                <a:hlinkClick r:id="rId2"/>
              </a:rPr>
              <a:t>http://material.htlwien10.at/unterrichtsmaterial/n/FTKL/Wissensspeicher_intern/Algorithmen_Flussdiagramm_Struktogramm_Programmablaufplan_Editor/DIN-Norm_66001_von_1966_Symbole_Fussdiagramm.pdf</a:t>
            </a:r>
            <a:endParaRPr lang="de-DE" sz="2400" dirty="0" smtClean="0"/>
          </a:p>
          <a:p>
            <a:r>
              <a:rPr lang="de-DE" sz="2400" dirty="0" smtClean="0">
                <a:hlinkClick r:id="rId3"/>
              </a:rPr>
              <a:t>http://userpage.fu-berlin.de/~ram/pub/pub_jf47ht81Ht/c++_alternative_de</a:t>
            </a:r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 smtClean="0"/>
          </a:p>
          <a:p>
            <a:pPr>
              <a:buNone/>
            </a:pP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smtClean="0"/>
              <a:t>Hausaufgabe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4347361" y="285728"/>
            <a:ext cx="6138538" cy="5853113"/>
          </a:xfrm>
        </p:spPr>
        <p:txBody>
          <a:bodyPr>
            <a:normAutofit/>
          </a:bodyPr>
          <a:lstStyle/>
          <a:p>
            <a:r>
              <a:rPr lang="de-DE" sz="2400" dirty="0" smtClean="0"/>
              <a:t>Das Programm 03.04.07 in if-Verzweigung schreiben.</a:t>
            </a:r>
          </a:p>
          <a:p>
            <a:r>
              <a:rPr lang="de-DE" sz="2400" dirty="0" smtClean="0"/>
              <a:t>Das Programm 03.06.01 mit alternative Kontrollstruktur umformulieren.</a:t>
            </a:r>
          </a:p>
          <a:p>
            <a:r>
              <a:rPr lang="de-DE" sz="2400" b="1" dirty="0" smtClean="0">
                <a:solidFill>
                  <a:srgbClr val="C00000"/>
                </a:solidFill>
              </a:rPr>
              <a:t>Fortgeschritten</a:t>
            </a:r>
            <a:r>
              <a:rPr lang="de-DE" sz="2400" dirty="0" smtClean="0"/>
              <a:t>: Ein Programm schreiben das zwei Reihenfolgen von  Zahlen ausgibt. Eine Reihenfolge zählt von 0 bis 5, die andere: 2,4,6,8 bis 10.  Das Programm soll mit zwei for-Schleifen geschrieben werden. Eine soll in der anderen liegen.</a:t>
            </a:r>
          </a:p>
          <a:p>
            <a:r>
              <a:rPr lang="de-DE" sz="2400" dirty="0" smtClean="0"/>
              <a:t>Schreiben Sie eine „Kaskade“ mit 4 Fällen und einem Default.</a:t>
            </a:r>
          </a:p>
          <a:p>
            <a:endParaRPr lang="de-D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3: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03-C++Basics_E228-UE3-Gisela_Neira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Insgesamt  </a:t>
            </a:r>
            <a:r>
              <a:rPr lang="de-DE" b="1" smtClean="0">
                <a:solidFill>
                  <a:srgbClr val="C00000"/>
                </a:solidFill>
              </a:rPr>
              <a:t>28</a:t>
            </a:r>
            <a:r>
              <a:rPr lang="de-DE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294894" y="2643183"/>
            <a:ext cx="6463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Vielen Dank!</a:t>
            </a:r>
            <a:endParaRPr lang="de-DE" sz="6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Wenn nichts selber definiert wurde, und zwei int-Werte werden miteinander geteilt, erhält man was für einen Datentyp?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>
          <a:xfrm>
            <a:off x="346833" y="3000372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rgbClr val="002060"/>
                </a:solidFill>
              </a:rPr>
              <a:t>Was ist eine reine Initialisierung?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46833" y="3929066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Was ist der Unterschied zwischen dem </a:t>
            </a:r>
            <a:r>
              <a:rPr lang="de-DE" sz="2800" b="1" dirty="0" smtClean="0">
                <a:solidFill>
                  <a:srgbClr val="002060"/>
                </a:solidFill>
              </a:rPr>
              <a:t>static-Cast</a:t>
            </a:r>
            <a:r>
              <a:rPr lang="de-DE" sz="2800" dirty="0" smtClean="0">
                <a:solidFill>
                  <a:srgbClr val="002060"/>
                </a:solidFill>
              </a:rPr>
              <a:t> und den </a:t>
            </a:r>
            <a:r>
              <a:rPr lang="de-DE" sz="2800" b="1" dirty="0" smtClean="0">
                <a:solidFill>
                  <a:srgbClr val="002060"/>
                </a:solidFill>
              </a:rPr>
              <a:t>reinterpret-Cast</a:t>
            </a:r>
            <a:r>
              <a:rPr lang="de-DE" sz="2800" dirty="0" smtClean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346833" y="4857760"/>
            <a:ext cx="10287072" cy="78581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 </a:t>
            </a:r>
            <a:r>
              <a:rPr lang="de-DE" sz="2800" b="1" dirty="0" smtClean="0">
                <a:solidFill>
                  <a:srgbClr val="002060"/>
                </a:solidFill>
              </a:rPr>
              <a:t>char</a:t>
            </a:r>
            <a:r>
              <a:rPr lang="de-DE" sz="2800" dirty="0" smtClean="0">
                <a:solidFill>
                  <a:srgbClr val="002060"/>
                </a:solidFill>
              </a:rPr>
              <a:t> kann auch eine Zahl ausgeben?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Ausagenlogik (kurzer Einblick)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Aussagen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8858312" cy="7858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Aussagen sind Sätze die entweder wahr oder falsch sind.</a:t>
            </a:r>
            <a:endParaRPr lang="de-DE" sz="4800" dirty="0" smtClean="0">
              <a:solidFill>
                <a:srgbClr val="00206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132783" y="307181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C und C++ sind Programmiersprachen.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132783" y="414338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Berlin hat mehr als 3,5 Millionen Einwohner.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521495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CO</a:t>
            </a:r>
            <a:r>
              <a:rPr lang="de-DE" dirty="0" smtClean="0">
                <a:solidFill>
                  <a:srgbClr val="002060"/>
                </a:solidFill>
              </a:rPr>
              <a:t>2 </a:t>
            </a:r>
            <a:r>
              <a:rPr lang="de-DE" sz="2800" dirty="0" smtClean="0">
                <a:solidFill>
                  <a:srgbClr val="002060"/>
                </a:solidFill>
              </a:rPr>
              <a:t>ist Wasser.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46833" y="357166"/>
            <a:ext cx="10287072" cy="107157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Keine Aussagen</a:t>
            </a:r>
            <a:endParaRPr lang="de-DE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346833" y="2071678"/>
            <a:ext cx="8858312" cy="85725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 smtClean="0">
                <a:solidFill>
                  <a:srgbClr val="002060"/>
                </a:solidFill>
              </a:rPr>
              <a:t>Keine Aussagen sind Sätze denen man ein Wahrheitswert nicht  definiert zuordnen kann.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132783" y="307181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Ich werde das Essen vorbereiten.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132783" y="414338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Guten Morgen liebe Teilnehmer!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132783" y="5214950"/>
            <a:ext cx="7072362" cy="92869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Soll ich mir die Zähne putzen?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1958</Words>
  <Application>Microsoft Office PowerPoint</Application>
  <PresentationFormat>Custom</PresentationFormat>
  <Paragraphs>548</Paragraphs>
  <Slides>55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Ananke</vt:lpstr>
      <vt:lpstr>C++ Basics</vt:lpstr>
      <vt:lpstr>Inhalt</vt:lpstr>
      <vt:lpstr>Wissensfragen</vt:lpstr>
      <vt:lpstr>Slide 4</vt:lpstr>
      <vt:lpstr>Slide 5</vt:lpstr>
      <vt:lpstr>Slide 6</vt:lpstr>
      <vt:lpstr>Ausagenlogik (kurzer Einblick)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Kontrollstrukturen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OOP</vt:lpstr>
      <vt:lpstr>Slide 50</vt:lpstr>
      <vt:lpstr>Slide 51</vt:lpstr>
      <vt:lpstr>Webseiten und Links</vt:lpstr>
      <vt:lpstr>Hausaufgabe</vt:lpstr>
      <vt:lpstr>Dateien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1824</cp:revision>
  <dcterms:created xsi:type="dcterms:W3CDTF">2017-01-10T15:09:16Z</dcterms:created>
  <dcterms:modified xsi:type="dcterms:W3CDTF">2019-05-31T07:12:11Z</dcterms:modified>
</cp:coreProperties>
</file>