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2" r:id="rId2"/>
    <p:sldId id="274" r:id="rId3"/>
    <p:sldId id="429" r:id="rId4"/>
    <p:sldId id="436" r:id="rId5"/>
    <p:sldId id="401" r:id="rId6"/>
    <p:sldId id="399" r:id="rId7"/>
    <p:sldId id="388" r:id="rId8"/>
    <p:sldId id="423" r:id="rId9"/>
    <p:sldId id="402" r:id="rId10"/>
    <p:sldId id="408" r:id="rId11"/>
    <p:sldId id="403" r:id="rId12"/>
    <p:sldId id="430" r:id="rId13"/>
    <p:sldId id="406" r:id="rId14"/>
    <p:sldId id="405" r:id="rId15"/>
    <p:sldId id="411" r:id="rId16"/>
    <p:sldId id="413" r:id="rId17"/>
    <p:sldId id="412" r:id="rId18"/>
    <p:sldId id="416" r:id="rId19"/>
    <p:sldId id="414" r:id="rId20"/>
    <p:sldId id="415" r:id="rId21"/>
    <p:sldId id="417" r:id="rId22"/>
    <p:sldId id="433" r:id="rId23"/>
    <p:sldId id="277" r:id="rId24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02"/>
    <a:srgbClr val="00174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2" autoAdjust="0"/>
    <p:restoredTop sz="94648" autoAdjust="0"/>
  </p:normalViewPr>
  <p:slideViewPr>
    <p:cSldViewPr>
      <p:cViewPr>
        <p:scale>
          <a:sx n="66" d="100"/>
          <a:sy n="66" d="100"/>
        </p:scale>
        <p:origin x="-144" y="156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06.06.2019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5.1</a:t>
            </a:r>
            <a:endParaRPr lang="de-DE" sz="32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0001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de-DE" sz="3200" b="1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Modularisierung: Funktionen und Organisation von Quellcodedateien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275395" y="1643050"/>
            <a:ext cx="4429156" cy="48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>
                <a:solidFill>
                  <a:srgbClr val="002060"/>
                </a:solidFill>
              </a:rPr>
              <a:t>#include &lt;iostream&gt;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int main (void)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a=5, b=10, sum=0, mult=0;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divi;</a:t>
            </a:r>
          </a:p>
          <a:p>
            <a:pPr lvl="1"/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sum = a+b;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sum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mult = a*b;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 &lt;&lt; mult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divi = b/a;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divi &lt;&lt; endl;  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return 0;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1132651" y="3857628"/>
            <a:ext cx="2643206" cy="5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651" y="4429132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132651" y="4929198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75923" y="1785926"/>
            <a:ext cx="4010885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sum = a+b;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&lt;&lt; sum &lt;&lt; endl;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rot="10800000" flipV="1">
            <a:off x="2704287" y="2321710"/>
            <a:ext cx="1571636" cy="1464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4561675" y="3143248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mult = a*b;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 &lt;&lt; mult &lt;&lt; endl;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rot="10800000" flipV="1">
            <a:off x="3286161" y="3714752"/>
            <a:ext cx="1275515" cy="857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47361" y="5214950"/>
            <a:ext cx="4082323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divi = b/a;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cout &lt;&lt; divi &lt;&lt; endl;  </a:t>
            </a:r>
          </a:p>
        </p:txBody>
      </p:sp>
      <p:cxnSp>
        <p:nvCxnSpPr>
          <p:cNvPr id="17" name="Gerade Verbindung mit Pfeil 16"/>
          <p:cNvCxnSpPr>
            <a:stCxn id="15" idx="1"/>
          </p:cNvCxnSpPr>
          <p:nvPr/>
        </p:nvCxnSpPr>
        <p:spPr>
          <a:xfrm rot="10800000">
            <a:off x="3490105" y="5357827"/>
            <a:ext cx="857256" cy="392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Geschweifte Klammer rechts 28"/>
          <p:cNvSpPr/>
          <p:nvPr/>
        </p:nvSpPr>
        <p:spPr>
          <a:xfrm>
            <a:off x="8133575" y="1357298"/>
            <a:ext cx="1143008" cy="5072098"/>
          </a:xfrm>
          <a:prstGeom prst="rightBrac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800" dirty="0" smtClean="0">
                <a:solidFill>
                  <a:srgbClr val="002060"/>
                </a:solidFill>
              </a:rPr>
              <a:t>Können in Funktionen verlegt werden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Aufteilung in 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4275923" y="1785926"/>
            <a:ext cx="4010885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sum = a+b;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&lt;&lt; sum &lt;&lt; endl;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178001" y="2060848"/>
            <a:ext cx="2097922" cy="82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561675" y="2857493"/>
            <a:ext cx="4010885" cy="7620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mult = a*b;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 &lt;&lt; mult &lt;&lt; endl;</a:t>
            </a:r>
          </a:p>
        </p:txBody>
      </p:sp>
      <p:cxnSp>
        <p:nvCxnSpPr>
          <p:cNvPr id="20" name="Gerade Verbindung mit Pfeil 19"/>
          <p:cNvCxnSpPr>
            <a:stCxn id="19" idx="1"/>
          </p:cNvCxnSpPr>
          <p:nvPr/>
        </p:nvCxnSpPr>
        <p:spPr>
          <a:xfrm flipH="1" flipV="1">
            <a:off x="2682057" y="2924944"/>
            <a:ext cx="1879618" cy="313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990171" y="4214815"/>
            <a:ext cx="4082323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divi = b/a;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cout &lt;&lt; divi &lt;&lt; endl;  </a:t>
            </a: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 flipV="1">
            <a:off x="2322017" y="3933056"/>
            <a:ext cx="1668154" cy="638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265566" y="5214950"/>
            <a:ext cx="4082323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main()</a:t>
            </a:r>
          </a:p>
        </p:txBody>
      </p:sp>
      <p:cxnSp>
        <p:nvCxnSpPr>
          <p:cNvPr id="36" name="Gerade Verbindung mit Pfeil 35"/>
          <p:cNvCxnSpPr>
            <a:stCxn id="35" idx="1"/>
          </p:cNvCxnSpPr>
          <p:nvPr/>
        </p:nvCxnSpPr>
        <p:spPr>
          <a:xfrm flipH="1" flipV="1">
            <a:off x="2610049" y="5085184"/>
            <a:ext cx="1655517" cy="344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6" idx="1"/>
          </p:cNvCxnSpPr>
          <p:nvPr/>
        </p:nvCxnSpPr>
        <p:spPr>
          <a:xfrm flipH="1">
            <a:off x="1601937" y="2143116"/>
            <a:ext cx="2673986" cy="3590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9" idx="1"/>
          </p:cNvCxnSpPr>
          <p:nvPr/>
        </p:nvCxnSpPr>
        <p:spPr>
          <a:xfrm flipH="1">
            <a:off x="1817961" y="3238496"/>
            <a:ext cx="2743714" cy="2566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1" idx="1"/>
          </p:cNvCxnSpPr>
          <p:nvPr/>
        </p:nvCxnSpPr>
        <p:spPr>
          <a:xfrm flipH="1">
            <a:off x="1889969" y="4572005"/>
            <a:ext cx="2100202" cy="15212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Geschweifte Klammer rechts 47"/>
          <p:cNvSpPr/>
          <p:nvPr/>
        </p:nvSpPr>
        <p:spPr>
          <a:xfrm>
            <a:off x="8133575" y="1357298"/>
            <a:ext cx="1143008" cy="5072098"/>
          </a:xfrm>
          <a:prstGeom prst="rightBrac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400" dirty="0" smtClean="0">
                <a:solidFill>
                  <a:srgbClr val="002060"/>
                </a:solidFill>
              </a:rPr>
              <a:t>Funktionen müssen </a:t>
            </a:r>
            <a:r>
              <a:rPr lang="de-DE" sz="2400" b="1" dirty="0" smtClean="0">
                <a:solidFill>
                  <a:srgbClr val="C00000"/>
                </a:solidFill>
              </a:rPr>
              <a:t>immer</a:t>
            </a:r>
            <a:r>
              <a:rPr lang="de-DE" sz="2400" dirty="0" smtClean="0">
                <a:solidFill>
                  <a:srgbClr val="002060"/>
                </a:solidFill>
              </a:rPr>
              <a:t> </a:t>
            </a:r>
            <a:r>
              <a:rPr lang="de-DE" sz="2400" b="1" dirty="0" smtClean="0">
                <a:solidFill>
                  <a:srgbClr val="C00000"/>
                </a:solidFill>
              </a:rPr>
              <a:t>vor</a:t>
            </a:r>
            <a:r>
              <a:rPr lang="de-DE" sz="2400" dirty="0" smtClean="0">
                <a:solidFill>
                  <a:srgbClr val="002060"/>
                </a:solidFill>
              </a:rPr>
              <a:t> der main-Funktion deklariert werden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35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400" dirty="0" smtClean="0">
                <a:solidFill>
                  <a:srgbClr val="002060"/>
                </a:solidFill>
              </a:rPr>
              <a:t>Funktionen müssen </a:t>
            </a:r>
            <a:r>
              <a:rPr lang="de-DE" sz="2400" b="1" dirty="0" smtClean="0">
                <a:solidFill>
                  <a:srgbClr val="C00000"/>
                </a:solidFill>
              </a:rPr>
              <a:t>immer</a:t>
            </a:r>
            <a:r>
              <a:rPr lang="de-DE" sz="2400" dirty="0" smtClean="0">
                <a:solidFill>
                  <a:srgbClr val="002060"/>
                </a:solidFill>
              </a:rPr>
              <a:t> </a:t>
            </a:r>
            <a:r>
              <a:rPr lang="de-DE" sz="2400" b="1" dirty="0" smtClean="0">
                <a:solidFill>
                  <a:srgbClr val="C00000"/>
                </a:solidFill>
              </a:rPr>
              <a:t>vor</a:t>
            </a:r>
            <a:r>
              <a:rPr lang="de-DE" sz="2400" dirty="0" smtClean="0">
                <a:solidFill>
                  <a:srgbClr val="002060"/>
                </a:solidFill>
              </a:rPr>
              <a:t> der main-Funktion deklariert werden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Funktionen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266" y="1357298"/>
            <a:ext cx="4969227" cy="528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bgerundetes Rechteck 16"/>
          <p:cNvSpPr/>
          <p:nvPr/>
        </p:nvSpPr>
        <p:spPr>
          <a:xfrm>
            <a:off x="4990303" y="2357430"/>
            <a:ext cx="4214842" cy="29289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Besteht der Wunsch die main-Funktion oben zu halten, dann können die Funktionen nach der main-Funktion gelegt werden, mit einer deklaration vor der main-Funktion.</a:t>
            </a:r>
            <a:endParaRPr lang="de-DE" sz="2400" dirty="0"/>
          </a:p>
        </p:txBody>
      </p:sp>
      <p:cxnSp>
        <p:nvCxnSpPr>
          <p:cNvPr id="7" name="Gerade Verbindung mit Pfeil 6"/>
          <p:cNvCxnSpPr>
            <a:stCxn id="17" idx="1"/>
          </p:cNvCxnSpPr>
          <p:nvPr/>
        </p:nvCxnSpPr>
        <p:spPr>
          <a:xfrm flipH="1" flipV="1">
            <a:off x="3618161" y="2636912"/>
            <a:ext cx="1372142" cy="118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17" idx="1"/>
          </p:cNvCxnSpPr>
          <p:nvPr/>
        </p:nvCxnSpPr>
        <p:spPr>
          <a:xfrm flipH="1">
            <a:off x="3834185" y="3821909"/>
            <a:ext cx="1156118" cy="1695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eschweifte Klammer rechts 14"/>
          <p:cNvSpPr/>
          <p:nvPr/>
        </p:nvSpPr>
        <p:spPr>
          <a:xfrm>
            <a:off x="3418667" y="4857760"/>
            <a:ext cx="571504" cy="1571636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eschweifte Klammer rechts 16"/>
          <p:cNvSpPr/>
          <p:nvPr/>
        </p:nvSpPr>
        <p:spPr>
          <a:xfrm>
            <a:off x="3918733" y="1928802"/>
            <a:ext cx="571504" cy="2928958"/>
          </a:xfrm>
          <a:prstGeom prst="rightBrace">
            <a:avLst>
              <a:gd name="adj1" fmla="val 8333"/>
              <a:gd name="adj2" fmla="val 21258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561675" y="5357826"/>
            <a:ext cx="5072098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001746"/>
                </a:solidFill>
              </a:rPr>
              <a:t>Hauptprogramm</a:t>
            </a:r>
            <a:endParaRPr lang="de-DE" sz="3200" b="1" dirty="0">
              <a:solidFill>
                <a:srgbClr val="001746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847427" y="2214554"/>
            <a:ext cx="5072098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001746"/>
                </a:solidFill>
              </a:rPr>
              <a:t>Unterprogramme</a:t>
            </a:r>
            <a:endParaRPr lang="de-DE" sz="3200" b="1" dirty="0">
              <a:solidFill>
                <a:srgbClr val="001746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Gerade Verbindung 27"/>
          <p:cNvCxnSpPr/>
          <p:nvPr/>
        </p:nvCxnSpPr>
        <p:spPr>
          <a:xfrm>
            <a:off x="4061609" y="2928934"/>
            <a:ext cx="6613336" cy="266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418271" y="1988840"/>
            <a:ext cx="3714776" cy="93610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rot="16200000" flipV="1">
            <a:off x="-260390" y="3536157"/>
            <a:ext cx="2786082" cy="142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4050209" y="1988840"/>
            <a:ext cx="6512258" cy="136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49809" y="1988840"/>
            <a:ext cx="1357322" cy="142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Unterprogramme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7961" y="3429000"/>
            <a:ext cx="8886442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chemeClr val="bg1">
                <a:lumMod val="65000"/>
                <a:lumOff val="3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bgerundetes Rechteck 14"/>
          <p:cNvSpPr/>
          <p:nvPr/>
        </p:nvSpPr>
        <p:spPr>
          <a:xfrm>
            <a:off x="418271" y="1988840"/>
            <a:ext cx="3714776" cy="936104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633245" y="3786190"/>
            <a:ext cx="378621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4800" dirty="0" smtClean="0">
                <a:solidFill>
                  <a:srgbClr val="002060"/>
                </a:solidFill>
              </a:rPr>
              <a:t>Schnittstelle</a:t>
            </a:r>
            <a:endParaRPr lang="de-DE" sz="28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Gerade Verbindung mit Pfeil 12"/>
          <p:cNvCxnSpPr>
            <a:stCxn id="12" idx="1"/>
          </p:cNvCxnSpPr>
          <p:nvPr/>
        </p:nvCxnSpPr>
        <p:spPr>
          <a:xfrm rot="10800000">
            <a:off x="1775593" y="2214559"/>
            <a:ext cx="3857652" cy="1964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918601" y="4929198"/>
            <a:ext cx="3000395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5400" dirty="0" smtClean="0">
                <a:solidFill>
                  <a:srgbClr val="002060"/>
                </a:solidFill>
              </a:rPr>
              <a:t>Aufruf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Gerade Verbindung mit Pfeil 15"/>
          <p:cNvCxnSpPr>
            <a:stCxn id="14" idx="1"/>
          </p:cNvCxnSpPr>
          <p:nvPr/>
        </p:nvCxnSpPr>
        <p:spPr>
          <a:xfrm flipH="1">
            <a:off x="1601937" y="5357826"/>
            <a:ext cx="1316664" cy="519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27" name="Abgerundetes Rechteck 2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  <a:endParaRPr lang="de-DE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801" y="1484784"/>
            <a:ext cx="4019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5990435" y="3071810"/>
            <a:ext cx="471490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/>
            <a:r>
              <a:rPr lang="de-DE" sz="4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Eingabeparameter</a:t>
            </a:r>
            <a:endParaRPr lang="de-DE" sz="3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990435" y="3857628"/>
            <a:ext cx="4714908" cy="2643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6350" lvl="1" algn="ctr"/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Ein Parameter durch den Information </a:t>
            </a:r>
            <a:r>
              <a:rPr lang="de-DE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800" b="1" i="1" dirty="0" smtClean="0">
                <a:solidFill>
                  <a:srgbClr val="C00000"/>
                </a:solidFill>
              </a:rPr>
              <a:t>Hauptprogramm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(oder ein übergeordnetes Programm) zum </a:t>
            </a:r>
            <a:r>
              <a:rPr lang="de-DE" sz="2800" b="1" i="1" dirty="0" smtClean="0">
                <a:solidFill>
                  <a:srgbClr val="028002"/>
                </a:solidFill>
              </a:rPr>
              <a:t>Unterprogramm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fließt.</a:t>
            </a:r>
            <a:endParaRPr lang="de-DE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Gerade Verbindung mit Pfeil 14"/>
          <p:cNvCxnSpPr>
            <a:stCxn id="20" idx="1"/>
          </p:cNvCxnSpPr>
          <p:nvPr/>
        </p:nvCxnSpPr>
        <p:spPr>
          <a:xfrm rot="10800000">
            <a:off x="2204221" y="2071678"/>
            <a:ext cx="378621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5400000" flipH="1" flipV="1">
            <a:off x="-188952" y="3750471"/>
            <a:ext cx="3357586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cxnSp>
        <p:nvCxnSpPr>
          <p:cNvPr id="21" name="Gerade Verbindung mit Pfeil 20"/>
          <p:cNvCxnSpPr>
            <a:stCxn id="20" idx="0"/>
          </p:cNvCxnSpPr>
          <p:nvPr/>
        </p:nvCxnSpPr>
        <p:spPr>
          <a:xfrm rot="16200000" flipV="1">
            <a:off x="7776385" y="2500306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0"/>
          </p:cNvCxnSpPr>
          <p:nvPr/>
        </p:nvCxnSpPr>
        <p:spPr>
          <a:xfrm rot="5400000" flipH="1" flipV="1">
            <a:off x="8526484" y="2250273"/>
            <a:ext cx="642942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cxnSp>
        <p:nvCxnSpPr>
          <p:cNvPr id="47" name="Gerade Verbindung mit Pfeil 46"/>
          <p:cNvCxnSpPr>
            <a:stCxn id="46" idx="0"/>
          </p:cNvCxnSpPr>
          <p:nvPr/>
        </p:nvCxnSpPr>
        <p:spPr>
          <a:xfrm rot="16200000" flipV="1">
            <a:off x="6320669" y="3384520"/>
            <a:ext cx="3071834" cy="589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846899" y="2857496"/>
            <a:ext cx="3071834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 des Rückgabewerts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27" idx="0"/>
          </p:cNvCxnSpPr>
          <p:nvPr/>
        </p:nvCxnSpPr>
        <p:spPr>
          <a:xfrm rot="5400000" flipH="1" flipV="1">
            <a:off x="3365090" y="1160846"/>
            <a:ext cx="714377" cy="2678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3918733" y="4286256"/>
            <a:ext cx="2643206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Name der Funktion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Gerade Verbindung mit Pfeil 36"/>
          <p:cNvCxnSpPr>
            <a:stCxn id="36" idx="0"/>
          </p:cNvCxnSpPr>
          <p:nvPr/>
        </p:nvCxnSpPr>
        <p:spPr>
          <a:xfrm rot="5400000" flipH="1" flipV="1">
            <a:off x="4865287" y="2589603"/>
            <a:ext cx="2071702" cy="1321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8062137" y="3643314"/>
            <a:ext cx="2571768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Name des Parameters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Gerade Verbindung mit Pfeil 41"/>
          <p:cNvCxnSpPr>
            <a:stCxn id="41" idx="0"/>
          </p:cNvCxnSpPr>
          <p:nvPr/>
        </p:nvCxnSpPr>
        <p:spPr>
          <a:xfrm rot="16200000" flipV="1">
            <a:off x="8133575" y="2428868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704815" y="5214950"/>
            <a:ext cx="2892565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 des Parameters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41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923" y="1643050"/>
            <a:ext cx="6456896" cy="71438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27" name="Rechteck 26"/>
          <p:cNvSpPr/>
          <p:nvPr/>
        </p:nvSpPr>
        <p:spPr>
          <a:xfrm>
            <a:off x="846899" y="2857496"/>
            <a:ext cx="3071834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 des Rückgabewerts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Gerade Verbindung mit Pfeil 30"/>
          <p:cNvCxnSpPr>
            <a:stCxn id="27" idx="0"/>
          </p:cNvCxnSpPr>
          <p:nvPr/>
        </p:nvCxnSpPr>
        <p:spPr>
          <a:xfrm rot="5400000" flipH="1" flipV="1">
            <a:off x="3365090" y="1160846"/>
            <a:ext cx="714377" cy="2678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204485" y="2857496"/>
            <a:ext cx="6572296" cy="2000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/>
            <a:r>
              <a:rPr lang="de-DE" sz="3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Kann int, float, double, char, usw. oder auch keinen Rückgabewert haben, also void.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833" y="1357298"/>
            <a:ext cx="4786346" cy="5312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hteck 19"/>
          <p:cNvSpPr/>
          <p:nvPr/>
        </p:nvSpPr>
        <p:spPr>
          <a:xfrm>
            <a:off x="5990435" y="3071810"/>
            <a:ext cx="471490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3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Rückgabeparameter</a:t>
            </a:r>
            <a:endParaRPr lang="de-DE" sz="28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990435" y="3857628"/>
            <a:ext cx="4714908" cy="27146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6350" lvl="1" algn="ctr"/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Ein Parameter durch den Information </a:t>
            </a:r>
            <a:r>
              <a:rPr lang="de-DE" sz="28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vom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800" b="1" i="1" dirty="0" smtClean="0">
                <a:solidFill>
                  <a:srgbClr val="028002"/>
                </a:solidFill>
              </a:rPr>
              <a:t>Unterprogramm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zum </a:t>
            </a:r>
            <a:r>
              <a:rPr lang="de-DE" sz="2800" b="1" i="1" dirty="0" smtClean="0">
                <a:solidFill>
                  <a:srgbClr val="C00000"/>
                </a:solidFill>
              </a:rPr>
              <a:t>Hauptprogramm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(oder ein übergeordnetes Programm) fließt.</a:t>
            </a:r>
            <a:endParaRPr lang="de-DE" sz="2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stCxn id="20" idx="1"/>
          </p:cNvCxnSpPr>
          <p:nvPr/>
        </p:nvCxnSpPr>
        <p:spPr>
          <a:xfrm rot="10800000">
            <a:off x="2704287" y="3357562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704155" y="3429000"/>
            <a:ext cx="2214578" cy="2143140"/>
          </a:xfrm>
          <a:prstGeom prst="straightConnector1">
            <a:avLst/>
          </a:prstGeom>
          <a:ln>
            <a:solidFill>
              <a:srgbClr val="028002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Schnittstelle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Wissensfragen</a:t>
            </a:r>
          </a:p>
          <a:p>
            <a:r>
              <a:rPr lang="de-DE" sz="3200" dirty="0" smtClean="0"/>
              <a:t>Modularisierung</a:t>
            </a:r>
          </a:p>
          <a:p>
            <a:pPr lvl="1"/>
            <a:r>
              <a:rPr lang="de-DE" dirty="0" smtClean="0"/>
              <a:t>Funktionen (Teil 1)</a:t>
            </a:r>
          </a:p>
          <a:p>
            <a:pPr lvl="1"/>
            <a:r>
              <a:rPr lang="de-DE" dirty="0" smtClean="0"/>
              <a:t>Organisation der Quellcodedateien in C/C++ Programmierung (Projekte ertellen) (Teil 2)</a:t>
            </a:r>
          </a:p>
          <a:p>
            <a:r>
              <a:rPr lang="de-DE" sz="32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return-Anweisung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809" y="1700808"/>
            <a:ext cx="8424936" cy="32403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2137" y="4437112"/>
            <a:ext cx="7210942" cy="21602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4425" y="5949280"/>
            <a:ext cx="4676775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8" name="Textfeld 67"/>
          <p:cNvSpPr txBox="1"/>
          <p:nvPr/>
        </p:nvSpPr>
        <p:spPr>
          <a:xfrm>
            <a:off x="6204749" y="1928802"/>
            <a:ext cx="38576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Welches Resultat?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395" y="1285860"/>
            <a:ext cx="5082598" cy="32119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Hintereinanderaufrufende Funktionen (aufketten)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4353" y="3643313"/>
            <a:ext cx="4783643" cy="15799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7625" y="4357693"/>
            <a:ext cx="4633113" cy="18169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feld 8"/>
          <p:cNvSpPr txBox="1"/>
          <p:nvPr/>
        </p:nvSpPr>
        <p:spPr>
          <a:xfrm>
            <a:off x="6204749" y="1928802"/>
            <a:ext cx="38576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Welches Resultat?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5395" y="5715016"/>
            <a:ext cx="4371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0" y="1422344"/>
            <a:ext cx="8935273" cy="37926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2438" y="4667270"/>
            <a:ext cx="9134475" cy="1619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Ellipse 11"/>
          <p:cNvSpPr/>
          <p:nvPr/>
        </p:nvSpPr>
        <p:spPr>
          <a:xfrm>
            <a:off x="7847823" y="4643446"/>
            <a:ext cx="1785950" cy="71438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Rückgabe eines Strings</a:t>
            </a:r>
          </a:p>
        </p:txBody>
      </p:sp>
      <p:sp>
        <p:nvSpPr>
          <p:cNvPr id="10" name="Ellipse 9"/>
          <p:cNvSpPr/>
          <p:nvPr/>
        </p:nvSpPr>
        <p:spPr>
          <a:xfrm>
            <a:off x="2489973" y="4524394"/>
            <a:ext cx="2571768" cy="71438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5: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05-C++Basics_E228-UE5.1-Gisela_Neira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 </a:t>
            </a:r>
            <a:r>
              <a:rPr lang="de-DE" b="1" dirty="0" smtClean="0">
                <a:solidFill>
                  <a:srgbClr val="C00000"/>
                </a:solidFill>
              </a:rPr>
              <a:t>13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Der Name eines Arrays ist gleichzeitig ein Zeiger auf das erste oder auf das letzte Element des Arrays?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28612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Bei </a:t>
            </a:r>
            <a:r>
              <a:rPr lang="de-DE" sz="2800" dirty="0" smtClean="0">
                <a:solidFill>
                  <a:srgbClr val="C00000"/>
                </a:solidFill>
              </a:rPr>
              <a:t>26</a:t>
            </a:r>
            <a:r>
              <a:rPr lang="de-DE" sz="2800" dirty="0" smtClean="0">
                <a:solidFill>
                  <a:srgbClr val="002060"/>
                </a:solidFill>
              </a:rPr>
              <a:t> Elementen, geht der Index eines Arrays von </a:t>
            </a:r>
            <a:r>
              <a:rPr lang="de-DE" sz="2800" dirty="0" smtClean="0">
                <a:solidFill>
                  <a:srgbClr val="C00000"/>
                </a:solidFill>
              </a:rPr>
              <a:t>?</a:t>
            </a:r>
            <a:r>
              <a:rPr lang="de-DE" sz="2800" dirty="0" smtClean="0">
                <a:solidFill>
                  <a:srgbClr val="002060"/>
                </a:solidFill>
              </a:rPr>
              <a:t> bis </a:t>
            </a:r>
            <a:r>
              <a:rPr lang="de-DE" sz="2800" dirty="0" smtClean="0">
                <a:solidFill>
                  <a:srgbClr val="C00000"/>
                </a:solidFill>
              </a:rPr>
              <a:t>?</a:t>
            </a:r>
            <a:r>
              <a:rPr lang="de-DE" sz="2800" dirty="0" smtClean="0">
                <a:solidFill>
                  <a:srgbClr val="002060"/>
                </a:solidFill>
              </a:rPr>
              <a:t> 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214818"/>
            <a:ext cx="1028707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Kann ein </a:t>
            </a:r>
            <a:r>
              <a:rPr lang="de-DE" sz="2800" b="1" i="1" dirty="0" smtClean="0">
                <a:solidFill>
                  <a:srgbClr val="002060"/>
                </a:solidFill>
              </a:rPr>
              <a:t>Feld</a:t>
            </a:r>
            <a:r>
              <a:rPr lang="de-DE" sz="2800" dirty="0" smtClean="0">
                <a:solidFill>
                  <a:srgbClr val="002060"/>
                </a:solidFill>
              </a:rPr>
              <a:t> eines Arrays </a:t>
            </a:r>
            <a:r>
              <a:rPr lang="de-DE" sz="2800" dirty="0" smtClean="0">
                <a:solidFill>
                  <a:srgbClr val="002060"/>
                </a:solidFill>
              </a:rPr>
              <a:t>mit *(a+i) an eine Funktion als Parameter übergeben werden?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357826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Eine nicht inittialisierte </a:t>
            </a:r>
            <a:r>
              <a:rPr lang="de-DE" sz="2800" smtClean="0">
                <a:solidFill>
                  <a:srgbClr val="002060"/>
                </a:solidFill>
              </a:rPr>
              <a:t>Variable in </a:t>
            </a:r>
            <a:r>
              <a:rPr lang="de-DE" sz="2800" dirty="0" smtClean="0">
                <a:solidFill>
                  <a:srgbClr val="002060"/>
                </a:solidFill>
              </a:rPr>
              <a:t>C/C++ enthält den Wert 0 oder „zufällige Werte“?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10715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Call by Value und Call by Referenz?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28612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Warum ist Call by Referenz effizienter?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214818"/>
            <a:ext cx="1028707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Können Arrays Call by Value sowie als Call by Referenz an eine Funktion übergeben werden?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357826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für ein Wert speichert ein Pointer?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9252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smtClean="0">
                <a:solidFill>
                  <a:srgbClr val="002060"/>
                </a:solidFill>
              </a:rPr>
              <a:t>Warum sind Pointer effizient?</a:t>
            </a:r>
            <a:endParaRPr lang="de-DE" sz="3200" dirty="0" smtClean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9347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Was ist ein String?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16504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Ein String endet mit einem Terminator Zeichen. </a:t>
            </a:r>
            <a:r>
              <a:rPr lang="de-DE" sz="3200" smtClean="0">
                <a:solidFill>
                  <a:srgbClr val="002060"/>
                </a:solidFill>
              </a:rPr>
              <a:t>Das ist was für ein Wert?</a:t>
            </a:r>
            <a:endParaRPr lang="de-DE" sz="3200" dirty="0" smtClean="0">
              <a:solidFill>
                <a:srgbClr val="00206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23661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Der &amp;-Operator gibt welchen Wert zurück?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Modularisierung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Einteilung in Funktionen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46833" y="1571612"/>
            <a:ext cx="8215370" cy="26432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smtClean="0">
                <a:solidFill>
                  <a:srgbClr val="002060"/>
                </a:solidFill>
              </a:rPr>
              <a:t>Ein umfangreiches Programm in kleinere, überschaubare </a:t>
            </a:r>
            <a:r>
              <a:rPr lang="de-DE" sz="4000" b="1" i="1" dirty="0" smtClean="0">
                <a:solidFill>
                  <a:schemeClr val="accent4">
                    <a:lumMod val="75000"/>
                  </a:schemeClr>
                </a:solidFill>
              </a:rPr>
              <a:t>Einzelteile</a:t>
            </a:r>
            <a:r>
              <a:rPr lang="de-DE" sz="4000" dirty="0" smtClean="0">
                <a:solidFill>
                  <a:srgbClr val="002060"/>
                </a:solidFill>
              </a:rPr>
              <a:t> zerlegen. 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561411" y="3714752"/>
            <a:ext cx="8215370" cy="26432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 smtClean="0">
                <a:solidFill>
                  <a:srgbClr val="002060"/>
                </a:solidFill>
              </a:rPr>
              <a:t>Diese Einzelteile sollen möglichst </a:t>
            </a:r>
            <a:r>
              <a:rPr lang="de-DE" sz="4000" b="1" i="1" dirty="0" smtClean="0">
                <a:solidFill>
                  <a:schemeClr val="accent4">
                    <a:lumMod val="75000"/>
                  </a:schemeClr>
                </a:solidFill>
              </a:rPr>
              <a:t>unabhängig</a:t>
            </a:r>
            <a:r>
              <a:rPr lang="de-DE" sz="4000" dirty="0" smtClean="0">
                <a:solidFill>
                  <a:srgbClr val="002060"/>
                </a:solidFill>
              </a:rPr>
              <a:t> voneinander entwickelt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061741" y="1928802"/>
            <a:ext cx="4572032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002060"/>
                </a:solidFill>
              </a:rPr>
              <a:t>Funktionen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061741" y="4214818"/>
            <a:ext cx="4572032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smtClean="0">
                <a:solidFill>
                  <a:srgbClr val="002060"/>
                </a:solidFill>
              </a:rPr>
              <a:t>Quellcodedateien</a:t>
            </a:r>
            <a:endParaRPr lang="de-DE" sz="4000" dirty="0" smtClean="0">
              <a:solidFill>
                <a:srgbClr val="00206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346833" y="2928934"/>
            <a:ext cx="3143272" cy="13573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Aufteilung des Quellcodes in</a:t>
            </a:r>
          </a:p>
        </p:txBody>
      </p:sp>
      <p:cxnSp>
        <p:nvCxnSpPr>
          <p:cNvPr id="9" name="Gewinkelte Verbindung 8"/>
          <p:cNvCxnSpPr>
            <a:stCxn id="5" idx="3"/>
            <a:endCxn id="16" idx="1"/>
          </p:cNvCxnSpPr>
          <p:nvPr/>
        </p:nvCxnSpPr>
        <p:spPr>
          <a:xfrm flipV="1">
            <a:off x="3490105" y="2607463"/>
            <a:ext cx="1571636" cy="1000132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5" idx="3"/>
            <a:endCxn id="8" idx="1"/>
          </p:cNvCxnSpPr>
          <p:nvPr/>
        </p:nvCxnSpPr>
        <p:spPr>
          <a:xfrm>
            <a:off x="3490105" y="3607595"/>
            <a:ext cx="1571636" cy="128588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Aufteilung in Funktionen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75395" y="1643050"/>
            <a:ext cx="4429156" cy="48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>
                <a:solidFill>
                  <a:srgbClr val="002060"/>
                </a:solidFill>
              </a:rPr>
              <a:t>#include &lt;iostream&gt;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int main (void)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{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a=5, b=10, sum=0, mult=0;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 int divi;</a:t>
            </a:r>
          </a:p>
          <a:p>
            <a:pPr lvl="1"/>
            <a:endParaRPr lang="de-DE" dirty="0" smtClean="0">
              <a:solidFill>
                <a:srgbClr val="002060"/>
              </a:solidFill>
            </a:endParaRP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sum = a+b;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sum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mult = a*b;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 &lt;&lt; mult &lt;&lt; endl;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divi = b/a;</a:t>
            </a:r>
          </a:p>
          <a:p>
            <a:pPr lvl="1"/>
            <a:r>
              <a:rPr lang="de-DE" dirty="0" smtClean="0">
                <a:solidFill>
                  <a:srgbClr val="002060"/>
                </a:solidFill>
              </a:rPr>
              <a:t>  cout &lt;&lt; divi &lt;&lt; endl;  </a:t>
            </a:r>
          </a:p>
          <a:p>
            <a:endParaRPr lang="de-DE" dirty="0" smtClean="0">
              <a:solidFill>
                <a:srgbClr val="002060"/>
              </a:solidFill>
            </a:endParaRPr>
          </a:p>
          <a:p>
            <a:r>
              <a:rPr lang="de-DE" dirty="0" smtClean="0">
                <a:solidFill>
                  <a:srgbClr val="002060"/>
                </a:solidFill>
              </a:rPr>
              <a:t>return 0;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1132651" y="3857628"/>
            <a:ext cx="2643206" cy="5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32651" y="4429132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132651" y="4929198"/>
            <a:ext cx="2643206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75923" y="1785926"/>
            <a:ext cx="4010885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sum = a+b;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&lt;&lt; sum &lt;&lt; endl;</a:t>
            </a:r>
            <a:endParaRPr lang="de-DE" sz="32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rot="10800000" flipV="1">
            <a:off x="2704287" y="2321710"/>
            <a:ext cx="1571636" cy="1464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4561675" y="3143248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mult = a*b;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 cout  &lt;&lt; mult &lt;&lt; endl;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rot="10800000" flipV="1">
            <a:off x="3286161" y="3714752"/>
            <a:ext cx="1275515" cy="8572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347361" y="5214950"/>
            <a:ext cx="4082323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divi = b/a;</a:t>
            </a:r>
          </a:p>
          <a:p>
            <a:pPr lvl="1"/>
            <a:r>
              <a:rPr lang="de-DE" sz="2400" dirty="0" smtClean="0">
                <a:solidFill>
                  <a:srgbClr val="002060"/>
                </a:solidFill>
              </a:rPr>
              <a:t>cout &lt;&lt; divi &lt;&lt; endl;  </a:t>
            </a:r>
          </a:p>
        </p:txBody>
      </p:sp>
      <p:cxnSp>
        <p:nvCxnSpPr>
          <p:cNvPr id="17" name="Gerade Verbindung mit Pfeil 16"/>
          <p:cNvCxnSpPr>
            <a:stCxn id="15" idx="1"/>
          </p:cNvCxnSpPr>
          <p:nvPr/>
        </p:nvCxnSpPr>
        <p:spPr>
          <a:xfrm rot="10800000">
            <a:off x="3490105" y="5357827"/>
            <a:ext cx="857256" cy="392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Geschweifte Klammer rechts 28"/>
          <p:cNvSpPr/>
          <p:nvPr/>
        </p:nvSpPr>
        <p:spPr>
          <a:xfrm>
            <a:off x="8133575" y="1357298"/>
            <a:ext cx="1143008" cy="5072098"/>
          </a:xfrm>
          <a:prstGeom prst="rightBrac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rot="5400000">
            <a:off x="8128396" y="3286124"/>
            <a:ext cx="4010885" cy="1143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350" lvl="1" algn="ctr"/>
            <a:r>
              <a:rPr lang="de-DE" sz="2400" dirty="0" smtClean="0">
                <a:solidFill>
                  <a:srgbClr val="002060"/>
                </a:solidFill>
              </a:rPr>
              <a:t>Drei „Unter“-Programme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6" grpId="0" animBg="1"/>
      <p:bldP spid="9" grpId="0" animBg="1"/>
      <p:bldP spid="11" grpId="0" animBg="1"/>
      <p:bldP spid="13" grpId="0" animBg="1"/>
      <p:bldP spid="15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Custom</PresentationFormat>
  <Paragraphs>126</Paragraphs>
  <Slides>23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Ananke</vt:lpstr>
      <vt:lpstr>C++ Basics</vt:lpstr>
      <vt:lpstr>Inhalt</vt:lpstr>
      <vt:lpstr>Slide 3</vt:lpstr>
      <vt:lpstr>Slide 4</vt:lpstr>
      <vt:lpstr>Slide 5</vt:lpstr>
      <vt:lpstr>Modularisierung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2498</cp:revision>
  <dcterms:created xsi:type="dcterms:W3CDTF">2017-01-10T15:09:16Z</dcterms:created>
  <dcterms:modified xsi:type="dcterms:W3CDTF">2019-06-06T07:35:53Z</dcterms:modified>
</cp:coreProperties>
</file>