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72" r:id="rId2"/>
    <p:sldId id="274" r:id="rId3"/>
    <p:sldId id="334" r:id="rId4"/>
    <p:sldId id="321" r:id="rId5"/>
    <p:sldId id="332" r:id="rId6"/>
    <p:sldId id="333" r:id="rId7"/>
    <p:sldId id="335" r:id="rId8"/>
    <p:sldId id="336" r:id="rId9"/>
    <p:sldId id="337" r:id="rId10"/>
    <p:sldId id="341" r:id="rId11"/>
    <p:sldId id="338" r:id="rId12"/>
    <p:sldId id="342" r:id="rId13"/>
    <p:sldId id="310" r:id="rId14"/>
    <p:sldId id="324" r:id="rId15"/>
    <p:sldId id="340" r:id="rId16"/>
    <p:sldId id="311" r:id="rId17"/>
    <p:sldId id="323" r:id="rId18"/>
    <p:sldId id="318" r:id="rId19"/>
    <p:sldId id="313" r:id="rId20"/>
    <p:sldId id="339" r:id="rId21"/>
    <p:sldId id="319" r:id="rId22"/>
    <p:sldId id="317" r:id="rId23"/>
    <p:sldId id="316" r:id="rId24"/>
    <p:sldId id="315" r:id="rId25"/>
    <p:sldId id="320" r:id="rId26"/>
    <p:sldId id="314" r:id="rId27"/>
    <p:sldId id="328" r:id="rId28"/>
    <p:sldId id="330" r:id="rId29"/>
    <p:sldId id="329" r:id="rId30"/>
    <p:sldId id="331" r:id="rId31"/>
    <p:sldId id="277" r:id="rId32"/>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525" autoAdjust="0"/>
    <p:restoredTop sz="80462" autoAdjust="0"/>
  </p:normalViewPr>
  <p:slideViewPr>
    <p:cSldViewPr>
      <p:cViewPr varScale="1">
        <p:scale>
          <a:sx n="57" d="100"/>
          <a:sy n="57" d="100"/>
        </p:scale>
        <p:origin x="-76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7DAE33-E71C-4A4D-87DE-64FD4181A143}" type="datetimeFigureOut">
              <a:rPr lang="de-DE" smtClean="0"/>
              <a:pPr/>
              <a:t>12.06.2019</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2BBF51-5016-453D-B80A-00DC72DE5442}" type="slidenum">
              <a:rPr lang="de-DE" smtClean="0"/>
              <a:pPr/>
              <a:t>‹#›</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012BBF51-5016-453D-B80A-00DC72DE5442}" type="slidenum">
              <a:rPr lang="de-DE" smtClean="0"/>
              <a:pPr/>
              <a:t>26</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z="1200" b="1" dirty="0" smtClean="0">
                <a:solidFill>
                  <a:schemeClr val="accent1">
                    <a:lumMod val="75000"/>
                  </a:schemeClr>
                </a:solidFill>
              </a:rPr>
              <a:t>Class D:</a:t>
            </a:r>
          </a:p>
          <a:p>
            <a:r>
              <a:rPr lang="de-DE" sz="1200" b="1" dirty="0" err="1" smtClean="0">
                <a:solidFill>
                  <a:schemeClr val="accent1">
                    <a:lumMod val="75000"/>
                  </a:schemeClr>
                </a:solidFill>
              </a:rPr>
              <a:t>Void</a:t>
            </a:r>
            <a:r>
              <a:rPr lang="de-DE" sz="1200" b="1" dirty="0" smtClean="0">
                <a:solidFill>
                  <a:schemeClr val="accent1">
                    <a:lumMod val="75000"/>
                  </a:schemeClr>
                </a:solidFill>
              </a:rPr>
              <a:t> </a:t>
            </a:r>
            <a:r>
              <a:rPr lang="de-DE" sz="1200" b="1" dirty="0" err="1" smtClean="0">
                <a:solidFill>
                  <a:schemeClr val="accent1">
                    <a:lumMod val="75000"/>
                  </a:schemeClr>
                </a:solidFill>
              </a:rPr>
              <a:t>wichtigeFunktio</a:t>
            </a:r>
            <a:r>
              <a:rPr lang="de-DE" sz="1200" b="1" dirty="0" smtClean="0">
                <a:solidFill>
                  <a:schemeClr val="accent1">
                    <a:lumMod val="75000"/>
                  </a:schemeClr>
                </a:solidFill>
              </a:rPr>
              <a:t>(){</a:t>
            </a:r>
            <a:r>
              <a:rPr lang="de-DE" sz="1200" b="1" dirty="0" err="1" smtClean="0">
                <a:solidFill>
                  <a:schemeClr val="accent1">
                    <a:lumMod val="75000"/>
                  </a:schemeClr>
                </a:solidFill>
              </a:rPr>
              <a:t>tutwas</a:t>
            </a:r>
            <a:r>
              <a:rPr lang="de-DE" sz="1200" b="1" dirty="0" smtClean="0">
                <a:solidFill>
                  <a:schemeClr val="accent1">
                    <a:lumMod val="75000"/>
                  </a:schemeClr>
                </a:solidFill>
              </a:rPr>
              <a:t>}</a:t>
            </a:r>
          </a:p>
        </p:txBody>
      </p:sp>
      <p:sp>
        <p:nvSpPr>
          <p:cNvPr id="4" name="Foliennummernplatzhalter 3"/>
          <p:cNvSpPr>
            <a:spLocks noGrp="1"/>
          </p:cNvSpPr>
          <p:nvPr>
            <p:ph type="sldNum" sz="quarter" idx="10"/>
          </p:nvPr>
        </p:nvSpPr>
        <p:spPr/>
        <p:txBody>
          <a:bodyPr/>
          <a:lstStyle/>
          <a:p>
            <a:fld id="{012BBF51-5016-453D-B80A-00DC72DE5442}" type="slidenum">
              <a:rPr lang="de-DE" smtClean="0"/>
              <a:pPr/>
              <a:t>29</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8" name="Titel 7"/>
          <p:cNvSpPr>
            <a:spLocks noGrp="1"/>
          </p:cNvSpPr>
          <p:nvPr>
            <p:ph type="ctrTitle"/>
          </p:nvPr>
        </p:nvSpPr>
        <p:spPr>
          <a:xfrm>
            <a:off x="422030" y="1371600"/>
            <a:ext cx="8229600" cy="1828800"/>
          </a:xfrm>
          <a:ln>
            <a:solidFill>
              <a:schemeClr val="tx2"/>
            </a:solidFill>
          </a:ln>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solidFill>
                  <a:schemeClr val="tx1">
                    <a:lumMod val="75000"/>
                  </a:schemeClr>
                </a:solidFill>
                <a:effectLst>
                  <a:outerShdw blurRad="127000" dist="200000" dir="2700000" algn="tl" rotWithShape="0">
                    <a:srgbClr val="000000">
                      <a:alpha val="30000"/>
                    </a:srgbClr>
                  </a:outerShdw>
                </a:effectLst>
              </a:defRPr>
            </a:lvl1pPr>
          </a:lstStyle>
          <a:p>
            <a:r>
              <a:rPr kumimoji="0" lang="de-DE" dirty="0" smtClean="0"/>
              <a:t>Titelmasterformat durch Klicken bearbeiten</a:t>
            </a:r>
            <a:endParaRPr kumimoji="0" lang="en-US" dirty="0"/>
          </a:p>
        </p:txBody>
      </p:sp>
      <p:sp>
        <p:nvSpPr>
          <p:cNvPr id="28" name="Datumsplatzhalter 27"/>
          <p:cNvSpPr>
            <a:spLocks noGrp="1"/>
          </p:cNvSpPr>
          <p:nvPr>
            <p:ph type="dt" sz="half" idx="10"/>
          </p:nvPr>
        </p:nvSpPr>
        <p:spPr/>
        <p:txBody>
          <a:bodyPr/>
          <a:lstStyle/>
          <a:p>
            <a:fld id="{B617F659-0594-4966-AAF8-4DB68E016B34}" type="datetimeFigureOut">
              <a:rPr lang="de-DE" smtClean="0"/>
              <a:pPr/>
              <a:t>12.06.2019</a:t>
            </a:fld>
            <a:endParaRPr lang="de-DE"/>
          </a:p>
        </p:txBody>
      </p:sp>
      <p:sp>
        <p:nvSpPr>
          <p:cNvPr id="17" name="Fußzeilenplatzhalter 16"/>
          <p:cNvSpPr>
            <a:spLocks noGrp="1"/>
          </p:cNvSpPr>
          <p:nvPr>
            <p:ph type="ftr" sz="quarter" idx="11"/>
          </p:nvPr>
        </p:nvSpPr>
        <p:spPr/>
        <p:txBody>
          <a:bodyPr/>
          <a:lstStyle/>
          <a:p>
            <a:endParaRPr lang="de-DE"/>
          </a:p>
        </p:txBody>
      </p:sp>
      <p:sp>
        <p:nvSpPr>
          <p:cNvPr id="29" name="Foliennummernplatzhalter 28"/>
          <p:cNvSpPr>
            <a:spLocks noGrp="1"/>
          </p:cNvSpPr>
          <p:nvPr>
            <p:ph type="sldNum" sz="quarter" idx="12"/>
          </p:nvPr>
        </p:nvSpPr>
        <p:spPr/>
        <p:txBody>
          <a:bodyPr/>
          <a:lstStyle/>
          <a:p>
            <a:fld id="{DEEC388D-2A19-4840-9780-A7B6731B54D7}" type="slidenum">
              <a:rPr lang="de-DE" smtClean="0"/>
              <a:pPr/>
              <a:t>‹#›</a:t>
            </a:fld>
            <a:endParaRPr lang="de-DE"/>
          </a:p>
        </p:txBody>
      </p:sp>
      <p:sp>
        <p:nvSpPr>
          <p:cNvPr id="9" name="Untertitel 8"/>
          <p:cNvSpPr>
            <a:spLocks noGrp="1"/>
          </p:cNvSpPr>
          <p:nvPr>
            <p:ph type="subTitle" idx="1"/>
          </p:nvPr>
        </p:nvSpPr>
        <p:spPr>
          <a:xfrm>
            <a:off x="1371602"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smtClean="0"/>
              <a:t>Formatvorlage des Untertitelmasters durch Klicken bearbeiten</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B617F659-0594-4966-AAF8-4DB68E016B34}" type="datetimeFigureOut">
              <a:rPr lang="de-DE" smtClean="0"/>
              <a:pPr/>
              <a:t>12.06.2019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EEC388D-2A19-4840-9780-A7B6731B54D7}" type="slidenum">
              <a:rPr lang="de-DE" smtClean="0"/>
              <a:pPr/>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43"/>
            <a:ext cx="2057400" cy="5851525"/>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274643"/>
            <a:ext cx="6019800" cy="5851525"/>
          </a:xfrm>
        </p:spPr>
        <p:txBody>
          <a:bodyPr vert="eaVer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B617F659-0594-4966-AAF8-4DB68E016B34}" type="datetimeFigureOut">
              <a:rPr lang="de-DE" smtClean="0"/>
              <a:pPr/>
              <a:t>12.06.2019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EEC388D-2A19-4840-9780-A7B6731B54D7}" type="slidenum">
              <a:rPr lang="de-DE" smtClean="0"/>
              <a:pPr/>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idx="1"/>
          </p:nvPr>
        </p:nvSpPr>
        <p:spPr/>
        <p:txBody>
          <a:bodyPr/>
          <a:lstStyle>
            <a:lvl1pPr>
              <a:buFont typeface="Wingdings" pitchFamily="2" charset="2"/>
              <a:buChar char="v"/>
              <a:defRPr/>
            </a:lvl1pPr>
          </a:lstStyle>
          <a:p>
            <a:pPr lvl="0" eaLnBrk="1" latinLnBrk="0" hangingPunct="1"/>
            <a:r>
              <a:rPr lang="de-DE" dirty="0" smtClean="0"/>
              <a:t>Textmasterformate durch Klicken bearbeiten</a:t>
            </a:r>
          </a:p>
          <a:p>
            <a:pPr lvl="1" eaLnBrk="1" latinLnBrk="0" hangingPunct="1"/>
            <a:r>
              <a:rPr lang="de-DE" dirty="0" smtClean="0"/>
              <a:t>Zweite Ebene</a:t>
            </a:r>
          </a:p>
          <a:p>
            <a:pPr lvl="2" eaLnBrk="1" latinLnBrk="0" hangingPunct="1"/>
            <a:r>
              <a:rPr lang="de-DE" dirty="0" smtClean="0"/>
              <a:t>Dritte Ebene</a:t>
            </a:r>
          </a:p>
          <a:p>
            <a:pPr lvl="3" eaLnBrk="1" latinLnBrk="0" hangingPunct="1"/>
            <a:r>
              <a:rPr lang="de-DE" dirty="0" smtClean="0"/>
              <a:t>Vierte Ebene</a:t>
            </a:r>
          </a:p>
          <a:p>
            <a:pPr lvl="4" eaLnBrk="1" latinLnBrk="0" hangingPunct="1"/>
            <a:r>
              <a:rPr lang="de-DE" dirty="0" smtClean="0"/>
              <a:t>Fünfte Ebene</a:t>
            </a:r>
            <a:endParaRPr kumimoji="0" lang="en-US" dirty="0"/>
          </a:p>
        </p:txBody>
      </p:sp>
      <p:sp>
        <p:nvSpPr>
          <p:cNvPr id="4" name="Datumsplatzhalter 3"/>
          <p:cNvSpPr>
            <a:spLocks noGrp="1"/>
          </p:cNvSpPr>
          <p:nvPr>
            <p:ph type="dt" sz="half" idx="10"/>
          </p:nvPr>
        </p:nvSpPr>
        <p:spPr/>
        <p:txBody>
          <a:bodyPr/>
          <a:lstStyle/>
          <a:p>
            <a:fld id="{B617F659-0594-4966-AAF8-4DB68E016B34}" type="datetimeFigureOut">
              <a:rPr lang="de-DE" smtClean="0"/>
              <a:pPr/>
              <a:t>12.06.2019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EEC388D-2A19-4840-9780-A7B6731B54D7}" type="slidenum">
              <a:rPr lang="de-DE" smtClean="0"/>
              <a:pPr/>
              <a:t>‹#›</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bg>
      <p:bgRef idx="1003">
        <a:schemeClr val="bg2"/>
      </p:bgRef>
    </p:bg>
    <p:spTree>
      <p:nvGrpSpPr>
        <p:cNvPr id="1" name=""/>
        <p:cNvGrpSpPr/>
        <p:nvPr/>
      </p:nvGrpSpPr>
      <p:grpSpPr>
        <a:xfrm>
          <a:off x="0" y="0"/>
          <a:ext cx="0" cy="0"/>
          <a:chOff x="0" y="0"/>
          <a:chExt cx="0" cy="0"/>
        </a:xfrm>
      </p:grpSpPr>
      <p:sp>
        <p:nvSpPr>
          <p:cNvPr id="2" name="Titel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Textmasterformate durch Klicken bearbeiten</a:t>
            </a:r>
          </a:p>
        </p:txBody>
      </p:sp>
      <p:sp>
        <p:nvSpPr>
          <p:cNvPr id="4" name="Datumsplatzhalter 3"/>
          <p:cNvSpPr>
            <a:spLocks noGrp="1"/>
          </p:cNvSpPr>
          <p:nvPr>
            <p:ph type="dt" sz="half" idx="10"/>
          </p:nvPr>
        </p:nvSpPr>
        <p:spPr/>
        <p:txBody>
          <a:bodyPr/>
          <a:lstStyle/>
          <a:p>
            <a:fld id="{B617F659-0594-4966-AAF8-4DB68E016B34}" type="datetimeFigureOut">
              <a:rPr lang="de-DE" smtClean="0"/>
              <a:pPr/>
              <a:t>12.06.2019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a:xfrm>
            <a:off x="7924801" y="6416680"/>
            <a:ext cx="762000" cy="365125"/>
          </a:xfrm>
        </p:spPr>
        <p:txBody>
          <a:bodyPr/>
          <a:lstStyle/>
          <a:p>
            <a:fld id="{DEEC388D-2A19-4840-9780-A7B6731B54D7}" type="slidenum">
              <a:rPr lang="de-DE" smtClean="0"/>
              <a:pPr/>
              <a:t>‹#›</a:t>
            </a:fld>
            <a:endParaRPr lang="de-D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Inhaltsplatzhalter 2"/>
          <p:cNvSpPr>
            <a:spLocks noGrp="1"/>
          </p:cNvSpPr>
          <p:nvPr>
            <p:ph sz="half" idx="1"/>
          </p:nvPr>
        </p:nvSpPr>
        <p:spPr>
          <a:xfrm>
            <a:off x="457200" y="1600205"/>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Inhaltsplatzhalter 3"/>
          <p:cNvSpPr>
            <a:spLocks noGrp="1"/>
          </p:cNvSpPr>
          <p:nvPr>
            <p:ph sz="half" idx="2"/>
          </p:nvPr>
        </p:nvSpPr>
        <p:spPr>
          <a:xfrm>
            <a:off x="4648200" y="1600205"/>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B617F659-0594-4966-AAF8-4DB68E016B34}" type="datetimeFigureOut">
              <a:rPr lang="de-DE" smtClean="0"/>
              <a:pPr/>
              <a:t>12.06.2019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DEEC388D-2A19-4840-9780-A7B6731B54D7}" type="slidenum">
              <a:rPr lang="de-DE" smtClean="0"/>
              <a:pPr/>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1" y="273050"/>
            <a:ext cx="8229600" cy="1143000"/>
          </a:xfrm>
        </p:spPr>
        <p:txBody>
          <a:bodyPr anchor="ctr"/>
          <a:lstStyle>
            <a:lvl1pPr>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457201" y="1535113"/>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Textmasterformate durch Klicken bearbeiten</a:t>
            </a:r>
          </a:p>
        </p:txBody>
      </p:sp>
      <p:sp>
        <p:nvSpPr>
          <p:cNvPr id="4" name="Textplatzhalter 3"/>
          <p:cNvSpPr>
            <a:spLocks noGrp="1"/>
          </p:cNvSpPr>
          <p:nvPr>
            <p:ph type="body" sz="half" idx="3"/>
          </p:nvPr>
        </p:nvSpPr>
        <p:spPr>
          <a:xfrm>
            <a:off x="4645027" y="1535113"/>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de-DE" smtClean="0"/>
              <a:t>Textmasterformate durch Klicken bearbeiten</a:t>
            </a:r>
          </a:p>
        </p:txBody>
      </p:sp>
      <p:sp>
        <p:nvSpPr>
          <p:cNvPr id="5" name="Inhaltsplatzhalter 4"/>
          <p:cNvSpPr>
            <a:spLocks noGrp="1"/>
          </p:cNvSpPr>
          <p:nvPr>
            <p:ph sz="quarter" idx="2"/>
          </p:nvPr>
        </p:nvSpPr>
        <p:spPr>
          <a:xfrm>
            <a:off x="457201" y="2362205"/>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6" name="Inhaltsplatzhalter 5"/>
          <p:cNvSpPr>
            <a:spLocks noGrp="1"/>
          </p:cNvSpPr>
          <p:nvPr>
            <p:ph sz="quarter" idx="4"/>
          </p:nvPr>
        </p:nvSpPr>
        <p:spPr>
          <a:xfrm>
            <a:off x="4645027" y="2362205"/>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7" name="Datumsplatzhalter 6"/>
          <p:cNvSpPr>
            <a:spLocks noGrp="1"/>
          </p:cNvSpPr>
          <p:nvPr>
            <p:ph type="dt" sz="half" idx="10"/>
          </p:nvPr>
        </p:nvSpPr>
        <p:spPr/>
        <p:txBody>
          <a:bodyPr/>
          <a:lstStyle/>
          <a:p>
            <a:fld id="{B617F659-0594-4966-AAF8-4DB68E016B34}" type="datetimeFigureOut">
              <a:rPr lang="de-DE" smtClean="0"/>
              <a:pPr/>
              <a:t>12.06.2019</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DEEC388D-2A19-4840-9780-A7B6731B54D7}" type="slidenum">
              <a:rPr lang="de-DE" smtClean="0"/>
              <a:pPr/>
              <a:t>‹#›</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Datumsplatzhalter 2"/>
          <p:cNvSpPr>
            <a:spLocks noGrp="1"/>
          </p:cNvSpPr>
          <p:nvPr>
            <p:ph type="dt" sz="half" idx="10"/>
          </p:nvPr>
        </p:nvSpPr>
        <p:spPr/>
        <p:txBody>
          <a:bodyPr/>
          <a:lstStyle/>
          <a:p>
            <a:fld id="{B617F659-0594-4966-AAF8-4DB68E016B34}" type="datetimeFigureOut">
              <a:rPr lang="de-DE" smtClean="0"/>
              <a:pPr/>
              <a:t>12.06.2019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EEC388D-2A19-4840-9780-A7B6731B54D7}" type="slidenum">
              <a:rPr lang="de-DE" smtClean="0"/>
              <a:pPr/>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B617F659-0594-4966-AAF8-4DB68E016B34}" type="datetimeFigureOut">
              <a:rPr lang="de-DE" smtClean="0"/>
              <a:pPr/>
              <a:t>12.06.2019</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DEEC388D-2A19-4840-9780-A7B6731B54D7}" type="slidenum">
              <a:rPr lang="de-DE" smtClean="0"/>
              <a:pPr/>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2"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457202" y="1524005"/>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de-DE" smtClean="0"/>
              <a:t>Textmasterformate durch Klicken bearbeiten</a:t>
            </a:r>
          </a:p>
        </p:txBody>
      </p:sp>
      <p:sp>
        <p:nvSpPr>
          <p:cNvPr id="4" name="Inhaltsplatzhalter 3"/>
          <p:cNvSpPr>
            <a:spLocks noGrp="1"/>
          </p:cNvSpPr>
          <p:nvPr>
            <p:ph sz="half" idx="1"/>
          </p:nvPr>
        </p:nvSpPr>
        <p:spPr>
          <a:xfrm>
            <a:off x="3575051" y="273055"/>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B617F659-0594-4966-AAF8-4DB68E016B34}" type="datetimeFigureOut">
              <a:rPr lang="de-DE" smtClean="0"/>
              <a:pPr/>
              <a:t>12.06.2019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DEEC388D-2A19-4840-9780-A7B6731B54D7}" type="slidenum">
              <a:rPr lang="de-DE" smtClean="0"/>
              <a:pPr/>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828802" y="609600"/>
            <a:ext cx="5486400" cy="522288"/>
          </a:xfrm>
        </p:spPr>
        <p:txBody>
          <a:bodyPr lIns="45720" rIns="45720" bIns="0" anchor="b">
            <a:sp3d prstMaterial="softEdge"/>
          </a:bodyPr>
          <a:lstStyle>
            <a:lvl1pPr algn="ctr">
              <a:buNone/>
              <a:defRPr sz="2000" b="1"/>
            </a:lvl1pPr>
          </a:lstStyle>
          <a:p>
            <a:r>
              <a:rPr kumimoji="0" lang="de-DE" smtClean="0"/>
              <a:t>Titelmasterformat durch Klicken bearbeiten</a:t>
            </a:r>
            <a:endParaRPr kumimoji="0" lang="en-US"/>
          </a:p>
        </p:txBody>
      </p:sp>
      <p:sp>
        <p:nvSpPr>
          <p:cNvPr id="3" name="Bildplatzhalter 2"/>
          <p:cNvSpPr>
            <a:spLocks noGrp="1"/>
          </p:cNvSpPr>
          <p:nvPr>
            <p:ph type="pic" idx="1"/>
          </p:nvPr>
        </p:nvSpPr>
        <p:spPr>
          <a:xfrm>
            <a:off x="1828802"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de-DE" smtClean="0">
                <a:solidFill>
                  <a:schemeClr val="lt1"/>
                </a:solidFill>
                <a:latin typeface="+mn-lt"/>
                <a:ea typeface="+mn-ea"/>
                <a:cs typeface="+mn-cs"/>
              </a:rPr>
              <a:t>Bild durch Klicken auf Symbol hinzufügen</a:t>
            </a:r>
            <a:endParaRPr kumimoji="0" lang="en-US" dirty="0">
              <a:solidFill>
                <a:schemeClr val="lt1"/>
              </a:solidFill>
              <a:latin typeface="+mn-lt"/>
              <a:ea typeface="+mn-ea"/>
              <a:cs typeface="+mn-cs"/>
            </a:endParaRPr>
          </a:p>
        </p:txBody>
      </p:sp>
      <p:sp>
        <p:nvSpPr>
          <p:cNvPr id="4" name="Textplatzhalter 3"/>
          <p:cNvSpPr>
            <a:spLocks noGrp="1"/>
          </p:cNvSpPr>
          <p:nvPr>
            <p:ph type="body" sz="half" idx="2"/>
          </p:nvPr>
        </p:nvSpPr>
        <p:spPr>
          <a:xfrm>
            <a:off x="1828802"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de-DE" smtClean="0"/>
              <a:t>Textmasterformate durch Klicken bearbeiten</a:t>
            </a:r>
          </a:p>
        </p:txBody>
      </p:sp>
      <p:sp>
        <p:nvSpPr>
          <p:cNvPr id="5" name="Datumsplatzhalter 4"/>
          <p:cNvSpPr>
            <a:spLocks noGrp="1"/>
          </p:cNvSpPr>
          <p:nvPr>
            <p:ph type="dt" sz="half" idx="10"/>
          </p:nvPr>
        </p:nvSpPr>
        <p:spPr/>
        <p:txBody>
          <a:bodyPr/>
          <a:lstStyle/>
          <a:p>
            <a:fld id="{B617F659-0594-4966-AAF8-4DB68E016B34}" type="datetimeFigureOut">
              <a:rPr lang="de-DE" smtClean="0"/>
              <a:pPr/>
              <a:t>12.06.2019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DEEC388D-2A19-4840-9780-A7B6731B54D7}" type="slidenum">
              <a:rPr lang="de-DE" smtClean="0"/>
              <a:pPr/>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elplatzhalter 21"/>
          <p:cNvSpPr>
            <a:spLocks noGrp="1"/>
          </p:cNvSpPr>
          <p:nvPr>
            <p:ph type="title"/>
          </p:nvPr>
        </p:nvSpPr>
        <p:spPr>
          <a:xfrm>
            <a:off x="457201"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de-DE" smtClean="0"/>
              <a:t>Titelmasterformat durch Klicken bearbeiten</a:t>
            </a:r>
            <a:endParaRPr kumimoji="0" lang="en-US"/>
          </a:p>
        </p:txBody>
      </p:sp>
      <p:sp>
        <p:nvSpPr>
          <p:cNvPr id="13" name="Textplatzhalter 12"/>
          <p:cNvSpPr>
            <a:spLocks noGrp="1"/>
          </p:cNvSpPr>
          <p:nvPr>
            <p:ph type="body" idx="1"/>
          </p:nvPr>
        </p:nvSpPr>
        <p:spPr>
          <a:xfrm>
            <a:off x="457201" y="1600200"/>
            <a:ext cx="8229600" cy="4709160"/>
          </a:xfrm>
          <a:prstGeom prst="rect">
            <a:avLst/>
          </a:prstGeom>
        </p:spPr>
        <p:txBody>
          <a:bodyPr vert="horz">
            <a:normAutofit/>
          </a:bodyPr>
          <a:lstStyle/>
          <a:p>
            <a:pPr lvl="0" eaLnBrk="1" latinLnBrk="0" hangingPunct="1"/>
            <a:r>
              <a:rPr kumimoji="0" lang="de-DE" smtClean="0"/>
              <a:t>Textmasterformate durch Klicken bearbeiten</a:t>
            </a:r>
          </a:p>
          <a:p>
            <a:pPr lvl="1" eaLnBrk="1" latinLnBrk="0" hangingPunct="1"/>
            <a:r>
              <a:rPr kumimoji="0" lang="de-DE" smtClean="0"/>
              <a:t>Zweite Ebene</a:t>
            </a:r>
          </a:p>
          <a:p>
            <a:pPr lvl="2" eaLnBrk="1" latinLnBrk="0" hangingPunct="1"/>
            <a:r>
              <a:rPr kumimoji="0" lang="de-DE" smtClean="0"/>
              <a:t>Dritte Ebene</a:t>
            </a:r>
          </a:p>
          <a:p>
            <a:pPr lvl="3" eaLnBrk="1" latinLnBrk="0" hangingPunct="1"/>
            <a:r>
              <a:rPr kumimoji="0" lang="de-DE" smtClean="0"/>
              <a:t>Vierte Ebene</a:t>
            </a:r>
          </a:p>
          <a:p>
            <a:pPr lvl="4" eaLnBrk="1" latinLnBrk="0" hangingPunct="1"/>
            <a:r>
              <a:rPr kumimoji="0" lang="de-DE" smtClean="0"/>
              <a:t>Fünfte Ebene</a:t>
            </a:r>
            <a:endParaRPr kumimoji="0" lang="en-US"/>
          </a:p>
        </p:txBody>
      </p:sp>
      <p:sp>
        <p:nvSpPr>
          <p:cNvPr id="14" name="Datumsplatzhalter 13"/>
          <p:cNvSpPr>
            <a:spLocks noGrp="1"/>
          </p:cNvSpPr>
          <p:nvPr>
            <p:ph type="dt" sz="half" idx="2"/>
          </p:nvPr>
        </p:nvSpPr>
        <p:spPr>
          <a:xfrm>
            <a:off x="457201" y="6416680"/>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B617F659-0594-4966-AAF8-4DB68E016B34}" type="datetimeFigureOut">
              <a:rPr lang="de-DE" smtClean="0"/>
              <a:pPr/>
              <a:t>12.06.2019</a:t>
            </a:fld>
            <a:endParaRPr lang="de-DE"/>
          </a:p>
        </p:txBody>
      </p:sp>
      <p:sp>
        <p:nvSpPr>
          <p:cNvPr id="3" name="Fußzeilenplatzhalter 2"/>
          <p:cNvSpPr>
            <a:spLocks noGrp="1"/>
          </p:cNvSpPr>
          <p:nvPr>
            <p:ph type="ftr" sz="quarter" idx="3"/>
          </p:nvPr>
        </p:nvSpPr>
        <p:spPr>
          <a:xfrm>
            <a:off x="3124200" y="6416680"/>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de-DE"/>
          </a:p>
        </p:txBody>
      </p:sp>
      <p:sp>
        <p:nvSpPr>
          <p:cNvPr id="23" name="Foliennummernplatzhalter 22"/>
          <p:cNvSpPr>
            <a:spLocks noGrp="1"/>
          </p:cNvSpPr>
          <p:nvPr>
            <p:ph type="sldNum" sz="quarter" idx="4"/>
          </p:nvPr>
        </p:nvSpPr>
        <p:spPr>
          <a:xfrm>
            <a:off x="7924801" y="6416680"/>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DEEC388D-2A19-4840-9780-A7B6731B54D7}" type="slidenum">
              <a:rPr lang="de-DE" smtClean="0"/>
              <a:pPr/>
              <a:t>‹#›</a:t>
            </a:fld>
            <a:endParaRPr lang="de-DE"/>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google.de/url?sa=i&amp;rct=j&amp;q=&amp;esrc=s&amp;source=images&amp;cd=&amp;cad=rja&amp;uact=8&amp;ved=2ahUKEwj1lpWGo9XfAhXMJlAKHQoSDBkQjRx6BAgBEAU&amp;url=https://www.clipartsfree.de/clipart-bilder-galerie/strichmaennchen-bilder/strichmaennchen-laufen-2728.html&amp;psig=AOvVaw03JoiIeqYqogW7ATnRq33O&amp;ust=1546730700007842"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gradFill flip="none" rotWithShape="1">
            <a:gsLst>
              <a:gs pos="20000">
                <a:schemeClr val="accent5">
                  <a:tint val="9000"/>
                  <a:alpha val="0"/>
                </a:schemeClr>
              </a:gs>
              <a:gs pos="100000">
                <a:schemeClr val="accent5">
                  <a:tint val="70000"/>
                  <a:satMod val="100000"/>
                </a:schemeClr>
              </a:gs>
            </a:gsLst>
            <a:path path="circle">
              <a:fillToRect l="50000" t="50000" r="50000" b="50000"/>
            </a:path>
            <a:tileRect/>
          </a:gradFill>
          <a:effectLst>
            <a:outerShdw blurRad="130000" dist="101600" dir="2700000" algn="tl" rotWithShape="0">
              <a:srgbClr val="000000">
                <a:alpha val="35000"/>
              </a:srgbClr>
            </a:outerShdw>
            <a:softEdge rad="317500"/>
          </a:effectLst>
        </p:spPr>
        <p:style>
          <a:lnRef idx="1">
            <a:schemeClr val="accent5"/>
          </a:lnRef>
          <a:fillRef idx="2">
            <a:schemeClr val="accent5"/>
          </a:fillRef>
          <a:effectRef idx="1">
            <a:schemeClr val="accent5"/>
          </a:effectRef>
          <a:fontRef idx="minor">
            <a:schemeClr val="dk1"/>
          </a:fontRef>
        </p:style>
        <p:txBody>
          <a:bodyPr anchor="ctr">
            <a:normAutofit fontScale="90000"/>
          </a:bodyPr>
          <a:lstStyle/>
          <a:p>
            <a:r>
              <a:rPr lang="de-DE" sz="7200" dirty="0" smtClean="0">
                <a:solidFill>
                  <a:schemeClr val="accent2">
                    <a:lumMod val="60000"/>
                    <a:lumOff val="40000"/>
                  </a:schemeClr>
                </a:solidFill>
              </a:rPr>
              <a:t>C++ AUFBAUKURS</a:t>
            </a:r>
            <a:endParaRPr lang="de-DE" sz="6600" dirty="0">
              <a:solidFill>
                <a:schemeClr val="accent2">
                  <a:lumMod val="60000"/>
                  <a:lumOff val="40000"/>
                </a:schemeClr>
              </a:solidFill>
            </a:endParaRPr>
          </a:p>
        </p:txBody>
      </p:sp>
      <p:sp>
        <p:nvSpPr>
          <p:cNvPr id="3" name="Untertitel 2"/>
          <p:cNvSpPr>
            <a:spLocks noGrp="1"/>
          </p:cNvSpPr>
          <p:nvPr>
            <p:ph type="subTitle" idx="1"/>
          </p:nvPr>
        </p:nvSpPr>
        <p:spPr>
          <a:xfrm>
            <a:off x="1548170" y="3071810"/>
            <a:ext cx="6047662" cy="1000132"/>
          </a:xfrm>
        </p:spPr>
        <p:txBody>
          <a:bodyPr>
            <a:normAutofit fontScale="62500" lnSpcReduction="20000"/>
          </a:bodyPr>
          <a:lstStyle/>
          <a:p>
            <a:r>
              <a:rPr lang="de-DE" sz="5400" dirty="0" smtClean="0">
                <a:solidFill>
                  <a:schemeClr val="accent2">
                    <a:lumMod val="75000"/>
                  </a:schemeClr>
                </a:solidFill>
                <a:effectLst>
                  <a:outerShdw blurRad="38100" dist="38100" dir="2700000" algn="tl">
                    <a:srgbClr val="000000">
                      <a:alpha val="43137"/>
                    </a:srgbClr>
                  </a:outerShdw>
                </a:effectLst>
              </a:rPr>
              <a:t>Unterrichtseinheit </a:t>
            </a:r>
            <a:r>
              <a:rPr lang="de-DE" sz="4800" dirty="0" smtClean="0">
                <a:solidFill>
                  <a:schemeClr val="accent2">
                    <a:lumMod val="20000"/>
                    <a:lumOff val="80000"/>
                  </a:schemeClr>
                </a:solidFill>
                <a:effectLst>
                  <a:outerShdw blurRad="38100" dist="38100" dir="2700000" algn="tl">
                    <a:srgbClr val="000000">
                      <a:alpha val="43137"/>
                    </a:srgbClr>
                  </a:outerShdw>
                </a:effectLst>
              </a:rPr>
              <a:t>2</a:t>
            </a:r>
          </a:p>
          <a:p>
            <a:r>
              <a:rPr lang="de-DE" sz="4800" dirty="0" smtClean="0">
                <a:solidFill>
                  <a:schemeClr val="accent2">
                    <a:lumMod val="75000"/>
                  </a:schemeClr>
                </a:solidFill>
                <a:effectLst>
                  <a:outerShdw blurRad="38100" dist="38100" dir="2700000" algn="tl">
                    <a:srgbClr val="000000">
                      <a:alpha val="43137"/>
                    </a:srgbClr>
                  </a:outerShdw>
                </a:effectLst>
              </a:rPr>
              <a:t>virtual-Funktionen</a:t>
            </a:r>
            <a:endParaRPr lang="de-DE" sz="4800" dirty="0" smtClean="0"/>
          </a:p>
          <a:p>
            <a:endParaRPr lang="de-DE" dirty="0" smtClean="0"/>
          </a:p>
        </p:txBody>
      </p:sp>
      <p:sp>
        <p:nvSpPr>
          <p:cNvPr id="4" name="Rechteck 3"/>
          <p:cNvSpPr/>
          <p:nvPr/>
        </p:nvSpPr>
        <p:spPr>
          <a:xfrm>
            <a:off x="6757431" y="6286520"/>
            <a:ext cx="2250937" cy="523220"/>
          </a:xfrm>
          <a:prstGeom prst="rect">
            <a:avLst/>
          </a:prstGeom>
        </p:spPr>
        <p:txBody>
          <a:bodyPr wrap="none">
            <a:spAutoFit/>
          </a:bodyPr>
          <a:lstStyle/>
          <a:p>
            <a:pPr algn="r"/>
            <a:r>
              <a:rPr lang="de-DE" sz="2800" b="1" dirty="0" smtClean="0"/>
              <a:t>Gisela Neira</a:t>
            </a:r>
            <a:endParaRPr lang="de-DE" sz="2800" b="1"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28596" y="928670"/>
            <a:ext cx="7802164" cy="535785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2" name="Picture 3"/>
          <p:cNvPicPr>
            <a:picLocks noChangeAspect="1" noChangeArrowheads="1"/>
          </p:cNvPicPr>
          <p:nvPr/>
        </p:nvPicPr>
        <p:blipFill>
          <a:blip r:embed="rId3"/>
          <a:srcRect/>
          <a:stretch>
            <a:fillRect/>
          </a:stretch>
        </p:blipFill>
        <p:spPr bwMode="auto">
          <a:xfrm>
            <a:off x="1714480" y="5072074"/>
            <a:ext cx="7210425" cy="14382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bgerundetes Rechteck 4"/>
          <p:cNvSpPr/>
          <p:nvPr/>
        </p:nvSpPr>
        <p:spPr>
          <a:xfrm>
            <a:off x="4214810" y="428604"/>
            <a:ext cx="4500594" cy="200026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de-DE" sz="2800" dirty="0" smtClean="0"/>
              <a:t>Wenn sich eine Funktion von einer anderen an seinen Aufrufparametern unterscheidet...</a:t>
            </a:r>
            <a:endParaRPr lang="de-DE" sz="2800" dirty="0"/>
          </a:p>
        </p:txBody>
      </p:sp>
      <p:sp>
        <p:nvSpPr>
          <p:cNvPr id="11" name="Abgerundetes Rechteck 10"/>
          <p:cNvSpPr/>
          <p:nvPr/>
        </p:nvSpPr>
        <p:spPr>
          <a:xfrm>
            <a:off x="407796" y="1928802"/>
            <a:ext cx="3212386" cy="10001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sz="2800" dirty="0" smtClean="0">
                <a:solidFill>
                  <a:schemeClr val="accent2">
                    <a:lumMod val="75000"/>
                  </a:schemeClr>
                </a:solidFill>
                <a:effectLst>
                  <a:outerShdw blurRad="38100" dist="38100" dir="2700000" algn="tl">
                    <a:srgbClr val="000000">
                      <a:alpha val="43137"/>
                    </a:srgbClr>
                  </a:outerShdw>
                </a:effectLst>
              </a:rPr>
              <a:t>In C++-Programmierung</a:t>
            </a:r>
            <a:endParaRPr lang="de-DE" sz="2800" dirty="0">
              <a:solidFill>
                <a:schemeClr val="accent2">
                  <a:lumMod val="75000"/>
                </a:schemeClr>
              </a:solidFill>
              <a:effectLst>
                <a:outerShdw blurRad="38100" dist="38100" dir="2700000" algn="tl">
                  <a:srgbClr val="000000">
                    <a:alpha val="43137"/>
                  </a:srgbClr>
                </a:outerShdw>
              </a:effectLst>
            </a:endParaRPr>
          </a:p>
        </p:txBody>
      </p:sp>
      <p:sp>
        <p:nvSpPr>
          <p:cNvPr id="13" name="Abgerundetes Rechteck 12"/>
          <p:cNvSpPr/>
          <p:nvPr/>
        </p:nvSpPr>
        <p:spPr>
          <a:xfrm>
            <a:off x="4286248" y="3786190"/>
            <a:ext cx="4500594" cy="107157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de-DE" sz="2800" dirty="0" smtClean="0"/>
              <a:t>...können Funktionen den selben Namen tragen.</a:t>
            </a:r>
          </a:p>
        </p:txBody>
      </p:sp>
      <p:sp>
        <p:nvSpPr>
          <p:cNvPr id="14" name="Pfeil nach unten 13"/>
          <p:cNvSpPr/>
          <p:nvPr/>
        </p:nvSpPr>
        <p:spPr>
          <a:xfrm>
            <a:off x="6072198" y="2643182"/>
            <a:ext cx="857256" cy="1000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Abgerundetes Rechteck 5"/>
          <p:cNvSpPr/>
          <p:nvPr/>
        </p:nvSpPr>
        <p:spPr>
          <a:xfrm>
            <a:off x="4286248" y="5072074"/>
            <a:ext cx="4500594" cy="157163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de-DE" sz="2800" dirty="0" smtClean="0"/>
              <a:t>Es wird anhand der Parametertypen unterschieden!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3" grpId="0" animBg="1"/>
      <p:bldP spid="14"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71472" y="928669"/>
            <a:ext cx="7286676" cy="521533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2051" name="Picture 3"/>
          <p:cNvPicPr>
            <a:picLocks noChangeAspect="1" noChangeArrowheads="1"/>
          </p:cNvPicPr>
          <p:nvPr/>
        </p:nvPicPr>
        <p:blipFill>
          <a:blip r:embed="rId3"/>
          <a:srcRect/>
          <a:stretch>
            <a:fillRect/>
          </a:stretch>
        </p:blipFill>
        <p:spPr bwMode="auto">
          <a:xfrm>
            <a:off x="3571868" y="4786322"/>
            <a:ext cx="4905375" cy="1247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blinds(horizontal)">
                                      <p:cBhvr>
                                        <p:cTn id="7"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1" y="2714628"/>
            <a:ext cx="8229600" cy="1143000"/>
          </a:xfrm>
        </p:spPr>
        <p:txBody>
          <a:bodyPr/>
          <a:lstStyle/>
          <a:p>
            <a:r>
              <a:rPr lang="de-DE" dirty="0" smtClean="0"/>
              <a:t>Virtuelle Member-Funktion</a:t>
            </a:r>
            <a:endParaRPr lang="de-DE"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bgerundetes Rechteck 4"/>
          <p:cNvSpPr/>
          <p:nvPr/>
        </p:nvSpPr>
        <p:spPr>
          <a:xfrm>
            <a:off x="4214810" y="428604"/>
            <a:ext cx="4500594" cy="107157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de-DE" sz="2400" dirty="0" smtClean="0"/>
              <a:t>Wird mit „</a:t>
            </a:r>
            <a:r>
              <a:rPr lang="de-DE" sz="2400" b="1" dirty="0" smtClean="0">
                <a:solidFill>
                  <a:schemeClr val="accent1">
                    <a:lumMod val="75000"/>
                  </a:schemeClr>
                </a:solidFill>
              </a:rPr>
              <a:t>virtual</a:t>
            </a:r>
            <a:r>
              <a:rPr lang="de-DE" sz="2400" dirty="0" smtClean="0">
                <a:solidFill>
                  <a:schemeClr val="tx1"/>
                </a:solidFill>
              </a:rPr>
              <a:t>“</a:t>
            </a:r>
            <a:r>
              <a:rPr lang="de-DE" sz="2400" dirty="0" smtClean="0"/>
              <a:t> deklariert.</a:t>
            </a:r>
            <a:endParaRPr lang="de-DE" sz="2400" dirty="0"/>
          </a:p>
        </p:txBody>
      </p:sp>
      <p:sp>
        <p:nvSpPr>
          <p:cNvPr id="11" name="Abgerundetes Rechteck 10"/>
          <p:cNvSpPr/>
          <p:nvPr/>
        </p:nvSpPr>
        <p:spPr>
          <a:xfrm>
            <a:off x="407796" y="1928802"/>
            <a:ext cx="3212386" cy="10001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sz="2800" dirty="0" smtClean="0">
                <a:solidFill>
                  <a:schemeClr val="accent2">
                    <a:lumMod val="75000"/>
                  </a:schemeClr>
                </a:solidFill>
                <a:effectLst>
                  <a:outerShdw blurRad="38100" dist="38100" dir="2700000" algn="tl">
                    <a:srgbClr val="000000">
                      <a:alpha val="43137"/>
                    </a:srgbClr>
                  </a:outerShdw>
                </a:effectLst>
              </a:rPr>
              <a:t>Virtuelle </a:t>
            </a:r>
          </a:p>
          <a:p>
            <a:pPr algn="ctr"/>
            <a:r>
              <a:rPr lang="de-DE" sz="2800" dirty="0" smtClean="0">
                <a:solidFill>
                  <a:schemeClr val="accent2">
                    <a:lumMod val="75000"/>
                  </a:schemeClr>
                </a:solidFill>
                <a:effectLst>
                  <a:outerShdw blurRad="38100" dist="38100" dir="2700000" algn="tl">
                    <a:srgbClr val="000000">
                      <a:alpha val="43137"/>
                    </a:srgbClr>
                  </a:outerShdw>
                </a:effectLst>
              </a:rPr>
              <a:t>Member-Funktion</a:t>
            </a:r>
            <a:endParaRPr lang="de-DE" sz="2800" dirty="0">
              <a:solidFill>
                <a:schemeClr val="accent2">
                  <a:lumMod val="75000"/>
                </a:schemeClr>
              </a:solidFill>
              <a:effectLst>
                <a:outerShdw blurRad="38100" dist="38100" dir="2700000" algn="tl">
                  <a:srgbClr val="000000">
                    <a:alpha val="43137"/>
                  </a:srgbClr>
                </a:outerShdw>
              </a:effectLst>
            </a:endParaRPr>
          </a:p>
        </p:txBody>
      </p:sp>
      <p:sp>
        <p:nvSpPr>
          <p:cNvPr id="12" name="Abgerundetes Rechteck 11"/>
          <p:cNvSpPr/>
          <p:nvPr/>
        </p:nvSpPr>
        <p:spPr>
          <a:xfrm>
            <a:off x="4214810" y="1714488"/>
            <a:ext cx="4500594" cy="235745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de-DE" sz="2400" dirty="0" smtClean="0"/>
              <a:t>Wird virtual genannt, weil erst </a:t>
            </a:r>
            <a:r>
              <a:rPr lang="de-DE" sz="2400" b="1" dirty="0" smtClean="0"/>
              <a:t>nach</a:t>
            </a:r>
            <a:r>
              <a:rPr lang="de-DE" sz="2400" dirty="0" smtClean="0"/>
              <a:t> dem compilieren, entschieden werden kann ob die Funktion der Basisklasse oder die der Kinderklasse zu nehmen ist.</a:t>
            </a:r>
            <a:endParaRPr lang="de-DE" sz="2400" dirty="0"/>
          </a:p>
        </p:txBody>
      </p:sp>
      <p:sp>
        <p:nvSpPr>
          <p:cNvPr id="13" name="Abgerundetes Rechteck 12"/>
          <p:cNvSpPr/>
          <p:nvPr/>
        </p:nvSpPr>
        <p:spPr>
          <a:xfrm>
            <a:off x="4214810" y="5286388"/>
            <a:ext cx="4500594" cy="107157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de-DE" sz="5400" b="1" dirty="0" smtClean="0"/>
              <a:t>Laufzeit</a:t>
            </a:r>
            <a:endParaRPr lang="de-DE" sz="4000" b="1" dirty="0"/>
          </a:p>
        </p:txBody>
      </p:sp>
      <p:sp>
        <p:nvSpPr>
          <p:cNvPr id="14" name="Pfeil nach unten 13"/>
          <p:cNvSpPr/>
          <p:nvPr/>
        </p:nvSpPr>
        <p:spPr>
          <a:xfrm>
            <a:off x="6072198" y="4214818"/>
            <a:ext cx="857256" cy="1000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0482" name="Picture 2" descr="Resultado de imagen para laufen">
            <a:hlinkClick r:id="rId2"/>
          </p:cNvPr>
          <p:cNvPicPr>
            <a:picLocks noChangeAspect="1" noChangeArrowheads="1"/>
          </p:cNvPicPr>
          <p:nvPr/>
        </p:nvPicPr>
        <p:blipFill>
          <a:blip r:embed="rId3" cstate="print"/>
          <a:srcRect/>
          <a:stretch>
            <a:fillRect/>
          </a:stretch>
        </p:blipFill>
        <p:spPr bwMode="auto">
          <a:xfrm>
            <a:off x="642910" y="3500438"/>
            <a:ext cx="3305175" cy="247650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Imagen integrada 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de-DE"/>
          </a:p>
        </p:txBody>
      </p:sp>
      <p:pic>
        <p:nvPicPr>
          <p:cNvPr id="1027" name="Picture 3" descr="C:\Users\gisi\Downloads\Auswahl_116.png"/>
          <p:cNvPicPr>
            <a:picLocks noChangeAspect="1" noChangeArrowheads="1"/>
          </p:cNvPicPr>
          <p:nvPr/>
        </p:nvPicPr>
        <p:blipFill>
          <a:blip r:embed="rId2" cstate="print"/>
          <a:srcRect/>
          <a:stretch>
            <a:fillRect/>
          </a:stretch>
        </p:blipFill>
        <p:spPr bwMode="auto">
          <a:xfrm>
            <a:off x="500034" y="857232"/>
            <a:ext cx="9072626" cy="371312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8" name="Abgerundetes Rechteck 7"/>
          <p:cNvSpPr/>
          <p:nvPr/>
        </p:nvSpPr>
        <p:spPr>
          <a:xfrm rot="153644">
            <a:off x="588295" y="2032445"/>
            <a:ext cx="7858180" cy="928694"/>
          </a:xfrm>
          <a:prstGeom prst="roundRect">
            <a:avLst/>
          </a:prstGeom>
          <a:solidFill>
            <a:schemeClr val="accent1">
              <a:alpha val="24000"/>
            </a:schemeClr>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c</a:t>
            </a:r>
            <a:endParaRPr lang="de-DE" dirty="0"/>
          </a:p>
        </p:txBody>
      </p:sp>
      <p:sp>
        <p:nvSpPr>
          <p:cNvPr id="9" name="Abgerundetes Rechteck 8"/>
          <p:cNvSpPr/>
          <p:nvPr/>
        </p:nvSpPr>
        <p:spPr>
          <a:xfrm>
            <a:off x="4357686" y="5572140"/>
            <a:ext cx="4572032"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Der Funktion wird das Word </a:t>
            </a:r>
            <a:r>
              <a:rPr lang="de-DE" dirty="0" err="1" smtClean="0"/>
              <a:t>virtual</a:t>
            </a:r>
            <a:r>
              <a:rPr lang="de-DE" dirty="0" smtClean="0"/>
              <a:t> vorgelegt.</a:t>
            </a:r>
            <a:endParaRPr lang="de-DE"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bgerundetes Rechteck 4"/>
          <p:cNvSpPr/>
          <p:nvPr/>
        </p:nvSpPr>
        <p:spPr>
          <a:xfrm>
            <a:off x="4214810" y="428604"/>
            <a:ext cx="4500594" cy="6072230"/>
          </a:xfrm>
          <a:prstGeom prst="roundRect">
            <a:avLst/>
          </a:prstGeom>
          <a:ln>
            <a:solidFill>
              <a:schemeClr val="accent1"/>
            </a:solidFill>
          </a:ln>
        </p:spPr>
        <p:style>
          <a:lnRef idx="1">
            <a:schemeClr val="accent5"/>
          </a:lnRef>
          <a:fillRef idx="3">
            <a:schemeClr val="accent5"/>
          </a:fillRef>
          <a:effectRef idx="2">
            <a:schemeClr val="accent5"/>
          </a:effectRef>
          <a:fontRef idx="minor">
            <a:schemeClr val="lt1"/>
          </a:fontRef>
        </p:style>
        <p:txBody>
          <a:bodyPr rtlCol="0" anchor="ctr"/>
          <a:lstStyle/>
          <a:p>
            <a:r>
              <a:rPr lang="de-DE" sz="2800" dirty="0" smtClean="0"/>
              <a:t>Der Zusatz </a:t>
            </a:r>
            <a:r>
              <a:rPr lang="de-DE" sz="2800" b="1" dirty="0" smtClean="0">
                <a:solidFill>
                  <a:schemeClr val="accent1">
                    <a:lumMod val="75000"/>
                  </a:schemeClr>
                </a:solidFill>
              </a:rPr>
              <a:t>virtual </a:t>
            </a:r>
            <a:r>
              <a:rPr lang="de-DE" sz="2800" dirty="0" smtClean="0"/>
              <a:t>zu einer Funktion ist also ein Hinweis an das </a:t>
            </a:r>
            <a:r>
              <a:rPr lang="de-DE" sz="2800" b="1" dirty="0" smtClean="0">
                <a:solidFill>
                  <a:srgbClr val="C00000"/>
                </a:solidFill>
              </a:rPr>
              <a:t>Laufzeitsystem</a:t>
            </a:r>
            <a:r>
              <a:rPr lang="de-DE" sz="2800" dirty="0" smtClean="0"/>
              <a:t>, beim Aufruf dieser Funktion immer zuerst die Klasse festzustellen, </a:t>
            </a:r>
            <a:r>
              <a:rPr lang="de-DE" sz="2800" b="1" dirty="0" smtClean="0">
                <a:solidFill>
                  <a:srgbClr val="C00000"/>
                </a:solidFill>
              </a:rPr>
              <a:t>der das Objekt angehört </a:t>
            </a:r>
            <a:r>
              <a:rPr lang="de-DE" sz="2800" dirty="0" smtClean="0"/>
              <a:t>damit dann die Version der Funktion aufgerufen wird die dieser Klasse angehört, und nicht die der Basisklasse.</a:t>
            </a:r>
          </a:p>
        </p:txBody>
      </p:sp>
      <p:sp>
        <p:nvSpPr>
          <p:cNvPr id="11" name="Abgerundetes Rechteck 10"/>
          <p:cNvSpPr/>
          <p:nvPr/>
        </p:nvSpPr>
        <p:spPr>
          <a:xfrm>
            <a:off x="407796" y="1928802"/>
            <a:ext cx="3212386" cy="10001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sz="2800" dirty="0" smtClean="0">
                <a:solidFill>
                  <a:schemeClr val="accent2">
                    <a:lumMod val="75000"/>
                  </a:schemeClr>
                </a:solidFill>
                <a:effectLst>
                  <a:outerShdw blurRad="38100" dist="38100" dir="2700000" algn="tl">
                    <a:srgbClr val="000000">
                      <a:alpha val="43137"/>
                    </a:srgbClr>
                  </a:outerShdw>
                </a:effectLst>
              </a:rPr>
              <a:t>Virtuelle </a:t>
            </a:r>
          </a:p>
          <a:p>
            <a:pPr algn="ctr"/>
            <a:r>
              <a:rPr lang="de-DE" sz="2800" dirty="0" smtClean="0">
                <a:solidFill>
                  <a:schemeClr val="accent2">
                    <a:lumMod val="75000"/>
                  </a:schemeClr>
                </a:solidFill>
                <a:effectLst>
                  <a:outerShdw blurRad="38100" dist="38100" dir="2700000" algn="tl">
                    <a:srgbClr val="000000">
                      <a:alpha val="43137"/>
                    </a:srgbClr>
                  </a:outerShdw>
                </a:effectLst>
              </a:rPr>
              <a:t>Member-Funktion</a:t>
            </a:r>
            <a:endParaRPr lang="de-DE" sz="2800" dirty="0">
              <a:solidFill>
                <a:schemeClr val="accent2">
                  <a:lumMod val="75000"/>
                </a:schemeClr>
              </a:solidFill>
              <a:effectLst>
                <a:outerShdw blurRad="38100" dist="38100" dir="2700000" algn="tl">
                  <a:srgbClr val="000000">
                    <a:alpha val="43137"/>
                  </a:srgbClr>
                </a:outerShdw>
              </a:effectLst>
            </a:endParaRPr>
          </a:p>
        </p:txBody>
      </p:sp>
      <p:pic>
        <p:nvPicPr>
          <p:cNvPr id="18434" name="Picture 2" descr="Suche Fernlehrgang"/>
          <p:cNvPicPr>
            <a:picLocks noChangeAspect="1" noChangeArrowheads="1"/>
          </p:cNvPicPr>
          <p:nvPr/>
        </p:nvPicPr>
        <p:blipFill>
          <a:blip r:embed="rId2" cstate="print"/>
          <a:srcRect/>
          <a:stretch>
            <a:fillRect/>
          </a:stretch>
        </p:blipFill>
        <p:spPr bwMode="auto">
          <a:xfrm>
            <a:off x="785786" y="3500438"/>
            <a:ext cx="2095500" cy="20955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bgerundetes Rechteck 4"/>
          <p:cNvSpPr/>
          <p:nvPr/>
        </p:nvSpPr>
        <p:spPr>
          <a:xfrm>
            <a:off x="4214810" y="428604"/>
            <a:ext cx="4500594" cy="2000264"/>
          </a:xfrm>
          <a:prstGeom prst="roundRect">
            <a:avLst/>
          </a:prstGeom>
          <a:ln>
            <a:solidFill>
              <a:schemeClr val="accent1"/>
            </a:solidFill>
          </a:ln>
        </p:spPr>
        <p:style>
          <a:lnRef idx="1">
            <a:schemeClr val="accent5"/>
          </a:lnRef>
          <a:fillRef idx="3">
            <a:schemeClr val="accent5"/>
          </a:fillRef>
          <a:effectRef idx="2">
            <a:schemeClr val="accent5"/>
          </a:effectRef>
          <a:fontRef idx="minor">
            <a:schemeClr val="lt1"/>
          </a:fontRef>
        </p:style>
        <p:txBody>
          <a:bodyPr rtlCol="0" anchor="ctr"/>
          <a:lstStyle/>
          <a:p>
            <a:r>
              <a:rPr lang="de-DE" sz="2800" dirty="0" smtClean="0"/>
              <a:t>Destruktoren (nicht Konstruktoren) können (</a:t>
            </a:r>
            <a:r>
              <a:rPr lang="de-DE" sz="2800" i="1" dirty="0" smtClean="0">
                <a:solidFill>
                  <a:schemeClr val="accent1">
                    <a:lumMod val="75000"/>
                  </a:schemeClr>
                </a:solidFill>
              </a:rPr>
              <a:t>sollten</a:t>
            </a:r>
            <a:r>
              <a:rPr lang="de-DE" sz="2800" dirty="0" smtClean="0"/>
              <a:t>) auch virtuell sein!</a:t>
            </a:r>
          </a:p>
        </p:txBody>
      </p:sp>
      <p:sp>
        <p:nvSpPr>
          <p:cNvPr id="11" name="Abgerundetes Rechteck 10"/>
          <p:cNvSpPr/>
          <p:nvPr/>
        </p:nvSpPr>
        <p:spPr>
          <a:xfrm>
            <a:off x="407796" y="1928802"/>
            <a:ext cx="3212386" cy="10001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sz="2800" dirty="0" smtClean="0">
                <a:solidFill>
                  <a:schemeClr val="accent2">
                    <a:lumMod val="75000"/>
                  </a:schemeClr>
                </a:solidFill>
                <a:effectLst>
                  <a:outerShdw blurRad="38100" dist="38100" dir="2700000" algn="tl">
                    <a:srgbClr val="000000">
                      <a:alpha val="43137"/>
                    </a:srgbClr>
                  </a:outerShdw>
                </a:effectLst>
              </a:rPr>
              <a:t>Virtuelle </a:t>
            </a:r>
          </a:p>
          <a:p>
            <a:pPr algn="ctr"/>
            <a:r>
              <a:rPr lang="de-DE" sz="2800" dirty="0" smtClean="0">
                <a:solidFill>
                  <a:schemeClr val="accent2">
                    <a:lumMod val="75000"/>
                  </a:schemeClr>
                </a:solidFill>
                <a:effectLst>
                  <a:outerShdw blurRad="38100" dist="38100" dir="2700000" algn="tl">
                    <a:srgbClr val="000000">
                      <a:alpha val="43137"/>
                    </a:srgbClr>
                  </a:outerShdw>
                </a:effectLst>
              </a:rPr>
              <a:t>Member-Funktion</a:t>
            </a:r>
            <a:endParaRPr lang="de-DE" sz="2800" dirty="0">
              <a:solidFill>
                <a:schemeClr val="accent2">
                  <a:lumMod val="75000"/>
                </a:schemeClr>
              </a:solidFill>
              <a:effectLst>
                <a:outerShdw blurRad="38100" dist="38100" dir="2700000" algn="tl">
                  <a:srgbClr val="000000">
                    <a:alpha val="43137"/>
                  </a:srgbClr>
                </a:outerShdw>
              </a:effectLst>
            </a:endParaRPr>
          </a:p>
        </p:txBody>
      </p:sp>
      <p:sp>
        <p:nvSpPr>
          <p:cNvPr id="4" name="Abgerundetes Rechteck 3"/>
          <p:cNvSpPr/>
          <p:nvPr/>
        </p:nvSpPr>
        <p:spPr>
          <a:xfrm>
            <a:off x="4214810" y="2643182"/>
            <a:ext cx="4500594" cy="3929090"/>
          </a:xfrm>
          <a:prstGeom prst="roundRect">
            <a:avLst/>
          </a:prstGeom>
          <a:ln>
            <a:solidFill>
              <a:schemeClr val="accent1"/>
            </a:solidFill>
          </a:ln>
        </p:spPr>
        <p:style>
          <a:lnRef idx="1">
            <a:schemeClr val="accent5"/>
          </a:lnRef>
          <a:fillRef idx="3">
            <a:schemeClr val="accent5"/>
          </a:fillRef>
          <a:effectRef idx="2">
            <a:schemeClr val="accent5"/>
          </a:effectRef>
          <a:fontRef idx="minor">
            <a:schemeClr val="lt1"/>
          </a:fontRef>
        </p:style>
        <p:txBody>
          <a:bodyPr rtlCol="0" anchor="ctr"/>
          <a:lstStyle/>
          <a:p>
            <a:r>
              <a:rPr lang="de-DE" sz="2400" dirty="0" smtClean="0"/>
              <a:t>Da ein Konstruktor nie direkt, sondern nur beim Erstellen eines Objekts aufgerufen wird, kann ein Konstruktor nie virtuell sein. Bei Virtuell gibt es nichts, das in einem Initialzustand gebracht werden muss.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1" y="2857496"/>
            <a:ext cx="8229600" cy="1143000"/>
          </a:xfrm>
        </p:spPr>
        <p:txBody>
          <a:bodyPr>
            <a:normAutofit fontScale="90000"/>
          </a:bodyPr>
          <a:lstStyle/>
          <a:p>
            <a:r>
              <a:rPr lang="de-DE" dirty="0" smtClean="0"/>
              <a:t>Reine Virtuelle Member-Funktion</a:t>
            </a:r>
            <a:endParaRPr lang="de-DE"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bgerundetes Rechteck 10"/>
          <p:cNvSpPr/>
          <p:nvPr/>
        </p:nvSpPr>
        <p:spPr>
          <a:xfrm>
            <a:off x="407796" y="1928802"/>
            <a:ext cx="3212386" cy="10001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sz="2800" dirty="0" smtClean="0">
                <a:solidFill>
                  <a:schemeClr val="accent2">
                    <a:lumMod val="75000"/>
                  </a:schemeClr>
                </a:solidFill>
                <a:effectLst>
                  <a:outerShdw blurRad="38100" dist="38100" dir="2700000" algn="tl">
                    <a:srgbClr val="000000">
                      <a:alpha val="43137"/>
                    </a:srgbClr>
                  </a:outerShdw>
                </a:effectLst>
              </a:rPr>
              <a:t>Reine Virtuelle </a:t>
            </a:r>
          </a:p>
          <a:p>
            <a:pPr algn="ctr"/>
            <a:r>
              <a:rPr lang="de-DE" sz="2800" dirty="0" smtClean="0">
                <a:solidFill>
                  <a:schemeClr val="accent2">
                    <a:lumMod val="75000"/>
                  </a:schemeClr>
                </a:solidFill>
                <a:effectLst>
                  <a:outerShdw blurRad="38100" dist="38100" dir="2700000" algn="tl">
                    <a:srgbClr val="000000">
                      <a:alpha val="43137"/>
                    </a:srgbClr>
                  </a:outerShdw>
                </a:effectLst>
              </a:rPr>
              <a:t>Member-Funktion</a:t>
            </a:r>
            <a:endParaRPr lang="de-DE" sz="2800" dirty="0">
              <a:solidFill>
                <a:schemeClr val="accent2">
                  <a:lumMod val="75000"/>
                </a:schemeClr>
              </a:solidFill>
              <a:effectLst>
                <a:outerShdw blurRad="38100" dist="38100" dir="2700000" algn="tl">
                  <a:srgbClr val="000000">
                    <a:alpha val="43137"/>
                  </a:srgbClr>
                </a:outerShdw>
              </a:effectLst>
            </a:endParaRPr>
          </a:p>
        </p:txBody>
      </p:sp>
      <p:sp>
        <p:nvSpPr>
          <p:cNvPr id="8" name="Abgerundetes Rechteck 7"/>
          <p:cNvSpPr/>
          <p:nvPr/>
        </p:nvSpPr>
        <p:spPr>
          <a:xfrm>
            <a:off x="4214810" y="428604"/>
            <a:ext cx="4500594" cy="107157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de-DE" sz="2400" dirty="0" smtClean="0"/>
              <a:t>Wird mit „</a:t>
            </a:r>
            <a:r>
              <a:rPr lang="de-DE" sz="2400" b="1" dirty="0" smtClean="0">
                <a:solidFill>
                  <a:schemeClr val="accent1">
                    <a:lumMod val="75000"/>
                  </a:schemeClr>
                </a:solidFill>
              </a:rPr>
              <a:t>virtual</a:t>
            </a:r>
            <a:r>
              <a:rPr lang="de-DE" sz="2400" dirty="0" smtClean="0">
                <a:solidFill>
                  <a:schemeClr val="tx1"/>
                </a:solidFill>
              </a:rPr>
              <a:t>“</a:t>
            </a:r>
            <a:r>
              <a:rPr lang="de-DE" sz="2400" dirty="0" smtClean="0"/>
              <a:t> deklariert und den Wert Null zugewiesen.</a:t>
            </a:r>
            <a:endParaRPr lang="de-DE" sz="2400" dirty="0"/>
          </a:p>
        </p:txBody>
      </p:sp>
      <p:sp>
        <p:nvSpPr>
          <p:cNvPr id="9" name="Abgerundetes Rechteck 8"/>
          <p:cNvSpPr/>
          <p:nvPr/>
        </p:nvSpPr>
        <p:spPr>
          <a:xfrm>
            <a:off x="4214810" y="1714488"/>
            <a:ext cx="4500594" cy="235745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de-DE" sz="2400" dirty="0" smtClean="0"/>
              <a:t>Darf keine Implementierung haben. Das bedeutet, dass die Klasse von der sie Member ist, nicht instantiert werden kann.</a:t>
            </a:r>
            <a:endParaRPr lang="de-DE" sz="2400" dirty="0"/>
          </a:p>
        </p:txBody>
      </p:sp>
      <p:sp>
        <p:nvSpPr>
          <p:cNvPr id="10" name="Abgerundetes Rechteck 9"/>
          <p:cNvSpPr/>
          <p:nvPr/>
        </p:nvSpPr>
        <p:spPr>
          <a:xfrm>
            <a:off x="4214810" y="5286388"/>
            <a:ext cx="4500594" cy="107157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de-DE" sz="2000" dirty="0" smtClean="0"/>
              <a:t>Sie dienen nur dazu ihre Erbinformation an ihre abgeleiteten Klassen weiterzugeben.</a:t>
            </a:r>
            <a:endParaRPr lang="de-DE" sz="2000" dirty="0"/>
          </a:p>
        </p:txBody>
      </p:sp>
      <p:sp>
        <p:nvSpPr>
          <p:cNvPr id="15" name="Pfeil nach unten 14"/>
          <p:cNvSpPr/>
          <p:nvPr/>
        </p:nvSpPr>
        <p:spPr>
          <a:xfrm>
            <a:off x="6072198" y="4214818"/>
            <a:ext cx="857256" cy="1000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Inhalt</a:t>
            </a:r>
            <a:endParaRPr lang="de-DE" dirty="0"/>
          </a:p>
        </p:txBody>
      </p:sp>
      <p:sp>
        <p:nvSpPr>
          <p:cNvPr id="3" name="Inhaltsplatzhalter 2"/>
          <p:cNvSpPr>
            <a:spLocks noGrp="1"/>
          </p:cNvSpPr>
          <p:nvPr>
            <p:ph idx="1"/>
          </p:nvPr>
        </p:nvSpPr>
        <p:spPr>
          <a:xfrm>
            <a:off x="399116" y="1571612"/>
            <a:ext cx="8287687" cy="4737748"/>
          </a:xfrm>
        </p:spPr>
        <p:txBody>
          <a:bodyPr>
            <a:noAutofit/>
          </a:bodyPr>
          <a:lstStyle/>
          <a:p>
            <a:r>
              <a:rPr lang="de-DE" sz="3600" dirty="0" smtClean="0"/>
              <a:t>Wissensfragen</a:t>
            </a:r>
          </a:p>
          <a:p>
            <a:r>
              <a:rPr lang="de-DE" sz="3600" dirty="0" smtClean="0"/>
              <a:t>Kurzer </a:t>
            </a:r>
            <a:r>
              <a:rPr lang="de-DE" sz="3600" dirty="0" smtClean="0"/>
              <a:t>Einblick in „überladen von Funktionen</a:t>
            </a:r>
            <a:r>
              <a:rPr lang="de-DE" sz="3600" dirty="0" smtClean="0"/>
              <a:t>“</a:t>
            </a:r>
            <a:endParaRPr lang="de-DE" sz="3600" dirty="0" smtClean="0"/>
          </a:p>
          <a:p>
            <a:r>
              <a:rPr lang="de-DE" sz="3600" dirty="0" smtClean="0"/>
              <a:t>Virtual-Deklaration</a:t>
            </a:r>
          </a:p>
          <a:p>
            <a:pPr lvl="1"/>
            <a:r>
              <a:rPr lang="de-DE" dirty="0" smtClean="0"/>
              <a:t>virtuelle Funktionen</a:t>
            </a:r>
          </a:p>
          <a:p>
            <a:pPr lvl="1"/>
            <a:r>
              <a:rPr lang="de-DE" dirty="0" smtClean="0"/>
              <a:t>reine virtuelle Funktionen</a:t>
            </a:r>
          </a:p>
          <a:p>
            <a:pPr lvl="1"/>
            <a:r>
              <a:rPr lang="de-DE" dirty="0" smtClean="0"/>
              <a:t>virtuelle basis-Klasse</a:t>
            </a:r>
          </a:p>
          <a:p>
            <a:r>
              <a:rPr lang="de-DE" sz="3600" dirty="0" smtClean="0"/>
              <a:t>Dateien</a:t>
            </a:r>
            <a:endParaRPr lang="de-DE" sz="36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C:\Users\gisi\Downloads\Auswahl_117.png"/>
          <p:cNvPicPr>
            <a:picLocks noChangeAspect="1" noChangeArrowheads="1"/>
          </p:cNvPicPr>
          <p:nvPr/>
        </p:nvPicPr>
        <p:blipFill>
          <a:blip r:embed="rId2" cstate="print"/>
          <a:srcRect/>
          <a:stretch>
            <a:fillRect/>
          </a:stretch>
        </p:blipFill>
        <p:spPr bwMode="auto">
          <a:xfrm>
            <a:off x="428596" y="1142984"/>
            <a:ext cx="8995376" cy="292895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2051" name="AutoShape 3" descr="Imagen integrada 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de-DE"/>
          </a:p>
        </p:txBody>
      </p:sp>
      <p:sp>
        <p:nvSpPr>
          <p:cNvPr id="5" name="Abgerundetes Rechteck 4"/>
          <p:cNvSpPr/>
          <p:nvPr/>
        </p:nvSpPr>
        <p:spPr>
          <a:xfrm>
            <a:off x="4357686" y="5286388"/>
            <a:ext cx="4572032" cy="1000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Der Funktion wird das Word virtual vorgelegt und gleich Null gesetzt. Die {} verschwindet.</a:t>
            </a:r>
          </a:p>
        </p:txBody>
      </p:sp>
      <p:sp>
        <p:nvSpPr>
          <p:cNvPr id="6" name="Abgerundetes Rechteck 5"/>
          <p:cNvSpPr/>
          <p:nvPr/>
        </p:nvSpPr>
        <p:spPr>
          <a:xfrm>
            <a:off x="588295" y="2610976"/>
            <a:ext cx="7858180" cy="1389528"/>
          </a:xfrm>
          <a:prstGeom prst="roundRect">
            <a:avLst/>
          </a:prstGeom>
          <a:solidFill>
            <a:schemeClr val="accent1">
              <a:alpha val="24000"/>
            </a:schemeClr>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cs</a:t>
            </a:r>
            <a:endParaRPr lang="de-DE"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bgerundetes Rechteck 10"/>
          <p:cNvSpPr/>
          <p:nvPr/>
        </p:nvSpPr>
        <p:spPr>
          <a:xfrm>
            <a:off x="407796" y="1928802"/>
            <a:ext cx="3212386" cy="10001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sz="2800" dirty="0" smtClean="0">
                <a:solidFill>
                  <a:schemeClr val="accent2">
                    <a:lumMod val="75000"/>
                  </a:schemeClr>
                </a:solidFill>
                <a:effectLst>
                  <a:outerShdw blurRad="38100" dist="38100" dir="2700000" algn="tl">
                    <a:srgbClr val="000000">
                      <a:alpha val="43137"/>
                    </a:srgbClr>
                  </a:outerShdw>
                </a:effectLst>
              </a:rPr>
              <a:t>Reine Virtuelle </a:t>
            </a:r>
          </a:p>
          <a:p>
            <a:pPr algn="ctr"/>
            <a:r>
              <a:rPr lang="de-DE" sz="2800" dirty="0" smtClean="0">
                <a:solidFill>
                  <a:schemeClr val="accent2">
                    <a:lumMod val="75000"/>
                  </a:schemeClr>
                </a:solidFill>
                <a:effectLst>
                  <a:outerShdw blurRad="38100" dist="38100" dir="2700000" algn="tl">
                    <a:srgbClr val="000000">
                      <a:alpha val="43137"/>
                    </a:srgbClr>
                  </a:outerShdw>
                </a:effectLst>
              </a:rPr>
              <a:t>Member-Funktion</a:t>
            </a:r>
            <a:endParaRPr lang="de-DE" sz="2800" dirty="0">
              <a:solidFill>
                <a:schemeClr val="accent2">
                  <a:lumMod val="75000"/>
                </a:schemeClr>
              </a:solidFill>
              <a:effectLst>
                <a:outerShdw blurRad="38100" dist="38100" dir="2700000" algn="tl">
                  <a:srgbClr val="000000">
                    <a:alpha val="43137"/>
                  </a:srgbClr>
                </a:outerShdw>
              </a:effectLst>
            </a:endParaRPr>
          </a:p>
        </p:txBody>
      </p:sp>
      <p:sp>
        <p:nvSpPr>
          <p:cNvPr id="9" name="Abgerundetes Rechteck 8"/>
          <p:cNvSpPr/>
          <p:nvPr/>
        </p:nvSpPr>
        <p:spPr>
          <a:xfrm>
            <a:off x="4214810" y="1714488"/>
            <a:ext cx="4500594" cy="235745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de-DE" sz="2400" dirty="0" smtClean="0"/>
              <a:t>Alle von der Basisklasse abgeleiteten Klassen, sind </a:t>
            </a:r>
            <a:r>
              <a:rPr lang="de-DE" sz="2400" i="1" dirty="0" smtClean="0"/>
              <a:t>gezwungen</a:t>
            </a:r>
            <a:r>
              <a:rPr lang="de-DE" sz="2400" dirty="0" smtClean="0"/>
              <a:t>, die reine virtuelle Member-Funktion zu überschreiben.</a:t>
            </a:r>
            <a:endParaRPr lang="de-DE" sz="2400" dirty="0"/>
          </a:p>
        </p:txBody>
      </p:sp>
      <p:sp>
        <p:nvSpPr>
          <p:cNvPr id="10" name="Abgerundetes Rechteck 9"/>
          <p:cNvSpPr/>
          <p:nvPr/>
        </p:nvSpPr>
        <p:spPr>
          <a:xfrm>
            <a:off x="4214810" y="5286388"/>
            <a:ext cx="4500594" cy="107157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de-DE" sz="2000" dirty="0" smtClean="0"/>
              <a:t>Diese Member-Funktion ist also eine Gundfunktion aller abgeleiteten Klassen.</a:t>
            </a:r>
            <a:endParaRPr lang="de-DE" sz="2000" dirty="0"/>
          </a:p>
        </p:txBody>
      </p:sp>
      <p:sp>
        <p:nvSpPr>
          <p:cNvPr id="15" name="Pfeil nach unten 14"/>
          <p:cNvSpPr/>
          <p:nvPr/>
        </p:nvSpPr>
        <p:spPr>
          <a:xfrm>
            <a:off x="6072198" y="4214818"/>
            <a:ext cx="857256" cy="1000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3316" name="Picture 4" descr="3ds max dna strand s"/>
          <p:cNvPicPr>
            <a:picLocks noChangeAspect="1" noChangeArrowheads="1"/>
          </p:cNvPicPr>
          <p:nvPr/>
        </p:nvPicPr>
        <p:blipFill>
          <a:blip r:embed="rId2"/>
          <a:srcRect/>
          <a:stretch>
            <a:fillRect/>
          </a:stretch>
        </p:blipFill>
        <p:spPr bwMode="auto">
          <a:xfrm>
            <a:off x="357158" y="3214686"/>
            <a:ext cx="3254376" cy="32543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bgerundetes Rechteck 10"/>
          <p:cNvSpPr/>
          <p:nvPr/>
        </p:nvSpPr>
        <p:spPr>
          <a:xfrm>
            <a:off x="407796" y="1928802"/>
            <a:ext cx="3212386" cy="10001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sz="2800" dirty="0" smtClean="0">
                <a:solidFill>
                  <a:schemeClr val="accent2">
                    <a:lumMod val="75000"/>
                  </a:schemeClr>
                </a:solidFill>
                <a:effectLst>
                  <a:outerShdw blurRad="38100" dist="38100" dir="2700000" algn="tl">
                    <a:srgbClr val="000000">
                      <a:alpha val="43137"/>
                    </a:srgbClr>
                  </a:outerShdw>
                </a:effectLst>
              </a:rPr>
              <a:t>Reine Virtuelle </a:t>
            </a:r>
          </a:p>
          <a:p>
            <a:pPr algn="ctr"/>
            <a:r>
              <a:rPr lang="de-DE" sz="2800" dirty="0" smtClean="0">
                <a:solidFill>
                  <a:schemeClr val="accent2">
                    <a:lumMod val="75000"/>
                  </a:schemeClr>
                </a:solidFill>
                <a:effectLst>
                  <a:outerShdw blurRad="38100" dist="38100" dir="2700000" algn="tl">
                    <a:srgbClr val="000000">
                      <a:alpha val="43137"/>
                    </a:srgbClr>
                  </a:outerShdw>
                </a:effectLst>
              </a:rPr>
              <a:t>Member-Funktion</a:t>
            </a:r>
            <a:endParaRPr lang="de-DE" sz="2800" dirty="0">
              <a:solidFill>
                <a:schemeClr val="accent2">
                  <a:lumMod val="75000"/>
                </a:schemeClr>
              </a:solidFill>
              <a:effectLst>
                <a:outerShdw blurRad="38100" dist="38100" dir="2700000" algn="tl">
                  <a:srgbClr val="000000">
                    <a:alpha val="43137"/>
                  </a:srgbClr>
                </a:outerShdw>
              </a:effectLst>
            </a:endParaRPr>
          </a:p>
        </p:txBody>
      </p:sp>
      <p:sp>
        <p:nvSpPr>
          <p:cNvPr id="7" name="Textfeld 6"/>
          <p:cNvSpPr txBox="1"/>
          <p:nvPr/>
        </p:nvSpPr>
        <p:spPr>
          <a:xfrm>
            <a:off x="4643438" y="5357826"/>
            <a:ext cx="4144083" cy="646331"/>
          </a:xfrm>
          <a:prstGeom prst="rect">
            <a:avLst/>
          </a:prstGeom>
          <a:noFill/>
        </p:spPr>
        <p:txBody>
          <a:bodyPr wrap="none" rtlCol="0">
            <a:spAutoFit/>
          </a:bodyPr>
          <a:lstStyle/>
          <a:p>
            <a:r>
              <a:rPr lang="de-DE" sz="3600" dirty="0" smtClean="0"/>
              <a:t>Wir hatten gesagt...</a:t>
            </a:r>
            <a:endParaRPr lang="de-DE" sz="3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bgerundetes Rechteck 1"/>
          <p:cNvSpPr/>
          <p:nvPr/>
        </p:nvSpPr>
        <p:spPr>
          <a:xfrm>
            <a:off x="705239" y="214290"/>
            <a:ext cx="3747784" cy="114300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de-DE" sz="5400" dirty="0" smtClean="0">
                <a:solidFill>
                  <a:schemeClr val="accent3">
                    <a:lumMod val="75000"/>
                  </a:schemeClr>
                </a:solidFill>
                <a:effectLst>
                  <a:outerShdw blurRad="38100" dist="38100" dir="2700000" algn="tl">
                    <a:srgbClr val="000000">
                      <a:alpha val="43137"/>
                    </a:srgbClr>
                  </a:outerShdw>
                </a:effectLst>
                <a:latin typeface="Arial" pitchFamily="34" charset="0"/>
                <a:cs typeface="Arial" pitchFamily="34" charset="0"/>
              </a:rPr>
              <a:t>Klasse</a:t>
            </a:r>
            <a:endParaRPr lang="de-DE" dirty="0">
              <a:solidFill>
                <a:schemeClr val="accent3">
                  <a:lumMod val="75000"/>
                </a:schemeClr>
              </a:solidFill>
              <a:effectLst>
                <a:outerShdw blurRad="38100" dist="38100" dir="2700000" algn="tl">
                  <a:srgbClr val="000000">
                    <a:alpha val="43137"/>
                  </a:srgbClr>
                </a:outerShdw>
              </a:effectLst>
              <a:latin typeface="Arial" pitchFamily="34" charset="0"/>
              <a:cs typeface="Arial" pitchFamily="34" charset="0"/>
            </a:endParaRPr>
          </a:p>
        </p:txBody>
      </p:sp>
      <p:sp>
        <p:nvSpPr>
          <p:cNvPr id="4" name="Abgerundetes Rechteck 3"/>
          <p:cNvSpPr/>
          <p:nvPr/>
        </p:nvSpPr>
        <p:spPr>
          <a:xfrm>
            <a:off x="705239" y="5429264"/>
            <a:ext cx="3747784" cy="100013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de-DE" sz="6000" dirty="0" smtClean="0">
                <a:solidFill>
                  <a:schemeClr val="bg1">
                    <a:lumMod val="75000"/>
                    <a:lumOff val="25000"/>
                  </a:schemeClr>
                </a:solidFill>
              </a:rPr>
              <a:t>Objekt</a:t>
            </a:r>
            <a:endParaRPr lang="de-DE" dirty="0">
              <a:solidFill>
                <a:schemeClr val="bg1">
                  <a:lumMod val="75000"/>
                  <a:lumOff val="25000"/>
                </a:schemeClr>
              </a:solidFill>
            </a:endParaRPr>
          </a:p>
        </p:txBody>
      </p:sp>
      <p:cxnSp>
        <p:nvCxnSpPr>
          <p:cNvPr id="6" name="Gerade Verbindung mit Pfeil 5"/>
          <p:cNvCxnSpPr>
            <a:stCxn id="2" idx="2"/>
            <a:endCxn id="4" idx="0"/>
          </p:cNvCxnSpPr>
          <p:nvPr/>
        </p:nvCxnSpPr>
        <p:spPr>
          <a:xfrm rot="5400000">
            <a:off x="543148" y="3393414"/>
            <a:ext cx="4071966" cy="1322"/>
          </a:xfrm>
          <a:prstGeom prst="straightConnector1">
            <a:avLst/>
          </a:prstGeom>
          <a:ln w="889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26" name="AutoShape 2" descr="Käfer, Volkswagen, Vw, Käfer, Insekt, Fahrzeug, 1955"/>
          <p:cNvSpPr>
            <a:spLocks noChangeAspect="1" noChangeArrowheads="1"/>
          </p:cNvSpPr>
          <p:nvPr/>
        </p:nvSpPr>
        <p:spPr bwMode="auto">
          <a:xfrm>
            <a:off x="129553" y="-136525"/>
            <a:ext cx="247207" cy="296863"/>
          </a:xfrm>
          <a:prstGeom prst="rect">
            <a:avLst/>
          </a:prstGeom>
          <a:noFill/>
        </p:spPr>
        <p:txBody>
          <a:bodyPr vert="horz" wrap="square" lIns="91440" tIns="45720" rIns="91440" bIns="45720" numCol="1" anchor="t" anchorCtr="0" compatLnSpc="1">
            <a:prstTxWarp prst="textNoShape">
              <a:avLst/>
            </a:prstTxWarp>
          </a:bodyPr>
          <a:lstStyle/>
          <a:p>
            <a:endParaRPr lang="de-DE"/>
          </a:p>
        </p:txBody>
      </p:sp>
      <p:sp>
        <p:nvSpPr>
          <p:cNvPr id="1030" name="AutoShape 6" descr="Käfer, Volkswagen, Vw, Käfer, Insekt, Fahrzeug, 1955"/>
          <p:cNvSpPr>
            <a:spLocks noChangeAspect="1" noChangeArrowheads="1"/>
          </p:cNvSpPr>
          <p:nvPr/>
        </p:nvSpPr>
        <p:spPr bwMode="auto">
          <a:xfrm>
            <a:off x="6286512" y="6072206"/>
            <a:ext cx="247207" cy="296863"/>
          </a:xfrm>
          <a:prstGeom prst="rect">
            <a:avLst/>
          </a:prstGeom>
          <a:noFill/>
        </p:spPr>
        <p:txBody>
          <a:bodyPr vert="horz" wrap="square" lIns="91440" tIns="45720" rIns="91440" bIns="45720" numCol="1" anchor="t" anchorCtr="0" compatLnSpc="1">
            <a:prstTxWarp prst="textNoShape">
              <a:avLst/>
            </a:prstTxWarp>
          </a:bodyPr>
          <a:lstStyle/>
          <a:p>
            <a:endParaRPr lang="de-DE"/>
          </a:p>
        </p:txBody>
      </p:sp>
      <p:sp>
        <p:nvSpPr>
          <p:cNvPr id="22" name="Abgerundetes Rechteck 21"/>
          <p:cNvSpPr/>
          <p:nvPr/>
        </p:nvSpPr>
        <p:spPr>
          <a:xfrm rot="16200000">
            <a:off x="781619" y="2994656"/>
            <a:ext cx="2643206" cy="654375"/>
          </a:xfrm>
          <a:prstGeom prst="roundRect">
            <a:avLst/>
          </a:prstGeom>
          <a:noFill/>
          <a:ln w="88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4800" dirty="0" smtClean="0">
                <a:latin typeface="Arial" pitchFamily="34" charset="0"/>
                <a:cs typeface="Arial" pitchFamily="34" charset="0"/>
              </a:rPr>
              <a:t>Bauplan</a:t>
            </a:r>
            <a:endParaRPr lang="de-DE" dirty="0">
              <a:latin typeface="Arial" pitchFamily="34" charset="0"/>
              <a:cs typeface="Arial" pitchFamily="34" charset="0"/>
            </a:endParaRPr>
          </a:p>
        </p:txBody>
      </p:sp>
      <p:sp>
        <p:nvSpPr>
          <p:cNvPr id="10" name="Abgerundetes Rechteck 9"/>
          <p:cNvSpPr/>
          <p:nvPr/>
        </p:nvSpPr>
        <p:spPr>
          <a:xfrm>
            <a:off x="5702284" y="3929066"/>
            <a:ext cx="2558011" cy="928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de-DE" sz="1600" b="1" dirty="0" smtClean="0"/>
              <a:t>instantiierbare Klassen:</a:t>
            </a:r>
          </a:p>
          <a:p>
            <a:pPr algn="ctr"/>
            <a:r>
              <a:rPr lang="de-DE" sz="1600" b="1" dirty="0" smtClean="0"/>
              <a:t>mein_schwarzes_auto_kaefer:auto_kaefer</a:t>
            </a:r>
            <a:endParaRPr lang="de-DE" sz="1600" b="1" dirty="0"/>
          </a:p>
        </p:txBody>
      </p:sp>
      <p:pic>
        <p:nvPicPr>
          <p:cNvPr id="11" name="Grafik 10" descr="beetle-820774_960_720.png"/>
          <p:cNvPicPr>
            <a:picLocks noChangeAspect="1"/>
          </p:cNvPicPr>
          <p:nvPr/>
        </p:nvPicPr>
        <p:blipFill>
          <a:blip r:embed="rId2" cstate="print"/>
          <a:stretch>
            <a:fillRect/>
          </a:stretch>
        </p:blipFill>
        <p:spPr>
          <a:xfrm>
            <a:off x="3441716" y="5214951"/>
            <a:ext cx="1784632" cy="1321583"/>
          </a:xfrm>
          <a:prstGeom prst="rect">
            <a:avLst/>
          </a:prstGeom>
        </p:spPr>
      </p:pic>
      <p:cxnSp>
        <p:nvCxnSpPr>
          <p:cNvPr id="13" name="Gewinkelte Verbindung 12"/>
          <p:cNvCxnSpPr>
            <a:stCxn id="22" idx="2"/>
            <a:endCxn id="10" idx="1"/>
          </p:cNvCxnSpPr>
          <p:nvPr/>
        </p:nvCxnSpPr>
        <p:spPr>
          <a:xfrm>
            <a:off x="2430409" y="3321843"/>
            <a:ext cx="3271875" cy="1071570"/>
          </a:xfrm>
          <a:prstGeom prst="bentConnector3">
            <a:avLst>
              <a:gd name="adj1" fmla="val 50000"/>
            </a:avLst>
          </a:prstGeom>
          <a:ln w="88900">
            <a:tailEnd type="arrow"/>
          </a:ln>
        </p:spPr>
        <p:style>
          <a:lnRef idx="1">
            <a:schemeClr val="accent1"/>
          </a:lnRef>
          <a:fillRef idx="0">
            <a:schemeClr val="accent1"/>
          </a:fillRef>
          <a:effectRef idx="0">
            <a:schemeClr val="accent1"/>
          </a:effectRef>
          <a:fontRef idx="minor">
            <a:schemeClr val="tx1"/>
          </a:fontRef>
        </p:style>
      </p:cxnSp>
      <p:cxnSp>
        <p:nvCxnSpPr>
          <p:cNvPr id="16" name="Gewinkelte Verbindung 15"/>
          <p:cNvCxnSpPr>
            <a:stCxn id="10" idx="2"/>
          </p:cNvCxnSpPr>
          <p:nvPr/>
        </p:nvCxnSpPr>
        <p:spPr>
          <a:xfrm rot="5400000">
            <a:off x="5401405" y="4563760"/>
            <a:ext cx="1285884" cy="1873887"/>
          </a:xfrm>
          <a:prstGeom prst="bentConnector2">
            <a:avLst/>
          </a:prstGeom>
          <a:ln w="88900">
            <a:tailEnd type="arrow"/>
          </a:ln>
        </p:spPr>
        <p:style>
          <a:lnRef idx="1">
            <a:schemeClr val="accent1"/>
          </a:lnRef>
          <a:fillRef idx="0">
            <a:schemeClr val="accent1"/>
          </a:fillRef>
          <a:effectRef idx="0">
            <a:schemeClr val="accent1"/>
          </a:effectRef>
          <a:fontRef idx="minor">
            <a:schemeClr val="tx1"/>
          </a:fontRef>
        </p:style>
      </p:cxnSp>
      <p:sp>
        <p:nvSpPr>
          <p:cNvPr id="21" name="Abgerundetes Rechteck 20"/>
          <p:cNvSpPr/>
          <p:nvPr/>
        </p:nvSpPr>
        <p:spPr>
          <a:xfrm>
            <a:off x="5702284" y="1857364"/>
            <a:ext cx="2558011" cy="92869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de-DE" b="1" dirty="0" smtClean="0"/>
              <a:t>abstrakte Klassen:</a:t>
            </a:r>
          </a:p>
          <a:p>
            <a:pPr algn="ctr"/>
            <a:r>
              <a:rPr lang="de-DE" b="1" dirty="0" smtClean="0"/>
              <a:t>auto_kaefer</a:t>
            </a:r>
          </a:p>
        </p:txBody>
      </p:sp>
      <p:cxnSp>
        <p:nvCxnSpPr>
          <p:cNvPr id="24" name="Gewinkelte Verbindung 23"/>
          <p:cNvCxnSpPr>
            <a:stCxn id="22" idx="2"/>
            <a:endCxn id="21" idx="1"/>
          </p:cNvCxnSpPr>
          <p:nvPr/>
        </p:nvCxnSpPr>
        <p:spPr>
          <a:xfrm flipV="1">
            <a:off x="2430409" y="2321711"/>
            <a:ext cx="3271875" cy="1000132"/>
          </a:xfrm>
          <a:prstGeom prst="bentConnector3">
            <a:avLst>
              <a:gd name="adj1" fmla="val 50000"/>
            </a:avLst>
          </a:prstGeom>
          <a:ln w="88900">
            <a:tailEnd type="arrow"/>
          </a:ln>
        </p:spPr>
        <p:style>
          <a:lnRef idx="1">
            <a:schemeClr val="accent1"/>
          </a:lnRef>
          <a:fillRef idx="0">
            <a:schemeClr val="accent1"/>
          </a:fillRef>
          <a:effectRef idx="0">
            <a:schemeClr val="accent1"/>
          </a:effectRef>
          <a:fontRef idx="minor">
            <a:schemeClr val="tx1"/>
          </a:fontRef>
        </p:style>
      </p:cxnSp>
      <p:pic>
        <p:nvPicPr>
          <p:cNvPr id="31746" name="Picture 2" descr="https://www.heilpaedagogik-info.de/kinder/ausmalbilder/ausmalbild-malvorlage--Auto--23--ausmalbilder_fahrzeuge_4__ausmalbilder_autos_6__.png"/>
          <p:cNvPicPr>
            <a:picLocks noChangeAspect="1" noChangeArrowheads="1"/>
          </p:cNvPicPr>
          <p:nvPr/>
        </p:nvPicPr>
        <p:blipFill>
          <a:blip r:embed="rId3" cstate="print"/>
          <a:srcRect/>
          <a:stretch>
            <a:fillRect/>
          </a:stretch>
        </p:blipFill>
        <p:spPr bwMode="auto">
          <a:xfrm>
            <a:off x="5286380" y="285729"/>
            <a:ext cx="2143141" cy="1280580"/>
          </a:xfrm>
          <a:prstGeom prst="rect">
            <a:avLst/>
          </a:prstGeom>
          <a:noFill/>
        </p:spPr>
      </p:pic>
      <p:cxnSp>
        <p:nvCxnSpPr>
          <p:cNvPr id="59" name="Gewinkelte Verbindung 58"/>
          <p:cNvCxnSpPr>
            <a:stCxn id="21" idx="3"/>
            <a:endCxn id="31746" idx="3"/>
          </p:cNvCxnSpPr>
          <p:nvPr/>
        </p:nvCxnSpPr>
        <p:spPr>
          <a:xfrm flipH="1" flipV="1">
            <a:off x="7429521" y="926019"/>
            <a:ext cx="830774" cy="1395692"/>
          </a:xfrm>
          <a:prstGeom prst="bentConnector3">
            <a:avLst>
              <a:gd name="adj1" fmla="val -27517"/>
            </a:avLst>
          </a:prstGeom>
          <a:ln w="88900">
            <a:tailEnd type="arrow"/>
          </a:ln>
        </p:spPr>
        <p:style>
          <a:lnRef idx="1">
            <a:schemeClr val="accent1"/>
          </a:lnRef>
          <a:fillRef idx="0">
            <a:schemeClr val="accent1"/>
          </a:fillRef>
          <a:effectRef idx="0">
            <a:schemeClr val="accent1"/>
          </a:effectRef>
          <a:fontRef idx="minor">
            <a:schemeClr val="tx1"/>
          </a:fontRef>
        </p:style>
      </p:cxnSp>
      <p:cxnSp>
        <p:nvCxnSpPr>
          <p:cNvPr id="68" name="Gewinkelte Verbindung 67"/>
          <p:cNvCxnSpPr>
            <a:stCxn id="31746" idx="1"/>
            <a:endCxn id="10" idx="1"/>
          </p:cNvCxnSpPr>
          <p:nvPr/>
        </p:nvCxnSpPr>
        <p:spPr>
          <a:xfrm rot="10800000" flipH="1" flipV="1">
            <a:off x="5286380" y="926019"/>
            <a:ext cx="415904" cy="3467394"/>
          </a:xfrm>
          <a:prstGeom prst="bentConnector3">
            <a:avLst>
              <a:gd name="adj1" fmla="val -54965"/>
            </a:avLst>
          </a:prstGeom>
          <a:ln w="889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0" name="Abgerundetes Rechteck 69"/>
          <p:cNvSpPr/>
          <p:nvPr/>
        </p:nvSpPr>
        <p:spPr>
          <a:xfrm>
            <a:off x="5464330" y="5429264"/>
            <a:ext cx="1427727"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smtClean="0"/>
              <a:t>Das restultierende Objekt ist eine </a:t>
            </a:r>
            <a:r>
              <a:rPr lang="de-DE" sz="1000" b="1" dirty="0" smtClean="0">
                <a:solidFill>
                  <a:schemeClr val="accent3">
                    <a:lumMod val="50000"/>
                  </a:schemeClr>
                </a:solidFill>
              </a:rPr>
              <a:t>Instaz</a:t>
            </a:r>
            <a:endParaRPr lang="de-DE" sz="1000" b="1" dirty="0">
              <a:solidFill>
                <a:schemeClr val="accent3">
                  <a:lumMod val="50000"/>
                </a:schemeClr>
              </a:solidFill>
            </a:endParaRPr>
          </a:p>
        </p:txBody>
      </p:sp>
      <p:sp>
        <p:nvSpPr>
          <p:cNvPr id="71" name="Abgerundetes Rechteck 70"/>
          <p:cNvSpPr/>
          <p:nvPr/>
        </p:nvSpPr>
        <p:spPr>
          <a:xfrm>
            <a:off x="7189500" y="5000636"/>
            <a:ext cx="1844148"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smtClean="0"/>
              <a:t>Der Prozess der zu einer Intanz (konkreten Objekt) führt wird </a:t>
            </a:r>
            <a:r>
              <a:rPr lang="de-DE" sz="1100" b="1" dirty="0" smtClean="0">
                <a:solidFill>
                  <a:schemeClr val="accent3">
                    <a:lumMod val="50000"/>
                  </a:schemeClr>
                </a:solidFill>
              </a:rPr>
              <a:t>Instantierung</a:t>
            </a:r>
            <a:r>
              <a:rPr lang="de-DE" sz="1100" dirty="0" smtClean="0"/>
              <a:t> gennant.</a:t>
            </a:r>
            <a:endParaRPr lang="de-DE" sz="1100" dirty="0"/>
          </a:p>
        </p:txBody>
      </p:sp>
      <p:sp>
        <p:nvSpPr>
          <p:cNvPr id="31" name="Abgerundetes Rechteck 30"/>
          <p:cNvSpPr/>
          <p:nvPr/>
        </p:nvSpPr>
        <p:spPr>
          <a:xfrm>
            <a:off x="4929190" y="142852"/>
            <a:ext cx="3786214" cy="2928958"/>
          </a:xfrm>
          <a:prstGeom prst="roundRect">
            <a:avLst/>
          </a:prstGeom>
          <a:noFill/>
          <a:ln w="165100">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blinds(horizontal)">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blinds(horizontal)">
                                      <p:cBhvr>
                                        <p:cTn id="16" dur="500"/>
                                        <p:tgtEl>
                                          <p:spTgt spid="5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1746"/>
                                        </p:tgtEl>
                                        <p:attrNameLst>
                                          <p:attrName>style.visibility</p:attrName>
                                        </p:attrNameLst>
                                      </p:cBhvr>
                                      <p:to>
                                        <p:strVal val="visible"/>
                                      </p:to>
                                    </p:set>
                                    <p:animEffect transition="in" filter="blinds(horizontal)">
                                      <p:cBhvr>
                                        <p:cTn id="21" dur="500"/>
                                        <p:tgtEl>
                                          <p:spTgt spid="31746"/>
                                        </p:tgtEl>
                                      </p:cBhvr>
                                    </p:animEffect>
                                  </p:childTnLst>
                                </p:cTn>
                              </p:par>
                              <p:par>
                                <p:cTn id="22" presetID="3" presetClass="entr" presetSubtype="10" fill="hold" nodeType="with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blinds(horizontal)">
                                      <p:cBhvr>
                                        <p:cTn id="24" dur="500"/>
                                        <p:tgtEl>
                                          <p:spTgt spid="68"/>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horizontal)">
                                      <p:cBhvr>
                                        <p:cTn id="29" dur="500"/>
                                        <p:tgtEl>
                                          <p:spTgt spid="10"/>
                                        </p:tgtEl>
                                      </p:cBhvr>
                                    </p:animEffect>
                                  </p:childTnLst>
                                </p:cTn>
                              </p:par>
                              <p:par>
                                <p:cTn id="30" presetID="3" presetClass="entr" presetSubtype="1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blinds(horizontal)">
                                      <p:cBhvr>
                                        <p:cTn id="40" dur="500"/>
                                        <p:tgtEl>
                                          <p:spTgt spid="7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blinds(horizontal)">
                                      <p:cBhvr>
                                        <p:cTn id="43" dur="500"/>
                                        <p:tgtEl>
                                          <p:spTgt spid="71"/>
                                        </p:tgtEl>
                                      </p:cBhvr>
                                    </p:animEffect>
                                  </p:childTnLst>
                                </p:cTn>
                              </p:par>
                            </p:childTnLst>
                          </p:cTn>
                        </p:par>
                        <p:par>
                          <p:cTn id="44" fill="hold">
                            <p:stCondLst>
                              <p:cond delay="500"/>
                            </p:stCondLst>
                            <p:childTnLst>
                              <p:par>
                                <p:cTn id="45" presetID="3" presetClass="entr" presetSubtype="10" fill="hold"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linds(horizontal)">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blinds(horizontal)">
                                      <p:cBhvr>
                                        <p:cTn id="5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1" grpId="0" animBg="1"/>
      <p:bldP spid="70" grpId="0" animBg="1"/>
      <p:bldP spid="71" grpId="0" animBg="1"/>
      <p:bldP spid="3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bgerundetes Rechteck 4"/>
          <p:cNvSpPr/>
          <p:nvPr/>
        </p:nvSpPr>
        <p:spPr>
          <a:xfrm>
            <a:off x="4214810" y="428604"/>
            <a:ext cx="4500594" cy="107157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de-DE" sz="2000" dirty="0" smtClean="0"/>
              <a:t>Eine Klasse mit mindestens einer virtuellen Funktion nennt man auch, </a:t>
            </a:r>
            <a:r>
              <a:rPr lang="de-DE" sz="2000" b="1" dirty="0" smtClean="0">
                <a:solidFill>
                  <a:schemeClr val="accent1">
                    <a:lumMod val="60000"/>
                    <a:lumOff val="40000"/>
                  </a:schemeClr>
                </a:solidFill>
              </a:rPr>
              <a:t>polymorphe</a:t>
            </a:r>
            <a:r>
              <a:rPr lang="de-DE" sz="2000" dirty="0" smtClean="0"/>
              <a:t> Klasse.</a:t>
            </a:r>
            <a:endParaRPr lang="de-DE" sz="2000" dirty="0"/>
          </a:p>
        </p:txBody>
      </p:sp>
      <p:sp>
        <p:nvSpPr>
          <p:cNvPr id="11" name="Abgerundetes Rechteck 10"/>
          <p:cNvSpPr/>
          <p:nvPr/>
        </p:nvSpPr>
        <p:spPr>
          <a:xfrm>
            <a:off x="407796" y="1928802"/>
            <a:ext cx="3212386" cy="10001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sz="2800" dirty="0" smtClean="0">
                <a:solidFill>
                  <a:schemeClr val="accent2">
                    <a:lumMod val="75000"/>
                  </a:schemeClr>
                </a:solidFill>
                <a:effectLst>
                  <a:outerShdw blurRad="38100" dist="38100" dir="2700000" algn="tl">
                    <a:srgbClr val="000000">
                      <a:alpha val="43137"/>
                    </a:srgbClr>
                  </a:outerShdw>
                </a:effectLst>
              </a:rPr>
              <a:t>Polymorphismus</a:t>
            </a:r>
            <a:endParaRPr lang="de-DE" sz="2800" dirty="0">
              <a:solidFill>
                <a:schemeClr val="accent2">
                  <a:lumMod val="75000"/>
                </a:schemeClr>
              </a:solidFill>
              <a:effectLst>
                <a:outerShdw blurRad="38100" dist="38100" dir="2700000" algn="tl">
                  <a:srgbClr val="000000">
                    <a:alpha val="43137"/>
                  </a:srgbClr>
                </a:outerShdw>
              </a:effectLst>
            </a:endParaRPr>
          </a:p>
        </p:txBody>
      </p:sp>
      <p:sp>
        <p:nvSpPr>
          <p:cNvPr id="12" name="Abgerundetes Rechteck 11"/>
          <p:cNvSpPr/>
          <p:nvPr/>
        </p:nvSpPr>
        <p:spPr>
          <a:xfrm>
            <a:off x="4214810" y="1714488"/>
            <a:ext cx="4500594" cy="235745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de-DE" sz="3200" dirty="0" smtClean="0"/>
              <a:t>Eine virtuelle Funktion in einer Klasse </a:t>
            </a:r>
            <a:r>
              <a:rPr lang="de-DE" sz="3200" i="1" dirty="0" smtClean="0"/>
              <a:t>basis</a:t>
            </a:r>
            <a:r>
              <a:rPr lang="de-DE" sz="3200" dirty="0" smtClean="0"/>
              <a:t> wird nicht verwendet. </a:t>
            </a:r>
            <a:endParaRPr lang="de-DE" sz="3200" dirty="0"/>
          </a:p>
        </p:txBody>
      </p:sp>
      <p:sp>
        <p:nvSpPr>
          <p:cNvPr id="13" name="Abgerundetes Rechteck 12"/>
          <p:cNvSpPr/>
          <p:nvPr/>
        </p:nvSpPr>
        <p:spPr>
          <a:xfrm>
            <a:off x="4214810" y="5286388"/>
            <a:ext cx="4500594" cy="107157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de-DE" dirty="0" smtClean="0"/>
              <a:t>Sie ist nur dazu da, dass der Compiler den Code erzeugt der für die Laufzeitprüfungen notwendig ist.</a:t>
            </a:r>
            <a:endParaRPr lang="de-DE" dirty="0"/>
          </a:p>
        </p:txBody>
      </p:sp>
      <p:sp>
        <p:nvSpPr>
          <p:cNvPr id="14" name="Pfeil nach unten 13"/>
          <p:cNvSpPr/>
          <p:nvPr/>
        </p:nvSpPr>
        <p:spPr>
          <a:xfrm>
            <a:off x="6072198" y="4214818"/>
            <a:ext cx="857256" cy="1000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3"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bgerundetes Rechteck 10"/>
          <p:cNvSpPr/>
          <p:nvPr/>
        </p:nvSpPr>
        <p:spPr>
          <a:xfrm>
            <a:off x="407796" y="1928802"/>
            <a:ext cx="3212386" cy="10001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sz="2800" dirty="0" smtClean="0">
                <a:solidFill>
                  <a:schemeClr val="accent2">
                    <a:lumMod val="75000"/>
                  </a:schemeClr>
                </a:solidFill>
                <a:effectLst>
                  <a:outerShdw blurRad="38100" dist="38100" dir="2700000" algn="tl">
                    <a:srgbClr val="000000">
                      <a:alpha val="43137"/>
                    </a:srgbClr>
                  </a:outerShdw>
                </a:effectLst>
              </a:rPr>
              <a:t>Polymorphismus</a:t>
            </a:r>
            <a:endParaRPr lang="de-DE" sz="2800" dirty="0">
              <a:solidFill>
                <a:schemeClr val="accent2">
                  <a:lumMod val="75000"/>
                </a:schemeClr>
              </a:solidFill>
              <a:effectLst>
                <a:outerShdw blurRad="38100" dist="38100" dir="2700000" algn="tl">
                  <a:srgbClr val="000000">
                    <a:alpha val="43137"/>
                  </a:srgbClr>
                </a:outerShdw>
              </a:effectLst>
            </a:endParaRPr>
          </a:p>
        </p:txBody>
      </p:sp>
      <p:sp>
        <p:nvSpPr>
          <p:cNvPr id="12" name="Abgerundetes Rechteck 11"/>
          <p:cNvSpPr/>
          <p:nvPr/>
        </p:nvSpPr>
        <p:spPr>
          <a:xfrm>
            <a:off x="4214810" y="285728"/>
            <a:ext cx="4500594" cy="378621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de-DE" sz="2000" dirty="0" smtClean="0"/>
              <a:t>Unter Polymorphismus versteht man die Fähigkeit, Referenzen und Objekte zu bilden und Nachrichten an Objekten einer Basisklasse zu verschicken, deren genaue Klassenzugehörigkeit zur Compilezeit noch nicht bekannt ist und sich erst zur Laufzeit zweifelsfrei ergibt. </a:t>
            </a:r>
            <a:endParaRPr lang="de-DE" sz="2000" dirty="0"/>
          </a:p>
        </p:txBody>
      </p:sp>
      <p:sp>
        <p:nvSpPr>
          <p:cNvPr id="13" name="Abgerundetes Rechteck 12"/>
          <p:cNvSpPr/>
          <p:nvPr/>
        </p:nvSpPr>
        <p:spPr>
          <a:xfrm>
            <a:off x="4214810" y="5286388"/>
            <a:ext cx="4500594" cy="107157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de-DE" dirty="0" smtClean="0"/>
              <a:t>Sie dient nur dazu, dass der Compiler den Code erzeugt der für die Laufzeitprüfungen notwendig ist.</a:t>
            </a:r>
            <a:endParaRPr lang="de-DE" dirty="0"/>
          </a:p>
        </p:txBody>
      </p:sp>
      <p:sp>
        <p:nvSpPr>
          <p:cNvPr id="14" name="Pfeil nach unten 13"/>
          <p:cNvSpPr/>
          <p:nvPr/>
        </p:nvSpPr>
        <p:spPr>
          <a:xfrm>
            <a:off x="6072198" y="4214818"/>
            <a:ext cx="857256" cy="1000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bgerundetes Rechteck 4"/>
          <p:cNvSpPr/>
          <p:nvPr/>
        </p:nvSpPr>
        <p:spPr>
          <a:xfrm>
            <a:off x="4214810" y="428604"/>
            <a:ext cx="4500594" cy="107157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de-DE" sz="4000" dirty="0" smtClean="0"/>
              <a:t>Vererbung</a:t>
            </a:r>
            <a:endParaRPr lang="de-DE" sz="4000" dirty="0"/>
          </a:p>
        </p:txBody>
      </p:sp>
      <p:sp>
        <p:nvSpPr>
          <p:cNvPr id="11" name="Abgerundetes Rechteck 10"/>
          <p:cNvSpPr/>
          <p:nvPr/>
        </p:nvSpPr>
        <p:spPr>
          <a:xfrm>
            <a:off x="407796" y="1928802"/>
            <a:ext cx="3212386" cy="10001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sz="2400" dirty="0" smtClean="0">
                <a:solidFill>
                  <a:schemeClr val="accent2">
                    <a:lumMod val="75000"/>
                  </a:schemeClr>
                </a:solidFill>
                <a:effectLst>
                  <a:outerShdw blurRad="38100" dist="38100" dir="2700000" algn="tl">
                    <a:srgbClr val="000000">
                      <a:alpha val="43137"/>
                    </a:srgbClr>
                  </a:outerShdw>
                </a:effectLst>
              </a:rPr>
              <a:t>Relevanz der virtuellen Member Funktion</a:t>
            </a:r>
            <a:endParaRPr lang="de-DE" sz="2400" dirty="0">
              <a:solidFill>
                <a:schemeClr val="accent2">
                  <a:lumMod val="75000"/>
                </a:schemeClr>
              </a:solidFill>
              <a:effectLst>
                <a:outerShdw blurRad="38100" dist="38100" dir="2700000" algn="tl">
                  <a:srgbClr val="000000">
                    <a:alpha val="43137"/>
                  </a:srgbClr>
                </a:outerShdw>
              </a:effectLst>
            </a:endParaRPr>
          </a:p>
        </p:txBody>
      </p:sp>
      <p:sp>
        <p:nvSpPr>
          <p:cNvPr id="12" name="Abgerundetes Rechteck 11"/>
          <p:cNvSpPr/>
          <p:nvPr/>
        </p:nvSpPr>
        <p:spPr>
          <a:xfrm>
            <a:off x="4214810" y="2714620"/>
            <a:ext cx="4500594" cy="100013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de-DE" sz="3200" dirty="0" smtClean="0"/>
              <a:t>virtuelle Member Funktion</a:t>
            </a:r>
            <a:endParaRPr lang="de-DE" sz="3200" dirty="0"/>
          </a:p>
        </p:txBody>
      </p:sp>
      <p:sp>
        <p:nvSpPr>
          <p:cNvPr id="7" name="Kreuz 6"/>
          <p:cNvSpPr/>
          <p:nvPr/>
        </p:nvSpPr>
        <p:spPr>
          <a:xfrm>
            <a:off x="6000760" y="1714488"/>
            <a:ext cx="1000132" cy="857256"/>
          </a:xfrm>
          <a:prstGeom prst="plus">
            <a:avLst>
              <a:gd name="adj" fmla="val 422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Abgerundetes Rechteck 7"/>
          <p:cNvSpPr/>
          <p:nvPr/>
        </p:nvSpPr>
        <p:spPr>
          <a:xfrm>
            <a:off x="4214810" y="4286256"/>
            <a:ext cx="4500594" cy="164307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de-DE" sz="3200" dirty="0" smtClean="0"/>
              <a:t>Basis oder Prinzipien der objektorientierten </a:t>
            </a:r>
            <a:r>
              <a:rPr lang="de-DE" sz="3200" b="1" dirty="0" smtClean="0">
                <a:solidFill>
                  <a:schemeClr val="accent1">
                    <a:lumMod val="75000"/>
                  </a:schemeClr>
                </a:solidFill>
                <a:effectLst>
                  <a:outerShdw blurRad="38100" dist="38100" dir="2700000" algn="tl">
                    <a:srgbClr val="000000">
                      <a:alpha val="43137"/>
                    </a:srgbClr>
                  </a:outerShdw>
                </a:effectLst>
              </a:rPr>
              <a:t>Klassenbibliotheken</a:t>
            </a:r>
            <a:endParaRPr lang="de-DE" sz="3200" b="1" dirty="0">
              <a:solidFill>
                <a:schemeClr val="accent1">
                  <a:lumMod val="75000"/>
                </a:schemeClr>
              </a:solidFill>
              <a:effectLst>
                <a:outerShdw blurRad="38100" dist="38100" dir="2700000" algn="tl">
                  <a:srgbClr val="000000">
                    <a:alpha val="43137"/>
                  </a:srgbClr>
                </a:outerShdw>
              </a:effectLst>
            </a:endParaRPr>
          </a:p>
        </p:txBody>
      </p:sp>
      <p:sp>
        <p:nvSpPr>
          <p:cNvPr id="9" name="Abgerundetes Rechteck 8"/>
          <p:cNvSpPr/>
          <p:nvPr/>
        </p:nvSpPr>
        <p:spPr>
          <a:xfrm>
            <a:off x="428596" y="4286256"/>
            <a:ext cx="3214710" cy="164307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de-DE" sz="2400" dirty="0" smtClean="0"/>
              <a:t>Klassenbibliotheken spielen in der oop eine immer größere Rolle.</a:t>
            </a:r>
            <a:endParaRPr lang="de-DE" sz="2400" b="1" dirty="0">
              <a:solidFill>
                <a:schemeClr val="accent1">
                  <a:lumMod val="75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1" y="2714628"/>
            <a:ext cx="8229600" cy="1143000"/>
          </a:xfrm>
        </p:spPr>
        <p:txBody>
          <a:bodyPr>
            <a:normAutofit/>
          </a:bodyPr>
          <a:lstStyle/>
          <a:p>
            <a:r>
              <a:rPr lang="de-DE" dirty="0" smtClean="0"/>
              <a:t>Virtuelle basis-Klasse</a:t>
            </a:r>
            <a:endParaRPr lang="de-D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bgerundetes Rechteck 1"/>
          <p:cNvSpPr/>
          <p:nvPr/>
        </p:nvSpPr>
        <p:spPr>
          <a:xfrm>
            <a:off x="705239" y="214290"/>
            <a:ext cx="3747784" cy="114300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DE" sz="3600" dirty="0" smtClean="0">
                <a:solidFill>
                  <a:schemeClr val="accent3">
                    <a:lumMod val="75000"/>
                  </a:schemeClr>
                </a:solidFill>
                <a:effectLst>
                  <a:outerShdw blurRad="38100" dist="38100" dir="2700000" algn="tl">
                    <a:srgbClr val="000000">
                      <a:alpha val="43137"/>
                    </a:srgbClr>
                  </a:outerShdw>
                </a:effectLst>
                <a:latin typeface="Arial" pitchFamily="34" charset="0"/>
                <a:cs typeface="Arial" pitchFamily="34" charset="0"/>
              </a:rPr>
              <a:t>virtuelle basis-Klasse</a:t>
            </a:r>
          </a:p>
        </p:txBody>
      </p:sp>
      <p:sp>
        <p:nvSpPr>
          <p:cNvPr id="1026" name="AutoShape 2" descr="Käfer, Volkswagen, Vw, Käfer, Insekt, Fahrzeug, 1955"/>
          <p:cNvSpPr>
            <a:spLocks noChangeAspect="1" noChangeArrowheads="1"/>
          </p:cNvSpPr>
          <p:nvPr/>
        </p:nvSpPr>
        <p:spPr bwMode="auto">
          <a:xfrm>
            <a:off x="129553" y="-136525"/>
            <a:ext cx="247207" cy="296863"/>
          </a:xfrm>
          <a:prstGeom prst="rect">
            <a:avLst/>
          </a:prstGeom>
          <a:noFill/>
        </p:spPr>
        <p:txBody>
          <a:bodyPr vert="horz" wrap="square" lIns="91440" tIns="45720" rIns="91440" bIns="45720" numCol="1" anchor="t" anchorCtr="0" compatLnSpc="1">
            <a:prstTxWarp prst="textNoShape">
              <a:avLst/>
            </a:prstTxWarp>
          </a:bodyPr>
          <a:lstStyle/>
          <a:p>
            <a:endParaRPr lang="de-DE"/>
          </a:p>
        </p:txBody>
      </p:sp>
      <p:sp>
        <p:nvSpPr>
          <p:cNvPr id="1028" name="AutoShape 4" descr="Käfer, Volkswagen, Vw, Käfer, Insekt, Fahrzeug, 1955"/>
          <p:cNvSpPr>
            <a:spLocks noChangeAspect="1" noChangeArrowheads="1"/>
          </p:cNvSpPr>
          <p:nvPr/>
        </p:nvSpPr>
        <p:spPr bwMode="auto">
          <a:xfrm>
            <a:off x="129553" y="-136525"/>
            <a:ext cx="247207" cy="296863"/>
          </a:xfrm>
          <a:prstGeom prst="rect">
            <a:avLst/>
          </a:prstGeom>
          <a:noFill/>
        </p:spPr>
        <p:txBody>
          <a:bodyPr vert="horz" wrap="square" lIns="91440" tIns="45720" rIns="91440" bIns="45720" numCol="1" anchor="t" anchorCtr="0" compatLnSpc="1">
            <a:prstTxWarp prst="textNoShape">
              <a:avLst/>
            </a:prstTxWarp>
          </a:bodyPr>
          <a:lstStyle/>
          <a:p>
            <a:endParaRPr lang="de-DE"/>
          </a:p>
        </p:txBody>
      </p:sp>
      <p:sp>
        <p:nvSpPr>
          <p:cNvPr id="1030" name="AutoShape 6" descr="Käfer, Volkswagen, Vw, Käfer, Insekt, Fahrzeug, 1955"/>
          <p:cNvSpPr>
            <a:spLocks noChangeAspect="1" noChangeArrowheads="1"/>
          </p:cNvSpPr>
          <p:nvPr/>
        </p:nvSpPr>
        <p:spPr bwMode="auto">
          <a:xfrm>
            <a:off x="129553" y="-136525"/>
            <a:ext cx="247207" cy="296863"/>
          </a:xfrm>
          <a:prstGeom prst="rect">
            <a:avLst/>
          </a:prstGeom>
          <a:noFill/>
        </p:spPr>
        <p:txBody>
          <a:bodyPr vert="horz" wrap="square" lIns="91440" tIns="45720" rIns="91440" bIns="45720" numCol="1" anchor="t" anchorCtr="0" compatLnSpc="1">
            <a:prstTxWarp prst="textNoShape">
              <a:avLst/>
            </a:prstTxWarp>
          </a:bodyPr>
          <a:lstStyle/>
          <a:p>
            <a:endParaRPr lang="de-DE"/>
          </a:p>
        </p:txBody>
      </p:sp>
      <p:sp>
        <p:nvSpPr>
          <p:cNvPr id="15" name="Abgerundetes Rechteck 14"/>
          <p:cNvSpPr/>
          <p:nvPr/>
        </p:nvSpPr>
        <p:spPr>
          <a:xfrm>
            <a:off x="288818" y="1857364"/>
            <a:ext cx="3568802" cy="2000264"/>
          </a:xfrm>
          <a:prstGeom prst="round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100000" t="100000"/>
            </a:path>
            <a:tileRect r="-100000" b="-100000"/>
          </a:gradFill>
          <a:ln>
            <a:noFill/>
          </a:ln>
        </p:spPr>
        <p:style>
          <a:lnRef idx="2">
            <a:schemeClr val="accent1"/>
          </a:lnRef>
          <a:fillRef idx="1">
            <a:schemeClr val="lt1"/>
          </a:fillRef>
          <a:effectRef idx="0">
            <a:schemeClr val="accent1"/>
          </a:effectRef>
          <a:fontRef idx="minor">
            <a:schemeClr val="dk1"/>
          </a:fontRef>
        </p:style>
        <p:txBody>
          <a:bodyPr rtlCol="0" anchor="ctr"/>
          <a:lstStyle/>
          <a:p>
            <a:r>
              <a:rPr lang="de-DE" sz="2800" dirty="0" smtClean="0"/>
              <a:t>Dienen dazu „mehrfache Instantiierungen“ zu vermeiden.</a:t>
            </a:r>
            <a:endParaRPr lang="de-DE" sz="2800" dirty="0" smtClean="0">
              <a:solidFill>
                <a:schemeClr val="accent3">
                  <a:lumMod val="75000"/>
                </a:schemeClr>
              </a:solidFill>
            </a:endParaRPr>
          </a:p>
        </p:txBody>
      </p:sp>
      <p:sp>
        <p:nvSpPr>
          <p:cNvPr id="35842" name="AutoShape 2" descr="Resultado de imagen para hausfrau png"/>
          <p:cNvSpPr>
            <a:spLocks noChangeAspect="1" noChangeArrowheads="1"/>
          </p:cNvSpPr>
          <p:nvPr/>
        </p:nvSpPr>
        <p:spPr bwMode="auto">
          <a:xfrm>
            <a:off x="129553" y="-136525"/>
            <a:ext cx="247207" cy="296863"/>
          </a:xfrm>
          <a:prstGeom prst="rect">
            <a:avLst/>
          </a:prstGeom>
          <a:noFill/>
        </p:spPr>
        <p:txBody>
          <a:bodyPr vert="horz" wrap="square" lIns="91440" tIns="45720" rIns="91440" bIns="45720" numCol="1" anchor="t" anchorCtr="0" compatLnSpc="1">
            <a:prstTxWarp prst="textNoShape">
              <a:avLst/>
            </a:prstTxWarp>
          </a:bodyPr>
          <a:lstStyle/>
          <a:p>
            <a:endParaRPr lang="de-DE"/>
          </a:p>
        </p:txBody>
      </p:sp>
      <p:sp>
        <p:nvSpPr>
          <p:cNvPr id="31" name="Abgerundetes Rechteck 30"/>
          <p:cNvSpPr/>
          <p:nvPr/>
        </p:nvSpPr>
        <p:spPr>
          <a:xfrm>
            <a:off x="4049068" y="1857364"/>
            <a:ext cx="3166138" cy="2000264"/>
          </a:xfrm>
          <a:prstGeom prst="round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100000" t="100000"/>
            </a:path>
            <a:tileRect r="-100000" b="-100000"/>
          </a:gradFill>
          <a:ln>
            <a:noFill/>
          </a:ln>
        </p:spPr>
        <p:style>
          <a:lnRef idx="2">
            <a:schemeClr val="accent1"/>
          </a:lnRef>
          <a:fillRef idx="1">
            <a:schemeClr val="lt1"/>
          </a:fillRef>
          <a:effectRef idx="0">
            <a:schemeClr val="accent1"/>
          </a:effectRef>
          <a:fontRef idx="minor">
            <a:schemeClr val="dk1"/>
          </a:fontRef>
        </p:style>
        <p:txBody>
          <a:bodyPr rtlCol="0" anchor="ctr"/>
          <a:lstStyle/>
          <a:p>
            <a:r>
              <a:rPr lang="de-DE" sz="2800" dirty="0" smtClean="0">
                <a:solidFill>
                  <a:schemeClr val="accent3">
                    <a:lumMod val="75000"/>
                  </a:schemeClr>
                </a:solidFill>
              </a:rPr>
              <a:t>Solche Risiken treten bei Mehrfach-vererbung auf!</a:t>
            </a:r>
            <a:endParaRPr lang="de-DE" sz="2800" dirty="0">
              <a:solidFill>
                <a:schemeClr val="accent3">
                  <a:lumMod val="75000"/>
                </a:schemeClr>
              </a:solidFill>
            </a:endParaRPr>
          </a:p>
        </p:txBody>
      </p:sp>
      <p:sp>
        <p:nvSpPr>
          <p:cNvPr id="10" name="Abgerundetes Rechteck 9"/>
          <p:cNvSpPr/>
          <p:nvPr/>
        </p:nvSpPr>
        <p:spPr>
          <a:xfrm>
            <a:off x="288818" y="4071942"/>
            <a:ext cx="8069395" cy="2357454"/>
          </a:xfrm>
          <a:prstGeom prst="round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100000" t="100000"/>
            </a:path>
            <a:tileRect r="-100000" b="-100000"/>
          </a:gradFill>
          <a:ln>
            <a:noFill/>
          </a:ln>
        </p:spPr>
        <p:style>
          <a:lnRef idx="2">
            <a:schemeClr val="accent1"/>
          </a:lnRef>
          <a:fillRef idx="1">
            <a:schemeClr val="lt1"/>
          </a:fillRef>
          <a:effectRef idx="0">
            <a:schemeClr val="accent1"/>
          </a:effectRef>
          <a:fontRef idx="minor">
            <a:schemeClr val="dk1"/>
          </a:fontRef>
        </p:style>
        <p:txBody>
          <a:bodyPr rtlCol="0" anchor="ctr"/>
          <a:lstStyle/>
          <a:p>
            <a:r>
              <a:rPr lang="de-DE" sz="2400" dirty="0" smtClean="0">
                <a:solidFill>
                  <a:srgbClr val="002060"/>
                </a:solidFill>
              </a:rPr>
              <a:t>class A {  public: </a:t>
            </a:r>
          </a:p>
          <a:p>
            <a:r>
              <a:rPr lang="de-DE" sz="2400" dirty="0" smtClean="0">
                <a:solidFill>
                  <a:srgbClr val="002060"/>
                </a:solidFill>
              </a:rPr>
              <a:t>	   </a:t>
            </a:r>
            <a:r>
              <a:rPr lang="de-DE" sz="2400" dirty="0" err="1" smtClean="0">
                <a:solidFill>
                  <a:srgbClr val="002060"/>
                </a:solidFill>
              </a:rPr>
              <a:t>void</a:t>
            </a:r>
            <a:r>
              <a:rPr lang="de-DE" sz="2400" dirty="0" smtClean="0">
                <a:solidFill>
                  <a:srgbClr val="002060"/>
                </a:solidFill>
              </a:rPr>
              <a:t> </a:t>
            </a:r>
            <a:r>
              <a:rPr lang="de-DE" sz="2400" b="1" dirty="0" err="1" smtClean="0">
                <a:solidFill>
                  <a:schemeClr val="accent1">
                    <a:lumMod val="75000"/>
                  </a:schemeClr>
                </a:solidFill>
              </a:rPr>
              <a:t>wichtigeFunktion</a:t>
            </a:r>
            <a:r>
              <a:rPr lang="de-DE" sz="2400" b="1" dirty="0" smtClean="0">
                <a:solidFill>
                  <a:schemeClr val="accent1">
                    <a:lumMod val="75000"/>
                  </a:schemeClr>
                </a:solidFill>
              </a:rPr>
              <a:t>()</a:t>
            </a:r>
            <a:r>
              <a:rPr lang="de-DE" sz="2400" dirty="0" smtClean="0">
                <a:solidFill>
                  <a:srgbClr val="002060"/>
                </a:solidFill>
              </a:rPr>
              <a:t>{macht etwas tolles}  }</a:t>
            </a:r>
            <a:r>
              <a:rPr lang="de-DE" sz="2400" b="1" dirty="0" smtClean="0">
                <a:solidFill>
                  <a:srgbClr val="C00000"/>
                </a:solidFill>
              </a:rPr>
              <a:t>;</a:t>
            </a:r>
          </a:p>
          <a:p>
            <a:r>
              <a:rPr lang="de-DE" sz="2400" dirty="0" smtClean="0">
                <a:solidFill>
                  <a:srgbClr val="002060"/>
                </a:solidFill>
              </a:rPr>
              <a:t>class B : </a:t>
            </a:r>
            <a:r>
              <a:rPr lang="de-DE" sz="2400" dirty="0" err="1" smtClean="0">
                <a:solidFill>
                  <a:srgbClr val="002060"/>
                </a:solidFill>
              </a:rPr>
              <a:t>public</a:t>
            </a:r>
            <a:r>
              <a:rPr lang="de-DE" sz="2400" dirty="0" smtClean="0">
                <a:solidFill>
                  <a:srgbClr val="002060"/>
                </a:solidFill>
              </a:rPr>
              <a:t> A {}</a:t>
            </a:r>
            <a:r>
              <a:rPr lang="de-DE" sz="2400" b="1" dirty="0" smtClean="0">
                <a:solidFill>
                  <a:srgbClr val="C00000"/>
                </a:solidFill>
              </a:rPr>
              <a:t> ;</a:t>
            </a:r>
            <a:endParaRPr lang="de-DE" sz="2400" dirty="0" smtClean="0">
              <a:solidFill>
                <a:srgbClr val="002060"/>
              </a:solidFill>
            </a:endParaRPr>
          </a:p>
          <a:p>
            <a:r>
              <a:rPr lang="de-DE" sz="2400" dirty="0" smtClean="0">
                <a:solidFill>
                  <a:srgbClr val="002060"/>
                </a:solidFill>
              </a:rPr>
              <a:t>class C : </a:t>
            </a:r>
            <a:r>
              <a:rPr lang="de-DE" sz="2400" dirty="0" err="1" smtClean="0">
                <a:solidFill>
                  <a:srgbClr val="002060"/>
                </a:solidFill>
              </a:rPr>
              <a:t>public</a:t>
            </a:r>
            <a:r>
              <a:rPr lang="de-DE" sz="2400" dirty="0" smtClean="0">
                <a:solidFill>
                  <a:srgbClr val="002060"/>
                </a:solidFill>
              </a:rPr>
              <a:t> A {}</a:t>
            </a:r>
            <a:r>
              <a:rPr lang="de-DE" sz="2400" b="1" dirty="0" smtClean="0">
                <a:solidFill>
                  <a:srgbClr val="C00000"/>
                </a:solidFill>
              </a:rPr>
              <a:t> ;</a:t>
            </a:r>
            <a:endParaRPr lang="de-DE" sz="2400" dirty="0" smtClean="0">
              <a:solidFill>
                <a:srgbClr val="002060"/>
              </a:solidFill>
            </a:endParaRPr>
          </a:p>
          <a:p>
            <a:r>
              <a:rPr lang="de-DE" sz="2400" dirty="0" smtClean="0">
                <a:solidFill>
                  <a:srgbClr val="002060"/>
                </a:solidFill>
              </a:rPr>
              <a:t>class D : </a:t>
            </a:r>
            <a:r>
              <a:rPr lang="de-DE" sz="2400" dirty="0" err="1" smtClean="0">
                <a:solidFill>
                  <a:srgbClr val="002060"/>
                </a:solidFill>
              </a:rPr>
              <a:t>public</a:t>
            </a:r>
            <a:r>
              <a:rPr lang="de-DE" sz="2400" dirty="0" smtClean="0">
                <a:solidFill>
                  <a:srgbClr val="002060"/>
                </a:solidFill>
              </a:rPr>
              <a:t> B, </a:t>
            </a:r>
            <a:r>
              <a:rPr lang="de-DE" sz="2400" dirty="0" err="1" smtClean="0">
                <a:solidFill>
                  <a:srgbClr val="002060"/>
                </a:solidFill>
              </a:rPr>
              <a:t>public</a:t>
            </a:r>
            <a:r>
              <a:rPr lang="de-DE" sz="2400" dirty="0" smtClean="0">
                <a:solidFill>
                  <a:srgbClr val="002060"/>
                </a:solidFill>
              </a:rPr>
              <a:t> C {}</a:t>
            </a:r>
            <a:r>
              <a:rPr lang="de-DE" sz="2400" b="1" dirty="0" smtClean="0">
                <a:solidFill>
                  <a:srgbClr val="C00000"/>
                </a:solidFill>
              </a:rPr>
              <a:t> ;</a:t>
            </a:r>
            <a:endParaRPr lang="de-DE" sz="2400" dirty="0" smtClean="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blinds(horizontal)">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31"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bgerundetes Rechteck 1"/>
          <p:cNvSpPr/>
          <p:nvPr/>
        </p:nvSpPr>
        <p:spPr>
          <a:xfrm>
            <a:off x="705239" y="214290"/>
            <a:ext cx="3747784" cy="114300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DE" sz="3600" dirty="0" smtClean="0">
                <a:solidFill>
                  <a:schemeClr val="accent3">
                    <a:lumMod val="75000"/>
                  </a:schemeClr>
                </a:solidFill>
                <a:effectLst>
                  <a:outerShdw blurRad="38100" dist="38100" dir="2700000" algn="tl">
                    <a:srgbClr val="000000">
                      <a:alpha val="43137"/>
                    </a:srgbClr>
                  </a:outerShdw>
                </a:effectLst>
                <a:latin typeface="Arial" pitchFamily="34" charset="0"/>
                <a:cs typeface="Arial" pitchFamily="34" charset="0"/>
              </a:rPr>
              <a:t>virtuelle basis-Klasse</a:t>
            </a:r>
          </a:p>
        </p:txBody>
      </p:sp>
      <p:sp>
        <p:nvSpPr>
          <p:cNvPr id="1026" name="AutoShape 2" descr="Käfer, Volkswagen, Vw, Käfer, Insekt, Fahrzeug, 1955"/>
          <p:cNvSpPr>
            <a:spLocks noChangeAspect="1" noChangeArrowheads="1"/>
          </p:cNvSpPr>
          <p:nvPr/>
        </p:nvSpPr>
        <p:spPr bwMode="auto">
          <a:xfrm>
            <a:off x="129553" y="-136525"/>
            <a:ext cx="247207" cy="296863"/>
          </a:xfrm>
          <a:prstGeom prst="rect">
            <a:avLst/>
          </a:prstGeom>
          <a:noFill/>
        </p:spPr>
        <p:txBody>
          <a:bodyPr vert="horz" wrap="square" lIns="91440" tIns="45720" rIns="91440" bIns="45720" numCol="1" anchor="t" anchorCtr="0" compatLnSpc="1">
            <a:prstTxWarp prst="textNoShape">
              <a:avLst/>
            </a:prstTxWarp>
          </a:bodyPr>
          <a:lstStyle/>
          <a:p>
            <a:endParaRPr lang="de-DE"/>
          </a:p>
        </p:txBody>
      </p:sp>
      <p:sp>
        <p:nvSpPr>
          <p:cNvPr id="1028" name="AutoShape 4" descr="Käfer, Volkswagen, Vw, Käfer, Insekt, Fahrzeug, 1955"/>
          <p:cNvSpPr>
            <a:spLocks noChangeAspect="1" noChangeArrowheads="1"/>
          </p:cNvSpPr>
          <p:nvPr/>
        </p:nvSpPr>
        <p:spPr bwMode="auto">
          <a:xfrm>
            <a:off x="129553" y="-136525"/>
            <a:ext cx="247207" cy="296863"/>
          </a:xfrm>
          <a:prstGeom prst="rect">
            <a:avLst/>
          </a:prstGeom>
          <a:noFill/>
        </p:spPr>
        <p:txBody>
          <a:bodyPr vert="horz" wrap="square" lIns="91440" tIns="45720" rIns="91440" bIns="45720" numCol="1" anchor="t" anchorCtr="0" compatLnSpc="1">
            <a:prstTxWarp prst="textNoShape">
              <a:avLst/>
            </a:prstTxWarp>
          </a:bodyPr>
          <a:lstStyle/>
          <a:p>
            <a:endParaRPr lang="de-DE"/>
          </a:p>
        </p:txBody>
      </p:sp>
      <p:sp>
        <p:nvSpPr>
          <p:cNvPr id="1030" name="AutoShape 6" descr="Käfer, Volkswagen, Vw, Käfer, Insekt, Fahrzeug, 1955"/>
          <p:cNvSpPr>
            <a:spLocks noChangeAspect="1" noChangeArrowheads="1"/>
          </p:cNvSpPr>
          <p:nvPr/>
        </p:nvSpPr>
        <p:spPr bwMode="auto">
          <a:xfrm>
            <a:off x="129553" y="-136525"/>
            <a:ext cx="247207" cy="296863"/>
          </a:xfrm>
          <a:prstGeom prst="rect">
            <a:avLst/>
          </a:prstGeom>
          <a:noFill/>
        </p:spPr>
        <p:txBody>
          <a:bodyPr vert="horz" wrap="square" lIns="91440" tIns="45720" rIns="91440" bIns="45720" numCol="1" anchor="t" anchorCtr="0" compatLnSpc="1">
            <a:prstTxWarp prst="textNoShape">
              <a:avLst/>
            </a:prstTxWarp>
          </a:bodyPr>
          <a:lstStyle/>
          <a:p>
            <a:endParaRPr lang="de-DE"/>
          </a:p>
        </p:txBody>
      </p:sp>
      <p:sp>
        <p:nvSpPr>
          <p:cNvPr id="15" name="Abgerundetes Rechteck 14"/>
          <p:cNvSpPr/>
          <p:nvPr/>
        </p:nvSpPr>
        <p:spPr>
          <a:xfrm>
            <a:off x="642910" y="3214686"/>
            <a:ext cx="1139909" cy="785818"/>
          </a:xfrm>
          <a:prstGeom prst="round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100000" t="100000"/>
            </a:path>
            <a:tileRect r="-100000" b="-100000"/>
          </a:gra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6000" b="1" dirty="0" smtClean="0"/>
              <a:t>B</a:t>
            </a:r>
            <a:endParaRPr lang="de-DE" sz="6000" b="1" dirty="0" smtClean="0">
              <a:solidFill>
                <a:schemeClr val="accent3">
                  <a:lumMod val="75000"/>
                </a:schemeClr>
              </a:solidFill>
            </a:endParaRPr>
          </a:p>
        </p:txBody>
      </p:sp>
      <p:sp>
        <p:nvSpPr>
          <p:cNvPr id="35842" name="AutoShape 2" descr="Resultado de imagen para hausfrau png"/>
          <p:cNvSpPr>
            <a:spLocks noChangeAspect="1" noChangeArrowheads="1"/>
          </p:cNvSpPr>
          <p:nvPr/>
        </p:nvSpPr>
        <p:spPr bwMode="auto">
          <a:xfrm>
            <a:off x="129553" y="-136525"/>
            <a:ext cx="247207" cy="296863"/>
          </a:xfrm>
          <a:prstGeom prst="rect">
            <a:avLst/>
          </a:prstGeom>
          <a:noFill/>
        </p:spPr>
        <p:txBody>
          <a:bodyPr vert="horz" wrap="square" lIns="91440" tIns="45720" rIns="91440" bIns="45720" numCol="1" anchor="t" anchorCtr="0" compatLnSpc="1">
            <a:prstTxWarp prst="textNoShape">
              <a:avLst/>
            </a:prstTxWarp>
          </a:bodyPr>
          <a:lstStyle/>
          <a:p>
            <a:endParaRPr lang="de-DE"/>
          </a:p>
        </p:txBody>
      </p:sp>
      <p:sp>
        <p:nvSpPr>
          <p:cNvPr id="31" name="Abgerundetes Rechteck 30"/>
          <p:cNvSpPr/>
          <p:nvPr/>
        </p:nvSpPr>
        <p:spPr>
          <a:xfrm>
            <a:off x="2786050" y="1571612"/>
            <a:ext cx="1143008" cy="714380"/>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6600" b="1" dirty="0" smtClean="0">
                <a:solidFill>
                  <a:schemeClr val="accent3">
                    <a:lumMod val="75000"/>
                  </a:schemeClr>
                </a:solidFill>
              </a:rPr>
              <a:t>A</a:t>
            </a:r>
            <a:endParaRPr lang="de-DE" sz="6600" b="1" dirty="0">
              <a:solidFill>
                <a:schemeClr val="accent3">
                  <a:lumMod val="75000"/>
                </a:schemeClr>
              </a:solidFill>
            </a:endParaRPr>
          </a:p>
        </p:txBody>
      </p:sp>
      <p:sp>
        <p:nvSpPr>
          <p:cNvPr id="14" name="Abgerundetes Rechteck 13"/>
          <p:cNvSpPr/>
          <p:nvPr/>
        </p:nvSpPr>
        <p:spPr>
          <a:xfrm>
            <a:off x="4929190" y="3214686"/>
            <a:ext cx="1139909" cy="785818"/>
          </a:xfrm>
          <a:prstGeom prst="round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100000" t="100000"/>
            </a:path>
            <a:tileRect r="-100000" b="-100000"/>
          </a:gra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6000" b="1" dirty="0" smtClean="0"/>
              <a:t>C</a:t>
            </a:r>
            <a:endParaRPr lang="de-DE" sz="6000" b="1" dirty="0" smtClean="0">
              <a:solidFill>
                <a:schemeClr val="accent3">
                  <a:lumMod val="75000"/>
                </a:schemeClr>
              </a:solidFill>
            </a:endParaRPr>
          </a:p>
        </p:txBody>
      </p:sp>
      <p:sp>
        <p:nvSpPr>
          <p:cNvPr id="16" name="Abgerundetes Rechteck 15"/>
          <p:cNvSpPr/>
          <p:nvPr/>
        </p:nvSpPr>
        <p:spPr>
          <a:xfrm>
            <a:off x="2789149" y="5000637"/>
            <a:ext cx="1139909" cy="785818"/>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de-DE" sz="6000" b="1" dirty="0" smtClean="0"/>
              <a:t>D</a:t>
            </a:r>
            <a:endParaRPr lang="de-DE" sz="6000" b="1" dirty="0" smtClean="0">
              <a:solidFill>
                <a:schemeClr val="accent3">
                  <a:lumMod val="75000"/>
                </a:schemeClr>
              </a:solidFill>
            </a:endParaRPr>
          </a:p>
        </p:txBody>
      </p:sp>
      <p:cxnSp>
        <p:nvCxnSpPr>
          <p:cNvPr id="18" name="Gerade Verbindung mit Pfeil 17"/>
          <p:cNvCxnSpPr>
            <a:stCxn id="31" idx="2"/>
            <a:endCxn id="15" idx="0"/>
          </p:cNvCxnSpPr>
          <p:nvPr/>
        </p:nvCxnSpPr>
        <p:spPr>
          <a:xfrm rot="5400000">
            <a:off x="1820863" y="1677995"/>
            <a:ext cx="928694" cy="214468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0" name="Gerade Verbindung mit Pfeil 19"/>
          <p:cNvCxnSpPr>
            <a:stCxn id="31" idx="2"/>
            <a:endCxn id="14" idx="0"/>
          </p:cNvCxnSpPr>
          <p:nvPr/>
        </p:nvCxnSpPr>
        <p:spPr>
          <a:xfrm rot="16200000" flipH="1">
            <a:off x="3964002" y="1679543"/>
            <a:ext cx="928694" cy="214159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2" name="Gerade Verbindung mit Pfeil 21"/>
          <p:cNvCxnSpPr>
            <a:stCxn id="14" idx="2"/>
            <a:endCxn id="16" idx="0"/>
          </p:cNvCxnSpPr>
          <p:nvPr/>
        </p:nvCxnSpPr>
        <p:spPr>
          <a:xfrm rot="5400000">
            <a:off x="3929059" y="3430550"/>
            <a:ext cx="1000133" cy="214004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Gerade Verbindung mit Pfeil 23"/>
          <p:cNvCxnSpPr>
            <a:stCxn id="15" idx="2"/>
            <a:endCxn id="16" idx="0"/>
          </p:cNvCxnSpPr>
          <p:nvPr/>
        </p:nvCxnSpPr>
        <p:spPr>
          <a:xfrm rot="16200000" flipH="1">
            <a:off x="1785918" y="3427450"/>
            <a:ext cx="1000133" cy="214623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9" name="Abgerundetes Rechteck 28"/>
          <p:cNvSpPr/>
          <p:nvPr/>
        </p:nvSpPr>
        <p:spPr>
          <a:xfrm>
            <a:off x="5286380" y="4500570"/>
            <a:ext cx="3500462" cy="1071570"/>
          </a:xfrm>
          <a:prstGeom prst="round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100000" t="100000"/>
            </a:path>
            <a:tileRect r="-100000" b="-100000"/>
          </a:gradFill>
          <a:ln>
            <a:noFill/>
          </a:ln>
        </p:spPr>
        <p:style>
          <a:lnRef idx="2">
            <a:schemeClr val="accent1"/>
          </a:lnRef>
          <a:fillRef idx="1">
            <a:schemeClr val="lt1"/>
          </a:fillRef>
          <a:effectRef idx="0">
            <a:schemeClr val="accent1"/>
          </a:effectRef>
          <a:fontRef idx="minor">
            <a:schemeClr val="dk1"/>
          </a:fontRef>
        </p:style>
        <p:txBody>
          <a:bodyPr rtlCol="0" anchor="ctr"/>
          <a:lstStyle/>
          <a:p>
            <a:r>
              <a:rPr lang="de-DE" sz="2400" b="1" dirty="0" smtClean="0"/>
              <a:t>D d;</a:t>
            </a:r>
          </a:p>
          <a:p>
            <a:r>
              <a:rPr lang="de-DE" sz="2400" b="1" dirty="0" smtClean="0">
                <a:solidFill>
                  <a:schemeClr val="accent3">
                    <a:lumMod val="75000"/>
                  </a:schemeClr>
                </a:solidFill>
              </a:rPr>
              <a:t>d.</a:t>
            </a:r>
            <a:r>
              <a:rPr lang="de-DE" sz="2400" b="1" dirty="0" smtClean="0">
                <a:solidFill>
                  <a:schemeClr val="accent1">
                    <a:lumMod val="75000"/>
                  </a:schemeClr>
                </a:solidFill>
              </a:rPr>
              <a:t> wichtigeFunktion(); </a:t>
            </a:r>
            <a:endParaRPr lang="de-DE" sz="2400" b="1" dirty="0" smtClean="0">
              <a:solidFill>
                <a:schemeClr val="accent3">
                  <a:lumMod val="75000"/>
                </a:schemeClr>
              </a:solidFill>
            </a:endParaRPr>
          </a:p>
        </p:txBody>
      </p:sp>
      <p:sp>
        <p:nvSpPr>
          <p:cNvPr id="30" name="Abgerundetes Rechteck 29"/>
          <p:cNvSpPr/>
          <p:nvPr/>
        </p:nvSpPr>
        <p:spPr>
          <a:xfrm>
            <a:off x="5286380" y="5643578"/>
            <a:ext cx="3500462" cy="1071570"/>
          </a:xfrm>
          <a:prstGeom prst="round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100000" t="100000"/>
            </a:path>
            <a:tileRect r="-100000" b="-100000"/>
          </a:gradFill>
          <a:ln>
            <a:noFill/>
          </a:ln>
        </p:spPr>
        <p:style>
          <a:lnRef idx="2">
            <a:schemeClr val="accent1"/>
          </a:lnRef>
          <a:fillRef idx="1">
            <a:schemeClr val="lt1"/>
          </a:fillRef>
          <a:effectRef idx="0">
            <a:schemeClr val="accent1"/>
          </a:effectRef>
          <a:fontRef idx="minor">
            <a:schemeClr val="dk1"/>
          </a:fontRef>
        </p:style>
        <p:txBody>
          <a:bodyPr rtlCol="0" anchor="ctr"/>
          <a:lstStyle/>
          <a:p>
            <a:r>
              <a:rPr lang="de-DE" sz="2400" b="1" dirty="0" smtClean="0"/>
              <a:t>Ist B‘s oder C‘s </a:t>
            </a:r>
            <a:r>
              <a:rPr lang="de-DE" sz="2400" b="1" dirty="0" smtClean="0">
                <a:solidFill>
                  <a:schemeClr val="accent1">
                    <a:lumMod val="75000"/>
                  </a:schemeClr>
                </a:solidFill>
              </a:rPr>
              <a:t>wichtigeFunktion() </a:t>
            </a:r>
            <a:r>
              <a:rPr lang="de-DE" sz="2400" b="1" dirty="0" smtClean="0">
                <a:solidFill>
                  <a:schemeClr val="bg1"/>
                </a:solidFill>
              </a:rPr>
              <a:t>gemeint</a:t>
            </a:r>
            <a:r>
              <a:rPr lang="de-DE" sz="2400" b="1" dirty="0" smtClean="0"/>
              <a:t>?</a:t>
            </a:r>
            <a:endParaRPr lang="de-DE" sz="2400" b="1" dirty="0" smtClean="0">
              <a:solidFill>
                <a:schemeClr val="accent3">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linds(horizontal)">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blinds(horizontal)">
                                      <p:cBhvr>
                                        <p:cTn id="3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1" grpId="0" animBg="1"/>
      <p:bldP spid="14" grpId="0" animBg="1"/>
      <p:bldP spid="16" grpId="0" animBg="1"/>
      <p:bldP spid="29" grpId="0" animBg="1"/>
      <p:bldP spid="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Wissensfragen</a:t>
            </a:r>
            <a:endParaRPr lang="de-DE" dirty="0"/>
          </a:p>
        </p:txBody>
      </p:sp>
      <p:sp>
        <p:nvSpPr>
          <p:cNvPr id="3" name="Inhaltsplatzhalter 2"/>
          <p:cNvSpPr>
            <a:spLocks noGrp="1"/>
          </p:cNvSpPr>
          <p:nvPr>
            <p:ph idx="1"/>
          </p:nvPr>
        </p:nvSpPr>
        <p:spPr>
          <a:xfrm>
            <a:off x="457201" y="1600200"/>
            <a:ext cx="8229600" cy="4972072"/>
          </a:xfrm>
        </p:spPr>
        <p:txBody>
          <a:bodyPr>
            <a:noAutofit/>
          </a:bodyPr>
          <a:lstStyle/>
          <a:p>
            <a:r>
              <a:rPr lang="de-DE" dirty="0" smtClean="0"/>
              <a:t>Können Konstruktoren </a:t>
            </a:r>
            <a:r>
              <a:rPr lang="de-DE" i="1" dirty="0" smtClean="0"/>
              <a:t>überladen</a:t>
            </a:r>
            <a:r>
              <a:rPr lang="de-DE" dirty="0" smtClean="0"/>
              <a:t> werden?</a:t>
            </a:r>
          </a:p>
          <a:p>
            <a:r>
              <a:rPr lang="de-DE" dirty="0" smtClean="0"/>
              <a:t>Können Destruktoren </a:t>
            </a:r>
            <a:r>
              <a:rPr lang="de-DE" i="1" dirty="0" smtClean="0"/>
              <a:t>überladen</a:t>
            </a:r>
            <a:r>
              <a:rPr lang="de-DE" dirty="0" smtClean="0"/>
              <a:t> werden?</a:t>
            </a:r>
          </a:p>
          <a:p>
            <a:r>
              <a:rPr lang="de-DE" dirty="0" smtClean="0"/>
              <a:t>Muss jede Klasse einen Destruktor haben?</a:t>
            </a:r>
          </a:p>
          <a:p>
            <a:r>
              <a:rPr lang="de-DE" dirty="0" smtClean="0"/>
              <a:t>Eine Kind-Klasse kann auf alles, was in welchen Bereichen der Elternklasse liegt, zugreifen?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bgerundetes Rechteck 1"/>
          <p:cNvSpPr/>
          <p:nvPr/>
        </p:nvSpPr>
        <p:spPr>
          <a:xfrm>
            <a:off x="705239" y="214290"/>
            <a:ext cx="3747784" cy="114300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de-DE" sz="3600" dirty="0" smtClean="0">
                <a:solidFill>
                  <a:schemeClr val="accent3">
                    <a:lumMod val="75000"/>
                  </a:schemeClr>
                </a:solidFill>
                <a:effectLst>
                  <a:outerShdw blurRad="38100" dist="38100" dir="2700000" algn="tl">
                    <a:srgbClr val="000000">
                      <a:alpha val="43137"/>
                    </a:srgbClr>
                  </a:outerShdw>
                </a:effectLst>
                <a:latin typeface="Arial" pitchFamily="34" charset="0"/>
                <a:cs typeface="Arial" pitchFamily="34" charset="0"/>
              </a:rPr>
              <a:t>virtuelle basis-Klasse</a:t>
            </a:r>
          </a:p>
        </p:txBody>
      </p:sp>
      <p:sp>
        <p:nvSpPr>
          <p:cNvPr id="1026" name="AutoShape 2" descr="Käfer, Volkswagen, Vw, Käfer, Insekt, Fahrzeug, 1955"/>
          <p:cNvSpPr>
            <a:spLocks noChangeAspect="1" noChangeArrowheads="1"/>
          </p:cNvSpPr>
          <p:nvPr/>
        </p:nvSpPr>
        <p:spPr bwMode="auto">
          <a:xfrm>
            <a:off x="129553" y="-136525"/>
            <a:ext cx="247207" cy="296863"/>
          </a:xfrm>
          <a:prstGeom prst="rect">
            <a:avLst/>
          </a:prstGeom>
          <a:noFill/>
        </p:spPr>
        <p:txBody>
          <a:bodyPr vert="horz" wrap="square" lIns="91440" tIns="45720" rIns="91440" bIns="45720" numCol="1" anchor="t" anchorCtr="0" compatLnSpc="1">
            <a:prstTxWarp prst="textNoShape">
              <a:avLst/>
            </a:prstTxWarp>
          </a:bodyPr>
          <a:lstStyle/>
          <a:p>
            <a:endParaRPr lang="de-DE"/>
          </a:p>
        </p:txBody>
      </p:sp>
      <p:sp>
        <p:nvSpPr>
          <p:cNvPr id="1028" name="AutoShape 4" descr="Käfer, Volkswagen, Vw, Käfer, Insekt, Fahrzeug, 1955"/>
          <p:cNvSpPr>
            <a:spLocks noChangeAspect="1" noChangeArrowheads="1"/>
          </p:cNvSpPr>
          <p:nvPr/>
        </p:nvSpPr>
        <p:spPr bwMode="auto">
          <a:xfrm>
            <a:off x="129553" y="-136525"/>
            <a:ext cx="247207" cy="296863"/>
          </a:xfrm>
          <a:prstGeom prst="rect">
            <a:avLst/>
          </a:prstGeom>
          <a:noFill/>
        </p:spPr>
        <p:txBody>
          <a:bodyPr vert="horz" wrap="square" lIns="91440" tIns="45720" rIns="91440" bIns="45720" numCol="1" anchor="t" anchorCtr="0" compatLnSpc="1">
            <a:prstTxWarp prst="textNoShape">
              <a:avLst/>
            </a:prstTxWarp>
          </a:bodyPr>
          <a:lstStyle/>
          <a:p>
            <a:endParaRPr lang="de-DE"/>
          </a:p>
        </p:txBody>
      </p:sp>
      <p:sp>
        <p:nvSpPr>
          <p:cNvPr id="1030" name="AutoShape 6" descr="Käfer, Volkswagen, Vw, Käfer, Insekt, Fahrzeug, 1955"/>
          <p:cNvSpPr>
            <a:spLocks noChangeAspect="1" noChangeArrowheads="1"/>
          </p:cNvSpPr>
          <p:nvPr/>
        </p:nvSpPr>
        <p:spPr bwMode="auto">
          <a:xfrm>
            <a:off x="129553" y="-136525"/>
            <a:ext cx="247207" cy="296863"/>
          </a:xfrm>
          <a:prstGeom prst="rect">
            <a:avLst/>
          </a:prstGeom>
          <a:noFill/>
        </p:spPr>
        <p:txBody>
          <a:bodyPr vert="horz" wrap="square" lIns="91440" tIns="45720" rIns="91440" bIns="45720" numCol="1" anchor="t" anchorCtr="0" compatLnSpc="1">
            <a:prstTxWarp prst="textNoShape">
              <a:avLst/>
            </a:prstTxWarp>
          </a:bodyPr>
          <a:lstStyle/>
          <a:p>
            <a:endParaRPr lang="de-DE"/>
          </a:p>
        </p:txBody>
      </p:sp>
      <p:sp>
        <p:nvSpPr>
          <p:cNvPr id="15" name="Abgerundetes Rechteck 14"/>
          <p:cNvSpPr/>
          <p:nvPr/>
        </p:nvSpPr>
        <p:spPr>
          <a:xfrm>
            <a:off x="288818" y="1857364"/>
            <a:ext cx="2782983" cy="2000264"/>
          </a:xfrm>
          <a:prstGeom prst="round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100000" t="100000"/>
            </a:path>
            <a:tileRect r="-100000" b="-100000"/>
          </a:gradFill>
          <a:ln>
            <a:noFill/>
          </a:ln>
        </p:spPr>
        <p:style>
          <a:lnRef idx="2">
            <a:schemeClr val="accent1"/>
          </a:lnRef>
          <a:fillRef idx="1">
            <a:schemeClr val="lt1"/>
          </a:fillRef>
          <a:effectRef idx="0">
            <a:schemeClr val="accent1"/>
          </a:effectRef>
          <a:fontRef idx="minor">
            <a:schemeClr val="dk1"/>
          </a:fontRef>
        </p:style>
        <p:txBody>
          <a:bodyPr rtlCol="0" anchor="ctr"/>
          <a:lstStyle/>
          <a:p>
            <a:r>
              <a:rPr lang="de-DE" sz="2400" dirty="0" smtClean="0">
                <a:solidFill>
                  <a:schemeClr val="bg1"/>
                </a:solidFill>
              </a:rPr>
              <a:t>Die Lösung ist, eine virtuelle Vererbung zu deklarieren.</a:t>
            </a:r>
          </a:p>
        </p:txBody>
      </p:sp>
      <p:sp>
        <p:nvSpPr>
          <p:cNvPr id="35842" name="AutoShape 2" descr="Resultado de imagen para hausfrau png"/>
          <p:cNvSpPr>
            <a:spLocks noChangeAspect="1" noChangeArrowheads="1"/>
          </p:cNvSpPr>
          <p:nvPr/>
        </p:nvSpPr>
        <p:spPr bwMode="auto">
          <a:xfrm>
            <a:off x="129553" y="-136525"/>
            <a:ext cx="247207" cy="296863"/>
          </a:xfrm>
          <a:prstGeom prst="rect">
            <a:avLst/>
          </a:prstGeom>
          <a:noFill/>
        </p:spPr>
        <p:txBody>
          <a:bodyPr vert="horz" wrap="square" lIns="91440" tIns="45720" rIns="91440" bIns="45720" numCol="1" anchor="t" anchorCtr="0" compatLnSpc="1">
            <a:prstTxWarp prst="textNoShape">
              <a:avLst/>
            </a:prstTxWarp>
          </a:bodyPr>
          <a:lstStyle/>
          <a:p>
            <a:endParaRPr lang="de-DE"/>
          </a:p>
        </p:txBody>
      </p:sp>
      <p:sp>
        <p:nvSpPr>
          <p:cNvPr id="31" name="Abgerundetes Rechteck 30"/>
          <p:cNvSpPr/>
          <p:nvPr/>
        </p:nvSpPr>
        <p:spPr>
          <a:xfrm>
            <a:off x="3263250" y="1857364"/>
            <a:ext cx="4952088" cy="2000264"/>
          </a:xfrm>
          <a:prstGeom prst="round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100000" t="100000"/>
            </a:path>
            <a:tileRect r="-100000" b="-100000"/>
          </a:gradFill>
          <a:ln>
            <a:noFill/>
          </a:ln>
        </p:spPr>
        <p:style>
          <a:lnRef idx="2">
            <a:schemeClr val="accent1"/>
          </a:lnRef>
          <a:fillRef idx="1">
            <a:schemeClr val="lt1"/>
          </a:fillRef>
          <a:effectRef idx="0">
            <a:schemeClr val="accent1"/>
          </a:effectRef>
          <a:fontRef idx="minor">
            <a:schemeClr val="dk1"/>
          </a:fontRef>
        </p:style>
        <p:txBody>
          <a:bodyPr rtlCol="0" anchor="ctr"/>
          <a:lstStyle/>
          <a:p>
            <a:r>
              <a:rPr lang="de-DE" sz="2800" dirty="0" smtClean="0">
                <a:solidFill>
                  <a:schemeClr val="accent3">
                    <a:lumMod val="75000"/>
                  </a:schemeClr>
                </a:solidFill>
              </a:rPr>
              <a:t>Es sagt dem Compiler, es soll nur eine „Instanz“ von der Hierachie übernommen werden.</a:t>
            </a:r>
            <a:endParaRPr lang="de-DE" sz="2800" dirty="0">
              <a:solidFill>
                <a:schemeClr val="accent3">
                  <a:lumMod val="75000"/>
                </a:schemeClr>
              </a:solidFill>
            </a:endParaRPr>
          </a:p>
        </p:txBody>
      </p:sp>
      <p:sp>
        <p:nvSpPr>
          <p:cNvPr id="10" name="Abgerundetes Rechteck 9"/>
          <p:cNvSpPr/>
          <p:nvPr/>
        </p:nvSpPr>
        <p:spPr>
          <a:xfrm>
            <a:off x="288818" y="4071942"/>
            <a:ext cx="8069395" cy="2357454"/>
          </a:xfrm>
          <a:prstGeom prst="round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path path="circle">
              <a:fillToRect l="100000" t="100000"/>
            </a:path>
            <a:tileRect r="-100000" b="-100000"/>
          </a:gradFill>
          <a:ln>
            <a:noFill/>
          </a:ln>
          <a:effectLst>
            <a:glow rad="2286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r>
              <a:rPr lang="de-DE" sz="2400" dirty="0" smtClean="0">
                <a:solidFill>
                  <a:srgbClr val="002060"/>
                </a:solidFill>
              </a:rPr>
              <a:t>class A {</a:t>
            </a:r>
            <a:r>
              <a:rPr lang="de-DE" sz="2400" dirty="0" err="1" smtClean="0">
                <a:solidFill>
                  <a:srgbClr val="002060"/>
                </a:solidFill>
              </a:rPr>
              <a:t>public</a:t>
            </a:r>
            <a:r>
              <a:rPr lang="de-DE" sz="2400" dirty="0" smtClean="0">
                <a:solidFill>
                  <a:srgbClr val="002060"/>
                </a:solidFill>
              </a:rPr>
              <a:t>: </a:t>
            </a:r>
          </a:p>
          <a:p>
            <a:r>
              <a:rPr lang="de-DE" sz="2400" dirty="0" smtClean="0">
                <a:solidFill>
                  <a:srgbClr val="002060"/>
                </a:solidFill>
              </a:rPr>
              <a:t>	   </a:t>
            </a:r>
            <a:r>
              <a:rPr lang="de-DE" sz="2400" dirty="0" err="1" smtClean="0">
                <a:solidFill>
                  <a:srgbClr val="002060"/>
                </a:solidFill>
              </a:rPr>
              <a:t>void</a:t>
            </a:r>
            <a:r>
              <a:rPr lang="de-DE" sz="2400" dirty="0" smtClean="0">
                <a:solidFill>
                  <a:srgbClr val="002060"/>
                </a:solidFill>
              </a:rPr>
              <a:t> </a:t>
            </a:r>
            <a:r>
              <a:rPr lang="de-DE" sz="2400" b="1" dirty="0" err="1" smtClean="0">
                <a:solidFill>
                  <a:srgbClr val="002060"/>
                </a:solidFill>
              </a:rPr>
              <a:t>wichtigeFunktion</a:t>
            </a:r>
            <a:r>
              <a:rPr lang="de-DE" sz="2400" b="1" dirty="0" smtClean="0">
                <a:solidFill>
                  <a:srgbClr val="002060"/>
                </a:solidFill>
              </a:rPr>
              <a:t>() </a:t>
            </a:r>
            <a:r>
              <a:rPr lang="de-DE" sz="2400" dirty="0" smtClean="0">
                <a:solidFill>
                  <a:srgbClr val="002060"/>
                </a:solidFill>
              </a:rPr>
              <a:t>{macht etwas tolles}  }</a:t>
            </a:r>
            <a:r>
              <a:rPr lang="de-DE" sz="2400" b="1" dirty="0" smtClean="0">
                <a:solidFill>
                  <a:srgbClr val="C00000"/>
                </a:solidFill>
              </a:rPr>
              <a:t>;</a:t>
            </a:r>
          </a:p>
          <a:p>
            <a:r>
              <a:rPr lang="de-DE" sz="2400" dirty="0" smtClean="0">
                <a:solidFill>
                  <a:srgbClr val="002060"/>
                </a:solidFill>
              </a:rPr>
              <a:t>class B : public </a:t>
            </a:r>
            <a:r>
              <a:rPr lang="de-DE" sz="2400" b="1" dirty="0" err="1" smtClean="0">
                <a:solidFill>
                  <a:schemeClr val="accent1">
                    <a:lumMod val="75000"/>
                  </a:schemeClr>
                </a:solidFill>
              </a:rPr>
              <a:t>virtual</a:t>
            </a:r>
            <a:r>
              <a:rPr lang="de-DE" sz="2400" dirty="0" smtClean="0">
                <a:solidFill>
                  <a:srgbClr val="002060"/>
                </a:solidFill>
              </a:rPr>
              <a:t> A {}</a:t>
            </a:r>
            <a:r>
              <a:rPr lang="de-DE" sz="2400" b="1" dirty="0" smtClean="0">
                <a:solidFill>
                  <a:srgbClr val="C00000"/>
                </a:solidFill>
              </a:rPr>
              <a:t> ;</a:t>
            </a:r>
            <a:endParaRPr lang="de-DE" sz="2400" dirty="0" smtClean="0">
              <a:solidFill>
                <a:srgbClr val="002060"/>
              </a:solidFill>
            </a:endParaRPr>
          </a:p>
          <a:p>
            <a:r>
              <a:rPr lang="de-DE" sz="2400" dirty="0" smtClean="0">
                <a:solidFill>
                  <a:srgbClr val="002060"/>
                </a:solidFill>
              </a:rPr>
              <a:t>class C : </a:t>
            </a:r>
            <a:r>
              <a:rPr lang="de-DE" sz="2400" b="1" dirty="0" err="1" smtClean="0">
                <a:solidFill>
                  <a:schemeClr val="accent1">
                    <a:lumMod val="75000"/>
                  </a:schemeClr>
                </a:solidFill>
              </a:rPr>
              <a:t>virtual</a:t>
            </a:r>
            <a:r>
              <a:rPr lang="de-DE" sz="2400" dirty="0" smtClean="0">
                <a:solidFill>
                  <a:srgbClr val="002060"/>
                </a:solidFill>
              </a:rPr>
              <a:t> </a:t>
            </a:r>
            <a:r>
              <a:rPr lang="de-DE" sz="2400" dirty="0" err="1" smtClean="0">
                <a:solidFill>
                  <a:srgbClr val="002060"/>
                </a:solidFill>
              </a:rPr>
              <a:t>public</a:t>
            </a:r>
            <a:r>
              <a:rPr lang="de-DE" sz="2400" dirty="0" smtClean="0">
                <a:solidFill>
                  <a:srgbClr val="002060"/>
                </a:solidFill>
              </a:rPr>
              <a:t> A {}</a:t>
            </a:r>
            <a:r>
              <a:rPr lang="de-DE" sz="2400" b="1" dirty="0" smtClean="0">
                <a:solidFill>
                  <a:srgbClr val="C00000"/>
                </a:solidFill>
              </a:rPr>
              <a:t> ;</a:t>
            </a:r>
            <a:endParaRPr lang="de-DE" sz="2400" dirty="0" smtClean="0">
              <a:solidFill>
                <a:srgbClr val="002060"/>
              </a:solidFill>
            </a:endParaRPr>
          </a:p>
          <a:p>
            <a:r>
              <a:rPr lang="de-DE" sz="2400" dirty="0" smtClean="0">
                <a:solidFill>
                  <a:srgbClr val="002060"/>
                </a:solidFill>
              </a:rPr>
              <a:t>class D : public B, public C {}</a:t>
            </a:r>
            <a:r>
              <a:rPr lang="de-DE" sz="2400" b="1" dirty="0" smtClean="0">
                <a:solidFill>
                  <a:srgbClr val="C00000"/>
                </a:solidFill>
              </a:rPr>
              <a:t> ;</a:t>
            </a:r>
            <a:endParaRPr lang="de-DE" sz="2400" dirty="0" smtClean="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blinds(horizontal)">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1"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sz="6600" dirty="0" smtClean="0"/>
              <a:t>Dateien</a:t>
            </a:r>
            <a:endParaRPr lang="de-DE" sz="6600" dirty="0"/>
          </a:p>
        </p:txBody>
      </p:sp>
      <p:sp>
        <p:nvSpPr>
          <p:cNvPr id="3" name="Textplatzhalter 2"/>
          <p:cNvSpPr>
            <a:spLocks noGrp="1"/>
          </p:cNvSpPr>
          <p:nvPr>
            <p:ph type="body" idx="2"/>
          </p:nvPr>
        </p:nvSpPr>
        <p:spPr/>
        <p:txBody>
          <a:bodyPr/>
          <a:lstStyle/>
          <a:p>
            <a:endParaRPr lang="de-DE" dirty="0"/>
          </a:p>
        </p:txBody>
      </p:sp>
      <p:sp>
        <p:nvSpPr>
          <p:cNvPr id="4" name="Inhaltsplatzhalter 3"/>
          <p:cNvSpPr>
            <a:spLocks noGrp="1"/>
          </p:cNvSpPr>
          <p:nvPr>
            <p:ph sz="half" idx="1"/>
          </p:nvPr>
        </p:nvSpPr>
        <p:spPr>
          <a:xfrm>
            <a:off x="3575051" y="273055"/>
            <a:ext cx="5411743" cy="5870593"/>
          </a:xfrm>
        </p:spPr>
        <p:txBody>
          <a:bodyPr/>
          <a:lstStyle/>
          <a:p>
            <a:r>
              <a:rPr lang="de-DE" dirty="0" smtClean="0">
                <a:solidFill>
                  <a:schemeClr val="accent6">
                    <a:lumMod val="75000"/>
                  </a:schemeClr>
                </a:solidFill>
              </a:rPr>
              <a:t>Unterrichtseinheit</a:t>
            </a:r>
            <a:r>
              <a:rPr lang="de-DE" dirty="0" smtClean="0"/>
              <a:t> UE 2:</a:t>
            </a:r>
          </a:p>
          <a:p>
            <a:pPr lvl="1"/>
            <a:r>
              <a:rPr lang="de-DE" dirty="0" smtClean="0"/>
              <a:t>Powerpoint Datei:</a:t>
            </a:r>
          </a:p>
          <a:p>
            <a:pPr lvl="1">
              <a:buNone/>
            </a:pPr>
            <a:r>
              <a:rPr lang="de-DE" dirty="0" smtClean="0"/>
              <a:t>	„</a:t>
            </a:r>
            <a:r>
              <a:rPr lang="de-DE" dirty="0" smtClean="0">
                <a:solidFill>
                  <a:schemeClr val="accent1">
                    <a:lumMod val="40000"/>
                    <a:lumOff val="60000"/>
                  </a:schemeClr>
                </a:solidFill>
              </a:rPr>
              <a:t> 02-C++Aubaukurs_E229-UE.2-Gisela_Neira .pptx</a:t>
            </a:r>
            <a:r>
              <a:rPr lang="de-DE" dirty="0" smtClean="0"/>
              <a:t>“</a:t>
            </a:r>
          </a:p>
          <a:p>
            <a:pPr lvl="1">
              <a:buNone/>
            </a:pPr>
            <a:r>
              <a:rPr lang="de-DE" dirty="0" smtClean="0"/>
              <a:t>Text-Dateien</a:t>
            </a:r>
            <a:r>
              <a:rPr lang="de-DE" smtClean="0"/>
              <a:t>: 15</a:t>
            </a:r>
            <a:endParaRPr lang="de-DE"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 calcmode="lin" valueType="num">
                                      <p:cBhvr additive="base">
                                        <p:cTn id="2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 calcmode="lin" valueType="num">
                                      <p:cBhvr additive="base">
                                        <p:cTn id="2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Wissensfragen</a:t>
            </a:r>
            <a:endParaRPr lang="de-DE" dirty="0"/>
          </a:p>
        </p:txBody>
      </p:sp>
      <p:sp>
        <p:nvSpPr>
          <p:cNvPr id="3" name="Inhaltsplatzhalter 2"/>
          <p:cNvSpPr>
            <a:spLocks noGrp="1"/>
          </p:cNvSpPr>
          <p:nvPr>
            <p:ph idx="1"/>
          </p:nvPr>
        </p:nvSpPr>
        <p:spPr/>
        <p:txBody>
          <a:bodyPr/>
          <a:lstStyle/>
          <a:p>
            <a:r>
              <a:rPr lang="de-DE" dirty="0" smtClean="0"/>
              <a:t>Welche der folgenden Konzepte sind nur Teil der OOP </a:t>
            </a:r>
            <a:r>
              <a:rPr lang="de-DE" sz="2400" dirty="0" smtClean="0"/>
              <a:t>(einige Konzepte sind noch unbekannt)</a:t>
            </a:r>
            <a:r>
              <a:rPr lang="de-DE" dirty="0" smtClean="0"/>
              <a:t>: </a:t>
            </a:r>
          </a:p>
          <a:p>
            <a:pPr lvl="1"/>
            <a:r>
              <a:rPr lang="de-DE" dirty="0" smtClean="0"/>
              <a:t>Vererbung, Methoden, Variablen, Kapselung, Polymorphie,Templates.</a:t>
            </a:r>
          </a:p>
          <a:p>
            <a:r>
              <a:rPr lang="de-DE" dirty="0" smtClean="0"/>
              <a:t>Eine Klasse hat immer mindestens einen Konstruktor? </a:t>
            </a:r>
          </a:p>
          <a:p>
            <a:r>
              <a:rPr lang="de-DE" dirty="0" smtClean="0"/>
              <a:t>Was ist ein Objekt, was ist eine Klasse?</a:t>
            </a:r>
          </a:p>
          <a:p>
            <a:r>
              <a:rPr lang="de-DE" dirty="0" smtClean="0"/>
              <a:t>Was ist Datenkapselung?</a:t>
            </a:r>
          </a:p>
          <a:p>
            <a:r>
              <a:rPr lang="de-DE" dirty="0" smtClean="0"/>
              <a:t>Hat eine „leere“ erbende Klasse (Konstruktor ist vorhanden) sinn?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Wissensfragen</a:t>
            </a:r>
            <a:endParaRPr lang="de-DE" dirty="0"/>
          </a:p>
        </p:txBody>
      </p:sp>
      <p:sp>
        <p:nvSpPr>
          <p:cNvPr id="3" name="Inhaltsplatzhalter 2"/>
          <p:cNvSpPr>
            <a:spLocks noGrp="1"/>
          </p:cNvSpPr>
          <p:nvPr>
            <p:ph idx="1"/>
          </p:nvPr>
        </p:nvSpPr>
        <p:spPr/>
        <p:txBody>
          <a:bodyPr>
            <a:normAutofit lnSpcReduction="10000"/>
          </a:bodyPr>
          <a:lstStyle/>
          <a:p>
            <a:r>
              <a:rPr lang="de-DE" dirty="0" smtClean="0"/>
              <a:t>Was bedeuten die Bereiche private, protected und public?</a:t>
            </a:r>
          </a:p>
          <a:p>
            <a:r>
              <a:rPr lang="de-DE" dirty="0" smtClean="0"/>
              <a:t>Haben Konstruktoren und Destruktoren einen return-Wert?</a:t>
            </a:r>
          </a:p>
          <a:p>
            <a:r>
              <a:rPr lang="de-DE" dirty="0" smtClean="0"/>
              <a:t>Haben Setters und Getters einen Rückgabewert?</a:t>
            </a:r>
          </a:p>
          <a:p>
            <a:r>
              <a:rPr lang="de-DE" dirty="0" smtClean="0"/>
              <a:t>Wozu Konstruktoren und Destruktoren?</a:t>
            </a:r>
          </a:p>
          <a:p>
            <a:r>
              <a:rPr lang="de-DE" dirty="0" smtClean="0"/>
              <a:t>Wozu Setters und Getters?</a:t>
            </a:r>
          </a:p>
          <a:p>
            <a:r>
              <a:rPr lang="de-DE" dirty="0" smtClean="0"/>
              <a:t>Was ist eine Instanz?</a:t>
            </a:r>
          </a:p>
          <a:p>
            <a:r>
              <a:rPr lang="de-DE" dirty="0" smtClean="0"/>
              <a:t>Was ist eine Instantiierung?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Wissensfragen</a:t>
            </a:r>
            <a:endParaRPr lang="de-DE" dirty="0"/>
          </a:p>
        </p:txBody>
      </p:sp>
      <p:sp>
        <p:nvSpPr>
          <p:cNvPr id="3" name="Inhaltsplatzhalter 2"/>
          <p:cNvSpPr>
            <a:spLocks noGrp="1"/>
          </p:cNvSpPr>
          <p:nvPr>
            <p:ph idx="1"/>
          </p:nvPr>
        </p:nvSpPr>
        <p:spPr/>
        <p:txBody>
          <a:bodyPr>
            <a:normAutofit/>
          </a:bodyPr>
          <a:lstStyle/>
          <a:p>
            <a:r>
              <a:rPr lang="de-DE" dirty="0" smtClean="0"/>
              <a:t>Wie  wird die Wiederverwendbarkeit der Programmelemente  in der OOP versichert?</a:t>
            </a:r>
          </a:p>
          <a:p>
            <a:r>
              <a:rPr lang="de-DE" dirty="0" smtClean="0"/>
              <a:t>Was ist eine abstrakte Klasse und was eine instantiierbare Klasse?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Kurzer Einblick in „überladen von Funktionen“</a:t>
            </a:r>
            <a:endParaRPr lang="de-DE"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bgerundetes Rechteck 4"/>
          <p:cNvSpPr/>
          <p:nvPr/>
        </p:nvSpPr>
        <p:spPr>
          <a:xfrm>
            <a:off x="4214810" y="428604"/>
            <a:ext cx="4500594" cy="13573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de-DE" sz="2800" dirty="0" smtClean="0"/>
              <a:t>Eine Funktion ist durch seinen Funktionsnamen eindeutig definiert...</a:t>
            </a:r>
            <a:endParaRPr lang="de-DE" sz="2800" dirty="0"/>
          </a:p>
        </p:txBody>
      </p:sp>
      <p:sp>
        <p:nvSpPr>
          <p:cNvPr id="11" name="Abgerundetes Rechteck 10"/>
          <p:cNvSpPr/>
          <p:nvPr/>
        </p:nvSpPr>
        <p:spPr>
          <a:xfrm>
            <a:off x="407796" y="1928802"/>
            <a:ext cx="3212386" cy="10001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sz="2800" dirty="0" smtClean="0">
                <a:solidFill>
                  <a:schemeClr val="accent2">
                    <a:lumMod val="75000"/>
                  </a:schemeClr>
                </a:solidFill>
                <a:effectLst>
                  <a:outerShdw blurRad="38100" dist="38100" dir="2700000" algn="tl">
                    <a:srgbClr val="000000">
                      <a:alpha val="43137"/>
                    </a:srgbClr>
                  </a:outerShdw>
                </a:effectLst>
              </a:rPr>
              <a:t>In C-Programmierung</a:t>
            </a:r>
            <a:endParaRPr lang="de-DE" sz="2800" dirty="0">
              <a:solidFill>
                <a:schemeClr val="accent2">
                  <a:lumMod val="75000"/>
                </a:schemeClr>
              </a:solidFill>
              <a:effectLst>
                <a:outerShdw blurRad="38100" dist="38100" dir="2700000" algn="tl">
                  <a:srgbClr val="000000">
                    <a:alpha val="43137"/>
                  </a:srgbClr>
                </a:outerShdw>
              </a:effectLst>
            </a:endParaRPr>
          </a:p>
        </p:txBody>
      </p:sp>
      <p:sp>
        <p:nvSpPr>
          <p:cNvPr id="13" name="Abgerundetes Rechteck 12"/>
          <p:cNvSpPr/>
          <p:nvPr/>
        </p:nvSpPr>
        <p:spPr>
          <a:xfrm>
            <a:off x="4286248" y="4643446"/>
            <a:ext cx="4500594" cy="192882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de-DE" sz="3200" dirty="0" smtClean="0"/>
              <a:t>Zwei Funktionen dürfen </a:t>
            </a:r>
            <a:r>
              <a:rPr lang="de-DE" sz="3200" b="1" dirty="0" smtClean="0">
                <a:solidFill>
                  <a:srgbClr val="C00000"/>
                </a:solidFill>
              </a:rPr>
              <a:t>nicht</a:t>
            </a:r>
            <a:r>
              <a:rPr lang="de-DE" sz="3200" dirty="0" smtClean="0"/>
              <a:t> den </a:t>
            </a:r>
            <a:r>
              <a:rPr lang="de-DE" sz="3200" i="1" dirty="0" smtClean="0"/>
              <a:t>gleichen</a:t>
            </a:r>
            <a:r>
              <a:rPr lang="de-DE" sz="3200" dirty="0" smtClean="0"/>
              <a:t> Namen tragen!</a:t>
            </a:r>
          </a:p>
        </p:txBody>
      </p:sp>
      <p:sp>
        <p:nvSpPr>
          <p:cNvPr id="14" name="Pfeil nach unten 13"/>
          <p:cNvSpPr/>
          <p:nvPr/>
        </p:nvSpPr>
        <p:spPr>
          <a:xfrm>
            <a:off x="6072198" y="3571876"/>
            <a:ext cx="857256" cy="1000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Abgerundetes Rechteck 6"/>
          <p:cNvSpPr/>
          <p:nvPr/>
        </p:nvSpPr>
        <p:spPr>
          <a:xfrm>
            <a:off x="4214810" y="2000240"/>
            <a:ext cx="4500594" cy="150019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de-DE" sz="2400" dirty="0" smtClean="0"/>
              <a:t>...auch wenn sich eine Funktion von der anderen nur in ihrem </a:t>
            </a:r>
            <a:r>
              <a:rPr lang="de-DE" sz="2400" b="1" dirty="0" smtClean="0">
                <a:solidFill>
                  <a:srgbClr val="C00000"/>
                </a:solidFill>
              </a:rPr>
              <a:t>Aufrufparameter </a:t>
            </a:r>
            <a:r>
              <a:rPr lang="de-DE" sz="2400" dirty="0" smtClean="0"/>
              <a:t>unterscheidet.</a:t>
            </a:r>
            <a:endParaRPr lang="de-DE"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4"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bgerundetes Rechteck 4"/>
          <p:cNvSpPr/>
          <p:nvPr/>
        </p:nvSpPr>
        <p:spPr>
          <a:xfrm>
            <a:off x="4214810" y="428604"/>
            <a:ext cx="4500594" cy="13573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de-DE" sz="2800" dirty="0" smtClean="0"/>
              <a:t>Eine Funktion ist durch seinen Funktionsnamen eindeutig definiert...</a:t>
            </a:r>
            <a:endParaRPr lang="de-DE" sz="2800" dirty="0"/>
          </a:p>
        </p:txBody>
      </p:sp>
      <p:sp>
        <p:nvSpPr>
          <p:cNvPr id="11" name="Abgerundetes Rechteck 10"/>
          <p:cNvSpPr/>
          <p:nvPr/>
        </p:nvSpPr>
        <p:spPr>
          <a:xfrm>
            <a:off x="407796" y="1928802"/>
            <a:ext cx="3212386" cy="10001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de-DE" sz="2800" dirty="0" smtClean="0">
                <a:solidFill>
                  <a:schemeClr val="accent2">
                    <a:lumMod val="75000"/>
                  </a:schemeClr>
                </a:solidFill>
                <a:effectLst>
                  <a:outerShdw blurRad="38100" dist="38100" dir="2700000" algn="tl">
                    <a:srgbClr val="000000">
                      <a:alpha val="43137"/>
                    </a:srgbClr>
                  </a:outerShdw>
                </a:effectLst>
              </a:rPr>
              <a:t>In C-Programmierung</a:t>
            </a:r>
            <a:endParaRPr lang="de-DE" sz="2800" dirty="0">
              <a:solidFill>
                <a:schemeClr val="accent2">
                  <a:lumMod val="75000"/>
                </a:schemeClr>
              </a:solidFill>
              <a:effectLst>
                <a:outerShdw blurRad="38100" dist="38100" dir="2700000" algn="tl">
                  <a:srgbClr val="000000">
                    <a:alpha val="43137"/>
                  </a:srgbClr>
                </a:outerShdw>
              </a:effectLst>
            </a:endParaRPr>
          </a:p>
        </p:txBody>
      </p:sp>
      <p:sp>
        <p:nvSpPr>
          <p:cNvPr id="13" name="Abgerundetes Rechteck 12"/>
          <p:cNvSpPr/>
          <p:nvPr/>
        </p:nvSpPr>
        <p:spPr>
          <a:xfrm>
            <a:off x="4286248" y="4643446"/>
            <a:ext cx="4500594" cy="192882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de-DE" sz="3200" dirty="0" smtClean="0"/>
              <a:t>Es wird anhand des Rückgabetyps unterschieden!</a:t>
            </a:r>
          </a:p>
        </p:txBody>
      </p:sp>
      <p:sp>
        <p:nvSpPr>
          <p:cNvPr id="14" name="Pfeil nach unten 13"/>
          <p:cNvSpPr/>
          <p:nvPr/>
        </p:nvSpPr>
        <p:spPr>
          <a:xfrm>
            <a:off x="6072198" y="3571876"/>
            <a:ext cx="857256" cy="10001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Abgerundetes Rechteck 6"/>
          <p:cNvSpPr/>
          <p:nvPr/>
        </p:nvSpPr>
        <p:spPr>
          <a:xfrm>
            <a:off x="4214810" y="2000240"/>
            <a:ext cx="4500594" cy="150019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de-DE" sz="2400" dirty="0" smtClean="0"/>
              <a:t>...auch wenn sich eine Funktion von der anderen nur in ihrem </a:t>
            </a:r>
            <a:r>
              <a:rPr lang="de-DE" sz="2400" b="1" dirty="0" smtClean="0">
                <a:solidFill>
                  <a:srgbClr val="C00000"/>
                </a:solidFill>
              </a:rPr>
              <a:t>Aufrufparameter </a:t>
            </a:r>
            <a:r>
              <a:rPr lang="de-DE" sz="2400" dirty="0" smtClean="0"/>
              <a:t>unterscheidet.</a:t>
            </a:r>
            <a:endParaRPr lang="de-DE"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nanke">
  <a:themeElements>
    <a:clrScheme name="Benutzerdefiniert 3">
      <a:dk1>
        <a:sysClr val="windowText" lastClr="000000"/>
      </a:dk1>
      <a:lt1>
        <a:sysClr val="window" lastClr="FFFFFF"/>
      </a:lt1>
      <a:dk2>
        <a:srgbClr val="00267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Ananke">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nanke">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810</Words>
  <Application>Microsoft Office PowerPoint</Application>
  <PresentationFormat>On-screen Show (4:3)</PresentationFormat>
  <Paragraphs>133</Paragraphs>
  <Slides>31</Slides>
  <Notes>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Ananke</vt:lpstr>
      <vt:lpstr>C++ AUFBAUKURS</vt:lpstr>
      <vt:lpstr>Inhalt</vt:lpstr>
      <vt:lpstr>Wissensfragen</vt:lpstr>
      <vt:lpstr>Wissensfragen</vt:lpstr>
      <vt:lpstr>Wissensfragen</vt:lpstr>
      <vt:lpstr>Wissensfragen</vt:lpstr>
      <vt:lpstr>Kurzer Einblick in „überladen von Funktionen“</vt:lpstr>
      <vt:lpstr>Slide 8</vt:lpstr>
      <vt:lpstr>Slide 9</vt:lpstr>
      <vt:lpstr>Slide 10</vt:lpstr>
      <vt:lpstr>Slide 11</vt:lpstr>
      <vt:lpstr>Slide 12</vt:lpstr>
      <vt:lpstr>Virtuelle Member-Funktion</vt:lpstr>
      <vt:lpstr>Slide 14</vt:lpstr>
      <vt:lpstr>Slide 15</vt:lpstr>
      <vt:lpstr>Slide 16</vt:lpstr>
      <vt:lpstr>Slide 17</vt:lpstr>
      <vt:lpstr>Reine Virtuelle Member-Funktion</vt:lpstr>
      <vt:lpstr>Slide 19</vt:lpstr>
      <vt:lpstr>Slide 20</vt:lpstr>
      <vt:lpstr>Slide 21</vt:lpstr>
      <vt:lpstr>Slide 22</vt:lpstr>
      <vt:lpstr>Slide 23</vt:lpstr>
      <vt:lpstr>Slide 24</vt:lpstr>
      <vt:lpstr>Slide 25</vt:lpstr>
      <vt:lpstr>Slide 26</vt:lpstr>
      <vt:lpstr>Virtuelle basis-Klasse</vt:lpstr>
      <vt:lpstr>Slide 28</vt:lpstr>
      <vt:lpstr>Slide 29</vt:lpstr>
      <vt:lpstr>Slide 30</vt:lpstr>
      <vt:lpstr>Dateien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Datenbankanbindun</dc:title>
  <dc:creator>gisi</dc:creator>
  <cp:lastModifiedBy>PC</cp:lastModifiedBy>
  <cp:revision>956</cp:revision>
  <dcterms:created xsi:type="dcterms:W3CDTF">2017-01-10T15:09:16Z</dcterms:created>
  <dcterms:modified xsi:type="dcterms:W3CDTF">2019-06-12T07:42:04Z</dcterms:modified>
</cp:coreProperties>
</file>