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2" r:id="rId2"/>
    <p:sldId id="274" r:id="rId3"/>
    <p:sldId id="392" r:id="rId4"/>
    <p:sldId id="400" r:id="rId5"/>
    <p:sldId id="401" r:id="rId6"/>
    <p:sldId id="402" r:id="rId7"/>
    <p:sldId id="393" r:id="rId8"/>
    <p:sldId id="394" r:id="rId9"/>
    <p:sldId id="395" r:id="rId10"/>
    <p:sldId id="396" r:id="rId11"/>
    <p:sldId id="397" r:id="rId12"/>
    <p:sldId id="27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34" autoAdjust="0"/>
    <p:restoredTop sz="94660"/>
  </p:normalViewPr>
  <p:slideViewPr>
    <p:cSldViewPr>
      <p:cViewPr varScale="1">
        <p:scale>
          <a:sx n="57" d="100"/>
          <a:sy n="57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2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1" y="6416680"/>
            <a:ext cx="762000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2362205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362205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2" y="1524005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2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2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2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1" y="6416680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24.04.2019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80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1" y="6416680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de-DE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C++ AUFBAUKURS</a:t>
            </a:r>
            <a:endParaRPr lang="de-DE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8170" y="3071810"/>
            <a:ext cx="6047662" cy="1000132"/>
          </a:xfrm>
        </p:spPr>
        <p:txBody>
          <a:bodyPr>
            <a:normAutofit fontScale="62500" lnSpcReduction="20000"/>
          </a:bodyPr>
          <a:lstStyle/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</a:t>
            </a:r>
            <a:r>
              <a:rPr lang="de-DE" sz="48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</a:t>
            </a:r>
          </a:p>
          <a:p>
            <a:r>
              <a:rPr lang="de-DE" sz="4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Verschiedenes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6757431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Operatorfunktion</a:t>
            </a:r>
            <a:endParaRPr lang="de-DE" sz="4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500298" y="2928934"/>
            <a:ext cx="600079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 dirty="0" smtClean="0">
                <a:solidFill>
                  <a:schemeClr val="accent1">
                    <a:lumMod val="50000"/>
                  </a:schemeClr>
                </a:solidFill>
              </a:rPr>
              <a:t>operator</a:t>
            </a:r>
            <a:endParaRPr lang="de-DE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500298" y="5286388"/>
            <a:ext cx="600079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accent1">
                    <a:lumMod val="50000"/>
                  </a:schemeClr>
                </a:solidFill>
              </a:rPr>
              <a:t>operator</a:t>
            </a:r>
            <a:r>
              <a:rPr lang="de-DE" sz="4400" dirty="0" smtClean="0"/>
              <a:t>+, </a:t>
            </a:r>
            <a:r>
              <a:rPr lang="de-DE" sz="4400" dirty="0" smtClean="0">
                <a:solidFill>
                  <a:schemeClr val="accent1">
                    <a:lumMod val="50000"/>
                  </a:schemeClr>
                </a:solidFill>
              </a:rPr>
              <a:t>operator</a:t>
            </a:r>
            <a:r>
              <a:rPr lang="de-DE" sz="4400" dirty="0" smtClean="0"/>
              <a:t>&lt;&lt;, usw.</a:t>
            </a:r>
            <a:endParaRPr lang="de-DE" sz="4400" dirty="0"/>
          </a:p>
        </p:txBody>
      </p:sp>
      <p:sp>
        <p:nvSpPr>
          <p:cNvPr id="9" name="Pfeil nach unten 8"/>
          <p:cNvSpPr/>
          <p:nvPr/>
        </p:nvSpPr>
        <p:spPr>
          <a:xfrm>
            <a:off x="5214942" y="4357694"/>
            <a:ext cx="714380" cy="857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2500298" y="2214554"/>
          <a:ext cx="5929354" cy="43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2000264"/>
              </a:tblGrid>
              <a:tr h="711518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Operator Name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 Operator</a:t>
                      </a:r>
                      <a:r>
                        <a:rPr lang="de-DE" sz="2400" baseline="0" dirty="0" smtClean="0"/>
                        <a:t> Zeichen</a:t>
                      </a:r>
                      <a:endParaRPr lang="de-DE" sz="2400" dirty="0"/>
                    </a:p>
                  </a:txBody>
                  <a:tcPr/>
                </a:tc>
              </a:tr>
              <a:tr h="711518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Struktur-Zugriff</a:t>
                      </a:r>
                      <a:endParaRPr lang="de-D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b="1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4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11518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Ponter to</a:t>
                      </a:r>
                      <a:r>
                        <a:rPr lang="de-DE" sz="2800" baseline="0" dirty="0" smtClean="0"/>
                        <a:t> Member</a:t>
                      </a:r>
                      <a:endParaRPr lang="de-D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b="1" smtClean="0">
                          <a:solidFill>
                            <a:srgbClr val="C00000"/>
                          </a:solidFill>
                        </a:rPr>
                        <a:t>* .</a:t>
                      </a:r>
                      <a:endParaRPr lang="de-DE" sz="4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11518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Class-Member-Zugriff</a:t>
                      </a:r>
                      <a:endParaRPr lang="de-D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b="1" dirty="0" smtClean="0">
                          <a:solidFill>
                            <a:srgbClr val="C00000"/>
                          </a:solidFill>
                        </a:rPr>
                        <a:t>::</a:t>
                      </a:r>
                      <a:endParaRPr lang="de-DE" sz="4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11518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Bedingte Auswertung</a:t>
                      </a:r>
                      <a:endParaRPr lang="de-D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b="1" dirty="0" smtClean="0">
                          <a:solidFill>
                            <a:srgbClr val="C00000"/>
                          </a:solidFill>
                        </a:rPr>
                        <a:t>?  :</a:t>
                      </a:r>
                      <a:endParaRPr lang="de-DE" sz="4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11518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Typ-Speichergröße</a:t>
                      </a:r>
                      <a:endParaRPr lang="de-D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b="1" dirty="0" smtClean="0">
                          <a:solidFill>
                            <a:srgbClr val="C00000"/>
                          </a:solidFill>
                        </a:rPr>
                        <a:t>sizeof</a:t>
                      </a:r>
                      <a:endParaRPr lang="de-DE" sz="4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bgerundetes Rechteck 3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überladbare Operatoren in C++</a:t>
            </a:r>
            <a:endParaRPr lang="de-DE" sz="4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28596" y="2214554"/>
            <a:ext cx="264320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Alle...</a:t>
            </a:r>
            <a:endParaRPr lang="de-DE" sz="4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28596" y="3429000"/>
            <a:ext cx="2643206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/>
              <a:t>außer!: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1" y="273055"/>
            <a:ext cx="5411743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Unterrichtseinheit</a:t>
            </a:r>
            <a:r>
              <a:rPr lang="de-DE" dirty="0" smtClean="0"/>
              <a:t> 8: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08-C++Aubaukurs_E229-UE.8.pptx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sz="1800" dirty="0" smtClean="0"/>
              <a:t>9 Dateien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116" y="1571612"/>
            <a:ext cx="8287687" cy="4737748"/>
          </a:xfrm>
        </p:spPr>
        <p:txBody>
          <a:bodyPr>
            <a:noAutofit/>
          </a:bodyPr>
          <a:lstStyle/>
          <a:p>
            <a:r>
              <a:rPr lang="de-DE" sz="4400" smtClean="0"/>
              <a:t>Überladen </a:t>
            </a:r>
            <a:r>
              <a:rPr lang="de-DE" sz="4400" dirty="0" smtClean="0"/>
              <a:t>von Operatoren </a:t>
            </a:r>
            <a:r>
              <a:rPr lang="de-DE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8.1</a:t>
            </a:r>
          </a:p>
          <a:p>
            <a:r>
              <a:rPr lang="de-DE" sz="4400" dirty="0" smtClean="0"/>
              <a:t>Copy-Konstruktor </a:t>
            </a:r>
            <a:r>
              <a:rPr lang="de-DE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8.2</a:t>
            </a:r>
          </a:p>
          <a:p>
            <a:endParaRPr lang="de-DE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Überladen von Operatoren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Wann nicht überladen?</a:t>
            </a:r>
            <a:endParaRPr lang="de-DE" sz="4000" dirty="0"/>
          </a:p>
        </p:txBody>
      </p:sp>
      <p:sp>
        <p:nvSpPr>
          <p:cNvPr id="3" name="Diagonal liegende Ecken des Rechtecks abrunden 2"/>
          <p:cNvSpPr/>
          <p:nvPr/>
        </p:nvSpPr>
        <p:spPr>
          <a:xfrm>
            <a:off x="857224" y="2643182"/>
            <a:ext cx="6286544" cy="100013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Wenn die Bedeutung des zu überladenden Operators </a:t>
            </a:r>
            <a:r>
              <a:rPr lang="de-DE" sz="2400" b="1" dirty="0" smtClean="0">
                <a:solidFill>
                  <a:srgbClr val="FF0000"/>
                </a:solidFill>
              </a:rPr>
              <a:t>nicht</a:t>
            </a:r>
            <a:r>
              <a:rPr lang="de-DE" sz="2400" dirty="0" smtClean="0"/>
              <a:t> eindeutig ist.</a:t>
            </a:r>
            <a:endParaRPr lang="es-CL" sz="2400" dirty="0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1500166" y="4071942"/>
            <a:ext cx="6000792" cy="100013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Wenn man </a:t>
            </a:r>
            <a:r>
              <a:rPr lang="de-DE" sz="2400" b="1" dirty="0" smtClean="0">
                <a:solidFill>
                  <a:srgbClr val="FF0000"/>
                </a:solidFill>
              </a:rPr>
              <a:t>nicht</a:t>
            </a:r>
            <a:r>
              <a:rPr lang="de-DE" sz="2400" dirty="0" smtClean="0"/>
              <a:t> die Bedeutung (Semantik) des Operators einhalten will.</a:t>
            </a:r>
            <a:endParaRPr lang="es-CL" sz="2400" dirty="0"/>
          </a:p>
        </p:txBody>
      </p:sp>
      <p:sp>
        <p:nvSpPr>
          <p:cNvPr id="5" name="Diagonal liegende Ecken des Rechtecks abrunden 4"/>
          <p:cNvSpPr/>
          <p:nvPr/>
        </p:nvSpPr>
        <p:spPr>
          <a:xfrm>
            <a:off x="2285984" y="5500702"/>
            <a:ext cx="6000792" cy="100013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Wenn </a:t>
            </a:r>
            <a:r>
              <a:rPr lang="de-DE" sz="2400" b="1" dirty="0" smtClean="0">
                <a:solidFill>
                  <a:srgbClr val="FF0000"/>
                </a:solidFill>
              </a:rPr>
              <a:t>nicht</a:t>
            </a:r>
            <a:r>
              <a:rPr lang="de-DE" sz="2400" dirty="0" smtClean="0"/>
              <a:t> alle verwandten Operationen bereitgestellt werden . Z.B.: </a:t>
            </a:r>
            <a:r>
              <a:rPr lang="de-DE" sz="2400" b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de-DE" sz="2400" smtClean="0"/>
              <a:t>=&gt; +=</a:t>
            </a:r>
            <a:endParaRPr lang="es-CL" sz="2400" dirty="0"/>
          </a:p>
        </p:txBody>
      </p:sp>
      <p:sp>
        <p:nvSpPr>
          <p:cNvPr id="7" name="Flussdiagramm: Dokument 6"/>
          <p:cNvSpPr/>
          <p:nvPr/>
        </p:nvSpPr>
        <p:spPr>
          <a:xfrm rot="1777701">
            <a:off x="5062888" y="924677"/>
            <a:ext cx="3857652" cy="1924397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Man sollte Operatoren nur </a:t>
            </a:r>
            <a:r>
              <a:rPr lang="de-DE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sehr</a:t>
            </a:r>
            <a:r>
              <a:rPr lang="de-DE" sz="2800" dirty="0" smtClean="0"/>
              <a:t> selten überladen!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Regeln für Operatorüberladung</a:t>
            </a:r>
            <a:endParaRPr lang="de-DE" sz="4000" dirty="0"/>
          </a:p>
        </p:txBody>
      </p:sp>
      <p:sp>
        <p:nvSpPr>
          <p:cNvPr id="3" name="Diagonal liegende Ecken des Rechtecks abrunden 2"/>
          <p:cNvSpPr/>
          <p:nvPr/>
        </p:nvSpPr>
        <p:spPr>
          <a:xfrm>
            <a:off x="857224" y="2643182"/>
            <a:ext cx="8072494" cy="57150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Es können </a:t>
            </a:r>
            <a:r>
              <a:rPr lang="de-DE" sz="2400" b="1" dirty="0" smtClean="0">
                <a:solidFill>
                  <a:srgbClr val="C00000"/>
                </a:solidFill>
              </a:rPr>
              <a:t>keine</a:t>
            </a:r>
            <a:r>
              <a:rPr lang="de-DE" sz="2400" dirty="0" smtClean="0"/>
              <a:t> </a:t>
            </a:r>
            <a:r>
              <a:rPr lang="de-DE" sz="2400" dirty="0" smtClean="0"/>
              <a:t>neuen</a:t>
            </a:r>
            <a:r>
              <a:rPr lang="de-DE" sz="2400" dirty="0" smtClean="0"/>
              <a:t> Operatoren erstellt werden!</a:t>
            </a:r>
            <a:endParaRPr lang="es-CL" sz="2400" dirty="0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857224" y="3357562"/>
            <a:ext cx="8072494" cy="100013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Anzahl der Operanden kann nicht geändert werden. Unäre und binäre Operatoren behalten ihre Operanden.</a:t>
            </a:r>
            <a:endParaRPr lang="es-CL" sz="2400" dirty="0"/>
          </a:p>
        </p:txBody>
      </p:sp>
      <p:sp>
        <p:nvSpPr>
          <p:cNvPr id="5" name="Diagonal liegende Ecken des Rechtecks abrunden 4"/>
          <p:cNvSpPr/>
          <p:nvPr/>
        </p:nvSpPr>
        <p:spPr>
          <a:xfrm>
            <a:off x="857224" y="4500570"/>
            <a:ext cx="8072494" cy="500066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Rangfolge der Operatoren bleibt unverändert: * vor -.</a:t>
            </a:r>
            <a:endParaRPr lang="es-CL" sz="2400" dirty="0"/>
          </a:p>
        </p:txBody>
      </p:sp>
      <p:sp>
        <p:nvSpPr>
          <p:cNvPr id="8" name="Flussdiagramm: Mehrere Dokumente 7"/>
          <p:cNvSpPr/>
          <p:nvPr/>
        </p:nvSpPr>
        <p:spPr>
          <a:xfrm>
            <a:off x="285720" y="6072206"/>
            <a:ext cx="1428760" cy="64291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Seite 371</a:t>
            </a:r>
            <a:endParaRPr lang="es-CL" dirty="0"/>
          </a:p>
        </p:txBody>
      </p:sp>
      <p:sp>
        <p:nvSpPr>
          <p:cNvPr id="10" name="Diagonal liegende Ecken des Rechtecks abrunden 9"/>
          <p:cNvSpPr/>
          <p:nvPr/>
        </p:nvSpPr>
        <p:spPr>
          <a:xfrm>
            <a:off x="857224" y="5143512"/>
            <a:ext cx="8072494" cy="500066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Es können keine Standardargumente verwendet werden.</a:t>
            </a:r>
            <a:endParaRPr lang="es-C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Regeln für Operatorüberladung</a:t>
            </a:r>
            <a:endParaRPr lang="de-DE" sz="4000" dirty="0"/>
          </a:p>
        </p:txBody>
      </p:sp>
      <p:sp>
        <p:nvSpPr>
          <p:cNvPr id="3" name="Diagonal liegende Ecken des Rechtecks abrunden 2"/>
          <p:cNvSpPr/>
          <p:nvPr/>
        </p:nvSpPr>
        <p:spPr>
          <a:xfrm>
            <a:off x="857224" y="2643182"/>
            <a:ext cx="8072494" cy="100013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Operatorüberladung findet immer im Zusammenhang mit Datenstrukturen statt.</a:t>
            </a:r>
            <a:endParaRPr lang="es-CL" sz="2400" dirty="0"/>
          </a:p>
        </p:txBody>
      </p:sp>
      <p:sp>
        <p:nvSpPr>
          <p:cNvPr id="4" name="Diagonal liegende Ecken des Rechtecks abrunden 3"/>
          <p:cNvSpPr/>
          <p:nvPr/>
        </p:nvSpPr>
        <p:spPr>
          <a:xfrm>
            <a:off x="857224" y="3786190"/>
            <a:ext cx="8072494" cy="100013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Die Operatoren =, -&gt;, (), [] können nur als klasseneigene Methoden überladen werden.</a:t>
            </a:r>
            <a:endParaRPr lang="es-CL" sz="2400" dirty="0"/>
          </a:p>
        </p:txBody>
      </p:sp>
      <p:sp>
        <p:nvSpPr>
          <p:cNvPr id="8" name="Flussdiagramm: Mehrere Dokumente 7"/>
          <p:cNvSpPr/>
          <p:nvPr/>
        </p:nvSpPr>
        <p:spPr>
          <a:xfrm>
            <a:off x="285720" y="6072206"/>
            <a:ext cx="1428760" cy="64291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Seite 371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Was sind Operatoren?</a:t>
            </a:r>
            <a:endParaRPr lang="de-DE" sz="4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500298" y="2928934"/>
            <a:ext cx="600079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Funktionen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Was sind Operatoren?</a:t>
            </a:r>
            <a:endParaRPr lang="de-DE" sz="4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500298" y="2928934"/>
            <a:ext cx="600079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h = a </a:t>
            </a:r>
            <a:r>
              <a:rPr lang="de-DE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de-DE" sz="7200" dirty="0" smtClean="0"/>
              <a:t> b</a:t>
            </a:r>
            <a:endParaRPr lang="de-DE" sz="7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500298" y="5286388"/>
            <a:ext cx="600079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smtClean="0"/>
              <a:t>h = </a:t>
            </a:r>
            <a:r>
              <a:rPr lang="de-DE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de-DE" sz="8000" dirty="0" smtClean="0"/>
              <a:t>(a, b)</a:t>
            </a:r>
            <a:endParaRPr lang="de-DE" sz="8000" dirty="0"/>
          </a:p>
        </p:txBody>
      </p:sp>
      <p:sp>
        <p:nvSpPr>
          <p:cNvPr id="9" name="Pfeil nach unten 8"/>
          <p:cNvSpPr/>
          <p:nvPr/>
        </p:nvSpPr>
        <p:spPr>
          <a:xfrm>
            <a:off x="5214942" y="4357694"/>
            <a:ext cx="714380" cy="857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28596" y="500042"/>
            <a:ext cx="5357850" cy="15001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Was sind Operatoren?</a:t>
            </a:r>
            <a:endParaRPr lang="de-DE" sz="4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500298" y="2928934"/>
            <a:ext cx="600079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Da Operatoren Funktionen sind</a:t>
            </a:r>
            <a:endParaRPr lang="de-DE" sz="4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500298" y="5286388"/>
            <a:ext cx="600079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können Operatoren überladen werden.</a:t>
            </a:r>
            <a:endParaRPr lang="de-DE" sz="4400" dirty="0"/>
          </a:p>
        </p:txBody>
      </p:sp>
      <p:sp>
        <p:nvSpPr>
          <p:cNvPr id="9" name="Pfeil nach unten 8"/>
          <p:cNvSpPr/>
          <p:nvPr/>
        </p:nvSpPr>
        <p:spPr>
          <a:xfrm>
            <a:off x="5214942" y="4357694"/>
            <a:ext cx="714380" cy="8572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Benutzerdefiniert 3">
      <a:dk1>
        <a:sysClr val="windowText" lastClr="000000"/>
      </a:dk1>
      <a:lt1>
        <a:sysClr val="window" lastClr="FFFFFF"/>
      </a:lt1>
      <a:dk2>
        <a:srgbClr val="00267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Ananke</vt:lpstr>
      <vt:lpstr>C++ AUFBAUKURS</vt:lpstr>
      <vt:lpstr>Inhalt</vt:lpstr>
      <vt:lpstr>Überladen von Operatoren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1245</cp:revision>
  <dcterms:created xsi:type="dcterms:W3CDTF">2017-01-10T15:09:16Z</dcterms:created>
  <dcterms:modified xsi:type="dcterms:W3CDTF">2019-04-24T09:55:07Z</dcterms:modified>
</cp:coreProperties>
</file>