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2" r:id="rId2"/>
    <p:sldId id="274" r:id="rId3"/>
    <p:sldId id="398" r:id="rId4"/>
    <p:sldId id="399" r:id="rId5"/>
    <p:sldId id="391"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277"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34" autoAdjust="0"/>
    <p:restoredTop sz="94660"/>
  </p:normalViewPr>
  <p:slideViewPr>
    <p:cSldViewPr>
      <p:cViewPr varScale="1">
        <p:scale>
          <a:sx n="57" d="100"/>
          <a:sy n="57" d="100"/>
        </p:scale>
        <p:origin x="-66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DAE33-E71C-4A4D-87DE-64FD4181A143}" type="datetimeFigureOut">
              <a:rPr lang="de-DE" smtClean="0"/>
              <a:pPr/>
              <a:t>20.06.2019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BBF51-5016-453D-B80A-00DC72DE5442}"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422030" y="1371600"/>
            <a:ext cx="8229600" cy="1828800"/>
          </a:xfrm>
          <a:ln>
            <a:solidFill>
              <a:schemeClr val="tx2"/>
            </a:solidFill>
          </a:ln>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chemeClr val="tx1">
                    <a:lumMod val="75000"/>
                  </a:schemeClr>
                </a:solidFill>
                <a:effectLst>
                  <a:outerShdw blurRad="127000" dist="200000" dir="2700000" algn="tl" rotWithShape="0">
                    <a:srgbClr val="000000">
                      <a:alpha val="30000"/>
                    </a:srgbClr>
                  </a:outerShdw>
                </a:effectLst>
              </a:defRPr>
            </a:lvl1pPr>
          </a:lstStyle>
          <a:p>
            <a:r>
              <a:rPr kumimoji="0" lang="de-DE" dirty="0" smtClean="0"/>
              <a:t>Titelmasterformat durch Klicken bearbeiten</a:t>
            </a:r>
            <a:endParaRPr kumimoji="0" lang="en-US" dirty="0"/>
          </a:p>
        </p:txBody>
      </p:sp>
      <p:sp>
        <p:nvSpPr>
          <p:cNvPr id="28" name="Datumsplatzhalter 27"/>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17" name="Fußzeilenplatzhalter 16"/>
          <p:cNvSpPr>
            <a:spLocks noGrp="1"/>
          </p:cNvSpPr>
          <p:nvPr>
            <p:ph type="ftr" sz="quarter" idx="11"/>
          </p:nvPr>
        </p:nvSpPr>
        <p:spPr/>
        <p:txBody>
          <a:bodyPr/>
          <a:lstStyle/>
          <a:p>
            <a:endParaRPr lang="de-DE"/>
          </a:p>
        </p:txBody>
      </p:sp>
      <p:sp>
        <p:nvSpPr>
          <p:cNvPr id="29" name="Foliennummernplatzhalter 28"/>
          <p:cNvSpPr>
            <a:spLocks noGrp="1"/>
          </p:cNvSpPr>
          <p:nvPr>
            <p:ph type="sldNum" sz="quarter" idx="12"/>
          </p:nvPr>
        </p:nvSpPr>
        <p:spPr/>
        <p:txBody>
          <a:bodyPr/>
          <a:lstStyle/>
          <a:p>
            <a:fld id="{DEEC388D-2A19-4840-9780-A7B6731B54D7}" type="slidenum">
              <a:rPr lang="de-DE" smtClean="0"/>
              <a:pPr/>
              <a:t>‹#›</a:t>
            </a:fld>
            <a:endParaRPr lang="de-DE"/>
          </a:p>
        </p:txBody>
      </p:sp>
      <p:sp>
        <p:nvSpPr>
          <p:cNvPr id="9" name="Untertitel 8"/>
          <p:cNvSpPr>
            <a:spLocks noGrp="1"/>
          </p:cNvSpPr>
          <p:nvPr>
            <p:ph type="subTitle" idx="1"/>
          </p:nvPr>
        </p:nvSpPr>
        <p:spPr>
          <a:xfrm>
            <a:off x="1371602"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43"/>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3"/>
            <a:ext cx="6019800" cy="5851525"/>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lvl1pPr>
              <a:buFont typeface="Wingdings" pitchFamily="2" charset="2"/>
              <a:buChar char="v"/>
              <a:defRPr/>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Datumsplatzhalter 3"/>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3">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7924801" y="6416680"/>
            <a:ext cx="762000" cy="365125"/>
          </a:xfrm>
        </p:spPr>
        <p:txBody>
          <a:bodyPr/>
          <a:lstStyle/>
          <a:p>
            <a:fld id="{DEEC388D-2A19-4840-9780-A7B6731B54D7}" type="slidenum">
              <a:rPr lang="de-DE" smtClean="0"/>
              <a:pPr/>
              <a:t>‹#›</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1600205"/>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600205"/>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8229600" cy="11430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1" y="1535113"/>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645027" y="1535113"/>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457201" y="2362205"/>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7" y="2362205"/>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57202" y="1524005"/>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3575051" y="273055"/>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828802" y="609600"/>
            <a:ext cx="5486400" cy="522288"/>
          </a:xfrm>
        </p:spPr>
        <p:txBody>
          <a:bodyPr lIns="45720" rIns="45720" bIns="0" anchor="b">
            <a:sp3d prstMaterial="softEdge"/>
          </a:bodyPr>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1828802"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de-DE" smtClean="0">
                <a:solidFill>
                  <a:schemeClr val="lt1"/>
                </a:solidFill>
                <a:latin typeface="+mn-lt"/>
                <a:ea typeface="+mn-ea"/>
                <a:cs typeface="+mn-cs"/>
              </a:rPr>
              <a:t>Bild durch Klicken auf Symbol hinzufügen</a:t>
            </a:r>
            <a:endParaRPr kumimoji="0" lang="en-US" dirty="0">
              <a:solidFill>
                <a:schemeClr val="lt1"/>
              </a:solidFill>
              <a:latin typeface="+mn-lt"/>
              <a:ea typeface="+mn-ea"/>
              <a:cs typeface="+mn-cs"/>
            </a:endParaRPr>
          </a:p>
        </p:txBody>
      </p:sp>
      <p:sp>
        <p:nvSpPr>
          <p:cNvPr id="4" name="Textplatzhalter 3"/>
          <p:cNvSpPr>
            <a:spLocks noGrp="1"/>
          </p:cNvSpPr>
          <p:nvPr>
            <p:ph type="body" sz="half" idx="2"/>
          </p:nvPr>
        </p:nvSpPr>
        <p:spPr>
          <a:xfrm>
            <a:off x="1828802"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fld id="{B617F659-0594-4966-AAF8-4DB68E016B34}" type="datetimeFigureOut">
              <a:rPr lang="de-DE" smtClean="0"/>
              <a:pPr/>
              <a:t>20.06.2019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1"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1" y="1600200"/>
            <a:ext cx="8229600" cy="4709160"/>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457201" y="6416680"/>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617F659-0594-4966-AAF8-4DB68E016B34}" type="datetimeFigureOut">
              <a:rPr lang="de-DE" smtClean="0"/>
              <a:pPr/>
              <a:t>20.06.2019</a:t>
            </a:fld>
            <a:endParaRPr lang="de-DE"/>
          </a:p>
        </p:txBody>
      </p:sp>
      <p:sp>
        <p:nvSpPr>
          <p:cNvPr id="3" name="Fußzeilenplatzhalter 2"/>
          <p:cNvSpPr>
            <a:spLocks noGrp="1"/>
          </p:cNvSpPr>
          <p:nvPr>
            <p:ph type="ftr" sz="quarter" idx="3"/>
          </p:nvPr>
        </p:nvSpPr>
        <p:spPr>
          <a:xfrm>
            <a:off x="3124200" y="6416680"/>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de-DE"/>
          </a:p>
        </p:txBody>
      </p:sp>
      <p:sp>
        <p:nvSpPr>
          <p:cNvPr id="23" name="Foliennummernplatzhalter 22"/>
          <p:cNvSpPr>
            <a:spLocks noGrp="1"/>
          </p:cNvSpPr>
          <p:nvPr>
            <p:ph type="sldNum" sz="quarter" idx="4"/>
          </p:nvPr>
        </p:nvSpPr>
        <p:spPr>
          <a:xfrm>
            <a:off x="7924801" y="6416680"/>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EEC388D-2A19-4840-9780-A7B6731B54D7}" type="slidenum">
              <a:rPr lang="de-DE" smtClean="0"/>
              <a:pPr/>
              <a:t>‹#›</a:t>
            </a:fld>
            <a:endParaRPr lang="de-D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gradFill flip="none" rotWithShape="1">
            <a:gsLst>
              <a:gs pos="20000">
                <a:schemeClr val="accent5">
                  <a:tint val="9000"/>
                  <a:alpha val="0"/>
                </a:schemeClr>
              </a:gs>
              <a:gs pos="100000">
                <a:schemeClr val="accent5">
                  <a:tint val="70000"/>
                  <a:satMod val="100000"/>
                </a:schemeClr>
              </a:gs>
            </a:gsLst>
            <a:path path="circle">
              <a:fillToRect l="50000" t="50000" r="50000" b="50000"/>
            </a:path>
            <a:tileRect/>
          </a:gradFill>
          <a:effectLst>
            <a:outerShdw blurRad="130000" dist="101600" dir="2700000" algn="tl" rotWithShape="0">
              <a:srgbClr val="000000">
                <a:alpha val="35000"/>
              </a:srgbClr>
            </a:outerShdw>
            <a:softEdge rad="317500"/>
          </a:effectLst>
        </p:spPr>
        <p:style>
          <a:lnRef idx="1">
            <a:schemeClr val="accent5"/>
          </a:lnRef>
          <a:fillRef idx="2">
            <a:schemeClr val="accent5"/>
          </a:fillRef>
          <a:effectRef idx="1">
            <a:schemeClr val="accent5"/>
          </a:effectRef>
          <a:fontRef idx="minor">
            <a:schemeClr val="dk1"/>
          </a:fontRef>
        </p:style>
        <p:txBody>
          <a:bodyPr anchor="ctr">
            <a:normAutofit fontScale="90000"/>
          </a:bodyPr>
          <a:lstStyle/>
          <a:p>
            <a:r>
              <a:rPr lang="de-DE" sz="7200" dirty="0" smtClean="0">
                <a:solidFill>
                  <a:schemeClr val="accent2">
                    <a:lumMod val="60000"/>
                    <a:lumOff val="40000"/>
                  </a:schemeClr>
                </a:solidFill>
              </a:rPr>
              <a:t>C++ AUFBAUKURS</a:t>
            </a:r>
            <a:endParaRPr lang="de-DE" sz="6600" dirty="0">
              <a:solidFill>
                <a:schemeClr val="accent2">
                  <a:lumMod val="60000"/>
                  <a:lumOff val="40000"/>
                </a:schemeClr>
              </a:solidFill>
            </a:endParaRPr>
          </a:p>
        </p:txBody>
      </p:sp>
      <p:sp>
        <p:nvSpPr>
          <p:cNvPr id="3" name="Untertitel 2"/>
          <p:cNvSpPr>
            <a:spLocks noGrp="1"/>
          </p:cNvSpPr>
          <p:nvPr>
            <p:ph type="subTitle" idx="1"/>
          </p:nvPr>
        </p:nvSpPr>
        <p:spPr>
          <a:xfrm>
            <a:off x="1548170" y="3071810"/>
            <a:ext cx="6047662" cy="1000132"/>
          </a:xfrm>
        </p:spPr>
        <p:txBody>
          <a:bodyPr>
            <a:normAutofit fontScale="62500" lnSpcReduction="20000"/>
          </a:bodyPr>
          <a:lstStyle/>
          <a:p>
            <a:r>
              <a:rPr lang="de-DE" sz="4800" dirty="0" smtClean="0">
                <a:solidFill>
                  <a:schemeClr val="accent2">
                    <a:lumMod val="75000"/>
                  </a:schemeClr>
                </a:solidFill>
                <a:effectLst>
                  <a:outerShdw blurRad="38100" dist="38100" dir="2700000" algn="tl">
                    <a:srgbClr val="000000">
                      <a:alpha val="43137"/>
                    </a:srgbClr>
                  </a:outerShdw>
                </a:effectLst>
              </a:rPr>
              <a:t>Unterrichtseinheit </a:t>
            </a:r>
            <a:r>
              <a:rPr lang="de-DE" sz="4800" dirty="0" smtClean="0">
                <a:solidFill>
                  <a:schemeClr val="accent2">
                    <a:lumMod val="20000"/>
                    <a:lumOff val="80000"/>
                  </a:schemeClr>
                </a:solidFill>
                <a:effectLst>
                  <a:outerShdw blurRad="38100" dist="38100" dir="2700000" algn="tl">
                    <a:srgbClr val="000000">
                      <a:alpha val="43137"/>
                    </a:srgbClr>
                  </a:outerShdw>
                </a:effectLst>
              </a:rPr>
              <a:t>8.2</a:t>
            </a:r>
          </a:p>
          <a:p>
            <a:r>
              <a:rPr lang="de-DE" sz="4800" dirty="0" smtClean="0">
                <a:solidFill>
                  <a:schemeClr val="accent2">
                    <a:lumMod val="75000"/>
                  </a:schemeClr>
                </a:solidFill>
                <a:effectLst>
                  <a:outerShdw blurRad="38100" dist="38100" dir="2700000" algn="tl">
                    <a:srgbClr val="000000">
                      <a:alpha val="43137"/>
                    </a:srgbClr>
                  </a:outerShdw>
                </a:effectLst>
              </a:rPr>
              <a:t>Verschiedenes</a:t>
            </a:r>
            <a:endParaRPr lang="de-DE" dirty="0" smtClean="0"/>
          </a:p>
        </p:txBody>
      </p:sp>
      <p:sp>
        <p:nvSpPr>
          <p:cNvPr id="4" name="Rechteck 3"/>
          <p:cNvSpPr/>
          <p:nvPr/>
        </p:nvSpPr>
        <p:spPr>
          <a:xfrm>
            <a:off x="6757431" y="6286520"/>
            <a:ext cx="2250937" cy="523220"/>
          </a:xfrm>
          <a:prstGeom prst="rect">
            <a:avLst/>
          </a:prstGeom>
        </p:spPr>
        <p:txBody>
          <a:bodyPr wrap="none">
            <a:spAutoFit/>
          </a:bodyPr>
          <a:lstStyle/>
          <a:p>
            <a:pPr algn="r"/>
            <a:r>
              <a:rPr lang="de-DE" sz="2800" b="1" dirty="0" smtClean="0"/>
              <a:t>Gisela Neira</a:t>
            </a:r>
            <a:endParaRPr lang="de-DE" sz="2800"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 Beispiel</a:t>
            </a:r>
            <a:endParaRPr lang="de-DE" sz="4000" dirty="0"/>
          </a:p>
        </p:txBody>
      </p:sp>
      <p:sp>
        <p:nvSpPr>
          <p:cNvPr id="5" name="Diagonal liegende Ecken des Rechtecks abrunden 4"/>
          <p:cNvSpPr/>
          <p:nvPr/>
        </p:nvSpPr>
        <p:spPr>
          <a:xfrm>
            <a:off x="3571868" y="1500174"/>
            <a:ext cx="5143536" cy="100013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dirty="0" smtClean="0"/>
              <a:t>Was passiert wenn wir das Objekt an einer Funktion übergeben die nicht der Klasse angehört?</a:t>
            </a:r>
            <a:endParaRPr lang="es-CL" dirty="0"/>
          </a:p>
        </p:txBody>
      </p:sp>
      <p:pic>
        <p:nvPicPr>
          <p:cNvPr id="3078" name="Picture 6"/>
          <p:cNvPicPr>
            <a:picLocks noChangeAspect="1" noChangeArrowheads="1"/>
          </p:cNvPicPr>
          <p:nvPr/>
        </p:nvPicPr>
        <p:blipFill>
          <a:blip r:embed="rId2"/>
          <a:srcRect/>
          <a:stretch>
            <a:fillRect/>
          </a:stretch>
        </p:blipFill>
        <p:spPr bwMode="auto">
          <a:xfrm>
            <a:off x="142876" y="2500306"/>
            <a:ext cx="7215206" cy="198637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75" name="Picture 3"/>
          <p:cNvPicPr>
            <a:picLocks noChangeAspect="1" noChangeArrowheads="1"/>
          </p:cNvPicPr>
          <p:nvPr/>
        </p:nvPicPr>
        <p:blipFill>
          <a:blip r:embed="rId3"/>
          <a:srcRect/>
          <a:stretch>
            <a:fillRect/>
          </a:stretch>
        </p:blipFill>
        <p:spPr bwMode="auto">
          <a:xfrm>
            <a:off x="2988085" y="4000504"/>
            <a:ext cx="6441699" cy="207170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linds(horizontal)">
                                      <p:cBhvr>
                                        <p:cTn id="12" dur="5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linds(horizontal)">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 Beispiel</a:t>
            </a:r>
            <a:endParaRPr lang="de-DE" sz="4000" dirty="0"/>
          </a:p>
        </p:txBody>
      </p:sp>
      <p:sp>
        <p:nvSpPr>
          <p:cNvPr id="5" name="Diagonal liegende Ecken des Rechtecks abrunden 4"/>
          <p:cNvSpPr/>
          <p:nvPr/>
        </p:nvSpPr>
        <p:spPr>
          <a:xfrm>
            <a:off x="3571868" y="1500174"/>
            <a:ext cx="5143536" cy="1000132"/>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smtClean="0"/>
              <a:t>Was passiert wenn wir das Objekt an einer Funktion übergeben die nicht der Klasse angehört?</a:t>
            </a:r>
            <a:endParaRPr lang="es-CL" dirty="0"/>
          </a:p>
        </p:txBody>
      </p:sp>
      <p:pic>
        <p:nvPicPr>
          <p:cNvPr id="6" name="Picture 4"/>
          <p:cNvPicPr>
            <a:picLocks noChangeAspect="1" noChangeArrowheads="1"/>
          </p:cNvPicPr>
          <p:nvPr/>
        </p:nvPicPr>
        <p:blipFill>
          <a:blip r:embed="rId2"/>
          <a:srcRect/>
          <a:stretch>
            <a:fillRect/>
          </a:stretch>
        </p:blipFill>
        <p:spPr bwMode="auto">
          <a:xfrm>
            <a:off x="1214414" y="2643182"/>
            <a:ext cx="6463987"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 Beispiel</a:t>
            </a:r>
            <a:endParaRPr lang="de-DE" sz="4000" dirty="0"/>
          </a:p>
        </p:txBody>
      </p:sp>
      <p:pic>
        <p:nvPicPr>
          <p:cNvPr id="4099" name="Picture 3"/>
          <p:cNvPicPr>
            <a:picLocks noChangeAspect="1" noChangeArrowheads="1"/>
          </p:cNvPicPr>
          <p:nvPr/>
        </p:nvPicPr>
        <p:blipFill>
          <a:blip r:embed="rId2"/>
          <a:srcRect/>
          <a:stretch>
            <a:fillRect/>
          </a:stretch>
        </p:blipFill>
        <p:spPr bwMode="auto">
          <a:xfrm>
            <a:off x="714347" y="2206925"/>
            <a:ext cx="7358115" cy="426075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Diagonal liegende Ecken des Rechtecks abrunden 4"/>
          <p:cNvSpPr/>
          <p:nvPr/>
        </p:nvSpPr>
        <p:spPr>
          <a:xfrm>
            <a:off x="3571868" y="1500174"/>
            <a:ext cx="5143536" cy="1000132"/>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smtClean="0"/>
              <a:t>Lösung 1</a:t>
            </a:r>
            <a:endParaRPr lang="es-CL" sz="4800" dirty="0"/>
          </a:p>
        </p:txBody>
      </p:sp>
      <p:sp>
        <p:nvSpPr>
          <p:cNvPr id="7" name="Ellipse 6"/>
          <p:cNvSpPr/>
          <p:nvPr/>
        </p:nvSpPr>
        <p:spPr>
          <a:xfrm>
            <a:off x="5429256" y="2857496"/>
            <a:ext cx="428628" cy="42862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Was passiert?</a:t>
            </a:r>
            <a:endParaRPr lang="de-DE" sz="4000" dirty="0"/>
          </a:p>
        </p:txBody>
      </p:sp>
      <p:sp>
        <p:nvSpPr>
          <p:cNvPr id="6" name="Rechteck 5"/>
          <p:cNvSpPr/>
          <p:nvPr/>
        </p:nvSpPr>
        <p:spPr>
          <a:xfrm>
            <a:off x="1500166" y="2143116"/>
            <a:ext cx="3286148" cy="519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TextVerwaltung tv;</a:t>
            </a:r>
            <a:endParaRPr lang="es-CL" sz="2400" dirty="0"/>
          </a:p>
        </p:txBody>
      </p:sp>
      <p:sp>
        <p:nvSpPr>
          <p:cNvPr id="8" name="Rechteck 7"/>
          <p:cNvSpPr/>
          <p:nvPr/>
        </p:nvSpPr>
        <p:spPr>
          <a:xfrm>
            <a:off x="1500166" y="2714620"/>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laenge </a:t>
            </a:r>
            <a:r>
              <a:rPr lang="de-DE" sz="2400" smtClean="0"/>
              <a:t>= 27</a:t>
            </a:r>
            <a:endParaRPr lang="es-CL" sz="2400" dirty="0"/>
          </a:p>
        </p:txBody>
      </p:sp>
      <p:sp>
        <p:nvSpPr>
          <p:cNvPr id="9" name="Rechteck 8"/>
          <p:cNvSpPr/>
          <p:nvPr/>
        </p:nvSpPr>
        <p:spPr>
          <a:xfrm>
            <a:off x="1500166" y="335756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einText</a:t>
            </a:r>
            <a:endParaRPr lang="es-CL" sz="2400" dirty="0"/>
          </a:p>
        </p:txBody>
      </p:sp>
      <p:sp>
        <p:nvSpPr>
          <p:cNvPr id="10" name="Rechteck 9"/>
          <p:cNvSpPr/>
          <p:nvPr/>
        </p:nvSpPr>
        <p:spPr>
          <a:xfrm>
            <a:off x="5143504" y="335756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 sowas von toller Text!</a:t>
            </a:r>
            <a:endParaRPr lang="es-CL" sz="2400" dirty="0"/>
          </a:p>
        </p:txBody>
      </p:sp>
      <p:cxnSp>
        <p:nvCxnSpPr>
          <p:cNvPr id="12" name="Gerade Verbindung mit Pfeil 11"/>
          <p:cNvCxnSpPr>
            <a:stCxn id="9" idx="3"/>
            <a:endCxn id="10" idx="1"/>
          </p:cNvCxnSpPr>
          <p:nvPr/>
        </p:nvCxnSpPr>
        <p:spPr>
          <a:xfrm>
            <a:off x="4786314" y="3643314"/>
            <a:ext cx="35719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Eine Kopie!</a:t>
            </a:r>
            <a:endParaRPr lang="de-DE" sz="4000" dirty="0"/>
          </a:p>
        </p:txBody>
      </p:sp>
      <p:sp>
        <p:nvSpPr>
          <p:cNvPr id="6" name="Rechteck 5"/>
          <p:cNvSpPr/>
          <p:nvPr/>
        </p:nvSpPr>
        <p:spPr>
          <a:xfrm>
            <a:off x="1500166" y="2143116"/>
            <a:ext cx="3286148" cy="519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TextVerwaltung </a:t>
            </a:r>
            <a:r>
              <a:rPr lang="de-DE" sz="2400" dirty="0" smtClean="0"/>
              <a:t>tv1;</a:t>
            </a:r>
            <a:endParaRPr lang="es-CL" sz="2400" dirty="0"/>
          </a:p>
        </p:txBody>
      </p:sp>
      <p:sp>
        <p:nvSpPr>
          <p:cNvPr id="8" name="Rechteck 7"/>
          <p:cNvSpPr/>
          <p:nvPr/>
        </p:nvSpPr>
        <p:spPr>
          <a:xfrm>
            <a:off x="1500166" y="2714620"/>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laenge = 26</a:t>
            </a:r>
            <a:endParaRPr lang="es-CL" sz="2400" dirty="0"/>
          </a:p>
        </p:txBody>
      </p:sp>
      <p:sp>
        <p:nvSpPr>
          <p:cNvPr id="9" name="Rechteck 8"/>
          <p:cNvSpPr/>
          <p:nvPr/>
        </p:nvSpPr>
        <p:spPr>
          <a:xfrm>
            <a:off x="1500166" y="335756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einText</a:t>
            </a:r>
            <a:endParaRPr lang="es-CL" sz="2400" dirty="0"/>
          </a:p>
        </p:txBody>
      </p:sp>
      <p:sp>
        <p:nvSpPr>
          <p:cNvPr id="10" name="Rechteck 9"/>
          <p:cNvSpPr/>
          <p:nvPr/>
        </p:nvSpPr>
        <p:spPr>
          <a:xfrm>
            <a:off x="5143504" y="3286124"/>
            <a:ext cx="328614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 sowas von toller Text!</a:t>
            </a:r>
            <a:endParaRPr lang="es-CL" sz="2400" dirty="0"/>
          </a:p>
        </p:txBody>
      </p:sp>
      <p:cxnSp>
        <p:nvCxnSpPr>
          <p:cNvPr id="12" name="Gerade Verbindung mit Pfeil 11"/>
          <p:cNvCxnSpPr>
            <a:stCxn id="9" idx="3"/>
            <a:endCxn id="10" idx="1"/>
          </p:cNvCxnSpPr>
          <p:nvPr/>
        </p:nvCxnSpPr>
        <p:spPr>
          <a:xfrm>
            <a:off x="4786314" y="3643314"/>
            <a:ext cx="35719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Rechteck 10"/>
          <p:cNvSpPr/>
          <p:nvPr/>
        </p:nvSpPr>
        <p:spPr>
          <a:xfrm>
            <a:off x="1500166" y="4214818"/>
            <a:ext cx="3286148" cy="519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TextVerwaltung </a:t>
            </a:r>
            <a:r>
              <a:rPr lang="de-DE" sz="2400" dirty="0" smtClean="0"/>
              <a:t>tv2;</a:t>
            </a:r>
            <a:endParaRPr lang="es-CL" sz="2400" dirty="0"/>
          </a:p>
        </p:txBody>
      </p:sp>
      <p:sp>
        <p:nvSpPr>
          <p:cNvPr id="13" name="Rechteck 12"/>
          <p:cNvSpPr/>
          <p:nvPr/>
        </p:nvSpPr>
        <p:spPr>
          <a:xfrm>
            <a:off x="1500166" y="478632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laenge = 26</a:t>
            </a:r>
            <a:endParaRPr lang="es-CL" sz="2400" dirty="0"/>
          </a:p>
        </p:txBody>
      </p:sp>
      <p:sp>
        <p:nvSpPr>
          <p:cNvPr id="14" name="Rechteck 13"/>
          <p:cNvSpPr/>
          <p:nvPr/>
        </p:nvSpPr>
        <p:spPr>
          <a:xfrm>
            <a:off x="1500166" y="5429264"/>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einText</a:t>
            </a:r>
            <a:endParaRPr lang="es-CL" sz="2400" dirty="0"/>
          </a:p>
        </p:txBody>
      </p:sp>
      <p:cxnSp>
        <p:nvCxnSpPr>
          <p:cNvPr id="18" name="Form 17"/>
          <p:cNvCxnSpPr>
            <a:stCxn id="14" idx="3"/>
            <a:endCxn id="10" idx="2"/>
          </p:cNvCxnSpPr>
          <p:nvPr/>
        </p:nvCxnSpPr>
        <p:spPr>
          <a:xfrm flipV="1">
            <a:off x="4786314" y="4000504"/>
            <a:ext cx="2000264" cy="1714512"/>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Eine Ecke des Rechtecks schneiden 21"/>
          <p:cNvSpPr/>
          <p:nvPr/>
        </p:nvSpPr>
        <p:spPr>
          <a:xfrm rot="1010909">
            <a:off x="4679383" y="559793"/>
            <a:ext cx="2714644" cy="1143008"/>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4800" b="1" dirty="0" smtClean="0">
                <a:solidFill>
                  <a:schemeClr val="tx1">
                    <a:lumMod val="85000"/>
                  </a:schemeClr>
                </a:solidFill>
              </a:rPr>
              <a:t>RAM</a:t>
            </a:r>
            <a:endParaRPr lang="es-CL" b="1"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Es wird deallokiert!</a:t>
            </a:r>
            <a:endParaRPr lang="de-DE" sz="4000" dirty="0"/>
          </a:p>
        </p:txBody>
      </p:sp>
      <p:sp>
        <p:nvSpPr>
          <p:cNvPr id="6" name="Rechteck 5"/>
          <p:cNvSpPr/>
          <p:nvPr/>
        </p:nvSpPr>
        <p:spPr>
          <a:xfrm>
            <a:off x="1500166" y="2143116"/>
            <a:ext cx="3286148" cy="5195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sz="2400" dirty="0" smtClean="0">
                <a:solidFill>
                  <a:schemeClr val="tx1">
                    <a:lumMod val="65000"/>
                  </a:schemeClr>
                </a:solidFill>
              </a:rPr>
              <a:t>TextVerwaltung </a:t>
            </a:r>
            <a:r>
              <a:rPr lang="de-DE" sz="2400" dirty="0" smtClean="0">
                <a:solidFill>
                  <a:schemeClr val="tx1">
                    <a:lumMod val="65000"/>
                  </a:schemeClr>
                </a:solidFill>
              </a:rPr>
              <a:t>tv1;</a:t>
            </a:r>
            <a:endParaRPr lang="es-CL" sz="2400" dirty="0">
              <a:solidFill>
                <a:schemeClr val="tx1">
                  <a:lumMod val="65000"/>
                </a:schemeClr>
              </a:solidFill>
            </a:endParaRPr>
          </a:p>
        </p:txBody>
      </p:sp>
      <p:sp>
        <p:nvSpPr>
          <p:cNvPr id="8" name="Rechteck 7"/>
          <p:cNvSpPr/>
          <p:nvPr/>
        </p:nvSpPr>
        <p:spPr>
          <a:xfrm>
            <a:off x="1500166" y="2714620"/>
            <a:ext cx="3286148" cy="5715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sz="2400" dirty="0" smtClean="0">
                <a:solidFill>
                  <a:schemeClr val="tx1">
                    <a:lumMod val="65000"/>
                  </a:schemeClr>
                </a:solidFill>
              </a:rPr>
              <a:t>laenge = 5</a:t>
            </a:r>
            <a:endParaRPr lang="es-CL" sz="2400" dirty="0">
              <a:solidFill>
                <a:schemeClr val="tx1">
                  <a:lumMod val="65000"/>
                </a:schemeClr>
              </a:solidFill>
            </a:endParaRPr>
          </a:p>
        </p:txBody>
      </p:sp>
      <p:sp>
        <p:nvSpPr>
          <p:cNvPr id="9" name="Rechteck 8"/>
          <p:cNvSpPr/>
          <p:nvPr/>
        </p:nvSpPr>
        <p:spPr>
          <a:xfrm>
            <a:off x="1500166" y="3357562"/>
            <a:ext cx="3286148" cy="5715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sz="2400" dirty="0" smtClean="0">
                <a:solidFill>
                  <a:schemeClr val="tx1">
                    <a:lumMod val="65000"/>
                  </a:schemeClr>
                </a:solidFill>
              </a:rPr>
              <a:t>einText</a:t>
            </a:r>
            <a:endParaRPr lang="es-CL" sz="2400" dirty="0">
              <a:solidFill>
                <a:schemeClr val="tx1">
                  <a:lumMod val="65000"/>
                </a:schemeClr>
              </a:solidFill>
            </a:endParaRPr>
          </a:p>
        </p:txBody>
      </p:sp>
      <p:sp>
        <p:nvSpPr>
          <p:cNvPr id="11" name="Rechteck 10"/>
          <p:cNvSpPr/>
          <p:nvPr/>
        </p:nvSpPr>
        <p:spPr>
          <a:xfrm>
            <a:off x="1500166" y="4214818"/>
            <a:ext cx="3286148" cy="519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TextVerwaltung </a:t>
            </a:r>
            <a:r>
              <a:rPr lang="de-DE" sz="2400" dirty="0" smtClean="0"/>
              <a:t>tv2;</a:t>
            </a:r>
            <a:endParaRPr lang="es-CL" sz="2400" dirty="0"/>
          </a:p>
        </p:txBody>
      </p:sp>
      <p:sp>
        <p:nvSpPr>
          <p:cNvPr id="13" name="Rechteck 12"/>
          <p:cNvSpPr/>
          <p:nvPr/>
        </p:nvSpPr>
        <p:spPr>
          <a:xfrm>
            <a:off x="1500166" y="478632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laenge = 5</a:t>
            </a:r>
            <a:endParaRPr lang="es-CL" sz="2400" dirty="0"/>
          </a:p>
        </p:txBody>
      </p:sp>
      <p:sp>
        <p:nvSpPr>
          <p:cNvPr id="14" name="Rechteck 13"/>
          <p:cNvSpPr/>
          <p:nvPr/>
        </p:nvSpPr>
        <p:spPr>
          <a:xfrm>
            <a:off x="1500166" y="5429264"/>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einText</a:t>
            </a:r>
            <a:endParaRPr lang="es-CL" sz="2400" dirty="0"/>
          </a:p>
        </p:txBody>
      </p:sp>
      <p:cxnSp>
        <p:nvCxnSpPr>
          <p:cNvPr id="18" name="Form 17"/>
          <p:cNvCxnSpPr>
            <a:stCxn id="14" idx="3"/>
          </p:cNvCxnSpPr>
          <p:nvPr/>
        </p:nvCxnSpPr>
        <p:spPr>
          <a:xfrm flipV="1">
            <a:off x="4786314" y="3929066"/>
            <a:ext cx="2000264" cy="178595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 Beispiel</a:t>
            </a:r>
            <a:endParaRPr lang="de-DE" sz="4000" dirty="0"/>
          </a:p>
        </p:txBody>
      </p:sp>
      <p:sp>
        <p:nvSpPr>
          <p:cNvPr id="5" name="Diagonal liegende Ecken des Rechtecks abrunden 4"/>
          <p:cNvSpPr/>
          <p:nvPr/>
        </p:nvSpPr>
        <p:spPr>
          <a:xfrm>
            <a:off x="3571868" y="1500174"/>
            <a:ext cx="5143536" cy="1000132"/>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smtClean="0"/>
              <a:t>Lösung 2</a:t>
            </a:r>
            <a:endParaRPr lang="es-CL" sz="4800" dirty="0"/>
          </a:p>
        </p:txBody>
      </p:sp>
      <p:sp>
        <p:nvSpPr>
          <p:cNvPr id="6" name="Flussdiagramm: Dokument 5"/>
          <p:cNvSpPr/>
          <p:nvPr/>
        </p:nvSpPr>
        <p:spPr>
          <a:xfrm>
            <a:off x="1571604" y="2428868"/>
            <a:ext cx="5072098" cy="2500330"/>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a:r>
              <a:rPr lang="de-DE" sz="4400" dirty="0" smtClean="0">
                <a:solidFill>
                  <a:schemeClr val="tx1">
                    <a:lumMod val="85000"/>
                  </a:schemeClr>
                </a:solidFill>
              </a:rPr>
              <a:t>Copy-Konstruktor</a:t>
            </a:r>
            <a:endParaRPr lang="es-CL" sz="4400"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Was ist ein Copy-Konstruktor?</a:t>
            </a:r>
            <a:endParaRPr lang="de-DE" sz="4000" dirty="0"/>
          </a:p>
        </p:txBody>
      </p:sp>
      <p:sp>
        <p:nvSpPr>
          <p:cNvPr id="6" name="Flussdiagramm: Dokument 5"/>
          <p:cNvSpPr/>
          <p:nvPr/>
        </p:nvSpPr>
        <p:spPr>
          <a:xfrm>
            <a:off x="1000100" y="2071678"/>
            <a:ext cx="7715304" cy="4071966"/>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a:r>
              <a:rPr lang="de-DE" sz="4400" dirty="0" smtClean="0">
                <a:solidFill>
                  <a:schemeClr val="tx1">
                    <a:lumMod val="85000"/>
                  </a:schemeClr>
                </a:solidFill>
              </a:rPr>
              <a:t>Es geht darum, dass beim Kopieren des </a:t>
            </a:r>
            <a:r>
              <a:rPr lang="de-DE" sz="4400" b="1" dirty="0" smtClean="0">
                <a:solidFill>
                  <a:schemeClr val="tx1">
                    <a:lumMod val="85000"/>
                  </a:schemeClr>
                </a:solidFill>
              </a:rPr>
              <a:t>Objekts</a:t>
            </a:r>
            <a:r>
              <a:rPr lang="de-DE" sz="4400" dirty="0" smtClean="0">
                <a:solidFill>
                  <a:schemeClr val="tx1">
                    <a:lumMod val="85000"/>
                  </a:schemeClr>
                </a:solidFill>
              </a:rPr>
              <a:t> auch der </a:t>
            </a:r>
            <a:r>
              <a:rPr lang="de-DE" sz="4400" b="1" dirty="0" smtClean="0">
                <a:solidFill>
                  <a:srgbClr val="C00000"/>
                </a:solidFill>
              </a:rPr>
              <a:t>anhängende Textbuffer </a:t>
            </a:r>
            <a:r>
              <a:rPr lang="de-DE" sz="4400" dirty="0" smtClean="0">
                <a:solidFill>
                  <a:schemeClr val="tx1">
                    <a:lumMod val="85000"/>
                  </a:schemeClr>
                </a:solidFill>
              </a:rPr>
              <a:t>mitkopiert werden muss.</a:t>
            </a:r>
            <a:endParaRPr lang="es-CL" sz="4400"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Was ist ein Copy-Konstruktor?</a:t>
            </a:r>
            <a:endParaRPr lang="de-DE" sz="4000" dirty="0"/>
          </a:p>
        </p:txBody>
      </p:sp>
      <p:sp>
        <p:nvSpPr>
          <p:cNvPr id="6" name="Flussdiagramm: Dokument 5"/>
          <p:cNvSpPr/>
          <p:nvPr/>
        </p:nvSpPr>
        <p:spPr>
          <a:xfrm>
            <a:off x="1000100" y="2071678"/>
            <a:ext cx="7715304" cy="4071966"/>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a:r>
              <a:rPr lang="de-DE" sz="4400" dirty="0" smtClean="0">
                <a:solidFill>
                  <a:schemeClr val="tx1">
                    <a:lumMod val="85000"/>
                  </a:schemeClr>
                </a:solidFill>
              </a:rPr>
              <a:t>Der Copy-Konstruktor ist ein Konstruktor der eine </a:t>
            </a:r>
            <a:r>
              <a:rPr lang="de-DE" sz="4400" dirty="0" smtClean="0">
                <a:solidFill>
                  <a:schemeClr val="accent2">
                    <a:lumMod val="40000"/>
                    <a:lumOff val="60000"/>
                  </a:schemeClr>
                </a:solidFill>
              </a:rPr>
              <a:t>konstante Referenz </a:t>
            </a:r>
            <a:r>
              <a:rPr lang="de-DE" sz="4400" dirty="0" smtClean="0">
                <a:solidFill>
                  <a:schemeClr val="tx1">
                    <a:lumMod val="85000"/>
                  </a:schemeClr>
                </a:solidFill>
              </a:rPr>
              <a:t>auf die Klasse enthält der er angehört.</a:t>
            </a:r>
            <a:endParaRPr lang="es-CL" sz="4400"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Was ist ein Copy-Konstruktor?</a:t>
            </a:r>
            <a:endParaRPr lang="de-DE" sz="4000" dirty="0"/>
          </a:p>
        </p:txBody>
      </p:sp>
      <p:sp>
        <p:nvSpPr>
          <p:cNvPr id="5" name="Auf der gleichen Seite des Rechtecks liegende Ecken abrunden 4"/>
          <p:cNvSpPr/>
          <p:nvPr/>
        </p:nvSpPr>
        <p:spPr>
          <a:xfrm>
            <a:off x="214282" y="3357562"/>
            <a:ext cx="8572560" cy="1214446"/>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3200" dirty="0" smtClean="0">
                <a:solidFill>
                  <a:schemeClr val="accent4">
                    <a:lumMod val="20000"/>
                    <a:lumOff val="80000"/>
                  </a:schemeClr>
                </a:solidFill>
              </a:rPr>
              <a:t>TextVerwaltung</a:t>
            </a:r>
            <a:r>
              <a:rPr lang="de-DE" sz="3200" dirty="0" smtClean="0">
                <a:solidFill>
                  <a:schemeClr val="tx1">
                    <a:lumMod val="85000"/>
                  </a:schemeClr>
                </a:solidFill>
              </a:rPr>
              <a:t>(</a:t>
            </a:r>
            <a:r>
              <a:rPr lang="de-DE" sz="3200" b="1" dirty="0" smtClean="0">
                <a:solidFill>
                  <a:schemeClr val="accent6">
                    <a:lumMod val="20000"/>
                    <a:lumOff val="80000"/>
                  </a:schemeClr>
                </a:solidFill>
              </a:rPr>
              <a:t>const</a:t>
            </a:r>
            <a:r>
              <a:rPr lang="de-DE" sz="4000" dirty="0" smtClean="0"/>
              <a:t> </a:t>
            </a:r>
            <a:r>
              <a:rPr lang="de-DE" sz="3200" dirty="0" smtClean="0">
                <a:solidFill>
                  <a:schemeClr val="accent4">
                    <a:lumMod val="20000"/>
                    <a:lumOff val="80000"/>
                  </a:schemeClr>
                </a:solidFill>
              </a:rPr>
              <a:t>TextVerwaltung</a:t>
            </a:r>
            <a:r>
              <a:rPr lang="de-DE" sz="3200" b="1" dirty="0" smtClean="0">
                <a:solidFill>
                  <a:schemeClr val="accent6">
                    <a:lumMod val="20000"/>
                    <a:lumOff val="80000"/>
                  </a:schemeClr>
                </a:solidFill>
              </a:rPr>
              <a:t>&amp;</a:t>
            </a:r>
            <a:r>
              <a:rPr lang="de-DE" sz="3200" dirty="0" smtClean="0"/>
              <a:t> tv );</a:t>
            </a:r>
            <a:endParaRPr lang="es-CL"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a:t>
            </a:r>
            <a:endParaRPr lang="de-DE" dirty="0"/>
          </a:p>
        </p:txBody>
      </p:sp>
      <p:sp>
        <p:nvSpPr>
          <p:cNvPr id="3" name="Inhaltsplatzhalter 2"/>
          <p:cNvSpPr>
            <a:spLocks noGrp="1"/>
          </p:cNvSpPr>
          <p:nvPr>
            <p:ph idx="1"/>
          </p:nvPr>
        </p:nvSpPr>
        <p:spPr>
          <a:xfrm>
            <a:off x="399116" y="1571612"/>
            <a:ext cx="8287687" cy="4737748"/>
          </a:xfrm>
        </p:spPr>
        <p:txBody>
          <a:bodyPr>
            <a:noAutofit/>
          </a:bodyPr>
          <a:lstStyle/>
          <a:p>
            <a:r>
              <a:rPr lang="de-DE" sz="4400" dirty="0" smtClean="0"/>
              <a:t>Wissensfragen</a:t>
            </a:r>
          </a:p>
          <a:p>
            <a:r>
              <a:rPr lang="de-DE" sz="4400" dirty="0" smtClean="0"/>
              <a:t>Überladen von Operatoren </a:t>
            </a:r>
            <a:r>
              <a:rPr lang="de-DE" sz="4400" dirty="0" smtClean="0">
                <a:solidFill>
                  <a:schemeClr val="accent1">
                    <a:lumMod val="20000"/>
                    <a:lumOff val="80000"/>
                  </a:schemeClr>
                </a:solidFill>
              </a:rPr>
              <a:t>8.1</a:t>
            </a:r>
          </a:p>
          <a:p>
            <a:r>
              <a:rPr lang="de-DE" sz="4400" dirty="0" smtClean="0"/>
              <a:t>Copy-Konstruktor </a:t>
            </a:r>
            <a:r>
              <a:rPr lang="de-DE" sz="4400" dirty="0" smtClean="0">
                <a:solidFill>
                  <a:schemeClr val="accent1">
                    <a:lumMod val="20000"/>
                    <a:lumOff val="80000"/>
                  </a:schemeClr>
                </a:solidFill>
              </a:rPr>
              <a:t>8.2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Eine Kopie!</a:t>
            </a:r>
            <a:endParaRPr lang="de-DE" sz="4000" dirty="0"/>
          </a:p>
        </p:txBody>
      </p:sp>
      <p:sp>
        <p:nvSpPr>
          <p:cNvPr id="6" name="Rechteck 5"/>
          <p:cNvSpPr/>
          <p:nvPr/>
        </p:nvSpPr>
        <p:spPr>
          <a:xfrm>
            <a:off x="1500166" y="2143116"/>
            <a:ext cx="3286148" cy="519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TextVerwaltung </a:t>
            </a:r>
            <a:r>
              <a:rPr lang="de-DE" sz="2400" dirty="0" smtClean="0"/>
              <a:t>tv1;</a:t>
            </a:r>
            <a:endParaRPr lang="es-CL" sz="2400" dirty="0"/>
          </a:p>
        </p:txBody>
      </p:sp>
      <p:sp>
        <p:nvSpPr>
          <p:cNvPr id="8" name="Rechteck 7"/>
          <p:cNvSpPr/>
          <p:nvPr/>
        </p:nvSpPr>
        <p:spPr>
          <a:xfrm>
            <a:off x="1500166" y="2714620"/>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laenge = 26</a:t>
            </a:r>
            <a:endParaRPr lang="es-CL" sz="2400" dirty="0"/>
          </a:p>
        </p:txBody>
      </p:sp>
      <p:sp>
        <p:nvSpPr>
          <p:cNvPr id="9" name="Rechteck 8"/>
          <p:cNvSpPr/>
          <p:nvPr/>
        </p:nvSpPr>
        <p:spPr>
          <a:xfrm>
            <a:off x="1500166" y="335756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einText</a:t>
            </a:r>
            <a:endParaRPr lang="es-CL" sz="2400" dirty="0"/>
          </a:p>
        </p:txBody>
      </p:sp>
      <p:sp>
        <p:nvSpPr>
          <p:cNvPr id="10" name="Rechteck 9"/>
          <p:cNvSpPr/>
          <p:nvPr/>
        </p:nvSpPr>
        <p:spPr>
          <a:xfrm>
            <a:off x="5143504" y="3286124"/>
            <a:ext cx="328614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 sowas von toller Text!</a:t>
            </a:r>
            <a:endParaRPr lang="es-CL" sz="2400" dirty="0"/>
          </a:p>
        </p:txBody>
      </p:sp>
      <p:cxnSp>
        <p:nvCxnSpPr>
          <p:cNvPr id="12" name="Gerade Verbindung mit Pfeil 11"/>
          <p:cNvCxnSpPr>
            <a:stCxn id="9" idx="3"/>
            <a:endCxn id="10" idx="1"/>
          </p:cNvCxnSpPr>
          <p:nvPr/>
        </p:nvCxnSpPr>
        <p:spPr>
          <a:xfrm>
            <a:off x="4786314" y="3643314"/>
            <a:ext cx="35719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Rechteck 10"/>
          <p:cNvSpPr/>
          <p:nvPr/>
        </p:nvSpPr>
        <p:spPr>
          <a:xfrm>
            <a:off x="1500166" y="4214818"/>
            <a:ext cx="3286148" cy="519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TextVerwaltung </a:t>
            </a:r>
            <a:r>
              <a:rPr lang="de-DE" sz="2400" dirty="0" smtClean="0"/>
              <a:t>tv2;</a:t>
            </a:r>
            <a:endParaRPr lang="es-CL" sz="2400" dirty="0"/>
          </a:p>
        </p:txBody>
      </p:sp>
      <p:sp>
        <p:nvSpPr>
          <p:cNvPr id="13" name="Rechteck 12"/>
          <p:cNvSpPr/>
          <p:nvPr/>
        </p:nvSpPr>
        <p:spPr>
          <a:xfrm>
            <a:off x="1500166" y="4786322"/>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laenge = 26</a:t>
            </a:r>
            <a:endParaRPr lang="es-CL" sz="2400" dirty="0"/>
          </a:p>
        </p:txBody>
      </p:sp>
      <p:sp>
        <p:nvSpPr>
          <p:cNvPr id="14" name="Rechteck 13"/>
          <p:cNvSpPr/>
          <p:nvPr/>
        </p:nvSpPr>
        <p:spPr>
          <a:xfrm>
            <a:off x="1500166" y="5429264"/>
            <a:ext cx="3286148" cy="571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einText</a:t>
            </a:r>
            <a:endParaRPr lang="es-CL" sz="2400" dirty="0"/>
          </a:p>
        </p:txBody>
      </p:sp>
      <p:sp>
        <p:nvSpPr>
          <p:cNvPr id="22" name="Eine Ecke des Rechtecks schneiden 21"/>
          <p:cNvSpPr/>
          <p:nvPr/>
        </p:nvSpPr>
        <p:spPr>
          <a:xfrm rot="1010909">
            <a:off x="4679383" y="559793"/>
            <a:ext cx="2714644" cy="1143008"/>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4800" b="1" dirty="0" smtClean="0">
                <a:solidFill>
                  <a:schemeClr val="tx1">
                    <a:lumMod val="85000"/>
                  </a:schemeClr>
                </a:solidFill>
              </a:rPr>
              <a:t>RAM</a:t>
            </a:r>
            <a:endParaRPr lang="es-CL" b="1" dirty="0">
              <a:solidFill>
                <a:schemeClr val="tx1">
                  <a:lumMod val="85000"/>
                </a:schemeClr>
              </a:solidFill>
            </a:endParaRPr>
          </a:p>
        </p:txBody>
      </p:sp>
      <p:sp>
        <p:nvSpPr>
          <p:cNvPr id="15" name="Rechteck 14"/>
          <p:cNvSpPr/>
          <p:nvPr/>
        </p:nvSpPr>
        <p:spPr>
          <a:xfrm>
            <a:off x="5143504" y="5357826"/>
            <a:ext cx="328614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smtClean="0"/>
              <a:t>Ein sowas von toller Text!</a:t>
            </a:r>
            <a:endParaRPr lang="es-CL" sz="2400" dirty="0"/>
          </a:p>
        </p:txBody>
      </p:sp>
      <p:cxnSp>
        <p:nvCxnSpPr>
          <p:cNvPr id="16" name="Gerade Verbindung mit Pfeil 15"/>
          <p:cNvCxnSpPr>
            <a:endCxn id="15" idx="1"/>
          </p:cNvCxnSpPr>
          <p:nvPr/>
        </p:nvCxnSpPr>
        <p:spPr>
          <a:xfrm>
            <a:off x="4786314" y="5715016"/>
            <a:ext cx="35719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6600" dirty="0" smtClean="0"/>
              <a:t>Dateien</a:t>
            </a:r>
            <a:endParaRPr lang="de-DE" sz="6600" dirty="0"/>
          </a:p>
        </p:txBody>
      </p:sp>
      <p:sp>
        <p:nvSpPr>
          <p:cNvPr id="3" name="Textplatzhalter 2"/>
          <p:cNvSpPr>
            <a:spLocks noGrp="1"/>
          </p:cNvSpPr>
          <p:nvPr>
            <p:ph type="body" idx="2"/>
          </p:nvPr>
        </p:nvSpPr>
        <p:spPr/>
        <p:txBody>
          <a:bodyPr/>
          <a:lstStyle/>
          <a:p>
            <a:endParaRPr lang="de-DE" dirty="0"/>
          </a:p>
        </p:txBody>
      </p:sp>
      <p:sp>
        <p:nvSpPr>
          <p:cNvPr id="4" name="Inhaltsplatzhalter 3"/>
          <p:cNvSpPr>
            <a:spLocks noGrp="1"/>
          </p:cNvSpPr>
          <p:nvPr>
            <p:ph sz="half" idx="1"/>
          </p:nvPr>
        </p:nvSpPr>
        <p:spPr>
          <a:xfrm>
            <a:off x="3575051" y="273055"/>
            <a:ext cx="5411743" cy="5870593"/>
          </a:xfrm>
        </p:spPr>
        <p:txBody>
          <a:bodyPr/>
          <a:lstStyle/>
          <a:p>
            <a:r>
              <a:rPr lang="de-DE" dirty="0" smtClean="0">
                <a:solidFill>
                  <a:schemeClr val="accent6">
                    <a:lumMod val="75000"/>
                  </a:schemeClr>
                </a:solidFill>
              </a:rPr>
              <a:t>Unterrichtseinheit</a:t>
            </a:r>
            <a:r>
              <a:rPr lang="de-DE" dirty="0" smtClean="0"/>
              <a:t> 8:</a:t>
            </a:r>
          </a:p>
          <a:p>
            <a:pPr lvl="1">
              <a:buNone/>
            </a:pPr>
            <a:r>
              <a:rPr lang="de-DE" dirty="0" smtClean="0"/>
              <a:t>	„</a:t>
            </a:r>
            <a:r>
              <a:rPr lang="de-DE" dirty="0" smtClean="0">
                <a:solidFill>
                  <a:schemeClr val="accent1">
                    <a:lumMod val="40000"/>
                    <a:lumOff val="60000"/>
                  </a:schemeClr>
                </a:solidFill>
              </a:rPr>
              <a:t> 08-C++Aubaukurs_E229-UE.8.pptx</a:t>
            </a:r>
            <a:r>
              <a:rPr lang="de-DE" dirty="0" smtClean="0"/>
              <a:t>“</a:t>
            </a:r>
          </a:p>
          <a:p>
            <a:pPr lvl="1">
              <a:buNone/>
            </a:pPr>
            <a:r>
              <a:rPr lang="de-DE" dirty="0" smtClean="0"/>
              <a:t>Text-Dateien:</a:t>
            </a:r>
          </a:p>
          <a:p>
            <a:pPr lvl="1">
              <a:buNone/>
            </a:pPr>
            <a:r>
              <a:rPr lang="de-DE" dirty="0" smtClean="0"/>
              <a:t>	</a:t>
            </a:r>
            <a:r>
              <a:rPr lang="de-DE" sz="1800" dirty="0" smtClean="0"/>
              <a:t>10 Dateien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Wissensfragen</a:t>
            </a:r>
            <a:endParaRPr lang="de-DE" dirty="0"/>
          </a:p>
        </p:txBody>
      </p:sp>
      <p:sp>
        <p:nvSpPr>
          <p:cNvPr id="3" name="Inhaltsplatzhalter 2"/>
          <p:cNvSpPr>
            <a:spLocks noGrp="1"/>
          </p:cNvSpPr>
          <p:nvPr>
            <p:ph idx="1"/>
          </p:nvPr>
        </p:nvSpPr>
        <p:spPr/>
        <p:txBody>
          <a:bodyPr/>
          <a:lstStyle/>
          <a:p>
            <a:r>
              <a:rPr lang="de-DE" dirty="0" smtClean="0"/>
              <a:t>Was sind Stack und Heapspeicher?</a:t>
            </a:r>
          </a:p>
          <a:p>
            <a:r>
              <a:rPr lang="de-DE" dirty="0" smtClean="0"/>
              <a:t>Worin bestehen die Unterschiede zwischen Stack und Heapspeicher?</a:t>
            </a:r>
          </a:p>
          <a:p>
            <a:r>
              <a:rPr lang="de-DE" dirty="0" smtClean="0"/>
              <a:t>Worum geht es bei der Alloquierung?</a:t>
            </a:r>
          </a:p>
          <a:p>
            <a:r>
              <a:rPr lang="de-DE" dirty="0" smtClean="0"/>
              <a:t>Was ist ein Hidden-Pointer? (this –Pointer)</a:t>
            </a:r>
          </a:p>
          <a:p>
            <a:r>
              <a:rPr lang="de-DE" dirty="0" smtClean="0"/>
              <a:t>Wozu dient er?</a:t>
            </a:r>
          </a:p>
          <a:p>
            <a:r>
              <a:rPr lang="de-DE" dirty="0" smtClean="0"/>
              <a:t>Was sind dynamische Containers?</a:t>
            </a:r>
          </a:p>
          <a:p>
            <a:r>
              <a:rPr lang="de-DE" dirty="0" smtClean="0"/>
              <a:t>Worin bestehen die Unterschiede zwischen Arrays, Vektoren, Listen und Deques?</a:t>
            </a:r>
          </a:p>
          <a:p>
            <a:endParaRPr lang="de-DE" dirty="0" smtClean="0"/>
          </a:p>
          <a:p>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Wissensfragen</a:t>
            </a:r>
            <a:endParaRPr lang="de-DE" dirty="0"/>
          </a:p>
        </p:txBody>
      </p:sp>
      <p:sp>
        <p:nvSpPr>
          <p:cNvPr id="3" name="Inhaltsplatzhalter 2"/>
          <p:cNvSpPr>
            <a:spLocks noGrp="1"/>
          </p:cNvSpPr>
          <p:nvPr>
            <p:ph idx="1"/>
          </p:nvPr>
        </p:nvSpPr>
        <p:spPr/>
        <p:txBody>
          <a:bodyPr/>
          <a:lstStyle/>
          <a:p>
            <a:r>
              <a:rPr lang="de-DE" dirty="0" smtClean="0"/>
              <a:t>Welche Vorteile haben dynamische Container?</a:t>
            </a:r>
          </a:p>
          <a:p>
            <a:r>
              <a:rPr lang="de-DE" dirty="0" smtClean="0"/>
              <a:t>Schwere Frage: warum kann ein Vektor nicht als Parameter problemlos an bestimmten Funktionen übergeben werden?</a:t>
            </a:r>
          </a:p>
          <a:p>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Kurze Zusammenfassung: überladen von Funktionen</a:t>
            </a:r>
            <a:endParaRPr lang="de-DE" dirty="0"/>
          </a:p>
        </p:txBody>
      </p:sp>
      <p:sp>
        <p:nvSpPr>
          <p:cNvPr id="3" name="Inhaltsplatzhalter 2"/>
          <p:cNvSpPr>
            <a:spLocks noGrp="1"/>
          </p:cNvSpPr>
          <p:nvPr>
            <p:ph idx="1"/>
          </p:nvPr>
        </p:nvSpPr>
        <p:spPr/>
        <p:txBody>
          <a:bodyPr/>
          <a:lstStyle/>
          <a:p>
            <a:pPr algn="just"/>
            <a:r>
              <a:rPr lang="de-DE" dirty="0" smtClean="0"/>
              <a:t>Verschiedene Funktionen die den gleichen Namen haben, stellen in C++ Programmierung kein Problem dar, sofern sie anhand der Parametersignatur (d.h. Typ und Anzahl der in der Schnittstelle definierte Parameter), unterschieden werden können.</a:t>
            </a:r>
          </a:p>
          <a:p>
            <a:pPr algn="just">
              <a:buNone/>
            </a:pP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Copy-Konstruktor</a:t>
            </a:r>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3"/>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Kopieren von Objekten</a:t>
            </a:r>
            <a:endParaRPr lang="de-DE" sz="4000" dirty="0"/>
          </a:p>
        </p:txBody>
      </p:sp>
      <p:sp>
        <p:nvSpPr>
          <p:cNvPr id="6" name="Abgerundetes Rechteck 5"/>
          <p:cNvSpPr/>
          <p:nvPr/>
        </p:nvSpPr>
        <p:spPr>
          <a:xfrm>
            <a:off x="1357290" y="2285992"/>
            <a:ext cx="7143800" cy="3071834"/>
          </a:xfrm>
          <a:prstGeom prst="roundRect">
            <a:avLst/>
          </a:prstGeom>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de-DE" sz="2000" dirty="0" smtClean="0"/>
              <a:t>Zur Laufzeit eines Programm werden (meistens) Kopien von Objekten erstellt. Z.B. wenn ein Objekt als Wert an einer Funktionsschnittstelle übergeben wird oder wenn ein Objekt einem anderen zugewiesen wird. Es wird dabei ein identisches Duplikat des Originalobjekts erstellt. Meist ist dies erwünscht! Aber es kann Situationen geben, wo dieses Verhalten sogar zum Abruch des Programm führen kann.</a:t>
            </a:r>
            <a:endParaRPr lang="es-CL" sz="2000" dirty="0"/>
          </a:p>
        </p:txBody>
      </p:sp>
      <p:sp>
        <p:nvSpPr>
          <p:cNvPr id="8" name="Abgerundetes Rechteck 7"/>
          <p:cNvSpPr/>
          <p:nvPr/>
        </p:nvSpPr>
        <p:spPr>
          <a:xfrm>
            <a:off x="1643042" y="5572140"/>
            <a:ext cx="6643734" cy="857256"/>
          </a:xfrm>
          <a:prstGeom prst="roundRect">
            <a:avLst/>
          </a:prstGeom>
          <a:effectLst>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smtClean="0"/>
              <a:t>Insbesondere beim Allokieren!</a:t>
            </a:r>
            <a:endParaRPr lang="es-CL"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 Beispiel</a:t>
            </a:r>
            <a:endParaRPr lang="de-DE" sz="4000" dirty="0"/>
          </a:p>
        </p:txBody>
      </p:sp>
      <p:pic>
        <p:nvPicPr>
          <p:cNvPr id="1026" name="Picture 2"/>
          <p:cNvPicPr>
            <a:picLocks noChangeAspect="1" noChangeArrowheads="1"/>
          </p:cNvPicPr>
          <p:nvPr/>
        </p:nvPicPr>
        <p:blipFill>
          <a:blip r:embed="rId2"/>
          <a:srcRect/>
          <a:stretch>
            <a:fillRect/>
          </a:stretch>
        </p:blipFill>
        <p:spPr bwMode="auto">
          <a:xfrm>
            <a:off x="357158" y="2214554"/>
            <a:ext cx="4500594" cy="41100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27" name="Picture 3"/>
          <p:cNvPicPr>
            <a:picLocks noChangeAspect="1" noChangeArrowheads="1"/>
          </p:cNvPicPr>
          <p:nvPr/>
        </p:nvPicPr>
        <p:blipFill>
          <a:blip r:embed="rId3"/>
          <a:srcRect/>
          <a:stretch>
            <a:fillRect/>
          </a:stretch>
        </p:blipFill>
        <p:spPr bwMode="auto">
          <a:xfrm>
            <a:off x="4643438" y="928670"/>
            <a:ext cx="4714876" cy="386185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Abgerundetes Rechteck 4"/>
          <p:cNvSpPr/>
          <p:nvPr/>
        </p:nvSpPr>
        <p:spPr>
          <a:xfrm>
            <a:off x="5143504" y="2786058"/>
            <a:ext cx="4000496" cy="3571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strips(downLeft)">
                                      <p:cBhvr>
                                        <p:cTn id="13" dur="500"/>
                                        <p:tgtEl>
                                          <p:spTgt spid="1027"/>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428596" y="500042"/>
            <a:ext cx="5357850" cy="15001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4000" dirty="0" smtClean="0"/>
              <a:t>Ein Beispiel</a:t>
            </a:r>
            <a:endParaRPr lang="de-DE" sz="4000" dirty="0"/>
          </a:p>
        </p:txBody>
      </p:sp>
      <p:pic>
        <p:nvPicPr>
          <p:cNvPr id="2050" name="Picture 2"/>
          <p:cNvPicPr>
            <a:picLocks noChangeAspect="1" noChangeArrowheads="1"/>
          </p:cNvPicPr>
          <p:nvPr/>
        </p:nvPicPr>
        <p:blipFill>
          <a:blip r:embed="rId2"/>
          <a:srcRect/>
          <a:stretch>
            <a:fillRect/>
          </a:stretch>
        </p:blipFill>
        <p:spPr bwMode="auto">
          <a:xfrm>
            <a:off x="494203" y="2428868"/>
            <a:ext cx="8506953" cy="21431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1" name="Picture 3"/>
          <p:cNvPicPr>
            <a:picLocks noChangeAspect="1" noChangeArrowheads="1"/>
          </p:cNvPicPr>
          <p:nvPr/>
        </p:nvPicPr>
        <p:blipFill>
          <a:blip r:embed="rId3"/>
          <a:srcRect/>
          <a:stretch>
            <a:fillRect/>
          </a:stretch>
        </p:blipFill>
        <p:spPr bwMode="auto">
          <a:xfrm>
            <a:off x="2357422" y="3929066"/>
            <a:ext cx="6446429" cy="1428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nke">
  <a:themeElements>
    <a:clrScheme name="Benutzerdefiniert 3">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nank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nank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409</Words>
  <Application>Microsoft Office PowerPoint</Application>
  <PresentationFormat>On-screen Show (4:3)</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Ananke</vt:lpstr>
      <vt:lpstr>C++ AUFBAUKURS</vt:lpstr>
      <vt:lpstr>Inhalt</vt:lpstr>
      <vt:lpstr>Wissensfragen</vt:lpstr>
      <vt:lpstr>Wissensfragen</vt:lpstr>
      <vt:lpstr>Kurze Zusammenfassung: überladen von Funktionen</vt:lpstr>
      <vt:lpstr>Copy-Konstruktor</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Dateien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Datenbankanbindun</dc:title>
  <dc:creator>gisi</dc:creator>
  <cp:lastModifiedBy>PC</cp:lastModifiedBy>
  <cp:revision>1246</cp:revision>
  <dcterms:created xsi:type="dcterms:W3CDTF">2017-01-10T15:09:16Z</dcterms:created>
  <dcterms:modified xsi:type="dcterms:W3CDTF">2019-06-20T09:43:42Z</dcterms:modified>
</cp:coreProperties>
</file>