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2" r:id="rId2"/>
    <p:sldId id="279" r:id="rId3"/>
    <p:sldId id="300" r:id="rId4"/>
    <p:sldId id="301" r:id="rId5"/>
    <p:sldId id="290" r:id="rId6"/>
    <p:sldId id="291" r:id="rId7"/>
    <p:sldId id="287" r:id="rId8"/>
    <p:sldId id="288" r:id="rId9"/>
    <p:sldId id="289" r:id="rId10"/>
    <p:sldId id="292" r:id="rId11"/>
    <p:sldId id="277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25" autoAdjust="0"/>
    <p:restoredTop sz="94660"/>
  </p:normalViewPr>
  <p:slideViewPr>
    <p:cSldViewPr>
      <p:cViewPr varScale="1">
        <p:scale>
          <a:sx n="52" d="100"/>
          <a:sy n="52" d="100"/>
        </p:scale>
        <p:origin x="-9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30.08.2018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30.08.2018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2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1" y="6416680"/>
            <a:ext cx="762000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30.08.2018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2362205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362205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30.08.2018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30.08.2018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30.08.2018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2" y="1524005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1" y="273055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30.08.2018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2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2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2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30.08.2018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1" y="6416680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30.08.2018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80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1" y="6416680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de-DE" sz="7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C++ AUFBAUKURS</a:t>
            </a:r>
            <a:endParaRPr lang="de-DE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48170" y="3071810"/>
            <a:ext cx="6047662" cy="1000132"/>
          </a:xfrm>
        </p:spPr>
        <p:txBody>
          <a:bodyPr>
            <a:normAutofit fontScale="62500" lnSpcReduction="20000"/>
          </a:bodyPr>
          <a:lstStyle/>
          <a:p>
            <a:r>
              <a:rPr lang="de-DE" sz="5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</a:t>
            </a:r>
            <a:r>
              <a:rPr lang="de-DE" sz="480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  <a:p>
            <a:r>
              <a:rPr lang="de-DE" sz="4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Verschiedenes </a:t>
            </a:r>
            <a:r>
              <a:rPr lang="de-DE" sz="480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</a:t>
            </a:r>
            <a:endParaRPr lang="de-DE" sz="48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757431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Autofit/>
          </a:bodyPr>
          <a:lstStyle/>
          <a:p>
            <a:r>
              <a:rPr lang="de-DE" sz="2800" dirty="0" smtClean="0"/>
              <a:t>Alternative Schreibweise von Intialisierung von Variablen in einem Konstuktor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1214414" y="1785926"/>
            <a:ext cx="7286676" cy="2357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None/>
            </a:pPr>
            <a:r>
              <a:rPr lang="de-DE" dirty="0" smtClean="0"/>
              <a:t>class Klasse</a:t>
            </a:r>
          </a:p>
          <a:p>
            <a:pPr algn="just">
              <a:buNone/>
            </a:pPr>
            <a:r>
              <a:rPr lang="de-DE" dirty="0" smtClean="0"/>
              <a:t>{</a:t>
            </a:r>
          </a:p>
          <a:p>
            <a:pPr marL="0" lvl="2" algn="just">
              <a:tabLst>
                <a:tab pos="444500" algn="l"/>
              </a:tabLst>
            </a:pPr>
            <a:r>
              <a:rPr lang="de-DE" dirty="0" smtClean="0"/>
              <a:t>	private: </a:t>
            </a:r>
          </a:p>
          <a:p>
            <a:pPr marL="0" lvl="2" algn="just">
              <a:tabLst>
                <a:tab pos="444500" algn="l"/>
              </a:tabLst>
            </a:pPr>
            <a:r>
              <a:rPr lang="de-DE" dirty="0" smtClean="0"/>
              <a:t>		double a, b;</a:t>
            </a:r>
          </a:p>
          <a:p>
            <a:pPr lvl="1" algn="just">
              <a:buNone/>
            </a:pPr>
            <a:r>
              <a:rPr lang="de-DE" dirty="0" smtClean="0"/>
              <a:t>public:</a:t>
            </a:r>
          </a:p>
          <a:p>
            <a:pPr lvl="2" algn="just">
              <a:buNone/>
            </a:pPr>
            <a:r>
              <a:rPr lang="de-DE" dirty="0" smtClean="0"/>
              <a:t>Klasse(double zahl1, double zahl2) </a:t>
            </a:r>
            <a:r>
              <a:rPr lang="de-DE" dirty="0" smtClean="0">
                <a:solidFill>
                  <a:srgbClr val="C00000"/>
                </a:solidFill>
              </a:rPr>
              <a:t>: a(zahl1), b(zahl2)</a:t>
            </a:r>
          </a:p>
          <a:p>
            <a:pPr lvl="2" algn="just">
              <a:buNone/>
            </a:pPr>
            <a:r>
              <a:rPr lang="de-DE" dirty="0" smtClean="0"/>
              <a:t>{}</a:t>
            </a:r>
          </a:p>
          <a:p>
            <a:pPr algn="just">
              <a:buNone/>
            </a:pPr>
            <a:r>
              <a:rPr lang="de-DE" dirty="0" smtClean="0"/>
              <a:t>};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214414" y="4214818"/>
            <a:ext cx="7286676" cy="2357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None/>
            </a:pPr>
            <a:r>
              <a:rPr lang="de-DE" dirty="0" smtClean="0"/>
              <a:t>class Klasse</a:t>
            </a:r>
          </a:p>
          <a:p>
            <a:pPr algn="just">
              <a:buNone/>
            </a:pPr>
            <a:r>
              <a:rPr lang="de-DE" dirty="0" smtClean="0"/>
              <a:t>{</a:t>
            </a:r>
          </a:p>
          <a:p>
            <a:pPr marL="0" lvl="2" algn="just">
              <a:tabLst>
                <a:tab pos="444500" algn="l"/>
              </a:tabLst>
            </a:pPr>
            <a:r>
              <a:rPr lang="de-DE" dirty="0" smtClean="0"/>
              <a:t>	private: </a:t>
            </a:r>
          </a:p>
          <a:p>
            <a:pPr marL="0" lvl="2" algn="just">
              <a:tabLst>
                <a:tab pos="444500" algn="l"/>
              </a:tabLst>
            </a:pPr>
            <a:r>
              <a:rPr lang="de-DE" dirty="0" smtClean="0"/>
              <a:t>		double a, b;</a:t>
            </a:r>
          </a:p>
          <a:p>
            <a:pPr lvl="1" algn="just">
              <a:buNone/>
            </a:pPr>
            <a:r>
              <a:rPr lang="de-DE" dirty="0" smtClean="0"/>
              <a:t>public:</a:t>
            </a:r>
          </a:p>
          <a:p>
            <a:pPr lvl="2" algn="just">
              <a:buNone/>
            </a:pPr>
            <a:r>
              <a:rPr lang="de-DE" dirty="0" smtClean="0"/>
              <a:t>Klasse(double zahl1, double zahl2)</a:t>
            </a:r>
          </a:p>
          <a:p>
            <a:pPr lvl="2" algn="just">
              <a:buNone/>
            </a:pPr>
            <a:r>
              <a:rPr lang="de-DE" dirty="0" smtClean="0"/>
              <a:t>{</a:t>
            </a:r>
            <a:r>
              <a:rPr lang="de-DE" dirty="0" smtClean="0">
                <a:solidFill>
                  <a:srgbClr val="C00000"/>
                </a:solidFill>
              </a:rPr>
              <a:t> a=zahl1; b=zahl2;</a:t>
            </a:r>
            <a:r>
              <a:rPr lang="de-DE" dirty="0" smtClean="0"/>
              <a:t>}</a:t>
            </a:r>
          </a:p>
          <a:p>
            <a:pPr marL="0" lvl="2" algn="just">
              <a:buNone/>
            </a:pPr>
            <a:r>
              <a:rPr lang="de-DE" smtClean="0"/>
              <a:t>};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6600" smtClean="0"/>
              <a:t>Dateien</a:t>
            </a:r>
            <a:endParaRPr lang="de-DE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1" y="273055"/>
            <a:ext cx="5411743" cy="5870593"/>
          </a:xfrm>
        </p:spPr>
        <p:txBody>
          <a:bodyPr/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Unterrichtseinheit</a:t>
            </a:r>
            <a:r>
              <a:rPr lang="de-DE" dirty="0" smtClean="0"/>
              <a:t> UE 4:</a:t>
            </a:r>
          </a:p>
          <a:p>
            <a:pPr lvl="1"/>
            <a:r>
              <a:rPr lang="de-DE" dirty="0" smtClean="0"/>
              <a:t>Powerpoint Datei: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051-C++Aubaukurs_E229-UE.6.pptx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Text-Dateien:</a:t>
            </a:r>
          </a:p>
          <a:p>
            <a:pPr lvl="1">
              <a:buNone/>
            </a:pPr>
            <a:r>
              <a:rPr lang="de-DE" smtClean="0"/>
              <a:t>	</a:t>
            </a:r>
            <a:r>
              <a:rPr lang="de-DE" sz="1800" smtClean="0"/>
              <a:t>10 </a:t>
            </a:r>
            <a:r>
              <a:rPr lang="de-DE" sz="1800" dirty="0" smtClean="0"/>
              <a:t>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9116" y="1571612"/>
            <a:ext cx="8287687" cy="4737748"/>
          </a:xfrm>
        </p:spPr>
        <p:txBody>
          <a:bodyPr>
            <a:noAutofit/>
          </a:bodyPr>
          <a:lstStyle/>
          <a:p>
            <a:r>
              <a:rPr lang="de-DE" dirty="0" smtClean="0"/>
              <a:t>Wissensfragen</a:t>
            </a:r>
          </a:p>
          <a:p>
            <a:r>
              <a:rPr lang="de-DE" dirty="0" smtClean="0"/>
              <a:t>Lebenszyklus</a:t>
            </a:r>
          </a:p>
          <a:p>
            <a:r>
              <a:rPr lang="de-DE" dirty="0" smtClean="0"/>
              <a:t>This-Pointer</a:t>
            </a:r>
          </a:p>
          <a:p>
            <a:r>
              <a:rPr lang="de-DE" dirty="0" smtClean="0"/>
              <a:t>Alternative Schreibweise von Intialisierung von Variablen in einem Konstruktor</a:t>
            </a:r>
          </a:p>
          <a:p>
            <a:r>
              <a:rPr lang="de-DE" dirty="0" smtClean="0"/>
              <a:t>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Wissensfragen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000" dirty="0" smtClean="0"/>
              <a:t>Was ist eine Ausnahmefallbehandlung?</a:t>
            </a:r>
          </a:p>
          <a:p>
            <a:r>
              <a:rPr lang="de-DE" sz="3000" dirty="0" smtClean="0"/>
              <a:t>Warum wird die Ausnahmefallbehandlung durch das Try-Catch System vereinfacht?</a:t>
            </a:r>
          </a:p>
          <a:p>
            <a:r>
              <a:rPr lang="de-DE" sz="3000" dirty="0" smtClean="0"/>
              <a:t>Welches Risiko geht man ein, wenn „zu viel“ vom Try-Catch benutzt wird.</a:t>
            </a:r>
          </a:p>
          <a:p>
            <a:r>
              <a:rPr lang="de-DE" sz="3000" dirty="0" smtClean="0"/>
              <a:t>Wie sieht die Try-Catch Syntax aus?</a:t>
            </a:r>
          </a:p>
          <a:p>
            <a:r>
              <a:rPr lang="de-DE" sz="3000" dirty="0" smtClean="0"/>
              <a:t>Sofort nach </a:t>
            </a:r>
            <a:r>
              <a:rPr lang="de-DE" sz="3000" b="1" dirty="0" smtClean="0">
                <a:solidFill>
                  <a:srgbClr val="FF0000"/>
                </a:solidFill>
              </a:rPr>
              <a:t>try{}</a:t>
            </a:r>
            <a:r>
              <a:rPr lang="de-DE" sz="3000" dirty="0" smtClean="0">
                <a:solidFill>
                  <a:srgbClr val="FF0000"/>
                </a:solidFill>
              </a:rPr>
              <a:t> </a:t>
            </a:r>
            <a:r>
              <a:rPr lang="de-DE" sz="3000" dirty="0" smtClean="0"/>
              <a:t>kann </a:t>
            </a:r>
            <a:r>
              <a:rPr lang="de-DE" sz="3000" b="1" dirty="0" smtClean="0">
                <a:solidFill>
                  <a:schemeClr val="accent6">
                    <a:lumMod val="75000"/>
                  </a:schemeClr>
                </a:solidFill>
              </a:rPr>
              <a:t>std::cout &lt;&lt; „Hallo!“ &lt;&lt; std::endl; </a:t>
            </a:r>
            <a:r>
              <a:rPr lang="de-DE" sz="3000" dirty="0" smtClean="0"/>
              <a:t>stehen. Richtig oder falsch?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Wissensfragen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 smtClean="0"/>
              <a:t>Wozu dient </a:t>
            </a:r>
            <a:r>
              <a:rPr lang="de-DE" sz="2400" b="1" dirty="0" smtClean="0">
                <a:solidFill>
                  <a:schemeClr val="accent6">
                    <a:lumMod val="75000"/>
                  </a:schemeClr>
                </a:solidFill>
              </a:rPr>
              <a:t>throw</a:t>
            </a:r>
            <a:r>
              <a:rPr lang="de-DE" sz="2400" dirty="0" smtClean="0"/>
              <a:t>? </a:t>
            </a:r>
          </a:p>
          <a:p>
            <a:r>
              <a:rPr lang="de-DE" sz="2400" b="1" dirty="0" smtClean="0">
                <a:solidFill>
                  <a:schemeClr val="accent6">
                    <a:lumMod val="75000"/>
                  </a:schemeClr>
                </a:solidFill>
              </a:rPr>
              <a:t>throw</a:t>
            </a:r>
            <a:r>
              <a:rPr lang="de-DE" sz="2400" dirty="0" smtClean="0"/>
              <a:t> kann irgendwo </a:t>
            </a:r>
            <a:r>
              <a:rPr lang="de-DE" sz="2400" i="1" dirty="0" smtClean="0"/>
              <a:t>verschachtelt</a:t>
            </a:r>
            <a:r>
              <a:rPr lang="de-DE" sz="2400" dirty="0" smtClean="0"/>
              <a:t> im Progamm stehen?</a:t>
            </a:r>
          </a:p>
          <a:p>
            <a:r>
              <a:rPr lang="de-DE" sz="2400" dirty="0" smtClean="0"/>
              <a:t>Ist </a:t>
            </a:r>
            <a:r>
              <a:rPr lang="de-DE" sz="2400" b="1" dirty="0" smtClean="0">
                <a:solidFill>
                  <a:schemeClr val="accent6">
                    <a:lumMod val="75000"/>
                  </a:schemeClr>
                </a:solidFill>
              </a:rPr>
              <a:t>catch()</a:t>
            </a:r>
            <a:r>
              <a:rPr lang="de-DE" sz="2400" dirty="0" smtClean="0"/>
              <a:t> eine Funktion?</a:t>
            </a:r>
          </a:p>
          <a:p>
            <a:r>
              <a:rPr lang="de-DE" sz="2400" dirty="0" smtClean="0"/>
              <a:t>An </a:t>
            </a:r>
            <a:r>
              <a:rPr lang="de-DE" sz="2400" b="1" dirty="0" smtClean="0">
                <a:solidFill>
                  <a:schemeClr val="accent6">
                    <a:lumMod val="75000"/>
                  </a:schemeClr>
                </a:solidFill>
              </a:rPr>
              <a:t>catch() </a:t>
            </a:r>
            <a:r>
              <a:rPr lang="de-DE" sz="2400" dirty="0" smtClean="0"/>
              <a:t>können nur typische Datentypen übergeben werden (int, float, double, char, string, short int....)?</a:t>
            </a:r>
          </a:p>
          <a:p>
            <a:r>
              <a:rPr lang="de-DE" sz="2400" dirty="0" smtClean="0"/>
              <a:t>Kann an catch() auch der, vom Benutzer des Programms, eingegeben Wert übergeben werden?</a:t>
            </a:r>
          </a:p>
          <a:p>
            <a:r>
              <a:rPr lang="de-DE" sz="2400" dirty="0" smtClean="0"/>
              <a:t>Welche Vorteile hat es eine Klasse für die Ausnahmefallbehandlung zu erstellen?</a:t>
            </a:r>
          </a:p>
          <a:p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Lebenszyklus eines Objekts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28596" y="3357562"/>
            <a:ext cx="328614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Lebenszyklus</a:t>
            </a:r>
            <a:endParaRPr lang="de-DE" sz="3600" dirty="0"/>
          </a:p>
        </p:txBody>
      </p:sp>
      <p:sp>
        <p:nvSpPr>
          <p:cNvPr id="7" name="Abgerundetes Rechteck 6"/>
          <p:cNvSpPr/>
          <p:nvPr/>
        </p:nvSpPr>
        <p:spPr>
          <a:xfrm>
            <a:off x="4786314" y="1714488"/>
            <a:ext cx="400052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Real</a:t>
            </a:r>
            <a:endParaRPr lang="de-DE" sz="3600" dirty="0"/>
          </a:p>
        </p:txBody>
      </p:sp>
      <p:sp>
        <p:nvSpPr>
          <p:cNvPr id="8" name="Abgerundetes Rechteck 7"/>
          <p:cNvSpPr/>
          <p:nvPr/>
        </p:nvSpPr>
        <p:spPr>
          <a:xfrm>
            <a:off x="4786314" y="4572008"/>
            <a:ext cx="4000528" cy="164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Softwaretechnische  Repräsentation</a:t>
            </a:r>
          </a:p>
        </p:txBody>
      </p:sp>
      <p:cxnSp>
        <p:nvCxnSpPr>
          <p:cNvPr id="10" name="Gerade Verbindung mit Pfeil 9"/>
          <p:cNvCxnSpPr>
            <a:stCxn id="6" idx="3"/>
            <a:endCxn id="7" idx="1"/>
          </p:cNvCxnSpPr>
          <p:nvPr/>
        </p:nvCxnSpPr>
        <p:spPr>
          <a:xfrm flipV="1">
            <a:off x="3714744" y="2178835"/>
            <a:ext cx="1071570" cy="1643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6" idx="3"/>
            <a:endCxn id="8" idx="1"/>
          </p:cNvCxnSpPr>
          <p:nvPr/>
        </p:nvCxnSpPr>
        <p:spPr>
          <a:xfrm>
            <a:off x="3714744" y="3821909"/>
            <a:ext cx="1071570" cy="15716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85786" y="714356"/>
            <a:ext cx="5143536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Realer Lebenszyklus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857488" y="1714488"/>
            <a:ext cx="5143536" cy="8572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fertig erstellt / geboren /...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857488" y="2714620"/>
            <a:ext cx="5143536" cy="8572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kaputt / gestorben /...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785786" y="3714752"/>
            <a:ext cx="5143536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Softwaretechnischer Lebenszyklus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857488" y="4714884"/>
            <a:ext cx="5143536" cy="8572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2857488" y="5715016"/>
            <a:ext cx="2000264" cy="8572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C00000"/>
                </a:solidFill>
              </a:rPr>
              <a:t>{</a:t>
            </a:r>
            <a:r>
              <a:rPr lang="de-DE" sz="1600" dirty="0" smtClean="0"/>
              <a:t>Nach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6000760" y="5715016"/>
            <a:ext cx="2000264" cy="8572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C00000"/>
                </a:solidFill>
              </a:rPr>
              <a:t>}</a:t>
            </a:r>
            <a:r>
              <a:rPr lang="de-DE" sz="1600" dirty="0" smtClean="0"/>
              <a:t>Nach</a:t>
            </a:r>
            <a:endParaRPr lang="de-D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Wie weiß C++ welches Objekt aufgerufen wurde?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00034" y="3500438"/>
            <a:ext cx="2000264" cy="85725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/>
              <a:t>This</a:t>
            </a:r>
            <a:endParaRPr lang="de-DE" sz="5400" dirty="0"/>
          </a:p>
        </p:txBody>
      </p:sp>
      <p:sp>
        <p:nvSpPr>
          <p:cNvPr id="8" name="Rechteck 7"/>
          <p:cNvSpPr/>
          <p:nvPr/>
        </p:nvSpPr>
        <p:spPr>
          <a:xfrm>
            <a:off x="3857620" y="3357562"/>
            <a:ext cx="5000660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Das Geheimis ist der this-Pointer</a:t>
            </a:r>
            <a:endParaRPr lang="de-DE" sz="2400" dirty="0"/>
          </a:p>
        </p:txBody>
      </p:sp>
      <p:cxnSp>
        <p:nvCxnSpPr>
          <p:cNvPr id="10" name="Gerade Verbindung mit Pfeil 9"/>
          <p:cNvCxnSpPr>
            <a:stCxn id="4" idx="3"/>
            <a:endCxn id="8" idx="1"/>
          </p:cNvCxnSpPr>
          <p:nvPr/>
        </p:nvCxnSpPr>
        <p:spPr>
          <a:xfrm>
            <a:off x="2500298" y="3929066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This-Pointer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00034" y="3500438"/>
            <a:ext cx="2000264" cy="85725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/>
              <a:t>This</a:t>
            </a:r>
            <a:endParaRPr lang="de-DE" sz="5400" dirty="0"/>
          </a:p>
        </p:txBody>
      </p:sp>
      <p:sp>
        <p:nvSpPr>
          <p:cNvPr id="5" name="Rechteck 4"/>
          <p:cNvSpPr/>
          <p:nvPr/>
        </p:nvSpPr>
        <p:spPr>
          <a:xfrm>
            <a:off x="3857620" y="2000240"/>
            <a:ext cx="5000660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Ist ein Zeiger auf eine Instanz einer Klasse (Objekt)</a:t>
            </a:r>
            <a:endParaRPr lang="de-DE" sz="2400" dirty="0"/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 flipV="1">
            <a:off x="2500298" y="2571744"/>
            <a:ext cx="1357322" cy="1357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857620" y="3357562"/>
            <a:ext cx="5000660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Erlaubt den Zugang der Members einer Klasse auf den Methoden.</a:t>
            </a:r>
            <a:endParaRPr lang="de-DE" sz="2400" dirty="0"/>
          </a:p>
        </p:txBody>
      </p:sp>
      <p:cxnSp>
        <p:nvCxnSpPr>
          <p:cNvPr id="10" name="Gerade Verbindung mit Pfeil 9"/>
          <p:cNvCxnSpPr>
            <a:stCxn id="4" idx="3"/>
            <a:endCxn id="8" idx="1"/>
          </p:cNvCxnSpPr>
          <p:nvPr/>
        </p:nvCxnSpPr>
        <p:spPr>
          <a:xfrm>
            <a:off x="2500298" y="3929066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3857620" y="4786322"/>
            <a:ext cx="5000660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Ist </a:t>
            </a:r>
            <a:r>
              <a:rPr lang="de-DE" sz="2400" b="1" dirty="0" smtClean="0">
                <a:solidFill>
                  <a:srgbClr val="C00000"/>
                </a:solidFill>
              </a:rPr>
              <a:t>immer</a:t>
            </a:r>
            <a:r>
              <a:rPr lang="de-DE" sz="2400" dirty="0" smtClean="0"/>
              <a:t> vorhanden, aber nicht sichtbar (hidden-pointer)</a:t>
            </a:r>
            <a:endParaRPr lang="de-DE" sz="2400" dirty="0"/>
          </a:p>
        </p:txBody>
      </p:sp>
      <p:cxnSp>
        <p:nvCxnSpPr>
          <p:cNvPr id="12" name="Gerade Verbindung mit Pfeil 11"/>
          <p:cNvCxnSpPr>
            <a:stCxn id="4" idx="3"/>
            <a:endCxn id="11" idx="1"/>
          </p:cNvCxnSpPr>
          <p:nvPr/>
        </p:nvCxnSpPr>
        <p:spPr>
          <a:xfrm>
            <a:off x="2500298" y="3929066"/>
            <a:ext cx="1357322" cy="1428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This-Pointer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28596" y="1928802"/>
            <a:ext cx="2786082" cy="2500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800" dirty="0" smtClean="0"/>
              <a:t>int main()</a:t>
            </a:r>
          </a:p>
          <a:p>
            <a:r>
              <a:rPr lang="de-DE" sz="2800" dirty="0" smtClean="0"/>
              <a:t>{</a:t>
            </a:r>
          </a:p>
          <a:p>
            <a:r>
              <a:rPr lang="de-DE" sz="2800" dirty="0" smtClean="0"/>
              <a:t>  Klasse klasse;</a:t>
            </a:r>
          </a:p>
          <a:p>
            <a:r>
              <a:rPr lang="de-DE" sz="2800" dirty="0" smtClean="0"/>
              <a:t>  klasse.funk();</a:t>
            </a:r>
          </a:p>
          <a:p>
            <a:r>
              <a:rPr lang="de-DE" sz="2800" dirty="0" smtClean="0"/>
              <a:t>}</a:t>
            </a:r>
            <a:endParaRPr lang="de-DE" sz="2800" dirty="0"/>
          </a:p>
        </p:txBody>
      </p:sp>
      <p:sp>
        <p:nvSpPr>
          <p:cNvPr id="5" name="Rechteck 4"/>
          <p:cNvSpPr/>
          <p:nvPr/>
        </p:nvSpPr>
        <p:spPr>
          <a:xfrm>
            <a:off x="3428992" y="1928802"/>
            <a:ext cx="5214974" cy="45005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400" dirty="0" smtClean="0"/>
              <a:t>class Klasse</a:t>
            </a:r>
          </a:p>
          <a:p>
            <a:r>
              <a:rPr lang="de-DE" sz="2400" dirty="0" smtClean="0"/>
              <a:t>{</a:t>
            </a:r>
          </a:p>
          <a:p>
            <a:r>
              <a:rPr lang="de-DE" sz="2400" dirty="0" smtClean="0"/>
              <a:t>    private:</a:t>
            </a:r>
          </a:p>
          <a:p>
            <a:r>
              <a:rPr lang="de-DE" sz="2400" dirty="0" smtClean="0"/>
              <a:t>    ...</a:t>
            </a:r>
          </a:p>
          <a:p>
            <a:r>
              <a:rPr lang="de-DE" sz="2400" dirty="0" smtClean="0"/>
              <a:t>    public:</a:t>
            </a:r>
          </a:p>
          <a:p>
            <a:r>
              <a:rPr lang="de-DE" sz="2400" smtClean="0"/>
              <a:t>    void funk</a:t>
            </a:r>
            <a:r>
              <a:rPr lang="de-DE" sz="2400" dirty="0" smtClean="0"/>
              <a:t>()</a:t>
            </a:r>
          </a:p>
          <a:p>
            <a:r>
              <a:rPr lang="de-DE" sz="2400" dirty="0" smtClean="0"/>
              <a:t>    {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       hier wird (nicht sichtbar) auf dem </a:t>
            </a:r>
            <a:r>
              <a:rPr lang="de-DE" b="1" dirty="0" smtClean="0">
                <a:solidFill>
                  <a:schemeClr val="accent3">
                    <a:lumMod val="50000"/>
                  </a:schemeClr>
                </a:solidFill>
              </a:rPr>
              <a:t>Pointer  </a:t>
            </a:r>
          </a:p>
          <a:p>
            <a:r>
              <a:rPr lang="de-DE" b="1" dirty="0" smtClean="0">
                <a:solidFill>
                  <a:schemeClr val="accent3">
                    <a:lumMod val="50000"/>
                  </a:schemeClr>
                </a:solidFill>
              </a:rPr>
              <a:t>       this </a:t>
            </a:r>
            <a:r>
              <a:rPr lang="de-DE" dirty="0" smtClean="0">
                <a:solidFill>
                  <a:srgbClr val="C00000"/>
                </a:solidFill>
              </a:rPr>
              <a:t>die </a:t>
            </a:r>
            <a:r>
              <a:rPr lang="de-DE" b="1" dirty="0" smtClean="0">
                <a:solidFill>
                  <a:schemeClr val="accent3">
                    <a:lumMod val="50000"/>
                  </a:schemeClr>
                </a:solidFill>
              </a:rPr>
              <a:t>Adresse</a:t>
            </a:r>
            <a:r>
              <a:rPr lang="de-DE" dirty="0" smtClean="0">
                <a:solidFill>
                  <a:srgbClr val="C00000"/>
                </a:solidFill>
              </a:rPr>
              <a:t> der Instanz Klasse   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      gespeichert.</a:t>
            </a:r>
          </a:p>
          <a:p>
            <a:r>
              <a:rPr lang="de-DE" sz="2400" dirty="0" smtClean="0"/>
              <a:t>    }</a:t>
            </a:r>
          </a:p>
          <a:p>
            <a:r>
              <a:rPr lang="de-DE" sz="2400" dirty="0" smtClean="0"/>
              <a:t>};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Benutzerdefiniert 3">
      <a:dk1>
        <a:sysClr val="windowText" lastClr="000000"/>
      </a:dk1>
      <a:lt1>
        <a:sysClr val="window" lastClr="FFFFFF"/>
      </a:lt1>
      <a:dk2>
        <a:srgbClr val="00267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Ananke</vt:lpstr>
      <vt:lpstr>C++ AUFBAUKURS</vt:lpstr>
      <vt:lpstr>Inhalt</vt:lpstr>
      <vt:lpstr>Wissensfragen</vt:lpstr>
      <vt:lpstr>Wissensfragen</vt:lpstr>
      <vt:lpstr>Lebenszyklus eines Objekts</vt:lpstr>
      <vt:lpstr>Slide 6</vt:lpstr>
      <vt:lpstr>Wie weiß C++ welches Objekt aufgerufen wurde?</vt:lpstr>
      <vt:lpstr>This-Pointer</vt:lpstr>
      <vt:lpstr>This-Pointer</vt:lpstr>
      <vt:lpstr>Alternative Schreibweise von Intialisierung von Variablen in einem Konstuktor</vt:lpstr>
      <vt:lpstr>Dateien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1164</cp:revision>
  <dcterms:created xsi:type="dcterms:W3CDTF">2017-01-10T15:09:16Z</dcterms:created>
  <dcterms:modified xsi:type="dcterms:W3CDTF">2018-08-30T11:06:30Z</dcterms:modified>
</cp:coreProperties>
</file>