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2" r:id="rId2"/>
    <p:sldId id="274" r:id="rId3"/>
    <p:sldId id="399" r:id="rId4"/>
    <p:sldId id="388" r:id="rId5"/>
    <p:sldId id="423" r:id="rId6"/>
    <p:sldId id="422" r:id="rId7"/>
    <p:sldId id="425" r:id="rId8"/>
    <p:sldId id="419" r:id="rId9"/>
    <p:sldId id="420" r:id="rId10"/>
    <p:sldId id="394" r:id="rId11"/>
    <p:sldId id="421" r:id="rId12"/>
    <p:sldId id="432" r:id="rId13"/>
    <p:sldId id="431" r:id="rId14"/>
    <p:sldId id="277" r:id="rId15"/>
  </p:sldIdLst>
  <p:sldSz cx="10980738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002"/>
    <a:srgbClr val="00174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49" autoAdjust="0"/>
    <p:restoredTop sz="94648" autoAdjust="0"/>
  </p:normalViewPr>
  <p:slideViewPr>
    <p:cSldViewPr>
      <p:cViewPr>
        <p:scale>
          <a:sx n="75" d="100"/>
          <a:sy n="75" d="100"/>
        </p:scale>
        <p:origin x="12" y="684"/>
      </p:cViewPr>
      <p:guideLst>
        <p:guide orient="horz" pos="2160"/>
        <p:guide pos="3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AE33-E71C-4A4D-87DE-64FD4181A143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BBF51-5016-453D-B80A-00DC72DE5442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06803" y="1371600"/>
            <a:ext cx="9882664" cy="1828800"/>
          </a:xfrm>
          <a:ln>
            <a:solidFill>
              <a:schemeClr val="tx2"/>
            </a:solidFill>
          </a:ln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647112" y="3331698"/>
            <a:ext cx="768651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961035" y="274640"/>
            <a:ext cx="2470666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49037" y="274640"/>
            <a:ext cx="7228986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v"/>
              <a:defRPr/>
            </a:lvl1pPr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21629" y="609600"/>
            <a:ext cx="8510072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921629" y="2507786"/>
            <a:ext cx="8510072" cy="1509712"/>
          </a:xfrm>
        </p:spPr>
        <p:txBody>
          <a:bodyPr anchor="t">
            <a:normAutofit/>
          </a:bodyPr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516640" y="6416677"/>
            <a:ext cx="915062" cy="365125"/>
          </a:xfrm>
        </p:spPr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49037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81875" y="1600202"/>
            <a:ext cx="4849826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9882664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9037" y="1535113"/>
            <a:ext cx="48517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5578063" y="1535113"/>
            <a:ext cx="485363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549037" y="2362202"/>
            <a:ext cx="48517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578063" y="2362202"/>
            <a:ext cx="4853639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49038" y="1524002"/>
            <a:ext cx="3612587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138538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148" y="609600"/>
            <a:ext cx="6588443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196148" y="1831975"/>
            <a:ext cx="6588443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196148" y="1166787"/>
            <a:ext cx="6588443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549038" y="274638"/>
            <a:ext cx="9882664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9038" y="1600200"/>
            <a:ext cx="9882664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549038" y="6416677"/>
            <a:ext cx="2562172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17F659-0594-4966-AAF8-4DB68E016B34}" type="datetimeFigureOut">
              <a:rPr lang="de-DE" smtClean="0"/>
              <a:pPr/>
              <a:t>10.04.2019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751752" y="6416677"/>
            <a:ext cx="3477234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9516640" y="6416677"/>
            <a:ext cx="915062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EEC388D-2A19-4840-9780-A7B6731B54D7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20000">
                <a:schemeClr val="accent5">
                  <a:tint val="9000"/>
                  <a:alpha val="0"/>
                </a:schemeClr>
              </a:gs>
              <a:gs pos="100000">
                <a:schemeClr val="accent5">
                  <a:tint val="70000"/>
                  <a:sat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130000" dist="101600" dir="2700000" algn="tl" rotWithShape="0">
              <a:srgbClr val="000000">
                <a:alpha val="35000"/>
              </a:srgbClr>
            </a:outerShdw>
            <a:softEdge rad="31750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de-DE" sz="7200" dirty="0" smtClean="0">
                <a:solidFill>
                  <a:schemeClr val="tx2">
                    <a:lumMod val="25000"/>
                  </a:schemeClr>
                </a:solidFill>
              </a:rPr>
              <a:t>C++ Basics</a:t>
            </a:r>
            <a:endParaRPr lang="de-DE" sz="6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59148" y="3071810"/>
            <a:ext cx="7262444" cy="1000132"/>
          </a:xfrm>
        </p:spPr>
        <p:txBody>
          <a:bodyPr>
            <a:normAutofit/>
          </a:bodyPr>
          <a:lstStyle/>
          <a:p>
            <a:r>
              <a:rPr lang="de-DE" sz="48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Unterrichtseinheit 5.2</a:t>
            </a:r>
          </a:p>
          <a:p>
            <a:endParaRPr lang="de-DE" sz="3200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 smtClean="0"/>
          </a:p>
        </p:txBody>
      </p:sp>
      <p:sp>
        <p:nvSpPr>
          <p:cNvPr id="4" name="Rechteck 3"/>
          <p:cNvSpPr/>
          <p:nvPr/>
        </p:nvSpPr>
        <p:spPr>
          <a:xfrm>
            <a:off x="8566924" y="6286520"/>
            <a:ext cx="2250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800" b="1" dirty="0" smtClean="0"/>
              <a:t>Gisela Neira</a:t>
            </a:r>
            <a:endParaRPr lang="de-DE" sz="2800" b="1" dirty="0"/>
          </a:p>
        </p:txBody>
      </p:sp>
      <p:sp>
        <p:nvSpPr>
          <p:cNvPr id="5" name="Untertitel 2"/>
          <p:cNvSpPr txBox="1">
            <a:spLocks/>
          </p:cNvSpPr>
          <p:nvPr/>
        </p:nvSpPr>
        <p:spPr>
          <a:xfrm>
            <a:off x="1132651" y="3857628"/>
            <a:ext cx="8501122" cy="100013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r>
              <a:rPr lang="de-DE" sz="3200" b="1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Modularisierung: Funktionen und Organisation von Quellcodedateien</a:t>
            </a:r>
            <a:endParaRPr kumimoji="0" lang="de-DE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 typeface="Wingdings 2"/>
              <a:buNone/>
              <a:tabLst/>
              <a:defRPr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mit Pfeil 8"/>
          <p:cNvCxnSpPr>
            <a:stCxn id="7" idx="1"/>
            <a:endCxn id="4" idx="3"/>
          </p:cNvCxnSpPr>
          <p:nvPr/>
        </p:nvCxnSpPr>
        <p:spPr>
          <a:xfrm rot="10800000" flipV="1">
            <a:off x="2990039" y="1178702"/>
            <a:ext cx="2428892" cy="535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</a:t>
            </a:r>
          </a:p>
        </p:txBody>
      </p:sp>
      <p:sp>
        <p:nvSpPr>
          <p:cNvPr id="7" name="Rechteck 6"/>
          <p:cNvSpPr/>
          <p:nvPr/>
        </p:nvSpPr>
        <p:spPr>
          <a:xfrm>
            <a:off x="5418931" y="785794"/>
            <a:ext cx="4214842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Externverweis auf eine anderweilig definierte globale Variable.</a:t>
            </a:r>
          </a:p>
        </p:txBody>
      </p:sp>
      <p:grpSp>
        <p:nvGrpSpPr>
          <p:cNvPr id="35" name="Gruppieren 34"/>
          <p:cNvGrpSpPr/>
          <p:nvPr/>
        </p:nvGrpSpPr>
        <p:grpSpPr>
          <a:xfrm>
            <a:off x="203957" y="1214422"/>
            <a:ext cx="2786082" cy="714380"/>
            <a:chOff x="203957" y="1214422"/>
            <a:chExt cx="3286148" cy="714380"/>
          </a:xfrm>
        </p:grpSpPr>
        <p:sp>
          <p:nvSpPr>
            <p:cNvPr id="4" name="Rechteck 3"/>
            <p:cNvSpPr/>
            <p:nvPr/>
          </p:nvSpPr>
          <p:spPr>
            <a:xfrm>
              <a:off x="203957" y="1500174"/>
              <a:ext cx="3286148" cy="428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20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extern int globVar;</a:t>
              </a: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203957" y="1214422"/>
              <a:ext cx="32861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vvv.hpp</a:t>
              </a:r>
              <a:endParaRPr lang="de-DE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2132783" y="1610013"/>
            <a:ext cx="3357586" cy="3462061"/>
            <a:chOff x="1775593" y="1610013"/>
            <a:chExt cx="3652656" cy="3462061"/>
          </a:xfrm>
        </p:grpSpPr>
        <p:sp>
          <p:nvSpPr>
            <p:cNvPr id="16" name="Rechteck 15"/>
            <p:cNvSpPr/>
            <p:nvPr/>
          </p:nvSpPr>
          <p:spPr>
            <a:xfrm>
              <a:off x="1775593" y="1857364"/>
              <a:ext cx="3608319" cy="32147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#include „vvv.hpp“</a:t>
              </a:r>
            </a:p>
            <a:p>
              <a:endPara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int globVar=6;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static int statModulVar;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void funkA()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  static int staticVarFunkA;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  int localVarFunkA;</a:t>
              </a: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  localVarFunkA=</a:t>
              </a:r>
              <a:r>
                <a:rPr lang="de-DE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globVar*3;</a:t>
              </a:r>
              <a:endPara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de-DE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} </a:t>
              </a:r>
              <a:endParaRPr lang="de-D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1775593" y="1610013"/>
              <a:ext cx="36526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aaa.cpp</a:t>
              </a:r>
              <a:endParaRPr lang="de-DE" sz="1600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2132783" y="5072074"/>
            <a:ext cx="3286148" cy="1571636"/>
            <a:chOff x="203957" y="4286256"/>
            <a:chExt cx="4000528" cy="2276492"/>
          </a:xfrm>
        </p:grpSpPr>
        <p:sp>
          <p:nvSpPr>
            <p:cNvPr id="17" name="Rechteck 16"/>
            <p:cNvSpPr/>
            <p:nvPr/>
          </p:nvSpPr>
          <p:spPr>
            <a:xfrm>
              <a:off x="203957" y="4572008"/>
              <a:ext cx="4000528" cy="199074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#include „vvv.hpp“</a:t>
              </a:r>
            </a:p>
            <a:p>
              <a:endPara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void funkB()</a:t>
              </a:r>
            </a:p>
            <a:p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  </a:t>
              </a:r>
              <a:r>
                <a:rPr lang="de-DE" sz="16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globVar </a:t>
              </a:r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de-DE" sz="1600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 globVar+23;</a:t>
              </a:r>
              <a:endPara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endParaRPr>
            </a:p>
            <a:p>
              <a:r>
                <a:rPr lang="de-DE" sz="1600" dirty="0" smtClean="0">
                  <a:solidFill>
                    <a:schemeClr val="bg1">
                      <a:lumMod val="65000"/>
                      <a:lumOff val="35000"/>
                    </a:schemeClr>
                  </a:solidFill>
                </a:rPr>
                <a:t>} </a:t>
              </a:r>
              <a:endParaRPr lang="de-DE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203957" y="4286256"/>
              <a:ext cx="4000528" cy="668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b="1" dirty="0" smtClean="0">
                  <a:solidFill>
                    <a:schemeClr val="bg1">
                      <a:lumMod val="85000"/>
                      <a:lumOff val="15000"/>
                    </a:schemeClr>
                  </a:solidFill>
                </a:rPr>
                <a:t>bbb.cpp</a:t>
              </a:r>
              <a:endParaRPr lang="de-DE" b="1" dirty="0">
                <a:solidFill>
                  <a:schemeClr val="bg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43" name="Form 42"/>
          <p:cNvCxnSpPr>
            <a:stCxn id="4" idx="2"/>
          </p:cNvCxnSpPr>
          <p:nvPr/>
        </p:nvCxnSpPr>
        <p:spPr>
          <a:xfrm rot="16200000" flipH="1">
            <a:off x="1829171" y="1696628"/>
            <a:ext cx="142876" cy="607223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Form 44"/>
          <p:cNvCxnSpPr>
            <a:stCxn id="4" idx="2"/>
          </p:cNvCxnSpPr>
          <p:nvPr/>
        </p:nvCxnSpPr>
        <p:spPr>
          <a:xfrm rot="16200000" flipH="1">
            <a:off x="78940" y="3446859"/>
            <a:ext cx="3571902" cy="535787"/>
          </a:xfrm>
          <a:prstGeom prst="bentConnector3">
            <a:avLst>
              <a:gd name="adj1" fmla="val 99981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5990435" y="1785926"/>
            <a:ext cx="4714908" cy="9286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Definition einer globalen Variablen.</a:t>
            </a:r>
            <a:r>
              <a:rPr lang="de-DE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Diese Variable existiert einmal und kann in allen Funktionen verwendet werden.</a:t>
            </a:r>
          </a:p>
        </p:txBody>
      </p:sp>
      <p:cxnSp>
        <p:nvCxnSpPr>
          <p:cNvPr id="11" name="Gerade Verbindung mit Pfeil 10"/>
          <p:cNvCxnSpPr>
            <a:stCxn id="10" idx="1"/>
          </p:cNvCxnSpPr>
          <p:nvPr/>
        </p:nvCxnSpPr>
        <p:spPr>
          <a:xfrm rot="10800000" flipV="1">
            <a:off x="3775857" y="2250272"/>
            <a:ext cx="2214578" cy="3214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5918997" y="2786058"/>
            <a:ext cx="4500594" cy="12144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 einer statischen Variablen auf Modulebene. </a:t>
            </a: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Diese Variable existiert einmal und kann in allen Fuktionen dieses Moduls (aaa.cpp) verwendet werden.</a:t>
            </a:r>
          </a:p>
        </p:txBody>
      </p:sp>
      <p:cxnSp>
        <p:nvCxnSpPr>
          <p:cNvPr id="14" name="Gerade Verbindung mit Pfeil 13"/>
          <p:cNvCxnSpPr>
            <a:stCxn id="6" idx="1"/>
          </p:cNvCxnSpPr>
          <p:nvPr/>
        </p:nvCxnSpPr>
        <p:spPr>
          <a:xfrm rot="10800000">
            <a:off x="4633113" y="2928935"/>
            <a:ext cx="1285884" cy="464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6061873" y="4071942"/>
            <a:ext cx="4714908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Definition einer statischen Variable auf Funktionsebene. </a:t>
            </a:r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Diese Variable existiert einmal für alle Instanzen der Funktion. Außerhalb der Funktion kann die variable nicht verwendet werden.</a:t>
            </a:r>
          </a:p>
        </p:txBody>
      </p:sp>
      <p:sp>
        <p:nvSpPr>
          <p:cNvPr id="24" name="Rechteck 23"/>
          <p:cNvSpPr/>
          <p:nvPr/>
        </p:nvSpPr>
        <p:spPr>
          <a:xfrm>
            <a:off x="6776253" y="5857892"/>
            <a:ext cx="3786214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Verwendung einer globalen Variable in einem Modul in dem sie nicht definiert wurde.</a:t>
            </a:r>
          </a:p>
        </p:txBody>
      </p:sp>
      <p:cxnSp>
        <p:nvCxnSpPr>
          <p:cNvPr id="25" name="Gerade Verbindung mit Pfeil 24"/>
          <p:cNvCxnSpPr>
            <a:stCxn id="22" idx="1"/>
          </p:cNvCxnSpPr>
          <p:nvPr/>
        </p:nvCxnSpPr>
        <p:spPr>
          <a:xfrm rot="10800000">
            <a:off x="4847427" y="3786191"/>
            <a:ext cx="1214446" cy="96441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24" idx="1"/>
          </p:cNvCxnSpPr>
          <p:nvPr/>
        </p:nvCxnSpPr>
        <p:spPr>
          <a:xfrm rot="10800000" flipV="1">
            <a:off x="4561675" y="6250800"/>
            <a:ext cx="2214578" cy="1071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1" name="Rechteck 80"/>
          <p:cNvSpPr/>
          <p:nvPr/>
        </p:nvSpPr>
        <p:spPr>
          <a:xfrm>
            <a:off x="0" y="3500438"/>
            <a:ext cx="1989907" cy="500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Lokale Variable.</a:t>
            </a:r>
          </a:p>
        </p:txBody>
      </p:sp>
      <p:cxnSp>
        <p:nvCxnSpPr>
          <p:cNvPr id="82" name="Gerade Verbindung mit Pfeil 81"/>
          <p:cNvCxnSpPr>
            <a:stCxn id="81" idx="3"/>
          </p:cNvCxnSpPr>
          <p:nvPr/>
        </p:nvCxnSpPr>
        <p:spPr>
          <a:xfrm>
            <a:off x="1989907" y="3750471"/>
            <a:ext cx="428628" cy="4643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6" grpId="0" animBg="1"/>
      <p:bldP spid="22" grpId="0" animBg="1"/>
      <p:bldP spid="24" grpId="0" animBg="1"/>
      <p:bldP spid="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Globale Variablen?</a:t>
            </a:r>
          </a:p>
        </p:txBody>
      </p:sp>
      <p:sp>
        <p:nvSpPr>
          <p:cNvPr id="12" name="Rechteck 11"/>
          <p:cNvSpPr/>
          <p:nvPr/>
        </p:nvSpPr>
        <p:spPr>
          <a:xfrm>
            <a:off x="346833" y="2000240"/>
            <a:ext cx="10358510" cy="16430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dirty="0" smtClean="0">
                <a:solidFill>
                  <a:srgbClr val="002060"/>
                </a:solidFill>
              </a:rPr>
              <a:t>Sollten globale Variablen gebraucht oder vermieden werden?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Globale Variablen?</a:t>
            </a:r>
          </a:p>
        </p:txBody>
      </p:sp>
      <p:sp>
        <p:nvSpPr>
          <p:cNvPr id="35" name="Rechteck 34"/>
          <p:cNvSpPr/>
          <p:nvPr/>
        </p:nvSpPr>
        <p:spPr>
          <a:xfrm>
            <a:off x="346833" y="1857364"/>
            <a:ext cx="10358510" cy="7143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Globale Variablen belegen </a:t>
            </a:r>
            <a:r>
              <a:rPr lang="de-DE" sz="32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immer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Speicherplatz.</a:t>
            </a:r>
          </a:p>
        </p:txBody>
      </p:sp>
      <p:sp>
        <p:nvSpPr>
          <p:cNvPr id="11" name="Rechteck 10"/>
          <p:cNvSpPr/>
          <p:nvPr/>
        </p:nvSpPr>
        <p:spPr>
          <a:xfrm>
            <a:off x="346833" y="2786058"/>
            <a:ext cx="10358510" cy="1071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Lokale variablen belegen nur Speicherplatz wenn die betroffene Funktion tatsächlich aktiv ist.</a:t>
            </a:r>
          </a:p>
        </p:txBody>
      </p:sp>
      <p:sp>
        <p:nvSpPr>
          <p:cNvPr id="12" name="Rechteck 11"/>
          <p:cNvSpPr/>
          <p:nvPr/>
        </p:nvSpPr>
        <p:spPr>
          <a:xfrm>
            <a:off x="346833" y="4071942"/>
            <a:ext cx="10358510" cy="1428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Globale Variablen, die nur von wenigen, selten aufgerufenen Funktionen verwendet werden, sind </a:t>
            </a:r>
            <a:r>
              <a:rPr lang="de-DE" sz="32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verschenkter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Speicherplatz.</a:t>
            </a:r>
          </a:p>
        </p:txBody>
      </p:sp>
      <p:sp>
        <p:nvSpPr>
          <p:cNvPr id="13" name="Rechteck 12"/>
          <p:cNvSpPr/>
          <p:nvPr/>
        </p:nvSpPr>
        <p:spPr>
          <a:xfrm>
            <a:off x="346833" y="5643578"/>
            <a:ext cx="10358510" cy="10001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GV sind langsam (und „teuer“) wegen der </a:t>
            </a:r>
            <a:r>
              <a:rPr lang="de-DE" sz="320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speziellen Ram-Speicher </a:t>
            </a:r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Verwaltung.</a:t>
            </a:r>
          </a:p>
        </p:txBody>
      </p:sp>
      <p:sp>
        <p:nvSpPr>
          <p:cNvPr id="14" name="Abgerundetes Rechteck 13"/>
          <p:cNvSpPr/>
          <p:nvPr/>
        </p:nvSpPr>
        <p:spPr>
          <a:xfrm rot="934196">
            <a:off x="6363151" y="533792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Tiefenprogrammierung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gerundetes Rechteck 1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 erstellen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346833" y="3571876"/>
            <a:ext cx="3316831" cy="30003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#include „header.hpp“</a:t>
            </a:r>
          </a:p>
          <a:p>
            <a:endParaRPr lang="de-DE" sz="16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void funkA()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} 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void funkB()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{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} </a:t>
            </a:r>
            <a:endParaRPr lang="de-DE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3847295" y="3571876"/>
            <a:ext cx="3316831" cy="30003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#include „header.hpp“</a:t>
            </a:r>
          </a:p>
          <a:p>
            <a:endParaRPr lang="de-DE" sz="16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main()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funkA();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funkB();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0;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de-DE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346833" y="2643182"/>
            <a:ext cx="335758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funktionen.cpp</a:t>
            </a:r>
          </a:p>
        </p:txBody>
      </p:sp>
      <p:sp>
        <p:nvSpPr>
          <p:cNvPr id="32" name="Rechteck 31"/>
          <p:cNvSpPr/>
          <p:nvPr/>
        </p:nvSpPr>
        <p:spPr>
          <a:xfrm>
            <a:off x="3847295" y="2643182"/>
            <a:ext cx="335758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hauptprogramm.cpp</a:t>
            </a:r>
          </a:p>
        </p:txBody>
      </p:sp>
      <p:sp>
        <p:nvSpPr>
          <p:cNvPr id="33" name="Rechteck 32"/>
          <p:cNvSpPr/>
          <p:nvPr/>
        </p:nvSpPr>
        <p:spPr>
          <a:xfrm>
            <a:off x="7347757" y="3571876"/>
            <a:ext cx="3316831" cy="30003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void funkA();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void funkB();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</a:p>
          <a:p>
            <a:r>
              <a:rPr lang="de-DE" sz="1600" dirty="0" smtClean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</a:t>
            </a:r>
            <a:endParaRPr lang="de-DE" sz="1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7347757" y="2643182"/>
            <a:ext cx="3357586" cy="7858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header.hpp</a:t>
            </a:r>
          </a:p>
        </p:txBody>
      </p:sp>
      <p:sp>
        <p:nvSpPr>
          <p:cNvPr id="35" name="Rechteck 34"/>
          <p:cNvSpPr/>
          <p:nvPr/>
        </p:nvSpPr>
        <p:spPr>
          <a:xfrm>
            <a:off x="346833" y="1857364"/>
            <a:ext cx="6858048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32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funktionierender Teil</a:t>
            </a:r>
          </a:p>
        </p:txBody>
      </p:sp>
      <p:sp>
        <p:nvSpPr>
          <p:cNvPr id="36" name="Rechteck 35"/>
          <p:cNvSpPr/>
          <p:nvPr/>
        </p:nvSpPr>
        <p:spPr>
          <a:xfrm>
            <a:off x="7347757" y="1857364"/>
            <a:ext cx="3357586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Ordnender Teil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600" dirty="0" smtClean="0"/>
              <a:t>Dateien</a:t>
            </a:r>
            <a:endParaRPr lang="de-DE" sz="66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4293164" y="273052"/>
            <a:ext cx="6498789" cy="5870593"/>
          </a:xfrm>
        </p:spPr>
        <p:txBody>
          <a:bodyPr/>
          <a:lstStyle/>
          <a:p>
            <a:r>
              <a:rPr lang="de-DE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Unterrichtseinheit</a:t>
            </a:r>
            <a:r>
              <a:rPr lang="de-DE" dirty="0" smtClean="0"/>
              <a:t> 5</a:t>
            </a:r>
          </a:p>
          <a:p>
            <a:pPr lvl="1"/>
            <a:r>
              <a:rPr lang="de-DE" dirty="0" smtClean="0"/>
              <a:t>Powerpoint Datei:</a:t>
            </a:r>
          </a:p>
          <a:p>
            <a:pPr lvl="1">
              <a:buNone/>
            </a:pPr>
            <a:r>
              <a:rPr lang="de-DE" dirty="0" smtClean="0"/>
              <a:t>	„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05-C++Basics_E228-UE5.2-Gisela_Neira.pptx</a:t>
            </a:r>
            <a:r>
              <a:rPr lang="de-DE" dirty="0" smtClean="0"/>
              <a:t>“</a:t>
            </a:r>
          </a:p>
          <a:p>
            <a:pPr lvl="1">
              <a:buNone/>
            </a:pPr>
            <a:r>
              <a:rPr lang="de-DE" dirty="0" smtClean="0"/>
              <a:t>Text-Dateien:</a:t>
            </a:r>
          </a:p>
          <a:p>
            <a:pPr lvl="1">
              <a:buNone/>
            </a:pPr>
            <a:r>
              <a:rPr lang="de-DE" dirty="0" smtClean="0"/>
              <a:t>	</a:t>
            </a:r>
            <a:r>
              <a:rPr lang="de-DE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Insgesamt </a:t>
            </a:r>
            <a:r>
              <a:rPr lang="de-DE" b="1" smtClean="0">
                <a:solidFill>
                  <a:srgbClr val="C00000"/>
                </a:solidFill>
              </a:rPr>
              <a:t>20</a:t>
            </a:r>
            <a:r>
              <a:rPr lang="de-DE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Text-Dateien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smtClean="0"/>
              <a:t>Projektarbeit </a:t>
            </a:r>
          </a:p>
          <a:p>
            <a:r>
              <a:rPr lang="de-DE" sz="4000" dirty="0" smtClean="0"/>
              <a:t>Modularisierung</a:t>
            </a:r>
          </a:p>
          <a:p>
            <a:pPr lvl="1"/>
            <a:r>
              <a:rPr lang="de-DE" sz="3200" dirty="0" smtClean="0"/>
              <a:t>Funktionen (Teil 1)</a:t>
            </a:r>
          </a:p>
          <a:p>
            <a:pPr lvl="1"/>
            <a:r>
              <a:rPr lang="de-DE" sz="3200" dirty="0" smtClean="0"/>
              <a:t>Organisation der Quellcodedateien in C/C++ Programmierung (Projekte ertellen) (Teil 2)</a:t>
            </a:r>
          </a:p>
          <a:p>
            <a:pPr lvl="1"/>
            <a:r>
              <a:rPr lang="de-DE" sz="3200" dirty="0" smtClean="0"/>
              <a:t>OOP (Gedanken)</a:t>
            </a:r>
            <a:endParaRPr lang="de-DE" sz="4000" dirty="0" smtClean="0"/>
          </a:p>
          <a:p>
            <a:r>
              <a:rPr lang="de-DE" sz="4000" dirty="0" smtClean="0"/>
              <a:t>Dateien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Modularisierung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dirty="0" smtClean="0"/>
              <a:t>Projekt erstellen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275395" y="1785926"/>
            <a:ext cx="6715172" cy="13573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Ein umfangreiches Programm in kleinere, überschaubare Einzelteile zerlegen. 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75395" y="3571876"/>
            <a:ext cx="6715172" cy="13573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 smtClean="0">
                <a:solidFill>
                  <a:srgbClr val="002060"/>
                </a:solidFill>
              </a:rPr>
              <a:t>Diese Einzelteile sollen möglichst unabhängig voneinander entwickelt werden.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7132610" y="357166"/>
            <a:ext cx="3572733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hatten gesagt...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8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Modularisierung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061741" y="1928802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Funktionen</a:t>
            </a:r>
            <a:endParaRPr lang="de-DE" sz="4400" dirty="0" smtClean="0">
              <a:solidFill>
                <a:srgbClr val="002060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061741" y="4214818"/>
            <a:ext cx="4572032" cy="135732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 smtClean="0">
                <a:solidFill>
                  <a:srgbClr val="002060"/>
                </a:solidFill>
              </a:rPr>
              <a:t>Quellcodedateien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46833" y="2928934"/>
            <a:ext cx="3143272" cy="135732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Aufteilung des Quellcodes in</a:t>
            </a:r>
          </a:p>
        </p:txBody>
      </p:sp>
      <p:cxnSp>
        <p:nvCxnSpPr>
          <p:cNvPr id="9" name="Gewinkelte Verbindung 8"/>
          <p:cNvCxnSpPr>
            <a:stCxn id="5" idx="3"/>
            <a:endCxn id="16" idx="1"/>
          </p:cNvCxnSpPr>
          <p:nvPr/>
        </p:nvCxnSpPr>
        <p:spPr>
          <a:xfrm flipV="1">
            <a:off x="3490105" y="2607463"/>
            <a:ext cx="1571636" cy="1000132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>
            <a:stCxn id="5" idx="3"/>
            <a:endCxn id="8" idx="1"/>
          </p:cNvCxnSpPr>
          <p:nvPr/>
        </p:nvCxnSpPr>
        <p:spPr>
          <a:xfrm>
            <a:off x="3490105" y="3607595"/>
            <a:ext cx="1571636" cy="1285884"/>
          </a:xfrm>
          <a:prstGeom prst="bentConnector3">
            <a:avLst>
              <a:gd name="adj1" fmla="val 50000"/>
            </a:avLst>
          </a:prstGeom>
          <a:ln w="7620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Quellcodeaufteilung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347361" y="1785926"/>
            <a:ext cx="6357982" cy="38576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4800" dirty="0" smtClean="0">
                <a:solidFill>
                  <a:srgbClr val="002060"/>
                </a:solidFill>
              </a:rPr>
              <a:t>Aufteilung des Quellcodes in verschiedenen Dateien.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Quellcodeaufteilung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75395" y="1785926"/>
            <a:ext cx="364333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Header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275395" y="3429000"/>
            <a:ext cx="364333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Implementation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347361" y="1785926"/>
            <a:ext cx="6357982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Öffentliche Schnittstellen und Deklarationen für Funktionen und (in C++) Klassen.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347361" y="3429000"/>
            <a:ext cx="3214710" cy="150019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Der funktionierende und arbeitende Teil des Quellcode.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75395" y="5286388"/>
            <a:ext cx="10287072" cy="10715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Aufteilung zur übersicht, sowie für Programmierarbeiten in Gruppen.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7704947" y="3429000"/>
            <a:ext cx="3000396" cy="642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Hauptprogramm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7704947" y="4214818"/>
            <a:ext cx="3000396" cy="6429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Funktionen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75395" y="1785926"/>
            <a:ext cx="364333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lokale Variablen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275395" y="3286124"/>
            <a:ext cx="3643338" cy="71438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globale Variablen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4347361" y="1785926"/>
            <a:ext cx="6357982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Sind nur innerhalb eine Funktion bekannt. Werden innerhalb eine Funktion deklariert.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4347361" y="3286124"/>
            <a:ext cx="6357982" cy="13573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2400" dirty="0" smtClean="0">
                <a:solidFill>
                  <a:srgbClr val="002060"/>
                </a:solidFill>
              </a:rPr>
              <a:t>Stehen allen Funktionen gleichermaßen zur Verfügung. Werden außerhalb </a:t>
            </a:r>
            <a:r>
              <a:rPr lang="de-DE" sz="2400" b="1" dirty="0" smtClean="0">
                <a:solidFill>
                  <a:srgbClr val="002060"/>
                </a:solidFill>
              </a:rPr>
              <a:t>jeder</a:t>
            </a:r>
            <a:r>
              <a:rPr lang="de-DE" sz="2400" dirty="0" smtClean="0">
                <a:solidFill>
                  <a:srgbClr val="002060"/>
                </a:solidFill>
              </a:rPr>
              <a:t> Funktion deklaiert.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bgerundetes Rechteck 74"/>
          <p:cNvSpPr/>
          <p:nvPr/>
        </p:nvSpPr>
        <p:spPr>
          <a:xfrm>
            <a:off x="346833" y="357166"/>
            <a:ext cx="6572296" cy="92869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275527" y="2857496"/>
            <a:ext cx="4143404" cy="2214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Werden beim ersten Eintritt in eine Funktion angelegt und gelten dann über den einzelnen </a:t>
            </a:r>
            <a:r>
              <a:rPr lang="de-DE" sz="2400" b="1" dirty="0" smtClean="0">
                <a:solidFill>
                  <a:srgbClr val="FF0000"/>
                </a:solidFill>
              </a:rPr>
              <a:t>Funktionsaufruf</a:t>
            </a:r>
            <a:r>
              <a:rPr lang="de-DE" sz="2400" dirty="0" smtClean="0">
                <a:solidFill>
                  <a:srgbClr val="002060"/>
                </a:solidFill>
              </a:rPr>
              <a:t> hinaus.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5561807" y="2857496"/>
            <a:ext cx="4143404" cy="22145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Sind zwar global, können aber nur von Funktionen innerhalb der spezifischen </a:t>
            </a:r>
            <a:r>
              <a:rPr lang="de-DE" sz="2400" b="1" dirty="0" smtClean="0">
                <a:solidFill>
                  <a:srgbClr val="FF0000"/>
                </a:solidFill>
              </a:rPr>
              <a:t>Quellcodedatei</a:t>
            </a:r>
            <a:r>
              <a:rPr lang="de-DE" sz="2400" dirty="0" smtClean="0">
                <a:solidFill>
                  <a:srgbClr val="002060"/>
                </a:solidFill>
              </a:rPr>
              <a:t> verwendet werden.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1275527" y="5214950"/>
            <a:ext cx="842968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rgbClr val="002060"/>
                </a:solidFill>
              </a:rPr>
              <a:t>Können ihren Wert ändern. Statische Variablen sind vor allem zur Speicherverwaltung gedacht.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33245" y="1928802"/>
            <a:ext cx="4071966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globale </a:t>
            </a:r>
            <a:r>
              <a:rPr lang="de-DE" sz="2800" b="1" dirty="0" smtClean="0">
                <a:solidFill>
                  <a:srgbClr val="C00000"/>
                </a:solidFill>
              </a:rPr>
              <a:t>statische</a:t>
            </a:r>
            <a:r>
              <a:rPr lang="de-DE" sz="2800" dirty="0" smtClean="0">
                <a:solidFill>
                  <a:srgbClr val="002060"/>
                </a:solidFill>
              </a:rPr>
              <a:t> Variablen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275527" y="1928802"/>
            <a:ext cx="4143404" cy="8572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smtClean="0">
                <a:solidFill>
                  <a:srgbClr val="002060"/>
                </a:solidFill>
              </a:rPr>
              <a:t>lokale </a:t>
            </a:r>
            <a:r>
              <a:rPr lang="de-DE" sz="2800" b="1" dirty="0" smtClean="0">
                <a:solidFill>
                  <a:srgbClr val="C00000"/>
                </a:solidFill>
              </a:rPr>
              <a:t>statische</a:t>
            </a:r>
            <a:r>
              <a:rPr lang="de-DE" sz="2800" dirty="0" smtClean="0">
                <a:solidFill>
                  <a:srgbClr val="002060"/>
                </a:solidFill>
              </a:rPr>
              <a:t> Variablen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275527" y="5929330"/>
            <a:ext cx="8429684" cy="6429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static int wert = 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Ananke</vt:lpstr>
      <vt:lpstr>C++ Basics</vt:lpstr>
      <vt:lpstr>Inhalt</vt:lpstr>
      <vt:lpstr>Modularisierung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Dateien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Datenbankanbindun</dc:title>
  <dc:creator>gisi</dc:creator>
  <cp:lastModifiedBy>PC</cp:lastModifiedBy>
  <cp:revision>2478</cp:revision>
  <dcterms:created xsi:type="dcterms:W3CDTF">2017-01-10T15:09:16Z</dcterms:created>
  <dcterms:modified xsi:type="dcterms:W3CDTF">2019-04-10T07:43:36Z</dcterms:modified>
</cp:coreProperties>
</file>