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72" r:id="rId2"/>
    <p:sldId id="274" r:id="rId3"/>
    <p:sldId id="300" r:id="rId4"/>
    <p:sldId id="264" r:id="rId5"/>
    <p:sldId id="278" r:id="rId6"/>
    <p:sldId id="279" r:id="rId7"/>
    <p:sldId id="302" r:id="rId8"/>
    <p:sldId id="296" r:id="rId9"/>
    <p:sldId id="306" r:id="rId10"/>
    <p:sldId id="281" r:id="rId11"/>
    <p:sldId id="297" r:id="rId12"/>
    <p:sldId id="307" r:id="rId13"/>
    <p:sldId id="283" r:id="rId14"/>
    <p:sldId id="299" r:id="rId15"/>
    <p:sldId id="304" r:id="rId16"/>
    <p:sldId id="286" r:id="rId17"/>
    <p:sldId id="287" r:id="rId18"/>
    <p:sldId id="301" r:id="rId19"/>
    <p:sldId id="290" r:id="rId20"/>
    <p:sldId id="303" r:id="rId21"/>
    <p:sldId id="288" r:id="rId22"/>
    <p:sldId id="292" r:id="rId23"/>
    <p:sldId id="293" r:id="rId24"/>
    <p:sldId id="294" r:id="rId25"/>
    <p:sldId id="295" r:id="rId26"/>
    <p:sldId id="312" r:id="rId27"/>
    <p:sldId id="313" r:id="rId28"/>
    <p:sldId id="310" r:id="rId29"/>
    <p:sldId id="308" r:id="rId30"/>
    <p:sldId id="309" r:id="rId31"/>
    <p:sldId id="311" r:id="rId32"/>
    <p:sldId id="314" r:id="rId33"/>
    <p:sldId id="315" r:id="rId34"/>
    <p:sldId id="316" r:id="rId35"/>
    <p:sldId id="269" r:id="rId36"/>
    <p:sldId id="277" r:id="rId3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3525" autoAdjust="0"/>
    <p:restoredTop sz="94660"/>
  </p:normalViewPr>
  <p:slideViewPr>
    <p:cSldViewPr>
      <p:cViewPr varScale="1">
        <p:scale>
          <a:sx n="57" d="100"/>
          <a:sy n="57" d="100"/>
        </p:scale>
        <p:origin x="-1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7DAE33-E71C-4A4D-87DE-64FD4181A143}" type="datetimeFigureOut">
              <a:rPr lang="de-DE" smtClean="0"/>
              <a:pPr/>
              <a:t>11.06.2019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BBF51-5016-453D-B80A-00DC72DE5442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dirty="0" smtClean="0">
                <a:solidFill>
                  <a:schemeClr val="tx1"/>
                </a:solidFill>
              </a:rPr>
              <a:t>Erster Schritt zur Wiederverwendbarkeit der Software-Elemente: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BBF51-5016-453D-B80A-00DC72DE5442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  <a:ln>
            <a:solidFill>
              <a:schemeClr val="tx2"/>
            </a:solidFill>
          </a:ln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solidFill>
                  <a:schemeClr val="tx1">
                    <a:lumMod val="75000"/>
                  </a:schemeClr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11.06.2019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371602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11.06.2019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11.06.2019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v"/>
              <a:defRPr/>
            </a:lvl1pPr>
          </a:lstStyle>
          <a:p>
            <a:pPr lvl="0" eaLnBrk="1" latinLnBrk="0" hangingPunct="1"/>
            <a:r>
              <a:rPr lang="de-DE" dirty="0" smtClean="0"/>
              <a:t>Textmasterformate durch Klicken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11.06.2019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11.06.2019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924801" y="6416678"/>
            <a:ext cx="762000" cy="365125"/>
          </a:xfrm>
        </p:spPr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11.06.2019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1535113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1" y="2362203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2362203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11.06.2019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11.06.2019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11.06.2019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57201" y="1524003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575051" y="273053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11.06.2019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28801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828801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de-DE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Bild durch Klicken auf Symbol hinzufügen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828801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11.06.2019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1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457201" y="6416678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17F659-0594-4966-AAF8-4DB68E016B34}" type="datetimeFigureOut">
              <a:rPr lang="de-DE" smtClean="0"/>
              <a:pPr/>
              <a:t>11.06.2019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124200" y="6416678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7924801" y="6416678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books.org/wiki/C++-Programmierung:_Klassen" TargetMode="External"/><Relationship Id="rId2" Type="http://schemas.openxmlformats.org/officeDocument/2006/relationships/hyperlink" Target="http://www.online-tutorials.net/c-c++-c/c++-tutorial-kleine-einfhrung-in-die-oop/tutorials-t-1-230.html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youtube.com/watch?v=bjbwHpMovwE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gradFill flip="none" rotWithShape="1">
            <a:gsLst>
              <a:gs pos="20000">
                <a:schemeClr val="accent5">
                  <a:tint val="9000"/>
                  <a:alpha val="0"/>
                </a:schemeClr>
              </a:gs>
              <a:gs pos="100000">
                <a:schemeClr val="accent5">
                  <a:tint val="70000"/>
                  <a:satMod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130000" dist="101600" dir="2700000" algn="tl" rotWithShape="0">
              <a:srgbClr val="000000">
                <a:alpha val="35000"/>
              </a:srgbClr>
            </a:outerShdw>
            <a:softEdge rad="317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normAutofit fontScale="90000"/>
          </a:bodyPr>
          <a:lstStyle/>
          <a:p>
            <a:r>
              <a:rPr lang="de-DE" sz="7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C++ AUFBAUKURS</a:t>
            </a:r>
            <a:endParaRPr lang="de-DE" sz="6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48170" y="3071810"/>
            <a:ext cx="6047662" cy="1000132"/>
          </a:xfrm>
        </p:spPr>
        <p:txBody>
          <a:bodyPr>
            <a:normAutofit fontScale="70000" lnSpcReduction="20000"/>
          </a:bodyPr>
          <a:lstStyle/>
          <a:p>
            <a:r>
              <a:rPr lang="de-DE" sz="48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Unterrichtseinheit </a:t>
            </a:r>
            <a:r>
              <a:rPr lang="de-DE" sz="4400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  <a:p>
            <a:r>
              <a:rPr lang="de-DE" sz="44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Einfürung in die OOP in C++</a:t>
            </a:r>
            <a:endParaRPr lang="de-DE" dirty="0" smtClean="0"/>
          </a:p>
        </p:txBody>
      </p:sp>
      <p:sp>
        <p:nvSpPr>
          <p:cNvPr id="4" name="Rechteck 3"/>
          <p:cNvSpPr/>
          <p:nvPr/>
        </p:nvSpPr>
        <p:spPr>
          <a:xfrm>
            <a:off x="6757431" y="6286520"/>
            <a:ext cx="22509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2800" b="1" dirty="0" smtClean="0"/>
              <a:t>Gisela Neira</a:t>
            </a:r>
            <a:endParaRPr lang="de-DE" sz="2800" b="1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2668364" y="214290"/>
            <a:ext cx="3747784" cy="114300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Objekt</a:t>
            </a:r>
            <a:endParaRPr lang="de-DE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Abgerundetes Rechteck 2"/>
          <p:cNvSpPr/>
          <p:nvPr/>
        </p:nvSpPr>
        <p:spPr>
          <a:xfrm>
            <a:off x="5523818" y="1928802"/>
            <a:ext cx="3390852" cy="85725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Attribute</a:t>
            </a:r>
            <a:endParaRPr lang="de-DE" sz="36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229330" y="1857364"/>
            <a:ext cx="3390852" cy="85725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Funktionen /Methoden</a:t>
            </a:r>
            <a:endParaRPr lang="de-DE" sz="16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Gerade Verbindung mit Pfeil 4"/>
          <p:cNvCxnSpPr>
            <a:stCxn id="2" idx="2"/>
            <a:endCxn id="3" idx="0"/>
          </p:cNvCxnSpPr>
          <p:nvPr/>
        </p:nvCxnSpPr>
        <p:spPr>
          <a:xfrm rot="16200000" flipH="1">
            <a:off x="5594998" y="304556"/>
            <a:ext cx="571504" cy="26769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>
            <a:stCxn id="2" idx="2"/>
            <a:endCxn id="4" idx="0"/>
          </p:cNvCxnSpPr>
          <p:nvPr/>
        </p:nvCxnSpPr>
        <p:spPr>
          <a:xfrm rot="5400000">
            <a:off x="2983473" y="298581"/>
            <a:ext cx="500066" cy="26175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bgerundetes Rechteck 23"/>
          <p:cNvSpPr/>
          <p:nvPr/>
        </p:nvSpPr>
        <p:spPr>
          <a:xfrm>
            <a:off x="5523818" y="2857496"/>
            <a:ext cx="3390852" cy="92869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Eigenschaften des Objektes</a:t>
            </a:r>
            <a:endParaRPr lang="de-DE" sz="2800" dirty="0"/>
          </a:p>
        </p:txBody>
      </p:sp>
      <p:sp>
        <p:nvSpPr>
          <p:cNvPr id="25" name="Abgerundetes Rechteck 24"/>
          <p:cNvSpPr/>
          <p:nvPr/>
        </p:nvSpPr>
        <p:spPr>
          <a:xfrm>
            <a:off x="229330" y="2786058"/>
            <a:ext cx="3390852" cy="92869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Alle Operationen des Objektes</a:t>
            </a:r>
            <a:endParaRPr lang="de-DE" sz="2400" dirty="0"/>
          </a:p>
        </p:txBody>
      </p:sp>
      <p:sp>
        <p:nvSpPr>
          <p:cNvPr id="27" name="Abgerundetes Rechteck 26"/>
          <p:cNvSpPr/>
          <p:nvPr/>
        </p:nvSpPr>
        <p:spPr>
          <a:xfrm>
            <a:off x="5523818" y="3929066"/>
            <a:ext cx="3450341" cy="257176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id_auto</a:t>
            </a:r>
          </a:p>
          <a:p>
            <a:r>
              <a:rPr lang="de-DE" dirty="0" smtClean="0"/>
              <a:t>farbe_karrosserie</a:t>
            </a:r>
          </a:p>
          <a:p>
            <a:r>
              <a:rPr lang="de-DE" dirty="0" smtClean="0"/>
              <a:t>groesse</a:t>
            </a:r>
          </a:p>
          <a:p>
            <a:r>
              <a:rPr lang="de-DE" dirty="0" smtClean="0"/>
              <a:t>gewicht</a:t>
            </a:r>
          </a:p>
          <a:p>
            <a:r>
              <a:rPr lang="de-DE" dirty="0" smtClean="0"/>
              <a:t>menge_sitze</a:t>
            </a:r>
          </a:p>
          <a:p>
            <a:r>
              <a:rPr lang="de-DE" smtClean="0"/>
              <a:t>menge_lichter</a:t>
            </a:r>
            <a:endParaRPr lang="de-DE" dirty="0" smtClean="0"/>
          </a:p>
          <a:p>
            <a:r>
              <a:rPr lang="de-DE" dirty="0" smtClean="0"/>
              <a:t>farbe_lichter</a:t>
            </a:r>
          </a:p>
          <a:p>
            <a:r>
              <a:rPr lang="de-DE" dirty="0" smtClean="0"/>
              <a:t>Erreichbare_geschwindi.kanmenge_bremsen</a:t>
            </a:r>
          </a:p>
          <a:p>
            <a:r>
              <a:rPr lang="de-DE" dirty="0" smtClean="0"/>
              <a:t>.....</a:t>
            </a:r>
            <a:endParaRPr lang="de-DE" dirty="0"/>
          </a:p>
        </p:txBody>
      </p:sp>
      <p:sp>
        <p:nvSpPr>
          <p:cNvPr id="28" name="Abgerundetes Rechteck 27"/>
          <p:cNvSpPr/>
          <p:nvPr/>
        </p:nvSpPr>
        <p:spPr>
          <a:xfrm>
            <a:off x="169841" y="3857628"/>
            <a:ext cx="3450341" cy="250033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fahren()</a:t>
            </a:r>
          </a:p>
          <a:p>
            <a:pPr algn="ctr"/>
            <a:r>
              <a:rPr lang="de-DE" dirty="0" err="1" smtClean="0"/>
              <a:t>leg_farbe_an</a:t>
            </a:r>
            <a:r>
              <a:rPr lang="de-DE" dirty="0" smtClean="0"/>
              <a:t>()</a:t>
            </a:r>
          </a:p>
          <a:p>
            <a:pPr algn="ctr"/>
            <a:r>
              <a:rPr lang="de-DE" dirty="0" smtClean="0"/>
              <a:t>id_anlegen()</a:t>
            </a:r>
          </a:p>
          <a:p>
            <a:pPr algn="ctr"/>
            <a:r>
              <a:rPr lang="de-DE" dirty="0" smtClean="0"/>
              <a:t>neustarten()</a:t>
            </a:r>
          </a:p>
          <a:p>
            <a:pPr algn="ctr"/>
            <a:r>
              <a:rPr lang="de-DE" dirty="0" smtClean="0"/>
              <a:t>bremsen()</a:t>
            </a:r>
          </a:p>
          <a:p>
            <a:pPr algn="ctr"/>
            <a:r>
              <a:rPr lang="de-DE" dirty="0" smtClean="0"/>
              <a:t>blinken()</a:t>
            </a:r>
          </a:p>
          <a:p>
            <a:pPr algn="ctr"/>
            <a:r>
              <a:rPr lang="de-DE" dirty="0" smtClean="0"/>
              <a:t>lenken()</a:t>
            </a:r>
          </a:p>
          <a:p>
            <a:pPr algn="ctr"/>
            <a:r>
              <a:rPr lang="de-DE" dirty="0" smtClean="0"/>
              <a:t>beschleunigen()</a:t>
            </a:r>
          </a:p>
          <a:p>
            <a:pPr algn="ctr"/>
            <a:r>
              <a:rPr lang="de-DE" dirty="0" smtClean="0"/>
              <a:t>.....</a:t>
            </a:r>
            <a:endParaRPr lang="de-DE" dirty="0"/>
          </a:p>
        </p:txBody>
      </p:sp>
      <p:sp>
        <p:nvSpPr>
          <p:cNvPr id="29" name="Pfeil nach rechts 28"/>
          <p:cNvSpPr/>
          <p:nvPr/>
        </p:nvSpPr>
        <p:spPr>
          <a:xfrm>
            <a:off x="3739159" y="4429132"/>
            <a:ext cx="1665682" cy="785818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Abgerundetes Rechteck 29"/>
          <p:cNvSpPr/>
          <p:nvPr/>
        </p:nvSpPr>
        <p:spPr>
          <a:xfrm>
            <a:off x="7445758" y="4214818"/>
            <a:ext cx="1409423" cy="5715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Persistent</a:t>
            </a:r>
          </a:p>
          <a:p>
            <a:pPr algn="ctr"/>
            <a:r>
              <a:rPr lang="de-DE" dirty="0" smtClean="0"/>
              <a:t>(id_auto)</a:t>
            </a:r>
            <a:endParaRPr lang="de-DE" dirty="0"/>
          </a:p>
        </p:txBody>
      </p:sp>
      <p:sp>
        <p:nvSpPr>
          <p:cNvPr id="31" name="Abgerundetes Rechteck 30"/>
          <p:cNvSpPr/>
          <p:nvPr/>
        </p:nvSpPr>
        <p:spPr>
          <a:xfrm>
            <a:off x="7486943" y="5572140"/>
            <a:ext cx="1308750" cy="5715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Transient</a:t>
            </a:r>
          </a:p>
          <a:p>
            <a:pPr algn="ctr"/>
            <a:r>
              <a:rPr lang="de-DE" sz="1400" dirty="0" smtClean="0"/>
              <a:t>(licht_blinkt)</a:t>
            </a:r>
            <a:endParaRPr lang="de-DE" sz="1400" dirty="0"/>
          </a:p>
        </p:txBody>
      </p:sp>
      <p:sp>
        <p:nvSpPr>
          <p:cNvPr id="1026" name="AutoShape 2" descr="Käfer, Volkswagen, Vw, Käfer, Insekt, Fahrzeug, 1955"/>
          <p:cNvSpPr>
            <a:spLocks noChangeAspect="1" noChangeArrowheads="1"/>
          </p:cNvSpPr>
          <p:nvPr/>
        </p:nvSpPr>
        <p:spPr bwMode="auto">
          <a:xfrm>
            <a:off x="129553" y="-136525"/>
            <a:ext cx="247207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28" name="AutoShape 4" descr="Käfer, Volkswagen, Vw, Käfer, Insekt, Fahrzeug, 1955"/>
          <p:cNvSpPr>
            <a:spLocks noChangeAspect="1" noChangeArrowheads="1"/>
          </p:cNvSpPr>
          <p:nvPr/>
        </p:nvSpPr>
        <p:spPr bwMode="auto">
          <a:xfrm>
            <a:off x="129553" y="-136525"/>
            <a:ext cx="247207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30" name="AutoShape 6" descr="Käfer, Volkswagen, Vw, Käfer, Insekt, Fahrzeug, 1955"/>
          <p:cNvSpPr>
            <a:spLocks noChangeAspect="1" noChangeArrowheads="1"/>
          </p:cNvSpPr>
          <p:nvPr/>
        </p:nvSpPr>
        <p:spPr bwMode="auto">
          <a:xfrm>
            <a:off x="129553" y="-136525"/>
            <a:ext cx="247207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35" name="Grafik 34" descr="beetle-820774_960_72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79671" y="3643315"/>
            <a:ext cx="1784632" cy="13215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705239" y="214290"/>
            <a:ext cx="3747784" cy="114300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Was ist eine Klasse?</a:t>
            </a:r>
            <a:endParaRPr lang="de-DE" sz="1100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026" name="AutoShape 2" descr="Käfer, Volkswagen, Vw, Käfer, Insekt, Fahrzeug, 1955"/>
          <p:cNvSpPr>
            <a:spLocks noChangeAspect="1" noChangeArrowheads="1"/>
          </p:cNvSpPr>
          <p:nvPr/>
        </p:nvSpPr>
        <p:spPr bwMode="auto">
          <a:xfrm>
            <a:off x="129553" y="-136525"/>
            <a:ext cx="247207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28" name="AutoShape 4" descr="Käfer, Volkswagen, Vw, Käfer, Insekt, Fahrzeug, 1955"/>
          <p:cNvSpPr>
            <a:spLocks noChangeAspect="1" noChangeArrowheads="1"/>
          </p:cNvSpPr>
          <p:nvPr/>
        </p:nvSpPr>
        <p:spPr bwMode="auto">
          <a:xfrm>
            <a:off x="129553" y="-136525"/>
            <a:ext cx="247207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705239" y="214290"/>
            <a:ext cx="3747784" cy="114300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Klasse</a:t>
            </a:r>
            <a:endParaRPr lang="de-DE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705239" y="5429264"/>
            <a:ext cx="3747784" cy="10001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Objekt</a:t>
            </a:r>
            <a:endParaRPr lang="de-DE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Gerade Verbindung mit Pfeil 5"/>
          <p:cNvCxnSpPr>
            <a:stCxn id="2" idx="2"/>
            <a:endCxn id="4" idx="0"/>
          </p:cNvCxnSpPr>
          <p:nvPr/>
        </p:nvCxnSpPr>
        <p:spPr>
          <a:xfrm rot="5400000">
            <a:off x="543148" y="3393414"/>
            <a:ext cx="4071966" cy="1322"/>
          </a:xfrm>
          <a:prstGeom prst="straightConnector1">
            <a:avLst/>
          </a:prstGeom>
          <a:ln w="889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AutoShape 2" descr="Käfer, Volkswagen, Vw, Käfer, Insekt, Fahrzeug, 1955"/>
          <p:cNvSpPr>
            <a:spLocks noChangeAspect="1" noChangeArrowheads="1"/>
          </p:cNvSpPr>
          <p:nvPr/>
        </p:nvSpPr>
        <p:spPr bwMode="auto">
          <a:xfrm>
            <a:off x="129553" y="-136525"/>
            <a:ext cx="247207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28" name="AutoShape 4" descr="Käfer, Volkswagen, Vw, Käfer, Insekt, Fahrzeug, 1955"/>
          <p:cNvSpPr>
            <a:spLocks noChangeAspect="1" noChangeArrowheads="1"/>
          </p:cNvSpPr>
          <p:nvPr/>
        </p:nvSpPr>
        <p:spPr bwMode="auto">
          <a:xfrm>
            <a:off x="129553" y="-136525"/>
            <a:ext cx="247207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30" name="AutoShape 6" descr="Käfer, Volkswagen, Vw, Käfer, Insekt, Fahrzeug, 1955"/>
          <p:cNvSpPr>
            <a:spLocks noChangeAspect="1" noChangeArrowheads="1"/>
          </p:cNvSpPr>
          <p:nvPr/>
        </p:nvSpPr>
        <p:spPr bwMode="auto">
          <a:xfrm>
            <a:off x="7962852" y="6561138"/>
            <a:ext cx="247207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2" name="Abgerundetes Rechteck 21"/>
          <p:cNvSpPr/>
          <p:nvPr/>
        </p:nvSpPr>
        <p:spPr>
          <a:xfrm rot="16200000">
            <a:off x="-213568" y="2570969"/>
            <a:ext cx="3714774" cy="15731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Bauplan</a:t>
            </a:r>
            <a:endParaRPr lang="de-DE" sz="32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ruppieren 12"/>
          <p:cNvGrpSpPr/>
          <p:nvPr/>
        </p:nvGrpSpPr>
        <p:grpSpPr>
          <a:xfrm>
            <a:off x="5047909" y="285729"/>
            <a:ext cx="3747784" cy="2585323"/>
            <a:chOff x="6061873" y="1928802"/>
            <a:chExt cx="4500594" cy="2585323"/>
          </a:xfrm>
        </p:grpSpPr>
        <p:sp>
          <p:nvSpPr>
            <p:cNvPr id="23" name="Textfeld 22"/>
            <p:cNvSpPr txBox="1"/>
            <p:nvPr/>
          </p:nvSpPr>
          <p:spPr>
            <a:xfrm>
              <a:off x="6061873" y="1928802"/>
              <a:ext cx="4500594" cy="2585323"/>
            </a:xfrm>
            <a:prstGeom prst="rect">
              <a:avLst/>
            </a:prstGeom>
            <a:gradFill flip="none" rotWithShape="1">
              <a:gsLst>
                <a:gs pos="0">
                  <a:schemeClr val="lt1">
                    <a:shade val="30000"/>
                    <a:satMod val="115000"/>
                  </a:schemeClr>
                </a:gs>
                <a:gs pos="50000">
                  <a:schemeClr val="lt1">
                    <a:shade val="67500"/>
                    <a:satMod val="11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dirty="0" smtClean="0"/>
                <a:t>Class  punkt</a:t>
              </a:r>
            </a:p>
            <a:p>
              <a:r>
                <a:rPr lang="de-DE" dirty="0" smtClean="0"/>
                <a:t>{</a:t>
              </a:r>
            </a:p>
            <a:p>
              <a:r>
                <a:rPr lang="de-DE" dirty="0" smtClean="0"/>
                <a:t>//Art der Member:</a:t>
              </a:r>
            </a:p>
            <a:p>
              <a:r>
                <a:rPr lang="de-DE" dirty="0" smtClean="0"/>
                <a:t>/*Daten</a:t>
              </a:r>
            </a:p>
            <a:p>
              <a:r>
                <a:rPr lang="de-DE" dirty="0" smtClean="0"/>
                <a:t>    Daten</a:t>
              </a:r>
            </a:p>
            <a:p>
              <a:r>
                <a:rPr lang="de-DE" dirty="0" smtClean="0"/>
                <a:t>    Funktionen()</a:t>
              </a:r>
            </a:p>
            <a:p>
              <a:r>
                <a:rPr lang="de-DE" dirty="0" smtClean="0"/>
                <a:t>    Daten</a:t>
              </a:r>
            </a:p>
            <a:p>
              <a:r>
                <a:rPr lang="de-DE" dirty="0" smtClean="0"/>
                <a:t>    Funktionen()*/</a:t>
              </a:r>
            </a:p>
            <a:p>
              <a:r>
                <a:rPr lang="de-DE" dirty="0" smtClean="0"/>
                <a:t>};</a:t>
              </a:r>
              <a:endParaRPr lang="de-DE" dirty="0"/>
            </a:p>
          </p:txBody>
        </p:sp>
        <p:sp>
          <p:nvSpPr>
            <p:cNvPr id="32" name="Geschweifte Klammer rechts 31"/>
            <p:cNvSpPr/>
            <p:nvPr/>
          </p:nvSpPr>
          <p:spPr>
            <a:xfrm>
              <a:off x="8276451" y="2857496"/>
              <a:ext cx="428628" cy="135732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8847955" y="3214686"/>
              <a:ext cx="1643074" cy="785818"/>
            </a:xfrm>
            <a:prstGeom prst="round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Member</a:t>
              </a:r>
            </a:p>
            <a:p>
              <a:r>
                <a:rPr lang="de-DE" sz="1600" dirty="0" smtClean="0">
                  <a:solidFill>
                    <a:schemeClr val="bg1"/>
                  </a:solidFill>
                </a:rPr>
                <a:t>(Mitglieder)</a:t>
              </a:r>
              <a:endParaRPr lang="de-DE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feld 14"/>
          <p:cNvSpPr txBox="1"/>
          <p:nvPr/>
        </p:nvSpPr>
        <p:spPr>
          <a:xfrm>
            <a:off x="5047909" y="4143380"/>
            <a:ext cx="3747784" cy="2554545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600" dirty="0" smtClean="0"/>
              <a:t>Class  punkt</a:t>
            </a:r>
          </a:p>
          <a:p>
            <a:r>
              <a:rPr lang="de-DE" sz="1600" dirty="0" smtClean="0"/>
              <a:t>{</a:t>
            </a:r>
          </a:p>
          <a:p>
            <a:r>
              <a:rPr lang="de-DE" sz="1600" dirty="0" smtClean="0"/>
              <a:t>    private:</a:t>
            </a:r>
          </a:p>
          <a:p>
            <a:r>
              <a:rPr lang="de-DE" sz="1600" dirty="0" smtClean="0"/>
              <a:t>	short x;</a:t>
            </a:r>
          </a:p>
          <a:p>
            <a:r>
              <a:rPr lang="de-DE" sz="1600" dirty="0" smtClean="0"/>
              <a:t>	short y;</a:t>
            </a:r>
          </a:p>
          <a:p>
            <a:r>
              <a:rPr lang="de-DE" sz="1600" dirty="0" smtClean="0"/>
              <a:t>   public:</a:t>
            </a:r>
          </a:p>
          <a:p>
            <a:r>
              <a:rPr lang="de-DE" sz="1600" dirty="0" smtClean="0"/>
              <a:t>	short get_x() {return x;}</a:t>
            </a:r>
          </a:p>
          <a:p>
            <a:r>
              <a:rPr lang="de-DE" sz="1600" dirty="0" smtClean="0"/>
              <a:t>	short get_y() {return y;}	</a:t>
            </a:r>
          </a:p>
          <a:p>
            <a:r>
              <a:rPr lang="de-DE" sz="1600" dirty="0" smtClean="0"/>
              <a:t>};</a:t>
            </a:r>
            <a:endParaRPr lang="de-DE" sz="1600" dirty="0"/>
          </a:p>
        </p:txBody>
      </p:sp>
      <p:sp>
        <p:nvSpPr>
          <p:cNvPr id="18" name="Abgerundetes Rechteck 17"/>
          <p:cNvSpPr/>
          <p:nvPr/>
        </p:nvSpPr>
        <p:spPr>
          <a:xfrm>
            <a:off x="4155579" y="3214686"/>
            <a:ext cx="2141591" cy="785818"/>
          </a:xfrm>
          <a:prstGeom prst="round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2-Byte-Zahl </a:t>
            </a:r>
          </a:p>
          <a:p>
            <a:pPr algn="ctr"/>
            <a:r>
              <a:rPr lang="de-DE" sz="1200" dirty="0" smtClean="0"/>
              <a:t>(im Bereich von -32768 bis 32767)</a:t>
            </a:r>
            <a:endParaRPr lang="de-DE" sz="1200" dirty="0"/>
          </a:p>
        </p:txBody>
      </p:sp>
      <p:cxnSp>
        <p:nvCxnSpPr>
          <p:cNvPr id="20" name="Gerade Verbindung mit Pfeil 19"/>
          <p:cNvCxnSpPr>
            <a:stCxn id="18" idx="2"/>
          </p:cNvCxnSpPr>
          <p:nvPr/>
        </p:nvCxnSpPr>
        <p:spPr>
          <a:xfrm rot="16200000" flipH="1">
            <a:off x="5178448" y="4048431"/>
            <a:ext cx="928694" cy="83284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2" grpId="1" animBg="1"/>
      <p:bldP spid="15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705239" y="214290"/>
            <a:ext cx="3747784" cy="114300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Klasse</a:t>
            </a:r>
            <a:endParaRPr lang="de-DE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705239" y="5429264"/>
            <a:ext cx="3747784" cy="10001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Objekt</a:t>
            </a:r>
            <a:endParaRPr lang="de-DE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Gerade Verbindung mit Pfeil 5"/>
          <p:cNvCxnSpPr>
            <a:stCxn id="2" idx="2"/>
            <a:endCxn id="4" idx="0"/>
          </p:cNvCxnSpPr>
          <p:nvPr/>
        </p:nvCxnSpPr>
        <p:spPr>
          <a:xfrm rot="5400000">
            <a:off x="543148" y="3393414"/>
            <a:ext cx="4071966" cy="1322"/>
          </a:xfrm>
          <a:prstGeom prst="straightConnector1">
            <a:avLst/>
          </a:prstGeom>
          <a:ln w="889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AutoShape 2" descr="Käfer, Volkswagen, Vw, Käfer, Insekt, Fahrzeug, 1955"/>
          <p:cNvSpPr>
            <a:spLocks noChangeAspect="1" noChangeArrowheads="1"/>
          </p:cNvSpPr>
          <p:nvPr/>
        </p:nvSpPr>
        <p:spPr bwMode="auto">
          <a:xfrm>
            <a:off x="129553" y="-136525"/>
            <a:ext cx="247207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28" name="AutoShape 4" descr="Käfer, Volkswagen, Vw, Käfer, Insekt, Fahrzeug, 1955"/>
          <p:cNvSpPr>
            <a:spLocks noChangeAspect="1" noChangeArrowheads="1"/>
          </p:cNvSpPr>
          <p:nvPr/>
        </p:nvSpPr>
        <p:spPr bwMode="auto">
          <a:xfrm>
            <a:off x="129553" y="-136525"/>
            <a:ext cx="247207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30" name="AutoShape 6" descr="Käfer, Volkswagen, Vw, Käfer, Insekt, Fahrzeug, 1955"/>
          <p:cNvSpPr>
            <a:spLocks noChangeAspect="1" noChangeArrowheads="1"/>
          </p:cNvSpPr>
          <p:nvPr/>
        </p:nvSpPr>
        <p:spPr bwMode="auto">
          <a:xfrm>
            <a:off x="129553" y="-136525"/>
            <a:ext cx="247207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6" name="Abgerundetes Rechteck 25"/>
          <p:cNvSpPr/>
          <p:nvPr/>
        </p:nvSpPr>
        <p:spPr>
          <a:xfrm>
            <a:off x="4572001" y="285728"/>
            <a:ext cx="4214842" cy="7858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000" b="1" dirty="0" smtClean="0">
                <a:solidFill>
                  <a:schemeClr val="accent3">
                    <a:lumMod val="75000"/>
                  </a:schemeClr>
                </a:solidFill>
              </a:rPr>
              <a:t>Unterschiede zwischen Klassen und normalen Datenstrukturen.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4572001" y="1214422"/>
            <a:ext cx="4214842" cy="8572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de-DE" dirty="0" smtClean="0">
                <a:solidFill>
                  <a:sysClr val="windowText" lastClr="000000"/>
                </a:solidFill>
              </a:rPr>
              <a:t>Klassen enthalten</a:t>
            </a:r>
          </a:p>
          <a:p>
            <a:r>
              <a:rPr lang="de-DE" dirty="0" smtClean="0">
                <a:solidFill>
                  <a:sysClr val="windowText" lastClr="000000"/>
                </a:solidFill>
              </a:rPr>
              <a:t>Daten </a:t>
            </a:r>
            <a:r>
              <a:rPr lang="de-DE" u="sng" dirty="0" smtClean="0">
                <a:solidFill>
                  <a:sysClr val="windowText" lastClr="000000"/>
                </a:solidFill>
              </a:rPr>
              <a:t>und </a:t>
            </a:r>
            <a:r>
              <a:rPr lang="de-DE" dirty="0" smtClean="0">
                <a:solidFill>
                  <a:sysClr val="windowText" lastClr="000000"/>
                </a:solidFill>
              </a:rPr>
              <a:t>Funktionen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4809955" y="5715016"/>
            <a:ext cx="3976887" cy="8286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de-DE" b="1" dirty="0" smtClean="0">
                <a:solidFill>
                  <a:srgbClr val="C00000"/>
                </a:solidFill>
              </a:rPr>
              <a:t>public</a:t>
            </a:r>
            <a:r>
              <a:rPr lang="de-DE" dirty="0" smtClean="0">
                <a:solidFill>
                  <a:sysClr val="windowText" lastClr="000000"/>
                </a:solidFill>
              </a:rPr>
              <a:t>: Bereich auf dem von überall zugefriffen werden kann.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4809955" y="4286256"/>
            <a:ext cx="3976887" cy="128588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de-DE" sz="2000" b="1" dirty="0" smtClean="0">
                <a:solidFill>
                  <a:schemeClr val="accent1">
                    <a:lumMod val="50000"/>
                  </a:schemeClr>
                </a:solidFill>
              </a:rPr>
              <a:t>protected</a:t>
            </a:r>
            <a:r>
              <a:rPr lang="de-DE" dirty="0" smtClean="0">
                <a:solidFill>
                  <a:sysClr val="windowText" lastClr="000000"/>
                </a:solidFill>
              </a:rPr>
              <a:t>: </a:t>
            </a:r>
            <a:r>
              <a:rPr lang="de-DE" dirty="0" smtClean="0">
                <a:solidFill>
                  <a:srgbClr val="002060"/>
                </a:solidFill>
              </a:rPr>
              <a:t>Bereich auf dem die Member der eigenen Klasse und die Kinder der Klasse zugreifen können, aber nicht von außen.</a:t>
            </a:r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4809955" y="3214686"/>
            <a:ext cx="3976887" cy="9905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de-DE" b="1" dirty="0" smtClean="0">
                <a:solidFill>
                  <a:srgbClr val="C00000"/>
                </a:solidFill>
              </a:rPr>
              <a:t>private</a:t>
            </a:r>
            <a:r>
              <a:rPr lang="de-DE" dirty="0" smtClean="0">
                <a:solidFill>
                  <a:sysClr val="windowText" lastClr="000000"/>
                </a:solidFill>
              </a:rPr>
              <a:t>: Bereich auf dem nur die Member der eigenen Klasse zugreifen können.</a:t>
            </a:r>
          </a:p>
        </p:txBody>
      </p:sp>
      <p:sp>
        <p:nvSpPr>
          <p:cNvPr id="14" name="Abgerundetes Rechteck 13"/>
          <p:cNvSpPr/>
          <p:nvPr/>
        </p:nvSpPr>
        <p:spPr>
          <a:xfrm>
            <a:off x="4572001" y="2214554"/>
            <a:ext cx="4214842" cy="8572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de-DE" dirty="0" smtClean="0">
                <a:solidFill>
                  <a:sysClr val="windowText" lastClr="000000"/>
                </a:solidFill>
              </a:rPr>
              <a:t>Diferenzierte Zugriffschutz auf die Member einer Klasse:</a:t>
            </a:r>
          </a:p>
        </p:txBody>
      </p:sp>
      <p:sp>
        <p:nvSpPr>
          <p:cNvPr id="15" name="Abgerundetes Rechteck 14"/>
          <p:cNvSpPr/>
          <p:nvPr/>
        </p:nvSpPr>
        <p:spPr>
          <a:xfrm rot="16200000">
            <a:off x="-213568" y="2570969"/>
            <a:ext cx="3714774" cy="15731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Bauplan</a:t>
            </a:r>
            <a:endParaRPr lang="de-DE" sz="32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705239" y="214290"/>
            <a:ext cx="3747784" cy="114300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Zugriffsrechte auf Mitglieder / Member einer Klasse</a:t>
            </a:r>
            <a:endParaRPr lang="de-DE" sz="900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026" name="AutoShape 2" descr="Käfer, Volkswagen, Vw, Käfer, Insekt, Fahrzeug, 1955"/>
          <p:cNvSpPr>
            <a:spLocks noChangeAspect="1" noChangeArrowheads="1"/>
          </p:cNvSpPr>
          <p:nvPr/>
        </p:nvSpPr>
        <p:spPr bwMode="auto">
          <a:xfrm>
            <a:off x="129553" y="-136525"/>
            <a:ext cx="247207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28" name="AutoShape 4" descr="Käfer, Volkswagen, Vw, Käfer, Insekt, Fahrzeug, 1955"/>
          <p:cNvSpPr>
            <a:spLocks noChangeAspect="1" noChangeArrowheads="1"/>
          </p:cNvSpPr>
          <p:nvPr/>
        </p:nvSpPr>
        <p:spPr bwMode="auto">
          <a:xfrm>
            <a:off x="129553" y="-136525"/>
            <a:ext cx="247207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30" name="AutoShape 6" descr="Käfer, Volkswagen, Vw, Käfer, Insekt, Fahrzeug, 1955"/>
          <p:cNvSpPr>
            <a:spLocks noChangeAspect="1" noChangeArrowheads="1"/>
          </p:cNvSpPr>
          <p:nvPr/>
        </p:nvSpPr>
        <p:spPr bwMode="auto">
          <a:xfrm>
            <a:off x="129553" y="-136525"/>
            <a:ext cx="247207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aphicFrame>
        <p:nvGraphicFramePr>
          <p:cNvPr id="10" name="Inhaltsplatzhalter 4"/>
          <p:cNvGraphicFramePr>
            <a:graphicFrameLocks/>
          </p:cNvGraphicFramePr>
          <p:nvPr/>
        </p:nvGraphicFramePr>
        <p:xfrm>
          <a:off x="407796" y="2285993"/>
          <a:ext cx="8397784" cy="3745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9446"/>
                <a:gridCol w="2099446"/>
                <a:gridCol w="2099446"/>
                <a:gridCol w="2099446"/>
              </a:tblGrid>
              <a:tr h="548082">
                <a:tc rowSpan="2">
                  <a:txBody>
                    <a:bodyPr/>
                    <a:lstStyle/>
                    <a:p>
                      <a:r>
                        <a:rPr lang="de-DE" sz="2800" dirty="0" smtClean="0"/>
                        <a:t>Bereich</a:t>
                      </a:r>
                      <a:endParaRPr lang="de-DE" sz="2800" dirty="0"/>
                    </a:p>
                  </a:txBody>
                  <a:tcPr marL="76145" marR="76145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2800" dirty="0" smtClean="0"/>
                        <a:t>Zugriff aus...</a:t>
                      </a:r>
                      <a:endParaRPr lang="de-DE" sz="2800" dirty="0"/>
                    </a:p>
                  </a:txBody>
                  <a:tcPr marL="76145" marR="76145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95914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eigener</a:t>
                      </a:r>
                      <a:r>
                        <a:rPr lang="de-DE" sz="2800" baseline="0" dirty="0" smtClean="0"/>
                        <a:t> Klasse</a:t>
                      </a:r>
                      <a:endParaRPr lang="de-DE" sz="2800" dirty="0"/>
                    </a:p>
                  </a:txBody>
                  <a:tcPr marL="76145" marR="76145" anchor="ctr"/>
                </a:tc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abgeleiteter Klasse</a:t>
                      </a:r>
                      <a:endParaRPr lang="de-DE" sz="2800" dirty="0"/>
                    </a:p>
                  </a:txBody>
                  <a:tcPr marL="76145" marR="76145" anchor="ctr"/>
                </a:tc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außerhalb</a:t>
                      </a:r>
                      <a:endParaRPr lang="de-DE" sz="2800" dirty="0"/>
                    </a:p>
                  </a:txBody>
                  <a:tcPr marL="76145" marR="76145" anchor="ctr"/>
                </a:tc>
              </a:tr>
              <a:tr h="548082"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private</a:t>
                      </a:r>
                      <a:endParaRPr lang="de-DE" sz="2800" dirty="0"/>
                    </a:p>
                  </a:txBody>
                  <a:tcPr marL="76145" marR="761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+</a:t>
                      </a:r>
                      <a:endParaRPr lang="de-DE" sz="2800" b="1" dirty="0">
                        <a:solidFill>
                          <a:schemeClr val="accent3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76145" marR="761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</a:t>
                      </a:r>
                      <a:endParaRPr lang="de-DE" sz="2800" b="1" dirty="0">
                        <a:solidFill>
                          <a:schemeClr val="accent3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76145" marR="761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</a:t>
                      </a:r>
                      <a:endParaRPr lang="de-DE" sz="2800" b="1" dirty="0">
                        <a:solidFill>
                          <a:schemeClr val="accent3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76145" marR="76145"/>
                </a:tc>
              </a:tr>
              <a:tr h="548082"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protected</a:t>
                      </a:r>
                      <a:endParaRPr lang="de-DE" sz="2800" dirty="0"/>
                    </a:p>
                  </a:txBody>
                  <a:tcPr marL="76145" marR="761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+</a:t>
                      </a:r>
                      <a:endParaRPr lang="de-DE" sz="2800" b="1" dirty="0">
                        <a:solidFill>
                          <a:schemeClr val="accent3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76145" marR="761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+</a:t>
                      </a:r>
                      <a:endParaRPr lang="de-DE" sz="32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76145" marR="761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</a:t>
                      </a:r>
                      <a:endParaRPr lang="de-DE" sz="2800" b="1" dirty="0">
                        <a:solidFill>
                          <a:schemeClr val="accent3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76145" marR="76145"/>
                </a:tc>
              </a:tr>
              <a:tr h="555694"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public</a:t>
                      </a:r>
                      <a:endParaRPr lang="de-DE" sz="2800" dirty="0"/>
                    </a:p>
                  </a:txBody>
                  <a:tcPr marL="76145" marR="761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+</a:t>
                      </a:r>
                      <a:endParaRPr lang="de-DE" sz="2800" b="1" dirty="0">
                        <a:solidFill>
                          <a:schemeClr val="accent3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76145" marR="761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+</a:t>
                      </a:r>
                      <a:endParaRPr lang="de-DE" sz="2800" b="1" dirty="0">
                        <a:solidFill>
                          <a:schemeClr val="accent3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76145" marR="761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+</a:t>
                      </a:r>
                      <a:endParaRPr lang="de-DE" sz="2800" b="1" dirty="0">
                        <a:solidFill>
                          <a:schemeClr val="accent3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76145" marR="76145"/>
                </a:tc>
              </a:tr>
              <a:tr h="555694">
                <a:tc gridSpan="4">
                  <a:txBody>
                    <a:bodyPr/>
                    <a:lstStyle/>
                    <a:p>
                      <a:r>
                        <a:rPr lang="de-DE" sz="2000" dirty="0" smtClean="0"/>
                        <a:t>+ = zulässig,</a:t>
                      </a:r>
                      <a:r>
                        <a:rPr lang="de-DE" sz="2000" baseline="0" dirty="0" smtClean="0"/>
                        <a:t> - = unzulässig</a:t>
                      </a:r>
                      <a:endParaRPr lang="de-DE" sz="2000" dirty="0"/>
                    </a:p>
                  </a:txBody>
                  <a:tcPr marL="76145" marR="76145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705239" y="214290"/>
            <a:ext cx="3747784" cy="114300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Warum werden in der OOP Rechte zugewiesen?</a:t>
            </a:r>
            <a:endParaRPr lang="de-DE" sz="900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026" name="AutoShape 2" descr="Käfer, Volkswagen, Vw, Käfer, Insekt, Fahrzeug, 1955"/>
          <p:cNvSpPr>
            <a:spLocks noChangeAspect="1" noChangeArrowheads="1"/>
          </p:cNvSpPr>
          <p:nvPr/>
        </p:nvSpPr>
        <p:spPr bwMode="auto">
          <a:xfrm>
            <a:off x="129553" y="-136525"/>
            <a:ext cx="247207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28" name="AutoShape 4" descr="Käfer, Volkswagen, Vw, Käfer, Insekt, Fahrzeug, 1955"/>
          <p:cNvSpPr>
            <a:spLocks noChangeAspect="1" noChangeArrowheads="1"/>
          </p:cNvSpPr>
          <p:nvPr/>
        </p:nvSpPr>
        <p:spPr bwMode="auto">
          <a:xfrm>
            <a:off x="129553" y="-136525"/>
            <a:ext cx="247207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30" name="AutoShape 6" descr="Käfer, Volkswagen, Vw, Käfer, Insekt, Fahrzeug, 1955"/>
          <p:cNvSpPr>
            <a:spLocks noChangeAspect="1" noChangeArrowheads="1"/>
          </p:cNvSpPr>
          <p:nvPr/>
        </p:nvSpPr>
        <p:spPr bwMode="auto">
          <a:xfrm>
            <a:off x="129553" y="-136525"/>
            <a:ext cx="247207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Abgerundetes Rechteck 6"/>
          <p:cNvSpPr/>
          <p:nvPr/>
        </p:nvSpPr>
        <p:spPr>
          <a:xfrm>
            <a:off x="288819" y="1857364"/>
            <a:ext cx="2676988" cy="2000264"/>
          </a:xfrm>
          <a:prstGeom prst="round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4000" dirty="0" smtClean="0">
                <a:solidFill>
                  <a:schemeClr val="accent3">
                    <a:lumMod val="75000"/>
                  </a:schemeClr>
                </a:solidFill>
              </a:rPr>
              <a:t>Sicherheit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3501204" y="1857364"/>
            <a:ext cx="5056534" cy="2000264"/>
          </a:xfrm>
          <a:prstGeom prst="round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200" dirty="0" smtClean="0"/>
              <a:t>Um </a:t>
            </a:r>
            <a:r>
              <a:rPr lang="de-DE" sz="3200" i="1" dirty="0" smtClean="0"/>
              <a:t>nicht</a:t>
            </a:r>
            <a:r>
              <a:rPr lang="de-DE" sz="3200" dirty="0" smtClean="0"/>
              <a:t> befugtes eingreifen auf Variablen (und Funktion) zu unterbinden.</a:t>
            </a:r>
            <a:endParaRPr lang="de-DE" sz="3200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705239" y="214290"/>
            <a:ext cx="3747784" cy="114300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Klasse</a:t>
            </a:r>
            <a:endParaRPr lang="de-DE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705239" y="5429264"/>
            <a:ext cx="3747784" cy="10001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Objekt</a:t>
            </a:r>
            <a:endParaRPr lang="de-DE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Gerade Verbindung mit Pfeil 5"/>
          <p:cNvCxnSpPr>
            <a:stCxn id="2" idx="2"/>
            <a:endCxn id="4" idx="0"/>
          </p:cNvCxnSpPr>
          <p:nvPr/>
        </p:nvCxnSpPr>
        <p:spPr>
          <a:xfrm rot="5400000">
            <a:off x="543148" y="3393414"/>
            <a:ext cx="4071966" cy="1322"/>
          </a:xfrm>
          <a:prstGeom prst="straightConnector1">
            <a:avLst/>
          </a:prstGeom>
          <a:ln w="889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AutoShape 2" descr="Käfer, Volkswagen, Vw, Käfer, Insekt, Fahrzeug, 1955"/>
          <p:cNvSpPr>
            <a:spLocks noChangeAspect="1" noChangeArrowheads="1"/>
          </p:cNvSpPr>
          <p:nvPr/>
        </p:nvSpPr>
        <p:spPr bwMode="auto">
          <a:xfrm>
            <a:off x="129553" y="-136525"/>
            <a:ext cx="247207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28" name="AutoShape 4" descr="Käfer, Volkswagen, Vw, Käfer, Insekt, Fahrzeug, 1955"/>
          <p:cNvSpPr>
            <a:spLocks noChangeAspect="1" noChangeArrowheads="1"/>
          </p:cNvSpPr>
          <p:nvPr/>
        </p:nvSpPr>
        <p:spPr bwMode="auto">
          <a:xfrm>
            <a:off x="129553" y="-136525"/>
            <a:ext cx="247207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30" name="AutoShape 6" descr="Käfer, Volkswagen, Vw, Käfer, Insekt, Fahrzeug, 1955"/>
          <p:cNvSpPr>
            <a:spLocks noChangeAspect="1" noChangeArrowheads="1"/>
          </p:cNvSpPr>
          <p:nvPr/>
        </p:nvSpPr>
        <p:spPr bwMode="auto">
          <a:xfrm>
            <a:off x="129553" y="-136525"/>
            <a:ext cx="247207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" name="Abgerundetes Rechteck 9"/>
          <p:cNvSpPr/>
          <p:nvPr/>
        </p:nvSpPr>
        <p:spPr>
          <a:xfrm>
            <a:off x="5702284" y="3643314"/>
            <a:ext cx="2941682" cy="121444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instantiierbare Klassen:</a:t>
            </a:r>
          </a:p>
          <a:p>
            <a:pPr algn="ctr"/>
            <a:r>
              <a:rPr lang="de-DE" b="1" dirty="0" smtClean="0">
                <a:solidFill>
                  <a:srgbClr val="002060"/>
                </a:solidFill>
              </a:rPr>
              <a:t>mein_schwarzes_auto_kaefer:auto_kaefer</a:t>
            </a:r>
            <a:endParaRPr lang="de-DE" b="1" dirty="0">
              <a:solidFill>
                <a:srgbClr val="002060"/>
              </a:solidFill>
            </a:endParaRPr>
          </a:p>
        </p:txBody>
      </p:sp>
      <p:pic>
        <p:nvPicPr>
          <p:cNvPr id="11" name="Grafik 10" descr="beetle-820774_960_72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41716" y="5214951"/>
            <a:ext cx="1784632" cy="1321583"/>
          </a:xfrm>
          <a:prstGeom prst="rect">
            <a:avLst/>
          </a:prstGeom>
        </p:spPr>
      </p:pic>
      <p:cxnSp>
        <p:nvCxnSpPr>
          <p:cNvPr id="13" name="Gewinkelte Verbindung 12"/>
          <p:cNvCxnSpPr>
            <a:endCxn id="10" idx="1"/>
          </p:cNvCxnSpPr>
          <p:nvPr/>
        </p:nvCxnSpPr>
        <p:spPr>
          <a:xfrm>
            <a:off x="2430409" y="3321843"/>
            <a:ext cx="3271875" cy="928694"/>
          </a:xfrm>
          <a:prstGeom prst="bentConnector3">
            <a:avLst>
              <a:gd name="adj1" fmla="val 50000"/>
            </a:avLst>
          </a:prstGeom>
          <a:ln w="889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15"/>
          <p:cNvCxnSpPr>
            <a:stCxn id="10" idx="2"/>
          </p:cNvCxnSpPr>
          <p:nvPr/>
        </p:nvCxnSpPr>
        <p:spPr>
          <a:xfrm rot="5400000">
            <a:off x="5497322" y="4467843"/>
            <a:ext cx="1285887" cy="2065720"/>
          </a:xfrm>
          <a:prstGeom prst="bentConnector2">
            <a:avLst/>
          </a:prstGeom>
          <a:ln w="889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bgerundetes Rechteck 20"/>
          <p:cNvSpPr/>
          <p:nvPr/>
        </p:nvSpPr>
        <p:spPr>
          <a:xfrm>
            <a:off x="5702284" y="1571612"/>
            <a:ext cx="2941682" cy="121444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/>
              <a:t>abstrakte Klassen:</a:t>
            </a:r>
          </a:p>
          <a:p>
            <a:pPr algn="ctr"/>
            <a:r>
              <a:rPr lang="de-DE" sz="2400" b="1" dirty="0" smtClean="0">
                <a:solidFill>
                  <a:srgbClr val="002060"/>
                </a:solidFill>
              </a:rPr>
              <a:t>auto_kaefer</a:t>
            </a:r>
          </a:p>
        </p:txBody>
      </p:sp>
      <p:cxnSp>
        <p:nvCxnSpPr>
          <p:cNvPr id="24" name="Gewinkelte Verbindung 23"/>
          <p:cNvCxnSpPr>
            <a:endCxn id="21" idx="1"/>
          </p:cNvCxnSpPr>
          <p:nvPr/>
        </p:nvCxnSpPr>
        <p:spPr>
          <a:xfrm flipV="1">
            <a:off x="2430409" y="2178835"/>
            <a:ext cx="3271875" cy="1143008"/>
          </a:xfrm>
          <a:prstGeom prst="bentConnector3">
            <a:avLst>
              <a:gd name="adj1" fmla="val 50000"/>
            </a:avLst>
          </a:prstGeom>
          <a:ln w="889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746" name="Picture 2" descr="https://www.heilpaedagogik-info.de/kinder/ausmalbilder/ausmalbild-malvorlage--Auto--23--ausmalbilder_fahrzeuge_4__ausmalbilder_autos_6__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1773" y="428604"/>
            <a:ext cx="1189641" cy="811550"/>
          </a:xfrm>
          <a:prstGeom prst="rect">
            <a:avLst/>
          </a:prstGeom>
          <a:noFill/>
        </p:spPr>
      </p:pic>
      <p:cxnSp>
        <p:nvCxnSpPr>
          <p:cNvPr id="59" name="Gewinkelte Verbindung 58"/>
          <p:cNvCxnSpPr>
            <a:stCxn id="21" idx="3"/>
            <a:endCxn id="31746" idx="3"/>
          </p:cNvCxnSpPr>
          <p:nvPr/>
        </p:nvCxnSpPr>
        <p:spPr>
          <a:xfrm flipH="1" flipV="1">
            <a:off x="6951414" y="834379"/>
            <a:ext cx="1692552" cy="1344456"/>
          </a:xfrm>
          <a:prstGeom prst="bentConnector3">
            <a:avLst>
              <a:gd name="adj1" fmla="val -13506"/>
            </a:avLst>
          </a:prstGeom>
          <a:ln w="889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winkelte Verbindung 67"/>
          <p:cNvCxnSpPr>
            <a:stCxn id="31746" idx="1"/>
            <a:endCxn id="10" idx="1"/>
          </p:cNvCxnSpPr>
          <p:nvPr/>
        </p:nvCxnSpPr>
        <p:spPr>
          <a:xfrm rot="10800000" flipV="1">
            <a:off x="5702285" y="834379"/>
            <a:ext cx="59489" cy="3416158"/>
          </a:xfrm>
          <a:prstGeom prst="bentConnector3">
            <a:avLst>
              <a:gd name="adj1" fmla="val 484273"/>
            </a:avLst>
          </a:prstGeom>
          <a:ln w="889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Abgerundetes Rechteck 69"/>
          <p:cNvSpPr/>
          <p:nvPr/>
        </p:nvSpPr>
        <p:spPr>
          <a:xfrm>
            <a:off x="5464330" y="5429264"/>
            <a:ext cx="1427727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Das restultierende Objekt ist eine </a:t>
            </a:r>
            <a:r>
              <a:rPr lang="de-DE" sz="1100" b="1" dirty="0" smtClean="0">
                <a:solidFill>
                  <a:schemeClr val="accent3">
                    <a:lumMod val="50000"/>
                  </a:schemeClr>
                </a:solidFill>
              </a:rPr>
              <a:t>Instanz</a:t>
            </a:r>
            <a:endParaRPr lang="de-DE" sz="11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1" name="Abgerundetes Rechteck 70"/>
          <p:cNvSpPr/>
          <p:nvPr/>
        </p:nvSpPr>
        <p:spPr>
          <a:xfrm>
            <a:off x="7189500" y="5000636"/>
            <a:ext cx="1844148" cy="1071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Der Prozess der zu einer Instanz (konkreten Objekt) führt wird </a:t>
            </a:r>
            <a:r>
              <a:rPr lang="de-DE" sz="1200" b="1" dirty="0" smtClean="0">
                <a:solidFill>
                  <a:schemeClr val="accent3">
                    <a:lumMod val="50000"/>
                  </a:schemeClr>
                </a:solidFill>
              </a:rPr>
              <a:t>Instanziierung</a:t>
            </a:r>
            <a:r>
              <a:rPr lang="de-DE" sz="1200" dirty="0" smtClean="0"/>
              <a:t> gennant.</a:t>
            </a:r>
            <a:endParaRPr lang="de-DE" sz="1200" dirty="0"/>
          </a:p>
        </p:txBody>
      </p:sp>
      <p:sp>
        <p:nvSpPr>
          <p:cNvPr id="20" name="Abgerundetes Rechteck 19"/>
          <p:cNvSpPr/>
          <p:nvPr/>
        </p:nvSpPr>
        <p:spPr>
          <a:xfrm rot="16200000">
            <a:off x="-213568" y="2570969"/>
            <a:ext cx="3714774" cy="15731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Bauplan</a:t>
            </a:r>
            <a:endParaRPr lang="de-DE" sz="32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1" grpId="0" animBg="1"/>
      <p:bldP spid="70" grpId="0" animBg="1"/>
      <p:bldP spid="71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705239" y="214290"/>
            <a:ext cx="3747784" cy="114300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abstrakte Klasse</a:t>
            </a:r>
          </a:p>
          <a:p>
            <a:pPr algn="ctr"/>
            <a:r>
              <a:rPr lang="de-DE" sz="2000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(Modell)</a:t>
            </a:r>
            <a:endParaRPr lang="de-DE" sz="800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705239" y="5429264"/>
            <a:ext cx="3747784" cy="100013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>
                <a:solidFill>
                  <a:schemeClr val="accent3">
                    <a:lumMod val="75000"/>
                  </a:schemeClr>
                </a:solidFill>
              </a:rPr>
              <a:t>instanziierbare </a:t>
            </a:r>
          </a:p>
          <a:p>
            <a:pPr algn="ctr"/>
            <a:r>
              <a:rPr lang="de-DE" sz="2800" b="1" dirty="0" smtClean="0">
                <a:solidFill>
                  <a:schemeClr val="accent3">
                    <a:lumMod val="75000"/>
                  </a:schemeClr>
                </a:solidFill>
              </a:rPr>
              <a:t>Klasse</a:t>
            </a:r>
          </a:p>
          <a:p>
            <a:pPr algn="ctr"/>
            <a:endParaRPr lang="de-DE" sz="9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Gerade Verbindung mit Pfeil 5"/>
          <p:cNvCxnSpPr>
            <a:stCxn id="2" idx="2"/>
            <a:endCxn id="4" idx="0"/>
          </p:cNvCxnSpPr>
          <p:nvPr/>
        </p:nvCxnSpPr>
        <p:spPr>
          <a:xfrm rot="5400000">
            <a:off x="543148" y="3393414"/>
            <a:ext cx="4071966" cy="1322"/>
          </a:xfrm>
          <a:prstGeom prst="straightConnector1">
            <a:avLst/>
          </a:prstGeom>
          <a:ln w="889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bgerundetes Rechteck 21"/>
          <p:cNvSpPr/>
          <p:nvPr/>
        </p:nvSpPr>
        <p:spPr>
          <a:xfrm rot="16200000">
            <a:off x="-106413" y="2463813"/>
            <a:ext cx="3429024" cy="1644623"/>
          </a:xfrm>
          <a:prstGeom prst="roundRect">
            <a:avLst/>
          </a:prstGeom>
          <a:noFill/>
          <a:ln w="889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 smtClean="0">
                <a:latin typeface="Arial" pitchFamily="34" charset="0"/>
                <a:cs typeface="Arial" pitchFamily="34" charset="0"/>
              </a:rPr>
              <a:t>Vererbung</a:t>
            </a:r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Grafik 10" descr="beetle-820774_960_72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41716" y="5286389"/>
            <a:ext cx="1784632" cy="132158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21" name="Abgerundetes Rechteck 20"/>
          <p:cNvSpPr/>
          <p:nvPr/>
        </p:nvSpPr>
        <p:spPr>
          <a:xfrm>
            <a:off x="3203761" y="2857496"/>
            <a:ext cx="3390852" cy="92869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/>
              <a:t>systematische Verfeinerung von Klassen</a:t>
            </a:r>
          </a:p>
        </p:txBody>
      </p:sp>
      <p:cxnSp>
        <p:nvCxnSpPr>
          <p:cNvPr id="19" name="Gerade Verbindung mit Pfeil 18"/>
          <p:cNvCxnSpPr>
            <a:stCxn id="22" idx="2"/>
            <a:endCxn id="21" idx="1"/>
          </p:cNvCxnSpPr>
          <p:nvPr/>
        </p:nvCxnSpPr>
        <p:spPr>
          <a:xfrm>
            <a:off x="2430411" y="3286125"/>
            <a:ext cx="773350" cy="35718"/>
          </a:xfrm>
          <a:prstGeom prst="straightConnector1">
            <a:avLst/>
          </a:prstGeom>
          <a:ln w="889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uf der gleichen Seite des Rechtecks liegende Ecken abrunden 27"/>
          <p:cNvSpPr/>
          <p:nvPr/>
        </p:nvSpPr>
        <p:spPr>
          <a:xfrm>
            <a:off x="5226375" y="285728"/>
            <a:ext cx="3152897" cy="1071570"/>
          </a:xfrm>
          <a:prstGeom prst="round2Same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/>
              <a:t>Basisklasse Auto</a:t>
            </a:r>
            <a:endParaRPr lang="de-DE" sz="3600" dirty="0"/>
          </a:p>
        </p:txBody>
      </p:sp>
      <p:sp>
        <p:nvSpPr>
          <p:cNvPr id="30" name="Auf der gleichen Seite des Rechtecks liegende Ecken abrunden 29"/>
          <p:cNvSpPr/>
          <p:nvPr/>
        </p:nvSpPr>
        <p:spPr>
          <a:xfrm>
            <a:off x="5226375" y="5357826"/>
            <a:ext cx="3152897" cy="1071570"/>
          </a:xfrm>
          <a:prstGeom prst="round2Same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Schwarzer Käfer </a:t>
            </a:r>
            <a:r>
              <a:rPr lang="de-DE" sz="1400" dirty="0" smtClean="0"/>
              <a:t>Modell VW Beetle 1.4 TSI Sport   </a:t>
            </a:r>
            <a:endParaRPr lang="de-DE" sz="2800" dirty="0"/>
          </a:p>
        </p:txBody>
      </p:sp>
      <p:cxnSp>
        <p:nvCxnSpPr>
          <p:cNvPr id="33" name="Gerade Verbindung mit Pfeil 32"/>
          <p:cNvCxnSpPr>
            <a:stCxn id="28" idx="1"/>
            <a:endCxn id="30" idx="3"/>
          </p:cNvCxnSpPr>
          <p:nvPr/>
        </p:nvCxnSpPr>
        <p:spPr>
          <a:xfrm rot="5400000">
            <a:off x="4802560" y="3357695"/>
            <a:ext cx="4000528" cy="1322"/>
          </a:xfrm>
          <a:prstGeom prst="straightConnector1">
            <a:avLst/>
          </a:prstGeom>
          <a:ln w="88900">
            <a:solidFill>
              <a:schemeClr val="accent2">
                <a:lumMod val="60000"/>
                <a:lumOff val="40000"/>
              </a:schemeClr>
            </a:solidFill>
            <a:headEnd type="arrow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7130011" y="1571613"/>
            <a:ext cx="160619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Generalisierung</a:t>
            </a:r>
          </a:p>
          <a:p>
            <a:r>
              <a:rPr lang="de-DE" sz="1600" dirty="0" smtClean="0"/>
              <a:t>class auto</a:t>
            </a:r>
          </a:p>
          <a:p>
            <a:r>
              <a:rPr lang="de-DE" sz="1600" dirty="0" smtClean="0"/>
              <a:t>{</a:t>
            </a:r>
          </a:p>
          <a:p>
            <a:r>
              <a:rPr lang="de-DE" sz="1600" dirty="0" smtClean="0"/>
              <a:t>.....</a:t>
            </a:r>
          </a:p>
          <a:p>
            <a:r>
              <a:rPr lang="de-DE" sz="1600" dirty="0" smtClean="0"/>
              <a:t>};</a:t>
            </a:r>
            <a:endParaRPr lang="de-DE" sz="1600" dirty="0"/>
          </a:p>
        </p:txBody>
      </p:sp>
      <p:sp>
        <p:nvSpPr>
          <p:cNvPr id="18" name="Textfeld 17"/>
          <p:cNvSpPr txBox="1"/>
          <p:nvPr/>
        </p:nvSpPr>
        <p:spPr>
          <a:xfrm>
            <a:off x="7130011" y="3857628"/>
            <a:ext cx="201398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Spezialisierung</a:t>
            </a:r>
          </a:p>
          <a:p>
            <a:r>
              <a:rPr lang="de-DE" sz="1600" dirty="0" smtClean="0"/>
              <a:t>class kaefer:public auto</a:t>
            </a:r>
          </a:p>
          <a:p>
            <a:r>
              <a:rPr lang="de-DE" sz="1600" dirty="0" smtClean="0"/>
              <a:t>{</a:t>
            </a:r>
          </a:p>
          <a:p>
            <a:r>
              <a:rPr lang="de-DE" sz="1600" dirty="0" smtClean="0"/>
              <a:t>.....</a:t>
            </a:r>
          </a:p>
          <a:p>
            <a:r>
              <a:rPr lang="de-DE" sz="1600" dirty="0" smtClean="0"/>
              <a:t>};</a:t>
            </a:r>
          </a:p>
          <a:p>
            <a:endParaRPr lang="de-DE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1" grpId="0" animBg="1"/>
      <p:bldP spid="28" grpId="0" animBg="1"/>
      <p:bldP spid="30" grpId="0" animBg="1"/>
      <p:bldP spid="17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2786050" y="2786058"/>
          <a:ext cx="2542053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20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Umschulungs-teilnehmer</a:t>
                      </a:r>
                      <a:endParaRPr lang="de-DE" dirty="0"/>
                    </a:p>
                  </a:txBody>
                  <a:tcPr marL="76145" marR="76145"/>
                </a:tc>
              </a:tr>
              <a:tr h="43149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[...]</a:t>
                      </a:r>
                    </a:p>
                    <a:p>
                      <a:r>
                        <a:rPr lang="de-DE" sz="1400" dirty="0" smtClean="0"/>
                        <a:t>id_usch</a:t>
                      </a:r>
                    </a:p>
                    <a:p>
                      <a:r>
                        <a:rPr lang="de-DE" sz="1400" dirty="0" smtClean="0"/>
                        <a:t>art_usch</a:t>
                      </a:r>
                    </a:p>
                  </a:txBody>
                  <a:tcPr marL="76145" marR="76145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[...]</a:t>
                      </a:r>
                    </a:p>
                    <a:p>
                      <a:r>
                        <a:rPr lang="de-DE" sz="1400" dirty="0" smtClean="0"/>
                        <a:t>eintragen_name_usch()</a:t>
                      </a:r>
                    </a:p>
                  </a:txBody>
                  <a:tcPr marL="76145" marR="76145"/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/>
        </p:nvGraphicFramePr>
        <p:xfrm>
          <a:off x="4809955" y="428604"/>
          <a:ext cx="2201079" cy="140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10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Teilnehmer</a:t>
                      </a:r>
                      <a:endParaRPr lang="de-DE" dirty="0"/>
                    </a:p>
                  </a:txBody>
                  <a:tcPr marL="76145" marR="7614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id_tn ; name_tn; art_tn; </a:t>
                      </a:r>
                    </a:p>
                    <a:p>
                      <a:r>
                        <a:rPr lang="de-DE" sz="1400" dirty="0" smtClean="0"/>
                        <a:t>kurse_tn; 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dirty="0" smtClean="0"/>
                        <a:t> ...</a:t>
                      </a:r>
                    </a:p>
                  </a:txBody>
                  <a:tcPr marL="76145" marR="7614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speichern_id()</a:t>
                      </a:r>
                    </a:p>
                    <a:p>
                      <a:r>
                        <a:rPr lang="de-DE" sz="1400" dirty="0" smtClean="0"/>
                        <a:t>eintragen_name_tn()...</a:t>
                      </a:r>
                    </a:p>
                  </a:txBody>
                  <a:tcPr marL="76145" marR="76145"/>
                </a:tc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6108621" y="2857496"/>
          <a:ext cx="2463197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19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Weiterbilguns-teilnehmer</a:t>
                      </a:r>
                      <a:endParaRPr lang="de-DE" dirty="0"/>
                    </a:p>
                  </a:txBody>
                  <a:tcPr marL="76145" marR="76145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[...]</a:t>
                      </a:r>
                    </a:p>
                    <a:p>
                      <a:r>
                        <a:rPr lang="de-DE" sz="1400" dirty="0" smtClean="0"/>
                        <a:t>id_weitb</a:t>
                      </a:r>
                    </a:p>
                    <a:p>
                      <a:r>
                        <a:rPr lang="de-DE" sz="1400" dirty="0" smtClean="0"/>
                        <a:t>art_weitb</a:t>
                      </a:r>
                    </a:p>
                  </a:txBody>
                  <a:tcPr marL="76145" marR="76145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[...]</a:t>
                      </a:r>
                    </a:p>
                    <a:p>
                      <a:r>
                        <a:rPr lang="de-DE" sz="1400" dirty="0" smtClean="0"/>
                        <a:t>eintragen_name_weitb()</a:t>
                      </a:r>
                    </a:p>
                  </a:txBody>
                  <a:tcPr marL="76145" marR="76145"/>
                </a:tc>
              </a:tr>
            </a:tbl>
          </a:graphicData>
        </a:graphic>
      </p:graphicFrame>
      <p:cxnSp>
        <p:nvCxnSpPr>
          <p:cNvPr id="12" name="Gerade Verbindung mit Pfeil 11"/>
          <p:cNvCxnSpPr/>
          <p:nvPr/>
        </p:nvCxnSpPr>
        <p:spPr>
          <a:xfrm rot="10800000" flipV="1">
            <a:off x="4631489" y="1857364"/>
            <a:ext cx="1427727" cy="857256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5999727" y="1857364"/>
            <a:ext cx="1665682" cy="1000132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elle 14"/>
          <p:cNvGraphicFramePr>
            <a:graphicFrameLocks noGrp="1"/>
          </p:cNvGraphicFramePr>
          <p:nvPr/>
        </p:nvGraphicFramePr>
        <p:xfrm>
          <a:off x="2866726" y="5102562"/>
          <a:ext cx="1084875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875"/>
              </a:tblGrid>
              <a:tr h="206932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Uschl-tn-rechwe</a:t>
                      </a:r>
                      <a:endParaRPr lang="de-DE" sz="1100" dirty="0"/>
                    </a:p>
                  </a:txBody>
                  <a:tcPr marL="76145" marR="76145"/>
                </a:tc>
              </a:tr>
              <a:tr h="2537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 smtClean="0"/>
                        <a:t>[...]</a:t>
                      </a:r>
                    </a:p>
                    <a:p>
                      <a:r>
                        <a:rPr lang="de-DE" sz="1100" dirty="0" smtClean="0"/>
                        <a:t>...</a:t>
                      </a:r>
                    </a:p>
                  </a:txBody>
                  <a:tcPr marL="76145" marR="76145"/>
                </a:tc>
              </a:tr>
              <a:tr h="2537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 smtClean="0"/>
                        <a:t>[...]</a:t>
                      </a:r>
                    </a:p>
                    <a:p>
                      <a:r>
                        <a:rPr lang="de-DE" sz="1100" dirty="0" smtClean="0"/>
                        <a:t>...</a:t>
                      </a:r>
                    </a:p>
                  </a:txBody>
                  <a:tcPr marL="76145" marR="76145"/>
                </a:tc>
              </a:tr>
            </a:tbl>
          </a:graphicData>
        </a:graphic>
      </p:graphicFrame>
      <p:graphicFrame>
        <p:nvGraphicFramePr>
          <p:cNvPr id="16" name="Tabelle 15"/>
          <p:cNvGraphicFramePr>
            <a:graphicFrameLocks noGrp="1"/>
          </p:cNvGraphicFramePr>
          <p:nvPr/>
        </p:nvGraphicFramePr>
        <p:xfrm>
          <a:off x="4130067" y="5086074"/>
          <a:ext cx="1084875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875"/>
              </a:tblGrid>
              <a:tr h="275568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Uschl-tn-webdes</a:t>
                      </a:r>
                      <a:endParaRPr lang="de-DE" sz="1100" dirty="0"/>
                    </a:p>
                  </a:txBody>
                  <a:tcPr marL="76145" marR="76145"/>
                </a:tc>
              </a:tr>
              <a:tr h="3622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 smtClean="0"/>
                        <a:t>[...]</a:t>
                      </a:r>
                    </a:p>
                    <a:p>
                      <a:r>
                        <a:rPr lang="de-DE" sz="1100" dirty="0" smtClean="0"/>
                        <a:t>...</a:t>
                      </a:r>
                    </a:p>
                  </a:txBody>
                  <a:tcPr marL="76145" marR="76145"/>
                </a:tc>
              </a:tr>
              <a:tr h="3622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 smtClean="0"/>
                        <a:t>[...]</a:t>
                      </a:r>
                    </a:p>
                    <a:p>
                      <a:r>
                        <a:rPr lang="de-DE" sz="1100" dirty="0" smtClean="0"/>
                        <a:t>...</a:t>
                      </a:r>
                    </a:p>
                  </a:txBody>
                  <a:tcPr marL="76145" marR="76145"/>
                </a:tc>
              </a:tr>
            </a:tbl>
          </a:graphicData>
        </a:graphic>
      </p:graphicFrame>
      <p:sp>
        <p:nvSpPr>
          <p:cNvPr id="21" name="Abgerundetes Rechteck 20"/>
          <p:cNvSpPr/>
          <p:nvPr/>
        </p:nvSpPr>
        <p:spPr>
          <a:xfrm>
            <a:off x="705239" y="214290"/>
            <a:ext cx="3747784" cy="114300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systematische Verfeinerung von Klassen</a:t>
            </a:r>
          </a:p>
        </p:txBody>
      </p:sp>
      <p:cxnSp>
        <p:nvCxnSpPr>
          <p:cNvPr id="27" name="Gerade Verbindung mit Pfeil 26"/>
          <p:cNvCxnSpPr/>
          <p:nvPr/>
        </p:nvCxnSpPr>
        <p:spPr>
          <a:xfrm rot="16200000" flipV="1">
            <a:off x="3143239" y="4857761"/>
            <a:ext cx="428632" cy="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rot="16200000" flipV="1">
            <a:off x="4464843" y="4893480"/>
            <a:ext cx="500071" cy="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705239" y="214290"/>
            <a:ext cx="3747784" cy="114300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Mehrfach- </a:t>
            </a:r>
            <a:r>
              <a:rPr lang="de-DE" sz="4000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vererbung</a:t>
            </a:r>
            <a:endParaRPr lang="de-DE" sz="1200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026" name="AutoShape 2" descr="Käfer, Volkswagen, Vw, Käfer, Insekt, Fahrzeug, 1955"/>
          <p:cNvSpPr>
            <a:spLocks noChangeAspect="1" noChangeArrowheads="1"/>
          </p:cNvSpPr>
          <p:nvPr/>
        </p:nvSpPr>
        <p:spPr bwMode="auto">
          <a:xfrm>
            <a:off x="129553" y="-136525"/>
            <a:ext cx="247207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28" name="AutoShape 4" descr="Käfer, Volkswagen, Vw, Käfer, Insekt, Fahrzeug, 1955"/>
          <p:cNvSpPr>
            <a:spLocks noChangeAspect="1" noChangeArrowheads="1"/>
          </p:cNvSpPr>
          <p:nvPr/>
        </p:nvSpPr>
        <p:spPr bwMode="auto">
          <a:xfrm>
            <a:off x="129553" y="-136525"/>
            <a:ext cx="247207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30" name="AutoShape 6" descr="Käfer, Volkswagen, Vw, Käfer, Insekt, Fahrzeug, 1955"/>
          <p:cNvSpPr>
            <a:spLocks noChangeAspect="1" noChangeArrowheads="1"/>
          </p:cNvSpPr>
          <p:nvPr/>
        </p:nvSpPr>
        <p:spPr bwMode="auto">
          <a:xfrm>
            <a:off x="129553" y="-136525"/>
            <a:ext cx="247207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aphicFrame>
        <p:nvGraphicFramePr>
          <p:cNvPr id="17" name="Tabelle 16"/>
          <p:cNvGraphicFramePr>
            <a:graphicFrameLocks noGrp="1"/>
          </p:cNvGraphicFramePr>
          <p:nvPr/>
        </p:nvGraphicFramePr>
        <p:xfrm>
          <a:off x="3410387" y="2071678"/>
          <a:ext cx="1917716" cy="1173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77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Telefon</a:t>
                      </a:r>
                      <a:endParaRPr lang="de-DE" dirty="0"/>
                    </a:p>
                  </a:txBody>
                  <a:tcPr marL="76145" marR="76145"/>
                </a:tc>
              </a:tr>
              <a:tr h="431490">
                <a:tc>
                  <a:txBody>
                    <a:bodyPr/>
                    <a:lstStyle/>
                    <a:p>
                      <a:endParaRPr lang="de-DE" sz="1400" dirty="0" smtClean="0"/>
                    </a:p>
                  </a:txBody>
                  <a:tcPr marL="76145" marR="76145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 smtClean="0"/>
                    </a:p>
                  </a:txBody>
                  <a:tcPr marL="76145" marR="76145"/>
                </a:tc>
              </a:tr>
            </a:tbl>
          </a:graphicData>
        </a:graphic>
      </p:graphicFrame>
      <p:graphicFrame>
        <p:nvGraphicFramePr>
          <p:cNvPr id="18" name="Tabelle 17"/>
          <p:cNvGraphicFramePr>
            <a:graphicFrameLocks noGrp="1"/>
          </p:cNvGraphicFramePr>
          <p:nvPr/>
        </p:nvGraphicFramePr>
        <p:xfrm>
          <a:off x="4928932" y="4143380"/>
          <a:ext cx="220107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10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Smartphone</a:t>
                      </a:r>
                      <a:endParaRPr lang="de-DE" dirty="0"/>
                    </a:p>
                  </a:txBody>
                  <a:tcPr marL="76145" marR="76145"/>
                </a:tc>
              </a:tr>
              <a:tr h="370840">
                <a:tc>
                  <a:txBody>
                    <a:bodyPr/>
                    <a:lstStyle/>
                    <a:p>
                      <a:endParaRPr lang="de-DE" sz="1400" dirty="0" smtClean="0"/>
                    </a:p>
                  </a:txBody>
                  <a:tcPr marL="76145" marR="76145"/>
                </a:tc>
              </a:tr>
              <a:tr h="370840">
                <a:tc>
                  <a:txBody>
                    <a:bodyPr/>
                    <a:lstStyle/>
                    <a:p>
                      <a:endParaRPr lang="de-DE" sz="1400" dirty="0" smtClean="0"/>
                    </a:p>
                  </a:txBody>
                  <a:tcPr marL="76145" marR="76145"/>
                </a:tc>
              </a:tr>
            </a:tbl>
          </a:graphicData>
        </a:graphic>
      </p:graphicFrame>
      <p:graphicFrame>
        <p:nvGraphicFramePr>
          <p:cNvPr id="20" name="Tabelle 19"/>
          <p:cNvGraphicFramePr>
            <a:graphicFrameLocks noGrp="1"/>
          </p:cNvGraphicFramePr>
          <p:nvPr/>
        </p:nvGraphicFramePr>
        <p:xfrm>
          <a:off x="6713591" y="2143116"/>
          <a:ext cx="185822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82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Computer</a:t>
                      </a:r>
                      <a:endParaRPr lang="de-DE" dirty="0"/>
                    </a:p>
                  </a:txBody>
                  <a:tcPr marL="76145" marR="76145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 smtClean="0"/>
                    </a:p>
                  </a:txBody>
                  <a:tcPr marL="76145" marR="76145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 smtClean="0"/>
                    </a:p>
                  </a:txBody>
                  <a:tcPr marL="76145" marR="76145"/>
                </a:tc>
              </a:tr>
            </a:tbl>
          </a:graphicData>
        </a:graphic>
      </p:graphicFrame>
      <p:cxnSp>
        <p:nvCxnSpPr>
          <p:cNvPr id="40" name="Gerade Verbindung mit Pfeil 39"/>
          <p:cNvCxnSpPr/>
          <p:nvPr/>
        </p:nvCxnSpPr>
        <p:spPr>
          <a:xfrm rot="10800000">
            <a:off x="4512511" y="3357562"/>
            <a:ext cx="1427727" cy="64294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/>
          <p:nvPr/>
        </p:nvCxnSpPr>
        <p:spPr>
          <a:xfrm flipV="1">
            <a:off x="5940239" y="3357562"/>
            <a:ext cx="1606193" cy="64294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/>
          <p:cNvSpPr txBox="1"/>
          <p:nvPr/>
        </p:nvSpPr>
        <p:spPr>
          <a:xfrm>
            <a:off x="5583307" y="1488736"/>
            <a:ext cx="892329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9900" dirty="0" smtClean="0"/>
              <a:t>?</a:t>
            </a:r>
            <a:endParaRPr lang="de-DE" sz="19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9115" y="1571612"/>
            <a:ext cx="8287687" cy="4737748"/>
          </a:xfrm>
        </p:spPr>
        <p:txBody>
          <a:bodyPr>
            <a:noAutofit/>
          </a:bodyPr>
          <a:lstStyle/>
          <a:p>
            <a:r>
              <a:rPr lang="de-DE" sz="3600" dirty="0" smtClean="0"/>
              <a:t>Einführung in die Objektorientierte Programmierung</a:t>
            </a:r>
          </a:p>
          <a:p>
            <a:r>
              <a:rPr lang="de-DE" sz="3600" dirty="0" smtClean="0"/>
              <a:t>Nützliche Webseiten</a:t>
            </a:r>
          </a:p>
          <a:p>
            <a:r>
              <a:rPr lang="de-DE" sz="3600" dirty="0" smtClean="0"/>
              <a:t>Dateien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714348" y="214290"/>
            <a:ext cx="3747784" cy="114300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Klassenhierarchie</a:t>
            </a:r>
            <a:endParaRPr lang="de-DE" sz="1050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026" name="AutoShape 2" descr="Käfer, Volkswagen, Vw, Käfer, Insekt, Fahrzeug, 1955"/>
          <p:cNvSpPr>
            <a:spLocks noChangeAspect="1" noChangeArrowheads="1"/>
          </p:cNvSpPr>
          <p:nvPr/>
        </p:nvSpPr>
        <p:spPr bwMode="auto">
          <a:xfrm>
            <a:off x="129553" y="-136525"/>
            <a:ext cx="247207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28" name="AutoShape 4" descr="Käfer, Volkswagen, Vw, Käfer, Insekt, Fahrzeug, 1955"/>
          <p:cNvSpPr>
            <a:spLocks noChangeAspect="1" noChangeArrowheads="1"/>
          </p:cNvSpPr>
          <p:nvPr/>
        </p:nvSpPr>
        <p:spPr bwMode="auto">
          <a:xfrm>
            <a:off x="129553" y="-136525"/>
            <a:ext cx="247207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6" name="Abgerundetes Rechteck 25"/>
          <p:cNvSpPr/>
          <p:nvPr/>
        </p:nvSpPr>
        <p:spPr>
          <a:xfrm>
            <a:off x="5642795" y="428604"/>
            <a:ext cx="1249261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Abgerundetes Rechteck 26"/>
          <p:cNvSpPr/>
          <p:nvPr/>
        </p:nvSpPr>
        <p:spPr>
          <a:xfrm>
            <a:off x="4928932" y="1714488"/>
            <a:ext cx="1249261" cy="8572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Abgerundetes Rechteck 27"/>
          <p:cNvSpPr/>
          <p:nvPr/>
        </p:nvSpPr>
        <p:spPr>
          <a:xfrm>
            <a:off x="6356659" y="1714488"/>
            <a:ext cx="1249261" cy="8572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Abgerundetes Rechteck 29"/>
          <p:cNvSpPr/>
          <p:nvPr/>
        </p:nvSpPr>
        <p:spPr>
          <a:xfrm>
            <a:off x="3441716" y="1714488"/>
            <a:ext cx="1249261" cy="8572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Abgerundetes Rechteck 30"/>
          <p:cNvSpPr/>
          <p:nvPr/>
        </p:nvSpPr>
        <p:spPr>
          <a:xfrm>
            <a:off x="7724898" y="1714488"/>
            <a:ext cx="1249261" cy="8572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Abgerundetes Rechteck 32"/>
          <p:cNvSpPr/>
          <p:nvPr/>
        </p:nvSpPr>
        <p:spPr>
          <a:xfrm>
            <a:off x="4928932" y="3286124"/>
            <a:ext cx="1249261" cy="8572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Abgerundetes Rechteck 34"/>
          <p:cNvSpPr/>
          <p:nvPr/>
        </p:nvSpPr>
        <p:spPr>
          <a:xfrm>
            <a:off x="3441716" y="3286124"/>
            <a:ext cx="1249261" cy="8572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Abgerundetes Rechteck 35"/>
          <p:cNvSpPr/>
          <p:nvPr/>
        </p:nvSpPr>
        <p:spPr>
          <a:xfrm>
            <a:off x="7724898" y="3286124"/>
            <a:ext cx="1249261" cy="8572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Abgerundetes Rechteck 36"/>
          <p:cNvSpPr/>
          <p:nvPr/>
        </p:nvSpPr>
        <p:spPr>
          <a:xfrm>
            <a:off x="2073478" y="3286124"/>
            <a:ext cx="1249261" cy="8572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Abgerundetes Rechteck 37"/>
          <p:cNvSpPr/>
          <p:nvPr/>
        </p:nvSpPr>
        <p:spPr>
          <a:xfrm>
            <a:off x="586262" y="3286124"/>
            <a:ext cx="1249261" cy="8572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Abgerundetes Rechteck 38"/>
          <p:cNvSpPr/>
          <p:nvPr/>
        </p:nvSpPr>
        <p:spPr>
          <a:xfrm>
            <a:off x="3441716" y="4643446"/>
            <a:ext cx="1249261" cy="8572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Abgerundetes Rechteck 39"/>
          <p:cNvSpPr/>
          <p:nvPr/>
        </p:nvSpPr>
        <p:spPr>
          <a:xfrm>
            <a:off x="2073478" y="4643446"/>
            <a:ext cx="1249261" cy="8572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2" name="Gewinkelte Verbindung 41"/>
          <p:cNvCxnSpPr>
            <a:stCxn id="30" idx="0"/>
            <a:endCxn id="26" idx="2"/>
          </p:cNvCxnSpPr>
          <p:nvPr/>
        </p:nvCxnSpPr>
        <p:spPr>
          <a:xfrm rot="5400000" flipH="1" flipV="1">
            <a:off x="4952572" y="399635"/>
            <a:ext cx="428628" cy="220107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Gewinkelte Verbindung 43"/>
          <p:cNvCxnSpPr>
            <a:stCxn id="27" idx="0"/>
            <a:endCxn id="26" idx="2"/>
          </p:cNvCxnSpPr>
          <p:nvPr/>
        </p:nvCxnSpPr>
        <p:spPr>
          <a:xfrm rot="5400000" flipH="1" flipV="1">
            <a:off x="5696180" y="1143242"/>
            <a:ext cx="428628" cy="71386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Gewinkelte Verbindung 45"/>
          <p:cNvCxnSpPr>
            <a:stCxn id="28" idx="0"/>
            <a:endCxn id="26" idx="2"/>
          </p:cNvCxnSpPr>
          <p:nvPr/>
        </p:nvCxnSpPr>
        <p:spPr>
          <a:xfrm rot="16200000" flipV="1">
            <a:off x="6410044" y="1143242"/>
            <a:ext cx="428628" cy="71386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Gewinkelte Verbindung 47"/>
          <p:cNvCxnSpPr>
            <a:stCxn id="31" idx="0"/>
            <a:endCxn id="26" idx="2"/>
          </p:cNvCxnSpPr>
          <p:nvPr/>
        </p:nvCxnSpPr>
        <p:spPr>
          <a:xfrm rot="16200000" flipV="1">
            <a:off x="7094163" y="459123"/>
            <a:ext cx="428628" cy="208210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Gewinkelte Verbindung 49"/>
          <p:cNvCxnSpPr>
            <a:stCxn id="38" idx="0"/>
            <a:endCxn id="30" idx="2"/>
          </p:cNvCxnSpPr>
          <p:nvPr/>
        </p:nvCxnSpPr>
        <p:spPr>
          <a:xfrm rot="5400000" flipH="1" flipV="1">
            <a:off x="2281429" y="1501207"/>
            <a:ext cx="714380" cy="285545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winkelte Verbindung 51"/>
          <p:cNvCxnSpPr>
            <a:stCxn id="37" idx="0"/>
            <a:endCxn id="30" idx="2"/>
          </p:cNvCxnSpPr>
          <p:nvPr/>
        </p:nvCxnSpPr>
        <p:spPr>
          <a:xfrm rot="5400000" flipH="1" flipV="1">
            <a:off x="3025037" y="2244815"/>
            <a:ext cx="714380" cy="136823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Gewinkelte Verbindung 53"/>
          <p:cNvCxnSpPr>
            <a:stCxn id="35" idx="0"/>
            <a:endCxn id="30" idx="2"/>
          </p:cNvCxnSpPr>
          <p:nvPr/>
        </p:nvCxnSpPr>
        <p:spPr>
          <a:xfrm rot="5400000" flipH="1" flipV="1">
            <a:off x="3709157" y="2929067"/>
            <a:ext cx="714380" cy="132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Gewinkelte Verbindung 55"/>
          <p:cNvCxnSpPr>
            <a:stCxn id="35" idx="0"/>
            <a:endCxn id="27" idx="2"/>
          </p:cNvCxnSpPr>
          <p:nvPr/>
        </p:nvCxnSpPr>
        <p:spPr>
          <a:xfrm rot="5400000" flipH="1" flipV="1">
            <a:off x="4452765" y="2185326"/>
            <a:ext cx="714380" cy="148721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Gewinkelte Verbindung 57"/>
          <p:cNvCxnSpPr>
            <a:stCxn id="33" idx="0"/>
            <a:endCxn id="27" idx="2"/>
          </p:cNvCxnSpPr>
          <p:nvPr/>
        </p:nvCxnSpPr>
        <p:spPr>
          <a:xfrm rot="5400000" flipH="1" flipV="1">
            <a:off x="5196372" y="2929067"/>
            <a:ext cx="714380" cy="132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Form 59"/>
          <p:cNvCxnSpPr>
            <a:stCxn id="33" idx="0"/>
            <a:endCxn id="28" idx="2"/>
          </p:cNvCxnSpPr>
          <p:nvPr/>
        </p:nvCxnSpPr>
        <p:spPr>
          <a:xfrm rot="5400000" flipH="1" flipV="1">
            <a:off x="5910236" y="2215071"/>
            <a:ext cx="714380" cy="142772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Gewinkelte Verbindung 62"/>
          <p:cNvCxnSpPr>
            <a:stCxn id="36" idx="0"/>
            <a:endCxn id="28" idx="2"/>
          </p:cNvCxnSpPr>
          <p:nvPr/>
        </p:nvCxnSpPr>
        <p:spPr>
          <a:xfrm rot="16200000" flipV="1">
            <a:off x="7308219" y="2244815"/>
            <a:ext cx="714380" cy="136823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Gewinkelte Verbindung 64"/>
          <p:cNvCxnSpPr>
            <a:stCxn id="36" idx="0"/>
            <a:endCxn id="31" idx="2"/>
          </p:cNvCxnSpPr>
          <p:nvPr/>
        </p:nvCxnSpPr>
        <p:spPr>
          <a:xfrm rot="5400000" flipH="1" flipV="1">
            <a:off x="7992338" y="2929067"/>
            <a:ext cx="714380" cy="132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>
            <a:stCxn id="40" idx="0"/>
            <a:endCxn id="37" idx="2"/>
          </p:cNvCxnSpPr>
          <p:nvPr/>
        </p:nvCxnSpPr>
        <p:spPr>
          <a:xfrm rot="5400000" flipH="1" flipV="1">
            <a:off x="2448075" y="4393546"/>
            <a:ext cx="500066" cy="132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Gewinkelte Verbindung 69"/>
          <p:cNvCxnSpPr>
            <a:stCxn id="40" idx="0"/>
            <a:endCxn id="38" idx="2"/>
          </p:cNvCxnSpPr>
          <p:nvPr/>
        </p:nvCxnSpPr>
        <p:spPr>
          <a:xfrm rot="16200000" flipV="1">
            <a:off x="1704467" y="3649805"/>
            <a:ext cx="500066" cy="148721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Gewinkelte Verbindung 71"/>
          <p:cNvCxnSpPr>
            <a:stCxn id="39" idx="0"/>
            <a:endCxn id="37" idx="2"/>
          </p:cNvCxnSpPr>
          <p:nvPr/>
        </p:nvCxnSpPr>
        <p:spPr>
          <a:xfrm rot="16200000" flipV="1">
            <a:off x="3132194" y="3709294"/>
            <a:ext cx="500066" cy="136823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Gewinkelte Verbindung 73"/>
          <p:cNvCxnSpPr>
            <a:stCxn id="39" idx="0"/>
            <a:endCxn id="33" idx="2"/>
          </p:cNvCxnSpPr>
          <p:nvPr/>
        </p:nvCxnSpPr>
        <p:spPr>
          <a:xfrm rot="5400000" flipH="1" flipV="1">
            <a:off x="4559922" y="3649805"/>
            <a:ext cx="500066" cy="148721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30" grpId="0" animBg="1"/>
      <p:bldP spid="31" grpId="0" animBg="1"/>
      <p:bldP spid="33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705239" y="214290"/>
            <a:ext cx="3747784" cy="114300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Aggregation</a:t>
            </a:r>
            <a:endParaRPr lang="de-DE" sz="1400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6178193" y="1214422"/>
            <a:ext cx="2260568" cy="42862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accent3">
                    <a:lumMod val="75000"/>
                  </a:schemeClr>
                </a:solidFill>
              </a:rPr>
              <a:t>Bildschirm</a:t>
            </a:r>
            <a:endParaRPr lang="de-DE" sz="8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6" name="AutoShape 2" descr="Käfer, Volkswagen, Vw, Käfer, Insekt, Fahrzeug, 1955"/>
          <p:cNvSpPr>
            <a:spLocks noChangeAspect="1" noChangeArrowheads="1"/>
          </p:cNvSpPr>
          <p:nvPr/>
        </p:nvSpPr>
        <p:spPr bwMode="auto">
          <a:xfrm>
            <a:off x="129553" y="-136525"/>
            <a:ext cx="247207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28" name="AutoShape 4" descr="Käfer, Volkswagen, Vw, Käfer, Insekt, Fahrzeug, 1955"/>
          <p:cNvSpPr>
            <a:spLocks noChangeAspect="1" noChangeArrowheads="1"/>
          </p:cNvSpPr>
          <p:nvPr/>
        </p:nvSpPr>
        <p:spPr bwMode="auto">
          <a:xfrm>
            <a:off x="129553" y="-136525"/>
            <a:ext cx="247207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30" name="AutoShape 6" descr="Käfer, Volkswagen, Vw, Käfer, Insekt, Fahrzeug, 1955"/>
          <p:cNvSpPr>
            <a:spLocks noChangeAspect="1" noChangeArrowheads="1"/>
          </p:cNvSpPr>
          <p:nvPr/>
        </p:nvSpPr>
        <p:spPr bwMode="auto">
          <a:xfrm>
            <a:off x="129553" y="-136525"/>
            <a:ext cx="247207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1" name="Abgerundetes Rechteck 20"/>
          <p:cNvSpPr/>
          <p:nvPr/>
        </p:nvSpPr>
        <p:spPr>
          <a:xfrm>
            <a:off x="2073478" y="3214686"/>
            <a:ext cx="2558011" cy="114300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smtClean="0"/>
              <a:t>Computer</a:t>
            </a:r>
            <a:endParaRPr lang="de-DE" sz="2000" b="1" dirty="0" smtClean="0"/>
          </a:p>
        </p:txBody>
      </p:sp>
      <p:sp>
        <p:nvSpPr>
          <p:cNvPr id="17" name="Abgerundetes Rechteck 16"/>
          <p:cNvSpPr/>
          <p:nvPr/>
        </p:nvSpPr>
        <p:spPr>
          <a:xfrm>
            <a:off x="6178193" y="2000240"/>
            <a:ext cx="2260568" cy="42862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accent3">
                    <a:lumMod val="75000"/>
                  </a:schemeClr>
                </a:solidFill>
              </a:rPr>
              <a:t>Tastatur</a:t>
            </a:r>
            <a:endParaRPr lang="de-DE" sz="8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6178193" y="2786058"/>
            <a:ext cx="2260568" cy="42862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accent3">
                    <a:lumMod val="75000"/>
                  </a:schemeClr>
                </a:solidFill>
              </a:rPr>
              <a:t>CPU</a:t>
            </a:r>
            <a:endParaRPr lang="de-DE" sz="8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6178193" y="3571876"/>
            <a:ext cx="2260568" cy="42862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accent3">
                    <a:lumMod val="75000"/>
                  </a:schemeClr>
                </a:solidFill>
              </a:rPr>
              <a:t>Mouse</a:t>
            </a:r>
            <a:endParaRPr lang="de-DE" sz="8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6178193" y="4429132"/>
            <a:ext cx="2260568" cy="42862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accent3">
                    <a:lumMod val="75000"/>
                  </a:schemeClr>
                </a:solidFill>
              </a:rPr>
              <a:t>Festplatte</a:t>
            </a:r>
            <a:endParaRPr lang="de-DE" sz="8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6178193" y="5214950"/>
            <a:ext cx="2260568" cy="42862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accent3">
                    <a:lumMod val="75000"/>
                  </a:schemeClr>
                </a:solidFill>
              </a:rPr>
              <a:t>Motherboard</a:t>
            </a:r>
            <a:endParaRPr lang="de-DE" sz="8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Abgerundetes Rechteck 25"/>
          <p:cNvSpPr/>
          <p:nvPr/>
        </p:nvSpPr>
        <p:spPr>
          <a:xfrm>
            <a:off x="6178193" y="6000768"/>
            <a:ext cx="2260568" cy="42862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accent3">
                    <a:lumMod val="75000"/>
                  </a:schemeClr>
                </a:solidFill>
              </a:rPr>
              <a:t>Tower</a:t>
            </a:r>
            <a:endParaRPr lang="de-DE" sz="8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9" name="Gewinkelte Verbindung 28"/>
          <p:cNvCxnSpPr>
            <a:stCxn id="4" idx="1"/>
            <a:endCxn id="21" idx="3"/>
          </p:cNvCxnSpPr>
          <p:nvPr/>
        </p:nvCxnSpPr>
        <p:spPr>
          <a:xfrm rot="10800000" flipV="1">
            <a:off x="4631489" y="1428736"/>
            <a:ext cx="1546704" cy="2357454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winkelte Verbindung 31"/>
          <p:cNvCxnSpPr>
            <a:stCxn id="17" idx="1"/>
            <a:endCxn id="21" idx="3"/>
          </p:cNvCxnSpPr>
          <p:nvPr/>
        </p:nvCxnSpPr>
        <p:spPr>
          <a:xfrm rot="10800000" flipV="1">
            <a:off x="4631489" y="2214554"/>
            <a:ext cx="1546704" cy="1571636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winkelte Verbindung 36"/>
          <p:cNvCxnSpPr>
            <a:stCxn id="18" idx="1"/>
            <a:endCxn id="21" idx="3"/>
          </p:cNvCxnSpPr>
          <p:nvPr/>
        </p:nvCxnSpPr>
        <p:spPr>
          <a:xfrm rot="10800000" flipV="1">
            <a:off x="4631489" y="3000372"/>
            <a:ext cx="1546704" cy="785818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winkelte Verbindung 38"/>
          <p:cNvCxnSpPr>
            <a:stCxn id="20" idx="1"/>
            <a:endCxn id="21" idx="3"/>
          </p:cNvCxnSpPr>
          <p:nvPr/>
        </p:nvCxnSpPr>
        <p:spPr>
          <a:xfrm rot="10800000">
            <a:off x="4631489" y="3786190"/>
            <a:ext cx="1546704" cy="1588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winkelte Verbindung 45"/>
          <p:cNvCxnSpPr>
            <a:stCxn id="23" idx="1"/>
            <a:endCxn id="21" idx="3"/>
          </p:cNvCxnSpPr>
          <p:nvPr/>
        </p:nvCxnSpPr>
        <p:spPr>
          <a:xfrm rot="10800000">
            <a:off x="4631489" y="3786190"/>
            <a:ext cx="1546704" cy="857256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winkelte Verbindung 49"/>
          <p:cNvCxnSpPr>
            <a:stCxn id="25" idx="1"/>
            <a:endCxn id="21" idx="3"/>
          </p:cNvCxnSpPr>
          <p:nvPr/>
        </p:nvCxnSpPr>
        <p:spPr>
          <a:xfrm rot="10800000">
            <a:off x="4631489" y="3786190"/>
            <a:ext cx="1546704" cy="1643074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winkelte Verbindung 51"/>
          <p:cNvCxnSpPr>
            <a:stCxn id="26" idx="1"/>
            <a:endCxn id="21" idx="3"/>
          </p:cNvCxnSpPr>
          <p:nvPr/>
        </p:nvCxnSpPr>
        <p:spPr>
          <a:xfrm rot="10800000">
            <a:off x="4631489" y="3786190"/>
            <a:ext cx="1546704" cy="2428892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feld 101"/>
          <p:cNvSpPr txBox="1"/>
          <p:nvPr/>
        </p:nvSpPr>
        <p:spPr>
          <a:xfrm>
            <a:off x="5464330" y="1071546"/>
            <a:ext cx="594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1...n</a:t>
            </a:r>
            <a:endParaRPr lang="de-DE" sz="1600" dirty="0"/>
          </a:p>
        </p:txBody>
      </p:sp>
      <p:sp>
        <p:nvSpPr>
          <p:cNvPr id="103" name="Textfeld 102"/>
          <p:cNvSpPr txBox="1"/>
          <p:nvPr/>
        </p:nvSpPr>
        <p:spPr>
          <a:xfrm>
            <a:off x="5523818" y="1785926"/>
            <a:ext cx="535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</a:t>
            </a:r>
            <a:endParaRPr lang="de-DE" sz="1600" dirty="0"/>
          </a:p>
        </p:txBody>
      </p:sp>
      <p:sp>
        <p:nvSpPr>
          <p:cNvPr id="104" name="Textfeld 103"/>
          <p:cNvSpPr txBox="1"/>
          <p:nvPr/>
        </p:nvSpPr>
        <p:spPr>
          <a:xfrm>
            <a:off x="5523818" y="2643182"/>
            <a:ext cx="535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</a:t>
            </a:r>
            <a:endParaRPr lang="de-DE" sz="1600" dirty="0"/>
          </a:p>
        </p:txBody>
      </p:sp>
      <p:sp>
        <p:nvSpPr>
          <p:cNvPr id="105" name="Textfeld 104"/>
          <p:cNvSpPr txBox="1"/>
          <p:nvPr/>
        </p:nvSpPr>
        <p:spPr>
          <a:xfrm>
            <a:off x="5523818" y="3357562"/>
            <a:ext cx="594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0...1</a:t>
            </a:r>
            <a:endParaRPr lang="de-DE" sz="1600" dirty="0"/>
          </a:p>
        </p:txBody>
      </p:sp>
      <p:sp>
        <p:nvSpPr>
          <p:cNvPr id="106" name="Textfeld 105"/>
          <p:cNvSpPr txBox="1"/>
          <p:nvPr/>
        </p:nvSpPr>
        <p:spPr>
          <a:xfrm>
            <a:off x="5523818" y="4143380"/>
            <a:ext cx="594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1...n</a:t>
            </a:r>
            <a:endParaRPr lang="de-DE" sz="1600" dirty="0"/>
          </a:p>
        </p:txBody>
      </p:sp>
      <p:sp>
        <p:nvSpPr>
          <p:cNvPr id="107" name="Textfeld 106"/>
          <p:cNvSpPr txBox="1"/>
          <p:nvPr/>
        </p:nvSpPr>
        <p:spPr>
          <a:xfrm>
            <a:off x="5523818" y="5072074"/>
            <a:ext cx="594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</a:t>
            </a:r>
            <a:endParaRPr lang="de-DE" sz="1600" dirty="0"/>
          </a:p>
        </p:txBody>
      </p:sp>
      <p:sp>
        <p:nvSpPr>
          <p:cNvPr id="108" name="Textfeld 107"/>
          <p:cNvSpPr txBox="1"/>
          <p:nvPr/>
        </p:nvSpPr>
        <p:spPr>
          <a:xfrm>
            <a:off x="5464329" y="5786454"/>
            <a:ext cx="654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</a:t>
            </a:r>
            <a:endParaRPr lang="de-DE" sz="1600" dirty="0"/>
          </a:p>
        </p:txBody>
      </p:sp>
      <p:sp>
        <p:nvSpPr>
          <p:cNvPr id="109" name="Textfeld 108"/>
          <p:cNvSpPr txBox="1"/>
          <p:nvPr/>
        </p:nvSpPr>
        <p:spPr>
          <a:xfrm>
            <a:off x="6169084" y="214290"/>
            <a:ext cx="2260568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2000" dirty="0" smtClean="0"/>
              <a:t>Viele einzelne Objekte</a:t>
            </a:r>
            <a:endParaRPr lang="de-DE" sz="2000" dirty="0"/>
          </a:p>
        </p:txBody>
      </p:sp>
      <p:sp>
        <p:nvSpPr>
          <p:cNvPr id="110" name="Textfeld 109"/>
          <p:cNvSpPr txBox="1"/>
          <p:nvPr/>
        </p:nvSpPr>
        <p:spPr>
          <a:xfrm>
            <a:off x="2073478" y="2571744"/>
            <a:ext cx="2558011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2400" dirty="0" smtClean="0"/>
              <a:t>Ein neues Objekt</a:t>
            </a:r>
            <a:endParaRPr lang="de-DE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1" grpId="0" animBg="1"/>
      <p:bldP spid="17" grpId="0" animBg="1"/>
      <p:bldP spid="18" grpId="0" animBg="1"/>
      <p:bldP spid="20" grpId="0" animBg="1"/>
      <p:bldP spid="23" grpId="0" animBg="1"/>
      <p:bldP spid="25" grpId="0" animBg="1"/>
      <p:bldP spid="26" grpId="0" animBg="1"/>
      <p:bldP spid="102" grpId="1"/>
      <p:bldP spid="103" grpId="1"/>
      <p:bldP spid="104" grpId="1"/>
      <p:bldP spid="105" grpId="1"/>
      <p:bldP spid="106" grpId="1"/>
      <p:bldP spid="107" grpId="1"/>
      <p:bldP spid="108" grpId="1"/>
      <p:bldP spid="109" grpId="0" animBg="1"/>
      <p:bldP spid="1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705239" y="214290"/>
            <a:ext cx="3747784" cy="114300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Konstruktoren</a:t>
            </a:r>
          </a:p>
          <a:p>
            <a:pPr algn="ctr"/>
            <a:r>
              <a:rPr lang="de-DE" sz="3200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und Destruktoren</a:t>
            </a:r>
            <a:endParaRPr lang="de-DE" sz="1050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026" name="AutoShape 2" descr="Käfer, Volkswagen, Vw, Käfer, Insekt, Fahrzeug, 1955"/>
          <p:cNvSpPr>
            <a:spLocks noChangeAspect="1" noChangeArrowheads="1"/>
          </p:cNvSpPr>
          <p:nvPr/>
        </p:nvSpPr>
        <p:spPr bwMode="auto">
          <a:xfrm>
            <a:off x="129553" y="-136525"/>
            <a:ext cx="247207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28" name="AutoShape 4" descr="Käfer, Volkswagen, Vw, Käfer, Insekt, Fahrzeug, 1955"/>
          <p:cNvSpPr>
            <a:spLocks noChangeAspect="1" noChangeArrowheads="1"/>
          </p:cNvSpPr>
          <p:nvPr/>
        </p:nvSpPr>
        <p:spPr bwMode="auto">
          <a:xfrm>
            <a:off x="129553" y="-136525"/>
            <a:ext cx="247207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30" name="AutoShape 6" descr="Käfer, Volkswagen, Vw, Käfer, Insekt, Fahrzeug, 1955"/>
          <p:cNvSpPr>
            <a:spLocks noChangeAspect="1" noChangeArrowheads="1"/>
          </p:cNvSpPr>
          <p:nvPr/>
        </p:nvSpPr>
        <p:spPr bwMode="auto">
          <a:xfrm>
            <a:off x="129553" y="-136525"/>
            <a:ext cx="247207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3" name="Abgerundetes Rechteck 12"/>
          <p:cNvSpPr/>
          <p:nvPr/>
        </p:nvSpPr>
        <p:spPr>
          <a:xfrm>
            <a:off x="3203761" y="1571612"/>
            <a:ext cx="2795966" cy="5715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hilfreiche Roboter oder Geister</a:t>
            </a:r>
            <a:endParaRPr lang="de-DE" dirty="0"/>
          </a:p>
        </p:txBody>
      </p:sp>
      <p:sp>
        <p:nvSpPr>
          <p:cNvPr id="14" name="Abgerundetes Rechteck 13"/>
          <p:cNvSpPr/>
          <p:nvPr/>
        </p:nvSpPr>
        <p:spPr>
          <a:xfrm>
            <a:off x="348307" y="3071810"/>
            <a:ext cx="2260568" cy="114300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Instantiieren und Initialisieren des Objekts</a:t>
            </a:r>
            <a:endParaRPr lang="de-DE" dirty="0"/>
          </a:p>
        </p:txBody>
      </p:sp>
      <p:sp>
        <p:nvSpPr>
          <p:cNvPr id="15" name="Abgerundetes Rechteck 14"/>
          <p:cNvSpPr/>
          <p:nvPr/>
        </p:nvSpPr>
        <p:spPr>
          <a:xfrm>
            <a:off x="3322739" y="3071810"/>
            <a:ext cx="2260568" cy="114300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Benutzen des Objekts</a:t>
            </a:r>
            <a:endParaRPr lang="de-DE" dirty="0"/>
          </a:p>
        </p:txBody>
      </p:sp>
      <p:sp>
        <p:nvSpPr>
          <p:cNvPr id="16" name="Abgerundetes Rechteck 15"/>
          <p:cNvSpPr/>
          <p:nvPr/>
        </p:nvSpPr>
        <p:spPr>
          <a:xfrm>
            <a:off x="6297170" y="3071810"/>
            <a:ext cx="2260568" cy="114300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Beseitigen des Objekts</a:t>
            </a:r>
            <a:endParaRPr lang="de-DE" dirty="0"/>
          </a:p>
        </p:txBody>
      </p:sp>
      <p:cxnSp>
        <p:nvCxnSpPr>
          <p:cNvPr id="20" name="Gerade Verbindung mit Pfeil 19"/>
          <p:cNvCxnSpPr>
            <a:stCxn id="14" idx="3"/>
            <a:endCxn id="15" idx="1"/>
          </p:cNvCxnSpPr>
          <p:nvPr/>
        </p:nvCxnSpPr>
        <p:spPr>
          <a:xfrm>
            <a:off x="2608875" y="3643314"/>
            <a:ext cx="713864" cy="1588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15" idx="3"/>
            <a:endCxn id="16" idx="1"/>
          </p:cNvCxnSpPr>
          <p:nvPr/>
        </p:nvCxnSpPr>
        <p:spPr>
          <a:xfrm>
            <a:off x="5583307" y="3643314"/>
            <a:ext cx="713864" cy="1588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bgerundetes Rechteck 23"/>
          <p:cNvSpPr/>
          <p:nvPr/>
        </p:nvSpPr>
        <p:spPr>
          <a:xfrm>
            <a:off x="348307" y="4786322"/>
            <a:ext cx="2260568" cy="114300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Spiel aufbauen</a:t>
            </a:r>
            <a:endParaRPr lang="de-DE" dirty="0"/>
          </a:p>
        </p:txBody>
      </p:sp>
      <p:sp>
        <p:nvSpPr>
          <p:cNvPr id="25" name="Abgerundetes Rechteck 24"/>
          <p:cNvSpPr/>
          <p:nvPr/>
        </p:nvSpPr>
        <p:spPr>
          <a:xfrm>
            <a:off x="3322739" y="4786322"/>
            <a:ext cx="2260568" cy="114300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Spiel spielen</a:t>
            </a:r>
            <a:endParaRPr lang="de-DE" dirty="0"/>
          </a:p>
        </p:txBody>
      </p:sp>
      <p:sp>
        <p:nvSpPr>
          <p:cNvPr id="26" name="Abgerundetes Rechteck 25"/>
          <p:cNvSpPr/>
          <p:nvPr/>
        </p:nvSpPr>
        <p:spPr>
          <a:xfrm>
            <a:off x="6297170" y="4786322"/>
            <a:ext cx="2260568" cy="114300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Spiel wegräumen</a:t>
            </a:r>
            <a:endParaRPr lang="de-DE" dirty="0"/>
          </a:p>
        </p:txBody>
      </p:sp>
      <p:cxnSp>
        <p:nvCxnSpPr>
          <p:cNvPr id="27" name="Gerade Verbindung mit Pfeil 26"/>
          <p:cNvCxnSpPr>
            <a:stCxn id="24" idx="3"/>
            <a:endCxn id="25" idx="1"/>
          </p:cNvCxnSpPr>
          <p:nvPr/>
        </p:nvCxnSpPr>
        <p:spPr>
          <a:xfrm>
            <a:off x="2608875" y="5357826"/>
            <a:ext cx="713864" cy="1588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25" idx="3"/>
            <a:endCxn id="26" idx="1"/>
          </p:cNvCxnSpPr>
          <p:nvPr/>
        </p:nvCxnSpPr>
        <p:spPr>
          <a:xfrm>
            <a:off x="5583307" y="5357826"/>
            <a:ext cx="713864" cy="1588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42" name="AutoShape 2" descr="Resultado de imagen para hausfrau png"/>
          <p:cNvSpPr>
            <a:spLocks noChangeAspect="1" noChangeArrowheads="1"/>
          </p:cNvSpPr>
          <p:nvPr/>
        </p:nvSpPr>
        <p:spPr bwMode="auto">
          <a:xfrm>
            <a:off x="129553" y="-136525"/>
            <a:ext cx="247207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29" name="Grafik 28" descr="animaatjes-huisvrouw-078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8307" y="4857760"/>
            <a:ext cx="580873" cy="928694"/>
          </a:xfrm>
          <a:prstGeom prst="rect">
            <a:avLst/>
          </a:prstGeom>
        </p:spPr>
      </p:pic>
      <p:pic>
        <p:nvPicPr>
          <p:cNvPr id="32" name="Grafik 31" descr="animaatjes-huisvrouw-078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7962852" y="4857761"/>
            <a:ext cx="580874" cy="928695"/>
          </a:xfrm>
          <a:prstGeom prst="rect">
            <a:avLst/>
          </a:prstGeom>
        </p:spPr>
      </p:pic>
      <p:pic>
        <p:nvPicPr>
          <p:cNvPr id="34" name="Grafik 33" descr="265f4553a21ac9ac40aa3e52f6d91045_smiley20face20png-happy-face-clipart-png_571-61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96091" y="5500702"/>
            <a:ext cx="703802" cy="911780"/>
          </a:xfrm>
          <a:prstGeom prst="rect">
            <a:avLst/>
          </a:prstGeom>
        </p:spPr>
      </p:pic>
      <p:sp>
        <p:nvSpPr>
          <p:cNvPr id="35" name="Abgerundetes Rechteck 34"/>
          <p:cNvSpPr/>
          <p:nvPr/>
        </p:nvSpPr>
        <p:spPr>
          <a:xfrm>
            <a:off x="229330" y="2428868"/>
            <a:ext cx="2498523" cy="4071966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Abgerundetes Rechteck 35"/>
          <p:cNvSpPr/>
          <p:nvPr/>
        </p:nvSpPr>
        <p:spPr>
          <a:xfrm>
            <a:off x="6118704" y="2428868"/>
            <a:ext cx="2558011" cy="4071966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Form 37"/>
          <p:cNvCxnSpPr>
            <a:stCxn id="13" idx="3"/>
            <a:endCxn id="36" idx="0"/>
          </p:cNvCxnSpPr>
          <p:nvPr/>
        </p:nvCxnSpPr>
        <p:spPr>
          <a:xfrm>
            <a:off x="5999727" y="1857364"/>
            <a:ext cx="1397983" cy="571504"/>
          </a:xfrm>
          <a:prstGeom prst="bentConnector2">
            <a:avLst/>
          </a:prstGeom>
          <a:ln w="635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Form 39"/>
          <p:cNvCxnSpPr>
            <a:stCxn id="13" idx="1"/>
            <a:endCxn id="35" idx="0"/>
          </p:cNvCxnSpPr>
          <p:nvPr/>
        </p:nvCxnSpPr>
        <p:spPr>
          <a:xfrm rot="10800000" flipV="1">
            <a:off x="1478591" y="1857364"/>
            <a:ext cx="1725170" cy="571504"/>
          </a:xfrm>
          <a:prstGeom prst="bentConnector2">
            <a:avLst/>
          </a:prstGeom>
          <a:ln w="635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uf der gleichen Seite des Rechtecks liegende Ecken abrunden 29"/>
          <p:cNvSpPr/>
          <p:nvPr/>
        </p:nvSpPr>
        <p:spPr>
          <a:xfrm>
            <a:off x="586262" y="2571744"/>
            <a:ext cx="1784659" cy="428628"/>
          </a:xfrm>
          <a:prstGeom prst="round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Objekt wird nicht betroffen</a:t>
            </a:r>
            <a:endParaRPr lang="de-DE" sz="1400" dirty="0"/>
          </a:p>
        </p:txBody>
      </p:sp>
      <p:sp>
        <p:nvSpPr>
          <p:cNvPr id="33" name="Auf der gleichen Seite des Rechtecks liegende Ecken abrunden 32"/>
          <p:cNvSpPr/>
          <p:nvPr/>
        </p:nvSpPr>
        <p:spPr>
          <a:xfrm>
            <a:off x="3560693" y="2571744"/>
            <a:ext cx="1784659" cy="428628"/>
          </a:xfrm>
          <a:prstGeom prst="round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Objekt wird betroffen</a:t>
            </a:r>
            <a:endParaRPr lang="de-DE" sz="1400" dirty="0"/>
          </a:p>
        </p:txBody>
      </p:sp>
      <p:sp>
        <p:nvSpPr>
          <p:cNvPr id="37" name="Auf der gleichen Seite des Rechtecks liegende Ecken abrunden 36"/>
          <p:cNvSpPr/>
          <p:nvPr/>
        </p:nvSpPr>
        <p:spPr>
          <a:xfrm>
            <a:off x="6535125" y="2571744"/>
            <a:ext cx="1784659" cy="428628"/>
          </a:xfrm>
          <a:prstGeom prst="round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Objekt wird nicht betroffen</a:t>
            </a:r>
            <a:endParaRPr lang="de-DE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24" grpId="0" animBg="1"/>
      <p:bldP spid="25" grpId="0" animBg="1"/>
      <p:bldP spid="26" grpId="0" animBg="1"/>
      <p:bldP spid="35" grpId="0" animBg="1"/>
      <p:bldP spid="3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705239" y="214290"/>
            <a:ext cx="3747784" cy="114300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Eigenschaften der Konstruktoren</a:t>
            </a:r>
          </a:p>
        </p:txBody>
      </p:sp>
      <p:sp>
        <p:nvSpPr>
          <p:cNvPr id="1026" name="AutoShape 2" descr="Käfer, Volkswagen, Vw, Käfer, Insekt, Fahrzeug, 1955"/>
          <p:cNvSpPr>
            <a:spLocks noChangeAspect="1" noChangeArrowheads="1"/>
          </p:cNvSpPr>
          <p:nvPr/>
        </p:nvSpPr>
        <p:spPr bwMode="auto">
          <a:xfrm>
            <a:off x="129553" y="-136525"/>
            <a:ext cx="247207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28" name="AutoShape 4" descr="Käfer, Volkswagen, Vw, Käfer, Insekt, Fahrzeug, 1955"/>
          <p:cNvSpPr>
            <a:spLocks noChangeAspect="1" noChangeArrowheads="1"/>
          </p:cNvSpPr>
          <p:nvPr/>
        </p:nvSpPr>
        <p:spPr bwMode="auto">
          <a:xfrm>
            <a:off x="129553" y="-136525"/>
            <a:ext cx="247207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30" name="AutoShape 6" descr="Käfer, Volkswagen, Vw, Käfer, Insekt, Fahrzeug, 1955"/>
          <p:cNvSpPr>
            <a:spLocks noChangeAspect="1" noChangeArrowheads="1"/>
          </p:cNvSpPr>
          <p:nvPr/>
        </p:nvSpPr>
        <p:spPr bwMode="auto">
          <a:xfrm>
            <a:off x="129553" y="-136525"/>
            <a:ext cx="247207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4" name="Abgerundetes Rechteck 13"/>
          <p:cNvSpPr/>
          <p:nvPr/>
        </p:nvSpPr>
        <p:spPr>
          <a:xfrm>
            <a:off x="285720" y="1857364"/>
            <a:ext cx="2680087" cy="114300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Sehr eng verbundene Member </a:t>
            </a:r>
            <a:r>
              <a:rPr lang="de-DE" sz="2000" b="1" dirty="0" smtClean="0">
                <a:solidFill>
                  <a:schemeClr val="accent3">
                    <a:lumMod val="50000"/>
                  </a:schemeClr>
                </a:solidFill>
              </a:rPr>
              <a:t>Funktion</a:t>
            </a:r>
            <a:endParaRPr lang="de-DE" sz="2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3263250" y="1857364"/>
            <a:ext cx="2676988" cy="1714512"/>
          </a:xfrm>
          <a:prstGeom prst="round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400" dirty="0" smtClean="0"/>
              <a:t>Tragen den selben Namen der Klasse: 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285720" y="3571876"/>
            <a:ext cx="2680087" cy="114300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Kein Returntyp (auch kein void)</a:t>
            </a:r>
            <a:endParaRPr lang="de-DE" sz="2400" dirty="0"/>
          </a:p>
        </p:txBody>
      </p:sp>
      <p:sp>
        <p:nvSpPr>
          <p:cNvPr id="25" name="Abgerundetes Rechteck 24"/>
          <p:cNvSpPr/>
          <p:nvPr/>
        </p:nvSpPr>
        <p:spPr>
          <a:xfrm>
            <a:off x="285720" y="5214950"/>
            <a:ext cx="2680087" cy="114300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Eine Klasse kann „keinen“, einen oder mehrere Konstruktoren haben. </a:t>
            </a:r>
            <a:endParaRPr lang="de-DE" dirty="0"/>
          </a:p>
        </p:txBody>
      </p:sp>
      <p:sp>
        <p:nvSpPr>
          <p:cNvPr id="35842" name="AutoShape 2" descr="Resultado de imagen para hausfrau png"/>
          <p:cNvSpPr>
            <a:spLocks noChangeAspect="1" noChangeArrowheads="1"/>
          </p:cNvSpPr>
          <p:nvPr/>
        </p:nvSpPr>
        <p:spPr bwMode="auto">
          <a:xfrm>
            <a:off x="129553" y="-136525"/>
            <a:ext cx="247207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1" name="Abgerundetes Rechteck 30"/>
          <p:cNvSpPr/>
          <p:nvPr/>
        </p:nvSpPr>
        <p:spPr>
          <a:xfrm>
            <a:off x="3263250" y="5000636"/>
            <a:ext cx="2676988" cy="1714512"/>
          </a:xfrm>
          <a:prstGeom prst="round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Sollte es </a:t>
            </a:r>
            <a:r>
              <a:rPr lang="de-DE" b="1" dirty="0" smtClean="0">
                <a:solidFill>
                  <a:srgbClr val="C00000"/>
                </a:solidFill>
              </a:rPr>
              <a:t>mehr als einen</a:t>
            </a:r>
            <a:r>
              <a:rPr lang="de-DE" dirty="0" smtClean="0"/>
              <a:t> geben, müssen sich Konstruktoren in ihrer Parametersignatur </a:t>
            </a:r>
            <a:r>
              <a:rPr lang="de-DE" b="1" dirty="0" smtClean="0">
                <a:solidFill>
                  <a:srgbClr val="C00000"/>
                </a:solidFill>
              </a:rPr>
              <a:t>unterscheiden</a:t>
            </a:r>
            <a:endParaRPr lang="de-DE" b="1" dirty="0">
              <a:solidFill>
                <a:srgbClr val="C00000"/>
              </a:solidFill>
            </a:endParaRPr>
          </a:p>
        </p:txBody>
      </p:sp>
      <p:sp>
        <p:nvSpPr>
          <p:cNvPr id="33" name="Abgerundetes Rechteck 32"/>
          <p:cNvSpPr/>
          <p:nvPr/>
        </p:nvSpPr>
        <p:spPr>
          <a:xfrm>
            <a:off x="6184804" y="5000636"/>
            <a:ext cx="2908333" cy="1714512"/>
          </a:xfrm>
          <a:prstGeom prst="round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class noten </a:t>
            </a:r>
          </a:p>
          <a:p>
            <a:r>
              <a:rPr lang="de-DE" dirty="0" smtClean="0"/>
              <a:t>{</a:t>
            </a:r>
          </a:p>
          <a:p>
            <a:r>
              <a:rPr lang="de-DE" dirty="0" smtClean="0"/>
              <a:t>   noten(</a:t>
            </a:r>
            <a:r>
              <a:rPr lang="de-DE" b="1" dirty="0" smtClean="0">
                <a:solidFill>
                  <a:srgbClr val="C00000"/>
                </a:solidFill>
              </a:rPr>
              <a:t>void</a:t>
            </a:r>
            <a:r>
              <a:rPr lang="de-DE" dirty="0" smtClean="0"/>
              <a:t>) {x=0, y=0;}</a:t>
            </a:r>
          </a:p>
          <a:p>
            <a:r>
              <a:rPr lang="de-DE" dirty="0" smtClean="0"/>
              <a:t>   noten(</a:t>
            </a:r>
            <a:r>
              <a:rPr lang="de-DE" b="1" dirty="0" smtClean="0">
                <a:solidFill>
                  <a:srgbClr val="C00000"/>
                </a:solidFill>
              </a:rPr>
              <a:t>int xx, int yy</a:t>
            </a:r>
            <a:r>
              <a:rPr lang="de-DE" dirty="0" smtClean="0"/>
              <a:t>) </a:t>
            </a:r>
          </a:p>
          <a:p>
            <a:r>
              <a:rPr lang="de-DE" dirty="0" smtClean="0"/>
              <a:t>   {set(xx, yy);}</a:t>
            </a:r>
          </a:p>
          <a:p>
            <a:r>
              <a:rPr lang="de-DE" dirty="0" smtClean="0"/>
              <a:t>};</a:t>
            </a:r>
            <a:endParaRPr lang="de-DE" dirty="0"/>
          </a:p>
        </p:txBody>
      </p:sp>
      <p:sp>
        <p:nvSpPr>
          <p:cNvPr id="37" name="Abgerundetes Rechteck 36"/>
          <p:cNvSpPr/>
          <p:nvPr/>
        </p:nvSpPr>
        <p:spPr>
          <a:xfrm>
            <a:off x="6118704" y="1857364"/>
            <a:ext cx="2974432" cy="1714512"/>
          </a:xfrm>
          <a:prstGeom prst="round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400" dirty="0" smtClean="0"/>
              <a:t>class noten </a:t>
            </a:r>
          </a:p>
          <a:p>
            <a:r>
              <a:rPr lang="de-DE" sz="2400" dirty="0" smtClean="0"/>
              <a:t>{</a:t>
            </a:r>
          </a:p>
          <a:p>
            <a:r>
              <a:rPr lang="de-DE" sz="2400" b="1" dirty="0" smtClean="0">
                <a:solidFill>
                  <a:srgbClr val="C00000"/>
                </a:solidFill>
              </a:rPr>
              <a:t>   noten</a:t>
            </a:r>
            <a:r>
              <a:rPr lang="de-DE" sz="2400" dirty="0" smtClean="0"/>
              <a:t>() {}</a:t>
            </a:r>
          </a:p>
          <a:p>
            <a:r>
              <a:rPr lang="de-DE" sz="2400" dirty="0" smtClean="0"/>
              <a:t>};</a:t>
            </a:r>
            <a:endParaRPr lang="de-DE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4" grpId="0" animBg="1"/>
      <p:bldP spid="25" grpId="0" animBg="1"/>
      <p:bldP spid="31" grpId="0" animBg="1"/>
      <p:bldP spid="33" grpId="0" animBg="1"/>
      <p:bldP spid="3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705239" y="214290"/>
            <a:ext cx="3747784" cy="114300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Rolle eines Konstruktors</a:t>
            </a:r>
          </a:p>
        </p:txBody>
      </p:sp>
      <p:sp>
        <p:nvSpPr>
          <p:cNvPr id="1026" name="AutoShape 2" descr="Käfer, Volkswagen, Vw, Käfer, Insekt, Fahrzeug, 1955"/>
          <p:cNvSpPr>
            <a:spLocks noChangeAspect="1" noChangeArrowheads="1"/>
          </p:cNvSpPr>
          <p:nvPr/>
        </p:nvSpPr>
        <p:spPr bwMode="auto">
          <a:xfrm>
            <a:off x="129553" y="-136525"/>
            <a:ext cx="247207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28" name="AutoShape 4" descr="Käfer, Volkswagen, Vw, Käfer, Insekt, Fahrzeug, 1955"/>
          <p:cNvSpPr>
            <a:spLocks noChangeAspect="1" noChangeArrowheads="1"/>
          </p:cNvSpPr>
          <p:nvPr/>
        </p:nvSpPr>
        <p:spPr bwMode="auto">
          <a:xfrm>
            <a:off x="129553" y="-136525"/>
            <a:ext cx="247207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30" name="AutoShape 6" descr="Käfer, Volkswagen, Vw, Käfer, Insekt, Fahrzeug, 1955"/>
          <p:cNvSpPr>
            <a:spLocks noChangeAspect="1" noChangeArrowheads="1"/>
          </p:cNvSpPr>
          <p:nvPr/>
        </p:nvSpPr>
        <p:spPr bwMode="auto">
          <a:xfrm>
            <a:off x="129553" y="-136525"/>
            <a:ext cx="247207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5" name="Abgerundetes Rechteck 14"/>
          <p:cNvSpPr/>
          <p:nvPr/>
        </p:nvSpPr>
        <p:spPr>
          <a:xfrm>
            <a:off x="288819" y="1857364"/>
            <a:ext cx="2676988" cy="2000264"/>
          </a:xfrm>
          <a:prstGeom prst="round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400" dirty="0" smtClean="0"/>
              <a:t>Wird aufgerufen wenn ein Objekt der Klasse </a:t>
            </a:r>
            <a:r>
              <a:rPr lang="de-DE" sz="2400" b="1" dirty="0" smtClean="0">
                <a:solidFill>
                  <a:srgbClr val="C00000"/>
                </a:solidFill>
              </a:rPr>
              <a:t>instanziiert</a:t>
            </a:r>
            <a:r>
              <a:rPr lang="de-DE" sz="2400" dirty="0" smtClean="0"/>
              <a:t> wird.</a:t>
            </a:r>
            <a:endParaRPr lang="de-DE" sz="2400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842" name="AutoShape 2" descr="Resultado de imagen para hausfrau png"/>
          <p:cNvSpPr>
            <a:spLocks noChangeAspect="1" noChangeArrowheads="1"/>
          </p:cNvSpPr>
          <p:nvPr/>
        </p:nvSpPr>
        <p:spPr bwMode="auto">
          <a:xfrm>
            <a:off x="129553" y="-136525"/>
            <a:ext cx="247207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1" name="Abgerundetes Rechteck 30"/>
          <p:cNvSpPr/>
          <p:nvPr/>
        </p:nvSpPr>
        <p:spPr>
          <a:xfrm>
            <a:off x="3263250" y="1857364"/>
            <a:ext cx="2676988" cy="2000264"/>
          </a:xfrm>
          <a:prstGeom prst="round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400" dirty="0" smtClean="0"/>
              <a:t>Werden alle notwendigen </a:t>
            </a:r>
            <a:r>
              <a:rPr lang="de-DE" sz="2400" b="1" dirty="0" smtClean="0">
                <a:solidFill>
                  <a:srgbClr val="C00000"/>
                </a:solidFill>
              </a:rPr>
              <a:t>Initialisierungen</a:t>
            </a:r>
            <a:r>
              <a:rPr lang="de-DE" sz="2400" dirty="0" smtClean="0"/>
              <a:t> des Objektes durchgeführt.</a:t>
            </a:r>
            <a:endParaRPr lang="de-DE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Abgerundetes Rechteck 36"/>
          <p:cNvSpPr/>
          <p:nvPr/>
        </p:nvSpPr>
        <p:spPr>
          <a:xfrm>
            <a:off x="6237682" y="1857364"/>
            <a:ext cx="2676988" cy="2000264"/>
          </a:xfrm>
          <a:prstGeom prst="round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400" dirty="0" smtClean="0"/>
              <a:t>Eine Instanz in einen </a:t>
            </a:r>
            <a:r>
              <a:rPr lang="de-DE" sz="2400" b="1" dirty="0" smtClean="0">
                <a:solidFill>
                  <a:srgbClr val="C00000"/>
                </a:solidFill>
              </a:rPr>
              <a:t>konsistenten Initialzustand </a:t>
            </a:r>
            <a:r>
              <a:rPr lang="de-DE" sz="2400" dirty="0" smtClean="0"/>
              <a:t>zu bringen. </a:t>
            </a:r>
            <a:endParaRPr lang="de-DE" sz="2400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288819" y="4071942"/>
            <a:ext cx="2676988" cy="2000264"/>
          </a:xfrm>
          <a:prstGeom prst="round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400" dirty="0" smtClean="0">
                <a:solidFill>
                  <a:schemeClr val="accent3">
                    <a:lumMod val="75000"/>
                  </a:schemeClr>
                </a:solidFill>
              </a:rPr>
              <a:t>„Spiel soll auf dem Tisch gelegt werden“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3263250" y="4071942"/>
            <a:ext cx="2676988" cy="2000264"/>
          </a:xfrm>
          <a:prstGeom prst="round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400" dirty="0" smtClean="0">
                <a:solidFill>
                  <a:schemeClr val="accent3">
                    <a:lumMod val="75000"/>
                  </a:schemeClr>
                </a:solidFill>
              </a:rPr>
              <a:t>„Tisch vorbereiten“</a:t>
            </a:r>
          </a:p>
          <a:p>
            <a:r>
              <a:rPr lang="de-DE" sz="2400" dirty="0" smtClean="0">
                <a:solidFill>
                  <a:schemeClr val="accent3">
                    <a:lumMod val="75000"/>
                  </a:schemeClr>
                </a:solidFill>
              </a:rPr>
              <a:t>„Spiel auf Tisch legen“ „Spiel entpacken“</a:t>
            </a:r>
            <a:endParaRPr lang="de-DE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6237682" y="4071942"/>
            <a:ext cx="2676988" cy="2000264"/>
          </a:xfrm>
          <a:prstGeom prst="round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400" dirty="0" smtClean="0">
                <a:solidFill>
                  <a:schemeClr val="accent3">
                    <a:lumMod val="75000"/>
                  </a:schemeClr>
                </a:solidFill>
              </a:rPr>
              <a:t>„Spielfiguren vorbereiten“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1" grpId="0" animBg="1"/>
      <p:bldP spid="37" grpId="0" animBg="1"/>
      <p:bldP spid="10" grpId="0" animBg="1"/>
      <p:bldP spid="1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705239" y="214290"/>
            <a:ext cx="3747784" cy="114300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Ziel eines Konstruktor</a:t>
            </a:r>
          </a:p>
        </p:txBody>
      </p:sp>
      <p:sp>
        <p:nvSpPr>
          <p:cNvPr id="1026" name="AutoShape 2" descr="Käfer, Volkswagen, Vw, Käfer, Insekt, Fahrzeug, 1955"/>
          <p:cNvSpPr>
            <a:spLocks noChangeAspect="1" noChangeArrowheads="1"/>
          </p:cNvSpPr>
          <p:nvPr/>
        </p:nvSpPr>
        <p:spPr bwMode="auto">
          <a:xfrm>
            <a:off x="129553" y="-136525"/>
            <a:ext cx="247207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28" name="AutoShape 4" descr="Käfer, Volkswagen, Vw, Käfer, Insekt, Fahrzeug, 1955"/>
          <p:cNvSpPr>
            <a:spLocks noChangeAspect="1" noChangeArrowheads="1"/>
          </p:cNvSpPr>
          <p:nvPr/>
        </p:nvSpPr>
        <p:spPr bwMode="auto">
          <a:xfrm>
            <a:off x="129553" y="-136525"/>
            <a:ext cx="247207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30" name="AutoShape 6" descr="Käfer, Volkswagen, Vw, Käfer, Insekt, Fahrzeug, 1955"/>
          <p:cNvSpPr>
            <a:spLocks noChangeAspect="1" noChangeArrowheads="1"/>
          </p:cNvSpPr>
          <p:nvPr/>
        </p:nvSpPr>
        <p:spPr bwMode="auto">
          <a:xfrm>
            <a:off x="129553" y="-136525"/>
            <a:ext cx="247207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5" name="Abgerundetes Rechteck 14"/>
          <p:cNvSpPr/>
          <p:nvPr/>
        </p:nvSpPr>
        <p:spPr>
          <a:xfrm>
            <a:off x="288819" y="1857364"/>
            <a:ext cx="2676988" cy="2000264"/>
          </a:xfrm>
          <a:prstGeom prst="round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000" b="1" dirty="0" smtClean="0">
                <a:solidFill>
                  <a:srgbClr val="C00000"/>
                </a:solidFill>
              </a:rPr>
              <a:t>Nicht</a:t>
            </a:r>
            <a:r>
              <a:rPr lang="de-DE" sz="2000" dirty="0" smtClean="0"/>
              <a:t> die Initialisierung von Objekten einer Klasse, </a:t>
            </a:r>
            <a:r>
              <a:rPr lang="de-DE" sz="2000" b="1" dirty="0" smtClean="0">
                <a:solidFill>
                  <a:srgbClr val="C00000"/>
                </a:solidFill>
              </a:rPr>
              <a:t>fremden</a:t>
            </a:r>
            <a:r>
              <a:rPr lang="de-DE" sz="2000" dirty="0" smtClean="0"/>
              <a:t> Programmen  zulassen.</a:t>
            </a:r>
            <a:endParaRPr lang="de-DE" sz="2000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842" name="AutoShape 2" descr="Resultado de imagen para hausfrau png"/>
          <p:cNvSpPr>
            <a:spLocks noChangeAspect="1" noChangeArrowheads="1"/>
          </p:cNvSpPr>
          <p:nvPr/>
        </p:nvSpPr>
        <p:spPr bwMode="auto">
          <a:xfrm>
            <a:off x="129553" y="-136525"/>
            <a:ext cx="247207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1" name="Abgerundetes Rechteck 30"/>
          <p:cNvSpPr/>
          <p:nvPr/>
        </p:nvSpPr>
        <p:spPr>
          <a:xfrm>
            <a:off x="3263250" y="1857364"/>
            <a:ext cx="2676988" cy="2000264"/>
          </a:xfrm>
          <a:prstGeom prst="round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000" dirty="0" smtClean="0"/>
              <a:t>Die Initialisierung des Objekts wird von der </a:t>
            </a:r>
            <a:r>
              <a:rPr lang="de-DE" sz="2000" b="1" dirty="0" smtClean="0">
                <a:solidFill>
                  <a:srgbClr val="C00000"/>
                </a:solidFill>
              </a:rPr>
              <a:t>eigenen Klasse</a:t>
            </a:r>
            <a:r>
              <a:rPr lang="de-DE" sz="2000" dirty="0" smtClean="0"/>
              <a:t> durchgenommen.</a:t>
            </a:r>
            <a:endParaRPr lang="de-DE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Abgerundetes Rechteck 36"/>
          <p:cNvSpPr/>
          <p:nvPr/>
        </p:nvSpPr>
        <p:spPr>
          <a:xfrm>
            <a:off x="288819" y="4500570"/>
            <a:ext cx="5651420" cy="2000264"/>
          </a:xfrm>
          <a:prstGeom prst="round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000" dirty="0" smtClean="0"/>
              <a:t>Anwendungsprogramme dürfen den Initialisierungsprozess allenfalls parametrieren, indem sie die zur Konstruktion notwendigen Daten an einer Schnittstelle übergeben.</a:t>
            </a:r>
            <a:endParaRPr lang="de-DE" sz="2000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1" grpId="0" animBg="1"/>
      <p:bldP spid="3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705239" y="214290"/>
            <a:ext cx="3747784" cy="114300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Eigenschaften der Destruktoren</a:t>
            </a:r>
          </a:p>
        </p:txBody>
      </p:sp>
      <p:sp>
        <p:nvSpPr>
          <p:cNvPr id="1026" name="AutoShape 2" descr="Käfer, Volkswagen, Vw, Käfer, Insekt, Fahrzeug, 1955"/>
          <p:cNvSpPr>
            <a:spLocks noChangeAspect="1" noChangeArrowheads="1"/>
          </p:cNvSpPr>
          <p:nvPr/>
        </p:nvSpPr>
        <p:spPr bwMode="auto">
          <a:xfrm>
            <a:off x="129553" y="-136525"/>
            <a:ext cx="247207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28" name="AutoShape 4" descr="Käfer, Volkswagen, Vw, Käfer, Insekt, Fahrzeug, 1955"/>
          <p:cNvSpPr>
            <a:spLocks noChangeAspect="1" noChangeArrowheads="1"/>
          </p:cNvSpPr>
          <p:nvPr/>
        </p:nvSpPr>
        <p:spPr bwMode="auto">
          <a:xfrm>
            <a:off x="129553" y="-136525"/>
            <a:ext cx="247207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30" name="AutoShape 6" descr="Käfer, Volkswagen, Vw, Käfer, Insekt, Fahrzeug, 1955"/>
          <p:cNvSpPr>
            <a:spLocks noChangeAspect="1" noChangeArrowheads="1"/>
          </p:cNvSpPr>
          <p:nvPr/>
        </p:nvSpPr>
        <p:spPr bwMode="auto">
          <a:xfrm>
            <a:off x="129553" y="-136525"/>
            <a:ext cx="247207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4" name="Abgerundetes Rechteck 13"/>
          <p:cNvSpPr/>
          <p:nvPr/>
        </p:nvSpPr>
        <p:spPr>
          <a:xfrm>
            <a:off x="285720" y="1857364"/>
            <a:ext cx="2680087" cy="114300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Sehr eng verbundene Member </a:t>
            </a:r>
            <a:r>
              <a:rPr lang="de-DE" sz="2000" b="1" dirty="0" smtClean="0">
                <a:solidFill>
                  <a:schemeClr val="accent3">
                    <a:lumMod val="50000"/>
                  </a:schemeClr>
                </a:solidFill>
              </a:rPr>
              <a:t>Funktion</a:t>
            </a:r>
            <a:endParaRPr lang="de-DE" sz="2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3263250" y="1857364"/>
            <a:ext cx="2676988" cy="1714512"/>
          </a:xfrm>
          <a:prstGeom prst="round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400" dirty="0" smtClean="0"/>
              <a:t>Tragen den selben Namen der Klasse + ~: </a:t>
            </a:r>
          </a:p>
        </p:txBody>
      </p:sp>
      <p:sp>
        <p:nvSpPr>
          <p:cNvPr id="25" name="Abgerundetes Rechteck 24"/>
          <p:cNvSpPr/>
          <p:nvPr/>
        </p:nvSpPr>
        <p:spPr>
          <a:xfrm>
            <a:off x="285720" y="5214950"/>
            <a:ext cx="2680087" cy="114300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Eine Klasse kann nur EINEN Destruktor haben. </a:t>
            </a:r>
            <a:endParaRPr lang="de-DE" dirty="0"/>
          </a:p>
        </p:txBody>
      </p:sp>
      <p:sp>
        <p:nvSpPr>
          <p:cNvPr id="35842" name="AutoShape 2" descr="Resultado de imagen para hausfrau png"/>
          <p:cNvSpPr>
            <a:spLocks noChangeAspect="1" noChangeArrowheads="1"/>
          </p:cNvSpPr>
          <p:nvPr/>
        </p:nvSpPr>
        <p:spPr bwMode="auto">
          <a:xfrm>
            <a:off x="129553" y="-136525"/>
            <a:ext cx="247207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1" name="Abgerundetes Rechteck 30"/>
          <p:cNvSpPr/>
          <p:nvPr/>
        </p:nvSpPr>
        <p:spPr>
          <a:xfrm>
            <a:off x="3263250" y="5000636"/>
            <a:ext cx="2676988" cy="1714512"/>
          </a:xfrm>
          <a:prstGeom prst="round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400" dirty="0" smtClean="0"/>
              <a:t>Es wird nur einmal aufgeräumt!</a:t>
            </a:r>
            <a:endParaRPr lang="de-DE" sz="2400" dirty="0"/>
          </a:p>
        </p:txBody>
      </p:sp>
      <p:sp>
        <p:nvSpPr>
          <p:cNvPr id="37" name="Abgerundetes Rechteck 36"/>
          <p:cNvSpPr/>
          <p:nvPr/>
        </p:nvSpPr>
        <p:spPr>
          <a:xfrm>
            <a:off x="6118704" y="1857364"/>
            <a:ext cx="2974432" cy="1714512"/>
          </a:xfrm>
          <a:prstGeom prst="round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400" dirty="0" smtClean="0"/>
              <a:t>class </a:t>
            </a:r>
            <a:r>
              <a:rPr lang="de-DE" sz="2400" b="1" dirty="0" smtClean="0">
                <a:solidFill>
                  <a:schemeClr val="accent5">
                    <a:lumMod val="75000"/>
                  </a:schemeClr>
                </a:solidFill>
              </a:rPr>
              <a:t>noten </a:t>
            </a:r>
          </a:p>
          <a:p>
            <a:r>
              <a:rPr lang="de-DE" sz="2400" dirty="0" smtClean="0"/>
              <a:t>{</a:t>
            </a:r>
          </a:p>
          <a:p>
            <a:r>
              <a:rPr lang="de-DE" sz="2400" b="1" dirty="0" smtClean="0">
                <a:solidFill>
                  <a:srgbClr val="C00000"/>
                </a:solidFill>
              </a:rPr>
              <a:t>   ~noten</a:t>
            </a:r>
            <a:r>
              <a:rPr lang="de-DE" sz="2400" dirty="0" smtClean="0"/>
              <a:t>() {}</a:t>
            </a:r>
          </a:p>
          <a:p>
            <a:r>
              <a:rPr lang="de-DE" sz="2400" dirty="0" smtClean="0"/>
              <a:t>}</a:t>
            </a:r>
            <a:endParaRPr lang="de-DE" sz="2400" dirty="0"/>
          </a:p>
        </p:txBody>
      </p:sp>
      <p:sp>
        <p:nvSpPr>
          <p:cNvPr id="16" name="Abgerundetes Rechteck 23"/>
          <p:cNvSpPr/>
          <p:nvPr/>
        </p:nvSpPr>
        <p:spPr>
          <a:xfrm>
            <a:off x="285720" y="3571876"/>
            <a:ext cx="2680087" cy="114300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Kein Returntyp (auch kein void)</a:t>
            </a:r>
            <a:endParaRPr lang="de-DE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5" grpId="0" animBg="1"/>
      <p:bldP spid="31" grpId="0" animBg="1"/>
      <p:bldP spid="37" grpId="0" animBg="1"/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705239" y="214290"/>
            <a:ext cx="3747784" cy="114300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Rolle eines Destruktors</a:t>
            </a:r>
          </a:p>
        </p:txBody>
      </p:sp>
      <p:sp>
        <p:nvSpPr>
          <p:cNvPr id="1026" name="AutoShape 2" descr="Käfer, Volkswagen, Vw, Käfer, Insekt, Fahrzeug, 1955"/>
          <p:cNvSpPr>
            <a:spLocks noChangeAspect="1" noChangeArrowheads="1"/>
          </p:cNvSpPr>
          <p:nvPr/>
        </p:nvSpPr>
        <p:spPr bwMode="auto">
          <a:xfrm>
            <a:off x="129553" y="-136525"/>
            <a:ext cx="247207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28" name="AutoShape 4" descr="Käfer, Volkswagen, Vw, Käfer, Insekt, Fahrzeug, 1955"/>
          <p:cNvSpPr>
            <a:spLocks noChangeAspect="1" noChangeArrowheads="1"/>
          </p:cNvSpPr>
          <p:nvPr/>
        </p:nvSpPr>
        <p:spPr bwMode="auto">
          <a:xfrm>
            <a:off x="129553" y="-136525"/>
            <a:ext cx="247207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30" name="AutoShape 6" descr="Käfer, Volkswagen, Vw, Käfer, Insekt, Fahrzeug, 1955"/>
          <p:cNvSpPr>
            <a:spLocks noChangeAspect="1" noChangeArrowheads="1"/>
          </p:cNvSpPr>
          <p:nvPr/>
        </p:nvSpPr>
        <p:spPr bwMode="auto">
          <a:xfrm>
            <a:off x="129553" y="-136525"/>
            <a:ext cx="247207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5" name="Abgerundetes Rechteck 14"/>
          <p:cNvSpPr/>
          <p:nvPr/>
        </p:nvSpPr>
        <p:spPr>
          <a:xfrm>
            <a:off x="288819" y="1857364"/>
            <a:ext cx="2676988" cy="2000264"/>
          </a:xfrm>
          <a:prstGeom prst="round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400" dirty="0" smtClean="0"/>
              <a:t>Wird aufgerufen wenn ein Objekt der Klasse weggeräumt wird.</a:t>
            </a:r>
            <a:endParaRPr lang="de-DE" sz="2400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842" name="AutoShape 2" descr="Resultado de imagen para hausfrau png"/>
          <p:cNvSpPr>
            <a:spLocks noChangeAspect="1" noChangeArrowheads="1"/>
          </p:cNvSpPr>
          <p:nvPr/>
        </p:nvSpPr>
        <p:spPr bwMode="auto">
          <a:xfrm>
            <a:off x="129553" y="-136525"/>
            <a:ext cx="247207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1" name="Abgerundetes Rechteck 30"/>
          <p:cNvSpPr/>
          <p:nvPr/>
        </p:nvSpPr>
        <p:spPr>
          <a:xfrm>
            <a:off x="3263250" y="1857364"/>
            <a:ext cx="2676988" cy="2000264"/>
          </a:xfrm>
          <a:prstGeom prst="round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000" dirty="0" smtClean="0"/>
              <a:t>Im Destruktor werden alle notwendigen Säuberungen des Objektes durchgeführt.</a:t>
            </a:r>
            <a:endParaRPr lang="de-DE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Abgerundetes Rechteck 36"/>
          <p:cNvSpPr/>
          <p:nvPr/>
        </p:nvSpPr>
        <p:spPr>
          <a:xfrm>
            <a:off x="6237682" y="1857364"/>
            <a:ext cx="2676988" cy="2000264"/>
          </a:xfrm>
          <a:prstGeom prst="round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400" dirty="0" smtClean="0"/>
              <a:t>Eine Instanz wird aufgeräumt. </a:t>
            </a:r>
            <a:endParaRPr lang="de-DE" sz="2400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288819" y="4071942"/>
            <a:ext cx="2676988" cy="2000264"/>
          </a:xfrm>
          <a:prstGeom prst="round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400" dirty="0" smtClean="0">
                <a:solidFill>
                  <a:schemeClr val="accent3">
                    <a:lumMod val="75000"/>
                  </a:schemeClr>
                </a:solidFill>
              </a:rPr>
              <a:t>„Spiel in Schrank legen“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3263250" y="4071942"/>
            <a:ext cx="2676988" cy="2000264"/>
          </a:xfrm>
          <a:prstGeom prst="round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400" dirty="0" smtClean="0">
                <a:solidFill>
                  <a:schemeClr val="accent3">
                    <a:lumMod val="75000"/>
                  </a:schemeClr>
                </a:solidFill>
              </a:rPr>
              <a:t>„Spielreste säubern“</a:t>
            </a:r>
            <a:endParaRPr lang="de-DE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6237682" y="4071942"/>
            <a:ext cx="2676988" cy="2000264"/>
          </a:xfrm>
          <a:prstGeom prst="round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400" dirty="0" smtClean="0">
                <a:solidFill>
                  <a:schemeClr val="accent3">
                    <a:lumMod val="75000"/>
                  </a:schemeClr>
                </a:solidFill>
              </a:rPr>
              <a:t>„Spielfiguren und Brett in Schachtel legen“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1" grpId="0" animBg="1"/>
      <p:bldP spid="37" grpId="0" animBg="1"/>
      <p:bldP spid="10" grpId="0" animBg="1"/>
      <p:bldP spid="11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714348" y="214290"/>
            <a:ext cx="3747784" cy="114300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Destruktor</a:t>
            </a:r>
          </a:p>
          <a:p>
            <a:pPr algn="ctr"/>
            <a:r>
              <a:rPr lang="de-DE" sz="3600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Aufräumarbeiten</a:t>
            </a:r>
          </a:p>
        </p:txBody>
      </p:sp>
      <p:sp>
        <p:nvSpPr>
          <p:cNvPr id="1026" name="AutoShape 2" descr="Käfer, Volkswagen, Vw, Käfer, Insekt, Fahrzeug, 1955"/>
          <p:cNvSpPr>
            <a:spLocks noChangeAspect="1" noChangeArrowheads="1"/>
          </p:cNvSpPr>
          <p:nvPr/>
        </p:nvSpPr>
        <p:spPr bwMode="auto">
          <a:xfrm>
            <a:off x="129553" y="-136525"/>
            <a:ext cx="247207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28" name="AutoShape 4" descr="Käfer, Volkswagen, Vw, Käfer, Insekt, Fahrzeug, 1955"/>
          <p:cNvSpPr>
            <a:spLocks noChangeAspect="1" noChangeArrowheads="1"/>
          </p:cNvSpPr>
          <p:nvPr/>
        </p:nvSpPr>
        <p:spPr bwMode="auto">
          <a:xfrm>
            <a:off x="129553" y="-136525"/>
            <a:ext cx="247207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30" name="AutoShape 6" descr="Käfer, Volkswagen, Vw, Käfer, Insekt, Fahrzeug, 1955"/>
          <p:cNvSpPr>
            <a:spLocks noChangeAspect="1" noChangeArrowheads="1"/>
          </p:cNvSpPr>
          <p:nvPr/>
        </p:nvSpPr>
        <p:spPr bwMode="auto">
          <a:xfrm>
            <a:off x="129553" y="-136525"/>
            <a:ext cx="247207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5842" name="AutoShape 2" descr="Resultado de imagen para hausfrau png"/>
          <p:cNvSpPr>
            <a:spLocks noChangeAspect="1" noChangeArrowheads="1"/>
          </p:cNvSpPr>
          <p:nvPr/>
        </p:nvSpPr>
        <p:spPr bwMode="auto">
          <a:xfrm>
            <a:off x="129553" y="-136525"/>
            <a:ext cx="247207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7" name="Abgerundetes Rechteck 16"/>
          <p:cNvSpPr/>
          <p:nvPr/>
        </p:nvSpPr>
        <p:spPr>
          <a:xfrm>
            <a:off x="285720" y="1857364"/>
            <a:ext cx="7949127" cy="1285884"/>
          </a:xfrm>
          <a:prstGeom prst="round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800" dirty="0" smtClean="0"/>
              <a:t>Eine typische „Säuberungsarbeit“ ist die </a:t>
            </a:r>
            <a:r>
              <a:rPr lang="de-DE" sz="2800" b="1" dirty="0" smtClean="0">
                <a:solidFill>
                  <a:schemeClr val="accent5">
                    <a:lumMod val="75000"/>
                  </a:schemeClr>
                </a:solidFill>
              </a:rPr>
              <a:t>Freigabe von Speicher</a:t>
            </a:r>
            <a:r>
              <a:rPr lang="de-DE" sz="2800" dirty="0" smtClean="0"/>
              <a:t>, der in der Klasse allokiert wurde. </a:t>
            </a:r>
            <a:endParaRPr lang="de-DE" sz="2800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285720" y="3500438"/>
            <a:ext cx="7949127" cy="1285884"/>
          </a:xfrm>
          <a:prstGeom prst="round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800" dirty="0" smtClean="0"/>
              <a:t>Eine „Wegräumarbeit“ ist zum Beispiel das </a:t>
            </a:r>
            <a:r>
              <a:rPr lang="de-DE" sz="2800" b="1" dirty="0" smtClean="0">
                <a:solidFill>
                  <a:schemeClr val="accent5">
                    <a:lumMod val="75000"/>
                  </a:schemeClr>
                </a:solidFill>
              </a:rPr>
              <a:t>Schließen einer Datei</a:t>
            </a:r>
            <a:r>
              <a:rPr lang="de-DE" sz="2800" dirty="0" smtClean="0"/>
              <a:t> bei File handling. </a:t>
            </a:r>
            <a:endParaRPr lang="de-DE" sz="2800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285720" y="5143512"/>
            <a:ext cx="7949127" cy="1285884"/>
          </a:xfrm>
          <a:prstGeom prst="round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800" dirty="0" smtClean="0"/>
              <a:t>Andere „Aufräumarbeit“ ist das </a:t>
            </a:r>
            <a:r>
              <a:rPr lang="de-DE" sz="2800" b="1" dirty="0" smtClean="0">
                <a:solidFill>
                  <a:schemeClr val="accent5">
                    <a:lumMod val="75000"/>
                  </a:schemeClr>
                </a:solidFill>
              </a:rPr>
              <a:t>Schließen einer Datenbankanbindung</a:t>
            </a:r>
            <a:r>
              <a:rPr lang="de-DE" sz="2800" dirty="0" smtClean="0"/>
              <a:t>. </a:t>
            </a:r>
            <a:endParaRPr lang="de-DE" sz="2800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705239" y="214290"/>
            <a:ext cx="3747784" cy="114300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600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Setters</a:t>
            </a:r>
          </a:p>
        </p:txBody>
      </p:sp>
      <p:sp>
        <p:nvSpPr>
          <p:cNvPr id="1026" name="AutoShape 2" descr="Käfer, Volkswagen, Vw, Käfer, Insekt, Fahrzeug, 1955"/>
          <p:cNvSpPr>
            <a:spLocks noChangeAspect="1" noChangeArrowheads="1"/>
          </p:cNvSpPr>
          <p:nvPr/>
        </p:nvSpPr>
        <p:spPr bwMode="auto">
          <a:xfrm>
            <a:off x="129553" y="-136525"/>
            <a:ext cx="247207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28" name="AutoShape 4" descr="Käfer, Volkswagen, Vw, Käfer, Insekt, Fahrzeug, 1955"/>
          <p:cNvSpPr>
            <a:spLocks noChangeAspect="1" noChangeArrowheads="1"/>
          </p:cNvSpPr>
          <p:nvPr/>
        </p:nvSpPr>
        <p:spPr bwMode="auto">
          <a:xfrm>
            <a:off x="129553" y="-136525"/>
            <a:ext cx="247207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30" name="AutoShape 6" descr="Käfer, Volkswagen, Vw, Käfer, Insekt, Fahrzeug, 1955"/>
          <p:cNvSpPr>
            <a:spLocks noChangeAspect="1" noChangeArrowheads="1"/>
          </p:cNvSpPr>
          <p:nvPr/>
        </p:nvSpPr>
        <p:spPr bwMode="auto">
          <a:xfrm>
            <a:off x="129553" y="-136525"/>
            <a:ext cx="247207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5" name="Abgerundetes Rechteck 14"/>
          <p:cNvSpPr/>
          <p:nvPr/>
        </p:nvSpPr>
        <p:spPr>
          <a:xfrm>
            <a:off x="288819" y="1857364"/>
            <a:ext cx="2676988" cy="2000264"/>
          </a:xfrm>
          <a:prstGeom prst="round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000" dirty="0" smtClean="0"/>
              <a:t>Methoden die den zugriff </a:t>
            </a:r>
            <a:r>
              <a:rPr lang="de-DE" sz="2000" b="1" dirty="0" smtClean="0">
                <a:solidFill>
                  <a:srgbClr val="C00000"/>
                </a:solidFill>
              </a:rPr>
              <a:t>außerhalb</a:t>
            </a:r>
            <a:r>
              <a:rPr lang="de-DE" sz="2000" dirty="0" smtClean="0"/>
              <a:t> der Klasse auf schreibgeschützte Variablen ermöglichen.</a:t>
            </a:r>
            <a:endParaRPr lang="de-DE" sz="2000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842" name="AutoShape 2" descr="Resultado de imagen para hausfrau png"/>
          <p:cNvSpPr>
            <a:spLocks noChangeAspect="1" noChangeArrowheads="1"/>
          </p:cNvSpPr>
          <p:nvPr/>
        </p:nvSpPr>
        <p:spPr bwMode="auto">
          <a:xfrm>
            <a:off x="129553" y="-136525"/>
            <a:ext cx="247207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1" name="Abgerundetes Rechteck 30"/>
          <p:cNvSpPr/>
          <p:nvPr/>
        </p:nvSpPr>
        <p:spPr>
          <a:xfrm>
            <a:off x="3263250" y="1857364"/>
            <a:ext cx="2676988" cy="2000264"/>
          </a:xfrm>
          <a:prstGeom prst="round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400" dirty="0" smtClean="0"/>
              <a:t>Haben </a:t>
            </a:r>
            <a:r>
              <a:rPr lang="de-DE" sz="2400" b="1" dirty="0" smtClean="0">
                <a:solidFill>
                  <a:schemeClr val="accent2">
                    <a:lumMod val="75000"/>
                  </a:schemeClr>
                </a:solidFill>
              </a:rPr>
              <a:t>keinen</a:t>
            </a:r>
            <a:r>
              <a:rPr lang="de-DE" sz="2400" dirty="0" smtClean="0"/>
              <a:t> rückgabetyp.</a:t>
            </a:r>
            <a:endParaRPr lang="de-DE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6237682" y="1857364"/>
            <a:ext cx="2676988" cy="4572032"/>
          </a:xfrm>
          <a:prstGeom prst="round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400" dirty="0" smtClean="0"/>
              <a:t>Es können so viele erstellt werden wie schreibge-schützte Variablen vorhanden sind und deren mögliche kombinationen.</a:t>
            </a:r>
            <a:endParaRPr lang="de-DE" sz="2400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288819" y="4357694"/>
            <a:ext cx="2676988" cy="2000264"/>
          </a:xfrm>
          <a:prstGeom prst="round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400" dirty="0" smtClean="0"/>
              <a:t>Setzen die Werte </a:t>
            </a:r>
            <a:r>
              <a:rPr lang="de-DE" sz="2400" smtClean="0"/>
              <a:t>der schreibge-schützten </a:t>
            </a:r>
            <a:r>
              <a:rPr lang="de-DE" sz="2400" dirty="0" smtClean="0"/>
              <a:t>Variablen.</a:t>
            </a:r>
            <a:endParaRPr lang="de-DE" sz="2400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31" grpId="0" animBg="1"/>
      <p:bldP spid="12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000" dirty="0" smtClean="0"/>
              <a:t>Erste Einführung in die Objektorientierte Programmierung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 flipH="1">
            <a:off x="943194" y="2571745"/>
            <a:ext cx="70791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 smtClean="0"/>
              <a:t>Was ist objektorientierte Programierung?</a:t>
            </a:r>
            <a:endParaRPr lang="de-DE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705239" y="214290"/>
            <a:ext cx="3747784" cy="114300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600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Getters</a:t>
            </a:r>
            <a:endParaRPr lang="de-DE" sz="3600" dirty="0" smtClean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026" name="AutoShape 2" descr="Käfer, Volkswagen, Vw, Käfer, Insekt, Fahrzeug, 1955"/>
          <p:cNvSpPr>
            <a:spLocks noChangeAspect="1" noChangeArrowheads="1"/>
          </p:cNvSpPr>
          <p:nvPr/>
        </p:nvSpPr>
        <p:spPr bwMode="auto">
          <a:xfrm>
            <a:off x="129553" y="-136525"/>
            <a:ext cx="247207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28" name="AutoShape 4" descr="Käfer, Volkswagen, Vw, Käfer, Insekt, Fahrzeug, 1955"/>
          <p:cNvSpPr>
            <a:spLocks noChangeAspect="1" noChangeArrowheads="1"/>
          </p:cNvSpPr>
          <p:nvPr/>
        </p:nvSpPr>
        <p:spPr bwMode="auto">
          <a:xfrm>
            <a:off x="129553" y="-136525"/>
            <a:ext cx="247207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30" name="AutoShape 6" descr="Käfer, Volkswagen, Vw, Käfer, Insekt, Fahrzeug, 1955"/>
          <p:cNvSpPr>
            <a:spLocks noChangeAspect="1" noChangeArrowheads="1"/>
          </p:cNvSpPr>
          <p:nvPr/>
        </p:nvSpPr>
        <p:spPr bwMode="auto">
          <a:xfrm>
            <a:off x="129553" y="-136525"/>
            <a:ext cx="247207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5" name="Abgerundetes Rechteck 14"/>
          <p:cNvSpPr/>
          <p:nvPr/>
        </p:nvSpPr>
        <p:spPr>
          <a:xfrm>
            <a:off x="288819" y="1857364"/>
            <a:ext cx="2676988" cy="2000264"/>
          </a:xfrm>
          <a:prstGeom prst="round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000" dirty="0" smtClean="0"/>
              <a:t>Methoden die den zugriff </a:t>
            </a:r>
            <a:r>
              <a:rPr lang="de-DE" sz="2000" b="1" dirty="0" smtClean="0">
                <a:solidFill>
                  <a:srgbClr val="C00000"/>
                </a:solidFill>
              </a:rPr>
              <a:t>außerhalb</a:t>
            </a:r>
            <a:r>
              <a:rPr lang="de-DE" sz="2000" dirty="0" smtClean="0"/>
              <a:t> der Klasse auf schreibgeschützte Varbiablen ermöglichen.</a:t>
            </a:r>
            <a:endParaRPr lang="de-DE" sz="2000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842" name="AutoShape 2" descr="Resultado de imagen para hausfrau png"/>
          <p:cNvSpPr>
            <a:spLocks noChangeAspect="1" noChangeArrowheads="1"/>
          </p:cNvSpPr>
          <p:nvPr/>
        </p:nvSpPr>
        <p:spPr bwMode="auto">
          <a:xfrm>
            <a:off x="129553" y="-136525"/>
            <a:ext cx="247207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1" name="Abgerundetes Rechteck 30"/>
          <p:cNvSpPr/>
          <p:nvPr/>
        </p:nvSpPr>
        <p:spPr>
          <a:xfrm>
            <a:off x="3263250" y="1857364"/>
            <a:ext cx="2676988" cy="2000264"/>
          </a:xfrm>
          <a:prstGeom prst="round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400" dirty="0" smtClean="0"/>
              <a:t>Haben einen rückgabetyp.</a:t>
            </a:r>
            <a:endParaRPr lang="de-DE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6237682" y="1857364"/>
            <a:ext cx="2676988" cy="4572032"/>
          </a:xfrm>
          <a:prstGeom prst="round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200" dirty="0" smtClean="0"/>
              <a:t>Es können so viele erstellt werden, wie schreibgeschützte Varbiablen vorhanden.</a:t>
            </a:r>
            <a:endParaRPr lang="de-DE" sz="3200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288818" y="4357694"/>
            <a:ext cx="5711941" cy="2000264"/>
          </a:xfrm>
          <a:prstGeom prst="round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800" dirty="0" smtClean="0"/>
              <a:t>Geben die Werte der schreibgeschützten Varbiablen zurück.</a:t>
            </a:r>
            <a:endParaRPr lang="de-DE" sz="2800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1" grpId="0" animBg="1"/>
      <p:bldP spid="12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705239" y="214290"/>
            <a:ext cx="3747784" cy="11430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600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Merksatz</a:t>
            </a:r>
            <a:endParaRPr lang="de-DE" sz="3600" dirty="0" smtClean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026" name="AutoShape 2" descr="Käfer, Volkswagen, Vw, Käfer, Insekt, Fahrzeug, 1955"/>
          <p:cNvSpPr>
            <a:spLocks noChangeAspect="1" noChangeArrowheads="1"/>
          </p:cNvSpPr>
          <p:nvPr/>
        </p:nvSpPr>
        <p:spPr bwMode="auto">
          <a:xfrm>
            <a:off x="129553" y="-136525"/>
            <a:ext cx="247207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28" name="AutoShape 4" descr="Käfer, Volkswagen, Vw, Käfer, Insekt, Fahrzeug, 1955"/>
          <p:cNvSpPr>
            <a:spLocks noChangeAspect="1" noChangeArrowheads="1"/>
          </p:cNvSpPr>
          <p:nvPr/>
        </p:nvSpPr>
        <p:spPr bwMode="auto">
          <a:xfrm>
            <a:off x="129553" y="-136525"/>
            <a:ext cx="247207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30" name="AutoShape 6" descr="Käfer, Volkswagen, Vw, Käfer, Insekt, Fahrzeug, 1955"/>
          <p:cNvSpPr>
            <a:spLocks noChangeAspect="1" noChangeArrowheads="1"/>
          </p:cNvSpPr>
          <p:nvPr/>
        </p:nvSpPr>
        <p:spPr bwMode="auto">
          <a:xfrm>
            <a:off x="129553" y="-136525"/>
            <a:ext cx="247207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5" name="Abgerundetes Rechteck 14"/>
          <p:cNvSpPr/>
          <p:nvPr/>
        </p:nvSpPr>
        <p:spPr>
          <a:xfrm>
            <a:off x="288818" y="1857364"/>
            <a:ext cx="6783511" cy="3357586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 smtClean="0"/>
              <a:t>Methoden die innerhalb der Klasse implementiert werden, also nicht ausgelagert sind, gelten als </a:t>
            </a:r>
            <a:r>
              <a:rPr lang="de-DE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inline</a:t>
            </a:r>
            <a:r>
              <a:rPr lang="de-DE" sz="3200" dirty="0" smtClean="0"/>
              <a:t>-Methoden.</a:t>
            </a:r>
            <a:endParaRPr lang="de-DE" sz="3200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842" name="AutoShape 2" descr="Resultado de imagen para hausfrau png"/>
          <p:cNvSpPr>
            <a:spLocks noChangeAspect="1" noChangeArrowheads="1"/>
          </p:cNvSpPr>
          <p:nvPr/>
        </p:nvSpPr>
        <p:spPr bwMode="auto">
          <a:xfrm>
            <a:off x="129553" y="-136525"/>
            <a:ext cx="247207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f der gleichen Seite des Rechtecks liegende Ecken abrunden 29"/>
          <p:cNvSpPr/>
          <p:nvPr/>
        </p:nvSpPr>
        <p:spPr>
          <a:xfrm>
            <a:off x="4429124" y="6357958"/>
            <a:ext cx="4143404" cy="500042"/>
          </a:xfrm>
          <a:prstGeom prst="round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600" dirty="0" smtClean="0"/>
              <a:t>class </a:t>
            </a:r>
            <a:r>
              <a:rPr lang="de-DE" sz="1600" dirty="0" smtClean="0"/>
              <a:t>Baby…</a:t>
            </a:r>
            <a:endParaRPr lang="de-DE" sz="1600" dirty="0" smtClean="0"/>
          </a:p>
        </p:txBody>
      </p:sp>
      <p:sp>
        <p:nvSpPr>
          <p:cNvPr id="2" name="Abgerundetes Rechteck 1"/>
          <p:cNvSpPr/>
          <p:nvPr/>
        </p:nvSpPr>
        <p:spPr>
          <a:xfrm>
            <a:off x="705239" y="214290"/>
            <a:ext cx="3747784" cy="114300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Vererbung: public, protected, private</a:t>
            </a:r>
            <a:endParaRPr lang="de-DE" sz="1050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026" name="AutoShape 2" descr="Käfer, Volkswagen, Vw, Käfer, Insekt, Fahrzeug, 1955"/>
          <p:cNvSpPr>
            <a:spLocks noChangeAspect="1" noChangeArrowheads="1"/>
          </p:cNvSpPr>
          <p:nvPr/>
        </p:nvSpPr>
        <p:spPr bwMode="auto">
          <a:xfrm>
            <a:off x="129553" y="-136525"/>
            <a:ext cx="247207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28" name="AutoShape 4" descr="Käfer, Volkswagen, Vw, Käfer, Insekt, Fahrzeug, 1955"/>
          <p:cNvSpPr>
            <a:spLocks noChangeAspect="1" noChangeArrowheads="1"/>
          </p:cNvSpPr>
          <p:nvPr/>
        </p:nvSpPr>
        <p:spPr bwMode="auto">
          <a:xfrm>
            <a:off x="129553" y="-136525"/>
            <a:ext cx="247207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30" name="AutoShape 6" descr="Käfer, Volkswagen, Vw, Käfer, Insekt, Fahrzeug, 1955"/>
          <p:cNvSpPr>
            <a:spLocks noChangeAspect="1" noChangeArrowheads="1"/>
          </p:cNvSpPr>
          <p:nvPr/>
        </p:nvSpPr>
        <p:spPr bwMode="auto">
          <a:xfrm>
            <a:off x="129553" y="-136525"/>
            <a:ext cx="247207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5842" name="AutoShape 2" descr="Resultado de imagen para hausfrau png"/>
          <p:cNvSpPr>
            <a:spLocks noChangeAspect="1" noChangeArrowheads="1"/>
          </p:cNvSpPr>
          <p:nvPr/>
        </p:nvSpPr>
        <p:spPr bwMode="auto">
          <a:xfrm>
            <a:off x="129553" y="-136525"/>
            <a:ext cx="247207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0" name="Auf der gleichen Seite des Rechtecks liegende Ecken abrunden 29"/>
          <p:cNvSpPr/>
          <p:nvPr/>
        </p:nvSpPr>
        <p:spPr>
          <a:xfrm>
            <a:off x="285720" y="1500174"/>
            <a:ext cx="3929090" cy="2428892"/>
          </a:xfrm>
          <a:prstGeom prst="round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600" dirty="0" smtClean="0"/>
              <a:t>class Vater</a:t>
            </a:r>
          </a:p>
          <a:p>
            <a:r>
              <a:rPr lang="de-DE" sz="1600" dirty="0" smtClean="0"/>
              <a:t>{</a:t>
            </a:r>
          </a:p>
          <a:p>
            <a:endParaRPr lang="de-DE" sz="1600" dirty="0" smtClean="0"/>
          </a:p>
          <a:p>
            <a:endParaRPr lang="de-DE" sz="1600" dirty="0" smtClean="0"/>
          </a:p>
          <a:p>
            <a:endParaRPr lang="de-DE" sz="1600" dirty="0" smtClean="0"/>
          </a:p>
          <a:p>
            <a:endParaRPr lang="de-DE" sz="1600" dirty="0" smtClean="0"/>
          </a:p>
          <a:p>
            <a:endParaRPr lang="de-DE" sz="1600" dirty="0" smtClean="0"/>
          </a:p>
          <a:p>
            <a:endParaRPr lang="de-DE" sz="1600" dirty="0" smtClean="0"/>
          </a:p>
          <a:p>
            <a:r>
              <a:rPr lang="de-DE" sz="1600" dirty="0" smtClean="0"/>
              <a:t>};</a:t>
            </a:r>
            <a:endParaRPr lang="de-DE" sz="1600" dirty="0"/>
          </a:p>
        </p:txBody>
      </p:sp>
      <p:sp>
        <p:nvSpPr>
          <p:cNvPr id="31" name="Auf der gleichen Seite des Rechtecks liegende Ecken abrunden 29"/>
          <p:cNvSpPr/>
          <p:nvPr/>
        </p:nvSpPr>
        <p:spPr>
          <a:xfrm>
            <a:off x="4500562" y="3500438"/>
            <a:ext cx="4143404" cy="2428892"/>
          </a:xfrm>
          <a:prstGeom prst="round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600" dirty="0" smtClean="0"/>
              <a:t>class Tochter : </a:t>
            </a:r>
            <a:r>
              <a:rPr lang="de-DE" sz="1600" b="1" dirty="0" smtClean="0">
                <a:solidFill>
                  <a:schemeClr val="accent6"/>
                </a:solidFill>
              </a:rPr>
              <a:t>public</a:t>
            </a:r>
            <a:r>
              <a:rPr lang="de-DE" sz="1600" dirty="0" smtClean="0"/>
              <a:t> Vater</a:t>
            </a:r>
          </a:p>
          <a:p>
            <a:r>
              <a:rPr lang="de-DE" sz="1600" dirty="0" smtClean="0"/>
              <a:t>{</a:t>
            </a:r>
          </a:p>
          <a:p>
            <a:endParaRPr lang="de-DE" sz="1600" dirty="0" smtClean="0"/>
          </a:p>
          <a:p>
            <a:endParaRPr lang="de-DE" sz="1600" dirty="0" smtClean="0"/>
          </a:p>
          <a:p>
            <a:endParaRPr lang="de-DE" sz="1600" dirty="0" smtClean="0"/>
          </a:p>
          <a:p>
            <a:endParaRPr lang="de-DE" sz="1600" dirty="0" smtClean="0"/>
          </a:p>
          <a:p>
            <a:r>
              <a:rPr lang="de-DE" sz="1600" dirty="0" smtClean="0"/>
              <a:t>};</a:t>
            </a:r>
            <a:endParaRPr lang="de-DE" sz="1600" dirty="0"/>
          </a:p>
        </p:txBody>
      </p:sp>
      <p:sp>
        <p:nvSpPr>
          <p:cNvPr id="39" name="Abgerundetes Rechteck 13"/>
          <p:cNvSpPr/>
          <p:nvPr/>
        </p:nvSpPr>
        <p:spPr>
          <a:xfrm>
            <a:off x="714348" y="2143116"/>
            <a:ext cx="3286148" cy="42862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private: int varprivate;</a:t>
            </a:r>
            <a:endParaRPr lang="de-DE" dirty="0"/>
          </a:p>
        </p:txBody>
      </p:sp>
      <p:sp>
        <p:nvSpPr>
          <p:cNvPr id="45" name="Abgerundetes Rechteck 13"/>
          <p:cNvSpPr/>
          <p:nvPr/>
        </p:nvSpPr>
        <p:spPr>
          <a:xfrm>
            <a:off x="714348" y="2643182"/>
            <a:ext cx="3286148" cy="42862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protected: int varprotected;</a:t>
            </a:r>
            <a:endParaRPr lang="de-DE" dirty="0"/>
          </a:p>
        </p:txBody>
      </p:sp>
      <p:sp>
        <p:nvSpPr>
          <p:cNvPr id="46" name="Abgerundetes Rechteck 13"/>
          <p:cNvSpPr/>
          <p:nvPr/>
        </p:nvSpPr>
        <p:spPr>
          <a:xfrm>
            <a:off x="714348" y="3143248"/>
            <a:ext cx="3286148" cy="42862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public: int varpublic;</a:t>
            </a:r>
            <a:endParaRPr lang="de-DE" dirty="0"/>
          </a:p>
        </p:txBody>
      </p:sp>
      <p:sp>
        <p:nvSpPr>
          <p:cNvPr id="47" name="Abgerundetes Rechteck 13"/>
          <p:cNvSpPr/>
          <p:nvPr/>
        </p:nvSpPr>
        <p:spPr>
          <a:xfrm>
            <a:off x="5072066" y="4429132"/>
            <a:ext cx="3286148" cy="42862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protected: int varprotected;</a:t>
            </a:r>
            <a:endParaRPr lang="de-DE" dirty="0"/>
          </a:p>
        </p:txBody>
      </p:sp>
      <p:sp>
        <p:nvSpPr>
          <p:cNvPr id="48" name="Abgerundetes Rechteck 13"/>
          <p:cNvSpPr/>
          <p:nvPr/>
        </p:nvSpPr>
        <p:spPr>
          <a:xfrm>
            <a:off x="5072066" y="4929198"/>
            <a:ext cx="3286148" cy="42862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public: int varpublic;</a:t>
            </a:r>
            <a:endParaRPr lang="de-DE" dirty="0"/>
          </a:p>
        </p:txBody>
      </p:sp>
      <p:sp>
        <p:nvSpPr>
          <p:cNvPr id="49" name="Down Arrow 48"/>
          <p:cNvSpPr/>
          <p:nvPr/>
        </p:nvSpPr>
        <p:spPr>
          <a:xfrm>
            <a:off x="6000760" y="5500702"/>
            <a:ext cx="857256" cy="12144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Oval 49"/>
          <p:cNvSpPr/>
          <p:nvPr/>
        </p:nvSpPr>
        <p:spPr>
          <a:xfrm>
            <a:off x="5786446" y="3714752"/>
            <a:ext cx="1714512" cy="642942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2" name="Elbow Connector 51"/>
          <p:cNvCxnSpPr>
            <a:stCxn id="45" idx="3"/>
            <a:endCxn id="47" idx="1"/>
          </p:cNvCxnSpPr>
          <p:nvPr/>
        </p:nvCxnSpPr>
        <p:spPr>
          <a:xfrm>
            <a:off x="4000496" y="2857496"/>
            <a:ext cx="1071570" cy="17859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6" idx="3"/>
            <a:endCxn id="48" idx="1"/>
          </p:cNvCxnSpPr>
          <p:nvPr/>
        </p:nvCxnSpPr>
        <p:spPr>
          <a:xfrm>
            <a:off x="4000496" y="3357562"/>
            <a:ext cx="1071570" cy="17859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0" grpId="0" animBg="1"/>
      <p:bldP spid="31" grpId="0" animBg="1"/>
      <p:bldP spid="39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f der gleichen Seite des Rechtecks liegende Ecken abrunden 29"/>
          <p:cNvSpPr/>
          <p:nvPr/>
        </p:nvSpPr>
        <p:spPr>
          <a:xfrm>
            <a:off x="4429124" y="6357958"/>
            <a:ext cx="4143404" cy="500042"/>
          </a:xfrm>
          <a:prstGeom prst="round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600" dirty="0" smtClean="0"/>
              <a:t>class </a:t>
            </a:r>
            <a:r>
              <a:rPr lang="de-DE" sz="1600" dirty="0" smtClean="0"/>
              <a:t>Baby…</a:t>
            </a:r>
            <a:endParaRPr lang="de-DE" sz="1600" dirty="0" smtClean="0"/>
          </a:p>
        </p:txBody>
      </p:sp>
      <p:sp>
        <p:nvSpPr>
          <p:cNvPr id="2" name="Abgerundetes Rechteck 1"/>
          <p:cNvSpPr/>
          <p:nvPr/>
        </p:nvSpPr>
        <p:spPr>
          <a:xfrm>
            <a:off x="705239" y="214290"/>
            <a:ext cx="3747784" cy="114300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Vererbung: public, protected, private</a:t>
            </a:r>
            <a:endParaRPr lang="de-DE" sz="1050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026" name="AutoShape 2" descr="Käfer, Volkswagen, Vw, Käfer, Insekt, Fahrzeug, 1955"/>
          <p:cNvSpPr>
            <a:spLocks noChangeAspect="1" noChangeArrowheads="1"/>
          </p:cNvSpPr>
          <p:nvPr/>
        </p:nvSpPr>
        <p:spPr bwMode="auto">
          <a:xfrm>
            <a:off x="129553" y="-136525"/>
            <a:ext cx="247207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28" name="AutoShape 4" descr="Käfer, Volkswagen, Vw, Käfer, Insekt, Fahrzeug, 1955"/>
          <p:cNvSpPr>
            <a:spLocks noChangeAspect="1" noChangeArrowheads="1"/>
          </p:cNvSpPr>
          <p:nvPr/>
        </p:nvSpPr>
        <p:spPr bwMode="auto">
          <a:xfrm>
            <a:off x="129553" y="-136525"/>
            <a:ext cx="247207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30" name="AutoShape 6" descr="Käfer, Volkswagen, Vw, Käfer, Insekt, Fahrzeug, 1955"/>
          <p:cNvSpPr>
            <a:spLocks noChangeAspect="1" noChangeArrowheads="1"/>
          </p:cNvSpPr>
          <p:nvPr/>
        </p:nvSpPr>
        <p:spPr bwMode="auto">
          <a:xfrm>
            <a:off x="129553" y="-136525"/>
            <a:ext cx="247207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5842" name="AutoShape 2" descr="Resultado de imagen para hausfrau png"/>
          <p:cNvSpPr>
            <a:spLocks noChangeAspect="1" noChangeArrowheads="1"/>
          </p:cNvSpPr>
          <p:nvPr/>
        </p:nvSpPr>
        <p:spPr bwMode="auto">
          <a:xfrm>
            <a:off x="129553" y="-136525"/>
            <a:ext cx="247207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0" name="Auf der gleichen Seite des Rechtecks liegende Ecken abrunden 29"/>
          <p:cNvSpPr/>
          <p:nvPr/>
        </p:nvSpPr>
        <p:spPr>
          <a:xfrm>
            <a:off x="285720" y="1500174"/>
            <a:ext cx="3929090" cy="2428892"/>
          </a:xfrm>
          <a:prstGeom prst="round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600" dirty="0" smtClean="0"/>
              <a:t>class Vater</a:t>
            </a:r>
          </a:p>
          <a:p>
            <a:r>
              <a:rPr lang="de-DE" sz="1600" dirty="0" smtClean="0"/>
              <a:t>{</a:t>
            </a:r>
          </a:p>
          <a:p>
            <a:endParaRPr lang="de-DE" sz="1600" dirty="0" smtClean="0"/>
          </a:p>
          <a:p>
            <a:endParaRPr lang="de-DE" sz="1600" dirty="0" smtClean="0"/>
          </a:p>
          <a:p>
            <a:endParaRPr lang="de-DE" sz="1600" dirty="0" smtClean="0"/>
          </a:p>
          <a:p>
            <a:endParaRPr lang="de-DE" sz="1600" dirty="0" smtClean="0"/>
          </a:p>
          <a:p>
            <a:endParaRPr lang="de-DE" sz="1600" dirty="0" smtClean="0"/>
          </a:p>
          <a:p>
            <a:endParaRPr lang="de-DE" sz="1600" dirty="0" smtClean="0"/>
          </a:p>
          <a:p>
            <a:r>
              <a:rPr lang="de-DE" sz="1600" dirty="0" smtClean="0"/>
              <a:t>};</a:t>
            </a:r>
            <a:endParaRPr lang="de-DE" sz="1600" dirty="0"/>
          </a:p>
        </p:txBody>
      </p:sp>
      <p:sp>
        <p:nvSpPr>
          <p:cNvPr id="31" name="Auf der gleichen Seite des Rechtecks liegende Ecken abrunden 29"/>
          <p:cNvSpPr/>
          <p:nvPr/>
        </p:nvSpPr>
        <p:spPr>
          <a:xfrm>
            <a:off x="4500562" y="3500438"/>
            <a:ext cx="4143404" cy="2428892"/>
          </a:xfrm>
          <a:prstGeom prst="round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600" dirty="0" smtClean="0"/>
              <a:t>class Tochter : </a:t>
            </a:r>
            <a:r>
              <a:rPr lang="de-DE" sz="1600" b="1" dirty="0" smtClean="0">
                <a:solidFill>
                  <a:schemeClr val="accent6"/>
                </a:solidFill>
              </a:rPr>
              <a:t>protected</a:t>
            </a:r>
            <a:r>
              <a:rPr lang="de-DE" sz="1600" dirty="0" smtClean="0"/>
              <a:t> Vater</a:t>
            </a:r>
          </a:p>
          <a:p>
            <a:r>
              <a:rPr lang="de-DE" sz="1600" dirty="0" smtClean="0"/>
              <a:t>{</a:t>
            </a:r>
          </a:p>
          <a:p>
            <a:endParaRPr lang="de-DE" sz="1600" dirty="0" smtClean="0"/>
          </a:p>
          <a:p>
            <a:endParaRPr lang="de-DE" sz="1600" dirty="0" smtClean="0"/>
          </a:p>
          <a:p>
            <a:endParaRPr lang="de-DE" sz="1600" dirty="0" smtClean="0"/>
          </a:p>
          <a:p>
            <a:endParaRPr lang="de-DE" sz="1600" dirty="0" smtClean="0"/>
          </a:p>
          <a:p>
            <a:r>
              <a:rPr lang="de-DE" sz="1600" dirty="0" smtClean="0"/>
              <a:t>};</a:t>
            </a:r>
            <a:endParaRPr lang="de-DE" sz="1600" dirty="0"/>
          </a:p>
        </p:txBody>
      </p:sp>
      <p:sp>
        <p:nvSpPr>
          <p:cNvPr id="39" name="Abgerundetes Rechteck 13"/>
          <p:cNvSpPr/>
          <p:nvPr/>
        </p:nvSpPr>
        <p:spPr>
          <a:xfrm>
            <a:off x="714348" y="2143116"/>
            <a:ext cx="3286148" cy="42862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private: int varprivate;</a:t>
            </a:r>
            <a:endParaRPr lang="de-DE" dirty="0"/>
          </a:p>
        </p:txBody>
      </p:sp>
      <p:sp>
        <p:nvSpPr>
          <p:cNvPr id="45" name="Abgerundetes Rechteck 13"/>
          <p:cNvSpPr/>
          <p:nvPr/>
        </p:nvSpPr>
        <p:spPr>
          <a:xfrm>
            <a:off x="714348" y="2643182"/>
            <a:ext cx="3286148" cy="42862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protected: int varprotected;</a:t>
            </a:r>
            <a:endParaRPr lang="de-DE" dirty="0"/>
          </a:p>
        </p:txBody>
      </p:sp>
      <p:sp>
        <p:nvSpPr>
          <p:cNvPr id="46" name="Abgerundetes Rechteck 13"/>
          <p:cNvSpPr/>
          <p:nvPr/>
        </p:nvSpPr>
        <p:spPr>
          <a:xfrm>
            <a:off x="714348" y="3143248"/>
            <a:ext cx="3286148" cy="42862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public: int varpublic;</a:t>
            </a:r>
            <a:endParaRPr lang="de-DE" dirty="0"/>
          </a:p>
        </p:txBody>
      </p:sp>
      <p:sp>
        <p:nvSpPr>
          <p:cNvPr id="47" name="Abgerundetes Rechteck 13"/>
          <p:cNvSpPr/>
          <p:nvPr/>
        </p:nvSpPr>
        <p:spPr>
          <a:xfrm>
            <a:off x="5072066" y="4429132"/>
            <a:ext cx="3286148" cy="42862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protected: int varprotected;</a:t>
            </a:r>
            <a:endParaRPr lang="de-DE" dirty="0"/>
          </a:p>
        </p:txBody>
      </p:sp>
      <p:sp>
        <p:nvSpPr>
          <p:cNvPr id="48" name="Abgerundetes Rechteck 13"/>
          <p:cNvSpPr/>
          <p:nvPr/>
        </p:nvSpPr>
        <p:spPr>
          <a:xfrm>
            <a:off x="5072066" y="4929198"/>
            <a:ext cx="3286148" cy="42862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protected: int varpublic;</a:t>
            </a:r>
            <a:endParaRPr lang="de-DE" dirty="0"/>
          </a:p>
        </p:txBody>
      </p:sp>
      <p:sp>
        <p:nvSpPr>
          <p:cNvPr id="14" name="Down Arrow 13"/>
          <p:cNvSpPr/>
          <p:nvPr/>
        </p:nvSpPr>
        <p:spPr>
          <a:xfrm>
            <a:off x="6000760" y="5500702"/>
            <a:ext cx="857256" cy="12144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Elbow Connector 14"/>
          <p:cNvCxnSpPr>
            <a:stCxn id="45" idx="3"/>
            <a:endCxn id="47" idx="1"/>
          </p:cNvCxnSpPr>
          <p:nvPr/>
        </p:nvCxnSpPr>
        <p:spPr>
          <a:xfrm>
            <a:off x="4000496" y="2857496"/>
            <a:ext cx="1071570" cy="17859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46" idx="3"/>
            <a:endCxn id="48" idx="1"/>
          </p:cNvCxnSpPr>
          <p:nvPr/>
        </p:nvCxnSpPr>
        <p:spPr>
          <a:xfrm>
            <a:off x="4000496" y="3357562"/>
            <a:ext cx="1071570" cy="17859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786446" y="3714752"/>
            <a:ext cx="1714512" cy="642942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f der gleichen Seite des Rechtecks liegende Ecken abrunden 29"/>
          <p:cNvSpPr/>
          <p:nvPr/>
        </p:nvSpPr>
        <p:spPr>
          <a:xfrm>
            <a:off x="4429124" y="6357958"/>
            <a:ext cx="4143404" cy="500042"/>
          </a:xfrm>
          <a:prstGeom prst="round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600" dirty="0" smtClean="0"/>
              <a:t>class </a:t>
            </a:r>
            <a:r>
              <a:rPr lang="de-DE" sz="1600" dirty="0" smtClean="0"/>
              <a:t>Baby…</a:t>
            </a:r>
            <a:endParaRPr lang="de-DE" sz="1600" dirty="0" smtClean="0"/>
          </a:p>
        </p:txBody>
      </p:sp>
      <p:sp>
        <p:nvSpPr>
          <p:cNvPr id="2" name="Abgerundetes Rechteck 1"/>
          <p:cNvSpPr/>
          <p:nvPr/>
        </p:nvSpPr>
        <p:spPr>
          <a:xfrm>
            <a:off x="705239" y="214290"/>
            <a:ext cx="3747784" cy="114300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Vererbung: public, protected, private</a:t>
            </a:r>
            <a:endParaRPr lang="de-DE" sz="1050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026" name="AutoShape 2" descr="Käfer, Volkswagen, Vw, Käfer, Insekt, Fahrzeug, 1955"/>
          <p:cNvSpPr>
            <a:spLocks noChangeAspect="1" noChangeArrowheads="1"/>
          </p:cNvSpPr>
          <p:nvPr/>
        </p:nvSpPr>
        <p:spPr bwMode="auto">
          <a:xfrm>
            <a:off x="129553" y="-136525"/>
            <a:ext cx="247207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28" name="AutoShape 4" descr="Käfer, Volkswagen, Vw, Käfer, Insekt, Fahrzeug, 1955"/>
          <p:cNvSpPr>
            <a:spLocks noChangeAspect="1" noChangeArrowheads="1"/>
          </p:cNvSpPr>
          <p:nvPr/>
        </p:nvSpPr>
        <p:spPr bwMode="auto">
          <a:xfrm>
            <a:off x="129553" y="-136525"/>
            <a:ext cx="247207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30" name="AutoShape 6" descr="Käfer, Volkswagen, Vw, Käfer, Insekt, Fahrzeug, 1955"/>
          <p:cNvSpPr>
            <a:spLocks noChangeAspect="1" noChangeArrowheads="1"/>
          </p:cNvSpPr>
          <p:nvPr/>
        </p:nvSpPr>
        <p:spPr bwMode="auto">
          <a:xfrm>
            <a:off x="129553" y="-136525"/>
            <a:ext cx="247207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5842" name="AutoShape 2" descr="Resultado de imagen para hausfrau png"/>
          <p:cNvSpPr>
            <a:spLocks noChangeAspect="1" noChangeArrowheads="1"/>
          </p:cNvSpPr>
          <p:nvPr/>
        </p:nvSpPr>
        <p:spPr bwMode="auto">
          <a:xfrm>
            <a:off x="129553" y="-136525"/>
            <a:ext cx="247207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0" name="Auf der gleichen Seite des Rechtecks liegende Ecken abrunden 29"/>
          <p:cNvSpPr/>
          <p:nvPr/>
        </p:nvSpPr>
        <p:spPr>
          <a:xfrm>
            <a:off x="285720" y="1500174"/>
            <a:ext cx="3929090" cy="2428892"/>
          </a:xfrm>
          <a:prstGeom prst="round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600" dirty="0" smtClean="0"/>
              <a:t>class Vater</a:t>
            </a:r>
          </a:p>
          <a:p>
            <a:r>
              <a:rPr lang="de-DE" sz="1600" dirty="0" smtClean="0"/>
              <a:t>{</a:t>
            </a:r>
          </a:p>
          <a:p>
            <a:endParaRPr lang="de-DE" sz="1600" dirty="0" smtClean="0"/>
          </a:p>
          <a:p>
            <a:endParaRPr lang="de-DE" sz="1600" dirty="0" smtClean="0"/>
          </a:p>
          <a:p>
            <a:endParaRPr lang="de-DE" sz="1600" dirty="0" smtClean="0"/>
          </a:p>
          <a:p>
            <a:endParaRPr lang="de-DE" sz="1600" dirty="0" smtClean="0"/>
          </a:p>
          <a:p>
            <a:endParaRPr lang="de-DE" sz="1600" dirty="0" smtClean="0"/>
          </a:p>
          <a:p>
            <a:endParaRPr lang="de-DE" sz="1600" dirty="0" smtClean="0"/>
          </a:p>
          <a:p>
            <a:r>
              <a:rPr lang="de-DE" sz="1600" dirty="0" smtClean="0"/>
              <a:t>};</a:t>
            </a:r>
            <a:endParaRPr lang="de-DE" sz="1600" dirty="0"/>
          </a:p>
        </p:txBody>
      </p:sp>
      <p:sp>
        <p:nvSpPr>
          <p:cNvPr id="31" name="Auf der gleichen Seite des Rechtecks liegende Ecken abrunden 29"/>
          <p:cNvSpPr/>
          <p:nvPr/>
        </p:nvSpPr>
        <p:spPr>
          <a:xfrm>
            <a:off x="4500562" y="3500438"/>
            <a:ext cx="4143404" cy="2428892"/>
          </a:xfrm>
          <a:prstGeom prst="round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600" dirty="0" smtClean="0"/>
              <a:t>class Tochter : </a:t>
            </a:r>
            <a:r>
              <a:rPr lang="de-DE" sz="1600" b="1" dirty="0" smtClean="0">
                <a:solidFill>
                  <a:schemeClr val="accent6"/>
                </a:solidFill>
              </a:rPr>
              <a:t>private</a:t>
            </a:r>
            <a:r>
              <a:rPr lang="de-DE" sz="1600" dirty="0" smtClean="0"/>
              <a:t> Vater</a:t>
            </a:r>
          </a:p>
          <a:p>
            <a:r>
              <a:rPr lang="de-DE" sz="1600" dirty="0" smtClean="0"/>
              <a:t>{</a:t>
            </a:r>
          </a:p>
          <a:p>
            <a:endParaRPr lang="de-DE" sz="1600" dirty="0" smtClean="0"/>
          </a:p>
          <a:p>
            <a:endParaRPr lang="de-DE" sz="1600" dirty="0" smtClean="0"/>
          </a:p>
          <a:p>
            <a:endParaRPr lang="de-DE" sz="1600" dirty="0" smtClean="0"/>
          </a:p>
          <a:p>
            <a:endParaRPr lang="de-DE" sz="1600" dirty="0" smtClean="0"/>
          </a:p>
          <a:p>
            <a:r>
              <a:rPr lang="de-DE" sz="1600" dirty="0" smtClean="0"/>
              <a:t>};</a:t>
            </a:r>
            <a:endParaRPr lang="de-DE" sz="1600" dirty="0"/>
          </a:p>
        </p:txBody>
      </p:sp>
      <p:sp>
        <p:nvSpPr>
          <p:cNvPr id="39" name="Abgerundetes Rechteck 13"/>
          <p:cNvSpPr/>
          <p:nvPr/>
        </p:nvSpPr>
        <p:spPr>
          <a:xfrm>
            <a:off x="714348" y="2143116"/>
            <a:ext cx="3286148" cy="42862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private: int varprivate;</a:t>
            </a:r>
            <a:endParaRPr lang="de-DE" dirty="0"/>
          </a:p>
        </p:txBody>
      </p:sp>
      <p:sp>
        <p:nvSpPr>
          <p:cNvPr id="45" name="Abgerundetes Rechteck 13"/>
          <p:cNvSpPr/>
          <p:nvPr/>
        </p:nvSpPr>
        <p:spPr>
          <a:xfrm>
            <a:off x="714348" y="2643182"/>
            <a:ext cx="3286148" cy="42862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protected: int varprotected;</a:t>
            </a:r>
            <a:endParaRPr lang="de-DE" dirty="0"/>
          </a:p>
        </p:txBody>
      </p:sp>
      <p:sp>
        <p:nvSpPr>
          <p:cNvPr id="46" name="Abgerundetes Rechteck 13"/>
          <p:cNvSpPr/>
          <p:nvPr/>
        </p:nvSpPr>
        <p:spPr>
          <a:xfrm>
            <a:off x="714348" y="3143248"/>
            <a:ext cx="3286148" cy="42862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public: int varpublic;</a:t>
            </a:r>
            <a:endParaRPr lang="de-DE" dirty="0"/>
          </a:p>
        </p:txBody>
      </p:sp>
      <p:sp>
        <p:nvSpPr>
          <p:cNvPr id="47" name="Abgerundetes Rechteck 13"/>
          <p:cNvSpPr/>
          <p:nvPr/>
        </p:nvSpPr>
        <p:spPr>
          <a:xfrm>
            <a:off x="5072066" y="4429132"/>
            <a:ext cx="3286148" cy="42862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private: int varprotected;</a:t>
            </a:r>
            <a:endParaRPr lang="de-DE" dirty="0"/>
          </a:p>
        </p:txBody>
      </p:sp>
      <p:sp>
        <p:nvSpPr>
          <p:cNvPr id="48" name="Abgerundetes Rechteck 13"/>
          <p:cNvSpPr/>
          <p:nvPr/>
        </p:nvSpPr>
        <p:spPr>
          <a:xfrm>
            <a:off x="5072066" y="4929198"/>
            <a:ext cx="3286148" cy="42862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private: int varpublic;</a:t>
            </a:r>
            <a:endParaRPr lang="de-DE" dirty="0"/>
          </a:p>
        </p:txBody>
      </p:sp>
      <p:sp>
        <p:nvSpPr>
          <p:cNvPr id="14" name="Down Arrow 13"/>
          <p:cNvSpPr/>
          <p:nvPr/>
        </p:nvSpPr>
        <p:spPr>
          <a:xfrm>
            <a:off x="6000760" y="5500702"/>
            <a:ext cx="857256" cy="12144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Elbow Connector 14"/>
          <p:cNvCxnSpPr>
            <a:stCxn id="45" idx="3"/>
            <a:endCxn id="47" idx="1"/>
          </p:cNvCxnSpPr>
          <p:nvPr/>
        </p:nvCxnSpPr>
        <p:spPr>
          <a:xfrm>
            <a:off x="4000496" y="2857496"/>
            <a:ext cx="1071570" cy="17859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46" idx="3"/>
            <a:endCxn id="48" idx="1"/>
          </p:cNvCxnSpPr>
          <p:nvPr/>
        </p:nvCxnSpPr>
        <p:spPr>
          <a:xfrm>
            <a:off x="4000496" y="3357562"/>
            <a:ext cx="1071570" cy="17859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786446" y="3714752"/>
            <a:ext cx="1714512" cy="642942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2800" dirty="0" smtClean="0"/>
              <a:t>Einige nützliche Webseiten</a:t>
            </a:r>
            <a:endParaRPr lang="de-DE" sz="280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75051" y="1142984"/>
            <a:ext cx="5111750" cy="4983180"/>
          </a:xfrm>
        </p:spPr>
        <p:txBody>
          <a:bodyPr>
            <a:noAutofit/>
          </a:bodyPr>
          <a:lstStyle/>
          <a:p>
            <a:r>
              <a:rPr lang="de-DE" sz="2400" dirty="0" smtClean="0">
                <a:hlinkClick r:id="rId2"/>
              </a:rPr>
              <a:t>http://www.online-tutorials.net/c-c++-c/c%2B%2B-tutorial-kleine-einfhrung-in-die-oop/tutorials-t-1-230.html</a:t>
            </a:r>
            <a:endParaRPr lang="de-DE" sz="2400" dirty="0" smtClean="0"/>
          </a:p>
          <a:p>
            <a:r>
              <a:rPr lang="de-DE" sz="2400" dirty="0" smtClean="0">
                <a:hlinkClick r:id="rId3"/>
              </a:rPr>
              <a:t>https://de.wikibooks.org/wiki/C%2B%2B-Programmierung:_Klassen#Memberfunktionen</a:t>
            </a:r>
            <a:endParaRPr lang="de-DE" sz="2400" dirty="0" smtClean="0"/>
          </a:p>
          <a:p>
            <a:r>
              <a:rPr lang="de-DE" sz="2400" dirty="0" smtClean="0">
                <a:hlinkClick r:id="rId4"/>
              </a:rPr>
              <a:t>https://www.youtube.com/watch?v=jQf7j5JdFwY</a:t>
            </a:r>
          </a:p>
          <a:p>
            <a:r>
              <a:rPr lang="de-DE" sz="2400" dirty="0" smtClean="0">
                <a:hlinkClick r:id="rId4"/>
              </a:rPr>
              <a:t>https://www.youtube.com/watch?v=bjbwHpMovwE</a:t>
            </a:r>
            <a:endParaRPr lang="de-DE" sz="2400" dirty="0" smtClean="0"/>
          </a:p>
          <a:p>
            <a:endParaRPr lang="de-DE" sz="2400" dirty="0" smtClean="0"/>
          </a:p>
          <a:p>
            <a:endParaRPr lang="de-DE" sz="2400" dirty="0" smtClean="0"/>
          </a:p>
          <a:p>
            <a:endParaRPr lang="de-DE" sz="2400" dirty="0" smtClean="0"/>
          </a:p>
          <a:p>
            <a:endParaRPr lang="de-DE" sz="24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6600" dirty="0" smtClean="0"/>
              <a:t>Dateien</a:t>
            </a:r>
            <a:endParaRPr lang="de-DE" sz="66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575051" y="273053"/>
            <a:ext cx="5411743" cy="5870593"/>
          </a:xfrm>
        </p:spPr>
        <p:txBody>
          <a:bodyPr/>
          <a:lstStyle/>
          <a:p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Unterrichtseinheit</a:t>
            </a:r>
            <a:r>
              <a:rPr lang="de-DE" dirty="0" smtClean="0"/>
              <a:t> 1:</a:t>
            </a:r>
          </a:p>
          <a:p>
            <a:pPr lvl="1"/>
            <a:r>
              <a:rPr lang="de-DE" dirty="0" smtClean="0"/>
              <a:t>Powerpoint Datei:</a:t>
            </a:r>
          </a:p>
          <a:p>
            <a:pPr lvl="1">
              <a:buNone/>
            </a:pPr>
            <a:r>
              <a:rPr lang="de-DE" dirty="0" smtClean="0"/>
              <a:t>	„</a:t>
            </a:r>
            <a:r>
              <a:rPr lang="de-DE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01-C++Aubaukurs_E229-UE.1-Gisela_Neira</a:t>
            </a:r>
            <a:r>
              <a:rPr lang="de-DE" dirty="0" smtClean="0"/>
              <a:t>“</a:t>
            </a:r>
          </a:p>
          <a:p>
            <a:pPr lvl="1">
              <a:buNone/>
            </a:pPr>
            <a:r>
              <a:rPr lang="de-DE" dirty="0" smtClean="0"/>
              <a:t>Text-Dateien: </a:t>
            </a:r>
            <a:r>
              <a:rPr lang="de-DE" b="1" dirty="0" smtClean="0">
                <a:solidFill>
                  <a:srgbClr val="C00000"/>
                </a:solidFill>
              </a:rPr>
              <a:t>26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600" dirty="0" smtClean="0"/>
              <a:t>Was sind die Ziele der </a:t>
            </a:r>
            <a:br>
              <a:rPr lang="de-DE" sz="3600" dirty="0" smtClean="0"/>
            </a:br>
            <a:r>
              <a:rPr lang="de-DE" sz="3600" dirty="0" smtClean="0"/>
              <a:t>objektorientierten Programmierung?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de-DE" sz="32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Wiederverwendbarkeit der Programmelemente</a:t>
            </a:r>
          </a:p>
          <a:p>
            <a:pPr algn="ctr"/>
            <a:r>
              <a:rPr lang="de-DE" sz="3200" dirty="0" smtClean="0"/>
              <a:t>Bessere Überschaubarkeit des Programmcodes</a:t>
            </a:r>
          </a:p>
          <a:p>
            <a:pPr algn="ctr"/>
            <a:r>
              <a:rPr lang="de-DE" sz="3200" dirty="0" smtClean="0"/>
              <a:t> Strukturen des Softwares den Strukturen der realen Welt näher bringen</a:t>
            </a:r>
          </a:p>
          <a:p>
            <a:pPr algn="ctr"/>
            <a:r>
              <a:rPr lang="de-DE" sz="32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Sicherheit</a:t>
            </a:r>
          </a:p>
          <a:p>
            <a:pPr algn="ctr"/>
            <a:endParaRPr lang="de-DE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Was unterscheidet die OOP von der prozedualen / funktionalen Programmierung?</a:t>
            </a:r>
            <a:endParaRPr lang="de-DE" dirty="0"/>
          </a:p>
        </p:txBody>
      </p:sp>
      <p:sp>
        <p:nvSpPr>
          <p:cNvPr id="13" name="Abgerundetes Rechteck 12"/>
          <p:cNvSpPr/>
          <p:nvPr/>
        </p:nvSpPr>
        <p:spPr>
          <a:xfrm>
            <a:off x="407796" y="1928802"/>
            <a:ext cx="3212386" cy="10001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prozeduale Programmierung</a:t>
            </a:r>
            <a:endParaRPr lang="de-DE" sz="28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407796" y="4000504"/>
            <a:ext cx="3152897" cy="114300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Daten-strukturen</a:t>
            </a:r>
          </a:p>
        </p:txBody>
      </p:sp>
      <p:sp>
        <p:nvSpPr>
          <p:cNvPr id="16" name="Abgerundetes Rechteck 15"/>
          <p:cNvSpPr/>
          <p:nvPr/>
        </p:nvSpPr>
        <p:spPr>
          <a:xfrm>
            <a:off x="5583307" y="4071942"/>
            <a:ext cx="3152897" cy="114300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Funktionen</a:t>
            </a:r>
            <a:endParaRPr lang="de-DE" dirty="0" smtClean="0"/>
          </a:p>
        </p:txBody>
      </p:sp>
      <p:sp>
        <p:nvSpPr>
          <p:cNvPr id="18" name="Pfeil nach links und rechts 17"/>
          <p:cNvSpPr/>
          <p:nvPr/>
        </p:nvSpPr>
        <p:spPr>
          <a:xfrm>
            <a:off x="3858136" y="4071942"/>
            <a:ext cx="1487216" cy="1071570"/>
          </a:xfrm>
          <a:prstGeom prst="left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getrennt</a:t>
            </a:r>
            <a:endParaRPr lang="de-DE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animBg="1"/>
      <p:bldP spid="14" grpId="0" animBg="1"/>
      <p:bldP spid="16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Objektorientierte Programmierung</a:t>
            </a:r>
            <a:endParaRPr lang="de-DE" dirty="0"/>
          </a:p>
        </p:txBody>
      </p:sp>
      <p:sp>
        <p:nvSpPr>
          <p:cNvPr id="13" name="Abgerundetes Rechteck 12"/>
          <p:cNvSpPr/>
          <p:nvPr/>
        </p:nvSpPr>
        <p:spPr>
          <a:xfrm>
            <a:off x="407796" y="1928802"/>
            <a:ext cx="3212386" cy="10001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objektorientierte Programmierung</a:t>
            </a:r>
            <a:endParaRPr lang="de-DE" sz="28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407796" y="4000504"/>
            <a:ext cx="3152897" cy="114300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/>
              <a:t>Daten-strukturen</a:t>
            </a:r>
          </a:p>
        </p:txBody>
      </p:sp>
      <p:sp>
        <p:nvSpPr>
          <p:cNvPr id="16" name="Abgerundetes Rechteck 15"/>
          <p:cNvSpPr/>
          <p:nvPr/>
        </p:nvSpPr>
        <p:spPr>
          <a:xfrm>
            <a:off x="5583307" y="4071942"/>
            <a:ext cx="3152897" cy="114300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Funktionen</a:t>
            </a:r>
            <a:endParaRPr lang="de-DE" dirty="0" smtClean="0"/>
          </a:p>
        </p:txBody>
      </p:sp>
      <p:sp>
        <p:nvSpPr>
          <p:cNvPr id="6" name="Eingekerbter Richtungspfeil 5"/>
          <p:cNvSpPr/>
          <p:nvPr/>
        </p:nvSpPr>
        <p:spPr>
          <a:xfrm>
            <a:off x="3620182" y="4214818"/>
            <a:ext cx="535398" cy="78581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" name="Eingekerbter Richtungspfeil 6"/>
          <p:cNvSpPr/>
          <p:nvPr/>
        </p:nvSpPr>
        <p:spPr>
          <a:xfrm rot="10800000">
            <a:off x="4988421" y="4214818"/>
            <a:ext cx="535398" cy="78581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288818" y="3643314"/>
            <a:ext cx="8625852" cy="1857388"/>
          </a:xfrm>
          <a:prstGeom prst="roundRect">
            <a:avLst/>
          </a:prstGeom>
          <a:noFill/>
          <a:ln w="50800" cmpd="sng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zum</a:t>
            </a:r>
          </a:p>
          <a:p>
            <a:pPr algn="ctr"/>
            <a:r>
              <a:rPr lang="de-DE" sz="2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Objekt</a:t>
            </a:r>
            <a:endParaRPr lang="de-DE" sz="1600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de-DE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zusammen-</a:t>
            </a:r>
          </a:p>
          <a:p>
            <a:pPr algn="ctr"/>
            <a:r>
              <a:rPr lang="de-DE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gefasst</a:t>
            </a:r>
            <a:endParaRPr lang="de-DE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6357951" y="1428736"/>
            <a:ext cx="2318766" cy="64294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Encapsulation (Datenkapselung)</a:t>
            </a:r>
            <a:endParaRPr lang="de-DE" dirty="0"/>
          </a:p>
        </p:txBody>
      </p:sp>
      <p:cxnSp>
        <p:nvCxnSpPr>
          <p:cNvPr id="12" name="Gerade Verbindung mit Pfeil 11"/>
          <p:cNvCxnSpPr>
            <a:stCxn id="10" idx="2"/>
            <a:endCxn id="8" idx="0"/>
          </p:cNvCxnSpPr>
          <p:nvPr/>
        </p:nvCxnSpPr>
        <p:spPr>
          <a:xfrm rot="5400000">
            <a:off x="5273721" y="1399701"/>
            <a:ext cx="1571636" cy="291559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bgerundetes Rechteck 2"/>
          <p:cNvSpPr/>
          <p:nvPr/>
        </p:nvSpPr>
        <p:spPr>
          <a:xfrm>
            <a:off x="494282" y="1928802"/>
            <a:ext cx="8506874" cy="4357718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solidFill>
                  <a:schemeClr val="tx1"/>
                </a:solidFill>
              </a:rPr>
              <a:t>In einer konsequenten OOP </a:t>
            </a:r>
            <a:r>
              <a:rPr lang="de-DE" sz="48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soll</a:t>
            </a:r>
            <a:r>
              <a:rPr lang="de-DE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4800" dirty="0" smtClean="0">
                <a:solidFill>
                  <a:schemeClr val="tx1"/>
                </a:solidFill>
              </a:rPr>
              <a:t>jede Funktion –außer der main()-Funktion- </a:t>
            </a:r>
            <a:r>
              <a:rPr lang="de-DE" sz="48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Memberfunktion einer Klasse</a:t>
            </a:r>
            <a:r>
              <a:rPr lang="de-DE" sz="4800" dirty="0" smtClean="0">
                <a:solidFill>
                  <a:schemeClr val="tx1"/>
                </a:solidFill>
              </a:rPr>
              <a:t> sein</a:t>
            </a:r>
            <a:endParaRPr lang="de-DE" sz="4800" dirty="0">
              <a:solidFill>
                <a:schemeClr val="tx1"/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142844" y="714356"/>
            <a:ext cx="4143404" cy="150019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Weg zur Wiederverwendbarkeit der Software-Elemente: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288818" y="714356"/>
            <a:ext cx="3747784" cy="114300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Was ist ein Objekt?</a:t>
            </a:r>
            <a:endParaRPr lang="de-DE" sz="1000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288818" y="714356"/>
            <a:ext cx="3747784" cy="114300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60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Objekt</a:t>
            </a:r>
            <a:endParaRPr lang="de-DE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1002682" y="3286124"/>
            <a:ext cx="2965064" cy="100013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Softwaretechnische  Repräsentation</a:t>
            </a:r>
            <a:endParaRPr lang="de-DE" sz="2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5107398" y="3286124"/>
            <a:ext cx="2965064" cy="10001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accent6">
                    <a:lumMod val="75000"/>
                  </a:schemeClr>
                </a:solidFill>
              </a:rPr>
              <a:t>Gegenstandes</a:t>
            </a:r>
            <a:endParaRPr lang="de-DE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3977113" y="5715016"/>
            <a:ext cx="1844148" cy="64294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Real</a:t>
            </a:r>
            <a:endParaRPr lang="de-DE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7130011" y="5715016"/>
            <a:ext cx="1844148" cy="64294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Erdacht</a:t>
            </a:r>
            <a:endParaRPr lang="de-DE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Gewinkelte Verbindung 11"/>
          <p:cNvCxnSpPr>
            <a:stCxn id="4" idx="1"/>
            <a:endCxn id="5" idx="1"/>
          </p:cNvCxnSpPr>
          <p:nvPr/>
        </p:nvCxnSpPr>
        <p:spPr>
          <a:xfrm rot="10800000" flipH="1" flipV="1">
            <a:off x="288818" y="1285860"/>
            <a:ext cx="713864" cy="2500330"/>
          </a:xfrm>
          <a:prstGeom prst="bentConnector3">
            <a:avLst>
              <a:gd name="adj1" fmla="val -32023"/>
            </a:avLst>
          </a:prstGeom>
          <a:ln w="508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5" idx="3"/>
            <a:endCxn id="6" idx="1"/>
          </p:cNvCxnSpPr>
          <p:nvPr/>
        </p:nvCxnSpPr>
        <p:spPr>
          <a:xfrm>
            <a:off x="3967746" y="3786190"/>
            <a:ext cx="1139652" cy="1588"/>
          </a:xfrm>
          <a:prstGeom prst="straightConnector1">
            <a:avLst/>
          </a:prstGeom>
          <a:ln w="508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endCxn id="7" idx="0"/>
          </p:cNvCxnSpPr>
          <p:nvPr/>
        </p:nvCxnSpPr>
        <p:spPr>
          <a:xfrm rot="10800000" flipV="1">
            <a:off x="4899189" y="4286256"/>
            <a:ext cx="1516960" cy="1428760"/>
          </a:xfrm>
          <a:prstGeom prst="straightConnector1">
            <a:avLst/>
          </a:prstGeom>
          <a:ln w="508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6" idx="2"/>
            <a:endCxn id="8" idx="0"/>
          </p:cNvCxnSpPr>
          <p:nvPr/>
        </p:nvCxnSpPr>
        <p:spPr>
          <a:xfrm rot="16200000" flipH="1">
            <a:off x="6606627" y="4269558"/>
            <a:ext cx="1428760" cy="1462155"/>
          </a:xfrm>
          <a:prstGeom prst="straightConnector1">
            <a:avLst/>
          </a:prstGeom>
          <a:ln w="508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1062171" y="4581607"/>
            <a:ext cx="303392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class</a:t>
            </a:r>
            <a:r>
              <a:rPr lang="de-DE" sz="1600" dirty="0" smtClean="0"/>
              <a:t>  punkt {</a:t>
            </a:r>
          </a:p>
          <a:p>
            <a:r>
              <a:rPr lang="de-DE" sz="1600" dirty="0" smtClean="0"/>
              <a:t>    private:</a:t>
            </a:r>
          </a:p>
          <a:p>
            <a:r>
              <a:rPr lang="de-DE" sz="1600" dirty="0" smtClean="0"/>
              <a:t>       short x;</a:t>
            </a:r>
          </a:p>
          <a:p>
            <a:r>
              <a:rPr lang="de-DE" sz="1600" dirty="0" smtClean="0"/>
              <a:t>       short y;</a:t>
            </a:r>
          </a:p>
          <a:p>
            <a:r>
              <a:rPr lang="de-DE" sz="1600" dirty="0" smtClean="0"/>
              <a:t>   public:</a:t>
            </a:r>
          </a:p>
          <a:p>
            <a:r>
              <a:rPr lang="de-DE" sz="1600" dirty="0" smtClean="0"/>
              <a:t>       short get_x() {return x;}</a:t>
            </a:r>
          </a:p>
          <a:p>
            <a:r>
              <a:rPr lang="de-DE" sz="1600" dirty="0" smtClean="0"/>
              <a:t>       short get_y() {return y;}</a:t>
            </a:r>
          </a:p>
          <a:p>
            <a:r>
              <a:rPr lang="de-DE" sz="1600" dirty="0" smtClean="0"/>
              <a:t>};</a:t>
            </a:r>
            <a:endParaRPr lang="de-DE" sz="1600" dirty="0"/>
          </a:p>
        </p:txBody>
      </p:sp>
      <p:sp>
        <p:nvSpPr>
          <p:cNvPr id="13" name="Ellipse 12"/>
          <p:cNvSpPr/>
          <p:nvPr/>
        </p:nvSpPr>
        <p:spPr>
          <a:xfrm>
            <a:off x="6356659" y="2786058"/>
            <a:ext cx="178466" cy="2143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6832568" y="1428736"/>
            <a:ext cx="1963125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de-DE" dirty="0" smtClean="0"/>
              <a:t>Oh! Ein realer Punkt!</a:t>
            </a:r>
            <a:endParaRPr lang="de-DE" dirty="0"/>
          </a:p>
        </p:txBody>
      </p:sp>
      <p:cxnSp>
        <p:nvCxnSpPr>
          <p:cNvPr id="17" name="Gerade Verbindung mit Pfeil 16"/>
          <p:cNvCxnSpPr>
            <a:endCxn id="13" idx="7"/>
          </p:cNvCxnSpPr>
          <p:nvPr/>
        </p:nvCxnSpPr>
        <p:spPr>
          <a:xfrm rot="5400000">
            <a:off x="6190738" y="2175615"/>
            <a:ext cx="960080" cy="32357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/>
      <p:bldP spid="13" grpId="0" animBg="1"/>
      <p:bldP spid="1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anke">
  <a:themeElements>
    <a:clrScheme name="Benutzerdefiniert 3">
      <a:dk1>
        <a:sysClr val="windowText" lastClr="000000"/>
      </a:dk1>
      <a:lt1>
        <a:sysClr val="window" lastClr="FFFFFF"/>
      </a:lt1>
      <a:dk2>
        <a:srgbClr val="00267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Anank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nank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1151</Words>
  <Application>Microsoft Office PowerPoint</Application>
  <PresentationFormat>On-screen Show (4:3)</PresentationFormat>
  <Paragraphs>367</Paragraphs>
  <Slides>36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Ananke</vt:lpstr>
      <vt:lpstr>C++ AUFBAUKURS</vt:lpstr>
      <vt:lpstr>Inhalt</vt:lpstr>
      <vt:lpstr>Erste Einführung in die Objektorientierte Programmierung</vt:lpstr>
      <vt:lpstr>Was sind die Ziele der  objektorientierten Programmierung?</vt:lpstr>
      <vt:lpstr>Was unterscheidet die OOP von der prozedualen / funktionalen Programmierung?</vt:lpstr>
      <vt:lpstr>Objektorientierte Programmierung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Einige nützliche Webseiten</vt:lpstr>
      <vt:lpstr>Dateien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Datenbankanbindun</dc:title>
  <dc:creator>gisi</dc:creator>
  <cp:lastModifiedBy>PC</cp:lastModifiedBy>
  <cp:revision>852</cp:revision>
  <dcterms:created xsi:type="dcterms:W3CDTF">2017-01-10T15:09:16Z</dcterms:created>
  <dcterms:modified xsi:type="dcterms:W3CDTF">2019-06-11T10:48:38Z</dcterms:modified>
</cp:coreProperties>
</file>