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pen-Archypelago/Archypelago/tree/main/building-blocks/Roles-Rules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pen-Archypelago/Archypelago/tree/main/building-blocks/Roles-Rules" TargetMode="External" /><Relationship Id="rId3" Type="http://schemas.openxmlformats.org/officeDocument/2006/relationships/hyperlink" Target="https://github.com/Open-Archypelago/Archypelago/tree/main/building-blocks/problem-statement" TargetMode="External" /><Relationship Id="rId4" Type="http://schemas.openxmlformats.org/officeDocument/2006/relationships/hyperlink" Target="https://github.com/Open-Archypelago/Archypelago/tree/main/building-blocks/what-good-looks-like" TargetMode="External" /><Relationship Id="rId5" Type="http://schemas.openxmlformats.org/officeDocument/2006/relationships/hyperlink" Target="https://github.com/Open-Archypelago/Archypelago/tree/main/building-blocks/route-to-value" TargetMode="External" /><Relationship Id="rId6" Type="http://schemas.openxmlformats.org/officeDocument/2006/relationships/hyperlink" Target="https://github.com/Open-Archypelago/Archypelago/tree/main/building-blocks/stakeholders" TargetMode="External" /><Relationship Id="rId7" Type="http://schemas.openxmlformats.org/officeDocument/2006/relationships/hyperlink" Target="https://github.com/Open-Archypelago/Archypelago/tree/main/building-blocks/Architect-Valu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pen-Archypelago/Archypelago/blob/main/LICENSE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Architecture Challenge Workshop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Before we start on any architecture work we need to know what business challenge we aim to address and that we can add value as enterprise architects</a:t>
            </a:r>
          </a:p>
          <a:p>
            <a:pPr lvl="0" indent="0" marL="0">
              <a:buNone/>
            </a:pPr>
            <a:r>
              <a:rPr/>
              <a:t>At the end of this workshop, we should have​</a:t>
            </a:r>
          </a:p>
          <a:p>
            <a:pPr lvl="0"/>
            <a:r>
              <a:rPr/>
              <a:t>Identified the problem​ or opportunity</a:t>
            </a:r>
          </a:p>
          <a:p>
            <a:pPr lvl="0"/>
            <a:r>
              <a:rPr/>
              <a:t>Gained an understanding what successful resolution looks like​</a:t>
            </a:r>
          </a:p>
          <a:p>
            <a:pPr lvl="0"/>
            <a:r>
              <a:rPr/>
              <a:t>Established there is a potential route to success</a:t>
            </a:r>
          </a:p>
          <a:p>
            <a:pPr lvl="0"/>
            <a:r>
              <a:rPr/>
              <a:t>Identified the key stakeholders who must commit to delivering success​</a:t>
            </a:r>
          </a:p>
          <a:p>
            <a:pPr lvl="0"/>
            <a:r>
              <a:rPr/>
              <a:t>Determined if there is potential enterprise architecture work to carry out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Workshop Set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Pre-condition</a:t>
            </a:r>
          </a:p>
          <a:p>
            <a:pPr lvl="0" indent="-342900" marL="342900">
              <a:buAutoNum type="arabicPeriod"/>
            </a:pPr>
            <a:r>
              <a:rPr/>
              <a:t>Attendees</a:t>
            </a:r>
          </a:p>
          <a:p>
            <a:pPr lvl="0" indent="-342900" marL="342900">
              <a:buAutoNum type="arabicPeriod"/>
            </a:pPr>
            <a:r>
              <a:rPr/>
              <a:t>Invitation</a:t>
            </a:r>
          </a:p>
          <a:p>
            <a:pPr lvl="0" indent="-342900" marL="342900">
              <a:buAutoNum type="arabicPeriod"/>
            </a:pPr>
            <a:r>
              <a:rPr/>
              <a:t>Workshop </a:t>
            </a:r>
            <a:r>
              <a:rPr>
                <a:hlinkClick r:id="rId2"/>
              </a:rPr>
              <a:t>Roles and Rules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concern of potentially enterprise wide significance has been identified by an EA​</a:t>
            </a:r>
          </a:p>
          <a:p>
            <a:pPr lvl="0" indent="0" marL="0">
              <a:buNone/>
            </a:pPr>
            <a:r>
              <a:rPr/>
              <a:t>e.g.​</a:t>
            </a:r>
          </a:p>
          <a:p>
            <a:pPr lvl="0"/>
            <a:r>
              <a:rPr/>
              <a:t>A formal request for architecture work is made</a:t>
            </a:r>
          </a:p>
          <a:p>
            <a:pPr lvl="0"/>
            <a:r>
              <a:rPr/>
              <a:t>A senior stakeholder says “take a look at this…”​</a:t>
            </a:r>
          </a:p>
          <a:p>
            <a:pPr lvl="0"/>
            <a:r>
              <a:rPr/>
              <a:t>An EA gets an idea at a conference​</a:t>
            </a:r>
          </a:p>
          <a:p>
            <a:pPr lvl="0"/>
            <a:r>
              <a:rPr/>
              <a:t>An EA hears a worrying statement about…​</a:t>
            </a:r>
          </a:p>
          <a:p>
            <a:pPr lvl="1"/>
            <a:r>
              <a:rPr/>
              <a:t>a project​</a:t>
            </a:r>
          </a:p>
          <a:p>
            <a:pPr lvl="1"/>
            <a:r>
              <a:rPr/>
              <a:t>technical debt​</a:t>
            </a:r>
          </a:p>
          <a:p>
            <a:pPr lvl="1"/>
            <a:r>
              <a:rPr/>
              <a:t>lack of collaboration​</a:t>
            </a:r>
          </a:p>
          <a:p>
            <a:pPr lvl="1"/>
            <a:r>
              <a:rPr/>
              <a:t>siloes​</a:t>
            </a:r>
          </a:p>
          <a:p>
            <a:pPr lvl="0"/>
            <a:r>
              <a:rPr/>
              <a:t>An experienced EA just gets a sense that something is wrong!​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Workshop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three formats that we use</a:t>
            </a:r>
          </a:p>
          <a:p>
            <a:pPr lvl="0"/>
            <a:r>
              <a:rPr/>
              <a:t>Informal with EAs only​ (these can be quite quick)</a:t>
            </a:r>
          </a:p>
          <a:p>
            <a:pPr lvl="0"/>
            <a:r>
              <a:rPr/>
              <a:t>More formal with key stakeholders and EAs​</a:t>
            </a:r>
          </a:p>
          <a:p>
            <a:pPr lvl="0"/>
            <a:r>
              <a:rPr/>
              <a:t>Multiple stakeholder meetings followed by a joint playback​</a:t>
            </a:r>
          </a:p>
          <a:p>
            <a:pPr lvl="0"/>
            <a:r>
              <a:rPr/>
              <a:t>the workshop may be held as one intensive session or a series of shorter sessions over several days</a:t>
            </a:r>
          </a:p>
          <a:p>
            <a:pPr lvl="0"/>
            <a:r>
              <a:rPr/>
              <a:t>the facilitator should consider giving the participants breaks after each section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Attendees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combine formats if it helps​</a:t>
            </a:r>
          </a:p>
          <a:p>
            <a:pPr lvl="0"/>
            <a:r>
              <a:rPr/>
              <a:t>You want a rehearsal with EAs only​</a:t>
            </a:r>
          </a:p>
          <a:p>
            <a:pPr lvl="0"/>
            <a:r>
              <a:rPr/>
              <a:t>You want to make sense of what the stakeholders said (e.g. create the stakeholder playback)​</a:t>
            </a:r>
          </a:p>
          <a:p>
            <a:pPr lvl="0" indent="0" marL="0">
              <a:buNone/>
            </a:pPr>
            <a:r>
              <a:rPr/>
              <a:t>5 to 8 people is an ideal size for the meeting​</a:t>
            </a:r>
          </a:p>
          <a:p>
            <a:pPr lvl="0" indent="0" marL="0">
              <a:buNone/>
            </a:pPr>
            <a:r>
              <a:rPr/>
              <a:t>Give attendees plenty of notice of the meeting</a:t>
            </a:r>
          </a:p>
          <a:p>
            <a:pPr lvl="0" indent="0" marL="0">
              <a:buNone/>
            </a:pPr>
            <a:r>
              <a:rPr/>
              <a:t>Meetings can be fully remote​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Invitation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i="1"/>
              <a:t>Hi AP</a:t>
            </a:r>
          </a:p>
          <a:p>
            <a:pPr lvl="0" indent="0" marL="1270000">
              <a:buNone/>
            </a:pPr>
            <a:r>
              <a:rPr sz="2000" i="1"/>
              <a:t>As I am sure you are aware we have major challenges with [brief description of the challenge].</a:t>
            </a:r>
          </a:p>
          <a:p>
            <a:pPr lvl="0" indent="0" marL="1270000">
              <a:buNone/>
            </a:pPr>
            <a:r>
              <a:rPr sz="2000" i="1"/>
              <a:t>We are running a workshop to develop a strong problem statement and work out how to kick off an initiative to improve the situation.</a:t>
            </a:r>
            <a:r>
              <a:rPr sz="2000"/>
              <a:t> </a:t>
            </a:r>
            <a:r>
              <a:rPr sz="2000" i="1"/>
              <a:t>You will see an invitation to a video call in your inbox soon.</a:t>
            </a:r>
          </a:p>
          <a:p>
            <a:pPr lvl="0" indent="0" marL="1270000">
              <a:buNone/>
            </a:pPr>
            <a:r>
              <a:rPr sz="2000" i="1"/>
              <a:t>I am looking forward to your valuable contribution.</a:t>
            </a:r>
          </a:p>
          <a:p>
            <a:pPr lvl="0" indent="0" marL="1270000">
              <a:buNone/>
            </a:pPr>
            <a:r>
              <a:rPr sz="2000" i="1"/>
              <a:t>Best wishes</a:t>
            </a:r>
          </a:p>
          <a:p>
            <a:pPr lvl="0" indent="0" marL="1270000">
              <a:buNone/>
            </a:pPr>
            <a:r>
              <a:rPr sz="2000" i="1"/>
              <a:t>JJ - Head of Enterprise Architecture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Purpose - explain the purpose of the workshop</a:t>
            </a:r>
          </a:p>
          <a:p>
            <a:pPr lvl="0" indent="-342900" marL="342900">
              <a:buAutoNum type="arabicPeriod"/>
            </a:pPr>
            <a:r>
              <a:rPr/>
              <a:t>Introduction</a:t>
            </a:r>
          </a:p>
          <a:p>
            <a:pPr lvl="1"/>
            <a:r>
              <a:rPr/>
              <a:t>We are here to discuss </a:t>
            </a:r>
            <a:r>
              <a:rPr b="1"/>
              <a:t>the challenge</a:t>
            </a:r>
            <a:r>
              <a:rPr/>
              <a:t>, we aim to</a:t>
            </a:r>
          </a:p>
          <a:p>
            <a:pPr lvl="2"/>
            <a:r>
              <a:rPr/>
              <a:t>Clearly define the problem​</a:t>
            </a:r>
          </a:p>
          <a:p>
            <a:pPr lvl="2"/>
            <a:r>
              <a:rPr/>
              <a:t>Understand what successful resolution looks like​</a:t>
            </a:r>
          </a:p>
          <a:p>
            <a:pPr lvl="2"/>
            <a:r>
              <a:rPr/>
              <a:t>Identify the key stakeholders who must commit to delivering success​</a:t>
            </a:r>
          </a:p>
          <a:p>
            <a:pPr lvl="2"/>
            <a:r>
              <a:rPr/>
              <a:t>Determine the role of enterprise architecture</a:t>
            </a:r>
          </a:p>
          <a:p>
            <a:pPr lvl="0" indent="-342900" marL="342900">
              <a:buAutoNum type="arabicPeriod"/>
            </a:pPr>
            <a:r>
              <a:rPr>
                <a:hlinkClick r:id="rId2"/>
              </a:rPr>
              <a:t>Roles and Rules</a:t>
            </a:r>
            <a:r>
              <a:rPr/>
              <a:t> [5 minutes]</a:t>
            </a:r>
          </a:p>
          <a:p>
            <a:pPr lvl="0" indent="-342900" marL="342900">
              <a:buAutoNum type="arabicPeriod"/>
            </a:pPr>
            <a:r>
              <a:rPr/>
              <a:t>Quick personal introductions if necessary</a:t>
            </a:r>
          </a:p>
          <a:p>
            <a:pPr lvl="1"/>
            <a:r>
              <a:rPr/>
              <a:t>name and 2 words describing what you do</a:t>
            </a:r>
          </a:p>
          <a:p>
            <a:pPr lvl="0" indent="-342900" marL="342900">
              <a:buAutoNum type="arabicPeriod"/>
            </a:pPr>
            <a:r>
              <a:rPr/>
              <a:t>The challenge</a:t>
            </a:r>
          </a:p>
          <a:p>
            <a:pPr lvl="1"/>
            <a:r>
              <a:rPr/>
              <a:t>The </a:t>
            </a:r>
            <a:r>
              <a:rPr b="1"/>
              <a:t>challenge owner</a:t>
            </a:r>
            <a:r>
              <a:rPr/>
              <a:t> will now set the scene for the workshop by briefly describing the background to the challenge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Workshop Agenda</a:t>
            </a:r>
          </a:p>
          <a:p>
            <a:pPr lvl="0" indent="-342900" marL="342900">
              <a:buAutoNum type="arabicPeriod"/>
            </a:pPr>
            <a:r>
              <a:rPr>
                <a:hlinkClick r:id="rId3"/>
              </a:rPr>
              <a:t>Problem identification and analysis</a:t>
            </a:r>
            <a:r>
              <a:rPr/>
              <a:t> (30 - 90 minutes)</a:t>
            </a:r>
          </a:p>
          <a:p>
            <a:pPr lvl="0" indent="-342900" marL="342900">
              <a:buAutoNum type="arabicPeriod"/>
            </a:pPr>
            <a:r>
              <a:rPr>
                <a:hlinkClick r:id="rId4"/>
              </a:rPr>
              <a:t>Success description and analysis</a:t>
            </a:r>
            <a:r>
              <a:rPr/>
              <a:t> (30 - 60 minutes)</a:t>
            </a:r>
          </a:p>
          <a:p>
            <a:pPr lvl="0" indent="-342900" marL="342900">
              <a:buAutoNum type="arabicPeriod"/>
            </a:pPr>
            <a:r>
              <a:rPr>
                <a:hlinkClick r:id="rId5"/>
              </a:rPr>
              <a:t>Route to value</a:t>
            </a:r>
            <a:r>
              <a:rPr/>
              <a:t> identification and analysis (30 - 60 minutes)</a:t>
            </a:r>
          </a:p>
          <a:p>
            <a:pPr lvl="0" indent="-342900" marL="342900">
              <a:buAutoNum type="arabicPeriod"/>
            </a:pPr>
            <a:r>
              <a:rPr>
                <a:hlinkClick r:id="rId6"/>
              </a:rPr>
              <a:t>Key stakeholders</a:t>
            </a:r>
            <a:r>
              <a:rPr/>
              <a:t> (20 - 60 minutes)</a:t>
            </a:r>
          </a:p>
          <a:p>
            <a:pPr lvl="0" indent="-342900" marL="342900">
              <a:buAutoNum type="arabicPeriod"/>
            </a:pPr>
            <a:r>
              <a:rPr>
                <a:hlinkClick r:id="rId7"/>
              </a:rPr>
              <a:t>Enterprise Architect Contribution</a:t>
            </a:r>
            <a:r>
              <a:rPr/>
              <a:t> (10 - 20 minutes)</a:t>
            </a:r>
          </a:p>
          <a:p>
            <a:pPr lvl="0" indent="0" marL="0">
              <a:buNone/>
            </a:pPr>
            <a:r>
              <a:rPr/>
              <a:t>If the challenge is complex or the attendees are not familiar with it then the duraction will be longer.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Total duration - 2 to 6 hours (including breaks)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artifact was created by The Archypelago Community and is licensed under the GPL-3.0 License - see the </a:t>
            </a:r>
            <a:r>
              <a:rPr>
                <a:hlinkClick r:id="rId2"/>
              </a:rPr>
              <a:t>LICENSE.md</a:t>
            </a:r>
            <a:r>
              <a:rPr/>
              <a:t> file for details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2024-06-13T16:37:54Z</dcterms:created>
  <dcterms:modified xsi:type="dcterms:W3CDTF">2024-06-13T16:37:54Z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