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Open-Archypelago/Archypelago/blob/main/LICENSE"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Architecture Challenge Statement Development​</a:t>
            </a:r>
          </a:p>
        </p:txBody>
      </p:sp>
      <p:sp>
        <p:nvSpPr>
          <p:cNvPr id="3" name="Content Placeholder 2"/>
          <p:cNvSpPr>
            <a:spLocks noGrp="1"/>
          </p:cNvSpPr>
          <p:nvPr>
            <p:ph idx="1"/>
          </p:nvPr>
        </p:nvSpPr>
        <p:spPr/>
        <p:txBody>
          <a:bodyPr/>
          <a:lstStyle/>
          <a:p>
            <a:pPr lvl="0" indent="0" marL="0">
              <a:spcBef>
                <a:spcPts val="3000"/>
              </a:spcBef>
              <a:buNone/>
            </a:pPr>
            <a:r>
              <a:rPr b="1"/>
              <a:t>Created by The Archypelago Community</a:t>
            </a:r>
          </a:p>
          <a:p>
            <a:pPr lvl="0" indent="0" marL="0">
              <a:buNone/>
            </a:pPr>
            <a:r>
              <a:rPr/>
              <a:t>This project is licensed under the GPL-3.0 License - see the </a:t>
            </a:r>
            <a:r>
              <a:rPr>
                <a:hlinkClick r:id="rId2"/>
              </a:rPr>
              <a:t>LICENSE.md</a:t>
            </a:r>
            <a:r>
              <a:rPr/>
              <a:t> file for details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Invitation</a:t>
            </a:r>
          </a:p>
        </p:txBody>
      </p:sp>
      <p:sp>
        <p:nvSpPr>
          <p:cNvPr id="3" name="Content Placeholder 2"/>
          <p:cNvSpPr>
            <a:spLocks noGrp="1"/>
          </p:cNvSpPr>
          <p:nvPr>
            <p:ph idx="1"/>
          </p:nvPr>
        </p:nvSpPr>
        <p:spPr/>
        <p:txBody>
          <a:bodyPr/>
          <a:lstStyle/>
          <a:p>
            <a:pPr lvl="0" indent="0" marL="1270000">
              <a:buNone/>
            </a:pPr>
            <a:r>
              <a:rPr sz="2000" i="1"/>
              <a:t>Hi AP</a:t>
            </a:r>
          </a:p>
          <a:p>
            <a:pPr lvl="0" indent="0" marL="1270000">
              <a:buNone/>
            </a:pPr>
            <a:r>
              <a:rPr sz="2000" i="1"/>
              <a:t>As I am sure you are aware we have major challenges with [brief description of the challenge].</a:t>
            </a:r>
          </a:p>
          <a:p>
            <a:pPr lvl="0" indent="0" marL="1270000">
              <a:buNone/>
            </a:pPr>
            <a:r>
              <a:rPr sz="2000" i="1"/>
              <a:t>We are running a workshop to develop a strong problem statement and work out how to kick off an initiative to improve the situation.</a:t>
            </a:r>
            <a:r>
              <a:rPr sz="2000"/>
              <a:t> </a:t>
            </a:r>
            <a:r>
              <a:rPr sz="2000" i="1"/>
              <a:t>You will see an invitation to a video call in your inbox soon.</a:t>
            </a:r>
          </a:p>
          <a:p>
            <a:pPr lvl="0" indent="0" marL="1270000">
              <a:buNone/>
            </a:pPr>
            <a:r>
              <a:rPr sz="2000" i="1"/>
              <a:t>I am looking forward to your valuable contribution.</a:t>
            </a:r>
          </a:p>
          <a:p>
            <a:pPr lvl="0" indent="0" marL="1270000">
              <a:buNone/>
            </a:pPr>
            <a:r>
              <a:rPr sz="2000" i="1"/>
              <a:t>Best wishes</a:t>
            </a:r>
          </a:p>
          <a:p>
            <a:pPr lvl="0" indent="0" marL="1270000">
              <a:buNone/>
            </a:pPr>
            <a:r>
              <a:rPr sz="2000" i="1"/>
              <a:t>JJ - Head of Enterprise Architecture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Roles</a:t>
            </a:r>
          </a:p>
        </p:txBody>
      </p:sp>
      <p:sp>
        <p:nvSpPr>
          <p:cNvPr id="3" name="Content Placeholder 2"/>
          <p:cNvSpPr>
            <a:spLocks noGrp="1"/>
          </p:cNvSpPr>
          <p:nvPr>
            <p:ph idx="1"/>
          </p:nvPr>
        </p:nvSpPr>
        <p:spPr/>
        <p:txBody>
          <a:bodyPr/>
          <a:lstStyle/>
          <a:p>
            <a:pPr lvl="0" indent="0" marL="0">
              <a:buNone/>
            </a:pPr>
            <a:r>
              <a:rPr/>
              <a:t>The workshop will require these roles to be successful -</a:t>
            </a:r>
          </a:p>
          <a:p>
            <a:pPr lvl="0"/>
            <a:r>
              <a:rPr/>
              <a:t>Facilitator - takes the attendees through the workshop structure, adapting it as necessary, owns the schedule</a:t>
            </a:r>
          </a:p>
          <a:p>
            <a:pPr lvl="0"/>
            <a:r>
              <a:rPr/>
              <a:t>Challenge owner - presents the challenge, makes decisions when asked to do so by the Facilitator, maybe a proxy for a key stakeholder</a:t>
            </a:r>
          </a:p>
          <a:p>
            <a:pPr lvl="0"/>
            <a:r>
              <a:rPr/>
              <a:t>Scribe - makes notes when asked to do so by the facilitator</a:t>
            </a:r>
          </a:p>
          <a:p>
            <a:pPr lvl="0"/>
            <a:r>
              <a:rPr/>
              <a:t>Timekeeper - keeps time when asked to do so by the facilitator</a:t>
            </a:r>
          </a:p>
          <a:p>
            <a:pPr lvl="0"/>
            <a:r>
              <a:rPr/>
              <a:t>Experts - the Facilitator should think about what knowledge is necessary to conclude the workshop successfully. Do “experts” need to be presnt for some or all sessions? Can they be engaged in advance and provide workshop materials for use ion the sessions or as pre-read materials?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Ground rules</a:t>
            </a:r>
          </a:p>
        </p:txBody>
      </p:sp>
      <p:sp>
        <p:nvSpPr>
          <p:cNvPr id="3" name="Content Placeholder 2"/>
          <p:cNvSpPr>
            <a:spLocks noGrp="1"/>
          </p:cNvSpPr>
          <p:nvPr>
            <p:ph idx="1"/>
          </p:nvPr>
        </p:nvSpPr>
        <p:spPr/>
        <p:txBody>
          <a:bodyPr/>
          <a:lstStyle/>
          <a:p>
            <a:pPr lvl="0" indent="-342900" marL="342900">
              <a:buAutoNum type="arabicPeriod"/>
            </a:pPr>
            <a:r>
              <a:rPr/>
              <a:t>The Facilitator is in charge</a:t>
            </a:r>
          </a:p>
          <a:p>
            <a:pPr lvl="0" indent="-342900" marL="342900">
              <a:buAutoNum type="arabicPeriod"/>
            </a:pPr>
            <a:r>
              <a:rPr/>
              <a:t>Challenge owner makes decisions</a:t>
            </a:r>
          </a:p>
          <a:p>
            <a:pPr lvl="0" indent="-342900" marL="342900">
              <a:buAutoNum type="arabicPeriod"/>
            </a:pPr>
            <a:r>
              <a:rPr/>
              <a:t>No distractions from phones or emails or chat</a:t>
            </a:r>
          </a:p>
          <a:p>
            <a:pPr lvl="1"/>
            <a:r>
              <a:rPr/>
              <a:t>switch off notifications</a:t>
            </a:r>
          </a:p>
          <a:p>
            <a:pPr lvl="1"/>
            <a:r>
              <a:rPr/>
              <a:t>we will have breaks</a:t>
            </a:r>
          </a:p>
          <a:p>
            <a:pPr lvl="1"/>
            <a:r>
              <a:rPr/>
              <a:t>try to schedule a work crisis for another time!</a:t>
            </a:r>
          </a:p>
          <a:p>
            <a:pPr lvl="0" indent="-342900" marL="342900">
              <a:buAutoNum type="arabicPeriod"/>
            </a:pPr>
            <a:r>
              <a:rPr/>
              <a:t>However, don’t worry about children, pets, partners, deliveries, builders, etc</a:t>
            </a:r>
          </a:p>
          <a:p>
            <a:pPr lvl="1"/>
            <a:r>
              <a:rPr/>
              <a:t>they will interrupt and distract, it is OK!</a:t>
            </a:r>
          </a:p>
          <a:p>
            <a:pPr lvl="1"/>
            <a:r>
              <a:rPr/>
              <a:t>this is normal!</a:t>
            </a:r>
          </a:p>
          <a:p>
            <a:pPr lvl="1"/>
            <a:r>
              <a:rPr/>
              <a:t>sometimes they help with the creativity…</a:t>
            </a:r>
          </a:p>
          <a:p>
            <a:pPr lvl="0" indent="-342900" marL="342900">
              <a:buAutoNum type="arabicPeriod"/>
            </a:pPr>
            <a:r>
              <a:rPr/>
              <a:t>If you need a break, just say so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Workshop Agenda</a:t>
            </a:r>
          </a:p>
        </p:txBody>
      </p:sp>
      <p:sp>
        <p:nvSpPr>
          <p:cNvPr id="3" name="Content Placeholder 2"/>
          <p:cNvSpPr>
            <a:spLocks noGrp="1"/>
          </p:cNvSpPr>
          <p:nvPr>
            <p:ph idx="1"/>
          </p:nvPr>
        </p:nvSpPr>
        <p:spPr/>
        <p:txBody>
          <a:bodyPr/>
          <a:lstStyle/>
          <a:p>
            <a:pPr lvl="0" indent="-342900" marL="342900">
              <a:buAutoNum type="arabicPeriod"/>
            </a:pPr>
            <a:r>
              <a:rPr/>
              <a:t>The challenge (10 - 20 minutes)</a:t>
            </a:r>
          </a:p>
          <a:p>
            <a:pPr lvl="0" indent="-342900" marL="342900">
              <a:buAutoNum type="arabicPeriod"/>
            </a:pPr>
            <a:r>
              <a:rPr/>
              <a:t>Problem identification and analysis (30 - 90 minutes)</a:t>
            </a:r>
          </a:p>
          <a:p>
            <a:pPr lvl="0" indent="-342900" marL="342900">
              <a:buAutoNum type="arabicPeriod"/>
            </a:pPr>
            <a:r>
              <a:rPr/>
              <a:t>Success description and analysis (30 - 60 minutes)</a:t>
            </a:r>
          </a:p>
          <a:p>
            <a:pPr lvl="0" indent="-342900" marL="342900">
              <a:buAutoNum type="arabicPeriod"/>
            </a:pPr>
            <a:r>
              <a:rPr/>
              <a:t>Route to value identification and analysis (30 - 60 minutes)</a:t>
            </a:r>
          </a:p>
          <a:p>
            <a:pPr lvl="0" indent="-342900" marL="342900">
              <a:buAutoNum type="arabicPeriod"/>
            </a:pPr>
            <a:r>
              <a:rPr/>
              <a:t>Key stakeholders (20 - 60 minutes)</a:t>
            </a:r>
          </a:p>
          <a:p>
            <a:pPr lvl="0" indent="-342900" marL="342900">
              <a:buAutoNum type="arabicPeriod"/>
            </a:pPr>
            <a:r>
              <a:rPr/>
              <a:t>Decisions (10 - 20 minutes)</a:t>
            </a:r>
          </a:p>
          <a:p>
            <a:pPr lvl="0" indent="0" marL="0">
              <a:buNone/>
            </a:pPr>
            <a:r>
              <a:rPr/>
              <a:t>If the challenge is complex or the attendees are not familiar with it then the duraction will be longer.</a:t>
            </a:r>
          </a:p>
          <a:p>
            <a:pPr lvl="0" indent="0" marL="0">
              <a:spcBef>
                <a:spcPts val="3000"/>
              </a:spcBef>
              <a:buNone/>
            </a:pPr>
            <a:r>
              <a:rPr b="1"/>
              <a:t>Total duration - 2 to 6 hours (including breaks)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spcBef>
                <a:spcPts val="3000"/>
              </a:spcBef>
              <a:buNone/>
            </a:pPr>
            <a:r>
              <a:rPr b="1"/>
              <a:t>Purpose - explain the purpose of the workshop</a:t>
            </a:r>
          </a:p>
          <a:p>
            <a:pPr lvl="0" indent="-342900" marL="342900">
              <a:buAutoNum type="arabicPeriod"/>
            </a:pPr>
            <a:r>
              <a:rPr/>
              <a:t>Introduction</a:t>
            </a:r>
          </a:p>
          <a:p>
            <a:pPr lvl="1"/>
            <a:r>
              <a:rPr/>
              <a:t>We are here to discuss [the challenge], we aim to</a:t>
            </a:r>
          </a:p>
          <a:p>
            <a:pPr lvl="2"/>
            <a:r>
              <a:rPr/>
              <a:t>Clearly define the problem​</a:t>
            </a:r>
          </a:p>
          <a:p>
            <a:pPr lvl="2"/>
            <a:r>
              <a:rPr/>
              <a:t>Understand what successful resolution looks like​</a:t>
            </a:r>
          </a:p>
          <a:p>
            <a:pPr lvl="2"/>
            <a:r>
              <a:rPr/>
              <a:t>Identify the key stakeholders who must commit to delivering success​</a:t>
            </a:r>
          </a:p>
          <a:p>
            <a:pPr lvl="2"/>
            <a:r>
              <a:rPr/>
              <a:t>Determine the role of enterprise architecture</a:t>
            </a:r>
          </a:p>
          <a:p>
            <a:pPr lvl="0" indent="-342900" marL="342900">
              <a:buAutoNum type="arabicPeriod"/>
            </a:pPr>
            <a:r>
              <a:rPr/>
              <a:t>Quick personal introductions if necessary</a:t>
            </a:r>
          </a:p>
          <a:p>
            <a:pPr lvl="1"/>
            <a:r>
              <a:rPr/>
              <a:t>name and 2 words describing what you do</a:t>
            </a:r>
          </a:p>
          <a:p>
            <a:pPr lvl="0" indent="-342900" marL="342900">
              <a:buAutoNum type="arabicPeriod"/>
            </a:pPr>
            <a:r>
              <a:rPr/>
              <a:t>The challenge</a:t>
            </a:r>
          </a:p>
          <a:p>
            <a:pPr lvl="1"/>
            <a:r>
              <a:rPr/>
              <a:t>[challenge owner] will now set the scene for the workshop by briefly describing the challenge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Identification</a:t>
            </a:r>
          </a:p>
        </p:txBody>
      </p:sp>
      <p:sp>
        <p:nvSpPr>
          <p:cNvPr id="3" name="Content Placeholder 2"/>
          <p:cNvSpPr>
            <a:spLocks noGrp="1"/>
          </p:cNvSpPr>
          <p:nvPr>
            <p:ph idx="1"/>
          </p:nvPr>
        </p:nvSpPr>
        <p:spPr/>
        <p:txBody>
          <a:bodyPr/>
          <a:lstStyle/>
          <a:p>
            <a:pPr lvl="0" indent="-342900" marL="342900">
              <a:buAutoNum type="arabicPeriod"/>
            </a:pPr>
            <a:r>
              <a:rPr/>
              <a:t>Ask the participants to write down 2-3 bullet points that describe their perspective on the challenge</a:t>
            </a:r>
          </a:p>
          <a:p>
            <a:pPr lvl="1"/>
            <a:r>
              <a:rPr/>
              <a:t>Write the notes individually without discussion and without showing them</a:t>
            </a:r>
          </a:p>
          <a:p>
            <a:pPr lvl="1"/>
            <a:r>
              <a:rPr/>
              <a:t>What is the root cause?</a:t>
            </a:r>
          </a:p>
          <a:p>
            <a:pPr lvl="1"/>
            <a:r>
              <a:rPr/>
              <a:t>Why is it important to address the challenge?</a:t>
            </a:r>
          </a:p>
          <a:p>
            <a:pPr lvl="1"/>
            <a:r>
              <a:rPr/>
              <a:t>Do not think about solutions</a:t>
            </a:r>
          </a:p>
          <a:p>
            <a:pPr lvl="0" indent="-342900" marL="342900">
              <a:buAutoNum type="arabicPeriod"/>
            </a:pPr>
            <a:r>
              <a:rPr/>
              <a:t>All participants show their notes at the same time</a:t>
            </a:r>
          </a:p>
          <a:p>
            <a:pPr lvl="0" indent="-342900" marL="342900">
              <a:buAutoNum type="arabicPeriod"/>
            </a:pPr>
            <a:r>
              <a:rPr/>
              <a:t>The facilitator talks through each note in turn</a:t>
            </a:r>
          </a:p>
          <a:p>
            <a:pPr lvl="0" indent="-342900" marL="342900">
              <a:buAutoNum type="arabicPeriod"/>
            </a:pPr>
            <a:r>
              <a:rPr/>
              <a:t>The facilitator creates a summary note that captures the agreement and divergence of the team’s contributions</a:t>
            </a:r>
          </a:p>
          <a:p>
            <a:pPr lvl="0" indent="-342900" marL="342900">
              <a:buAutoNum type="arabicPeriod"/>
            </a:pPr>
            <a:r>
              <a:rPr/>
              <a:t>The facilitator asks for any further thoughts from the team and adds to the summary if necessary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Analysis</a:t>
            </a:r>
          </a:p>
        </p:txBody>
      </p:sp>
      <p:sp>
        <p:nvSpPr>
          <p:cNvPr id="3" name="Content Placeholder 2"/>
          <p:cNvSpPr>
            <a:spLocks noGrp="1"/>
          </p:cNvSpPr>
          <p:nvPr>
            <p:ph idx="1"/>
          </p:nvPr>
        </p:nvSpPr>
        <p:spPr/>
        <p:txBody>
          <a:bodyPr/>
          <a:lstStyle/>
          <a:p>
            <a:pPr lvl="0" indent="-342900" marL="342900">
              <a:buAutoNum type="arabicPeriod"/>
            </a:pPr>
            <a:r>
              <a:rPr/>
              <a:t>The facilitator then leads an analysis of the summary to firm up the problem description and resolve any disagreements. The following questions can be used as a start point -</a:t>
            </a:r>
          </a:p>
          <a:p>
            <a:pPr lvl="1"/>
            <a:r>
              <a:rPr/>
              <a:t>How does this damage the business?​</a:t>
            </a:r>
          </a:p>
          <a:p>
            <a:pPr lvl="1"/>
            <a:r>
              <a:rPr/>
              <a:t>Will key business stakeholders recognise the problem?</a:t>
            </a:r>
          </a:p>
          <a:p>
            <a:pPr lvl="1"/>
            <a:r>
              <a:rPr/>
              <a:t>What makes it </a:t>
            </a:r>
            <a:r>
              <a:rPr b="1"/>
              <a:t>significant</a:t>
            </a:r>
            <a:r>
              <a:rPr/>
              <a:t>​ to the business stakeholders?</a:t>
            </a:r>
          </a:p>
          <a:p>
            <a:pPr lvl="1"/>
            <a:r>
              <a:rPr/>
              <a:t>What makes it important to do something now?​</a:t>
            </a:r>
          </a:p>
          <a:p>
            <a:pPr lvl="1"/>
            <a:r>
              <a:rPr/>
              <a:t>What value will enterprise architects bring to the challenge?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 Description</a:t>
            </a:r>
          </a:p>
        </p:txBody>
      </p:sp>
      <p:sp>
        <p:nvSpPr>
          <p:cNvPr id="3" name="Content Placeholder 2"/>
          <p:cNvSpPr>
            <a:spLocks noGrp="1"/>
          </p:cNvSpPr>
          <p:nvPr>
            <p:ph idx="1"/>
          </p:nvPr>
        </p:nvSpPr>
        <p:spPr/>
        <p:txBody>
          <a:bodyPr/>
          <a:lstStyle/>
          <a:p>
            <a:pPr lvl="0" indent="-342900" marL="342900">
              <a:buAutoNum type="arabicPeriod"/>
            </a:pPr>
            <a:r>
              <a:rPr/>
              <a:t>Ask the participants to write down 2-3 bullet points that describe what is will be like when the problem has been </a:t>
            </a:r>
            <a:r>
              <a:rPr b="1"/>
              <a:t>fully</a:t>
            </a:r>
            <a:r>
              <a:rPr/>
              <a:t> solved</a:t>
            </a:r>
          </a:p>
          <a:p>
            <a:pPr lvl="1"/>
            <a:r>
              <a:rPr/>
              <a:t>Write the notes individually without discussion and without showing them</a:t>
            </a:r>
          </a:p>
          <a:p>
            <a:pPr lvl="1"/>
            <a:r>
              <a:rPr/>
              <a:t>This should be idealistic, not realistic or pragmatic (we will add that later)</a:t>
            </a:r>
          </a:p>
          <a:p>
            <a:pPr lvl="1"/>
            <a:r>
              <a:rPr/>
              <a:t>Do not think about solutions</a:t>
            </a:r>
          </a:p>
          <a:p>
            <a:pPr lvl="0" indent="-342900" marL="342900">
              <a:buAutoNum type="arabicPeriod"/>
            </a:pPr>
            <a:r>
              <a:rPr/>
              <a:t>All participants show their notes at the same time</a:t>
            </a:r>
          </a:p>
          <a:p>
            <a:pPr lvl="0" indent="-342900" marL="342900">
              <a:buAutoNum type="arabicPeriod"/>
            </a:pPr>
            <a:r>
              <a:rPr/>
              <a:t>The facilitator talks through each note in turn</a:t>
            </a:r>
          </a:p>
          <a:p>
            <a:pPr lvl="0" indent="-342900" marL="342900">
              <a:buAutoNum type="arabicPeriod"/>
            </a:pPr>
            <a:r>
              <a:rPr/>
              <a:t>The facilitator creates a summary note that captures the agreement and divergence of the team’s contributions</a:t>
            </a:r>
          </a:p>
          <a:p>
            <a:pPr lvl="0" indent="-342900" marL="342900">
              <a:buAutoNum type="arabicPeriod"/>
            </a:pPr>
            <a:r>
              <a:rPr/>
              <a:t>The facilitator asks for any further thoughts from the team and adds to the summary if necessary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 Analysis</a:t>
            </a:r>
          </a:p>
        </p:txBody>
      </p:sp>
      <p:sp>
        <p:nvSpPr>
          <p:cNvPr id="3" name="Content Placeholder 2"/>
          <p:cNvSpPr>
            <a:spLocks noGrp="1"/>
          </p:cNvSpPr>
          <p:nvPr>
            <p:ph idx="1"/>
          </p:nvPr>
        </p:nvSpPr>
        <p:spPr/>
        <p:txBody>
          <a:bodyPr/>
          <a:lstStyle/>
          <a:p>
            <a:pPr lvl="0" indent="-342900" marL="342900">
              <a:buAutoNum type="arabicPeriod"/>
            </a:pPr>
            <a:r>
              <a:rPr/>
              <a:t>The facilitator then leads an analysis of the summary to firm up what an </a:t>
            </a:r>
            <a:r>
              <a:rPr b="1"/>
              <a:t>ambitious</a:t>
            </a:r>
            <a:r>
              <a:rPr/>
              <a:t> view of success looks like and resolve any disagreements.</a:t>
            </a:r>
          </a:p>
          <a:p>
            <a:pPr lvl="0" indent="-342900" marL="342900">
              <a:buAutoNum type="arabicPeriod"/>
            </a:pPr>
            <a:r>
              <a:rPr/>
              <a:t>The next step is to make sure that we know when we have achieved success, is it </a:t>
            </a:r>
            <a:r>
              <a:rPr b="1"/>
              <a:t>measureable</a:t>
            </a:r>
            <a:r>
              <a:rPr/>
              <a:t>? The following questions can be used as a start point -</a:t>
            </a:r>
          </a:p>
          <a:p>
            <a:pPr lvl="1"/>
            <a:r>
              <a:rPr/>
              <a:t>What objective measures can we use to confirm that we have achieved success?</a:t>
            </a:r>
          </a:p>
          <a:p>
            <a:pPr lvl="1"/>
            <a:r>
              <a:rPr/>
              <a:t>What measures can we use to help us understand that we are on track to deliver success</a:t>
            </a:r>
          </a:p>
          <a:p>
            <a:pPr lvl="1"/>
            <a:r>
              <a:rPr/>
              <a:t>How does this change our definition of success?</a:t>
            </a:r>
          </a:p>
          <a:p>
            <a:pPr lvl="1"/>
            <a:r>
              <a:rPr/>
              <a:t>Is it </a:t>
            </a:r>
            <a:r>
              <a:rPr b="1"/>
              <a:t>significant</a:t>
            </a:r>
            <a:r>
              <a:rPr/>
              <a:t> and </a:t>
            </a:r>
            <a:r>
              <a:rPr b="1"/>
              <a:t>ambitious</a:t>
            </a:r>
            <a:r>
              <a:rPr/>
              <a:t>?​</a:t>
            </a:r>
          </a:p>
          <a:p>
            <a:pPr lvl="0" indent="-342900" marL="342900">
              <a:buAutoNum type="arabicPeriod"/>
            </a:pPr>
            <a:r>
              <a:rPr/>
              <a:t>We now have a view of success, a target state that is</a:t>
            </a:r>
          </a:p>
          <a:p>
            <a:pPr lvl="1" indent="0" marL="342900">
              <a:buNone/>
            </a:pPr>
            <a:r>
              <a:rPr b="1"/>
              <a:t>S</a:t>
            </a:r>
            <a:r>
              <a:rPr/>
              <a:t>ignificant </a:t>
            </a:r>
            <a:r>
              <a:rPr b="1"/>
              <a:t>M</a:t>
            </a:r>
            <a:r>
              <a:rPr/>
              <a:t>easureable </a:t>
            </a:r>
            <a:r>
              <a:rPr b="1"/>
              <a:t>A</a:t>
            </a:r>
            <a:r>
              <a:rPr/>
              <a:t>mbitious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Route to Value Identification</a:t>
            </a:r>
          </a:p>
        </p:txBody>
      </p:sp>
      <p:sp>
        <p:nvSpPr>
          <p:cNvPr id="3" name="Content Placeholder 2"/>
          <p:cNvSpPr>
            <a:spLocks noGrp="1"/>
          </p:cNvSpPr>
          <p:nvPr>
            <p:ph idx="1"/>
          </p:nvPr>
        </p:nvSpPr>
        <p:spPr/>
        <p:txBody>
          <a:bodyPr/>
          <a:lstStyle/>
          <a:p>
            <a:pPr lvl="0" indent="-342900" marL="342900">
              <a:buAutoNum type="arabicPeriod"/>
            </a:pPr>
            <a:r>
              <a:rPr/>
              <a:t>Ask the participants to write down about 10 bullet points that describe how success can be delivered</a:t>
            </a:r>
          </a:p>
          <a:p>
            <a:pPr lvl="1"/>
            <a:r>
              <a:rPr/>
              <a:t>Write the notes individually without discussion and without showing them</a:t>
            </a:r>
          </a:p>
          <a:p>
            <a:pPr lvl="1"/>
            <a:r>
              <a:rPr/>
              <a:t>If you have any solution options, list them now, we are capturing them to sho wthat there are possible ways forward (we will not discuss them in detail in this workshop)</a:t>
            </a:r>
          </a:p>
          <a:p>
            <a:pPr lvl="1"/>
            <a:r>
              <a:rPr/>
              <a:t>This should be idealistic, not realistic or pragmatic (we will add that later)</a:t>
            </a:r>
          </a:p>
          <a:p>
            <a:pPr lvl="0" indent="-342900" marL="342900">
              <a:buAutoNum type="arabicPeriod"/>
            </a:pPr>
            <a:r>
              <a:rPr/>
              <a:t>All participants show their notes at the same time</a:t>
            </a:r>
          </a:p>
          <a:p>
            <a:pPr lvl="0" indent="-342900" marL="342900">
              <a:buAutoNum type="arabicPeriod"/>
            </a:pPr>
            <a:r>
              <a:rPr/>
              <a:t>The facilitator talks through each note in turn</a:t>
            </a:r>
          </a:p>
          <a:p>
            <a:pPr lvl="0" indent="-342900" marL="342900">
              <a:buAutoNum type="arabicPeriod"/>
            </a:pPr>
            <a:r>
              <a:rPr/>
              <a:t>The facilitator creates a summary note that captures the agreement and divergence of the team’s contributions</a:t>
            </a:r>
          </a:p>
          <a:p>
            <a:pPr lvl="0" indent="-342900" marL="342900">
              <a:buAutoNum type="arabicPeriod"/>
            </a:pPr>
            <a:r>
              <a:rPr/>
              <a:t>The facilitator asks for any further thoughts from the team and adds to the summary if necessary</a:t>
            </a:r>
          </a:p>
          <a:p>
            <a:pPr lvl="0" indent="-342900" marL="342900">
              <a:buAutoNum type="arabicPeriod"/>
            </a:pPr>
            <a:r>
              <a:rPr/>
              <a:t>The facilitator then leads an analysis of the summary to firm up the route to value and resolve any disagreements.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indent="0" marL="0">
              <a:buNone/>
            </a:pPr>
            <a:r>
              <a:rPr/>
              <a:t>Before we start on any architecture work we need to know what business problem aim to solve​ and that we can add value as enterprise architects</a:t>
            </a:r>
          </a:p>
          <a:p>
            <a:pPr lvl="0" indent="0" marL="0">
              <a:buNone/>
            </a:pPr>
            <a:r>
              <a:rPr/>
              <a:t>At the end of this workshop, we should have​</a:t>
            </a:r>
          </a:p>
          <a:p>
            <a:pPr lvl="0"/>
            <a:r>
              <a:rPr/>
              <a:t>Identified the problem​</a:t>
            </a:r>
          </a:p>
          <a:p>
            <a:pPr lvl="0"/>
            <a:r>
              <a:rPr/>
              <a:t>Gained an understanding what successful resolution looks like​</a:t>
            </a:r>
          </a:p>
          <a:p>
            <a:pPr lvl="0"/>
            <a:r>
              <a:rPr/>
              <a:t>Established there is a potential route to success</a:t>
            </a:r>
          </a:p>
          <a:p>
            <a:pPr lvl="0"/>
            <a:r>
              <a:rPr/>
              <a:t>Identified the key stakeholders who must commit to delivering success​</a:t>
            </a:r>
          </a:p>
          <a:p>
            <a:pPr lvl="0"/>
            <a:r>
              <a:rPr/>
              <a:t>Determined if there is potential enterprise architecture work to carry out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Route to Value Analysis</a:t>
            </a:r>
          </a:p>
        </p:txBody>
      </p:sp>
      <p:sp>
        <p:nvSpPr>
          <p:cNvPr id="3" name="Content Placeholder 2"/>
          <p:cNvSpPr>
            <a:spLocks noGrp="1"/>
          </p:cNvSpPr>
          <p:nvPr>
            <p:ph idx="1"/>
          </p:nvPr>
        </p:nvSpPr>
        <p:spPr/>
        <p:txBody>
          <a:bodyPr/>
          <a:lstStyle/>
          <a:p>
            <a:pPr lvl="0" indent="-342900" marL="342900">
              <a:buAutoNum type="arabicPeriod"/>
            </a:pPr>
            <a:r>
              <a:rPr/>
              <a:t>The next step is to adjust our route to make sure that we are being </a:t>
            </a:r>
            <a:r>
              <a:rPr b="1"/>
              <a:t>realistic</a:t>
            </a:r>
            <a:r>
              <a:rPr/>
              <a:t>. The following questions can be used as a start point</a:t>
            </a:r>
          </a:p>
          <a:p>
            <a:pPr lvl="1"/>
            <a:r>
              <a:rPr/>
              <a:t>What is the maximum cost and time to solve this problem​?</a:t>
            </a:r>
          </a:p>
          <a:p>
            <a:pPr lvl="1"/>
            <a:r>
              <a:rPr/>
              <a:t>What are the major steps required to deliver the ideal​?</a:t>
            </a:r>
          </a:p>
          <a:p>
            <a:pPr lvl="1"/>
            <a:r>
              <a:rPr/>
              <a:t>Can these be delivered?</a:t>
            </a:r>
          </a:p>
          <a:p>
            <a:pPr lvl="1"/>
            <a:r>
              <a:rPr/>
              <a:t>Can the benefits be delivered in phases?</a:t>
            </a:r>
          </a:p>
          <a:p>
            <a:pPr lvl="1"/>
            <a:r>
              <a:rPr/>
              <a:t>Is there a point before we get to the ideal that is “good enough”?</a:t>
            </a:r>
          </a:p>
          <a:p>
            <a:pPr lvl="1"/>
            <a:r>
              <a:rPr/>
              <a:t>What are the risks, issues, blockers, concerns, constraints​ or critical details that may stop us achieving the ideal?</a:t>
            </a:r>
          </a:p>
          <a:p>
            <a:pPr lvl="1"/>
            <a:r>
              <a:rPr/>
              <a:t>How does this change our definition of success?</a:t>
            </a:r>
          </a:p>
          <a:p>
            <a:pPr lvl="1"/>
            <a:r>
              <a:rPr/>
              <a:t>Is it </a:t>
            </a:r>
            <a:r>
              <a:rPr b="1"/>
              <a:t>significant</a:t>
            </a:r>
            <a:r>
              <a:rPr/>
              <a:t>, </a:t>
            </a:r>
            <a:r>
              <a:rPr b="1"/>
              <a:t>measureable</a:t>
            </a:r>
            <a:r>
              <a:rPr/>
              <a:t> and </a:t>
            </a:r>
            <a:r>
              <a:rPr b="1"/>
              <a:t>ambitious</a:t>
            </a:r>
            <a:r>
              <a:rPr/>
              <a:t>?​</a:t>
            </a:r>
          </a:p>
          <a:p>
            <a:pPr lvl="0" indent="-342900" marL="342900">
              <a:buAutoNum type="arabicPeriod"/>
            </a:pPr>
            <a:r>
              <a:rPr/>
              <a:t>We now have a view of success, a target state that is</a:t>
            </a:r>
          </a:p>
          <a:p>
            <a:pPr lvl="1" indent="0" marL="342900">
              <a:buNone/>
            </a:pPr>
            <a:r>
              <a:rPr b="1"/>
              <a:t>S</a:t>
            </a:r>
            <a:r>
              <a:rPr/>
              <a:t>ignificant </a:t>
            </a:r>
            <a:r>
              <a:rPr b="1"/>
              <a:t>M</a:t>
            </a:r>
            <a:r>
              <a:rPr/>
              <a:t>easureable </a:t>
            </a:r>
            <a:r>
              <a:rPr b="1"/>
              <a:t>A</a:t>
            </a:r>
            <a:r>
              <a:rPr/>
              <a:t>mbitious </a:t>
            </a:r>
            <a:r>
              <a:rPr b="1"/>
              <a:t>R</a:t>
            </a:r>
            <a:r>
              <a:rPr/>
              <a:t>ealistic </a:t>
            </a:r>
            <a:r>
              <a:rPr b="1"/>
              <a:t>T</a:t>
            </a:r>
            <a:r>
              <a:rPr/>
              <a:t>imebound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Stakeholder identification</a:t>
            </a:r>
          </a:p>
        </p:txBody>
      </p:sp>
      <p:sp>
        <p:nvSpPr>
          <p:cNvPr id="3" name="Content Placeholder 2"/>
          <p:cNvSpPr>
            <a:spLocks noGrp="1"/>
          </p:cNvSpPr>
          <p:nvPr>
            <p:ph idx="1"/>
          </p:nvPr>
        </p:nvSpPr>
        <p:spPr/>
        <p:txBody>
          <a:bodyPr/>
          <a:lstStyle/>
          <a:p>
            <a:pPr lvl="0" indent="-342900" marL="342900">
              <a:buAutoNum type="arabicPeriod"/>
            </a:pPr>
            <a:r>
              <a:rPr/>
              <a:t>identify key stakeholders</a:t>
            </a:r>
          </a:p>
          <a:p>
            <a:pPr lvl="1"/>
            <a:r>
              <a:rPr/>
              <a:t>who pays​?</a:t>
            </a:r>
          </a:p>
          <a:p>
            <a:pPr lvl="1"/>
            <a:r>
              <a:rPr/>
              <a:t>who cares?​</a:t>
            </a:r>
          </a:p>
          <a:p>
            <a:pPr lvl="1"/>
            <a:r>
              <a:rPr/>
              <a:t>whose job or personal life will be impacted?</a:t>
            </a:r>
          </a:p>
          <a:p>
            <a:pPr lvl="1"/>
            <a:r>
              <a:rPr/>
              <a:t>are there any regulatory considerations?</a:t>
            </a:r>
          </a:p>
          <a:p>
            <a:pPr lvl="1"/>
            <a:r>
              <a:rPr/>
              <a:t>who can cause problems​?</a:t>
            </a:r>
          </a:p>
          <a:p>
            <a:pPr lvl="1"/>
            <a:r>
              <a:rPr/>
              <a:t>who needs to support​?</a:t>
            </a:r>
          </a:p>
          <a:p>
            <a:pPr lvl="1"/>
            <a:r>
              <a:rPr/>
              <a:t>who do we need to persuade to back us​?</a:t>
            </a:r>
          </a:p>
          <a:p>
            <a:pPr lvl="0" indent="-342900" marL="342900">
              <a:buAutoNum type="arabicPeriod"/>
            </a:pPr>
            <a:r>
              <a:rPr/>
              <a:t>which of these are most important now?</a:t>
            </a:r>
          </a:p>
          <a:p>
            <a:pPr lvl="0" indent="-342900" marL="342900">
              <a:buAutoNum type="arabicPeriod"/>
            </a:pPr>
            <a:r>
              <a:rPr/>
              <a:t>whose support do we need now?</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Stakeholder motivations</a:t>
            </a:r>
          </a:p>
        </p:txBody>
      </p:sp>
      <p:sp>
        <p:nvSpPr>
          <p:cNvPr id="3" name="Content Placeholder 2"/>
          <p:cNvSpPr>
            <a:spLocks noGrp="1"/>
          </p:cNvSpPr>
          <p:nvPr>
            <p:ph idx="1"/>
          </p:nvPr>
        </p:nvSpPr>
        <p:spPr/>
        <p:txBody>
          <a:bodyPr/>
          <a:lstStyle/>
          <a:p>
            <a:pPr lvl="0" indent="-342900" marL="342900">
              <a:buAutoNum type="arabicPeriod"/>
            </a:pPr>
            <a:r>
              <a:rPr/>
              <a:t>what will motivate them to resist this proposal?</a:t>
            </a:r>
          </a:p>
          <a:p>
            <a:pPr lvl="0" indent="-342900" marL="342900">
              <a:buAutoNum type="arabicPeriod"/>
            </a:pPr>
            <a:r>
              <a:rPr/>
              <a:t>what will motivate them to support it?</a:t>
            </a:r>
          </a:p>
          <a:p>
            <a:pPr lvl="0" indent="-342900" marL="342900">
              <a:buAutoNum type="arabicPeriod"/>
            </a:pPr>
            <a:r>
              <a:rPr/>
              <a:t>what evidence do we have for these motivations?</a:t>
            </a:r>
          </a:p>
          <a:p>
            <a:pPr lvl="0" indent="-342900" marL="342900">
              <a:buAutoNum type="arabicPeriod"/>
            </a:pPr>
            <a:r>
              <a:rPr/>
              <a:t>what message do we need to get to these stakeholders to achieve support?</a:t>
            </a:r>
          </a:p>
          <a:p>
            <a:pPr lvl="0" indent="-342900" marL="342900">
              <a:buAutoNum type="arabicPeriod"/>
            </a:pPr>
            <a:r>
              <a:rPr/>
              <a:t>how do we make it easy for them to support us?</a:t>
            </a:r>
          </a:p>
          <a:p>
            <a:pPr lvl="0" indent="-342900" marL="342900">
              <a:buAutoNum type="arabicPeriod"/>
            </a:pPr>
            <a:r>
              <a:rPr/>
              <a:t>how should the messages be delivered?</a:t>
            </a:r>
          </a:p>
          <a:p>
            <a:pPr lvl="0" indent="-342900" marL="342900">
              <a:buAutoNum type="arabicPeriod"/>
            </a:pPr>
            <a:r>
              <a:rPr/>
              <a:t>when should the messages be delivered?</a:t>
            </a:r>
          </a:p>
          <a:p>
            <a:pPr lvl="0" indent="-342900" marL="342900">
              <a:buAutoNum type="arabicPeriod"/>
            </a:pPr>
            <a:r>
              <a:rPr/>
              <a:t>how will we know if we have been successful in getting the support we need?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Decisions</a:t>
            </a:r>
          </a:p>
        </p:txBody>
      </p:sp>
      <p:sp>
        <p:nvSpPr>
          <p:cNvPr id="3" name="Content Placeholder 2"/>
          <p:cNvSpPr>
            <a:spLocks noGrp="1"/>
          </p:cNvSpPr>
          <p:nvPr>
            <p:ph idx="1"/>
          </p:nvPr>
        </p:nvSpPr>
        <p:spPr/>
        <p:txBody>
          <a:bodyPr/>
          <a:lstStyle/>
          <a:p>
            <a:pPr lvl="0" indent="-342900" marL="342900">
              <a:buAutoNum type="arabicPeriod"/>
            </a:pPr>
            <a:r>
              <a:rPr/>
              <a:t>go / no go - is this worth pursuing?</a:t>
            </a:r>
          </a:p>
          <a:p>
            <a:pPr lvl="0" indent="-342900" marL="342900">
              <a:buAutoNum type="arabicPeriod"/>
            </a:pPr>
            <a:r>
              <a:rPr/>
              <a:t>do we need any approvals or support to proceed?</a:t>
            </a:r>
          </a:p>
          <a:p>
            <a:pPr lvl="0" indent="-342900" marL="342900">
              <a:buAutoNum type="arabicPeriod"/>
            </a:pPr>
            <a:r>
              <a:rPr/>
              <a:t>should we look for solutions?​</a:t>
            </a:r>
          </a:p>
          <a:p>
            <a:pPr lvl="0" indent="-342900" marL="342900">
              <a:buAutoNum type="arabicPeriod"/>
            </a:pPr>
            <a:r>
              <a:rPr/>
              <a:t>who will plan next steps and when​?</a:t>
            </a:r>
          </a:p>
          <a:p>
            <a:pPr lvl="0" indent="-342900" marL="342900">
              <a:buAutoNum type="arabicPeriod"/>
            </a:pPr>
            <a:r>
              <a:rPr/>
              <a:t>is there a role for enterprise architects?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do Enterprise Architects add value?</a:t>
            </a:r>
          </a:p>
        </p:txBody>
      </p:sp>
      <p:sp>
        <p:nvSpPr>
          <p:cNvPr id="3" name="Content Placeholder 2"/>
          <p:cNvSpPr>
            <a:spLocks noGrp="1"/>
          </p:cNvSpPr>
          <p:nvPr>
            <p:ph idx="1"/>
          </p:nvPr>
        </p:nvSpPr>
        <p:spPr/>
        <p:txBody>
          <a:bodyPr/>
          <a:lstStyle/>
          <a:p>
            <a:pPr lvl="0" indent="0" marL="0">
              <a:buNone/>
            </a:pPr>
            <a:r>
              <a:rPr/>
              <a:t>Enterprise architects (EAs) add value by</a:t>
            </a:r>
          </a:p>
          <a:p>
            <a:pPr lvl="0"/>
            <a:r>
              <a:rPr/>
              <a:t>making sense of complexity</a:t>
            </a:r>
          </a:p>
          <a:p>
            <a:pPr lvl="0"/>
            <a:r>
              <a:rPr/>
              <a:t>showing how to navigate complexity</a:t>
            </a:r>
          </a:p>
          <a:p>
            <a:pPr lvl="0"/>
            <a:r>
              <a:rPr/>
              <a:t>guide the reduction in unnecessary complexity</a:t>
            </a:r>
          </a:p>
          <a:p>
            <a:pPr lvl="0"/>
            <a:r>
              <a:rPr/>
              <a:t>helping to manage uncertainty</a:t>
            </a:r>
          </a:p>
          <a:p>
            <a:pPr lvl="0" indent="0" marL="0">
              <a:buNone/>
            </a:pPr>
            <a:r>
              <a:rPr/>
              <a:t>EAs help organisations address messy and wicked problems that have strategic impacts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Messy Problems</a:t>
            </a:r>
          </a:p>
        </p:txBody>
      </p:sp>
      <p:sp>
        <p:nvSpPr>
          <p:cNvPr id="3" name="Content Placeholder 2"/>
          <p:cNvSpPr>
            <a:spLocks noGrp="1"/>
          </p:cNvSpPr>
          <p:nvPr>
            <p:ph idx="1"/>
          </p:nvPr>
        </p:nvSpPr>
        <p:spPr/>
        <p:txBody>
          <a:bodyPr/>
          <a:lstStyle/>
          <a:p>
            <a:pPr lvl="0"/>
            <a:r>
              <a:rPr/>
              <a:t>have high process, data or technology complexity</a:t>
            </a:r>
          </a:p>
          <a:p>
            <a:pPr lvl="0"/>
            <a:r>
              <a:rPr/>
              <a:t>problem space is reasonably stable or changes in a predictable way</a:t>
            </a:r>
          </a:p>
          <a:p>
            <a:pPr lvl="0"/>
            <a:r>
              <a:rPr/>
              <a:t>target state scenarios can be defined with reasonably sound assumptions</a:t>
            </a:r>
          </a:p>
          <a:p>
            <a:pPr lvl="0"/>
            <a:r>
              <a:rPr/>
              <a:t>Enterprise Architects can help</a:t>
            </a:r>
          </a:p>
          <a:p>
            <a:pPr lvl="1"/>
            <a:r>
              <a:rPr/>
              <a:t>make sense of the complexity</a:t>
            </a:r>
          </a:p>
          <a:p>
            <a:pPr lvl="1"/>
            <a:r>
              <a:rPr/>
              <a:t>define target state scenarios</a:t>
            </a:r>
          </a:p>
          <a:p>
            <a:pPr lvl="1"/>
            <a:r>
              <a:rPr/>
              <a:t>define roadmaps to guide the delivery of a target</a:t>
            </a:r>
          </a:p>
          <a:p>
            <a:pPr lvl="1"/>
            <a:r>
              <a:rPr/>
              <a:t>define an incremental approach to benefits delivery</a:t>
            </a:r>
          </a:p>
          <a:p>
            <a:pPr lvl="0" indent="0" marL="0">
              <a:buNone/>
            </a:pPr>
            <a:r>
              <a:rPr/>
              <a:t>EA engagement is likely to be front loaded focused on defining current state, target state and the roadmap followed by a supporting role to help maintain the overall integrity of the approach as the business and technology changes progress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Wicked Problems</a:t>
            </a:r>
          </a:p>
        </p:txBody>
      </p:sp>
      <p:sp>
        <p:nvSpPr>
          <p:cNvPr id="3" name="Content Placeholder 2"/>
          <p:cNvSpPr>
            <a:spLocks noGrp="1"/>
          </p:cNvSpPr>
          <p:nvPr>
            <p:ph idx="1"/>
          </p:nvPr>
        </p:nvSpPr>
        <p:spPr/>
        <p:txBody>
          <a:bodyPr/>
          <a:lstStyle/>
          <a:p>
            <a:pPr lvl="0"/>
            <a:r>
              <a:rPr/>
              <a:t>are poorly understood, are ambiguous</a:t>
            </a:r>
          </a:p>
          <a:p>
            <a:pPr lvl="0"/>
            <a:r>
              <a:rPr/>
              <a:t>have a constantly changing problem space with complex interdependencies</a:t>
            </a:r>
          </a:p>
          <a:p>
            <a:pPr lvl="0"/>
            <a:r>
              <a:rPr/>
              <a:t>often have significant social / people / political complexity​</a:t>
            </a:r>
          </a:p>
          <a:p>
            <a:pPr lvl="0"/>
            <a:r>
              <a:rPr/>
              <a:t>large parts of the currrent and / or target state cannot be defined with confidence</a:t>
            </a:r>
          </a:p>
          <a:p>
            <a:pPr lvl="0"/>
            <a:r>
              <a:rPr/>
              <a:t>Enterprise Architects can help</a:t>
            </a:r>
          </a:p>
          <a:p>
            <a:pPr lvl="1"/>
            <a:r>
              <a:rPr/>
              <a:t>make sense of the complexity</a:t>
            </a:r>
          </a:p>
          <a:p>
            <a:pPr lvl="1"/>
            <a:r>
              <a:rPr/>
              <a:t>identify areas of uncertainty</a:t>
            </a:r>
          </a:p>
          <a:p>
            <a:pPr lvl="1"/>
            <a:r>
              <a:rPr/>
              <a:t>define experiments and nudges to enable learning</a:t>
            </a:r>
          </a:p>
          <a:p>
            <a:pPr lvl="1"/>
            <a:r>
              <a:rPr/>
              <a:t>define an incremental approach to benefits delivery</a:t>
            </a:r>
          </a:p>
          <a:p>
            <a:pPr lvl="0" indent="0" marL="0">
              <a:buNone/>
            </a:pPr>
            <a:r>
              <a:rPr/>
              <a:t>EA engagement is likely to be continual during the programme which will be based on an agiler learning approach</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Workshop Set Up</a:t>
            </a:r>
          </a:p>
        </p:txBody>
      </p:sp>
      <p:sp>
        <p:nvSpPr>
          <p:cNvPr id="3" name="Content Placeholder 2"/>
          <p:cNvSpPr>
            <a:spLocks noGrp="1"/>
          </p:cNvSpPr>
          <p:nvPr>
            <p:ph idx="1"/>
          </p:nvPr>
        </p:nvSpPr>
        <p:spPr/>
        <p:txBody>
          <a:bodyPr/>
          <a:lstStyle/>
          <a:p>
            <a:pPr lvl="0" indent="-342900" marL="342900">
              <a:buAutoNum type="arabicPeriod"/>
            </a:pPr>
            <a:r>
              <a:rPr/>
              <a:t>Pre-condition</a:t>
            </a:r>
          </a:p>
          <a:p>
            <a:pPr lvl="0" indent="-342900" marL="342900">
              <a:buAutoNum type="arabicPeriod"/>
            </a:pPr>
            <a:r>
              <a:rPr/>
              <a:t>Attendees</a:t>
            </a:r>
          </a:p>
          <a:p>
            <a:pPr lvl="0" indent="-342900" marL="342900">
              <a:buAutoNum type="arabicPeriod"/>
            </a:pPr>
            <a:r>
              <a:rPr/>
              <a:t>Invitation</a:t>
            </a:r>
          </a:p>
          <a:p>
            <a:pPr lvl="0" indent="-342900" marL="342900">
              <a:buAutoNum type="arabicPeriod"/>
            </a:pPr>
            <a:r>
              <a:rPr/>
              <a:t>Workshop roles</a:t>
            </a:r>
          </a:p>
          <a:p>
            <a:pPr lvl="0" indent="-342900" marL="342900">
              <a:buAutoNum type="arabicPeriod"/>
            </a:pPr>
            <a:r>
              <a:rPr/>
              <a:t>Ground rules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Precondition</a:t>
            </a:r>
          </a:p>
        </p:txBody>
      </p:sp>
      <p:sp>
        <p:nvSpPr>
          <p:cNvPr id="3" name="Content Placeholder 2"/>
          <p:cNvSpPr>
            <a:spLocks noGrp="1"/>
          </p:cNvSpPr>
          <p:nvPr>
            <p:ph idx="1"/>
          </p:nvPr>
        </p:nvSpPr>
        <p:spPr/>
        <p:txBody>
          <a:bodyPr/>
          <a:lstStyle/>
          <a:p>
            <a:pPr lvl="0" indent="0" marL="0">
              <a:buNone/>
            </a:pPr>
            <a:r>
              <a:rPr/>
              <a:t>A concern of potentially enterprise wide significance has been identified by an EA​</a:t>
            </a:r>
          </a:p>
          <a:p>
            <a:pPr lvl="0" indent="0" marL="0">
              <a:buNone/>
            </a:pPr>
            <a:r>
              <a:rPr/>
              <a:t>e.g.​</a:t>
            </a:r>
          </a:p>
          <a:p>
            <a:pPr lvl="0"/>
            <a:r>
              <a:rPr/>
              <a:t>A formal request for architecure work is made</a:t>
            </a:r>
          </a:p>
          <a:p>
            <a:pPr lvl="0"/>
            <a:r>
              <a:rPr/>
              <a:t>A senior stakeholder says “take a look at this…”​</a:t>
            </a:r>
          </a:p>
          <a:p>
            <a:pPr lvl="0"/>
            <a:r>
              <a:rPr/>
              <a:t>An EA gets an idea at a conference​</a:t>
            </a:r>
          </a:p>
          <a:p>
            <a:pPr lvl="0"/>
            <a:r>
              <a:rPr/>
              <a:t>An EA hears a worrying statement about…​</a:t>
            </a:r>
          </a:p>
          <a:p>
            <a:pPr lvl="1"/>
            <a:r>
              <a:rPr/>
              <a:t>a project​</a:t>
            </a:r>
          </a:p>
          <a:p>
            <a:pPr lvl="1"/>
            <a:r>
              <a:rPr/>
              <a:t>technical debt​</a:t>
            </a:r>
          </a:p>
          <a:p>
            <a:pPr lvl="1"/>
            <a:r>
              <a:rPr/>
              <a:t>lack of collaboration​</a:t>
            </a:r>
          </a:p>
          <a:p>
            <a:pPr lvl="1"/>
            <a:r>
              <a:rPr/>
              <a:t>siloes​</a:t>
            </a:r>
          </a:p>
          <a:p>
            <a:pPr lvl="0"/>
            <a:r>
              <a:rPr/>
              <a:t>An experienced EA just gets a sense that something is wrong!​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Workshop formats</a:t>
            </a:r>
          </a:p>
        </p:txBody>
      </p:sp>
      <p:sp>
        <p:nvSpPr>
          <p:cNvPr id="3" name="Content Placeholder 2"/>
          <p:cNvSpPr>
            <a:spLocks noGrp="1"/>
          </p:cNvSpPr>
          <p:nvPr>
            <p:ph idx="1"/>
          </p:nvPr>
        </p:nvSpPr>
        <p:spPr/>
        <p:txBody>
          <a:bodyPr/>
          <a:lstStyle/>
          <a:p>
            <a:pPr lvl="0" indent="0" marL="0">
              <a:buNone/>
            </a:pPr>
            <a:r>
              <a:rPr/>
              <a:t>There are three formats that we use</a:t>
            </a:r>
          </a:p>
          <a:p>
            <a:pPr lvl="0"/>
            <a:r>
              <a:rPr/>
              <a:t>Informal with EAs only​ (these can be quite quick)</a:t>
            </a:r>
          </a:p>
          <a:p>
            <a:pPr lvl="0"/>
            <a:r>
              <a:rPr/>
              <a:t>More formal with key stakeholders and EAs​</a:t>
            </a:r>
          </a:p>
          <a:p>
            <a:pPr lvl="0"/>
            <a:r>
              <a:rPr/>
              <a:t>Multiple stakeholder meetings followed by a joint playback​</a:t>
            </a:r>
          </a:p>
          <a:p>
            <a:pPr lvl="0"/>
            <a:r>
              <a:rPr/>
              <a:t>the workshop may be held as one intensive session or a series of shorter sessions over several days</a:t>
            </a:r>
          </a:p>
          <a:p>
            <a:pPr lvl="0"/>
            <a:r>
              <a:rPr/>
              <a:t>the facilitator should consider giving the participants breaks after each section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Attendees</a:t>
            </a:r>
          </a:p>
        </p:txBody>
      </p:sp>
      <p:sp>
        <p:nvSpPr>
          <p:cNvPr id="3" name="Content Placeholder 2"/>
          <p:cNvSpPr>
            <a:spLocks noGrp="1"/>
          </p:cNvSpPr>
          <p:nvPr>
            <p:ph idx="1"/>
          </p:nvPr>
        </p:nvSpPr>
        <p:spPr/>
        <p:txBody>
          <a:bodyPr/>
          <a:lstStyle/>
          <a:p>
            <a:pPr lvl="0" indent="0" marL="0">
              <a:buNone/>
            </a:pPr>
            <a:r>
              <a:rPr/>
              <a:t>You can combine formats if it helps​</a:t>
            </a:r>
          </a:p>
          <a:p>
            <a:pPr lvl="0"/>
            <a:r>
              <a:rPr/>
              <a:t>You want a rehearsal with EAs only​</a:t>
            </a:r>
          </a:p>
          <a:p>
            <a:pPr lvl="0"/>
            <a:r>
              <a:rPr/>
              <a:t>You want to make sense of what the stakeholders said (e.g. create the stakeholder playback)​</a:t>
            </a:r>
          </a:p>
          <a:p>
            <a:pPr lvl="0" indent="0" marL="0">
              <a:buNone/>
            </a:pPr>
            <a:r>
              <a:rPr/>
              <a:t>5 to 8 people is an ideal size for the meeting​</a:t>
            </a:r>
          </a:p>
          <a:p>
            <a:pPr lvl="0" indent="0" marL="0">
              <a:buNone/>
            </a:pPr>
            <a:r>
              <a:rPr/>
              <a:t>Give attendees plenty of notice of the meeting</a:t>
            </a:r>
          </a:p>
          <a:p>
            <a:pPr lvl="0" indent="0" marL="0">
              <a:buNone/>
            </a:pPr>
            <a:r>
              <a:rPr/>
              <a:t>Meetings can be fully remote​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2024-05-10T17:32:42Z</dcterms:created>
  <dcterms:modified xsi:type="dcterms:W3CDTF">2024-05-10T17:32:42Z</dcterms:modified>
</cp:coreProperties>
</file>

<file path=docProps/custom.xml><?xml version="1.0" encoding="utf-8"?>
<Properties xmlns="http://schemas.openxmlformats.org/officeDocument/2006/custom-properties" xmlns:vt="http://schemas.openxmlformats.org/officeDocument/2006/docPropsVTypes"/>
</file>