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Open-Archypelago/Archypelago/blob/main/LICENSE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Success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Ask the participants to write down 2-3 bullet points that describe what is will be like when the problem has been </a:t>
            </a:r>
            <a:r>
              <a:rPr b="1"/>
              <a:t>fully</a:t>
            </a:r>
            <a:r>
              <a:rPr/>
              <a:t> solved</a:t>
            </a:r>
          </a:p>
          <a:p>
            <a:pPr lvl="1"/>
            <a:r>
              <a:rPr/>
              <a:t>Write the notes individually without discussion and without showing them</a:t>
            </a:r>
          </a:p>
          <a:p>
            <a:pPr lvl="1"/>
            <a:r>
              <a:rPr/>
              <a:t>This should be idealistic, not realistic or pragmatic (we will add that later)</a:t>
            </a:r>
          </a:p>
          <a:p>
            <a:pPr lvl="1"/>
            <a:r>
              <a:rPr/>
              <a:t>Do not think about solutions</a:t>
            </a:r>
          </a:p>
          <a:p>
            <a:pPr lvl="0" indent="-342900" marL="342900">
              <a:buAutoNum type="arabicPeriod"/>
            </a:pPr>
            <a:r>
              <a:rPr/>
              <a:t>All participants show their notes at the same time</a:t>
            </a:r>
          </a:p>
          <a:p>
            <a:pPr lvl="0" indent="-342900" marL="342900">
              <a:buAutoNum type="arabicPeriod"/>
            </a:pPr>
            <a:r>
              <a:rPr/>
              <a:t>The facilitator talks through each note in turn</a:t>
            </a:r>
          </a:p>
          <a:p>
            <a:pPr lvl="0" indent="-342900" marL="342900">
              <a:buAutoNum type="arabicPeriod"/>
            </a:pPr>
            <a:r>
              <a:rPr/>
              <a:t>The facilitator creates a summary note that captures the agreement and divergence of the team’s contributions</a:t>
            </a:r>
          </a:p>
          <a:p>
            <a:pPr lvl="0" indent="-342900" marL="342900">
              <a:buAutoNum type="arabicPeriod"/>
            </a:pPr>
            <a:r>
              <a:rPr/>
              <a:t>The facilitator asks for any further thoughts from the team and adds to the summary if necessary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Success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The facilitator then leads an analysis of the summary to firm up what an </a:t>
            </a:r>
            <a:r>
              <a:rPr b="1"/>
              <a:t>ambitious</a:t>
            </a:r>
            <a:r>
              <a:rPr/>
              <a:t> view of success looks like and resolve any disagreements.</a:t>
            </a:r>
          </a:p>
          <a:p>
            <a:pPr lvl="0" indent="-342900" marL="342900">
              <a:buAutoNum type="arabicPeriod"/>
            </a:pPr>
            <a:r>
              <a:rPr/>
              <a:t>The next step is to make sure that we know when we have achieved success, is it </a:t>
            </a:r>
            <a:r>
              <a:rPr b="1"/>
              <a:t>measureable</a:t>
            </a:r>
            <a:r>
              <a:rPr/>
              <a:t>? The following questions can be used as a start point -</a:t>
            </a:r>
          </a:p>
          <a:p>
            <a:pPr lvl="1"/>
            <a:r>
              <a:rPr/>
              <a:t>What objective measures can we use to confirm that we have achieved success?</a:t>
            </a:r>
          </a:p>
          <a:p>
            <a:pPr lvl="1"/>
            <a:r>
              <a:rPr/>
              <a:t>What measures can we use to help us understand that we are on track to deliver success</a:t>
            </a:r>
          </a:p>
          <a:p>
            <a:pPr lvl="1"/>
            <a:r>
              <a:rPr/>
              <a:t>How does this change our definition of success?</a:t>
            </a:r>
          </a:p>
          <a:p>
            <a:pPr lvl="1"/>
            <a:r>
              <a:rPr/>
              <a:t>Is it </a:t>
            </a:r>
            <a:r>
              <a:rPr b="1"/>
              <a:t>significant</a:t>
            </a:r>
            <a:r>
              <a:rPr/>
              <a:t> and </a:t>
            </a:r>
            <a:r>
              <a:rPr b="1"/>
              <a:t>ambitious</a:t>
            </a:r>
            <a:r>
              <a:rPr/>
              <a:t>?​</a:t>
            </a:r>
          </a:p>
          <a:p>
            <a:pPr lvl="0" indent="-342900" marL="342900">
              <a:buAutoNum type="arabicPeriod"/>
            </a:pPr>
            <a:r>
              <a:rPr/>
              <a:t>We now have a view of success, a target state that is</a:t>
            </a:r>
          </a:p>
          <a:p>
            <a:pPr lvl="1" indent="0" marL="342900">
              <a:buNone/>
            </a:pPr>
            <a:r>
              <a:rPr b="1"/>
              <a:t>M</a:t>
            </a:r>
            <a:r>
              <a:rPr/>
              <a:t>easureable </a:t>
            </a:r>
            <a:r>
              <a:rPr b="1"/>
              <a:t>A</a:t>
            </a:r>
            <a:r>
              <a:rPr/>
              <a:t>mbitious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Summarise the output under the following headings</a:t>
            </a:r>
          </a:p>
          <a:p>
            <a:pPr lvl="0"/>
            <a:r>
              <a:rPr/>
              <a:t>Our Ambitious Vision of Success</a:t>
            </a:r>
          </a:p>
          <a:p>
            <a:pPr lvl="0"/>
            <a:r>
              <a:rPr/>
              <a:t>How would we know that we have achieved success?</a:t>
            </a:r>
          </a:p>
          <a:p>
            <a:pPr lvl="0"/>
            <a:r>
              <a:rPr/>
              <a:t>How would we measure our progress towards this ambitious vision?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artifact was created by The Archypelago Community and is licensed under the GPL-3.0 License - see the </a:t>
            </a:r>
            <a:r>
              <a:rPr>
                <a:hlinkClick r:id="rId2"/>
              </a:rPr>
              <a:t>LICENSE.md</a:t>
            </a:r>
            <a:r>
              <a:rPr/>
              <a:t> file for details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2024-06-13T13:16:45Z</dcterms:created>
  <dcterms:modified xsi:type="dcterms:W3CDTF">2024-06-13T13:16:45Z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