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1"/>
          </p:nvPr>
        </p:nvSpPr>
        <p:spPr/>
        <p:txBody>
          <a:bodyPr/>
          <a:p>
            <a:fld id="{17201B1C-F988-45E3-89E4-0A4E80B3CDA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AE554266-0C1A-47C8-9AF9-A0142515F4E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86B1D8CD-6C9B-4E69-98F8-47AE6D87ED0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45D74D3-5AB2-41DD-A0D2-727C43106E9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8E7DBB5E-3A24-4BFA-832B-2A33728426C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AD93B8E-AA09-4871-B9C3-58A7F46B1A7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sldNum" idx="5"/>
          </p:nvPr>
        </p:nvSpPr>
        <p:spPr/>
        <p:txBody>
          <a:bodyPr/>
          <a:p>
            <a:fld id="{580D59CA-BBEB-4A51-A0F4-D76F6E862F1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sldNum" idx="6"/>
          </p:nvPr>
        </p:nvSpPr>
        <p:spPr/>
        <p:txBody>
          <a:bodyPr/>
          <a:p>
            <a:fld id="{7AF6224F-2C06-450E-A811-492566688CA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sldNum" idx="7"/>
          </p:nvPr>
        </p:nvSpPr>
        <p:spPr/>
        <p:txBody>
          <a:bodyPr/>
          <a:p>
            <a:fld id="{50473292-6D83-4A86-90A0-D17FE20CA47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E430F959-FDE5-444E-B562-410E398E3C0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4C610676-4FCF-4826-8D60-CE7418259A3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832F368-6CCA-4426-BF1E-16FD71E08A54}" type="slidenum">
              <a:rPr b="0" lang="en-GB" sz="1000" spc="-1" strike="noStrike">
                <a:solidFill>
                  <a:schemeClr val="dk2"/>
                </a:solidFill>
                <a:latin typeface="Arial"/>
                <a:ea typeface="Arial"/>
              </a:rPr>
              <a:t>11</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Google Shape;36;p9"/>
          <p:cNvSpPr/>
          <p:nvPr/>
        </p:nvSpPr>
        <p:spPr>
          <a:xfrm>
            <a:off x="4572000" y="0"/>
            <a:ext cx="4571280" cy="51429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8" name="PlaceHolder 1"/>
          <p:cNvSpPr>
            <a:spLocks noGrp="1"/>
          </p:cNvSpPr>
          <p:nvPr>
            <p:ph type="sldNum" idx="10"/>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FEF0C44-26C8-427D-8DDD-5DFCC36CCF19}"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sldNum" idx="1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DDFC9D07-3783-4A34-AEC8-483A55EA1A2F}"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sldNum" idx="2"/>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BB22686-CCE3-4273-9369-8CD3C94E9AE4}"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3"/>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267A9CF-CBF9-4A20-8F72-D6085FA24478}"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4"/>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E7A9F97-F75F-4B6A-924A-490F8C5864FE}"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 name="PlaceHolder 2"/>
          <p:cNvSpPr>
            <a:spLocks noGrp="1"/>
          </p:cNvSpPr>
          <p:nvPr>
            <p:ph type="body"/>
          </p:nvPr>
        </p:nvSpPr>
        <p:spPr>
          <a:xfrm>
            <a:off x="311760" y="1152360"/>
            <a:ext cx="851976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3"/>
          <p:cNvSpPr>
            <a:spLocks noGrp="1"/>
          </p:cNvSpPr>
          <p:nvPr>
            <p:ph type="sldNum" idx="5"/>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2565F63-CD3F-4DCE-8ADA-ED24B83CF928}"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5" name="PlaceHolder 2"/>
          <p:cNvSpPr>
            <a:spLocks noGrp="1"/>
          </p:cNvSpPr>
          <p:nvPr>
            <p:ph type="body"/>
          </p:nvPr>
        </p:nvSpPr>
        <p:spPr>
          <a:xfrm>
            <a:off x="311760" y="1152360"/>
            <a:ext cx="415728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6" name="PlaceHolder 3"/>
          <p:cNvSpPr>
            <a:spLocks noGrp="1"/>
          </p:cNvSpPr>
          <p:nvPr>
            <p:ph type="body"/>
          </p:nvPr>
        </p:nvSpPr>
        <p:spPr>
          <a:xfrm>
            <a:off x="4677840" y="1152360"/>
            <a:ext cx="415728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7" name="PlaceHolder 4"/>
          <p:cNvSpPr>
            <a:spLocks noGrp="1"/>
          </p:cNvSpPr>
          <p:nvPr>
            <p:ph type="sldNum" idx="6"/>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44FAF51-757A-4F55-8EC8-AAA5A8C7DCF7}"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2" name="PlaceHolder 2"/>
          <p:cNvSpPr>
            <a:spLocks noGrp="1"/>
          </p:cNvSpPr>
          <p:nvPr>
            <p:ph type="sldNum" idx="7"/>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015A6632-6EBE-4795-A9F8-AB7CF6C86B40}"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2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sldNum" idx="8"/>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C3D8028-4854-430A-A7BB-60F2C1D647CE}"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sldNum" idx="9"/>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054922E-C9B6-474B-A5A6-50CA11161062}"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Introduction</a:t>
            </a:r>
            <a:endParaRPr b="0" lang="en-GB" sz="2800" spc="-1" strike="noStrike">
              <a:solidFill>
                <a:srgbClr val="000000"/>
              </a:solidFill>
              <a:latin typeface="Arial"/>
            </a:endParaRPr>
          </a:p>
        </p:txBody>
      </p:sp>
      <p:sp>
        <p:nvSpPr>
          <p:cNvPr id="31"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fontScale="98333" lnSpcReduction="20000"/>
          </a:bodyPr>
          <a:p>
            <a:pPr indent="0">
              <a:lnSpc>
                <a:spcPct val="115000"/>
              </a:lnSpc>
              <a:spcBef>
                <a:spcPts val="1199"/>
              </a:spcBef>
              <a:buNone/>
              <a:tabLst>
                <a:tab algn="l" pos="0"/>
              </a:tabLst>
            </a:pPr>
            <a:r>
              <a:rPr b="0" lang="en-GB" sz="1800" spc="-1" strike="noStrike">
                <a:solidFill>
                  <a:schemeClr val="dk2"/>
                </a:solidFill>
                <a:latin typeface="Arial"/>
                <a:ea typeface="Arial"/>
              </a:rPr>
              <a:t>EA teams across many industries are often frustrated by in their attempts to deliver value. Key stakeholders at various levels do not act in line with EA guidance.</a:t>
            </a:r>
            <a:endParaRPr b="0" lang="en-GB"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Arial"/>
                <a:ea typeface="Arial"/>
              </a:rPr>
              <a:t>To be effective, EA teams need to have the support of those who provide resources, those who deliver change and those who are subject to change.</a:t>
            </a:r>
            <a:endParaRPr b="0" lang="en-GB"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Arial"/>
                <a:ea typeface="Arial"/>
              </a:rPr>
              <a:t>But, before seeking to change how stakeholders act, the EA team and its leadership must be acting in a way that supports EA goals and effective stakeholder engagement.</a:t>
            </a:r>
            <a:endParaRPr b="0" lang="en-GB"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Arial"/>
                <a:ea typeface="Arial"/>
              </a:rPr>
              <a:t>This deck, based on practical behavioural science techniques, aims to help create a plan for developing EA team, EA leadership and stakeholder behaviours that support the delivery of EA team goals.</a:t>
            </a:r>
            <a:endParaRPr b="0" lang="en-GB"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Characteristics of good interventions</a:t>
            </a:r>
            <a:endParaRPr b="0" lang="en-GB" sz="2800" spc="-1" strike="noStrike">
              <a:solidFill>
                <a:srgbClr val="000000"/>
              </a:solidFill>
              <a:latin typeface="Arial"/>
            </a:endParaRPr>
          </a:p>
        </p:txBody>
      </p:sp>
      <p:sp>
        <p:nvSpPr>
          <p:cNvPr id="98" name="Google Shape;158;p22"/>
          <p:cNvSpPr/>
          <p:nvPr/>
        </p:nvSpPr>
        <p:spPr>
          <a:xfrm>
            <a:off x="311760" y="1422000"/>
            <a:ext cx="8658720" cy="25599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GB" sz="1200" spc="-1" strike="noStrike">
                <a:solidFill>
                  <a:schemeClr val="dk1"/>
                </a:solidFill>
                <a:latin typeface="Arial"/>
                <a:ea typeface="Arial"/>
              </a:rPr>
              <a:t>Easy</a:t>
            </a:r>
            <a:r>
              <a:rPr b="0" lang="en-GB" sz="1200" spc="-1" strike="noStrike">
                <a:solidFill>
                  <a:schemeClr val="dk1"/>
                </a:solidFill>
                <a:latin typeface="Arial"/>
                <a:ea typeface="Arial"/>
              </a:rPr>
              <a:t>: Learn what makes practicing the behaviour difficult and help your priority groups to make it easier – involving less hassle, time or money. If you promote a complex goal, break it down into smaller actions.</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1" lang="en-GB" sz="1200" spc="-1" strike="noStrike">
                <a:solidFill>
                  <a:schemeClr val="dk1"/>
                </a:solidFill>
                <a:latin typeface="Arial"/>
                <a:ea typeface="Arial"/>
              </a:rPr>
              <a:t>Attractive</a:t>
            </a:r>
            <a:r>
              <a:rPr b="0" lang="en-GB" sz="1200" spc="-1" strike="noStrike">
                <a:solidFill>
                  <a:schemeClr val="dk1"/>
                </a:solidFill>
                <a:latin typeface="Arial"/>
                <a:ea typeface="Arial"/>
              </a:rPr>
              <a:t>: People are motivated to do something when it brings them what they want most, such as income, peace of mind, happiness, or good health. Ensure that your activities help people experience the benefits of practicing the behaviour by, for example, letting them test it; sharing successful examples; and using appealing messages that engage people’s emotions.  </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1" lang="en-GB" sz="1200" spc="-1" strike="noStrike">
                <a:solidFill>
                  <a:schemeClr val="dk1"/>
                </a:solidFill>
                <a:latin typeface="Arial"/>
                <a:ea typeface="Arial"/>
              </a:rPr>
              <a:t>Social</a:t>
            </a:r>
            <a:r>
              <a:rPr b="0" lang="en-GB" sz="1200" spc="-1" strike="noStrike">
                <a:solidFill>
                  <a:schemeClr val="dk1"/>
                </a:solidFill>
                <a:latin typeface="Arial"/>
                <a:ea typeface="Arial"/>
              </a:rPr>
              <a:t>: People are heavily influenced by what people around them do. So let’s take advantage of it! Showing that some people already practice the promoted behaviour, using the power of social networks (e.g. peer-to-peer), or encouraging people to commit to someone to practice a behaviour often works well!  </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1" lang="en-GB" sz="1200" spc="-1" strike="noStrike">
                <a:solidFill>
                  <a:schemeClr val="dk1"/>
                </a:solidFill>
                <a:latin typeface="Arial"/>
                <a:ea typeface="Arial"/>
              </a:rPr>
              <a:t>Timely</a:t>
            </a:r>
            <a:r>
              <a:rPr b="0" lang="en-GB" sz="1200" spc="-1" strike="noStrike">
                <a:solidFill>
                  <a:schemeClr val="dk1"/>
                </a:solidFill>
                <a:latin typeface="Arial"/>
                <a:ea typeface="Arial"/>
              </a:rPr>
              <a:t>: The same campaign conducted at different times can have drastically different levels of success. Schedule your campaign for when people are most receptive.</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15264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Types of Intervention</a:t>
            </a:r>
            <a:endParaRPr b="0" lang="en-GB" sz="2800" spc="-1" strike="noStrike">
              <a:solidFill>
                <a:srgbClr val="000000"/>
              </a:solidFill>
              <a:latin typeface="Arial"/>
            </a:endParaRPr>
          </a:p>
        </p:txBody>
      </p:sp>
      <p:graphicFrame>
        <p:nvGraphicFramePr>
          <p:cNvPr id="100" name="Google Shape;164;p23"/>
          <p:cNvGraphicFramePr/>
          <p:nvPr/>
        </p:nvGraphicFramePr>
        <p:xfrm>
          <a:off x="344160" y="792360"/>
          <a:ext cx="8487360" cy="4665600"/>
        </p:xfrm>
        <a:graphic>
          <a:graphicData uri="http://schemas.openxmlformats.org/drawingml/2006/table">
            <a:tbl>
              <a:tblPr/>
              <a:tblGrid>
                <a:gridCol w="1539000"/>
                <a:gridCol w="6948720"/>
              </a:tblGrid>
              <a:tr h="210240">
                <a:tc>
                  <a:txBody>
                    <a:bodyPr lIns="18000" rIns="18000" anchor="t">
                      <a:noAutofit/>
                    </a:bodyPr>
                    <a:p>
                      <a:pPr>
                        <a:lnSpc>
                          <a:spcPct val="100000"/>
                        </a:lnSpc>
                        <a:tabLst>
                          <a:tab algn="l" pos="0"/>
                        </a:tabLst>
                      </a:pPr>
                      <a:r>
                        <a:rPr b="1" lang="en-GB" sz="1200" spc="-1" strike="noStrike">
                          <a:solidFill>
                            <a:srgbClr val="000000"/>
                          </a:solidFill>
                          <a:latin typeface="Arial"/>
                          <a:ea typeface="Arial"/>
                        </a:rPr>
                        <a:t>Intervention</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1" lang="en-GB" sz="1200" spc="-1" strike="noStrike">
                          <a:solidFill>
                            <a:srgbClr val="000000"/>
                          </a:solidFill>
                          <a:latin typeface="Arial"/>
                          <a:ea typeface="Arial"/>
                        </a:rPr>
                        <a:t>Description</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Educate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Increasing knowledge and understanding</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Train</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Passing on specific skills - off the shelf training, tailored training, on-the-job training</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Persuade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Using communication to induce positive or negative feelings or stimulate action</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Reward</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Create an expectation of benefit or advantage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chemeClr val="dk1"/>
                          </a:solidFill>
                          <a:latin typeface="Arial"/>
                          <a:ea typeface="Arial"/>
                        </a:rPr>
                        <a:t>Punish</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chemeClr val="dk1"/>
                          </a:solidFill>
                          <a:latin typeface="Arial"/>
                          <a:ea typeface="Arial"/>
                        </a:rPr>
                        <a:t>Create an expectation of loss or disadvantage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Restrict</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Make it more difficult to engage in negative behaviours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Restructure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Change the organisation, processes, tools to encourage positive behaviours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Model</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Provide examples of good for others to follow or replicate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Empower</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Provide resources and authority</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Enable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Other methods of helping people to adopt positive behaviours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Counsel</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Provide tailored advice to address specific needs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Collaborate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Collaborate with the audience to solve problems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Support</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Embed as peers to solve problems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Extend</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Create new services to address problems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10240">
                <a:tc>
                  <a:txBody>
                    <a:bodyPr lIns="18000" rIns="18000" anchor="t">
                      <a:noAutofit/>
                    </a:bodyPr>
                    <a:p>
                      <a:pPr>
                        <a:lnSpc>
                          <a:spcPct val="100000"/>
                        </a:lnSpc>
                        <a:tabLst>
                          <a:tab algn="l" pos="0"/>
                        </a:tabLst>
                      </a:pPr>
                      <a:r>
                        <a:rPr b="0" lang="en-GB" sz="1200" spc="-1" strike="noStrike">
                          <a:solidFill>
                            <a:srgbClr val="000000"/>
                          </a:solidFill>
                          <a:latin typeface="Arial"/>
                          <a:ea typeface="Arial"/>
                        </a:rPr>
                        <a:t>Advocate</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200" spc="-1" strike="noStrike">
                          <a:solidFill>
                            <a:srgbClr val="000000"/>
                          </a:solidFill>
                          <a:latin typeface="Arial"/>
                          <a:ea typeface="Arial"/>
                        </a:rPr>
                        <a:t>Find respected advocates to promote positive behaviours</a:t>
                      </a:r>
                      <a:endParaRPr b="0" lang="en-GB" sz="12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Designing interventions</a:t>
            </a:r>
            <a:endParaRPr b="0" lang="en-GB" sz="2800" spc="-1" strike="noStrike">
              <a:solidFill>
                <a:srgbClr val="000000"/>
              </a:solidFill>
              <a:latin typeface="Arial"/>
            </a:endParaRPr>
          </a:p>
        </p:txBody>
      </p:sp>
      <p:sp>
        <p:nvSpPr>
          <p:cNvPr id="102" name="Google Shape;170;p24"/>
          <p:cNvSpPr/>
          <p:nvPr/>
        </p:nvSpPr>
        <p:spPr>
          <a:xfrm>
            <a:off x="402840" y="1145520"/>
            <a:ext cx="8232120" cy="34362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Interventions should be:</a:t>
            </a:r>
            <a:endParaRPr b="0" lang="en-GB" sz="1800" spc="-1" strike="noStrike">
              <a:solidFill>
                <a:srgbClr val="000000"/>
              </a:solidFill>
              <a:latin typeface="Arial"/>
            </a:endParaRPr>
          </a:p>
          <a:p>
            <a:pPr marL="457200" indent="-343080">
              <a:lnSpc>
                <a:spcPct val="100000"/>
              </a:lnSpc>
              <a:buClr>
                <a:srgbClr val="595959"/>
              </a:buClr>
              <a:buFont typeface="Arial"/>
              <a:buChar char="●"/>
              <a:tabLst>
                <a:tab algn="l" pos="0"/>
              </a:tabLst>
            </a:pPr>
            <a:r>
              <a:rPr b="0" lang="en-GB" sz="1800" spc="-1" strike="noStrike">
                <a:solidFill>
                  <a:schemeClr val="dk2"/>
                </a:solidFill>
                <a:latin typeface="Arial"/>
                <a:ea typeface="Arial"/>
              </a:rPr>
              <a:t>Sustainable</a:t>
            </a:r>
            <a:endParaRPr b="0" lang="en-GB" sz="1800" spc="-1" strike="noStrike">
              <a:solidFill>
                <a:srgbClr val="000000"/>
              </a:solidFill>
              <a:latin typeface="Arial"/>
            </a:endParaRPr>
          </a:p>
          <a:p>
            <a:pPr marL="457200" indent="-343080">
              <a:lnSpc>
                <a:spcPct val="100000"/>
              </a:lnSpc>
              <a:buClr>
                <a:srgbClr val="595959"/>
              </a:buClr>
              <a:buFont typeface="Arial"/>
              <a:buChar char="●"/>
              <a:tabLst>
                <a:tab algn="l" pos="0"/>
              </a:tabLst>
            </a:pPr>
            <a:r>
              <a:rPr b="0" lang="en-GB" sz="1800" spc="-1" strike="noStrike">
                <a:solidFill>
                  <a:schemeClr val="dk2"/>
                </a:solidFill>
                <a:latin typeface="Arial"/>
                <a:ea typeface="Arial"/>
              </a:rPr>
              <a:t>Scaleable</a:t>
            </a:r>
            <a:endParaRPr b="0" lang="en-GB" sz="1800" spc="-1" strike="noStrike">
              <a:solidFill>
                <a:srgbClr val="000000"/>
              </a:solidFill>
              <a:latin typeface="Arial"/>
            </a:endParaRPr>
          </a:p>
          <a:p>
            <a:pPr marL="457200" indent="-343080">
              <a:lnSpc>
                <a:spcPct val="100000"/>
              </a:lnSpc>
              <a:buClr>
                <a:srgbClr val="595959"/>
              </a:buClr>
              <a:buFont typeface="Arial"/>
              <a:buChar char="●"/>
              <a:tabLst>
                <a:tab algn="l" pos="0"/>
              </a:tabLst>
            </a:pPr>
            <a:r>
              <a:rPr b="0" lang="en-GB" sz="1800" spc="-1" strike="noStrike">
                <a:solidFill>
                  <a:schemeClr val="dk2"/>
                </a:solidFill>
                <a:latin typeface="Arial"/>
                <a:ea typeface="Arial"/>
              </a:rPr>
              <a:t>Measureable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18432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Modelling Interventions</a:t>
            </a:r>
            <a:endParaRPr b="0" lang="en-GB" sz="2800" spc="-1" strike="noStrike">
              <a:solidFill>
                <a:srgbClr val="000000"/>
              </a:solidFill>
              <a:latin typeface="Arial"/>
            </a:endParaRPr>
          </a:p>
        </p:txBody>
      </p:sp>
      <p:sp>
        <p:nvSpPr>
          <p:cNvPr id="104" name="Google Shape;176;p25"/>
          <p:cNvSpPr/>
          <p:nvPr/>
        </p:nvSpPr>
        <p:spPr>
          <a:xfrm>
            <a:off x="2266920" y="1961640"/>
            <a:ext cx="1269360" cy="225360"/>
          </a:xfrm>
          <a:prstGeom prst="roundRect">
            <a:avLst>
              <a:gd name="adj" fmla="val 16667"/>
            </a:avLst>
          </a:prstGeom>
          <a:solidFill>
            <a:srgbClr val="0000ff"/>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Intervention</a:t>
            </a:r>
            <a:endParaRPr b="0" lang="en-GB" sz="1400" spc="-1" strike="noStrike">
              <a:solidFill>
                <a:srgbClr val="ffffff"/>
              </a:solidFill>
              <a:latin typeface="Arial"/>
            </a:endParaRPr>
          </a:p>
        </p:txBody>
      </p:sp>
      <p:sp>
        <p:nvSpPr>
          <p:cNvPr id="105" name="Google Shape;177;p25"/>
          <p:cNvSpPr/>
          <p:nvPr/>
        </p:nvSpPr>
        <p:spPr>
          <a:xfrm>
            <a:off x="371880" y="108684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cxnSp>
        <p:nvCxnSpPr>
          <p:cNvPr id="106" name="Google Shape;178;p25"/>
          <p:cNvCxnSpPr>
            <a:stCxn id="105" idx="3"/>
            <a:endCxn id="107" idx="1"/>
          </p:cNvCxnSpPr>
          <p:nvPr/>
        </p:nvCxnSpPr>
        <p:spPr>
          <a:xfrm>
            <a:off x="1641240" y="1199520"/>
            <a:ext cx="626040" cy="237960"/>
          </a:xfrm>
          <a:prstGeom prst="straightConnector1">
            <a:avLst/>
          </a:prstGeom>
          <a:ln w="9525">
            <a:solidFill>
              <a:srgbClr val="595959"/>
            </a:solidFill>
            <a:round/>
            <a:tailEnd len="med" type="triangle" w="med"/>
          </a:ln>
        </p:spPr>
      </p:cxnSp>
      <p:sp>
        <p:nvSpPr>
          <p:cNvPr id="108" name="Google Shape;180;p25"/>
          <p:cNvSpPr/>
          <p:nvPr/>
        </p:nvSpPr>
        <p:spPr>
          <a:xfrm>
            <a:off x="371880" y="152424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109" name="Google Shape;181;p25"/>
          <p:cNvSpPr/>
          <p:nvPr/>
        </p:nvSpPr>
        <p:spPr>
          <a:xfrm>
            <a:off x="3905280" y="132444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Resolution</a:t>
            </a:r>
            <a:endParaRPr b="0" lang="en-GB" sz="1400" spc="-1" strike="noStrike">
              <a:solidFill>
                <a:srgbClr val="ffffff"/>
              </a:solidFill>
              <a:latin typeface="Arial"/>
            </a:endParaRPr>
          </a:p>
        </p:txBody>
      </p:sp>
      <p:cxnSp>
        <p:nvCxnSpPr>
          <p:cNvPr id="110" name="Google Shape;182;p25"/>
          <p:cNvCxnSpPr>
            <a:stCxn id="108" idx="3"/>
            <a:endCxn id="107" idx="1"/>
          </p:cNvCxnSpPr>
          <p:nvPr/>
        </p:nvCxnSpPr>
        <p:spPr>
          <a:xfrm flipV="1">
            <a:off x="1641240" y="1437120"/>
            <a:ext cx="626040" cy="200160"/>
          </a:xfrm>
          <a:prstGeom prst="straightConnector1">
            <a:avLst/>
          </a:prstGeom>
          <a:ln w="9525">
            <a:solidFill>
              <a:srgbClr val="595959"/>
            </a:solidFill>
            <a:round/>
            <a:tailEnd len="med" type="triangle" w="med"/>
          </a:ln>
        </p:spPr>
      </p:cxnSp>
      <p:sp>
        <p:nvSpPr>
          <p:cNvPr id="111" name="Google Shape;183;p25"/>
          <p:cNvSpPr/>
          <p:nvPr/>
        </p:nvSpPr>
        <p:spPr>
          <a:xfrm>
            <a:off x="5603040" y="1342080"/>
            <a:ext cx="1057680" cy="18972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112" name="Google Shape;184;p25"/>
          <p:cNvSpPr/>
          <p:nvPr/>
        </p:nvSpPr>
        <p:spPr>
          <a:xfrm>
            <a:off x="6987240" y="1324440"/>
            <a:ext cx="95184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113" name="Google Shape;185;p25"/>
          <p:cNvCxnSpPr>
            <a:stCxn id="109" idx="3"/>
            <a:endCxn id="111" idx="1"/>
          </p:cNvCxnSpPr>
          <p:nvPr/>
        </p:nvCxnSpPr>
        <p:spPr>
          <a:xfrm flipV="1">
            <a:off x="5174640" y="1436760"/>
            <a:ext cx="428760" cy="720"/>
          </a:xfrm>
          <a:prstGeom prst="straightConnector1">
            <a:avLst/>
          </a:prstGeom>
          <a:ln w="9525">
            <a:solidFill>
              <a:srgbClr val="595959"/>
            </a:solidFill>
            <a:round/>
            <a:tailEnd len="med" type="triangle" w="med"/>
          </a:ln>
        </p:spPr>
      </p:cxnSp>
      <p:cxnSp>
        <p:nvCxnSpPr>
          <p:cNvPr id="114" name="Google Shape;186;p25"/>
          <p:cNvCxnSpPr>
            <a:stCxn id="111" idx="3"/>
            <a:endCxn id="112" idx="1"/>
          </p:cNvCxnSpPr>
          <p:nvPr/>
        </p:nvCxnSpPr>
        <p:spPr>
          <a:xfrm>
            <a:off x="6660720" y="1436760"/>
            <a:ext cx="326880" cy="720"/>
          </a:xfrm>
          <a:prstGeom prst="straightConnector1">
            <a:avLst/>
          </a:prstGeom>
          <a:ln w="9525">
            <a:solidFill>
              <a:srgbClr val="595959"/>
            </a:solidFill>
            <a:round/>
            <a:tailEnd len="med" type="triangle" w="med"/>
          </a:ln>
        </p:spPr>
      </p:cxnSp>
      <p:cxnSp>
        <p:nvCxnSpPr>
          <p:cNvPr id="115" name="Google Shape;187;p25"/>
          <p:cNvCxnSpPr>
            <a:stCxn id="104" idx="0"/>
            <a:endCxn id="107" idx="2"/>
          </p:cNvCxnSpPr>
          <p:nvPr/>
        </p:nvCxnSpPr>
        <p:spPr>
          <a:xfrm flipV="1">
            <a:off x="2901600" y="1549800"/>
            <a:ext cx="360" cy="412200"/>
          </a:xfrm>
          <a:prstGeom prst="straightConnector1">
            <a:avLst/>
          </a:prstGeom>
          <a:ln w="9525">
            <a:solidFill>
              <a:srgbClr val="595959"/>
            </a:solidFill>
            <a:round/>
            <a:tailEnd len="med" type="triangle" w="med"/>
          </a:ln>
        </p:spPr>
      </p:cxnSp>
      <p:sp>
        <p:nvSpPr>
          <p:cNvPr id="107" name="Google Shape;179;p25"/>
          <p:cNvSpPr/>
          <p:nvPr/>
        </p:nvSpPr>
        <p:spPr>
          <a:xfrm>
            <a:off x="2266920" y="132444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Conflict</a:t>
            </a:r>
            <a:endParaRPr b="0" lang="en-GB" sz="1400" spc="-1" strike="noStrike">
              <a:solidFill>
                <a:srgbClr val="ffffff"/>
              </a:solidFill>
              <a:latin typeface="Arial"/>
            </a:endParaRPr>
          </a:p>
        </p:txBody>
      </p:sp>
      <p:cxnSp>
        <p:nvCxnSpPr>
          <p:cNvPr id="116" name="Google Shape;188;p25"/>
          <p:cNvCxnSpPr>
            <a:stCxn id="107" idx="3"/>
            <a:endCxn id="109" idx="1"/>
          </p:cNvCxnSpPr>
          <p:nvPr/>
        </p:nvCxnSpPr>
        <p:spPr>
          <a:xfrm>
            <a:off x="3536280" y="1437120"/>
            <a:ext cx="369360" cy="360"/>
          </a:xfrm>
          <a:prstGeom prst="straightConnector1">
            <a:avLst/>
          </a:prstGeom>
          <a:ln w="9525">
            <a:solidFill>
              <a:srgbClr val="595959"/>
            </a:solidFill>
            <a:round/>
            <a:tailEnd len="med" type="triangle" w="med"/>
          </a:ln>
        </p:spPr>
      </p:cxnSp>
      <p:sp>
        <p:nvSpPr>
          <p:cNvPr id="117" name="Google Shape;189;p25"/>
          <p:cNvSpPr/>
          <p:nvPr/>
        </p:nvSpPr>
        <p:spPr>
          <a:xfrm>
            <a:off x="371880" y="271188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118" name="Google Shape;190;p25"/>
          <p:cNvSpPr/>
          <p:nvPr/>
        </p:nvSpPr>
        <p:spPr>
          <a:xfrm>
            <a:off x="2199240" y="2733120"/>
            <a:ext cx="1057680" cy="18972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119" name="Google Shape;191;p25"/>
          <p:cNvSpPr/>
          <p:nvPr/>
        </p:nvSpPr>
        <p:spPr>
          <a:xfrm>
            <a:off x="3822120" y="2711880"/>
            <a:ext cx="95184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120" name="Google Shape;192;p25"/>
          <p:cNvCxnSpPr>
            <a:stCxn id="117" idx="3"/>
            <a:endCxn id="118" idx="1"/>
          </p:cNvCxnSpPr>
          <p:nvPr/>
        </p:nvCxnSpPr>
        <p:spPr>
          <a:xfrm>
            <a:off x="1641240" y="2824560"/>
            <a:ext cx="558360" cy="3600"/>
          </a:xfrm>
          <a:prstGeom prst="straightConnector1">
            <a:avLst/>
          </a:prstGeom>
          <a:ln w="9525">
            <a:solidFill>
              <a:srgbClr val="595959"/>
            </a:solidFill>
            <a:round/>
            <a:tailEnd len="med" type="triangle" w="med"/>
          </a:ln>
        </p:spPr>
      </p:cxnSp>
      <p:cxnSp>
        <p:nvCxnSpPr>
          <p:cNvPr id="121" name="Google Shape;193;p25"/>
          <p:cNvCxnSpPr>
            <a:stCxn id="118" idx="3"/>
            <a:endCxn id="119" idx="1"/>
          </p:cNvCxnSpPr>
          <p:nvPr/>
        </p:nvCxnSpPr>
        <p:spPr>
          <a:xfrm flipV="1">
            <a:off x="3256920" y="2824560"/>
            <a:ext cx="565560" cy="3600"/>
          </a:xfrm>
          <a:prstGeom prst="straightConnector1">
            <a:avLst/>
          </a:prstGeom>
          <a:ln w="9525">
            <a:solidFill>
              <a:srgbClr val="595959"/>
            </a:solidFill>
            <a:round/>
            <a:tailEnd len="med" type="triangle" w="med"/>
          </a:ln>
        </p:spPr>
      </p:cxnSp>
      <p:sp>
        <p:nvSpPr>
          <p:cNvPr id="122" name="Google Shape;194;p25"/>
          <p:cNvSpPr/>
          <p:nvPr/>
        </p:nvSpPr>
        <p:spPr>
          <a:xfrm>
            <a:off x="371880" y="309708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Obstacle</a:t>
            </a:r>
            <a:endParaRPr b="0" lang="en-GB" sz="1400" spc="-1" strike="noStrike">
              <a:solidFill>
                <a:srgbClr val="ffffff"/>
              </a:solidFill>
              <a:latin typeface="Arial"/>
            </a:endParaRPr>
          </a:p>
        </p:txBody>
      </p:sp>
      <p:cxnSp>
        <p:nvCxnSpPr>
          <p:cNvPr id="123" name="Google Shape;195;p25"/>
          <p:cNvCxnSpPr>
            <a:stCxn id="122" idx="3"/>
            <a:endCxn id="118" idx="1"/>
          </p:cNvCxnSpPr>
          <p:nvPr/>
        </p:nvCxnSpPr>
        <p:spPr>
          <a:xfrm flipV="1">
            <a:off x="1641240" y="2827800"/>
            <a:ext cx="558360" cy="382320"/>
          </a:xfrm>
          <a:prstGeom prst="straightConnector1">
            <a:avLst/>
          </a:prstGeom>
          <a:ln w="9525">
            <a:solidFill>
              <a:srgbClr val="595959"/>
            </a:solidFill>
            <a:round/>
            <a:tailEnd len="med" type="triangle" w="med"/>
          </a:ln>
        </p:spPr>
      </p:cxnSp>
      <p:sp>
        <p:nvSpPr>
          <p:cNvPr id="124" name="Google Shape;196;p25"/>
          <p:cNvSpPr/>
          <p:nvPr/>
        </p:nvSpPr>
        <p:spPr>
          <a:xfrm>
            <a:off x="371880" y="3482640"/>
            <a:ext cx="1269360" cy="225360"/>
          </a:xfrm>
          <a:prstGeom prst="roundRect">
            <a:avLst>
              <a:gd name="adj" fmla="val 16667"/>
            </a:avLst>
          </a:prstGeom>
          <a:solidFill>
            <a:srgbClr val="0000ff"/>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Intervention</a:t>
            </a:r>
            <a:endParaRPr b="0" lang="en-GB" sz="1400" spc="-1" strike="noStrike">
              <a:solidFill>
                <a:srgbClr val="ffffff"/>
              </a:solidFill>
              <a:latin typeface="Arial"/>
            </a:endParaRPr>
          </a:p>
        </p:txBody>
      </p:sp>
      <p:cxnSp>
        <p:nvCxnSpPr>
          <p:cNvPr id="125" name="Google Shape;197;p25"/>
          <p:cNvCxnSpPr>
            <a:stCxn id="124" idx="0"/>
            <a:endCxn id="122" idx="2"/>
          </p:cNvCxnSpPr>
          <p:nvPr/>
        </p:nvCxnSpPr>
        <p:spPr>
          <a:xfrm flipV="1">
            <a:off x="1006560" y="3322440"/>
            <a:ext cx="360" cy="160560"/>
          </a:xfrm>
          <a:prstGeom prst="straightConnector1">
            <a:avLst/>
          </a:prstGeom>
          <a:ln w="9525">
            <a:solidFill>
              <a:srgbClr val="595959"/>
            </a:solidFill>
            <a:round/>
            <a:tailEnd len="med" type="triangle" w="med"/>
          </a:ln>
        </p:spPr>
      </p:cxnSp>
      <p:sp>
        <p:nvSpPr>
          <p:cNvPr id="126" name="Google Shape;198;p25"/>
          <p:cNvSpPr/>
          <p:nvPr/>
        </p:nvSpPr>
        <p:spPr>
          <a:xfrm>
            <a:off x="1769040" y="2906280"/>
            <a:ext cx="225360" cy="225360"/>
          </a:xfrm>
          <a:prstGeom prst="mathMultiply">
            <a:avLst>
              <a:gd name="adj1" fmla="val 23520"/>
            </a:avLst>
          </a:prstGeom>
          <a:solidFill>
            <a:schemeClr val="lt2"/>
          </a:solidFill>
          <a:ln w="9525">
            <a:solidFill>
              <a:srgbClr val="595959"/>
            </a:solidFill>
            <a:round/>
          </a:ln>
        </p:spPr>
        <p:style>
          <a:lnRef idx="0"/>
          <a:fillRef idx="0"/>
          <a:effectRef idx="0"/>
          <a:fontRef idx="minor"/>
        </p:style>
        <p:txBody>
          <a:bodyPr lIns="90000" rIns="90000" tIns="77400" bIns="77400" anchor="ctr">
            <a:noAutofit/>
          </a:bodyPr>
          <a:p>
            <a:pPr algn="ctr">
              <a:lnSpc>
                <a:spcPct val="100000"/>
              </a:lnSpc>
              <a:tabLst>
                <a:tab algn="l" pos="0"/>
              </a:tabLst>
            </a:pPr>
            <a:endParaRPr b="0" lang="en-GB" sz="1400" spc="-1" strike="noStrike">
              <a:solidFill>
                <a:srgbClr val="000000"/>
              </a:solidFill>
              <a:latin typeface="Arial"/>
            </a:endParaRPr>
          </a:p>
        </p:txBody>
      </p:sp>
      <p:sp>
        <p:nvSpPr>
          <p:cNvPr id="127" name="Google Shape;199;p25"/>
          <p:cNvSpPr/>
          <p:nvPr/>
        </p:nvSpPr>
        <p:spPr>
          <a:xfrm>
            <a:off x="2124720" y="3536280"/>
            <a:ext cx="1187280" cy="358920"/>
          </a:xfrm>
          <a:prstGeom prst="flowChartDocument">
            <a:avLst/>
          </a:prstGeom>
          <a:solidFill>
            <a:srgbClr val="ff99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Assumption</a:t>
            </a:r>
            <a:endParaRPr b="0" lang="en-GB" sz="1400" spc="-1" strike="noStrike">
              <a:solidFill>
                <a:srgbClr val="000000"/>
              </a:solidFill>
              <a:latin typeface="Arial"/>
            </a:endParaRPr>
          </a:p>
        </p:txBody>
      </p:sp>
      <p:cxnSp>
        <p:nvCxnSpPr>
          <p:cNvPr id="128" name="Google Shape;200;p25"/>
          <p:cNvCxnSpPr>
            <a:stCxn id="127" idx="0"/>
            <a:endCxn id="118" idx="2"/>
          </p:cNvCxnSpPr>
          <p:nvPr/>
        </p:nvCxnSpPr>
        <p:spPr>
          <a:xfrm flipV="1">
            <a:off x="2718360" y="2922840"/>
            <a:ext cx="10080" cy="613800"/>
          </a:xfrm>
          <a:prstGeom prst="straightConnector1">
            <a:avLst/>
          </a:prstGeom>
          <a:ln w="9525">
            <a:solidFill>
              <a:srgbClr val="595959"/>
            </a:solidFill>
            <a:round/>
          </a:ln>
        </p:spPr>
      </p:cxnSp>
      <p:sp>
        <p:nvSpPr>
          <p:cNvPr id="129" name="Google Shape;201;p25"/>
          <p:cNvSpPr/>
          <p:nvPr/>
        </p:nvSpPr>
        <p:spPr>
          <a:xfrm>
            <a:off x="4572000" y="386568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130" name="Google Shape;202;p25"/>
          <p:cNvSpPr/>
          <p:nvPr/>
        </p:nvSpPr>
        <p:spPr>
          <a:xfrm>
            <a:off x="6411960" y="3885120"/>
            <a:ext cx="1057680" cy="18972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131" name="Google Shape;203;p25"/>
          <p:cNvSpPr/>
          <p:nvPr/>
        </p:nvSpPr>
        <p:spPr>
          <a:xfrm>
            <a:off x="8040600" y="3865680"/>
            <a:ext cx="95184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132" name="Google Shape;204;p25"/>
          <p:cNvCxnSpPr>
            <a:stCxn id="129" idx="3"/>
            <a:endCxn id="130" idx="1"/>
          </p:cNvCxnSpPr>
          <p:nvPr/>
        </p:nvCxnSpPr>
        <p:spPr>
          <a:xfrm>
            <a:off x="5841360" y="3978360"/>
            <a:ext cx="570960" cy="1800"/>
          </a:xfrm>
          <a:prstGeom prst="straightConnector1">
            <a:avLst/>
          </a:prstGeom>
          <a:ln w="9525">
            <a:solidFill>
              <a:srgbClr val="595959"/>
            </a:solidFill>
            <a:round/>
            <a:tailEnd len="med" type="triangle" w="med"/>
          </a:ln>
        </p:spPr>
      </p:cxnSp>
      <p:cxnSp>
        <p:nvCxnSpPr>
          <p:cNvPr id="133" name="Google Shape;205;p25"/>
          <p:cNvCxnSpPr>
            <a:stCxn id="130" idx="3"/>
            <a:endCxn id="131" idx="1"/>
          </p:cNvCxnSpPr>
          <p:nvPr/>
        </p:nvCxnSpPr>
        <p:spPr>
          <a:xfrm flipV="1">
            <a:off x="7469640" y="3978360"/>
            <a:ext cx="571320" cy="1800"/>
          </a:xfrm>
          <a:prstGeom prst="straightConnector1">
            <a:avLst/>
          </a:prstGeom>
          <a:ln w="9525">
            <a:solidFill>
              <a:srgbClr val="595959"/>
            </a:solidFill>
            <a:round/>
            <a:tailEnd len="med" type="triangle" w="med"/>
          </a:ln>
        </p:spPr>
      </p:cxnSp>
      <p:sp>
        <p:nvSpPr>
          <p:cNvPr id="134" name="Google Shape;206;p25"/>
          <p:cNvSpPr/>
          <p:nvPr/>
        </p:nvSpPr>
        <p:spPr>
          <a:xfrm>
            <a:off x="4584600" y="3063960"/>
            <a:ext cx="1269360" cy="225360"/>
          </a:xfrm>
          <a:prstGeom prst="roundRect">
            <a:avLst>
              <a:gd name="adj" fmla="val 16667"/>
            </a:avLst>
          </a:prstGeom>
          <a:solidFill>
            <a:srgbClr val="0000ff"/>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Intervention</a:t>
            </a:r>
            <a:endParaRPr b="0" lang="en-GB" sz="1400" spc="-1" strike="noStrike">
              <a:solidFill>
                <a:srgbClr val="ffffff"/>
              </a:solidFill>
              <a:latin typeface="Arial"/>
            </a:endParaRPr>
          </a:p>
        </p:txBody>
      </p:sp>
      <p:sp>
        <p:nvSpPr>
          <p:cNvPr id="135" name="Google Shape;207;p25"/>
          <p:cNvSpPr/>
          <p:nvPr/>
        </p:nvSpPr>
        <p:spPr>
          <a:xfrm>
            <a:off x="4584600" y="346500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cxnSp>
        <p:nvCxnSpPr>
          <p:cNvPr id="136" name="Google Shape;208;p25"/>
          <p:cNvCxnSpPr>
            <a:stCxn id="134" idx="2"/>
            <a:endCxn id="135" idx="0"/>
          </p:cNvCxnSpPr>
          <p:nvPr/>
        </p:nvCxnSpPr>
        <p:spPr>
          <a:xfrm>
            <a:off x="5219280" y="3289320"/>
            <a:ext cx="360" cy="176040"/>
          </a:xfrm>
          <a:prstGeom prst="straightConnector1">
            <a:avLst/>
          </a:prstGeom>
          <a:ln w="9525">
            <a:solidFill>
              <a:srgbClr val="595959"/>
            </a:solidFill>
            <a:round/>
            <a:tailEnd len="med" type="triangle" w="med"/>
          </a:ln>
        </p:spPr>
      </p:cxnSp>
      <p:cxnSp>
        <p:nvCxnSpPr>
          <p:cNvPr id="137" name="Google Shape;209;p25"/>
          <p:cNvCxnSpPr>
            <a:stCxn id="135" idx="2"/>
            <a:endCxn id="129" idx="0"/>
          </p:cNvCxnSpPr>
          <p:nvPr/>
        </p:nvCxnSpPr>
        <p:spPr>
          <a:xfrm flipH="1">
            <a:off x="5206680" y="3690360"/>
            <a:ext cx="12960" cy="175680"/>
          </a:xfrm>
          <a:prstGeom prst="straightConnector1">
            <a:avLst/>
          </a:prstGeom>
          <a:ln w="9525">
            <a:solidFill>
              <a:srgbClr val="595959"/>
            </a:solidFill>
            <a:round/>
            <a:tailEnd len="med" type="triangle" w="med"/>
          </a:ln>
        </p:spPr>
      </p:cxnSp>
      <p:sp>
        <p:nvSpPr>
          <p:cNvPr id="138" name="Google Shape;210;p25"/>
          <p:cNvSpPr/>
          <p:nvPr/>
        </p:nvSpPr>
        <p:spPr>
          <a:xfrm>
            <a:off x="5956200" y="4689720"/>
            <a:ext cx="1029240" cy="358920"/>
          </a:xfrm>
          <a:prstGeom prst="flowChartDocument">
            <a:avLst/>
          </a:prstGeom>
          <a:solidFill>
            <a:srgbClr val="fff2cc"/>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Evidence</a:t>
            </a:r>
            <a:endParaRPr b="0" lang="en-GB" sz="1400" spc="-1" strike="noStrike">
              <a:solidFill>
                <a:srgbClr val="000000"/>
              </a:solidFill>
              <a:latin typeface="Arial"/>
            </a:endParaRPr>
          </a:p>
        </p:txBody>
      </p:sp>
      <p:cxnSp>
        <p:nvCxnSpPr>
          <p:cNvPr id="139" name="Google Shape;211;p25"/>
          <p:cNvCxnSpPr>
            <a:stCxn id="138" idx="0"/>
            <a:endCxn id="130" idx="2"/>
          </p:cNvCxnSpPr>
          <p:nvPr/>
        </p:nvCxnSpPr>
        <p:spPr>
          <a:xfrm flipV="1">
            <a:off x="6470640" y="4074840"/>
            <a:ext cx="470520" cy="615240"/>
          </a:xfrm>
          <a:prstGeom prst="straightConnector1">
            <a:avLst/>
          </a:prstGeom>
          <a:ln w="9525">
            <a:solidFill>
              <a:srgbClr val="595959"/>
            </a:solidFill>
            <a:round/>
          </a:ln>
        </p:spPr>
      </p:cxnSp>
      <p:sp>
        <p:nvSpPr>
          <p:cNvPr id="140" name="Google Shape;212;p25"/>
          <p:cNvSpPr/>
          <p:nvPr/>
        </p:nvSpPr>
        <p:spPr>
          <a:xfrm>
            <a:off x="7776720" y="4633560"/>
            <a:ext cx="909360" cy="358920"/>
          </a:xfrm>
          <a:prstGeom prst="flowChartDocument">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Measure</a:t>
            </a:r>
            <a:endParaRPr b="0" lang="en-GB" sz="1400" spc="-1" strike="noStrike">
              <a:solidFill>
                <a:srgbClr val="000000"/>
              </a:solidFill>
              <a:latin typeface="Arial"/>
            </a:endParaRPr>
          </a:p>
        </p:txBody>
      </p:sp>
      <p:cxnSp>
        <p:nvCxnSpPr>
          <p:cNvPr id="141" name="Google Shape;213;p25"/>
          <p:cNvCxnSpPr>
            <a:stCxn id="140" idx="0"/>
            <a:endCxn id="131" idx="2"/>
          </p:cNvCxnSpPr>
          <p:nvPr/>
        </p:nvCxnSpPr>
        <p:spPr>
          <a:xfrm flipV="1">
            <a:off x="8231400" y="4091040"/>
            <a:ext cx="285480" cy="542880"/>
          </a:xfrm>
          <a:prstGeom prst="straightConnector1">
            <a:avLst/>
          </a:prstGeom>
          <a:ln w="9525">
            <a:solidFill>
              <a:srgbClr val="595959"/>
            </a:solidFill>
            <a:roun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Sources</a:t>
            </a:r>
            <a:endParaRPr b="0" lang="en-GB" sz="2800" spc="-1" strike="noStrike">
              <a:solidFill>
                <a:srgbClr val="000000"/>
              </a:solidFill>
              <a:latin typeface="Arial"/>
            </a:endParaRPr>
          </a:p>
        </p:txBody>
      </p:sp>
      <p:sp>
        <p:nvSpPr>
          <p:cNvPr id="143"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spcBef>
                <a:spcPts val="1199"/>
              </a:spcBef>
              <a:buNone/>
              <a:tabLst>
                <a:tab algn="l" pos="0"/>
              </a:tabLst>
            </a:pPr>
            <a:r>
              <a:rPr b="0" lang="en-GB" sz="1800" spc="-1" strike="noStrike">
                <a:solidFill>
                  <a:schemeClr val="dk2"/>
                </a:solidFill>
                <a:latin typeface="Arial"/>
                <a:ea typeface="Arial"/>
              </a:rPr>
              <a:t>The workshop draws on the following sources:</a:t>
            </a:r>
            <a:endParaRPr b="0" lang="en-GB" sz="1800" spc="-1" strike="noStrike">
              <a:solidFill>
                <a:srgbClr val="000000"/>
              </a:solidFill>
              <a:latin typeface="Arial"/>
            </a:endParaRPr>
          </a:p>
          <a:p>
            <a:pPr indent="0">
              <a:lnSpc>
                <a:spcPct val="100000"/>
              </a:lnSpc>
              <a:spcBef>
                <a:spcPts val="1199"/>
              </a:spcBef>
              <a:buNone/>
              <a:tabLst>
                <a:tab algn="l" pos="0"/>
              </a:tabLst>
            </a:pPr>
            <a:r>
              <a:rPr b="0" lang="en-GB" sz="1800" spc="-1" strike="noStrike">
                <a:solidFill>
                  <a:schemeClr val="dk2"/>
                </a:solidFill>
                <a:latin typeface="Arial"/>
                <a:ea typeface="Arial"/>
              </a:rPr>
              <a:t>Behaviour Change Toolkit</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Published by: People in Need (PIN) in 2017</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Author: Petr Schmied </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ISBN: 978-80-87456-83-5</a:t>
            </a:r>
            <a:endParaRPr b="0" lang="en-GB" sz="1800" spc="-1" strike="noStrike">
              <a:solidFill>
                <a:srgbClr val="000000"/>
              </a:solidFill>
              <a:latin typeface="Arial"/>
            </a:endParaRPr>
          </a:p>
          <a:p>
            <a:pPr indent="0">
              <a:lnSpc>
                <a:spcPct val="115000"/>
              </a:lnSpc>
              <a:buNone/>
              <a:tabLst>
                <a:tab algn="l" pos="0"/>
              </a:tabLst>
            </a:pPr>
            <a:endParaRPr b="0" lang="en-GB" sz="1800" spc="-1" strike="noStrike">
              <a:solidFill>
                <a:srgbClr val="000000"/>
              </a:solidFill>
              <a:latin typeface="Arial"/>
            </a:endParaRPr>
          </a:p>
          <a:p>
            <a:pPr indent="0">
              <a:lnSpc>
                <a:spcPct val="100000"/>
              </a:lnSpc>
              <a:spcBef>
                <a:spcPts val="1199"/>
              </a:spcBef>
              <a:buNone/>
              <a:tabLst>
                <a:tab algn="l" pos="0"/>
              </a:tabLst>
            </a:pPr>
            <a:r>
              <a:rPr b="0" lang="en-GB" sz="1800" spc="-1" strike="noStrike">
                <a:solidFill>
                  <a:schemeClr val="dk2"/>
                </a:solidFill>
                <a:latin typeface="Arial"/>
                <a:ea typeface="Arial"/>
              </a:rPr>
              <a:t>The Behaviour Change Wheel</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Published by: Silverback Publishing in 2014</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Author: Susan Michie, Lou Atkins, Robert West </a:t>
            </a:r>
            <a:endParaRPr b="0" lang="en-GB" sz="1800" spc="-1" strike="noStrike">
              <a:solidFill>
                <a:srgbClr val="000000"/>
              </a:solidFill>
              <a:latin typeface="Arial"/>
            </a:endParaRPr>
          </a:p>
          <a:p>
            <a:pPr indent="0">
              <a:lnSpc>
                <a:spcPct val="100000"/>
              </a:lnSpc>
              <a:buNone/>
              <a:tabLst>
                <a:tab algn="l" pos="0"/>
              </a:tabLst>
            </a:pPr>
            <a:r>
              <a:rPr b="0" lang="en-GB" sz="1800" spc="-1" strike="noStrike">
                <a:solidFill>
                  <a:schemeClr val="dk2"/>
                </a:solidFill>
                <a:latin typeface="Arial"/>
                <a:ea typeface="Arial"/>
              </a:rPr>
              <a:t>ISBN: 978-1-912141-08-1</a:t>
            </a:r>
            <a:endParaRPr b="0" lang="en-GB" sz="1800" spc="-1" strike="noStrike">
              <a:solidFill>
                <a:srgbClr val="000000"/>
              </a:solidFill>
              <a:latin typeface="Arial"/>
            </a:endParaRPr>
          </a:p>
          <a:p>
            <a:pPr indent="0">
              <a:lnSpc>
                <a:spcPct val="115000"/>
              </a:lnSpc>
              <a:spcAft>
                <a:spcPts val="1199"/>
              </a:spcAft>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Agenda</a:t>
            </a:r>
            <a:endParaRPr b="0" lang="en-GB" sz="2800" spc="-1" strike="noStrike">
              <a:solidFill>
                <a:srgbClr val="000000"/>
              </a:solidFill>
              <a:latin typeface="Arial"/>
            </a:endParaRPr>
          </a:p>
        </p:txBody>
      </p:sp>
      <p:sp>
        <p:nvSpPr>
          <p:cNvPr id="33"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pc="-1" strike="noStrike">
                <a:solidFill>
                  <a:schemeClr val="dk2"/>
                </a:solidFill>
                <a:latin typeface="Arial"/>
                <a:ea typeface="Arial"/>
              </a:rPr>
              <a:t>The method</a:t>
            </a:r>
            <a:endParaRPr b="0" lang="en-GB"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Arial"/>
                <a:ea typeface="Arial"/>
              </a:rPr>
              <a:t>Understanding the audience</a:t>
            </a:r>
            <a:endParaRPr b="0" lang="en-GB"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Arial"/>
                <a:ea typeface="Arial"/>
              </a:rPr>
              <a:t>Designing interventions</a:t>
            </a:r>
            <a:endParaRPr b="0" lang="en-GB"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Arial"/>
                <a:ea typeface="Arial"/>
              </a:rPr>
              <a:t>Modelling behaviours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The method</a:t>
            </a:r>
            <a:endParaRPr b="0" lang="en-GB" sz="2800" spc="-1" strike="noStrike">
              <a:solidFill>
                <a:srgbClr val="000000"/>
              </a:solidFill>
              <a:latin typeface="Arial"/>
            </a:endParaRPr>
          </a:p>
        </p:txBody>
      </p:sp>
      <p:pic>
        <p:nvPicPr>
          <p:cNvPr id="35" name="Google Shape;67;p15" descr=""/>
          <p:cNvPicPr/>
          <p:nvPr/>
        </p:nvPicPr>
        <p:blipFill>
          <a:blip r:embed="rId1"/>
          <a:stretch/>
        </p:blipFill>
        <p:spPr>
          <a:xfrm>
            <a:off x="152280" y="1648080"/>
            <a:ext cx="8838360" cy="2144520"/>
          </a:xfrm>
          <a:prstGeom prst="rect">
            <a:avLst/>
          </a:prstGeom>
          <a:ln w="0">
            <a:noFill/>
          </a:ln>
        </p:spPr>
      </p:pic>
      <p:sp>
        <p:nvSpPr>
          <p:cNvPr id="36" name="Google Shape;68;p15"/>
          <p:cNvSpPr/>
          <p:nvPr/>
        </p:nvSpPr>
        <p:spPr>
          <a:xfrm>
            <a:off x="2222640" y="571680"/>
            <a:ext cx="6878520" cy="380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We use the 6 steps from the behaviour science toolkit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Google Shape;73;p16"/>
          <p:cNvSpPr/>
          <p:nvPr/>
        </p:nvSpPr>
        <p:spPr>
          <a:xfrm>
            <a:off x="4346280" y="1148760"/>
            <a:ext cx="4444560" cy="3474360"/>
          </a:xfrm>
          <a:prstGeom prst="rect">
            <a:avLst/>
          </a:prstGeom>
          <a:noFill/>
          <a:ln w="9525">
            <a:solidFill>
              <a:srgbClr val="0000ff"/>
            </a:solidFill>
            <a:round/>
          </a:ln>
        </p:spPr>
        <p:style>
          <a:lnRef idx="0"/>
          <a:fillRef idx="0"/>
          <a:effectRef idx="0"/>
          <a:fontRef idx="minor"/>
        </p:style>
        <p:txBody>
          <a:bodyPr lIns="90000" rIns="90000" tIns="91440" bIns="91440" anchor="t">
            <a:spAutoFit/>
          </a:bodyPr>
          <a:p>
            <a:pPr>
              <a:lnSpc>
                <a:spcPct val="100000"/>
              </a:lnSpc>
              <a:tabLst>
                <a:tab algn="l" pos="0"/>
              </a:tabLst>
            </a:pPr>
            <a:r>
              <a:rPr b="0" lang="en-GB" sz="1800" spc="-1" strike="noStrike">
                <a:solidFill>
                  <a:schemeClr val="dk1"/>
                </a:solidFill>
                <a:latin typeface="Arial"/>
                <a:ea typeface="Arial"/>
              </a:rPr>
              <a:t>Target behaviour:</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1) Who needs to perform the behaviour?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2) What does the person need to do differently to achieve the desired change?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3) When will they do it?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4) Where will they do it?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5) How often will they do it?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6) With whom will they do it?</a:t>
            </a: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Group of people + action verb in the present tense + details (frequency, time, quantity, duration, place) </a:t>
            </a:r>
            <a:endParaRPr b="0" lang="en-GB" sz="1800" spc="-1" strike="noStrike">
              <a:solidFill>
                <a:srgbClr val="000000"/>
              </a:solidFill>
              <a:latin typeface="Arial"/>
            </a:endParaRPr>
          </a:p>
        </p:txBody>
      </p:sp>
      <p:sp>
        <p:nvSpPr>
          <p:cNvPr id="38" name="Google Shape;74;p16"/>
          <p:cNvSpPr/>
          <p:nvPr/>
        </p:nvSpPr>
        <p:spPr>
          <a:xfrm>
            <a:off x="283320" y="2158200"/>
            <a:ext cx="3462120" cy="2925720"/>
          </a:xfrm>
          <a:prstGeom prst="rect">
            <a:avLst/>
          </a:prstGeom>
          <a:noFill/>
          <a:ln w="9525">
            <a:solidFill>
              <a:srgbClr val="0000ff"/>
            </a:solidFill>
            <a:round/>
          </a:ln>
        </p:spPr>
        <p:style>
          <a:lnRef idx="0"/>
          <a:fillRef idx="0"/>
          <a:effectRef idx="0"/>
          <a:fontRef idx="minor"/>
        </p:style>
        <p:txBody>
          <a:bodyPr lIns="90000" rIns="90000" tIns="91440" bIns="91440" anchor="t">
            <a:spAutoFit/>
          </a:bodyPr>
          <a:p>
            <a:pPr>
              <a:lnSpc>
                <a:spcPct val="100000"/>
              </a:lnSpc>
              <a:tabLst>
                <a:tab algn="l" pos="0"/>
              </a:tabLst>
            </a:pPr>
            <a:r>
              <a:rPr b="0" lang="en-GB" sz="1800" spc="-1" strike="noStrike">
                <a:solidFill>
                  <a:schemeClr val="dk1"/>
                </a:solidFill>
                <a:latin typeface="Arial"/>
                <a:ea typeface="Arial"/>
              </a:rPr>
              <a:t>Current behaviour:</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1) identify as specifically as possible the behaviour or behaviours that need to be changed to solve the problem; </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2) specify the location(s) in which the behaviour occurs</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1"/>
                </a:solidFill>
                <a:latin typeface="Arial"/>
                <a:ea typeface="Arial"/>
              </a:rPr>
              <a:t>3) specify the audience - individual, group or population involved</a:t>
            </a:r>
            <a:endParaRPr b="0" lang="en-GB" sz="1800" spc="-1" strike="noStrike">
              <a:solidFill>
                <a:srgbClr val="000000"/>
              </a:solidFill>
              <a:latin typeface="Arial"/>
            </a:endParaRPr>
          </a:p>
        </p:txBody>
      </p:sp>
      <p:sp>
        <p:nvSpPr>
          <p:cNvPr id="39" name="Google Shape;75;p16"/>
          <p:cNvSpPr/>
          <p:nvPr/>
        </p:nvSpPr>
        <p:spPr>
          <a:xfrm>
            <a:off x="141120" y="113040"/>
            <a:ext cx="3223800" cy="1035360"/>
          </a:xfrm>
          <a:prstGeom prst="rect">
            <a:avLst/>
          </a:prstGeom>
          <a:noFill/>
          <a:ln w="9525">
            <a:solidFill>
              <a:srgbClr val="0000ff"/>
            </a:solidFill>
            <a:round/>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Problem statement</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Who’s impacted</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Why is it important now?</a:t>
            </a:r>
            <a:endParaRPr b="0" lang="en-GB" sz="1800" spc="-1" strike="noStrike">
              <a:solidFill>
                <a:srgbClr val="000000"/>
              </a:solidFill>
              <a:latin typeface="Arial"/>
            </a:endParaRPr>
          </a:p>
        </p:txBody>
      </p:sp>
      <p:cxnSp>
        <p:nvCxnSpPr>
          <p:cNvPr id="40" name="Google Shape;76;p16"/>
          <p:cNvCxnSpPr>
            <a:stCxn id="39" idx="2"/>
            <a:endCxn id="38" idx="0"/>
          </p:cNvCxnSpPr>
          <p:nvPr/>
        </p:nvCxnSpPr>
        <p:spPr>
          <a:xfrm>
            <a:off x="1752840" y="1148400"/>
            <a:ext cx="261720" cy="1010160"/>
          </a:xfrm>
          <a:prstGeom prst="straightConnector1">
            <a:avLst/>
          </a:prstGeom>
          <a:ln w="9525">
            <a:solidFill>
              <a:srgbClr val="595959"/>
            </a:solidFill>
            <a:round/>
            <a:tailEnd len="med" type="triangle" w="med"/>
          </a:ln>
        </p:spPr>
      </p:cxnSp>
      <p:cxnSp>
        <p:nvCxnSpPr>
          <p:cNvPr id="41" name="Google Shape;77;p16"/>
          <p:cNvCxnSpPr>
            <a:stCxn id="38" idx="3"/>
            <a:endCxn id="37" idx="1"/>
          </p:cNvCxnSpPr>
          <p:nvPr/>
        </p:nvCxnSpPr>
        <p:spPr>
          <a:xfrm flipV="1">
            <a:off x="3745440" y="2885760"/>
            <a:ext cx="601200" cy="735480"/>
          </a:xfrm>
          <a:prstGeom prst="straightConnector1">
            <a:avLst/>
          </a:prstGeom>
          <a:ln w="9525">
            <a:solidFill>
              <a:srgbClr val="595959"/>
            </a:solidFill>
            <a:round/>
            <a:tailEnd len="med" type="triangle" w="me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The Audience</a:t>
            </a:r>
            <a:endParaRPr b="0" lang="en-GB" sz="2800" spc="-1" strike="noStrike">
              <a:solidFill>
                <a:srgbClr val="000000"/>
              </a:solidFill>
              <a:latin typeface="Arial"/>
            </a:endParaRPr>
          </a:p>
        </p:txBody>
      </p:sp>
      <p:sp>
        <p:nvSpPr>
          <p:cNvPr id="43" name="Google Shape;83;p17"/>
          <p:cNvSpPr/>
          <p:nvPr/>
        </p:nvSpPr>
        <p:spPr>
          <a:xfrm>
            <a:off x="484920" y="1045440"/>
            <a:ext cx="1318680" cy="32472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EA Team</a:t>
            </a:r>
            <a:endParaRPr b="0" lang="en-GB" sz="1400" spc="-1" strike="noStrike">
              <a:solidFill>
                <a:srgbClr val="000000"/>
              </a:solidFill>
              <a:latin typeface="Arial"/>
            </a:endParaRPr>
          </a:p>
        </p:txBody>
      </p:sp>
      <p:sp>
        <p:nvSpPr>
          <p:cNvPr id="44" name="Google Shape;84;p17"/>
          <p:cNvSpPr/>
          <p:nvPr/>
        </p:nvSpPr>
        <p:spPr>
          <a:xfrm>
            <a:off x="2117880" y="1045440"/>
            <a:ext cx="1527840" cy="32472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EA Leadership</a:t>
            </a:r>
            <a:endParaRPr b="0" lang="en-GB" sz="1400" spc="-1" strike="noStrike">
              <a:solidFill>
                <a:srgbClr val="000000"/>
              </a:solidFill>
              <a:latin typeface="Arial"/>
            </a:endParaRPr>
          </a:p>
        </p:txBody>
      </p:sp>
      <p:sp>
        <p:nvSpPr>
          <p:cNvPr id="45" name="Google Shape;85;p17"/>
          <p:cNvSpPr/>
          <p:nvPr/>
        </p:nvSpPr>
        <p:spPr>
          <a:xfrm>
            <a:off x="3960360" y="973800"/>
            <a:ext cx="1527840" cy="46764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Priority Stakeholders</a:t>
            </a:r>
            <a:endParaRPr b="0" lang="en-GB" sz="1400" spc="-1" strike="noStrike">
              <a:solidFill>
                <a:srgbClr val="000000"/>
              </a:solidFill>
              <a:latin typeface="Arial"/>
            </a:endParaRPr>
          </a:p>
        </p:txBody>
      </p:sp>
      <p:sp>
        <p:nvSpPr>
          <p:cNvPr id="46" name="Google Shape;86;p17"/>
          <p:cNvSpPr/>
          <p:nvPr/>
        </p:nvSpPr>
        <p:spPr>
          <a:xfrm>
            <a:off x="5762160" y="973800"/>
            <a:ext cx="1527840" cy="46764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Key Influencers</a:t>
            </a:r>
            <a:endParaRPr b="0" lang="en-GB" sz="1400" spc="-1" strike="noStrike">
              <a:solidFill>
                <a:srgbClr val="000000"/>
              </a:solidFill>
              <a:latin typeface="Arial"/>
            </a:endParaRPr>
          </a:p>
        </p:txBody>
      </p:sp>
      <p:sp>
        <p:nvSpPr>
          <p:cNvPr id="47" name="Google Shape;87;p17"/>
          <p:cNvSpPr/>
          <p:nvPr/>
        </p:nvSpPr>
        <p:spPr>
          <a:xfrm>
            <a:off x="566280" y="2044800"/>
            <a:ext cx="6723360" cy="2405520"/>
          </a:xfrm>
          <a:prstGeom prst="rect">
            <a:avLst/>
          </a:prstGeom>
          <a:noFill/>
          <a:ln w="9525">
            <a:solidFill>
              <a:srgbClr val="4a86e8"/>
            </a:solidFill>
            <a:round/>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Goals - what do they have to achieve?</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Jobs - what activities do they carry out?</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Pain points - what makes their job difficult?</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Gain points - what gives them pleasure in their job?</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Rewards - what are they rewarded for?</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Desires - what else do they want to achieve through their job?</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Distance from desired behaviour</a:t>
            </a:r>
            <a:endParaRPr b="0" lang="en-GB" sz="1800" spc="-1" strike="noStrike">
              <a:solidFill>
                <a:srgbClr val="000000"/>
              </a:solidFill>
              <a:latin typeface="Arial"/>
            </a:endParaRPr>
          </a:p>
          <a:p>
            <a:pPr>
              <a:lnSpc>
                <a:spcPct val="100000"/>
              </a:lnSpc>
              <a:tabLst>
                <a:tab algn="l" pos="0"/>
              </a:tabLst>
            </a:pPr>
            <a:r>
              <a:rPr b="0" lang="en-GB" sz="1800" spc="-1" strike="noStrike">
                <a:solidFill>
                  <a:schemeClr val="dk2"/>
                </a:solidFill>
                <a:latin typeface="Arial"/>
                <a:ea typeface="Arial"/>
              </a:rPr>
              <a:t>Attitude towards desired behaviour</a:t>
            </a:r>
            <a:endParaRPr b="0" lang="en-GB" sz="1800" spc="-1" strike="noStrike">
              <a:solidFill>
                <a:srgbClr val="000000"/>
              </a:solidFill>
              <a:latin typeface="Arial"/>
            </a:endParaRPr>
          </a:p>
        </p:txBody>
      </p:sp>
      <p:cxnSp>
        <p:nvCxnSpPr>
          <p:cNvPr id="48" name="Google Shape;88;p17"/>
          <p:cNvCxnSpPr>
            <a:stCxn id="43" idx="2"/>
            <a:endCxn id="47" idx="0"/>
          </p:cNvCxnSpPr>
          <p:nvPr/>
        </p:nvCxnSpPr>
        <p:spPr>
          <a:xfrm>
            <a:off x="1144080" y="1370160"/>
            <a:ext cx="2784240" cy="675000"/>
          </a:xfrm>
          <a:prstGeom prst="straightConnector1">
            <a:avLst/>
          </a:prstGeom>
          <a:ln w="9525">
            <a:solidFill>
              <a:srgbClr val="595959"/>
            </a:solidFill>
            <a:round/>
            <a:tailEnd len="med" type="triangle" w="med"/>
          </a:ln>
        </p:spPr>
      </p:cxnSp>
      <p:cxnSp>
        <p:nvCxnSpPr>
          <p:cNvPr id="49" name="Google Shape;89;p17"/>
          <p:cNvCxnSpPr>
            <a:stCxn id="44" idx="2"/>
            <a:endCxn id="47" idx="0"/>
          </p:cNvCxnSpPr>
          <p:nvPr/>
        </p:nvCxnSpPr>
        <p:spPr>
          <a:xfrm>
            <a:off x="2881800" y="1370160"/>
            <a:ext cx="1046520" cy="675000"/>
          </a:xfrm>
          <a:prstGeom prst="straightConnector1">
            <a:avLst/>
          </a:prstGeom>
          <a:ln w="9525">
            <a:solidFill>
              <a:srgbClr val="595959"/>
            </a:solidFill>
            <a:round/>
            <a:tailEnd len="med" type="triangle" w="med"/>
          </a:ln>
        </p:spPr>
      </p:cxnSp>
      <p:cxnSp>
        <p:nvCxnSpPr>
          <p:cNvPr id="50" name="Google Shape;90;p17"/>
          <p:cNvCxnSpPr>
            <a:stCxn id="45" idx="2"/>
            <a:endCxn id="47" idx="0"/>
          </p:cNvCxnSpPr>
          <p:nvPr/>
        </p:nvCxnSpPr>
        <p:spPr>
          <a:xfrm flipH="1">
            <a:off x="3927960" y="1441440"/>
            <a:ext cx="796680" cy="603720"/>
          </a:xfrm>
          <a:prstGeom prst="straightConnector1">
            <a:avLst/>
          </a:prstGeom>
          <a:ln w="9525">
            <a:solidFill>
              <a:srgbClr val="595959"/>
            </a:solidFill>
            <a:round/>
            <a:tailEnd len="med" type="triangle" w="med"/>
          </a:ln>
        </p:spPr>
      </p:cxnSp>
      <p:cxnSp>
        <p:nvCxnSpPr>
          <p:cNvPr id="51" name="Google Shape;91;p17"/>
          <p:cNvCxnSpPr>
            <a:stCxn id="46" idx="2"/>
            <a:endCxn id="47" idx="0"/>
          </p:cNvCxnSpPr>
          <p:nvPr/>
        </p:nvCxnSpPr>
        <p:spPr>
          <a:xfrm flipH="1">
            <a:off x="3927960" y="1441440"/>
            <a:ext cx="2598480" cy="603720"/>
          </a:xfrm>
          <a:prstGeom prst="straightConnector1">
            <a:avLst/>
          </a:prstGeom>
          <a:ln w="9525">
            <a:solidFill>
              <a:srgbClr val="595959"/>
            </a:solidFill>
            <a:round/>
            <a:tailEnd len="med" type="triangle" w="med"/>
          </a:ln>
        </p:spPr>
      </p:cxnSp>
      <p:sp>
        <p:nvSpPr>
          <p:cNvPr id="52" name="Google Shape;92;p17"/>
          <p:cNvSpPr/>
          <p:nvPr/>
        </p:nvSpPr>
        <p:spPr>
          <a:xfrm>
            <a:off x="7696080" y="1730880"/>
            <a:ext cx="1029240" cy="358920"/>
          </a:xfrm>
          <a:prstGeom prst="flowChartDocument">
            <a:avLst/>
          </a:prstGeom>
          <a:solidFill>
            <a:srgbClr val="fff2cc"/>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GB" sz="1400" spc="-1" strike="noStrike">
                <a:solidFill>
                  <a:srgbClr val="000000"/>
                </a:solidFill>
                <a:latin typeface="Arial"/>
                <a:ea typeface="Arial"/>
              </a:rPr>
              <a:t>Evidence</a:t>
            </a:r>
            <a:endParaRPr b="0" lang="en-GB" sz="1400" spc="-1" strike="noStrike">
              <a:solidFill>
                <a:srgbClr val="000000"/>
              </a:solidFill>
              <a:latin typeface="Arial"/>
            </a:endParaRPr>
          </a:p>
        </p:txBody>
      </p:sp>
      <p:sp>
        <p:nvSpPr>
          <p:cNvPr id="53" name="Google Shape;93;p17"/>
          <p:cNvSpPr/>
          <p:nvPr/>
        </p:nvSpPr>
        <p:spPr>
          <a:xfrm>
            <a:off x="7696080" y="2486520"/>
            <a:ext cx="1187280" cy="358920"/>
          </a:xfrm>
          <a:prstGeom prst="flowChartDocument">
            <a:avLst/>
          </a:prstGeom>
          <a:solidFill>
            <a:srgbClr val="ff99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Assumption</a:t>
            </a:r>
            <a:endParaRPr b="0" lang="en-GB" sz="1400" spc="-1" strike="noStrike">
              <a:solidFill>
                <a:srgbClr val="000000"/>
              </a:solidFill>
              <a:latin typeface="Arial"/>
            </a:endParaRPr>
          </a:p>
        </p:txBody>
      </p:sp>
      <p:sp>
        <p:nvSpPr>
          <p:cNvPr id="54" name="Google Shape;94;p17"/>
          <p:cNvSpPr/>
          <p:nvPr/>
        </p:nvSpPr>
        <p:spPr>
          <a:xfrm>
            <a:off x="7733880" y="1335960"/>
            <a:ext cx="953280" cy="358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Prefer</a:t>
            </a:r>
            <a:endParaRPr b="0" lang="en-GB" sz="1800" spc="-1" strike="noStrike">
              <a:solidFill>
                <a:srgbClr val="000000"/>
              </a:solidFill>
              <a:latin typeface="Arial"/>
            </a:endParaRPr>
          </a:p>
        </p:txBody>
      </p:sp>
      <p:sp>
        <p:nvSpPr>
          <p:cNvPr id="55" name="Google Shape;95;p17"/>
          <p:cNvSpPr/>
          <p:nvPr/>
        </p:nvSpPr>
        <p:spPr>
          <a:xfrm>
            <a:off x="7733880" y="2083680"/>
            <a:ext cx="953280" cy="358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Over</a:t>
            </a:r>
            <a:endParaRPr b="0" lang="en-GB" sz="1800" spc="-1" strike="noStrike">
              <a:solidFill>
                <a:srgbClr val="000000"/>
              </a:solidFill>
              <a:latin typeface="Arial"/>
            </a:endParaRPr>
          </a:p>
        </p:txBody>
      </p:sp>
      <p:sp>
        <p:nvSpPr>
          <p:cNvPr id="56" name="Google Shape;96;p17"/>
          <p:cNvSpPr/>
          <p:nvPr/>
        </p:nvSpPr>
        <p:spPr>
          <a:xfrm>
            <a:off x="7425720" y="3005280"/>
            <a:ext cx="1569600" cy="1861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600" spc="-1" strike="noStrike">
                <a:solidFill>
                  <a:schemeClr val="dk2"/>
                </a:solidFill>
                <a:latin typeface="Arial"/>
                <a:ea typeface="Arial"/>
              </a:rPr>
              <a:t>Use existing records, observation, surveys and interviews to gather evidence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95920" y="-40320"/>
            <a:ext cx="381204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Influences on behaviour</a:t>
            </a:r>
            <a:endParaRPr b="0" lang="en-GB" sz="2800" spc="-1" strike="noStrike">
              <a:solidFill>
                <a:srgbClr val="000000"/>
              </a:solidFill>
              <a:latin typeface="Arial"/>
            </a:endParaRPr>
          </a:p>
        </p:txBody>
      </p:sp>
      <p:graphicFrame>
        <p:nvGraphicFramePr>
          <p:cNvPr id="58" name="Google Shape;102;p18"/>
          <p:cNvGraphicFramePr/>
          <p:nvPr/>
        </p:nvGraphicFramePr>
        <p:xfrm>
          <a:off x="428400" y="1173600"/>
          <a:ext cx="8210160" cy="2678400"/>
        </p:xfrm>
        <a:graphic>
          <a:graphicData uri="http://schemas.openxmlformats.org/drawingml/2006/table">
            <a:tbl>
              <a:tblPr/>
              <a:tblGrid>
                <a:gridCol w="2277000"/>
                <a:gridCol w="5933520"/>
              </a:tblGrid>
              <a:tr h="233640">
                <a:tc>
                  <a:txBody>
                    <a:bodyPr lIns="18000" rIns="18000" anchor="t">
                      <a:noAutofit/>
                    </a:bodyPr>
                    <a:p>
                      <a:pPr>
                        <a:lnSpc>
                          <a:spcPct val="100000"/>
                        </a:lnSpc>
                        <a:tabLst>
                          <a:tab algn="l" pos="0"/>
                        </a:tabLst>
                      </a:pPr>
                      <a:r>
                        <a:rPr b="1" lang="en-GB" sz="1000" spc="-1" strike="noStrike">
                          <a:solidFill>
                            <a:schemeClr val="dk1"/>
                          </a:solidFill>
                          <a:latin typeface="Arial"/>
                          <a:ea typeface="Arial"/>
                        </a:rPr>
                        <a:t>Influences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1" lang="en-GB" sz="1000" spc="-1" strike="noStrike">
                          <a:solidFill>
                            <a:srgbClr val="000000"/>
                          </a:solidFill>
                          <a:latin typeface="Arial"/>
                          <a:ea typeface="Arial"/>
                        </a:rPr>
                        <a:t>Description</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ability</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rgbClr val="000000"/>
                          </a:solidFill>
                          <a:latin typeface="Arial"/>
                          <a:ea typeface="Arial"/>
                        </a:rPr>
                        <a:t>A person’s belief that they have the required confidence, knowledge, and ability</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548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rewards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rgbClr val="000000"/>
                          </a:solidFill>
                          <a:latin typeface="Arial"/>
                          <a:ea typeface="Arial"/>
                        </a:rPr>
                        <a:t>What positive things does a person think will happen if they practices the behaviour? What will be the benefits &amp; advantages?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5480">
                <a:tc>
                  <a:txBody>
                    <a:bodyPr lIns="18000" rIns="18000" anchor="t">
                      <a:noAutofit/>
                    </a:bodyPr>
                    <a:p>
                      <a:pPr>
                        <a:lnSpc>
                          <a:spcPct val="100000"/>
                        </a:lnSpc>
                        <a:tabLst>
                          <a:tab algn="l" pos="0"/>
                        </a:tabLst>
                      </a:pPr>
                      <a:r>
                        <a:rPr b="0" lang="en-GB" sz="1000" spc="-1" strike="noStrike">
                          <a:solidFill>
                            <a:schemeClr val="dk1"/>
                          </a:solidFill>
                          <a:latin typeface="Arial"/>
                          <a:ea typeface="Arial"/>
                        </a:rPr>
                        <a:t>Perceived negative consequences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rgbClr val="000000"/>
                          </a:solidFill>
                          <a:latin typeface="Arial"/>
                          <a:ea typeface="Arial"/>
                        </a:rPr>
                        <a:t>What negative things does a person think will happen if they practices the behaviour? What will be the costs &amp; disadvantages?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Social Norms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rgbClr val="000000"/>
                          </a:solidFill>
                          <a:latin typeface="Arial"/>
                          <a:ea typeface="Arial"/>
                        </a:rPr>
                        <a:t>A person’s perception of whether others will approve or disapprove of them practicing the behaviour</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Access  </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The extent to which a person can access the required resources to practice the behaviour</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548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Cues for Action</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The presence of reminders that help a person to remember to practice the behaviour or the steps involved in the behaviour</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548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Susceptibility</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A person’s perception of how likely it is that they will be affected by the problem the behaviour is addressing</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Severity</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A person’s perception of how seriously affected they can be by the problem the behaviour is addressing</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Effectiveness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A person’s belief that doing the behaviour will address the problem</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Perceived Control </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A person’s belief that that they have limited control over the problem</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Policy</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Laws and regulations that affect behaviours and access to resources</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233640">
                <a:tc>
                  <a:txBody>
                    <a:bodyPr lIns="18000" rIns="18000" anchor="t">
                      <a:noAutofit/>
                    </a:bodyPr>
                    <a:p>
                      <a:pPr>
                        <a:lnSpc>
                          <a:spcPct val="100000"/>
                        </a:lnSpc>
                        <a:tabLst>
                          <a:tab algn="l" pos="0"/>
                        </a:tabLst>
                      </a:pPr>
                      <a:r>
                        <a:rPr b="0" lang="en-GB" sz="1000" spc="-1" strike="noStrike">
                          <a:solidFill>
                            <a:srgbClr val="000000"/>
                          </a:solidFill>
                          <a:latin typeface="Arial"/>
                          <a:ea typeface="Arial"/>
                        </a:rPr>
                        <a:t>Culture</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18000" rIns="18000" anchor="t">
                      <a:noAutofit/>
                    </a:bodyPr>
                    <a:p>
                      <a:pPr>
                        <a:lnSpc>
                          <a:spcPct val="100000"/>
                        </a:lnSpc>
                        <a:tabLst>
                          <a:tab algn="l" pos="0"/>
                        </a:tabLst>
                      </a:pPr>
                      <a:r>
                        <a:rPr b="0" lang="en-GB" sz="1000" spc="-1" strike="noStrike">
                          <a:solidFill>
                            <a:schemeClr val="dk1"/>
                          </a:solidFill>
                          <a:latin typeface="Arial"/>
                          <a:ea typeface="Arial"/>
                        </a:rPr>
                        <a:t>The extent to which values or lifestyles influence (not) doing the behaviour</a:t>
                      </a:r>
                      <a:endParaRPr b="0" lang="en-GB" sz="1000" spc="-1" strike="noStrike">
                        <a:solidFill>
                          <a:srgbClr val="000000"/>
                        </a:solidFill>
                        <a:latin typeface="Arial"/>
                      </a:endParaRPr>
                    </a:p>
                  </a:txBody>
                  <a:tcPr anchor="t" marL="18000" marR="1800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59" name="Google Shape;103;p18"/>
          <p:cNvSpPr/>
          <p:nvPr/>
        </p:nvSpPr>
        <p:spPr>
          <a:xfrm>
            <a:off x="394920" y="573120"/>
            <a:ext cx="8425080" cy="583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500" spc="-1" strike="noStrike">
                <a:solidFill>
                  <a:schemeClr val="dk2"/>
                </a:solidFill>
                <a:latin typeface="Arial"/>
                <a:ea typeface="Arial"/>
              </a:rPr>
              <a:t>Question audience members on what influences their behaviour to build a picture of motivations</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Modelling behaviours</a:t>
            </a:r>
            <a:endParaRPr b="0" lang="en-GB" sz="2800" spc="-1" strike="noStrike">
              <a:solidFill>
                <a:srgbClr val="000000"/>
              </a:solidFill>
              <a:latin typeface="Arial"/>
            </a:endParaRPr>
          </a:p>
        </p:txBody>
      </p:sp>
      <p:sp>
        <p:nvSpPr>
          <p:cNvPr id="61" name="Google Shape;109;p19"/>
          <p:cNvSpPr/>
          <p:nvPr/>
        </p:nvSpPr>
        <p:spPr>
          <a:xfrm>
            <a:off x="409320" y="916920"/>
            <a:ext cx="7633440" cy="6966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800" spc="-1" strike="noStrike">
                <a:solidFill>
                  <a:schemeClr val="dk2"/>
                </a:solidFill>
                <a:latin typeface="Arial"/>
                <a:ea typeface="Arial"/>
              </a:rPr>
              <a:t>The modelling approach is to use a simple cause and effect structure annotated with the evidence and assumptions.</a:t>
            </a:r>
            <a:endParaRPr b="0" lang="en-GB" sz="1800" spc="-1" strike="noStrike">
              <a:solidFill>
                <a:srgbClr val="000000"/>
              </a:solidFill>
              <a:latin typeface="Arial"/>
            </a:endParaRPr>
          </a:p>
        </p:txBody>
      </p:sp>
      <p:sp>
        <p:nvSpPr>
          <p:cNvPr id="62" name="Google Shape;110;p19"/>
          <p:cNvSpPr/>
          <p:nvPr/>
        </p:nvSpPr>
        <p:spPr>
          <a:xfrm>
            <a:off x="2991600" y="192888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63" name="Google Shape;111;p19"/>
          <p:cNvSpPr/>
          <p:nvPr/>
        </p:nvSpPr>
        <p:spPr>
          <a:xfrm>
            <a:off x="4818960" y="1950120"/>
            <a:ext cx="1057680" cy="18972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64" name="Google Shape;112;p19"/>
          <p:cNvSpPr/>
          <p:nvPr/>
        </p:nvSpPr>
        <p:spPr>
          <a:xfrm>
            <a:off x="6441840" y="1928880"/>
            <a:ext cx="95184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65" name="Google Shape;113;p19"/>
          <p:cNvCxnSpPr>
            <a:stCxn id="62" idx="3"/>
            <a:endCxn id="63" idx="1"/>
          </p:cNvCxnSpPr>
          <p:nvPr/>
        </p:nvCxnSpPr>
        <p:spPr>
          <a:xfrm>
            <a:off x="4260960" y="2041560"/>
            <a:ext cx="558360" cy="3600"/>
          </a:xfrm>
          <a:prstGeom prst="straightConnector1">
            <a:avLst/>
          </a:prstGeom>
          <a:ln w="9525">
            <a:solidFill>
              <a:srgbClr val="595959"/>
            </a:solidFill>
            <a:round/>
            <a:tailEnd len="med" type="triangle" w="med"/>
          </a:ln>
        </p:spPr>
      </p:cxnSp>
      <p:cxnSp>
        <p:nvCxnSpPr>
          <p:cNvPr id="66" name="Google Shape;114;p19"/>
          <p:cNvCxnSpPr>
            <a:stCxn id="63" idx="3"/>
            <a:endCxn id="64" idx="1"/>
          </p:cNvCxnSpPr>
          <p:nvPr/>
        </p:nvCxnSpPr>
        <p:spPr>
          <a:xfrm flipV="1">
            <a:off x="5876640" y="2041560"/>
            <a:ext cx="565560" cy="3600"/>
          </a:xfrm>
          <a:prstGeom prst="straightConnector1">
            <a:avLst/>
          </a:prstGeom>
          <a:ln w="9525">
            <a:solidFill>
              <a:srgbClr val="595959"/>
            </a:solidFill>
            <a:round/>
            <a:tailEnd len="med" type="triangle" w="med"/>
          </a:ln>
        </p:spPr>
      </p:cxnSp>
      <p:sp>
        <p:nvSpPr>
          <p:cNvPr id="67" name="Google Shape;115;p19"/>
          <p:cNvSpPr/>
          <p:nvPr/>
        </p:nvSpPr>
        <p:spPr>
          <a:xfrm>
            <a:off x="2991600" y="410364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68" name="Google Shape;116;p19"/>
          <p:cNvSpPr/>
          <p:nvPr/>
        </p:nvSpPr>
        <p:spPr>
          <a:xfrm>
            <a:off x="4818960" y="4124520"/>
            <a:ext cx="1057680" cy="18972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69" name="Google Shape;117;p19"/>
          <p:cNvSpPr/>
          <p:nvPr/>
        </p:nvSpPr>
        <p:spPr>
          <a:xfrm>
            <a:off x="6441840" y="4103640"/>
            <a:ext cx="95184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70" name="Google Shape;118;p19"/>
          <p:cNvCxnSpPr>
            <a:stCxn id="67" idx="3"/>
            <a:endCxn id="68" idx="1"/>
          </p:cNvCxnSpPr>
          <p:nvPr/>
        </p:nvCxnSpPr>
        <p:spPr>
          <a:xfrm>
            <a:off x="4260960" y="4216320"/>
            <a:ext cx="558360" cy="3240"/>
          </a:xfrm>
          <a:prstGeom prst="straightConnector1">
            <a:avLst/>
          </a:prstGeom>
          <a:ln w="9525">
            <a:solidFill>
              <a:srgbClr val="595959"/>
            </a:solidFill>
            <a:round/>
            <a:tailEnd len="med" type="triangle" w="med"/>
          </a:ln>
        </p:spPr>
      </p:cxnSp>
      <p:cxnSp>
        <p:nvCxnSpPr>
          <p:cNvPr id="71" name="Google Shape;119;p19"/>
          <p:cNvCxnSpPr>
            <a:stCxn id="68" idx="3"/>
            <a:endCxn id="69" idx="1"/>
          </p:cNvCxnSpPr>
          <p:nvPr/>
        </p:nvCxnSpPr>
        <p:spPr>
          <a:xfrm flipV="1">
            <a:off x="5876640" y="4216320"/>
            <a:ext cx="565560" cy="3240"/>
          </a:xfrm>
          <a:prstGeom prst="straightConnector1">
            <a:avLst/>
          </a:prstGeom>
          <a:ln w="9525">
            <a:solidFill>
              <a:srgbClr val="595959"/>
            </a:solidFill>
            <a:round/>
            <a:tailEnd len="med" type="triangle" w="med"/>
          </a:ln>
        </p:spPr>
      </p:cxnSp>
      <p:sp>
        <p:nvSpPr>
          <p:cNvPr id="72" name="Google Shape;120;p19"/>
          <p:cNvSpPr/>
          <p:nvPr/>
        </p:nvSpPr>
        <p:spPr>
          <a:xfrm>
            <a:off x="2991600" y="448884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Obstacle</a:t>
            </a:r>
            <a:endParaRPr b="0" lang="en-GB" sz="1400" spc="-1" strike="noStrike">
              <a:solidFill>
                <a:srgbClr val="ffffff"/>
              </a:solidFill>
              <a:latin typeface="Arial"/>
            </a:endParaRPr>
          </a:p>
        </p:txBody>
      </p:sp>
      <p:cxnSp>
        <p:nvCxnSpPr>
          <p:cNvPr id="73" name="Google Shape;121;p19"/>
          <p:cNvCxnSpPr>
            <a:stCxn id="72" idx="3"/>
            <a:endCxn id="68" idx="1"/>
          </p:cNvCxnSpPr>
          <p:nvPr/>
        </p:nvCxnSpPr>
        <p:spPr>
          <a:xfrm flipV="1">
            <a:off x="4260960" y="4219200"/>
            <a:ext cx="558360" cy="382680"/>
          </a:xfrm>
          <a:prstGeom prst="straightConnector1">
            <a:avLst/>
          </a:prstGeom>
          <a:ln w="9525">
            <a:solidFill>
              <a:srgbClr val="595959"/>
            </a:solidFill>
            <a:round/>
            <a:tailEnd len="med" type="triangle" w="med"/>
          </a:ln>
        </p:spPr>
      </p:cxnSp>
      <p:sp>
        <p:nvSpPr>
          <p:cNvPr id="74" name="Google Shape;122;p19"/>
          <p:cNvSpPr/>
          <p:nvPr/>
        </p:nvSpPr>
        <p:spPr>
          <a:xfrm>
            <a:off x="2956320" y="351036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75" name="Google Shape;123;p19"/>
          <p:cNvSpPr/>
          <p:nvPr/>
        </p:nvSpPr>
        <p:spPr>
          <a:xfrm>
            <a:off x="4783680" y="3531600"/>
            <a:ext cx="1057680" cy="18972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76" name="Google Shape;124;p19"/>
          <p:cNvSpPr/>
          <p:nvPr/>
        </p:nvSpPr>
        <p:spPr>
          <a:xfrm>
            <a:off x="6406560" y="3510360"/>
            <a:ext cx="95184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77" name="Google Shape;125;p19"/>
          <p:cNvCxnSpPr>
            <a:stCxn id="74" idx="3"/>
            <a:endCxn id="75" idx="1"/>
          </p:cNvCxnSpPr>
          <p:nvPr/>
        </p:nvCxnSpPr>
        <p:spPr>
          <a:xfrm>
            <a:off x="4225680" y="3623040"/>
            <a:ext cx="558360" cy="3600"/>
          </a:xfrm>
          <a:prstGeom prst="straightConnector1">
            <a:avLst/>
          </a:prstGeom>
          <a:ln w="9525">
            <a:solidFill>
              <a:srgbClr val="595959"/>
            </a:solidFill>
            <a:round/>
            <a:tailEnd len="med" type="triangle" w="med"/>
          </a:ln>
        </p:spPr>
      </p:cxnSp>
      <p:cxnSp>
        <p:nvCxnSpPr>
          <p:cNvPr id="78" name="Google Shape;126;p19"/>
          <p:cNvCxnSpPr>
            <a:stCxn id="75" idx="3"/>
            <a:endCxn id="76" idx="1"/>
          </p:cNvCxnSpPr>
          <p:nvPr/>
        </p:nvCxnSpPr>
        <p:spPr>
          <a:xfrm flipV="1">
            <a:off x="5841360" y="3623040"/>
            <a:ext cx="565560" cy="3600"/>
          </a:xfrm>
          <a:prstGeom prst="straightConnector1">
            <a:avLst/>
          </a:prstGeom>
          <a:ln w="9525">
            <a:solidFill>
              <a:srgbClr val="595959"/>
            </a:solidFill>
            <a:round/>
            <a:tailEnd len="med" type="triangle" w="med"/>
          </a:ln>
        </p:spPr>
      </p:cxnSp>
      <p:sp>
        <p:nvSpPr>
          <p:cNvPr id="79" name="Google Shape;127;p19"/>
          <p:cNvSpPr/>
          <p:nvPr/>
        </p:nvSpPr>
        <p:spPr>
          <a:xfrm>
            <a:off x="1564920" y="4103280"/>
            <a:ext cx="1029240" cy="358920"/>
          </a:xfrm>
          <a:prstGeom prst="flowChartDocument">
            <a:avLst/>
          </a:prstGeom>
          <a:solidFill>
            <a:srgbClr val="fff2cc"/>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Evidence</a:t>
            </a:r>
            <a:endParaRPr b="0" lang="en-GB" sz="1400" spc="-1" strike="noStrike">
              <a:solidFill>
                <a:srgbClr val="000000"/>
              </a:solidFill>
              <a:latin typeface="Arial"/>
            </a:endParaRPr>
          </a:p>
        </p:txBody>
      </p:sp>
      <p:sp>
        <p:nvSpPr>
          <p:cNvPr id="80" name="Google Shape;128;p19"/>
          <p:cNvSpPr/>
          <p:nvPr/>
        </p:nvSpPr>
        <p:spPr>
          <a:xfrm>
            <a:off x="1281240" y="1906560"/>
            <a:ext cx="1187280" cy="358920"/>
          </a:xfrm>
          <a:prstGeom prst="flowChartDocument">
            <a:avLst/>
          </a:prstGeom>
          <a:solidFill>
            <a:srgbClr val="ff99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Assumption</a:t>
            </a:r>
            <a:endParaRPr b="0" lang="en-GB" sz="1400" spc="-1" strike="noStrike">
              <a:solidFill>
                <a:srgbClr val="000000"/>
              </a:solidFill>
              <a:latin typeface="Arial"/>
            </a:endParaRPr>
          </a:p>
        </p:txBody>
      </p:sp>
      <p:cxnSp>
        <p:nvCxnSpPr>
          <p:cNvPr id="81" name="Google Shape;129;p19"/>
          <p:cNvCxnSpPr>
            <a:stCxn id="80" idx="3"/>
            <a:endCxn id="62" idx="1"/>
          </p:cNvCxnSpPr>
          <p:nvPr/>
        </p:nvCxnSpPr>
        <p:spPr>
          <a:xfrm flipV="1">
            <a:off x="2468520" y="2041560"/>
            <a:ext cx="523440" cy="44640"/>
          </a:xfrm>
          <a:prstGeom prst="straightConnector1">
            <a:avLst/>
          </a:prstGeom>
          <a:ln w="9525">
            <a:solidFill>
              <a:srgbClr val="595959"/>
            </a:solidFill>
            <a:round/>
          </a:ln>
        </p:spPr>
      </p:cxnSp>
      <p:cxnSp>
        <p:nvCxnSpPr>
          <p:cNvPr id="82" name="Google Shape;130;p19"/>
          <p:cNvCxnSpPr>
            <a:stCxn id="79" idx="3"/>
            <a:endCxn id="67" idx="1"/>
          </p:cNvCxnSpPr>
          <p:nvPr/>
        </p:nvCxnSpPr>
        <p:spPr>
          <a:xfrm flipV="1">
            <a:off x="2594160" y="4216320"/>
            <a:ext cx="397800" cy="66600"/>
          </a:xfrm>
          <a:prstGeom prst="straightConnector1">
            <a:avLst/>
          </a:prstGeom>
          <a:ln w="9525">
            <a:solidFill>
              <a:srgbClr val="595959"/>
            </a:solidFill>
            <a:round/>
          </a:ln>
        </p:spPr>
      </p:cxnSp>
      <p:sp>
        <p:nvSpPr>
          <p:cNvPr id="83" name="Google Shape;131;p19"/>
          <p:cNvSpPr/>
          <p:nvPr/>
        </p:nvSpPr>
        <p:spPr>
          <a:xfrm>
            <a:off x="1467360" y="261432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cxnSp>
        <p:nvCxnSpPr>
          <p:cNvPr id="84" name="Google Shape;132;p19"/>
          <p:cNvCxnSpPr>
            <a:stCxn id="83" idx="3"/>
            <a:endCxn id="85" idx="1"/>
          </p:cNvCxnSpPr>
          <p:nvPr/>
        </p:nvCxnSpPr>
        <p:spPr>
          <a:xfrm>
            <a:off x="2736720" y="2727000"/>
            <a:ext cx="558360" cy="209880"/>
          </a:xfrm>
          <a:prstGeom prst="straightConnector1">
            <a:avLst/>
          </a:prstGeom>
          <a:ln w="9525">
            <a:solidFill>
              <a:srgbClr val="595959"/>
            </a:solidFill>
            <a:round/>
            <a:tailEnd len="med" type="triangle" w="med"/>
          </a:ln>
        </p:spPr>
      </p:cxnSp>
      <p:sp>
        <p:nvSpPr>
          <p:cNvPr id="86" name="Google Shape;134;p19"/>
          <p:cNvSpPr/>
          <p:nvPr/>
        </p:nvSpPr>
        <p:spPr>
          <a:xfrm>
            <a:off x="1467360" y="3049560"/>
            <a:ext cx="1269360" cy="225360"/>
          </a:xfrm>
          <a:prstGeom prst="roundRect">
            <a:avLst>
              <a:gd name="adj" fmla="val 16667"/>
            </a:avLst>
          </a:prstGeom>
          <a:solidFill>
            <a:srgbClr val="00ff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Motivation </a:t>
            </a:r>
            <a:endParaRPr b="0" lang="en-GB" sz="1400" spc="-1" strike="noStrike">
              <a:solidFill>
                <a:srgbClr val="ffffff"/>
              </a:solidFill>
              <a:latin typeface="Arial"/>
            </a:endParaRPr>
          </a:p>
        </p:txBody>
      </p:sp>
      <p:sp>
        <p:nvSpPr>
          <p:cNvPr id="85" name="Google Shape;133;p19"/>
          <p:cNvSpPr/>
          <p:nvPr/>
        </p:nvSpPr>
        <p:spPr>
          <a:xfrm>
            <a:off x="3294720" y="2823840"/>
            <a:ext cx="126936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Conflict</a:t>
            </a:r>
            <a:endParaRPr b="0" lang="en-GB" sz="1400" spc="-1" strike="noStrike">
              <a:solidFill>
                <a:srgbClr val="ffffff"/>
              </a:solidFill>
              <a:latin typeface="Arial"/>
            </a:endParaRPr>
          </a:p>
        </p:txBody>
      </p:sp>
      <p:cxnSp>
        <p:nvCxnSpPr>
          <p:cNvPr id="87" name="Google Shape;135;p19"/>
          <p:cNvCxnSpPr>
            <a:stCxn id="86" idx="3"/>
            <a:endCxn id="85" idx="1"/>
          </p:cNvCxnSpPr>
          <p:nvPr/>
        </p:nvCxnSpPr>
        <p:spPr>
          <a:xfrm flipV="1">
            <a:off x="2736720" y="2936520"/>
            <a:ext cx="558360" cy="226080"/>
          </a:xfrm>
          <a:prstGeom prst="straightConnector1">
            <a:avLst/>
          </a:prstGeom>
          <a:ln w="9525">
            <a:solidFill>
              <a:srgbClr val="595959"/>
            </a:solidFill>
            <a:round/>
            <a:tailEnd len="med" type="triangle" w="med"/>
          </a:ln>
        </p:spPr>
      </p:cxnSp>
      <p:sp>
        <p:nvSpPr>
          <p:cNvPr id="88" name="Google Shape;136;p19"/>
          <p:cNvSpPr/>
          <p:nvPr/>
        </p:nvSpPr>
        <p:spPr>
          <a:xfrm>
            <a:off x="5285880" y="2841480"/>
            <a:ext cx="1057680" cy="18972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85680" bIns="85680" anchor="ctr">
            <a:noAutofit/>
          </a:bodyPr>
          <a:p>
            <a:pPr algn="ctr">
              <a:lnSpc>
                <a:spcPct val="100000"/>
              </a:lnSpc>
              <a:tabLst>
                <a:tab algn="l" pos="0"/>
              </a:tabLst>
            </a:pPr>
            <a:r>
              <a:rPr b="0" lang="en-GB" sz="1400" spc="-1" strike="noStrike">
                <a:solidFill>
                  <a:srgbClr val="000000"/>
                </a:solidFill>
                <a:latin typeface="Arial"/>
                <a:ea typeface="Arial"/>
              </a:rPr>
              <a:t>Behaviour</a:t>
            </a:r>
            <a:endParaRPr b="0" lang="en-GB" sz="1400" spc="-1" strike="noStrike">
              <a:solidFill>
                <a:srgbClr val="ffffff"/>
              </a:solidFill>
              <a:latin typeface="Arial"/>
            </a:endParaRPr>
          </a:p>
        </p:txBody>
      </p:sp>
      <p:sp>
        <p:nvSpPr>
          <p:cNvPr id="89" name="Google Shape;137;p19"/>
          <p:cNvSpPr/>
          <p:nvPr/>
        </p:nvSpPr>
        <p:spPr>
          <a:xfrm>
            <a:off x="6910200" y="2808000"/>
            <a:ext cx="951840" cy="225360"/>
          </a:xfrm>
          <a:prstGeom prst="roundRect">
            <a:avLst>
              <a:gd name="adj" fmla="val 16667"/>
            </a:avLst>
          </a:prstGeom>
          <a:solidFill>
            <a:srgbClr val="ff0000"/>
          </a:solidFill>
          <a:ln w="9525">
            <a:solidFill>
              <a:srgbClr val="595959"/>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GB" sz="1400" spc="-1" strike="noStrike">
                <a:solidFill>
                  <a:srgbClr val="000000"/>
                </a:solidFill>
                <a:latin typeface="Arial"/>
                <a:ea typeface="Arial"/>
              </a:rPr>
              <a:t>Outcome</a:t>
            </a:r>
            <a:endParaRPr b="0" lang="en-GB" sz="1400" spc="-1" strike="noStrike">
              <a:solidFill>
                <a:srgbClr val="ffffff"/>
              </a:solidFill>
              <a:latin typeface="Arial"/>
            </a:endParaRPr>
          </a:p>
        </p:txBody>
      </p:sp>
      <p:cxnSp>
        <p:nvCxnSpPr>
          <p:cNvPr id="90" name="Google Shape;138;p19"/>
          <p:cNvCxnSpPr>
            <a:stCxn id="85" idx="3"/>
            <a:endCxn id="88" idx="1"/>
          </p:cNvCxnSpPr>
          <p:nvPr/>
        </p:nvCxnSpPr>
        <p:spPr>
          <a:xfrm flipV="1">
            <a:off x="4564080" y="2936160"/>
            <a:ext cx="722160" cy="720"/>
          </a:xfrm>
          <a:prstGeom prst="straightConnector1">
            <a:avLst/>
          </a:prstGeom>
          <a:ln w="9525">
            <a:solidFill>
              <a:srgbClr val="595959"/>
            </a:solidFill>
            <a:round/>
            <a:tailEnd len="med" type="triangle" w="med"/>
          </a:ln>
        </p:spPr>
      </p:cxnSp>
      <p:cxnSp>
        <p:nvCxnSpPr>
          <p:cNvPr id="91" name="Google Shape;139;p19"/>
          <p:cNvCxnSpPr>
            <a:stCxn id="88" idx="3"/>
            <a:endCxn id="89" idx="1"/>
          </p:cNvCxnSpPr>
          <p:nvPr/>
        </p:nvCxnSpPr>
        <p:spPr>
          <a:xfrm flipV="1">
            <a:off x="6343560" y="2920680"/>
            <a:ext cx="567000" cy="15840"/>
          </a:xfrm>
          <a:prstGeom prst="straightConnector1">
            <a:avLst/>
          </a:prstGeom>
          <a:ln w="9525">
            <a:solidFill>
              <a:srgbClr val="595959"/>
            </a:solidFill>
            <a:round/>
            <a:tailEnd len="med" type="triangle" w="me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Describe the required change</a:t>
            </a:r>
            <a:endParaRPr b="0" lang="en-GB" sz="2800" spc="-1" strike="noStrike">
              <a:solidFill>
                <a:srgbClr val="000000"/>
              </a:solidFill>
              <a:latin typeface="Arial"/>
            </a:endParaRPr>
          </a:p>
        </p:txBody>
      </p:sp>
      <p:sp>
        <p:nvSpPr>
          <p:cNvPr id="93" name="Google Shape;145;p20"/>
          <p:cNvSpPr/>
          <p:nvPr/>
        </p:nvSpPr>
        <p:spPr>
          <a:xfrm>
            <a:off x="465480" y="1340640"/>
            <a:ext cx="8211960" cy="29545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2600" spc="-1" strike="noStrike">
                <a:solidFill>
                  <a:schemeClr val="dk1"/>
                </a:solidFill>
                <a:latin typeface="Arial"/>
                <a:ea typeface="Arial"/>
              </a:rPr>
              <a:t>Increase / decrease / improve / reduce …</a:t>
            </a:r>
            <a:endParaRPr b="0" lang="en-GB" sz="2600" spc="-1" strike="noStrike">
              <a:solidFill>
                <a:srgbClr val="000000"/>
              </a:solidFill>
              <a:latin typeface="Arial"/>
            </a:endParaRPr>
          </a:p>
          <a:p>
            <a:pPr>
              <a:lnSpc>
                <a:spcPct val="100000"/>
              </a:lnSpc>
              <a:tabLst>
                <a:tab algn="l" pos="0"/>
              </a:tabLst>
            </a:pPr>
            <a:endParaRPr b="0" lang="en-GB" sz="2600" spc="-1" strike="noStrike">
              <a:solidFill>
                <a:srgbClr val="000000"/>
              </a:solidFill>
              <a:latin typeface="Arial"/>
            </a:endParaRPr>
          </a:p>
          <a:p>
            <a:pPr marL="457200" indent="-393840">
              <a:lnSpc>
                <a:spcPct val="100000"/>
              </a:lnSpc>
              <a:buClr>
                <a:srgbClr val="000000"/>
              </a:buClr>
              <a:buFont typeface="Arial"/>
              <a:buChar char="●"/>
              <a:tabLst>
                <a:tab algn="l" pos="0"/>
              </a:tabLst>
            </a:pPr>
            <a:r>
              <a:rPr b="0" lang="en-GB" sz="2600" spc="-1" strike="noStrike">
                <a:solidFill>
                  <a:schemeClr val="dk1"/>
                </a:solidFill>
                <a:latin typeface="Arial"/>
                <a:ea typeface="Arial"/>
              </a:rPr>
              <a:t>the perception that … </a:t>
            </a:r>
            <a:endParaRPr b="0" lang="en-GB" sz="2600" spc="-1" strike="noStrike">
              <a:solidFill>
                <a:srgbClr val="000000"/>
              </a:solidFill>
              <a:latin typeface="Arial"/>
            </a:endParaRPr>
          </a:p>
          <a:p>
            <a:pPr marL="457200" indent="-393840">
              <a:lnSpc>
                <a:spcPct val="100000"/>
              </a:lnSpc>
              <a:buClr>
                <a:srgbClr val="000000"/>
              </a:buClr>
              <a:buFont typeface="Arial"/>
              <a:buChar char="●"/>
              <a:tabLst>
                <a:tab algn="l" pos="0"/>
              </a:tabLst>
            </a:pPr>
            <a:r>
              <a:rPr b="0" lang="en-GB" sz="2600" spc="-1" strike="noStrike">
                <a:solidFill>
                  <a:schemeClr val="dk1"/>
                </a:solidFill>
                <a:latin typeface="Arial"/>
                <a:ea typeface="Arial"/>
              </a:rPr>
              <a:t>(or) the availability of/ access to… (resource) </a:t>
            </a:r>
            <a:endParaRPr b="0" lang="en-GB" sz="2600" spc="-1" strike="noStrike">
              <a:solidFill>
                <a:srgbClr val="000000"/>
              </a:solidFill>
              <a:latin typeface="Arial"/>
            </a:endParaRPr>
          </a:p>
          <a:p>
            <a:pPr marL="457200" indent="-393840">
              <a:lnSpc>
                <a:spcPct val="100000"/>
              </a:lnSpc>
              <a:buClr>
                <a:srgbClr val="000000"/>
              </a:buClr>
              <a:buFont typeface="Arial"/>
              <a:buChar char="●"/>
              <a:tabLst>
                <a:tab algn="l" pos="0"/>
              </a:tabLst>
            </a:pPr>
            <a:r>
              <a:rPr b="0" lang="en-GB" sz="2600" spc="-1" strike="noStrike">
                <a:solidFill>
                  <a:schemeClr val="dk1"/>
                </a:solidFill>
                <a:latin typeface="Arial"/>
                <a:ea typeface="Arial"/>
              </a:rPr>
              <a:t>(or) the ability to… (do something)</a:t>
            </a:r>
            <a:endParaRPr b="0" lang="en-GB" sz="2600" spc="-1" strike="noStrike">
              <a:solidFill>
                <a:srgbClr val="000000"/>
              </a:solidFill>
              <a:latin typeface="Arial"/>
            </a:endParaRPr>
          </a:p>
          <a:p>
            <a:pPr>
              <a:lnSpc>
                <a:spcPct val="100000"/>
              </a:lnSpc>
              <a:tabLst>
                <a:tab algn="l" pos="0"/>
              </a:tabLst>
            </a:pPr>
            <a:endParaRPr b="0" lang="en-GB" sz="2600" spc="-1" strike="noStrike">
              <a:solidFill>
                <a:srgbClr val="000000"/>
              </a:solidFill>
              <a:latin typeface="Arial"/>
            </a:endParaRPr>
          </a:p>
          <a:p>
            <a:pPr>
              <a:lnSpc>
                <a:spcPct val="100000"/>
              </a:lnSpc>
              <a:tabLst>
                <a:tab algn="l" pos="0"/>
              </a:tabLst>
            </a:pPr>
            <a:r>
              <a:rPr b="0" lang="en-GB" sz="2600" spc="-1" strike="noStrike">
                <a:solidFill>
                  <a:schemeClr val="dk1"/>
                </a:solidFill>
                <a:latin typeface="Arial"/>
                <a:ea typeface="Arial"/>
              </a:rPr>
              <a:t>How will these be measured (baseline and changes)?</a:t>
            </a:r>
            <a:endParaRPr b="0" lang="en-GB"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93333"/>
          </a:bodyPr>
          <a:p>
            <a:pPr indent="0">
              <a:lnSpc>
                <a:spcPct val="100000"/>
              </a:lnSpc>
              <a:buNone/>
              <a:tabLst>
                <a:tab algn="l" pos="0"/>
              </a:tabLst>
            </a:pPr>
            <a:r>
              <a:rPr b="0" lang="en-GB" sz="2800" spc="-1" strike="noStrike">
                <a:solidFill>
                  <a:schemeClr val="dk1"/>
                </a:solidFill>
                <a:latin typeface="Arial"/>
                <a:ea typeface="Arial"/>
              </a:rPr>
              <a:t>COM-B Model</a:t>
            </a:r>
            <a:endParaRPr b="0" lang="en-GB" sz="2800" spc="-1" strike="noStrike">
              <a:solidFill>
                <a:srgbClr val="000000"/>
              </a:solidFill>
              <a:latin typeface="Arial"/>
            </a:endParaRPr>
          </a:p>
        </p:txBody>
      </p:sp>
      <p:pic>
        <p:nvPicPr>
          <p:cNvPr id="95" name="Google Shape;151;p21" descr=""/>
          <p:cNvPicPr/>
          <p:nvPr/>
        </p:nvPicPr>
        <p:blipFill>
          <a:blip r:embed="rId1"/>
          <a:stretch/>
        </p:blipFill>
        <p:spPr>
          <a:xfrm>
            <a:off x="152280" y="1170000"/>
            <a:ext cx="4198680" cy="2534760"/>
          </a:xfrm>
          <a:prstGeom prst="rect">
            <a:avLst/>
          </a:prstGeom>
          <a:ln w="0">
            <a:noFill/>
          </a:ln>
        </p:spPr>
      </p:pic>
      <p:sp>
        <p:nvSpPr>
          <p:cNvPr id="96" name="Google Shape;152;p21"/>
          <p:cNvSpPr/>
          <p:nvPr/>
        </p:nvSpPr>
        <p:spPr>
          <a:xfrm>
            <a:off x="4724640" y="560880"/>
            <a:ext cx="3863160" cy="41497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300" spc="-1" strike="noStrike">
                <a:solidFill>
                  <a:schemeClr val="dk1"/>
                </a:solidFill>
                <a:latin typeface="Arial"/>
                <a:ea typeface="Arial"/>
              </a:rPr>
              <a:t>For any behaviour to occur: </a:t>
            </a:r>
            <a:endParaRPr b="0" lang="en-GB" sz="1300" spc="-1" strike="noStrike">
              <a:solidFill>
                <a:srgbClr val="000000"/>
              </a:solidFill>
              <a:latin typeface="Arial"/>
            </a:endParaRPr>
          </a:p>
          <a:p>
            <a:pPr>
              <a:lnSpc>
                <a:spcPct val="100000"/>
              </a:lnSpc>
              <a:tabLst>
                <a:tab algn="l" pos="0"/>
              </a:tabLst>
            </a:pPr>
            <a:endParaRPr b="0" lang="en-GB" sz="1300" spc="-1" strike="noStrike">
              <a:solidFill>
                <a:srgbClr val="000000"/>
              </a:solidFill>
              <a:latin typeface="Arial"/>
            </a:endParaRPr>
          </a:p>
          <a:p>
            <a:pPr>
              <a:lnSpc>
                <a:spcPct val="100000"/>
              </a:lnSpc>
              <a:tabLst>
                <a:tab algn="l" pos="0"/>
              </a:tabLst>
            </a:pPr>
            <a:r>
              <a:rPr b="0" lang="en-GB" sz="1300" spc="-1" strike="noStrike">
                <a:solidFill>
                  <a:schemeClr val="dk1"/>
                </a:solidFill>
                <a:latin typeface="Arial"/>
                <a:ea typeface="Arial"/>
              </a:rPr>
              <a:t>1. there must be the </a:t>
            </a:r>
            <a:r>
              <a:rPr b="1" lang="en-GB" sz="1300" spc="-1" strike="noStrike">
                <a:solidFill>
                  <a:schemeClr val="dk1"/>
                </a:solidFill>
                <a:latin typeface="Arial"/>
                <a:ea typeface="Arial"/>
              </a:rPr>
              <a:t>‘capability’ </a:t>
            </a:r>
            <a:r>
              <a:rPr b="0" lang="en-GB" sz="1300" spc="-1" strike="noStrike">
                <a:solidFill>
                  <a:schemeClr val="dk1"/>
                </a:solidFill>
                <a:latin typeface="Arial"/>
                <a:ea typeface="Arial"/>
              </a:rPr>
              <a:t>to do it: the person or people concerned must have the physical strength, knowledge, skills, stamina etc. to perform the behaviour; </a:t>
            </a:r>
            <a:endParaRPr b="0" lang="en-GB" sz="1300" spc="-1" strike="noStrike">
              <a:solidFill>
                <a:srgbClr val="000000"/>
              </a:solidFill>
              <a:latin typeface="Arial"/>
            </a:endParaRPr>
          </a:p>
          <a:p>
            <a:pPr>
              <a:lnSpc>
                <a:spcPct val="100000"/>
              </a:lnSpc>
              <a:tabLst>
                <a:tab algn="l" pos="0"/>
              </a:tabLst>
            </a:pPr>
            <a:endParaRPr b="0" lang="en-GB" sz="1300" spc="-1" strike="noStrike">
              <a:solidFill>
                <a:srgbClr val="000000"/>
              </a:solidFill>
              <a:latin typeface="Arial"/>
            </a:endParaRPr>
          </a:p>
          <a:p>
            <a:pPr>
              <a:lnSpc>
                <a:spcPct val="100000"/>
              </a:lnSpc>
              <a:tabLst>
                <a:tab algn="l" pos="0"/>
              </a:tabLst>
            </a:pPr>
            <a:r>
              <a:rPr b="0" lang="en-GB" sz="1300" spc="-1" strike="noStrike">
                <a:solidFill>
                  <a:schemeClr val="dk1"/>
                </a:solidFill>
                <a:latin typeface="Arial"/>
                <a:ea typeface="Arial"/>
              </a:rPr>
              <a:t>2. there must be the </a:t>
            </a:r>
            <a:r>
              <a:rPr b="1" lang="en-GB" sz="1300" spc="-1" strike="noStrike">
                <a:solidFill>
                  <a:schemeClr val="dk1"/>
                </a:solidFill>
                <a:latin typeface="Arial"/>
                <a:ea typeface="Arial"/>
              </a:rPr>
              <a:t>‘opportunity’ </a:t>
            </a:r>
            <a:r>
              <a:rPr b="0" lang="en-GB" sz="1300" spc="-1" strike="noStrike">
                <a:solidFill>
                  <a:schemeClr val="dk1"/>
                </a:solidFill>
                <a:latin typeface="Arial"/>
                <a:ea typeface="Arial"/>
              </a:rPr>
              <a:t>for the behaviour to occur in terms of a conducive physical and social environment: e.g. it must be physically accessible, affordable, socially acceptable and there must be sufficient time; </a:t>
            </a:r>
            <a:endParaRPr b="0" lang="en-GB" sz="1300" spc="-1" strike="noStrike">
              <a:solidFill>
                <a:srgbClr val="000000"/>
              </a:solidFill>
              <a:latin typeface="Arial"/>
            </a:endParaRPr>
          </a:p>
          <a:p>
            <a:pPr>
              <a:lnSpc>
                <a:spcPct val="100000"/>
              </a:lnSpc>
              <a:tabLst>
                <a:tab algn="l" pos="0"/>
              </a:tabLst>
            </a:pPr>
            <a:endParaRPr b="0" lang="en-GB" sz="1300" spc="-1" strike="noStrike">
              <a:solidFill>
                <a:srgbClr val="000000"/>
              </a:solidFill>
              <a:latin typeface="Arial"/>
            </a:endParaRPr>
          </a:p>
          <a:p>
            <a:pPr>
              <a:lnSpc>
                <a:spcPct val="100000"/>
              </a:lnSpc>
              <a:tabLst>
                <a:tab algn="l" pos="0"/>
              </a:tabLst>
            </a:pPr>
            <a:r>
              <a:rPr b="0" lang="en-GB" sz="1300" spc="-1" strike="noStrike">
                <a:solidFill>
                  <a:schemeClr val="dk1"/>
                </a:solidFill>
                <a:latin typeface="Arial"/>
                <a:ea typeface="Arial"/>
              </a:rPr>
              <a:t>3. there must be sufficient strong </a:t>
            </a:r>
            <a:r>
              <a:rPr b="1" lang="en-GB" sz="1300" spc="-1" strike="noStrike">
                <a:solidFill>
                  <a:schemeClr val="dk1"/>
                </a:solidFill>
                <a:latin typeface="Arial"/>
                <a:ea typeface="Arial"/>
              </a:rPr>
              <a:t>‘motivation’</a:t>
            </a:r>
            <a:r>
              <a:rPr b="0" lang="en-GB" sz="1300" spc="-1" strike="noStrike">
                <a:solidFill>
                  <a:schemeClr val="dk1"/>
                </a:solidFill>
                <a:latin typeface="Arial"/>
                <a:ea typeface="Arial"/>
              </a:rPr>
              <a:t>: i.e. they must be more highly motivated to do the behaviour at the relevant time than not to do the behaviour, or to engage in a competing behaviour</a:t>
            </a:r>
            <a:endParaRPr b="0" lang="en-GB" sz="1300" spc="-1" strike="noStrike">
              <a:solidFill>
                <a:srgbClr val="000000"/>
              </a:solidFill>
              <a:latin typeface="Arial"/>
            </a:endParaRPr>
          </a:p>
          <a:p>
            <a:pPr>
              <a:lnSpc>
                <a:spcPct val="100000"/>
              </a:lnSpc>
              <a:tabLst>
                <a:tab algn="l" pos="0"/>
              </a:tabLst>
            </a:pPr>
            <a:endParaRPr b="0" lang="en-GB" sz="1300" spc="-1" strike="noStrike">
              <a:solidFill>
                <a:srgbClr val="000000"/>
              </a:solidFill>
              <a:latin typeface="Arial"/>
            </a:endParaRPr>
          </a:p>
          <a:p>
            <a:pPr>
              <a:lnSpc>
                <a:spcPct val="100000"/>
              </a:lnSpc>
              <a:tabLst>
                <a:tab algn="l" pos="0"/>
              </a:tabLst>
            </a:pPr>
            <a:r>
              <a:rPr b="0" lang="en-GB" sz="1300" spc="-1" strike="noStrike">
                <a:solidFill>
                  <a:schemeClr val="dk1"/>
                </a:solidFill>
                <a:latin typeface="Arial"/>
                <a:ea typeface="Arial"/>
              </a:rPr>
              <a:t>Interventions should aim to improve </a:t>
            </a:r>
            <a:r>
              <a:rPr b="1" lang="en-GB" sz="1300" spc="-1" strike="noStrike">
                <a:solidFill>
                  <a:schemeClr val="dk1"/>
                </a:solidFill>
                <a:latin typeface="Arial"/>
                <a:ea typeface="Arial"/>
              </a:rPr>
              <a:t>capability</a:t>
            </a:r>
            <a:r>
              <a:rPr b="0" lang="en-GB" sz="1300" spc="-1" strike="noStrike">
                <a:solidFill>
                  <a:schemeClr val="dk1"/>
                </a:solidFill>
                <a:latin typeface="Arial"/>
                <a:ea typeface="Arial"/>
              </a:rPr>
              <a:t>, </a:t>
            </a:r>
            <a:r>
              <a:rPr b="1" lang="en-GB" sz="1300" spc="-1" strike="noStrike">
                <a:solidFill>
                  <a:schemeClr val="dk1"/>
                </a:solidFill>
                <a:latin typeface="Arial"/>
                <a:ea typeface="Arial"/>
              </a:rPr>
              <a:t>opportunity </a:t>
            </a:r>
            <a:r>
              <a:rPr b="0" lang="en-GB" sz="1300" spc="-1" strike="noStrike">
                <a:solidFill>
                  <a:schemeClr val="dk1"/>
                </a:solidFill>
                <a:latin typeface="Arial"/>
                <a:ea typeface="Arial"/>
              </a:rPr>
              <a:t>and </a:t>
            </a:r>
            <a:r>
              <a:rPr b="1" lang="en-GB" sz="1300" spc="-1" strike="noStrike">
                <a:solidFill>
                  <a:schemeClr val="dk1"/>
                </a:solidFill>
                <a:latin typeface="Arial"/>
                <a:ea typeface="Arial"/>
              </a:rPr>
              <a:t>motivation</a:t>
            </a:r>
            <a:r>
              <a:rPr b="0" lang="en-GB" sz="1300" spc="-1" strike="noStrike">
                <a:solidFill>
                  <a:schemeClr val="dk1"/>
                </a:solidFill>
                <a:latin typeface="Arial"/>
                <a:ea typeface="Arial"/>
              </a:rPr>
              <a:t>.</a:t>
            </a:r>
            <a:endParaRPr b="0" lang="en-GB"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2024-11-04T18:06:15Z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