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en-Archypelago/Archypelago/blob/main/LICENSE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 Challenge Statement Development​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Alan Inglis - Open Archypelago</a:t>
            </a:r>
          </a:p>
          <a:p>
            <a:pPr lvl="0" indent="0" marL="0">
              <a:buNone/>
            </a:pPr>
            <a:r>
              <a:rPr/>
              <a:t>This project is licensed under the GPL-3.0 License - see the </a:t>
            </a:r>
            <a:r>
              <a:rPr>
                <a:hlinkClick r:id="rId2"/>
              </a:rPr>
              <a:t>LICENSE.md</a:t>
            </a:r>
            <a:r>
              <a:rPr/>
              <a:t> file for details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Purpose - explain the purpose of the workshop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Duration - 15 minutes</a:t>
            </a:r>
          </a:p>
          <a:p>
            <a:pPr lvl="0" indent="-342900" marL="342900">
              <a:buAutoNum type="arabicPeriod"/>
            </a:pPr>
            <a:r>
              <a:rPr/>
              <a:t>Introduction</a:t>
            </a:r>
          </a:p>
          <a:p>
            <a:pPr lvl="0" indent="0" marL="1270000">
              <a:buNone/>
            </a:pPr>
            <a:r>
              <a:rPr sz="2000" i="1"/>
              <a:t>We are here to discuss [the challenge]</a:t>
            </a:r>
          </a:p>
          <a:p>
            <a:pPr lvl="0" indent="0" marL="1270000">
              <a:buNone/>
            </a:pPr>
            <a:r>
              <a:rPr sz="2000" i="1"/>
              <a:t>The purpose of this workshop is to</a:t>
            </a:r>
          </a:p>
          <a:p>
            <a:pPr lvl="0"/>
            <a:r>
              <a:rPr sz="2000" i="1"/>
              <a:t>Clearly define the problem​</a:t>
            </a:r>
          </a:p>
          <a:p>
            <a:pPr lvl="0"/>
            <a:r>
              <a:rPr sz="2000" i="1"/>
              <a:t>Understand what successful resolution looks like​</a:t>
            </a:r>
          </a:p>
          <a:p>
            <a:pPr lvl="0"/>
            <a:r>
              <a:rPr sz="2000" i="1"/>
              <a:t>Identify the key stakeholders who must commit to delivering success​</a:t>
            </a:r>
          </a:p>
          <a:p>
            <a:pPr lvl="0"/>
            <a:r>
              <a:rPr sz="2000" i="1"/>
              <a:t>Determine the of enterprise architecture</a:t>
            </a:r>
          </a:p>
          <a:p>
            <a:pPr lvl="0" indent="-342900" marL="342900">
              <a:buAutoNum startAt="2" type="arabicPeriod"/>
            </a:pPr>
            <a:r>
              <a:rPr/>
              <a:t>Quick personal introductions if everyone does not know each other</a:t>
            </a:r>
          </a:p>
          <a:p>
            <a:pPr lvl="1"/>
            <a:r>
              <a:rPr/>
              <a:t>name</a:t>
            </a:r>
          </a:p>
          <a:p>
            <a:pPr lvl="1"/>
            <a:r>
              <a:rPr/>
              <a:t>2 words describing what you do</a:t>
            </a:r>
          </a:p>
          <a:p>
            <a:pPr lvl="0" indent="-342900" marL="342900">
              <a:buAutoNum startAt="2" type="arabicPeriod"/>
            </a:pPr>
            <a:r>
              <a:rPr/>
              <a:t>The challenge</a:t>
            </a:r>
          </a:p>
          <a:p>
            <a:pPr lvl="0" indent="0" marL="1270000">
              <a:buNone/>
            </a:pPr>
            <a:r>
              <a:rPr sz="2000" i="1"/>
              <a:t>[challenge owner] will now set the scene for the workshop by briefly describing the challenge</a:t>
            </a:r>
          </a:p>
          <a:p>
            <a:pPr lvl="0" indent="0" marL="1270000">
              <a:buNone/>
            </a:pPr>
            <a:r>
              <a:rPr sz="2000" i="1"/>
              <a:t>The challenge that we see is [challenge description]</a:t>
            </a:r>
          </a:p>
          <a:p>
            <a:pPr lvl="0" indent="0" marL="1270000">
              <a:buNone/>
            </a:pPr>
            <a:r>
              <a:rPr sz="2000" i="1"/>
              <a:t>We don’t have strong evidence but the impact that we see anecdotally is [examples]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Purpose - create a description of the business problem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Duration - 1 hour</a:t>
            </a:r>
          </a:p>
          <a:p>
            <a:pPr lvl="0" indent="-342900" marL="342900">
              <a:buAutoNum type="arabicPeriod"/>
            </a:pPr>
            <a:r>
              <a:rPr/>
              <a:t>Ask the participants to write down 2-3 bullet points that describe their perspective on the challenge</a:t>
            </a:r>
          </a:p>
          <a:p>
            <a:pPr lvl="1"/>
            <a:r>
              <a:rPr/>
              <a:t>Write the notes individually without discussion and without showing them</a:t>
            </a:r>
          </a:p>
          <a:p>
            <a:pPr lvl="1"/>
            <a:r>
              <a:rPr/>
              <a:t>What is the root cause?</a:t>
            </a:r>
          </a:p>
          <a:p>
            <a:pPr lvl="1"/>
            <a:r>
              <a:rPr/>
              <a:t>Why is it important to address the challenge?</a:t>
            </a:r>
          </a:p>
          <a:p>
            <a:pPr lvl="1"/>
            <a:r>
              <a:rPr/>
              <a:t>Do not think about solutions</a:t>
            </a:r>
          </a:p>
          <a:p>
            <a:pPr lvl="0" indent="-342900" marL="342900">
              <a:buAutoNum type="arabicPeriod"/>
            </a:pPr>
            <a:r>
              <a:rPr/>
              <a:t>All participants show their notes at the same time</a:t>
            </a:r>
          </a:p>
          <a:p>
            <a:pPr lvl="0" indent="-342900" marL="342900">
              <a:buAutoNum type="arabicPeriod"/>
            </a:pPr>
            <a:r>
              <a:rPr/>
              <a:t>The facilitator talks through each note in turn</a:t>
            </a:r>
          </a:p>
          <a:p>
            <a:pPr lvl="0" indent="-342900" marL="342900">
              <a:buAutoNum type="arabicPeriod"/>
            </a:pPr>
            <a:r>
              <a:rPr/>
              <a:t>The facilitator creates a summary note that captures the agreement and divergence of the team’s contributions</a:t>
            </a:r>
          </a:p>
          <a:p>
            <a:pPr lvl="0" indent="-342900" marL="342900">
              <a:buAutoNum type="arabicPeriod"/>
            </a:pPr>
            <a:r>
              <a:rPr/>
              <a:t>The facilitator asks for any further thoughts from the team and adds to the summary if necessary</a:t>
            </a:r>
          </a:p>
          <a:p>
            <a:pPr lvl="0" indent="-342900" marL="342900">
              <a:buAutoNum type="arabicPeriod"/>
            </a:pPr>
            <a:r>
              <a:rPr/>
              <a:t>The facilitator then leads an analysis of the summary to firm up the problem description and resolve any disagreements. The following questions can be used as a start point -</a:t>
            </a:r>
          </a:p>
          <a:p>
            <a:pPr lvl="1"/>
            <a:r>
              <a:rPr/>
              <a:t>How does this damage the business?​</a:t>
            </a:r>
          </a:p>
          <a:p>
            <a:pPr lvl="1"/>
            <a:r>
              <a:rPr/>
              <a:t>Will key business stakeholders recognise the problem?</a:t>
            </a:r>
          </a:p>
          <a:p>
            <a:pPr lvl="1"/>
            <a:r>
              <a:rPr/>
              <a:t>What makes it </a:t>
            </a:r>
            <a:r>
              <a:rPr b="1"/>
              <a:t>significant</a:t>
            </a:r>
            <a:r>
              <a:rPr/>
              <a:t>​ to the business stakeholders?</a:t>
            </a:r>
          </a:p>
          <a:p>
            <a:pPr lvl="1"/>
            <a:r>
              <a:rPr/>
              <a:t>What makes it important to do something now?​</a:t>
            </a:r>
          </a:p>
          <a:p>
            <a:pPr lvl="1"/>
            <a:r>
              <a:rPr/>
              <a:t>What value will enterprise architects bring to the challenge?</a:t>
            </a:r>
          </a:p>
          <a:p>
            <a:pPr lvl="0" indent="-342900" marL="342900">
              <a:buAutoNum type="arabicPeriod"/>
            </a:pPr>
            <a:r>
              <a:rPr/>
              <a:t>The facilitator summarises the discussion under the following headings -</a:t>
            </a:r>
          </a:p>
          <a:p>
            <a:pPr lvl="1"/>
            <a:r>
              <a:rPr/>
              <a:t>Problem statement highlighting the negative impact on the business</a:t>
            </a:r>
          </a:p>
          <a:p>
            <a:pPr lvl="1"/>
            <a:r>
              <a:rPr/>
              <a:t>Who is impacted negatively by the problem?</a:t>
            </a:r>
          </a:p>
          <a:p>
            <a:pPr lvl="1"/>
            <a:r>
              <a:rPr/>
              <a:t>Who benefits from the problem?</a:t>
            </a:r>
          </a:p>
          <a:p>
            <a:pPr lvl="1"/>
            <a:r>
              <a:rPr/>
              <a:t>Why is is important now?</a:t>
            </a:r>
          </a:p>
          <a:p>
            <a:pPr lvl="1"/>
            <a:r>
              <a:rPr/>
              <a:t>What important things don’t we know?</a:t>
            </a:r>
          </a:p>
          <a:p>
            <a:pPr lvl="1"/>
            <a:r>
              <a:rPr/>
              <a:t>How can enterprise architects help?</a:t>
            </a:r>
          </a:p>
          <a:p>
            <a:pPr lvl="0" indent="0" marL="0">
              <a:buNone/>
            </a:pPr>
            <a:r>
              <a:rPr/>
              <a:t>Now it’s time to take a short break!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Purpose - create an ambitious description of what it will like when we have solved the problem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Duration - 45 minutes</a:t>
            </a:r>
          </a:p>
          <a:p>
            <a:pPr lvl="0" indent="-342900" marL="342900">
              <a:buAutoNum type="arabicPeriod"/>
            </a:pPr>
            <a:r>
              <a:rPr/>
              <a:t>Ask the participants to write down 2-3 bullet points that describe what is will be like when the problem has been </a:t>
            </a:r>
            <a:r>
              <a:rPr b="1"/>
              <a:t>fully</a:t>
            </a:r>
            <a:r>
              <a:rPr/>
              <a:t> solved</a:t>
            </a:r>
          </a:p>
          <a:p>
            <a:pPr lvl="1"/>
            <a:r>
              <a:rPr/>
              <a:t>Write the notes individually without discussion and without showing them</a:t>
            </a:r>
          </a:p>
          <a:p>
            <a:pPr lvl="1"/>
            <a:r>
              <a:rPr/>
              <a:t>This should be idealistic, not realistic or pragmatic (we will add that later)</a:t>
            </a:r>
          </a:p>
          <a:p>
            <a:pPr lvl="1"/>
            <a:r>
              <a:rPr/>
              <a:t>Do not think about solutions</a:t>
            </a:r>
          </a:p>
          <a:p>
            <a:pPr lvl="0" indent="-342900" marL="342900">
              <a:buAutoNum type="arabicPeriod"/>
            </a:pPr>
            <a:r>
              <a:rPr/>
              <a:t>All participants show their notes at the same time</a:t>
            </a:r>
          </a:p>
          <a:p>
            <a:pPr lvl="0" indent="-342900" marL="342900">
              <a:buAutoNum type="arabicPeriod"/>
            </a:pPr>
            <a:r>
              <a:rPr/>
              <a:t>The facilitator talks through each note in turn</a:t>
            </a:r>
          </a:p>
          <a:p>
            <a:pPr lvl="0" indent="-342900" marL="342900">
              <a:buAutoNum type="arabicPeriod"/>
            </a:pPr>
            <a:r>
              <a:rPr/>
              <a:t>The facilitator creates a summary note that captures the agreement and divergence of the team’s contributions</a:t>
            </a:r>
          </a:p>
          <a:p>
            <a:pPr lvl="0" indent="-342900" marL="342900">
              <a:buAutoNum type="arabicPeriod"/>
            </a:pPr>
            <a:r>
              <a:rPr/>
              <a:t>The facilitator asks for any further thoughts from the team and adds to the summary if necessary</a:t>
            </a:r>
          </a:p>
          <a:p>
            <a:pPr lvl="0" indent="-342900" marL="342900">
              <a:buAutoNum type="arabicPeriod"/>
            </a:pPr>
            <a:r>
              <a:rPr/>
              <a:t>The facilitator then leads an analysis of the summary to firm up what an </a:t>
            </a:r>
            <a:r>
              <a:rPr b="1"/>
              <a:t>ambitious</a:t>
            </a:r>
            <a:r>
              <a:rPr/>
              <a:t> view of success looks like and resolve any disagreements.</a:t>
            </a:r>
          </a:p>
          <a:p>
            <a:pPr lvl="0" indent="-342900" marL="342900">
              <a:buAutoNum type="arabicPeriod"/>
            </a:pPr>
            <a:r>
              <a:rPr/>
              <a:t>The next step is to make sure that we know when we have achieved success, is it </a:t>
            </a:r>
            <a:r>
              <a:rPr b="1"/>
              <a:t>measureable</a:t>
            </a:r>
            <a:r>
              <a:rPr/>
              <a:t>? The following questions can be used as a start point -</a:t>
            </a:r>
          </a:p>
          <a:p>
            <a:pPr lvl="1"/>
            <a:r>
              <a:rPr/>
              <a:t>What objective measures can we use to confirm that we have achieved success?</a:t>
            </a:r>
          </a:p>
          <a:p>
            <a:pPr lvl="1"/>
            <a:r>
              <a:rPr/>
              <a:t>What measures can we use to help us understand that we are on track to deliver success</a:t>
            </a:r>
          </a:p>
          <a:p>
            <a:pPr lvl="1"/>
            <a:r>
              <a:rPr/>
              <a:t>How does this change our definition of success?</a:t>
            </a:r>
          </a:p>
          <a:p>
            <a:pPr lvl="1"/>
            <a:r>
              <a:rPr/>
              <a:t>Is it still </a:t>
            </a:r>
            <a:r>
              <a:rPr b="1"/>
              <a:t>significant</a:t>
            </a:r>
            <a:r>
              <a:rPr/>
              <a:t> and </a:t>
            </a:r>
            <a:r>
              <a:rPr b="1"/>
              <a:t>ambitious</a:t>
            </a:r>
            <a:r>
              <a:rPr/>
              <a:t>?​</a:t>
            </a:r>
          </a:p>
          <a:p>
            <a:pPr lvl="0" indent="-342900" marL="342900">
              <a:buAutoNum type="arabicPeriod"/>
            </a:pPr>
            <a:r>
              <a:rPr/>
              <a:t>We now have a view of success, a target state that is</a:t>
            </a:r>
          </a:p>
          <a:p>
            <a:pPr lvl="1" indent="0" marL="342900">
              <a:buNone/>
            </a:pPr>
            <a:r>
              <a:rPr b="1"/>
              <a:t>S</a:t>
            </a:r>
            <a:r>
              <a:rPr/>
              <a:t>ignificant </a:t>
            </a:r>
            <a:r>
              <a:rPr b="1"/>
              <a:t>M</a:t>
            </a:r>
            <a:r>
              <a:rPr/>
              <a:t>easureable </a:t>
            </a:r>
            <a:r>
              <a:rPr b="1"/>
              <a:t>A</a:t>
            </a:r>
            <a:r>
              <a:rPr/>
              <a:t>mbitious</a:t>
            </a:r>
          </a:p>
          <a:p>
            <a:pPr lvl="0" indent="0" marL="0">
              <a:buNone/>
            </a:pPr>
            <a:r>
              <a:rPr/>
              <a:t>Now it’s time to take another short break!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Route to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Purpose - we will establish a realistic way forward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Duration - 45 minutes</a:t>
            </a:r>
          </a:p>
          <a:p>
            <a:pPr lvl="0" indent="-342900" marL="342900">
              <a:buAutoNum type="arabicPeriod"/>
            </a:pPr>
            <a:r>
              <a:rPr/>
              <a:t>Ask the participants to write down about 10 bullet points that describe how success can be delivered</a:t>
            </a:r>
          </a:p>
          <a:p>
            <a:pPr lvl="1"/>
            <a:r>
              <a:rPr/>
              <a:t>Write the notes individually without discussion and without showing them</a:t>
            </a:r>
          </a:p>
          <a:p>
            <a:pPr lvl="1"/>
            <a:r>
              <a:rPr/>
              <a:t>If you have any solution options, list them now, we are capturing them to sho wthat there are possible ways forward (we will not discuss them in detail in this workshop)</a:t>
            </a:r>
          </a:p>
          <a:p>
            <a:pPr lvl="1"/>
            <a:r>
              <a:rPr/>
              <a:t>This should be idealistic, not realistic or pragmatic (we will add that later)</a:t>
            </a:r>
          </a:p>
          <a:p>
            <a:pPr lvl="0" indent="-342900" marL="342900">
              <a:buAutoNum type="arabicPeriod"/>
            </a:pPr>
            <a:r>
              <a:rPr/>
              <a:t>All participants show their notes at the same time</a:t>
            </a:r>
          </a:p>
          <a:p>
            <a:pPr lvl="0" indent="-342900" marL="342900">
              <a:buAutoNum type="arabicPeriod"/>
            </a:pPr>
            <a:r>
              <a:rPr/>
              <a:t>The facilitator talks through each note in turn</a:t>
            </a:r>
          </a:p>
          <a:p>
            <a:pPr lvl="0" indent="-342900" marL="342900">
              <a:buAutoNum type="arabicPeriod"/>
            </a:pPr>
            <a:r>
              <a:rPr/>
              <a:t>The facilitator creates a summary note that captures the agreement and divergence of the team’s contributions</a:t>
            </a:r>
          </a:p>
          <a:p>
            <a:pPr lvl="0" indent="-342900" marL="342900">
              <a:buAutoNum type="arabicPeriod"/>
            </a:pPr>
            <a:r>
              <a:rPr/>
              <a:t>The facilitator asks for any further thoughts from the team and adds to the summary if necessary</a:t>
            </a:r>
          </a:p>
          <a:p>
            <a:pPr lvl="0" indent="-342900" marL="342900">
              <a:buAutoNum type="arabicPeriod"/>
            </a:pPr>
            <a:r>
              <a:rPr/>
              <a:t>The facilitator then leads an analysis of the summary to firm up the route to value and resolve any disagreements.</a:t>
            </a:r>
          </a:p>
          <a:p>
            <a:pPr lvl="0" indent="-342900" marL="342900">
              <a:buAutoNum type="arabicPeriod"/>
            </a:pPr>
            <a:r>
              <a:rPr/>
              <a:t>The next step is to adjust our route to make sure that we being </a:t>
            </a:r>
            <a:r>
              <a:rPr b="1"/>
              <a:t>realistic</a:t>
            </a:r>
            <a:r>
              <a:rPr/>
              <a:t>. The following questions can be used as a start point</a:t>
            </a:r>
          </a:p>
          <a:p>
            <a:pPr lvl="1"/>
            <a:r>
              <a:rPr/>
              <a:t>What is the maximum that should be paid to solve this problem​?</a:t>
            </a:r>
          </a:p>
          <a:p>
            <a:pPr lvl="1"/>
            <a:r>
              <a:rPr/>
              <a:t>What are the major steps required to deliver the ideal​?</a:t>
            </a:r>
          </a:p>
          <a:p>
            <a:pPr lvl="1"/>
            <a:r>
              <a:rPr/>
              <a:t>Can these be delivered?</a:t>
            </a:r>
          </a:p>
          <a:p>
            <a:pPr lvl="1"/>
            <a:r>
              <a:rPr/>
              <a:t>Can the ideal be delivered in phases?</a:t>
            </a:r>
          </a:p>
          <a:p>
            <a:pPr lvl="1"/>
            <a:r>
              <a:rPr/>
              <a:t>Is there a point before we get to the ideal that is “good enough”?</a:t>
            </a:r>
          </a:p>
          <a:p>
            <a:pPr lvl="1"/>
            <a:r>
              <a:rPr/>
              <a:t>What are the big risks, issues, blockers, concerns, constraints​ that may stop us achieving the ideal?</a:t>
            </a:r>
          </a:p>
          <a:p>
            <a:pPr lvl="1"/>
            <a:r>
              <a:rPr/>
              <a:t>Are any critical details that could derail us​?</a:t>
            </a:r>
          </a:p>
          <a:p>
            <a:pPr lvl="1"/>
            <a:r>
              <a:rPr/>
              <a:t>How does this change our definition of success?</a:t>
            </a:r>
          </a:p>
          <a:p>
            <a:pPr lvl="1"/>
            <a:r>
              <a:rPr/>
              <a:t>Is it still </a:t>
            </a:r>
            <a:r>
              <a:rPr b="1"/>
              <a:t>significant</a:t>
            </a:r>
            <a:r>
              <a:rPr/>
              <a:t>, </a:t>
            </a:r>
            <a:r>
              <a:rPr b="1"/>
              <a:t>measureable</a:t>
            </a:r>
            <a:r>
              <a:rPr/>
              <a:t> and </a:t>
            </a:r>
            <a:r>
              <a:rPr b="1"/>
              <a:t>ambitious</a:t>
            </a:r>
            <a:r>
              <a:rPr/>
              <a:t>?​</a:t>
            </a:r>
          </a:p>
          <a:p>
            <a:pPr lvl="0" indent="-342900" marL="342900">
              <a:buAutoNum type="arabicPeriod"/>
            </a:pPr>
            <a:r>
              <a:rPr/>
              <a:t>We now have a view of success, a target state that is</a:t>
            </a:r>
          </a:p>
          <a:p>
            <a:pPr lvl="1" indent="0" marL="342900">
              <a:buNone/>
            </a:pPr>
            <a:r>
              <a:rPr b="1"/>
              <a:t>S</a:t>
            </a:r>
            <a:r>
              <a:rPr/>
              <a:t>ignificant </a:t>
            </a:r>
            <a:r>
              <a:rPr b="1"/>
              <a:t>M</a:t>
            </a:r>
            <a:r>
              <a:rPr/>
              <a:t>easureable </a:t>
            </a:r>
            <a:r>
              <a:rPr b="1"/>
              <a:t>A</a:t>
            </a:r>
            <a:r>
              <a:rPr/>
              <a:t>mbitious </a:t>
            </a:r>
            <a:r>
              <a:rPr b="1"/>
              <a:t>R</a:t>
            </a:r>
            <a:r>
              <a:rPr/>
              <a:t>ealistic </a:t>
            </a:r>
            <a:r>
              <a:rPr b="1"/>
              <a:t>T</a:t>
            </a:r>
            <a:r>
              <a:rPr/>
              <a:t>imebound</a:t>
            </a:r>
          </a:p>
          <a:p>
            <a:pPr lvl="0" indent="0" marL="0">
              <a:buNone/>
            </a:pPr>
            <a:r>
              <a:rPr/>
              <a:t>Now we should have another short break!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Purpose -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Duration - 45 minutes</a:t>
            </a:r>
          </a:p>
          <a:p>
            <a:pPr lvl="0" indent="0" marL="0">
              <a:buNone/>
            </a:pPr>
            <a:r>
              <a:rPr/>
              <a:t>who pays​ who cares​ who can cause problems​ who needs to support​ who do we need to persuade to back us​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Purpose -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Duration - 10 minutes</a:t>
            </a:r>
          </a:p>
          <a:p>
            <a:pPr lvl="0" indent="0" marL="0">
              <a:buNone/>
            </a:pPr>
            <a:r>
              <a:rPr/>
              <a:t>go / no go - should we look for solutions?​ who will plan next steps and when​ is there a role for enterprise architects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 Challenge Canvas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Before we start on any architecture work we need to know what business problem aim to solve​</a:t>
            </a:r>
          </a:p>
          <a:p>
            <a:pPr lvl="0" indent="0" marL="0">
              <a:buNone/>
            </a:pPr>
            <a:r>
              <a:rPr/>
              <a:t>At the end of this workshop, we should have​</a:t>
            </a:r>
          </a:p>
          <a:p>
            <a:pPr lvl="0"/>
            <a:r>
              <a:rPr/>
              <a:t>Identified the problem​</a:t>
            </a:r>
          </a:p>
          <a:p>
            <a:pPr lvl="0"/>
            <a:r>
              <a:rPr/>
              <a:t>Gained an understanding what successful resolution looks like​</a:t>
            </a:r>
          </a:p>
          <a:p>
            <a:pPr lvl="0"/>
            <a:r>
              <a:rPr/>
              <a:t>Identified the key stakeholders who must commit to delivering success​</a:t>
            </a:r>
          </a:p>
          <a:p>
            <a:pPr lvl="0"/>
            <a:r>
              <a:rPr/>
              <a:t>Determined if there is potential enterprise architecture to do​</a:t>
            </a:r>
          </a:p>
          <a:p>
            <a:pPr lvl="0" indent="0" marL="0">
              <a:buNone/>
            </a:pPr>
            <a:r>
              <a:rPr/>
              <a:t>For enterprise architects (EAs) to add value the problem should be a mess or wicked or both</a:t>
            </a:r>
          </a:p>
          <a:p>
            <a:pPr lvl="0"/>
            <a:r>
              <a:rPr/>
              <a:t>Messy – has high process, data or technology complexity</a:t>
            </a:r>
          </a:p>
          <a:p>
            <a:pPr lvl="1"/>
            <a:r>
              <a:rPr/>
              <a:t>problem space is reasonably stable or changes in a predictable way</a:t>
            </a:r>
          </a:p>
          <a:p>
            <a:pPr lvl="1"/>
            <a:r>
              <a:rPr/>
              <a:t>target state can be defined with a reasonable level of confidence</a:t>
            </a:r>
          </a:p>
          <a:p>
            <a:pPr lvl="1"/>
            <a:r>
              <a:rPr/>
              <a:t>Enterprise Architects can</a:t>
            </a:r>
          </a:p>
          <a:p>
            <a:pPr lvl="2"/>
            <a:r>
              <a:rPr/>
              <a:t>make sense of the complexity</a:t>
            </a:r>
          </a:p>
          <a:p>
            <a:pPr lvl="2"/>
            <a:r>
              <a:rPr/>
              <a:t>help define a target state</a:t>
            </a:r>
          </a:p>
          <a:p>
            <a:pPr lvl="2"/>
            <a:r>
              <a:rPr/>
              <a:t>help define a roadmap to deliver the target</a:t>
            </a:r>
          </a:p>
          <a:p>
            <a:pPr lvl="2"/>
            <a:r>
              <a:rPr/>
              <a:t>help define an incremental approach to benefits delivery</a:t>
            </a:r>
          </a:p>
          <a:p>
            <a:pPr lvl="1"/>
            <a:r>
              <a:rPr/>
              <a:t>EA engagement is likely to be front loaded focused on defining current state, target state and the roadmap followed by a supporting role to help maintain the overall integrity of the approach as the delivery progresses</a:t>
            </a:r>
          </a:p>
          <a:p>
            <a:pPr lvl="0"/>
            <a:r>
              <a:rPr/>
              <a:t>Wicked – poorly understood</a:t>
            </a:r>
          </a:p>
          <a:p>
            <a:pPr lvl="1"/>
            <a:r>
              <a:rPr/>
              <a:t>constantly changing problem with complex interdependencies</a:t>
            </a:r>
          </a:p>
          <a:p>
            <a:pPr lvl="1"/>
            <a:r>
              <a:rPr/>
              <a:t>often has social / people complexity​</a:t>
            </a:r>
          </a:p>
          <a:p>
            <a:pPr lvl="1"/>
            <a:r>
              <a:rPr/>
              <a:t>significant parts of the target state cannot be defined with confidence</a:t>
            </a:r>
          </a:p>
          <a:p>
            <a:pPr lvl="1"/>
            <a:r>
              <a:rPr/>
              <a:t>Enterprise Architects can</a:t>
            </a:r>
          </a:p>
          <a:p>
            <a:pPr lvl="2"/>
            <a:r>
              <a:rPr/>
              <a:t>make sense of the complexity</a:t>
            </a:r>
          </a:p>
          <a:p>
            <a:pPr lvl="2"/>
            <a:r>
              <a:rPr/>
              <a:t>identify areas of uncertainty</a:t>
            </a:r>
          </a:p>
          <a:p>
            <a:pPr lvl="2"/>
            <a:r>
              <a:rPr/>
              <a:t>help define incremental and experimental target states</a:t>
            </a:r>
          </a:p>
          <a:p>
            <a:pPr lvl="2"/>
            <a:r>
              <a:rPr/>
              <a:t>help define an incremental approach to learning and benefits delivery</a:t>
            </a:r>
          </a:p>
          <a:p>
            <a:pPr lvl="1"/>
            <a:r>
              <a:rPr/>
              <a:t>EA engagement is likely to be continual during the programme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Workshop Set Up</a:t>
            </a:r>
          </a:p>
          <a:p>
            <a:pPr lvl="0" indent="-342900" marL="342900">
              <a:buAutoNum type="arabicPeriod"/>
            </a:pPr>
            <a:r>
              <a:rPr/>
              <a:t>Pre-condition</a:t>
            </a:r>
          </a:p>
          <a:p>
            <a:pPr lvl="0" indent="-342900" marL="342900">
              <a:buAutoNum type="arabicPeriod"/>
            </a:pPr>
            <a:r>
              <a:rPr/>
              <a:t>Attendees</a:t>
            </a:r>
          </a:p>
          <a:p>
            <a:pPr lvl="0" indent="-342900" marL="342900">
              <a:buAutoNum type="arabicPeriod"/>
            </a:pPr>
            <a:r>
              <a:rPr/>
              <a:t>Invitation</a:t>
            </a:r>
          </a:p>
          <a:p>
            <a:pPr lvl="0" indent="-342900" marL="342900">
              <a:buAutoNum type="arabicPeriod"/>
            </a:pPr>
            <a:r>
              <a:rPr/>
              <a:t>Workshop roles</a:t>
            </a:r>
          </a:p>
          <a:p>
            <a:pPr lvl="0" indent="-342900" marL="342900">
              <a:buAutoNum type="arabicPeriod"/>
            </a:pPr>
            <a:r>
              <a:rPr/>
              <a:t>Ground rules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Workshop Agenda</a:t>
            </a:r>
          </a:p>
          <a:p>
            <a:pPr lvl="0" indent="-342900" marL="342900">
              <a:buAutoNum type="arabicPeriod"/>
            </a:pPr>
            <a:r>
              <a:rPr/>
              <a:t>The challenge</a:t>
            </a:r>
          </a:p>
          <a:p>
            <a:pPr lvl="0" indent="-342900" marL="342900">
              <a:buAutoNum type="arabicPeriod"/>
            </a:pPr>
            <a:r>
              <a:rPr/>
              <a:t>Problem identification</a:t>
            </a:r>
          </a:p>
          <a:p>
            <a:pPr lvl="0" indent="-342900" marL="342900">
              <a:buAutoNum type="arabicPeriod"/>
            </a:pPr>
            <a:r>
              <a:rPr/>
              <a:t>Break​</a:t>
            </a:r>
          </a:p>
          <a:p>
            <a:pPr lvl="0" indent="-342900" marL="342900">
              <a:buAutoNum type="arabicPeriod"/>
            </a:pPr>
            <a:r>
              <a:rPr/>
              <a:t>Defining success</a:t>
            </a:r>
          </a:p>
          <a:p>
            <a:pPr lvl="0" indent="-342900" marL="342900">
              <a:buAutoNum type="arabicPeriod"/>
            </a:pPr>
            <a:r>
              <a:rPr/>
              <a:t>Break​</a:t>
            </a:r>
          </a:p>
          <a:p>
            <a:pPr lvl="0" indent="-342900" marL="342900">
              <a:buAutoNum type="arabicPeriod"/>
            </a:pPr>
            <a:r>
              <a:rPr/>
              <a:t>Route to value</a:t>
            </a:r>
          </a:p>
          <a:p>
            <a:pPr lvl="0" indent="-342900" marL="342900">
              <a:buAutoNum type="arabicPeriod"/>
            </a:pPr>
            <a:r>
              <a:rPr/>
              <a:t>Break​</a:t>
            </a:r>
          </a:p>
          <a:p>
            <a:pPr lvl="0" indent="-342900" marL="342900">
              <a:buAutoNum type="arabicPeriod"/>
            </a:pPr>
            <a:r>
              <a:rPr/>
              <a:t>Key stakeholders</a:t>
            </a:r>
          </a:p>
          <a:p>
            <a:pPr lvl="0" indent="-342900" marL="342900">
              <a:buAutoNum type="arabicPeriod"/>
            </a:pPr>
            <a:r>
              <a:rPr/>
              <a:t>Decisions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Total duration - 4 to 6 hours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concern of potentially enterprise wide significance has been identified by an EA​</a:t>
            </a:r>
          </a:p>
          <a:p>
            <a:pPr lvl="0" indent="0" marL="0">
              <a:buNone/>
            </a:pPr>
            <a:r>
              <a:rPr/>
              <a:t>e.g.​</a:t>
            </a:r>
          </a:p>
          <a:p>
            <a:pPr lvl="0"/>
            <a:r>
              <a:rPr/>
              <a:t>A senior stakeholder says “take a look at this…”​</a:t>
            </a:r>
          </a:p>
          <a:p>
            <a:pPr lvl="0"/>
            <a:r>
              <a:rPr/>
              <a:t>An EA gets an idea at a conference​</a:t>
            </a:r>
          </a:p>
          <a:p>
            <a:pPr lvl="0"/>
            <a:r>
              <a:rPr/>
              <a:t>An EA hears a worrying statement in a meeting about…​</a:t>
            </a:r>
          </a:p>
          <a:p>
            <a:pPr lvl="1"/>
            <a:r>
              <a:rPr/>
              <a:t>Project​</a:t>
            </a:r>
          </a:p>
          <a:p>
            <a:pPr lvl="1"/>
            <a:r>
              <a:rPr/>
              <a:t>Technical debt​</a:t>
            </a:r>
          </a:p>
          <a:p>
            <a:pPr lvl="1"/>
            <a:r>
              <a:rPr/>
              <a:t>Lack of collaboration​</a:t>
            </a:r>
          </a:p>
          <a:p>
            <a:pPr lvl="1"/>
            <a:r>
              <a:rPr/>
              <a:t>Siloes​</a:t>
            </a:r>
          </a:p>
          <a:p>
            <a:pPr lvl="0"/>
            <a:r>
              <a:rPr/>
              <a:t>An experienced EA just gets a sense that something is wrong!​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Attendees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three formats for this - - Informal with EAs only​ - More formal with key stakeholders and EAs​ - Multiple stakeholder meetings followed by a joint playback​</a:t>
            </a:r>
          </a:p>
          <a:p>
            <a:pPr lvl="0" indent="0" marL="0">
              <a:buNone/>
            </a:pPr>
            <a:r>
              <a:rPr/>
              <a:t>You can combine formats if it helps​ - You want a rehearsal with EAs only​ - You want to make sense of what the stakeholders said (e.g. create the stakeholder playback)​</a:t>
            </a:r>
          </a:p>
          <a:p>
            <a:pPr lvl="0" indent="0" marL="0">
              <a:buNone/>
            </a:pPr>
            <a:r>
              <a:rPr/>
              <a:t>5 to 8 people is an ideal size for the meeting​</a:t>
            </a:r>
          </a:p>
          <a:p>
            <a:pPr lvl="0" indent="0" marL="0">
              <a:buNone/>
            </a:pPr>
            <a:r>
              <a:rPr/>
              <a:t>Give attendees plenty of notice of the meeting</a:t>
            </a:r>
          </a:p>
          <a:p>
            <a:pPr lvl="0" indent="0" marL="0">
              <a:buNone/>
            </a:pPr>
            <a:r>
              <a:rPr/>
              <a:t>Meetings can be fully remote​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Invitation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i="1"/>
              <a:t>Hi AP</a:t>
            </a:r>
          </a:p>
          <a:p>
            <a:pPr lvl="0" indent="0" marL="1270000">
              <a:buNone/>
            </a:pPr>
            <a:r>
              <a:rPr sz="2000" i="1"/>
              <a:t>As I am sure you are aware we have major challenges with providing insights to leaders within the business.</a:t>
            </a:r>
          </a:p>
          <a:p>
            <a:pPr lvl="0" indent="0" marL="1270000">
              <a:buNone/>
            </a:pPr>
            <a:r>
              <a:rPr sz="2000" i="1"/>
              <a:t>We are running a workshop to develop a strong problem statement and work out how to kick off an initiative to improve the situation.</a:t>
            </a:r>
            <a:r>
              <a:rPr sz="2000"/>
              <a:t> </a:t>
            </a:r>
            <a:r>
              <a:rPr sz="2000" i="1"/>
              <a:t>You will see an invitation to a video call in your inbox soon.</a:t>
            </a:r>
          </a:p>
          <a:p>
            <a:pPr lvl="0" indent="0" marL="1270000">
              <a:buNone/>
            </a:pPr>
            <a:r>
              <a:rPr sz="2000" i="1"/>
              <a:t>I am looking forward to your valuable contribution.</a:t>
            </a:r>
          </a:p>
          <a:p>
            <a:pPr lvl="0" indent="0" marL="1270000">
              <a:buNone/>
            </a:pPr>
            <a:r>
              <a:rPr sz="2000" i="1"/>
              <a:t>Best wishes</a:t>
            </a:r>
          </a:p>
          <a:p>
            <a:pPr lvl="0" indent="0" marL="1270000">
              <a:buNone/>
            </a:pPr>
            <a:r>
              <a:rPr sz="2000" i="1"/>
              <a:t>JJ - Head of Enterprise Architecture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workshop will require these roles to be successful -</a:t>
            </a:r>
          </a:p>
          <a:p>
            <a:pPr lvl="0"/>
            <a:r>
              <a:rPr/>
              <a:t>Facilitator - takes the attendees through the workshop structure, adapting it as necessary, owns the schedule</a:t>
            </a:r>
          </a:p>
          <a:p>
            <a:pPr lvl="0"/>
            <a:r>
              <a:rPr/>
              <a:t>Challenge owner - presents the challenge, makes decisions when asked to do so by the Facilitator, maybe a proxy for a key stakeholder</a:t>
            </a:r>
          </a:p>
          <a:p>
            <a:pPr lvl="0"/>
            <a:r>
              <a:rPr/>
              <a:t>Scribe - makes notes when asked to do so by the facilitator</a:t>
            </a:r>
          </a:p>
          <a:p>
            <a:pPr lvl="0"/>
            <a:r>
              <a:rPr/>
              <a:t>Timekeeper - keeps time when asked to do so by the facilitator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Ground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The Facilitator is in charge</a:t>
            </a:r>
          </a:p>
          <a:p>
            <a:pPr lvl="0" indent="-342900" marL="342900">
              <a:buAutoNum type="arabicPeriod"/>
            </a:pPr>
            <a:r>
              <a:rPr/>
              <a:t>Challenge owner makes decisions</a:t>
            </a:r>
          </a:p>
          <a:p>
            <a:pPr lvl="0" indent="-342900" marL="342900">
              <a:buAutoNum type="arabicPeriod"/>
            </a:pPr>
            <a:r>
              <a:rPr/>
              <a:t>No distractions from phones or emails or chat</a:t>
            </a:r>
          </a:p>
          <a:p>
            <a:pPr lvl="1"/>
            <a:r>
              <a:rPr/>
              <a:t>switch off notifications</a:t>
            </a:r>
          </a:p>
          <a:p>
            <a:pPr lvl="1"/>
            <a:r>
              <a:rPr/>
              <a:t>we will have breaks</a:t>
            </a:r>
          </a:p>
          <a:p>
            <a:pPr lvl="0" indent="-342900" marL="342900">
              <a:buAutoNum type="arabicPeriod"/>
            </a:pPr>
            <a:r>
              <a:rPr/>
              <a:t>Don’t worry about children, pets, partners, deliveries, builders, etc</a:t>
            </a:r>
          </a:p>
          <a:p>
            <a:pPr lvl="1"/>
            <a:r>
              <a:rPr/>
              <a:t>they will interrupt and distract, it is OK!</a:t>
            </a:r>
          </a:p>
          <a:p>
            <a:pPr lvl="1"/>
            <a:r>
              <a:rPr/>
              <a:t>this is normal!</a:t>
            </a:r>
          </a:p>
          <a:p>
            <a:pPr lvl="1"/>
            <a:r>
              <a:rPr/>
              <a:t>sometimes they help with the creativity…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Workshop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2024-05-02T12:54:40Z</dcterms:created>
  <dcterms:modified xsi:type="dcterms:W3CDTF">2024-05-02T12:54:40Z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