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Statement Development​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Alan Inglis - Open Archypelago</a:t>
            </a:r>
          </a:p>
          <a:p>
            <a:pPr lvl="0" indent="0" marL="0">
              <a:buNone/>
            </a:pPr>
            <a:r>
              <a:rPr/>
              <a:t>This project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Hi AP</a:t>
            </a:r>
          </a:p>
          <a:p>
            <a:pPr lvl="0" indent="0" marL="1270000">
              <a:buNone/>
            </a:pPr>
            <a:r>
              <a:rPr sz="2000" i="1"/>
              <a:t>As I am sure you are aware we have major challenges with providing insights to leaders within the business.</a:t>
            </a:r>
          </a:p>
          <a:p>
            <a:pPr lvl="0" indent="0" marL="1270000">
              <a:buNone/>
            </a:pPr>
            <a:r>
              <a:rPr sz="2000" i="1"/>
              <a:t>We are running a workshop to develop a strong problem statement and work out how to kick off an initiative to improve the situation.</a:t>
            </a:r>
            <a:r>
              <a:rPr sz="2000"/>
              <a:t> </a:t>
            </a:r>
            <a:r>
              <a:rPr sz="2000" i="1"/>
              <a:t>You will see an invitation to a video call in your inbox soon.</a:t>
            </a:r>
          </a:p>
          <a:p>
            <a:pPr lvl="0" indent="0" marL="1270000">
              <a:buNone/>
            </a:pPr>
            <a:r>
              <a:rPr sz="2000" i="1"/>
              <a:t>I am looking forward to your valuable contribution.</a:t>
            </a:r>
          </a:p>
          <a:p>
            <a:pPr lvl="0" indent="0" marL="1270000">
              <a:buNone/>
            </a:pPr>
            <a:r>
              <a:rPr sz="2000" i="1"/>
              <a:t>Best wishes</a:t>
            </a:r>
          </a:p>
          <a:p>
            <a:pPr lvl="0" indent="0" marL="1270000">
              <a:buNone/>
            </a:pPr>
            <a:r>
              <a:rPr sz="2000" i="1"/>
              <a:t>JJ - Head of Enterprise Architecture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 will require these roles to be successful -</a:t>
            </a:r>
          </a:p>
          <a:p>
            <a:pPr lvl="0"/>
            <a:r>
              <a:rPr/>
              <a:t>Facilitator - takes the attendees through the workshop structure, adapting it as necessary, owns the schedule</a:t>
            </a:r>
          </a:p>
          <a:p>
            <a:pPr lvl="0"/>
            <a:r>
              <a:rPr/>
              <a:t>Challenge owner - presents the challenge, makes decisions when asked to do so by the Facilitator, maybe a proxy for a key stakeholder</a:t>
            </a:r>
          </a:p>
          <a:p>
            <a:pPr lvl="0"/>
            <a:r>
              <a:rPr/>
              <a:t>Scribe - makes notes when asked to do so by the facilitator</a:t>
            </a:r>
          </a:p>
          <a:p>
            <a:pPr lvl="0"/>
            <a:r>
              <a:rPr/>
              <a:t>Timekeeper - keeps time when asked to do so by the facilitator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is in charge</a:t>
            </a:r>
          </a:p>
          <a:p>
            <a:pPr lvl="0" indent="-342900" marL="342900">
              <a:buAutoNum type="arabicPeriod"/>
            </a:pPr>
            <a:r>
              <a:rPr/>
              <a:t>Challenge owner makes decisions</a:t>
            </a:r>
          </a:p>
          <a:p>
            <a:pPr lvl="0" indent="-342900" marL="342900">
              <a:buAutoNum type="arabicPeriod"/>
            </a:pPr>
            <a:r>
              <a:rPr/>
              <a:t>No distractions from phones or emails or chat</a:t>
            </a:r>
          </a:p>
          <a:p>
            <a:pPr lvl="1"/>
            <a:r>
              <a:rPr/>
              <a:t>switch off notifications</a:t>
            </a:r>
          </a:p>
          <a:p>
            <a:pPr lvl="1"/>
            <a:r>
              <a:rPr/>
              <a:t>we will have breaks</a:t>
            </a:r>
          </a:p>
          <a:p>
            <a:pPr lvl="0" indent="-342900" marL="342900">
              <a:buAutoNum type="arabicPeriod"/>
            </a:pPr>
            <a:r>
              <a:rPr/>
              <a:t>Don’t worry about children, pets, partners, deliveries, builders, etc</a:t>
            </a:r>
          </a:p>
          <a:p>
            <a:pPr lvl="1"/>
            <a:r>
              <a:rPr/>
              <a:t>they will interrupt and distract, it is OK!</a:t>
            </a:r>
          </a:p>
          <a:p>
            <a:pPr lvl="1"/>
            <a:r>
              <a:rPr/>
              <a:t>this is normal!</a:t>
            </a:r>
          </a:p>
          <a:p>
            <a:pPr lvl="1"/>
            <a:r>
              <a:rPr/>
              <a:t>sometimes they help with the creativity…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challenge (15 - 20 minutes)</a:t>
            </a:r>
          </a:p>
          <a:p>
            <a:pPr lvl="0" indent="-342900" marL="342900">
              <a:buAutoNum type="arabicPeriod"/>
            </a:pPr>
            <a:r>
              <a:rPr/>
              <a:t>Problem identification and analysis (60 - 90 minutes)</a:t>
            </a:r>
          </a:p>
          <a:p>
            <a:pPr lvl="0" indent="-342900" marL="342900">
              <a:buAutoNum type="arabicPeriod"/>
            </a:pPr>
            <a:r>
              <a:rPr/>
              <a:t>Success description and analysis (45 - 60 minutes)</a:t>
            </a:r>
          </a:p>
          <a:p>
            <a:pPr lvl="0" indent="-342900" marL="342900">
              <a:buAutoNum type="arabicPeriod"/>
            </a:pPr>
            <a:r>
              <a:rPr/>
              <a:t>Route to value identification and analysis (45 - 60 minutes)</a:t>
            </a:r>
          </a:p>
          <a:p>
            <a:pPr lvl="0" indent="-342900" marL="342900">
              <a:buAutoNum type="arabicPeriod"/>
            </a:pPr>
            <a:r>
              <a:rPr/>
              <a:t>Key stakeholders (45 - 60 minutes)</a:t>
            </a:r>
          </a:p>
          <a:p>
            <a:pPr lvl="0" indent="-342900" marL="342900">
              <a:buAutoNum type="arabicPeriod"/>
            </a:pPr>
            <a:r>
              <a:rPr/>
              <a:t>Decisions (10 - 20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duration - 4 to 6 hours (including breaks)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explain the purpose of the workshop</a:t>
            </a:r>
          </a:p>
          <a:p>
            <a:pPr lvl="0" indent="-342900" marL="342900">
              <a:buAutoNum type="arabicPeriod"/>
            </a:pPr>
            <a:r>
              <a:rPr/>
              <a:t>Introduction</a:t>
            </a:r>
          </a:p>
          <a:p>
            <a:pPr lvl="1"/>
            <a:r>
              <a:rPr/>
              <a:t>We are here to discuss [the challenge]</a:t>
            </a:r>
          </a:p>
          <a:p>
            <a:pPr lvl="1"/>
            <a:r>
              <a:rPr/>
              <a:t>The purpose of this workshop is to</a:t>
            </a:r>
          </a:p>
          <a:p>
            <a:pPr lvl="2"/>
            <a:r>
              <a:rPr/>
              <a:t>Clearly define the problem​</a:t>
            </a:r>
          </a:p>
          <a:p>
            <a:pPr lvl="2"/>
            <a:r>
              <a:rPr/>
              <a:t>Understand what successful resolution looks like​</a:t>
            </a:r>
          </a:p>
          <a:p>
            <a:pPr lvl="2"/>
            <a:r>
              <a:rPr/>
              <a:t>Identify the key stakeholders who must commit to delivering success​</a:t>
            </a:r>
          </a:p>
          <a:p>
            <a:pPr lvl="2"/>
            <a:r>
              <a:rPr/>
              <a:t>Determine the of enterprise architecture</a:t>
            </a:r>
          </a:p>
          <a:p>
            <a:pPr lvl="0" indent="-342900" marL="342900">
              <a:buAutoNum type="arabicPeriod"/>
            </a:pPr>
            <a:r>
              <a:rPr/>
              <a:t>Quick personal introductions if everyone does not know each other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2 words describing what you do</a:t>
            </a:r>
          </a:p>
          <a:p>
            <a:pPr lvl="0" indent="-342900" marL="342900">
              <a:buAutoNum type="arabicPeriod"/>
            </a:pPr>
            <a:r>
              <a:rPr/>
              <a:t>The challenge</a:t>
            </a:r>
          </a:p>
          <a:p>
            <a:pPr lvl="1"/>
            <a:r>
              <a:rPr/>
              <a:t>[challenge owner] will now set the scene for the workshop by briefly describing the challenge*</a:t>
            </a:r>
          </a:p>
          <a:p>
            <a:pPr lvl="1"/>
            <a:r>
              <a:rPr/>
              <a:t>The challenge that we see is [challenge description]*</a:t>
            </a:r>
          </a:p>
          <a:p>
            <a:pPr lvl="1"/>
            <a:r>
              <a:rPr/>
              <a:t>We don’t have strong evidence but the impact that we see anecdotally is [examples]*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2-3 bullet points that describe their perspective on the challenge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What is the root cause?</a:t>
            </a:r>
          </a:p>
          <a:p>
            <a:pPr lvl="1"/>
            <a:r>
              <a:rPr/>
              <a:t>Why is it important to address the challenge?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then leads an analysis of the summary to firm up the problem description and resolve any disagreements. The following questions can be used as a start point -</a:t>
            </a:r>
          </a:p>
          <a:p>
            <a:pPr lvl="1"/>
            <a:r>
              <a:rPr/>
              <a:t>How does this damage the business?​</a:t>
            </a:r>
          </a:p>
          <a:p>
            <a:pPr lvl="1"/>
            <a:r>
              <a:rPr/>
              <a:t>Will key business stakeholders recognise the problem?</a:t>
            </a:r>
          </a:p>
          <a:p>
            <a:pPr lvl="1"/>
            <a:r>
              <a:rPr/>
              <a:t>What makes it </a:t>
            </a:r>
            <a:r>
              <a:rPr b="1"/>
              <a:t>significant</a:t>
            </a:r>
            <a:r>
              <a:rPr/>
              <a:t>​ to the business stakeholders?</a:t>
            </a:r>
          </a:p>
          <a:p>
            <a:pPr lvl="1"/>
            <a:r>
              <a:rPr/>
              <a:t>What makes it important to do something now?​</a:t>
            </a:r>
          </a:p>
          <a:p>
            <a:pPr lvl="1"/>
            <a:r>
              <a:rPr/>
              <a:t>What value will enterprise architects bring to the challenge?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2-3 bullet points that describe what is will be like when the problem has been </a:t>
            </a:r>
            <a:r>
              <a:rPr b="1"/>
              <a:t>fully</a:t>
            </a:r>
            <a:r>
              <a:rPr/>
              <a:t> solved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then leads an analysis of the summary to firm up what an </a:t>
            </a:r>
            <a:r>
              <a:rPr b="1"/>
              <a:t>ambitious</a:t>
            </a:r>
            <a:r>
              <a:rPr/>
              <a:t> view of success looks like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make sure that we know when we have achieved success, is it </a:t>
            </a:r>
            <a:r>
              <a:rPr b="1"/>
              <a:t>measureable</a:t>
            </a:r>
            <a:r>
              <a:rPr/>
              <a:t>? The following questions can be used as a start point -</a:t>
            </a:r>
          </a:p>
          <a:p>
            <a:pPr lvl="1"/>
            <a:r>
              <a:rPr/>
              <a:t>What objective measures can we use to confirm that we have achieved success?</a:t>
            </a:r>
          </a:p>
          <a:p>
            <a:pPr lvl="1"/>
            <a:r>
              <a:rPr/>
              <a:t>What measures can we use to help us understand that we are on track to deliver success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</a:t>
            </a:r>
            <a:r>
              <a:rPr b="1"/>
              <a:t>significant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Ask the participants to write down about 10 bullet points that describe how success can be delivered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If you have any solution options, list them now, we are capturing them to sho wthat there are possible ways forward (we will not discuss them in detail in this workshop)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the route to value and resolve any disagreements.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start on any architecture work we need to know what business problem aim to solve​ and that we can add value</a:t>
            </a:r>
          </a:p>
          <a:p>
            <a:pPr lvl="0" indent="0" marL="0">
              <a:buNone/>
            </a:pPr>
            <a:r>
              <a:rPr/>
              <a:t>At the end of this workshop, we should have​</a:t>
            </a:r>
          </a:p>
          <a:p>
            <a:pPr lvl="0"/>
            <a:r>
              <a:rPr/>
              <a:t>Identified the problem​</a:t>
            </a:r>
          </a:p>
          <a:p>
            <a:pPr lvl="0"/>
            <a:r>
              <a:rPr/>
              <a:t>Gained an understanding what successful resolution looks like​</a:t>
            </a:r>
          </a:p>
          <a:p>
            <a:pPr lvl="0"/>
            <a:r>
              <a:rPr/>
              <a:t>Identified the key stakeholders who must commit to delivering success​</a:t>
            </a:r>
          </a:p>
          <a:p>
            <a:pPr lvl="0"/>
            <a:r>
              <a:rPr/>
              <a:t>Determined if there is potential enterprise architecture to do​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next step is to adjust our route to make sure that we being </a:t>
            </a:r>
            <a:r>
              <a:rPr b="1"/>
              <a:t>realistic</a:t>
            </a:r>
            <a:r>
              <a:rPr/>
              <a:t>. The following questions can be used as a start point</a:t>
            </a:r>
          </a:p>
          <a:p>
            <a:pPr lvl="1"/>
            <a:r>
              <a:rPr/>
              <a:t>What is the maximum that should be paid to solve this problem​?</a:t>
            </a:r>
          </a:p>
          <a:p>
            <a:pPr lvl="1"/>
            <a:r>
              <a:rPr/>
              <a:t>What are the major steps required to deliver the ideal​?</a:t>
            </a:r>
          </a:p>
          <a:p>
            <a:pPr lvl="1"/>
            <a:r>
              <a:rPr/>
              <a:t>Can these be delivered?</a:t>
            </a:r>
          </a:p>
          <a:p>
            <a:pPr lvl="1"/>
            <a:r>
              <a:rPr/>
              <a:t>Can the ideal be delivered in phases?</a:t>
            </a:r>
          </a:p>
          <a:p>
            <a:pPr lvl="1"/>
            <a:r>
              <a:rPr/>
              <a:t>Is there a point before we get to the ideal that is “good enough”?</a:t>
            </a:r>
          </a:p>
          <a:p>
            <a:pPr lvl="1"/>
            <a:r>
              <a:rPr/>
              <a:t>What are the big risks, issues, blockers, concerns, constraints​ that may stop us achieving the ideal?</a:t>
            </a:r>
          </a:p>
          <a:p>
            <a:pPr lvl="1"/>
            <a:r>
              <a:rPr/>
              <a:t>Are any critical details that could derail us​?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</a:t>
            </a:r>
            <a:r>
              <a:rPr b="1"/>
              <a:t>significant</a:t>
            </a:r>
            <a:r>
              <a:rPr/>
              <a:t>, </a:t>
            </a:r>
            <a:r>
              <a:rPr b="1"/>
              <a:t>measureable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 </a:t>
            </a:r>
            <a:r>
              <a:rPr b="1"/>
              <a:t>R</a:t>
            </a:r>
            <a:r>
              <a:rPr/>
              <a:t>ealistic </a:t>
            </a:r>
            <a:r>
              <a:rPr b="1"/>
              <a:t>T</a:t>
            </a:r>
            <a:r>
              <a:rPr/>
              <a:t>imebound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identify key stakeholders</a:t>
            </a:r>
          </a:p>
          <a:p>
            <a:pPr lvl="1"/>
            <a:r>
              <a:rPr/>
              <a:t>who pays​?</a:t>
            </a:r>
          </a:p>
          <a:p>
            <a:pPr lvl="1"/>
            <a:r>
              <a:rPr/>
              <a:t>who cares?​</a:t>
            </a:r>
          </a:p>
          <a:p>
            <a:pPr lvl="1"/>
            <a:r>
              <a:rPr/>
              <a:t>whose job or personal life will be impacted?</a:t>
            </a:r>
          </a:p>
          <a:p>
            <a:pPr lvl="1"/>
            <a:r>
              <a:rPr/>
              <a:t>are there any regulatory considerations?</a:t>
            </a:r>
          </a:p>
          <a:p>
            <a:pPr lvl="1"/>
            <a:r>
              <a:rPr/>
              <a:t>who can cause problems​?</a:t>
            </a:r>
          </a:p>
          <a:p>
            <a:pPr lvl="1"/>
            <a:r>
              <a:rPr/>
              <a:t>who needs to support​?</a:t>
            </a:r>
          </a:p>
          <a:p>
            <a:pPr lvl="1"/>
            <a:r>
              <a:rPr/>
              <a:t>who do we need to persuade to back us​?</a:t>
            </a:r>
          </a:p>
          <a:p>
            <a:pPr lvl="0" indent="-342900" marL="342900">
              <a:buAutoNum type="arabicPeriod"/>
            </a:pPr>
            <a:r>
              <a:rPr/>
              <a:t>which of these are most important now?</a:t>
            </a:r>
          </a:p>
          <a:p>
            <a:pPr lvl="0" indent="-342900" marL="342900">
              <a:buAutoNum type="arabicPeriod"/>
            </a:pPr>
            <a:r>
              <a:rPr/>
              <a:t>whose support do we need now?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will motivate them to resist this proposal?</a:t>
            </a:r>
          </a:p>
          <a:p>
            <a:pPr lvl="0" indent="-342900" marL="342900">
              <a:buAutoNum type="arabicPeriod"/>
            </a:pPr>
            <a:r>
              <a:rPr/>
              <a:t>what will motivate them to support it?</a:t>
            </a:r>
          </a:p>
          <a:p>
            <a:pPr lvl="0" indent="-342900" marL="342900">
              <a:buAutoNum type="arabicPeriod"/>
            </a:pPr>
            <a:r>
              <a:rPr/>
              <a:t>what evidence do we have for these motivations?</a:t>
            </a:r>
          </a:p>
          <a:p>
            <a:pPr lvl="0" indent="-342900" marL="342900">
              <a:buAutoNum type="arabicPeriod"/>
            </a:pPr>
            <a:r>
              <a:rPr/>
              <a:t>what message do we need to get to these stakeholders to achieve support?</a:t>
            </a:r>
          </a:p>
          <a:p>
            <a:pPr lvl="0" indent="-342900" marL="342900">
              <a:buAutoNum type="arabicPeriod"/>
            </a:pPr>
            <a:r>
              <a:rPr/>
              <a:t>how do we make it easy for them to support us?</a:t>
            </a:r>
          </a:p>
          <a:p>
            <a:pPr lvl="0" indent="-342900" marL="342900">
              <a:buAutoNum type="arabicPeriod"/>
            </a:pPr>
            <a:r>
              <a:rPr/>
              <a:t>how should the messages be delivered?</a:t>
            </a:r>
          </a:p>
          <a:p>
            <a:pPr lvl="0" indent="-342900" marL="342900">
              <a:buAutoNum type="arabicPeriod"/>
            </a:pPr>
            <a:r>
              <a:rPr/>
              <a:t>when should the messages be delivered?</a:t>
            </a:r>
          </a:p>
          <a:p>
            <a:pPr lvl="0" indent="-342900" marL="342900">
              <a:buAutoNum type="arabicPeriod"/>
            </a:pPr>
            <a:r>
              <a:rPr/>
              <a:t>how will we know if we have been successful in getting the support we need?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 / no go - should we look for solutions?​ who will plan next steps and when​ is there a role for enterprise architects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problem</a:t>
            </a:r>
          </a:p>
          <a:p>
            <a:pPr lvl="1"/>
            <a:r>
              <a:rPr/>
              <a:t>Problem statement highlighting the negative impact on the business</a:t>
            </a:r>
          </a:p>
          <a:p>
            <a:pPr lvl="1"/>
            <a:r>
              <a:rPr/>
              <a:t>Who is impacted negatively by the problem?</a:t>
            </a:r>
          </a:p>
          <a:p>
            <a:pPr lvl="1"/>
            <a:r>
              <a:rPr/>
              <a:t>Who benefits from the problem?</a:t>
            </a:r>
          </a:p>
          <a:p>
            <a:pPr lvl="1"/>
            <a:r>
              <a:rPr/>
              <a:t>Why is is important now?</a:t>
            </a:r>
          </a:p>
          <a:p>
            <a:pPr lvl="1"/>
            <a:r>
              <a:rPr/>
              <a:t>What important things don’t we know?</a:t>
            </a:r>
          </a:p>
          <a:p>
            <a:pPr lvl="1"/>
            <a:r>
              <a:rPr/>
              <a:t>How can enterprise architects help?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do Enterprise Architects add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Enterprise architects (EAs) add value by</a:t>
            </a:r>
          </a:p>
          <a:p>
            <a:pPr lvl="0"/>
            <a:r>
              <a:rPr/>
              <a:t>making sense of complexity</a:t>
            </a:r>
          </a:p>
          <a:p>
            <a:pPr lvl="0"/>
            <a:r>
              <a:rPr/>
              <a:t>navigating through complexity</a:t>
            </a:r>
          </a:p>
          <a:p>
            <a:pPr lvl="0"/>
            <a:r>
              <a:rPr/>
              <a:t>helping to manage uncertainty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Messy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have high process, data or technology complexity</a:t>
            </a:r>
          </a:p>
          <a:p>
            <a:pPr lvl="0"/>
            <a:r>
              <a:rPr/>
              <a:t>problem space is reasonably stable or changes in a predictable way</a:t>
            </a:r>
          </a:p>
          <a:p>
            <a:pPr lvl="0"/>
            <a:r>
              <a:rPr/>
              <a:t>target state can be defined with a reasonable level of confidence</a:t>
            </a:r>
          </a:p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define a target state</a:t>
            </a:r>
          </a:p>
          <a:p>
            <a:pPr lvl="1"/>
            <a:r>
              <a:rPr/>
              <a:t>define a roadmap to deliver the target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front loaded focused on defining current state, target state and the roadmap followed by a supporting role to help maintain the overall integrity of the approach in the delivery progresses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Wicked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poorly understood</a:t>
            </a:r>
          </a:p>
          <a:p>
            <a:pPr lvl="0"/>
            <a:r>
              <a:rPr/>
              <a:t>constantly changing problem with complex interdependencies</a:t>
            </a:r>
          </a:p>
          <a:p>
            <a:pPr lvl="0"/>
            <a:r>
              <a:rPr/>
              <a:t>often have significant social / people complexity​</a:t>
            </a:r>
          </a:p>
          <a:p>
            <a:pPr lvl="0"/>
            <a:r>
              <a:rPr/>
              <a:t>large parts of the currrent and / or target state cannot be defined with confidence</a:t>
            </a:r>
          </a:p>
          <a:p>
            <a:pPr lvl="0"/>
            <a:r>
              <a:rPr/>
              <a:t>Enterprise Architects can help</a:t>
            </a:r>
          </a:p>
          <a:p>
            <a:pPr lvl="1"/>
            <a:r>
              <a:rPr/>
              <a:t>make sense of the complexity</a:t>
            </a:r>
          </a:p>
          <a:p>
            <a:pPr lvl="1"/>
            <a:r>
              <a:rPr/>
              <a:t>identify areas of uncertainty</a:t>
            </a:r>
          </a:p>
          <a:p>
            <a:pPr lvl="1"/>
            <a:r>
              <a:rPr/>
              <a:t>define experiments and nudges to enable learning</a:t>
            </a:r>
          </a:p>
          <a:p>
            <a:pPr lvl="1"/>
            <a:r>
              <a:rPr/>
              <a:t>define an incremental approach to benefits delivery</a:t>
            </a:r>
          </a:p>
          <a:p>
            <a:pPr lvl="0" indent="0" marL="0">
              <a:buNone/>
            </a:pPr>
            <a:r>
              <a:rPr/>
              <a:t>EA engagement is likely to be continual during the programme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Pre-condition</a:t>
            </a:r>
          </a:p>
          <a:p>
            <a:pPr lvl="0" indent="-342900" marL="342900">
              <a:buAutoNum type="arabicPeriod"/>
            </a:pPr>
            <a:r>
              <a:rPr/>
              <a:t>Attendees</a:t>
            </a:r>
          </a:p>
          <a:p>
            <a:pPr lvl="0" indent="-342900" marL="342900">
              <a:buAutoNum type="arabicPeriod"/>
            </a:pPr>
            <a:r>
              <a:rPr/>
              <a:t>Invitation</a:t>
            </a:r>
          </a:p>
          <a:p>
            <a:pPr lvl="0" indent="-342900" marL="342900">
              <a:buAutoNum type="arabicPeriod"/>
            </a:pPr>
            <a:r>
              <a:rPr/>
              <a:t>Workshop roles</a:t>
            </a:r>
          </a:p>
          <a:p>
            <a:pPr lvl="0" indent="-342900" marL="342900">
              <a:buAutoNum type="arabicPeriod"/>
            </a:pPr>
            <a:r>
              <a:rPr/>
              <a:t>Ground rules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concern of potentially enterprise wide significance has been identified by an EA​</a:t>
            </a:r>
          </a:p>
          <a:p>
            <a:pPr lvl="0" indent="0" marL="0">
              <a:buNone/>
            </a:pPr>
            <a:r>
              <a:rPr/>
              <a:t>e.g.​</a:t>
            </a:r>
          </a:p>
          <a:p>
            <a:pPr lvl="0"/>
            <a:r>
              <a:rPr/>
              <a:t>A formal request for architecure work is made</a:t>
            </a:r>
          </a:p>
          <a:p>
            <a:pPr lvl="0"/>
            <a:r>
              <a:rPr/>
              <a:t>A senior stakeholder says “take a look at this…”​</a:t>
            </a:r>
          </a:p>
          <a:p>
            <a:pPr lvl="0"/>
            <a:r>
              <a:rPr/>
              <a:t>An EA gets an idea at a conference​</a:t>
            </a:r>
          </a:p>
          <a:p>
            <a:pPr lvl="0"/>
            <a:r>
              <a:rPr/>
              <a:t>An EA hears a worrying statement in a meeting about…​</a:t>
            </a:r>
          </a:p>
          <a:p>
            <a:pPr lvl="1"/>
            <a:r>
              <a:rPr/>
              <a:t>Project​</a:t>
            </a:r>
          </a:p>
          <a:p>
            <a:pPr lvl="1"/>
            <a:r>
              <a:rPr/>
              <a:t>Technical debt​</a:t>
            </a:r>
          </a:p>
          <a:p>
            <a:pPr lvl="1"/>
            <a:r>
              <a:rPr/>
              <a:t>Lack of collaboration​</a:t>
            </a:r>
          </a:p>
          <a:p>
            <a:pPr lvl="1"/>
            <a:r>
              <a:rPr/>
              <a:t>Siloes​</a:t>
            </a:r>
          </a:p>
          <a:p>
            <a:pPr lvl="0"/>
            <a:r>
              <a:rPr/>
              <a:t>An experienced EA just gets a sense that something is wrong!​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formats that we use</a:t>
            </a:r>
          </a:p>
          <a:p>
            <a:pPr lvl="0"/>
            <a:r>
              <a:rPr/>
              <a:t>Informal with EAs only​</a:t>
            </a:r>
          </a:p>
          <a:p>
            <a:pPr lvl="0"/>
            <a:r>
              <a:rPr/>
              <a:t>More formal with key stakeholders and EAs​</a:t>
            </a:r>
          </a:p>
          <a:p>
            <a:pPr lvl="0"/>
            <a:r>
              <a:rPr/>
              <a:t>Multiple stakeholder meetings followed by a joint playback​</a:t>
            </a:r>
          </a:p>
          <a:p>
            <a:pPr lvl="0"/>
            <a:r>
              <a:rPr/>
              <a:t>the workshop may be held as one intensive session or a series of shorter sessions over several days</a:t>
            </a:r>
          </a:p>
          <a:p>
            <a:pPr lvl="0"/>
            <a:r>
              <a:rPr/>
              <a:t>the facilitator shoudl consider giving the participants breaks after each section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formats if it helps​</a:t>
            </a:r>
          </a:p>
          <a:p>
            <a:pPr lvl="0"/>
            <a:r>
              <a:rPr/>
              <a:t>You want a rehearsal with EAs only​</a:t>
            </a:r>
          </a:p>
          <a:p>
            <a:pPr lvl="0"/>
            <a:r>
              <a:rPr/>
              <a:t>You want to make sense of what the stakeholders said (e.g. create the stakeholder playback)​</a:t>
            </a:r>
          </a:p>
          <a:p>
            <a:pPr lvl="0" indent="0" marL="0">
              <a:buNone/>
            </a:pPr>
            <a:r>
              <a:rPr/>
              <a:t>5 to 8 people is an ideal size for the meeting​</a:t>
            </a:r>
          </a:p>
          <a:p>
            <a:pPr lvl="0" indent="0" marL="0">
              <a:buNone/>
            </a:pPr>
            <a:r>
              <a:rPr/>
              <a:t>Give attendees plenty of notice of the meeting</a:t>
            </a:r>
          </a:p>
          <a:p>
            <a:pPr lvl="0" indent="0" marL="0">
              <a:buNone/>
            </a:pPr>
            <a:r>
              <a:rPr/>
              <a:t>Meetings can be fully remote​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2024-05-07T08:13:55Z</dcterms:created>
  <dcterms:modified xsi:type="dcterms:W3CDTF">2024-05-07T08:13:55Z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