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3.xml" ContentType="application/vnd.openxmlformats-officedocument.them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ink/ink2.xml" ContentType="application/inkml+xml"/>
  <Override PartName="/ppt/ink/ink3.xml" ContentType="application/inkml+xml"/>
  <Override PartName="/ppt/ink/ink4.xml" ContentType="application/inkml+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ink/ink32.xml" ContentType="application/inkml+xml"/>
  <Override PartName="/ppt/ink/ink33.xml" ContentType="application/inkml+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ink/ink34.xml" ContentType="application/inkml+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3.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4.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5.xml" ContentType="application/vnd.openxmlformats-officedocument.presentationml.notesSlide+xml"/>
  <Override PartName="/ppt/tags/tag121.xml" ContentType="application/vnd.openxmlformats-officedocument.presentationml.tags+xml"/>
  <Override PartName="/ppt/notesSlides/notesSlide6.xml" ContentType="application/vnd.openxmlformats-officedocument.presentationml.notesSlide+xml"/>
  <Override PartName="/ppt/tags/tag122.xml" ContentType="application/vnd.openxmlformats-officedocument.presentationml.tags+xml"/>
  <Override PartName="/ppt/notesSlides/notesSlide7.xml" ContentType="application/vnd.openxmlformats-officedocument.presentationml.notesSlide+xml"/>
  <Override PartName="/ppt/tags/tag123.xml" ContentType="application/vnd.openxmlformats-officedocument.presentationml.tags+xml"/>
  <Override PartName="/ppt/notesSlides/notesSlide8.xml" ContentType="application/vnd.openxmlformats-officedocument.presentationml.notesSlide+xml"/>
  <Override PartName="/ppt/tags/tag124.xml" ContentType="application/vnd.openxmlformats-officedocument.presentationml.tags+xml"/>
  <Override PartName="/ppt/notesSlides/notesSlide9.xml" ContentType="application/vnd.openxmlformats-officedocument.presentationml.notesSlide+xml"/>
  <Override PartName="/ppt/tags/tag125.xml" ContentType="application/vnd.openxmlformats-officedocument.presentationml.tags+xml"/>
  <Override PartName="/ppt/notesSlides/notesSlide10.xml" ContentType="application/vnd.openxmlformats-officedocument.presentationml.notesSlide+xml"/>
  <Override PartName="/ppt/tags/tag126.xml" ContentType="application/vnd.openxmlformats-officedocument.presentationml.tags+xml"/>
  <Override PartName="/ppt/notesSlides/notesSlide11.xml" ContentType="application/vnd.openxmlformats-officedocument.presentationml.notesSlide+xml"/>
  <Override PartName="/ppt/tags/tag127.xml" ContentType="application/vnd.openxmlformats-officedocument.presentationml.tags+xml"/>
  <Override PartName="/ppt/notesSlides/notesSlide12.xml" ContentType="application/vnd.openxmlformats-officedocument.presentationml.notesSlide+xml"/>
  <Override PartName="/ppt/tags/tag1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3"/>
  </p:notesMasterIdLst>
  <p:sldIdLst>
    <p:sldId id="257" r:id="rId3"/>
    <p:sldId id="264" r:id="rId4"/>
    <p:sldId id="271" r:id="rId5"/>
    <p:sldId id="465" r:id="rId6"/>
    <p:sldId id="272" r:id="rId7"/>
    <p:sldId id="464" r:id="rId8"/>
    <p:sldId id="275" r:id="rId9"/>
    <p:sldId id="276" r:id="rId10"/>
    <p:sldId id="274" r:id="rId11"/>
    <p:sldId id="466" r:id="rId12"/>
    <p:sldId id="277" r:id="rId13"/>
    <p:sldId id="266" r:id="rId14"/>
    <p:sldId id="278" r:id="rId15"/>
    <p:sldId id="279" r:id="rId16"/>
    <p:sldId id="281" r:id="rId17"/>
    <p:sldId id="467" r:id="rId18"/>
    <p:sldId id="282" r:id="rId19"/>
    <p:sldId id="468" r:id="rId20"/>
    <p:sldId id="469" r:id="rId21"/>
    <p:sldId id="267" r:id="rId22"/>
    <p:sldId id="283" r:id="rId23"/>
    <p:sldId id="471" r:id="rId24"/>
    <p:sldId id="284" r:id="rId25"/>
    <p:sldId id="472" r:id="rId26"/>
    <p:sldId id="473" r:id="rId27"/>
    <p:sldId id="285" r:id="rId28"/>
    <p:sldId id="291" r:id="rId29"/>
    <p:sldId id="474" r:id="rId30"/>
    <p:sldId id="286" r:id="rId31"/>
    <p:sldId id="475" r:id="rId32"/>
    <p:sldId id="287" r:id="rId33"/>
    <p:sldId id="268" r:id="rId34"/>
    <p:sldId id="259" r:id="rId35"/>
    <p:sldId id="453" r:id="rId36"/>
    <p:sldId id="270" r:id="rId37"/>
    <p:sldId id="455" r:id="rId38"/>
    <p:sldId id="341" r:id="rId39"/>
    <p:sldId id="342" r:id="rId40"/>
    <p:sldId id="381" r:id="rId41"/>
    <p:sldId id="383" r:id="rId42"/>
    <p:sldId id="470" r:id="rId43"/>
    <p:sldId id="269" r:id="rId44"/>
    <p:sldId id="292" r:id="rId45"/>
    <p:sldId id="293" r:id="rId46"/>
    <p:sldId id="295" r:id="rId47"/>
    <p:sldId id="300" r:id="rId48"/>
    <p:sldId id="419" r:id="rId49"/>
    <p:sldId id="420" r:id="rId50"/>
    <p:sldId id="451" r:id="rId51"/>
    <p:sldId id="452" r:id="rId52"/>
    <p:sldId id="298" r:id="rId53"/>
    <p:sldId id="456" r:id="rId54"/>
    <p:sldId id="457" r:id="rId55"/>
    <p:sldId id="458" r:id="rId56"/>
    <p:sldId id="461" r:id="rId57"/>
    <p:sldId id="459" r:id="rId58"/>
    <p:sldId id="462" r:id="rId59"/>
    <p:sldId id="460" r:id="rId60"/>
    <p:sldId id="463" r:id="rId61"/>
    <p:sldId id="338" r:id="rId6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见 文娜" initials="见" lastIdx="1" clrIdx="0">
    <p:extLst>
      <p:ext uri="{19B8F6BF-5375-455C-9EA6-DF929625EA0E}">
        <p15:presenceInfo xmlns:p15="http://schemas.microsoft.com/office/powerpoint/2012/main" userId="7c3482d6f6b1726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34" d="100"/>
          <a:sy n="34" d="100"/>
        </p:scale>
        <p:origin x="44" y="2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9.wmf"/><Relationship Id="rId1" Type="http://schemas.openxmlformats.org/officeDocument/2006/relationships/image" Target="../media/image7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1.wmf"/></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9T01:43:44.79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16:28.617"/>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16:29.065"/>
    </inkml:context>
    <inkml:brush xml:id="br0">
      <inkml:brushProperty name="width" value="0.1" units="cm"/>
      <inkml:brushProperty name="height" value="0.1" units="cm"/>
      <inkml:brushProperty name="color" value="#FFFFFF"/>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9T03:25:04.11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5:48.47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21 2,'73'-1,"88"3,-153-1,1 0,-1 1,0-1,0 2,0-1,0 1,0 0,0 1,9 5,-13-6,0 0,-1 0,1 0,0 0,-1 1,0-1,0 1,0 0,0 0,-1 0,1 1,-1-1,0 0,-1 1,1-1,-1 1,2 8,-3-9,0 0,0 0,0 0,-1 0,0 0,1 0,-2 0,1 0,0 0,-1 0,1-1,-1 1,0 0,-1-1,1 0,0 1,-1-1,0 0,0 0,0-1,0 1,-6 3,-5 4,0-1,-1 0,0-1,-18 6,0-2,0-1,-1-2,-1-2,-59 6,63-11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5:50.73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1480 407,'0'20,"1"-12,-1-1,0 1,0 0,-1 0,0-1,0 1,0-1,-1 1,-1-1,-3 11,-4-8,10-10,0 0,0 0,-1 0,1 0,0 0,0 0,-1 0,1 0,0 0,0 0,0 0,-1 0,1 0,0 0,0 0,0 0,-1 0,1 0,0 0,0 0,0 0,-1-1,1 1,0 0,0 0,0 0,0 0,-1 0,1-1,0 1,0 0,0 0,0-1,-1 0,1 0,-1-1,1 1,0-1,0 1,0 0,-1-1,1 1,1-1,-1 1,0-1,0 1,0 0,1-1,-1 1,2-3,1-3,1 0,0 0,1 0,0 0,0 1,0 0,1 0,0 0,0 1,9-7,11-6,38-18,-59 33,51-26,97-35,-142 60,-15 6,-23 7,-196 35,15-13,-901 42,933-75,167 1,0 0,-1 0,1-1,0 0,-14-5,22 6,0 1,0-1,1 1,-1 0,0-1,0 1,1-1,-1 0,0 1,1-1,-1 1,0-1,1 0,-1 0,1 1,-1-1,1 0,0 0,-1 0,1 1,0-1,-1-2,1 2,1-1,-1 1,1-1,-1 1,1-1,-1 1,1-1,0 1,0 0,0 0,0-1,0 1,0 0,0 0,0 0,0 0,3-2,10-7,1 1,1 1,26-12,103-38,206-54,165-1,-484 108,50-10,153-7,-231 22,1-1,-1 2,1-1,-1 0,0 1,1 0,-1 0,0 0,1 0,4 3,-8-3,1 1,-1-1,1 0,-1 1,1-1,-1 1,0 0,0-1,0 1,0 0,0 0,0 0,0 0,-1-1,1 1,0 0,-1 0,0 0,0 0,1 1,-1-1,-1 2,1 28,-1 0,-3 0,0 0,-2-1,-1 0,-1 0,-2-1,-1 0,-20 38,12-33,-2-1,0-1,-2-1,-2-1,-1-1,-1-1,-32 26,37-37,0-1,-38 22,49-33,0-1,0 0,-1 0,1-1,-1-1,0 0,0 0,-13 0,23-2,0-1,0 0,0 0,-1 0,1 0,0-1,0 1,0 0,0-1,0 0,0 1,0-1,0 0,0 0,0 0,1 0,-1 0,0-1,0 1,1-1,-1 1,-2-4,-6-14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5:51.41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888 68,'3'-2,"9"-2,-1 1,1 0,0 0,13-1,-23 4,0 0,0-1,-1 1,1 0,0 0,0 0,-1 1,1-1,0 0,0 1,-1-1,1 1,0-1,-1 1,1 0,-1-1,1 1,-1 0,1 0,-1 0,1 1,-1-1,0 0,0 0,0 1,0-1,0 1,0-1,0 1,0-1,0 1,-1-1,1 1,0 0,-1-1,0 1,1 2,-1 1,0 1,0-1,-1 1,1-1,-1 1,-1-1,1 1,-1-1,0 0,-4 8,-2 3,-1-1,-15 20,3-10,-1-1,0-2,-2 0,-1-1,0-2,-1 0,-39 19,-209 90,193-94,-1-4,-96 23,168-51,0 0,0 0,0-1,0 0,-14-2,22 1,1 0,-1 0,0 0,1-1,-1 1,1-1,-1 1,0-1,1 1,-1-1,1 0,0 0,-1 0,1 0,-1 0,1 0,0 0,0 0,0-1,0 1,0 0,0-1,0 1,0-1,0 1,1-1,-1 1,1-1,-1 0,1 1,0-1,-1 0,1 1,0-1,0 0,0 1,0-1,0 0,1-2,1-5,0-1,0 1,1 0,0 0,1 1,0-1,5-8,5-6,25-31,-1 10,1 1,2 3,80-62,156-80,-203 138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5:55.25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2082 151,'0'0,"0"0,0 0,-1 0,1 0,0 1,0-1,0 0,-1 0,1 0,0 1,0-1,0 0,0 0,0 1,-1-1,1 0,0 0,0 1,0-1,0 0,0 0,0 1,0-1,0 0,0 0,0 1,0-1,0 0,0 0,0 1,0-1,0 0,0 1,0-1,1 0,-1 0,0 1,0-1,0 0,0 0,0 0,1 1,-1-1,0 0,0 0,0 0,1 0,-1 1,0-1,0 0,1 0,-1 0,0 0,0 0,1 0,-1 0,0 0,0 0,1 0,-1 0,0 0,0 0,1 0,26 3,76-8,150-25,-205 23,224-36,259-31,-512 72,-10 0,1 1,-1 0,0 1,1 0,-1 1,17 2,-25-3,-1 0,0 0,1 0,-1 0,0 0,1 1,-1-1,0 0,0 0,1 0,-1 0,0 1,1-1,-1 0,0 0,0 0,1 1,-1-1,0 0,0 0,0 1,1-1,-1 0,0 1,0-1,0 0,0 1,0-1,0 0,0 1,1-1,-1 0,0 1,0-1,0 0,0 1,-1-1,1 0,0 1,0-1,0 0,0 0,0 1,0-1,0 0,0 1,-1-1,1 0,0 1,-1-1,-1 3,-1 0,-1-1,1 1,0-1,-1 1,1-1,-7 2,-46 22,-111 34,-70 4,-23-6,-52 14,282-62,21-6,12-3,139-20,554-129,-339 67,-283 65,142-34,-199 43,-26 6,-200 18,91-4,-230 20,-111 8,-1984 73,2259-113,178 0,0-1,-1 0,1-1,0 0,0 0,0 0,-8-3,14 4,0 0,0 0,0-1,0 1,0 0,1-1,-1 1,0 0,0 0,0-1,0 1,0 0,1 0,-1 0,0-1,0 1,0 0,1 0,-1 0,0-1,0 1,1 0,-1 0,0 0,1 0,-1 0,0 0,0 0,1 0,-1 0,0 0,1 0,-1 0,0 0,1 0,29-7,108-10,180 0,-306 17,53 1,-60-1,-1 1,1-1,0 1,0 0,0 1,-1-1,1 1,-1 0,6 3,-9-4,0-1,0 1,-1-1,1 1,0-1,-1 1,1 0,-1-1,1 1,-1 0,1-1,-1 1,0 0,1 0,-1 0,0-1,1 1,-1 0,0 0,0 0,0 0,0 0,0-1,0 1,0 0,0 0,0 0,0 0,0 0,-1-1,1 1,0 0,-1 0,1 0,0-1,-1 1,0 1,-3 4,-1 0,0 0,0 0,-1 0,1-1,-1 0,-12 7,-55 32,53-32,-90 47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5:55.876"/>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 1,'-2'71,"4"79,-2-148,1 1,-1-1,0 0,1 1,0-1,-1 0,1 0,0 1,0-1,0 0,1 0,-1 0,0 0,1 0,-1-1,1 1,0 0,0-1,3 3,2 0,0 0,1 0,-1-1,14 3,-7-1,285 72,7-23,-201-36,53 13,-71-12,152 13,42-11,40 3,94-22,-290-3,-120 2,-1-2,1 1,0 0,-1-1,1 0,0 0,-1 0,1-1,-1 1,1-1,-1 0,0-1,0 1,0-1,0 1,0-1,0-1,-1 1,0 0,0-1,0 1,5-8,31-46,3-9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5:56.82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1374 1,'1'36,"-3"-1,0 1,-2-1,-2 0,-1 0,-21 59,-5-18,-3 0,-3-3,-3-1,-85 107,29-61,-182 171,95-115,-163 151,313-292,-51 42,76-67,3-3,23-13,38-19,16-7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5:57.64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424 1,'1'112,"-26"200,-67 83,-29-5,-25 86,143-460,-8 23,11-37,0 0,-1-1,1 1,-1 0,0-1,1 1,-1-1,0 1,0-1,0 1,0-1,0 0,-2 2,-1-8,1-13,-5-122,12-157,-2 232,9-150,9 1,79-351,-84 510,-2 17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11:27:33.951"/>
    </inkml:context>
    <inkml:brush xml:id="br0">
      <inkml:brushProperty name="width" value="0.1" units="cm"/>
      <inkml:brushProperty name="height" value="0.1" units="cm"/>
      <inkml:brushProperty name="color" value="#66CC00"/>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6:00.37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26,'2'-2,"1"1,-1-1,0 1,1 0,-1 0,0-1,1 2,0-1,-1 0,1 0,-1 1,1 0,0-1,4 1,-2 0,428-12,-285 13,64-2,431 8,-539-3,161 29,-264-33,1 0,-1 0,1 1,-1-1,1 1,-1-1,1 1,-1-1,0 1,1 0,-1-1,0 1,0 0,3 2,-4-3,0 1,0-1,0 1,0-1,0 1,0-1,0 0,0 1,0-1,0 1,0-1,-1 1,1-1,0 0,0 1,0-1,0 0,-1 1,1-1,0 1,0-1,-1 0,1 1,0-1,-1 0,1 0,0 1,-1-1,1 0,0 0,-1 1,-7 3,0 0,0 0,-12 4,19-8,-61 22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6:00.79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27,'17'0,"43"0,79 0,99 0,102 0,97-5,76 0,42-1,3 2,-60 1,-94 1,-108 1,-103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46:12.736"/>
    </inkml:context>
    <inkml:brush xml:id="br0">
      <inkml:brushProperty name="width" value="0.1" units="cm"/>
      <inkml:brushProperty name="height" value="0.1" units="cm"/>
      <inkml:brushProperty name="color" value="#FFFFFF"/>
    </inkml:brush>
  </inkml:definitions>
  <inkml:trace contextRef="#ctx0" brushRef="#br0">3827 608 24575,'-3'-2'0,"1"1"0,-1 0 0,1-1 0,-1 1 0,1 0 0,-1 0 0,0 0 0,1 1 0,-1-1 0,0 1 0,0-1 0,1 1 0,-1 0 0,0 0 0,0 0 0,-4 1 0,-3-1 0,-295 4-135,-188-2-375,344-8 354,-189-32 0,309 34 156,0-2 0,1 0 0,0-2 0,-40-17 0,63 23 0,1 0 0,0 0 0,0-1 0,-1 0 0,2 0 0,-1 0 0,0-1 0,1 1 0,-6-7 0,8 9 0,1 0 0,-1 0 0,1 0 0,-1-1 0,1 1 0,-1 0 0,1 0 0,-1-1 0,1 1 0,0 0 0,0-1 0,0 1 0,0 0 0,0-1 0,0 1 0,0 0 0,0-1 0,1 1 0,-1 0 0,0 0 0,1-1 0,-1 1 0,1 0 0,-1 0 0,1 0 0,0-1 0,-1 1 0,1 0 0,0 0 0,0 0 0,0 0 0,0 0 0,0 1 0,0-1 0,0 0 0,0 0 0,2 0 0,5-5 51,1 1 0,0 1 0,0-1 0,1 1-1,-1 1 1,1 0 0,0 0 0,14-1 0,85-7 446,-103 11-495,10-1-2,1 0 0,0 1 0,-1 1 0,1 1 0,-1 0 0,22 7 0,-33-8 0,-1 0 0,0 1 0,0 0 0,0 0 0,0 0 0,0 0 0,-1 0 0,1 1 0,-1 0 0,1 0 0,-1 0 0,0 0 0,0 0 0,0 1 0,-1-1 0,1 1 0,-1 0 0,0 0 0,0 0 0,0 0 0,-1 0 0,1 0 0,-1 0 0,0 0 0,0 1 0,0-1 0,-1 1 0,0-1 0,0 6 0,0 0 0,-1 0 0,-1-1 0,0 1 0,0 0 0,-1-1 0,0 1 0,0-1 0,-1 0 0,-1 0 0,0 0 0,0-1 0,0 0 0,-1 0 0,-12 13 0,0-3 0,0 0 0,-1-1 0,-1-1 0,-41 24 0,-1-5 0,-1-4 0,-2-2 0,-1-3 0,-86 23 0,37-24 0,107-24 0,-1 1 0,0-2 0,0 1 0,1-1 0,-1-1 0,0 1 0,0-1 0,1-1 0,-1 0 0,-8-3 0,15 4 0,0 0 0,0 0 0,0 0 0,0 0 0,1 0 0,-1 0 0,0-1 0,1 1 0,-1-1 0,1 1 0,-1-1 0,1 0 0,0 0 0,0 0 0,0 1 0,0-1 0,0 0 0,0 0 0,0 0 0,1 0 0,-1-1 0,1 1 0,-1 0 0,1 0 0,0 0 0,0 0 0,0 0 0,0-1 0,0 1 0,0 0 0,2-3 0,0-4 0,0 0 0,1 1 0,0-1 0,1 1 0,0 0 0,8-11 0,7-7 0,1 1 0,1 0 0,1 2 0,1 1 0,1 1 0,51-35 0,-7 11-139,2 3-1,1 3 1,129-50-1,-109 57-46,2 3 1,171-30-1,-245 56 186,57-6 0,-71 8 0,1 1 0,-1 0 0,1 0 0,-1 1 0,1 0 0,-1 0 0,0 0 0,1 0 0,8 4 0,-13-4 0,1 0 0,-1-1 0,0 1 0,0 0 0,0 0 0,-1 0 0,1 0 0,0-1 0,0 1 0,0 0 0,-1 1 0,1-1 0,0 0 0,-1 0 0,1 0 0,-1 0 0,1 0 0,-1 1 0,0-1 0,1 0 0,-1 0 0,0 1 0,0-1 0,0 0 0,0 0 0,0 1 0,0-1 0,0 0 0,-1 0 0,1 1 0,0-1 0,-1 0 0,1 0 0,-1 0 0,1 0 0,-1 1 0,0-1 0,1 0 0,-2 1 0,-3 6 0,-1 0 0,0-1 0,0 1 0,-11 9 0,-19 15 0,-2-2 0,-1-1 0,-1-2 0,-54 26 0,7-10 0,-108 38 0,61-36 310,-2-6-1,-193 30 1,309-65-197,6-1-104,0-1 0,0 0 0,0-1 1,0 0-1,0-1 0,0-1 0,-26-4 0,37 4-9,0 0 0,0 0 0,0 0 0,0 0 0,0-1 0,1 0 0,-1 1 0,0-1 0,1 0 0,0 0 0,-1-1 0,1 1 0,0 0 0,0-1 0,0 1 0,0-1 0,1 0 0,-1 1 0,1-1 0,0 0 0,-1 0 0,1 0 0,1 0 0,-1 0 0,0 0 0,0-5 0,1-2 0,-1 0 0,2 0 0,-1 0 0,1 0 0,1 1 0,0-1 0,4-12 0,1 0 0,1 0 0,1 1 0,1 0 0,1 1 0,1 0 0,1 1 0,18-23 0,-9 17 0,1 1 0,1 1 0,1 2 0,41-29 0,-11 17 0,1 1 0,1 4 0,1 1 0,108-31 0,-4 14 0,-132 39 0,0 0 0,0 2 0,43 1 0,-67 2 0,-1 1 0,1-1 0,0 1 0,0 0 0,-1 0 0,1 1 0,0-1 0,-1 1 0,1 1 0,8 4 0,-11-5 0,0 1 0,-1-1 0,1 1 0,0 0 0,-1 0 0,1 0 0,-1 0 0,0 0 0,0 0 0,0 0 0,-1 1 0,1-1 0,-1 1 0,0 0 0,0-1 0,1 7 0,0 1 0,-1-1 0,-1 1 0,0-1 0,0 1 0,-1-1 0,0 1 0,-1-1 0,0 1 0,-1-1 0,0 0 0,-1 0 0,0 0 0,0-1 0,-1 1 0,-6 9 0,-6 6 0,-1-1 0,-1-1 0,0 0 0,-27 22 0,3-7-94,-2-2-1,-2-2 1,-1-2-1,-1-3 1,-1-1-1,-107 40 1,32-25-237,-241 49 0,-279-3 331,528-84 0,111-6 0,1 1 0,0-1 0,-1 1 0,1-1 0,0-1 0,-1 1 0,-5-4 0,10 5 0,1 0 0,-1 0 0,1-1 0,-1 1 0,1 0 0,-1-1 0,1 1 0,-1-1 0,1 1 0,0 0 0,-1-1 0,1 1 0,0-1 0,-1 1 0,1-1 0,0 1 0,0-1 0,-1 0 0,1 1 0,0-1 0,0 1 0,0-1 0,0 1 0,0-1 0,0-1 0,0 1 0,0 0 0,1-1 0,0 1 0,-1-1 0,1 1 0,0 0 0,0 0 0,-1-1 0,1 1 0,0 0 0,0 0 0,1 0 0,-1 0 0,2-2 0,10-6 0,0 0 0,1 1 0,23-10 0,119-45 0,80-20-361,703-185-1442,-699 220 1961,-214 44 0,0 2 0,0 0 0,49 4 0,-69-1-139,-1 0 1,0 0-1,0 0 1,0 1-1,0-1 0,8 6 1,-11-7-18,-1 1-1,0 0 1,1 0 0,-1 0 0,0 0-1,0 0 1,0 0 0,0 0 0,0 1 0,0-1-1,0 0 1,0 0 0,0 1 0,-1-1-1,1 1 1,1 2 0,-2 0-2,0-1-1,-1 1 1,1 0-1,-1 0 1,1-1-1,-1 1 1,0 0-1,-1-1 1,1 1 0,0-1-1,-1 1 1,0-1-1,0 0 1,0 0-1,0 0 1,-1 0 0,-3 4-1,-11 13 1,-1-2 0,0-1 0,-1 0 0,-24 16 0,-95 54 0,49-38-132,-2-4-1,-2-4 1,-1-5 0,-2-3-1,-186 37 1,113-43 1042,-288 8 0,431-34-675,15 0-198,1-1 0,0 1 0,0-2-1,0 1 1,0-2 0,0 1 0,0-1-1,-11-4 1,20 6-36,1-1 0,-1 1 0,0-1 0,0 1 0,0-1 0,0 1 0,1-1 0,-1 1 0,0-1 0,0 0 0,1 0 0,-1 1 1,0-1-1,1 0 0,-1 0 0,1 0 0,-1 1 0,1-1 0,0 0 0,-1 0 0,1 0 0,0 0 0,0 0 0,-1 0 0,1 0 0,0 0 0,0 0 0,0 0 0,0 0 0,0 0 0,1 0 0,-1 0 0,0 0 0,0 0 0,1 0 0,-1 0 0,0 0 0,1 1 0,-1-1 0,1 0 0,-1 0 0,2-1 0,2-4-2,0 0 1,1 0-1,0 1 0,11-10 1,3-1 0,0 2 0,1 0 0,26-13 0,80-33 0,79-25-176,658-204-2552,-606 214 2358,-63 32 370,-179 41 0,0 0 0,0 1 0,0 0 0,-1 2 0,26 2 0,-38-2 0,0-1 0,0 1 0,-1-1 0,1 1 0,0-1 0,0 1 0,-1 0 0,1 0 0,0 0 0,-1 0 0,1 0 0,1 2 0,-2-2 0,-1 0 0,1-1 0,-1 1 0,0 0 0,1 0 0,-1-1 0,0 1 0,1 0 0,-1 0 0,0 0 0,0-1 0,0 1 0,0 0 0,0 0 0,0 0 0,0 0 0,0-1 0,0 1 0,0 0 0,0 0 0,0 0 0,-1 1 0,-3 4 0,1 0 0,-1 0 0,-1 0 0,1-1 0,-1 1 0,0-1 0,0 0 0,0-1 0,-8 6 0,-21 16-2,-2-2-1,0-1 1,-68 29-1,-129 39 155,-140 21 1478,262-87-922,-165 16 0,269-41-708,1 1 0,-1-1 0,1 0 0,-1 0 0,0-1 0,1 0 0,-1 0 0,1 0 0,-9-4 0,14 5 0,0-1 0,0 1 0,0-1 0,-1 0 0,1 0 0,0 1 0,0-1 0,1 0 0,-1 0 0,0 0 0,0 0 0,0 0 0,1 0 0,-1 0 0,0 0 0,1-1 0,-1 1 0,1 0 0,0 0 0,-1-2 0,1 0 0,0 0 0,0 0 0,0 0 0,0 0 0,1 1 0,0-1 0,-1 0 0,1 0 0,0 1 0,0-1 0,0 0 0,4-4 0,3-6 0,0 1 0,1-1 0,0 2 0,1-1 0,16-13 0,70-51 0,79-35-146,-30 35-231,237-89-1,168-11 404,-340 121-26,-174 47 0,75-8 0,-106 15 0,0 1 0,1 0 0,-1 0 0,0 1 0,0-1 0,0 1 0,1 0 0,-1 0 0,0 1 0,-1 0 0,1 0 0,7 3 0,-11-4 0,0 0 0,0 0 0,0 0 0,1 0 0,-1 1 0,-1-1 0,1 0 0,0 0 0,0 1 0,0-1 0,-1 0 0,1 1 0,0-1 0,-1 1 0,0-1 0,1 4 0,-1-2 0,1 0 0,-2 0 0,1 0 0,0 1 0,-1-1 0,1 0 0,-1 0 0,0 0 0,0 0 0,-3 5 0,-4 7 0,0 0 0,-2-1 0,1 0 0,-2-1 0,-16 17 0,-76 66 0,33-42-164,-1-2 0,-3-3 1,-122 59-1,-265 80-964,199-106 694,-280 49 0,-279-13 470,791-115-36,-39 4 0,-97-3 0,164-4 7,-5-1-12,1 1 1,0-1-1,0 0 1,0 0-1,-10-3 1,16 4 10,-1-1 0,0 1 1,0-1-1,0 1 0,0-1 1,0 1-1,1-1 1,-1 0-1,0 1 0,0-1 1,1 0-1,-1 1 1,0-1-1,1 0 0,-1 0 1,1 0-1,-1 0 0,1 1 1,0-1-1,-1 0 1,1 0-1,0 0 0,0 0 1,-1 0-1,1 0 0,0 0 1,0 0-1,0 0 1,0 0-1,0 0 0,0 0 1,1 0-1,-1 0 1,0 0-1,0 0 0,1 0 1,-1 0-1,1 0 0,-1 1 1,0-1-1,1 0 1,0-1-1,5-8 149,1 0-1,-1 1 1,2-1 0,-1 1 0,1 1-1,11-9 1,68-53 30,-3 10 14,3 4 0,140-66 0,203-57 645,-166 89-844,-39 30-72,-195 54-1,1 0 1,1 2-1,37 1 1,-62 3 65,0 0 0,-1 0 0,1 1 1,-1 0-1,1 1 0,-1 0 0,0 0 1,1 0-1,-1 0 0,11 7 1,-15-7 6,0 0 0,0-1 0,0 1 0,0 0 0,0 0 0,0 1 0,-1-1 0,1 0 0,-1 1 0,0-1 0,0 0 0,1 1 0,-1-1 0,-1 1 0,1 0 0,0-1 0,-1 1 1,1 0-1,-1 0 0,0-1 0,0 1 0,0 0 0,0-1 0,-1 1 0,1 0 0,-1 2 0,-2 5 0,0-1 0,0 1 0,-1-1 0,0 0 0,-1 0 0,0-1 0,0 1 0,-1-1 0,-11 13 0,-8 6 0,-40 33 0,-7-1-201,-2-4 0,-3-4 0,-101 52 0,-265 95 313,440-196-81,-50 20 346,-1-3-1,-1-2 0,-87 16 1,136-32-364,0-1 0,1 1 0,-1-1 1,0 0-1,0 0 0,-6-2 1,11 2-15,-1-1 0,1 1 1,-1 0-1,1-1 0,0 1 1,-1-1-1,1 0 0,0 1 1,0-1-1,0 0 0,-1 0 1,1 0-1,0 0 1,0 0-1,0 0 0,0 0 1,0 0-1,1 0 0,-1 0 1,0-1-1,0 1 0,1 0 1,-1 0-1,1-1 1,-1 1-1,1-1 0,0 1 1,-1-3-1,1-1 26,0-1 0,1 1-1,0-1 1,0 0 0,0 1 0,0 0 0,1-1 0,0 1-1,0 0 1,0 0 0,5-8 0,4-5 159,1 0 1,14-17-1,7-2-150,2 2 0,1 1 0,1 2 0,55-37 0,108-59-419,64-13-1156,-37 35 1413,5 10-1,314-87 1,-271 124-2,-242 53 0,0 3 0,1 0 0,60 5 0,-87-2 120,-1 1 1,1 0-1,-1 0 0,1 1 1,-1 0-1,0 0 1,1 0-1,-1 1 1,-1 0-1,1 0 0,0 1 1,-1-1-1,9 8 1,-12-8 9,0 0 0,1 0 0,-2 0 0,1 0 1,0 1-1,-1-1 0,1 0 0,-1 1 0,0-1 0,0 1 0,0 0 1,-1-1-1,1 1 0,-1-1 0,0 1 0,0 0 0,0-1 1,-1 1-1,1 0 0,-1-1 0,0 1 0,0-1 0,0 1 0,-2 3 1,-3 7-1,-1 0 0,0-1 0,-1 0 0,0 0 0,-1-1 0,0 0 0,-13 12 0,-11 9 0,-2-1 0,-55 40 0,-142 72-392,59-56-602,-223 79 0,-201 23 1230,399-140 580,62-27-490,127-21-261,0-2 0,0 0 0,0 0 0,0 0 0,-12-3 0,20 3-60,0 0 0,-1-1 0,1 1-1,0 0 1,0-1 0,0 1 0,0-1 0,-1 1 0,1-1 0,0 0 0,0 0 0,0 1 0,0-1 0,0 0 0,0 0 0,1 0 0,-1 0 0,0 0 0,0 0 0,1 0 0,-1 0 0,1 0 0,-1 0 0,1 0 0,-1-1 0,1 1 0,-1 0 0,1 0 0,0 0 0,0-1 0,0 1 0,0 0 0,0 0 0,0-1 0,0 1 0,0 0 0,0 0-1,0-1 1,1 1 0,-1 0 0,1 0 0,-1 0 0,1-2 0,3-4-5,0-1 0,0 1 0,1 0 0,0 0 0,0 1 0,0-1 0,10-8 0,13-11 0,49-36 0,95-50 114,70-20 339,68-14-396,543-177 0,-672 269 69,-61 26 381,-114 27-492,0 0-1,-1 1 0,1-1 1,0 1-1,0 0 0,0 1 1,0 0-1,10 2 0,-14-2-14,-1 0 0,1 0 0,0-1 0,-1 1 0,1 0 0,-1 1 0,0-1 0,1 0 0,-1 0 0,0 1 0,0-1-1,0 0 1,0 1 0,0-1 0,0 1 0,0 0 0,0-1 0,-1 1 0,1 0 0,-1-1 0,1 1 0,-1 0 0,1 0-1,-1-1 1,0 1 0,0 0 0,0 0 0,0-1 0,0 1 0,-1 3 0,-1 4 0,0 0 0,0 0 0,-1 0 0,0 0 0,-1 0 0,0-1 0,-8 14 0,-17 24-56,-3-1 1,-1-1 0,-2-2-1,-64 59 1,34-43-113,-2-3-1,-91 57 1,82-66 168,-3-4 0,-1-3 0,-2-4 0,-1-3 0,-2-4 0,-1-4 0,-89 13 0,-268 19 1642,423-55-1456,-39 2-37,56-3-150,0 0 1,0-1-1,0 1 1,0 0 0,0-1-1,0 0 1,0 1-1,0-1 1,0-1-1,0 1 1,1 0 0,-1-1-1,-4-2 1,6 3 0,0-1 0,0 1 0,1 0 0,-1-1 0,1 1 0,-1-1 0,1 1 0,-1-1 0,1 1 0,0-1 0,-1 1 0,1-1 0,0 1 0,0-1 0,0 1 0,0-1 0,1 1 0,-1-1 0,0 1 0,1-1 0,-1 1 0,1-1 0,-1 1 0,1 0 0,-1-1 0,1 1 0,0 0 0,0-1 0,0 1 0,0 0 0,1-1 0,5-8 0,1 1 0,0 0 0,13-10 0,87-61 0,64-26 0,65-21-309,32-6-207,5 12 1,491-145 0,-513 210 457,-232 52 25,0 2 0,1 0 0,-1 1 0,0 1 0,0 1 0,28 5-1,-44-5 31,0 0-1,0 1 0,0-1 0,0 1 0,0-1 0,-1 1 0,1 0 0,-1 1 0,1-1 0,-1 1 0,0-1 0,4 5 0,-5-5 3,0 1 1,0-1-1,-1 1 0,1 0 0,-1-1 1,0 1-1,0 0 0,0 0 1,0 0-1,0 0 0,-1 0 0,1 0 1,-1 5-1,0 1 1,-1 1 1,-1-1-1,0 0 0,0 1 1,-1-1-1,0 0 0,0 0 1,-1-1-1,-6 11 1,-4 6 0,-1-1 0,-1-1 1,-2 0-1,-27 28 0,5-12-120,-65 50 0,29-35-132,-2-3 0,-153 74 0,-194 47-155,36-44-50,-659 127-1,822-215 11,74-22 334,142-17 112,0-1 0,0 0 0,0 0 0,1-1 0,-1-1 0,0 1 0,-11-5 0,20 6 12,-1-1-1,0 1 0,0-1 0,1 0 0,-1 0 0,0 0 1,1 0-1,-1 0 0,1 0 0,-1 0 0,1 0 0,-1 0 1,1-1-1,0 1 0,0-1 0,0 1 0,-1-1 0,1 1 0,1-1 1,-1 0-1,0 1 0,0-1 0,1 0 0,-1 0 0,1 0 1,-1 1-1,1-1 0,0 0 0,0 0 0,0 0 0,0 0 1,0-2-1,2-2 65,0-1 0,0 1 0,0 0 0,1 0 0,0 0 0,0 0 0,1 0 0,4-7 0,9-8-11,-1 0 1,2 1 0,30-26 0,80-54-119,87-40 233,67-16 539,752-297-2212,-761 356 1388,-233 85-36,0 2 0,72-10 0,-106 19 132,0 1-1,1 0 1,-1-1 0,0 2-1,0-1 1,0 1-1,0 0 1,0 0 0,0 1-1,0-1 1,0 1-1,0 1 1,9 4-1,-13-5 11,0-1 0,-1 1 0,1-1 0,-1 1 0,0-1-1,1 1 1,-1 0 0,0 0 0,0 0 0,0 0-1,0 0 1,0 0 0,0 0 0,-1 0 0,1 2 0,0 1 0,-1-1 0,0 1 1,0-1-1,0 0 0,0 1 0,-1-1 1,0 0-1,0 1 0,-2 5 1,-3 6-2,-1 0 0,-1-1 0,0 1 0,-1-2 0,-1 1 0,-17 19 0,-1-2 0,-60 51 0,32-39 154,-2-2-1,-2-3 1,-1-3 0,-2-2 0,-85 32 0,-4-10 410,-192 44 1,-387 54-393,596-133-166,123-19-6,0-1 0,0-1 0,0 0 0,-23-3 0,33 3 4,0 0 0,1-1-1,-1 1 1,0-1 0,0 1-1,1-1 1,-1 0 0,0 0-1,1 0 1,-1 0 0,1 0 0,-1 0-1,1 0 1,-3-3 0,4 3 3,-1 0 1,0 0-1,1 0 1,0 0 0,-1-1-1,1 1 1,-1 0 0,1 0-1,0 0 1,0 0 0,0-1-1,0 1 1,0 0 0,0 0-1,0 0 1,0-1 0,1-1-1,1-3 38,1 0 0,-1 0 0,1 0-1,1 0 1,-1 0 0,1 1 0,8-9 0,18-19-23,1 1 0,2 2 1,1 2-1,2 0 1,0 3-1,47-25 1,1 6 215,2 4 1,93-31-1,372-86-1080,12 52 366,-388 82 476,-162 22 0,0 0 0,0 1 0,0 1 0,1 0 0,-1 0 0,19 6 0,-30-7-2,0 1 1,1 0-1,-1 0 0,0 0 1,0 0-1,0 0 1,0 0-1,0 1 1,0-1-1,0 1 0,0-1 1,0 1-1,0 0 1,-1-1-1,1 1 0,-1 0 1,0 0-1,1 0 1,-1 1-1,0-1 0,0 0 1,0 0-1,-1 1 1,1-1-1,0 0 0,-1 1 1,0-1-1,1 0 1,-1 1-1,0 3 1,-1 2 31,-1 0 1,0 0 0,0 0 0,0 0 0,-1 0-1,0 0 1,-9 14 0,-5 6 108,-1-1-1,-1 0 1,-2-1 0,-1-1-1,-1-1 1,-25 21 0,-168 117 106,158-123-80,-2-3-1,-2-2 0,-1-3 0,-2-3 1,0-3-1,-136 33 0,86-38-209,-1-4 0,-194 0-1,292-15 34,-72-4-9,81 2 22,-1 0-1,0-1 1,0 0 0,0-1 0,1 0 0,-12-6 0,18 8-2,0 0-1,0-1 1,0 0 0,1 0-1,-1 1 1,1-2-1,-1 1 1,1 0-1,0 0 1,0-1 0,0 1-1,0-1 1,0 1-1,0-1 1,1 0-1,0 0 1,-1 0 0,1 0-1,0 0 1,0 0-1,1 0 1,-1 0 0,1 0-1,-1-1 1,1 1-1,0 0 1,0 0-1,1-4 1,0-1 20,1 0-1,0 0 1,1 1 0,-1-1 0,1 1-1,1-1 1,0 1 0,0 0 0,0 1-1,10-12 1,-2 4 121,1 0 0,1 1 0,1 0 0,28-18 0,78-38-15,19 0-611,178-58 0,157-20 208,-101 59 278,-347 83 0,55-9 0,-74 13 0,-1 1 0,0 0 0,0 0 0,1 1 0,-1 0 0,0 0 0,0 0 0,9 4 0,-15-5 0,1 1 0,0 0 0,0-1 0,-1 1 0,1 0 0,-1 0 0,1 0 0,-1 0 0,1 1 0,-1-1 0,1 0 0,-1 1 0,0-1 0,0 0 0,0 1 0,0 0 0,0-1 0,0 1 0,0 0 0,-1-1 0,1 1 0,0 0 0,-1 0 0,0-1 0,1 1 0,-1 0 0,0 3 0,0 0 0,-1 1 0,0-1 0,0 1 0,0-1 0,0 0 0,-1 1 0,0-1 0,-5 9 0,-4 5 0,0-1 0,-2 0 0,0-1 0,-1 0 0,0-1 0,-2 0 0,-18 14 0,-4 0 0,-1-2 0,-57 31 0,14-17-33,-1-4 1,-1-3-1,-166 43 0,-284 24-1976,-421-18 1595,758-80 414,179-4 0,0-1 0,-1-1 0,1-1 0,-19-5 0,35 7 0,0 1 0,0-1 0,1 1 0,-1-1 0,1 0 0,-1 0 0,0 0 0,1 0 0,0 0 0,-1 0 0,1 0 0,-2-2 0,3 3 0,0-1 0,0 1 0,-1-1 0,1 1 0,0-1 0,0 1 0,0-1 0,0 0 0,0 1 0,0-1 0,0 1 0,0-1 0,0 1 0,0-1 0,0 1 0,0-1 0,0 0 0,0 1 0,0-1 0,0 1 0,1-1 0,-1 1 0,0-1 0,0 1 0,1-1 0,-1 1 0,0 0 0,1-1 0,0 0 0,6-5 0,0 0 0,1 1 0,0 0 0,1 0 0,-1 1 0,1 0 0,13-4 0,165-57 0,110-28-350,104-29-1048,1395-360-755,-1527 421 2153,-215 50 0,61-5 0,-109 16 0,0-1 0,0 1 0,0 0 0,0 1 0,0-1 0,0 1 0,0 0 0,-1 1 0,1-1 0,6 4 0,-11-5 0,0 1 0,0-1 0,0 1 0,-1 0 0,1-1 0,0 1 0,0 0 0,-1 0 0,1-1 0,0 1 0,-1 0 0,1 0 0,-1 0 0,1 0 0,-1 0 0,0 0 0,1 0 0,-1 0 0,0 0 0,0 0 0,1 1 0,-1 0 0,-1 1 0,1-1 0,0 1 0,-1-1 0,0 1 0,1-1 0,-1 0 0,0 1 0,0-1 0,0 0 0,-1 0 0,-1 2 0,-4 7 0,-1-1 0,0-1 0,-1 1 0,0-2 0,-1 1 0,-20 13 0,-4 0 0,-41 20 0,19-16 136,-71 24 1,-118 19 959,-121 5 196,-378 25 0,715-96-1292,-17 3 0,-1-3 0,-89-4 0,133 1-4,0-1 0,0 1 0,0-1 0,0 1 0,1-1 0,-1 0 0,-5-3 0,8 4 3,0 0 0,0 0 0,-1 0 1,1 0-1,0-1 0,0 1 0,-1 0 0,1 0 1,0 0-1,0-1 0,0 1 0,-1 0 1,1 0-1,0-1 0,0 1 0,0 0 0,0-1 1,0 1-1,0 0 0,0 0 0,0-1 0,0 1 1,0 0-1,0-1 0,0 1 0,0 0 1,0-1-1,0 1 0,0 0 0,0-1 0,0 1 1,0 0-1,0 0 0,0-1 0,0 1 0,0 0 1,1 0-1,-1-1 0,0 1 0,0 0 1,5-4 40,-1 0 0,1 1 0,-1-1 0,1 1 1,0 0-1,0 1 0,6-3 0,114-44 990,71-15-772,-172 57-257,385-116 325,10 20-27,-408 100-299,14-2 0,38-3 0,-58 8 0,-1 0 0,1 0 0,0 0 0,0 0 0,-1 1 0,1-1 0,0 1 0,-1 1 0,1-1 0,0 1 0,-1-1 0,0 1 0,9 5 0,-12-6 0,0 0 0,0 0 0,0 1 0,0-1 0,0 0 0,0 0 0,0 1 0,-1-1 0,1 0 0,0 1 0,-1-1 0,1 1 0,-1-1 0,1 1 0,-1-1 0,0 1 0,1-1 0,-1 1 0,0-1 0,0 1 0,0-1 0,0 1 0,-1-1 0,1 1 0,0-1 0,-1 1 0,1-1 0,-1 1 0,0 1 0,-4 8 0,0-1 0,-1 0 0,0 0 0,-1 0 0,0-1 0,-10 11 0,-26 24-82,-2-1 1,-2-2-1,-1-2 1,-2-3 0,-2-2-1,-76 39 1,-2-11-92,-228 76 1,104-58 130,-327 60 0,552-135 42,16-1 0,-1-1 0,1-1 0,-1-1 0,1 0 0,-1 0 0,0-1 0,-14-3 0,28 3 3,-1 0 0,1 0 0,-1 0 0,1 0 0,-1 0 0,1 0 0,-1 0 0,1 0 1,-1-1-1,1 1 0,-1 0 0,1 0 0,-1-1 0,1 1 0,0 0 0,-1 0 0,1-1 0,-1 1 1,1 0-1,0-1 0,-1 1 0,1-1 0,0 1 0,0-1 0,-1 1 0,1 0 0,0-1 1,0 1-1,0-1 0,-1 1 0,1-1 0,0 1 0,0-1 0,0 1 0,0-1 0,0 1 0,0-1 1,0 1-1,0-1 0,0 1 0,0-1 0,1 1 0,-1-1 0,0 1 0,0-1 0,0 1 0,1-1 1,2-4 70,0 1 0,1 0 1,0 0-1,0 0 1,0 1-1,0-1 1,6-3-1,36-23-37,1 2 1,1 2-1,61-24 0,127-43-160,76-11-368,390-68-1746,14 63 1047,-509 89 765,-75 16 319,-126 4 96,1 0 1,0 1 0,-1 0-1,1 0 1,-1 1-1,0-1 1,1 1-1,5 3 1,-10-4 24,-1 0-1,1 0 1,-1 0-1,1 1 1,-1-1 0,0 0-1,1 1 1,-1-1 0,0 1-1,0-1 1,0 1 0,0-1-1,0 1 1,-1 0 0,1-1-1,0 1 1,-1 0-1,1 0 1,-1 0 0,0-1-1,1 1 1,-1 0 0,0 0-1,0 0 1,0 0 0,0 0-1,-1-1 1,0 5 0,-1 1 119,0 1 1,0-1 0,-1 0 0,0 0 0,0 0 0,-1 0-1,0 0 1,0-1 0,-1 0 0,-6 7 0,-10 11-28,-33 27 1,-88 59-108,-62 16 242,-59 10 726,-542 204-2477,-17-66 1109,649-228 400,165-43 0,0-2 0,1 1 0,-1-1 0,0 0 0,0-1 0,0 0 0,-12-1 0,20 1 0,0 0 0,-1 0 0,1 0 0,0 0 0,0 0 0,-1 0 0,1 0 0,0-1 0,0 1 0,0 0 0,-1 0 0,1 0 0,0 0 0,0 0 0,0-1 0,0 1 0,-1 0 0,1 0 0,0 0 0,0-1 0,0 1 0,0 0 0,0 0 0,0 0 0,0-1 0,-1 1 0,1 0 0,0 0 0,0-1 0,0 1 0,0 0 0,0 0 0,0-1 0,0 1 0,0 0 0,0 0 0,0-1 0,0 1 0,1 0 0,-1 0 0,0 0 0,0-1 0,0 1 0,0 0 0,0 0 0,0 0 0,1-1 0,17-15 0,6 4 0,0 0 0,36-12 0,148-39 0,97-6-197,79 9-591,1059-44 972,-1387 102 263,-6 0 38,1 2 1,65 8-1,-112-7-485,0 0 0,1 0 0,-1 0 0,0 0 0,0 1 0,0-1 0,0 1 0,5 3 0,-8-4 0,0-1 0,0 1 0,0 0 0,0 0 0,0 0 0,0 0 0,0 0 0,0 0 0,0 0 0,-1 0 0,1 1 0,0-1 0,-1 0 0,1 0 0,-1 1 0,0-1 0,1 0 0,-1 1 0,0 0 0,0 2 0,-1 0 0,0 0 0,0 0 0,0 0 0,0-1 0,-1 1 0,0 0 0,0-1 0,0 0 0,0 1 0,0-1 0,-1 0 0,1 0 0,-1 0 0,0 0 0,0-1 0,-3 3 0,-26 22 295,0-2 1,-2-1-1,-1-1 1,-1-2-1,-60 25 0,15-14 466,-152 39 0,57-33-1692,-283 25 0,-182-31-733,297-25 1664,67-6 0,97-6 0,166 4 0,0 0 0,-28-7 0,42 8 0,-1 0 0,1 0 0,-1 0 0,1 0 0,0 0 0,-1 0 0,1 0 0,-1-1 0,1 1 0,-1 0 0,1 0 0,0 0 0,-1-1 0,1 1 0,0 0 0,-1 0 0,1-1 0,0 1 0,-1 0 0,1-1 0,0 1 0,0 0 0,-1-1 0,1 1 0,0-1 0,0 1 0,0 0 0,-1-1 0,1 1 0,0-1 0,0 1 0,0-1 0,0 1 0,0 0 0,0-1 0,0 1 0,0-2 0,2 1 0,-1-1 0,1 0 0,0 0 0,0 1 0,0-1 0,0 1 0,0-1 0,0 1 0,1 0 0,-1 0 0,5-1 0,35-14 0,45-9 0,139-29 0,720-149-938,-706 152 1362,-173 37 342,-29 6-92,58-6 1,-230 28-675,-617 20 0,730-34-8,-91-3-91,95 2 207,1-2 1,0 0 0,0 0 0,-26-11-1,39 13-53,0-1 0,0 1-1,0-1 1,0 1-1,0-1 1,0 0 0,1 0-1,-1 0 1,0-1-1,1 1 1,0-1 0,-4-4-1,5 5-9,0 0-1,0 0 0,0-1 1,0 1-1,0 0 0,1 0 1,-1-1-1,1 1 0,0 0 1,-1 0-1,1-1 0,0 1 1,1 0-1,-1-1 1,1-2-1,1-1 11,0 0-1,0 1 1,1-1-1,0 0 1,0 1-1,0 0 1,1-1 0,-1 2-1,1-1 1,1 0-1,-1 1 1,1-1 0,6-4-1,5-3-54,1 1 0,0 1 0,0 1 0,25-10 0,85-25 0,7 6-377,182-26-1,143 11-377,-452 52 755,86-7 0,111 4 0,-194 4 0,0 1 0,-1 0 0,1 0 0,0 1 0,-1 1 0,1-1 0,-1 1 0,14 7 0,-20-8 0,0 0 0,0 1 0,0-1 0,0 1 0,0 0 0,0-1 0,0 1 0,-1 1 0,0-1 0,1 0 0,-1 1 0,-1-1 0,1 1 0,0-1 0,-1 1 0,0 0 0,0 0 0,0-1 0,0 1 0,0 0 0,-1 0 0,0 6 0,0 2 0,0 0 0,-2 0 0,1 0 0,-1 0 0,-1 0 0,0-1 0,-1 1 0,0-1 0,-1 0 0,0 0 0,-1-1 0,-9 15 0,-3 1 0,-2-1 0,0-1 0,-37 32 0,23-25-1,-2-2 1,0-2 0,-2-2 0,-1-1-1,-47 22 1,27-21 19,-1-1 1,-1-3-1,-65 12 0,-198 17 60,4-30-77,-272-20-2,582-1 0,-73-9 0,75 8 0,0 0 0,0 0 0,0-1 0,1 0 0,-1 0 0,1 0 0,-10-7 0,15 8 0,-1 1 0,1-1 0,0 0 0,-1 0 0,1-1 0,0 1 0,0 0 0,1-1 0,-1 1 0,0-1 0,1 0 0,0 1 0,-1-1 0,1 0 0,0 0 0,0 0 0,1 0 0,-1 0 0,1 0 0,-1 0 0,1 0 0,0 0 0,0 0 0,0 0 0,1 0 0,-1 0 0,2-5 0,0 0 0,1 0 0,0 0 0,1 1 0,-1-1 0,2 1 0,-1 0 0,1 0 0,0 0 0,7-6 0,-1 1 0,1 1 0,0 0 0,1 1 0,0 1 0,26-15 0,-5 8 0,60-21 0,119-25-14,75-4-42,1080-169-3238,-1153 212 2740,-193 21 526,0 1 1,0 1-1,-1 1 0,29 5 0,-47-5 29,1 0-1,0 0 1,0 1-1,0-1 1,-1 1-1,1 0 1,-1 0-1,6 4 1,-8-5-2,1 0 0,-1 0 1,0 1-1,1-1 0,-1 1 0,0-1 0,0 1 0,0 0 1,0-1-1,0 1 0,-1 0 0,1 0 0,0 3 1,0-1 13,-1 1 0,0-1 0,-1 0 0,1 0 0,-1 0 0,0 0 0,0 1 0,0-1 0,0 0 1,-1 0-1,1-1 0,-1 1 0,0 0 0,-3 4 0,-5 7 83,-1-1 0,0 0 0,-1 0 0,-1-1 1,0-1-1,0 0 0,-1-1 0,-1 0 0,-16 9 0,-8 1-100,0-1 0,-71 24 0,-9-6 409,-1-5 0,-179 23 0,-252-1-347,-471-29-1085,995-27 1027,-54-3 0,76 3 0,-1 1 0,1-1 0,-1-1 0,1 1 0,0-1 0,0 0 0,0 0 0,0-1 0,0 1 0,-7-6 0,11 7 14,0 0-1,0 0 1,0 0-1,0 0 1,0 0-1,0 0 0,1 0 1,-1 0-1,0-1 1,1 1-1,-1 0 1,1-1-1,-1 1 1,1 0-1,-1-1 1,1 1-1,0-1 1,0 1-1,0 0 0,0-1 1,0 1-1,0-1 1,0 1-1,0 0 1,0-1-1,1 1 1,-1-1-1,1 1 1,-1 0-1,1-1 1,-1 1-1,1 0 0,1-2 1,2-3 132,1 0 1,-1 0-1,1 0 0,1 0 1,8-7-1,8-5-62,1 1-1,1 1 1,27-14-1,93-39-150,98-29 52,71-4-48,737-157-2956,-806 217 2995,-214 38 0,0 2 0,0 1 1,32 3-1,-58-2 22,1 0 0,-1 1 0,1 0 0,-1 0 1,1 0-1,-1 0 0,0 0 0,1 1 0,-1 0 0,0 0 0,0 0 0,4 4 1,-8-6 1,1 1 0,-1-1 0,1 1 0,-1-1 0,0 1 0,1 0 0,-1-1 0,0 1 0,0 0 0,1-1 0,-1 1 0,0 0 0,0-1 0,0 1 0,0 0 0,0-1 0,0 1 0,0 0 0,0 0 0,0-1 0,0 1 0,0 0 0,0-1 0,0 1 0,-1 0 0,1-1 0,-1 2 0,0 0 0,-1 1 0,0 0 0,0-1 0,0 1 0,-1-1 0,1 0 0,0 1 0,-1-1 0,-3 2 0,-15 8 0,1 0 0,-1-2 0,-31 11 0,-144 39 0,-68-6-14,-359 15-59,-3-43 74,586-25-47,-245-6 2557,272 4-2382,1-1 0,0 0 0,-18-6 1,27 7-125,1 0 1,0 0 0,-1 0-1,1 0 1,0 0-1,0-1 1,0 1 0,0-1-1,0 1 1,0-1 0,0 0-1,0 1 1,1-1 0,-1 0-1,0 0 1,1-1 0,0 1-1,0 0 1,0 0-1,-2-5 1,2 4-4,1 1-1,0-1 1,0 1-1,0-1 1,0 1-1,0-1 1,0 1-1,1-1 1,-1 1 0,1 0-1,0-1 1,0 1-1,0-1 1,0 1-1,0 0 1,0 0-1,0 0 1,1 0-1,-1 0 1,1 0 0,0 0-1,2-2 1,5-5-4,1 1 0,1 0 0,16-10 0,16-7 2,47-20 0,122-40 38,78-6 114,55 5-1574,606-71 0,-767 142 1422,-165 14 0,-1 0 0,1 2 0,-1 1 0,24 4 0,-39-5 0,0-1-1,1 1 0,-1 0 0,0 0 1,0 1-1,0-1 0,0 1 0,0-1 1,0 1-1,0 0 0,0 0 0,-1 1 1,1-1-1,-1 0 0,1 1 0,-1-1 1,0 1-1,2 3 0,-3-2 21,0-1-1,0 1 0,0-1 1,0 1-1,-1-1 1,0 1-1,0 0 0,0-1 1,0 1-1,0-1 1,-1 1-1,1 0 1,-1-1-1,0 0 0,0 1 1,0-1-1,-3 5 1,-3 7 254,-1 1 1,-1-1-1,0-1 1,-22 27-1,3-10-122,-35 31 0,20-26 11,-2-2 0,-1-2 0,-2-2-1,0-2 1,-2-2 0,-55 19 0,-334 94 851,-272 19-2256,-7-34 437,591-103 780,79-13 25,0 1 0,0-2 0,-61 0 0,83-10-12,25 3 12,1 0-1,0 0 1,0-1 0,-1 1-1,1 0 1,0 0 0,0 0-1,0 0 1,-1 0 0,1-1-1,0 1 1,0 0 0,0 0 0,-1 0-1,1 0 1,0-1 0,0 1-1,0 0 1,0 0 0,0-1-1,-1 1 1,1 0 0,0 0 0,0-1-1,0 1 1,0 0 0,0 0-1,0-1 1,0 1 0,0 0-1,0 0 1,0-1 0,0 1 0,0 0-1,0 0 1,0-1 0,0 1-1,0 0 1,0 0 0,1-1-1,-1 1 1,4-4 16,-1 0 0,1 0 0,0 0-1,1 1 1,-1 0 0,1 0 0,5-3 0,111-59 389,86-28-303,74-18-148,757-205-184,-775 256 180,-224 53-17,0 2 1,52-1-1,-83 6 55,0 0-1,-1 1 1,15 3-1,-21-3 12,1-1 1,-1 1-1,1-1 0,-1 1 0,1-1 0,-1 1 1,0 0-1,0 0 0,1-1 0,-1 1 0,0 0 1,0 0-1,0 0 0,0 0 0,2 3 1,-3-3 0,0-1 0,1 1 0,-1 0 1,0 0-1,0 0 0,1 0 1,-1 0-1,0 0 0,0 0 0,0 0 1,0 0-1,-1 0 0,1 0 1,0 0-1,0 0 0,-1 0 0,1 0 1,0 0-1,-1 0 0,1 0 1,-2 1-1,-1 3 1,0-1 0,0 0 0,-1 0 0,1 0 0,-8 6 0,-16 11 6,-1-2 1,0 0-1,-2-2 0,-60 26 0,22-17-97,-104 26 0,53-26-145,-228 19 0,-122-28-18,431-17 241,-283-4 467,311 4-160,0-1 1,0 0 0,0-1-1,0 0 1,-18-6-1,28 7-286,-1 1-1,1 0 1,-1 0-1,1 0 0,-1-1 1,1 1-1,-1 0 1,1-1-1,-1 1 1,1 0-1,0-1 1,-1 1-1,1 0 0,-1-1 1,1 1-1,0-1 1,-1 1-1,1-1 1,0 1-1,0-1 1,-1 1-1,1-1 1,0 1-1,0-1 0,0 1 1,0-1-1,0 0 1,0 1-1,0-1 1,0 1-1,0-1 1,0 1-1,0-1 0,0 1 1,0-1-1,0 0 1,0 1-1,0-1 1,1 1-1,-1-1 1,0 1-1,0-1 0,1 1 1,-1-1-1,0 1 1,1 0-1,-1-1 1,0 1-1,1-1 1,-1 1-1,1 0 0,-1-1 1,1 1-1,-1 0 1,1 0-1,-1-1 1,1 1-1,0 0 1,10-8 35,1 2 0,0-1 0,0 2 0,16-6 0,256-76-98,8 23-935,75 1 929,-336 58 201,53-5 320,-78 9-442,1 1 1,0 0-1,-1 1 1,1 0-1,-1 0 0,1 0 1,-1 1-1,1-1 1,6 4-1,-12-4-19,0-1 0,0 1 0,1-1 0,-1 1 0,0 0 0,0-1 0,0 1 0,0 0 0,0 0 0,-1-1 0,1 1 0,0 0 0,0 0 0,0 0 0,-1 0 0,1 0 0,-1 0 0,1 1 0,-1-1 0,1 0 0,-1 0 0,1 0 0,-1 0 0,0 1 0,0-1 0,0 0 0,0 0 0,0 1 0,0-1 0,0 0 0,0 0 0,0 0 0,0 1 0,-1-1 0,1 0 0,0 0 0,-2 2 0,0 2 0,-1 0 0,0 1 0,-1-1 0,1-1 0,-1 1 0,-8 7 0,-5 4 0,-2-2 0,1 0 0,-2-1 0,0-1 0,0-1 0,-1-1 0,-1 0 0,-28 7 0,-147 39 0,-71-6-222,-1060 104-890,1123-137 1112,83-14 0,92-8 0,29 5 0,1 0 0,0 0 0,-1 0 0,1 0 0,0 0 0,-1 0 0,1-1 0,-1 1 0,1 0 0,0 0 0,-1 0 0,1-1 0,0 1 0,0 0 0,-1 0 0,1-1 0,0 1 0,0 0 0,-1-1 0,1 1 0,0 0 0,0-1 0,0 1 0,-1 0 0,1-1 0,0 1 0,0-1 0,0 1 0,0 0 0,0-2 0,1 0 0,1 0 0,0 0 0,0 0 0,-1 0 0,1 0 0,1 0 0,-1 1 0,0-1 0,0 1 0,1-1 0,-1 1 0,1 0 0,-1 0 0,3-1 0,221-82 0,-171 66 0,198-62-379,181-42-379,609-90 1,-1030 210 859,206-21 1692,-214 22-1794,1 1 0,-1 0 0,0 0 0,0 1 0,1 0 0,-1 0 0,9 3 0,-13-4 0,1 1 0,-1 0 0,0 0 0,0-1 0,0 1 0,1 0 0,-1 0 0,0 1 0,-1-1 0,1 0 0,0 0 0,0 0 0,0 1 0,-1-1 0,1 0 0,0 1 0,-1-1 0,1 0 0,-1 1 0,0-1 0,0 1 0,1-1 0,-1 1 0,0-1 0,0 1 0,0-1 0,0 1 0,-1-1 0,1 0 0,-1 3 0,-1 15 245,-1-1 1,-2 1-1,1-1 1,-2 0-1,-1 0 1,0-1-1,-1 1 1,-1-2-1,0 1 1,-14 17 0,-2-4-242,-2-1 1,-1-1-1,-1-1 1,-56 40-1,-147 79-6,110-73 0,107-64 2,-1 1 0,1 1 0,1 0 0,0 1 0,0 0 0,-19 25 0,31-35 0,0 0 0,0 1 0,0-1 0,1 1 0,-1 0 0,1-1 0,-1 1 0,1 0 0,0 0 0,0 0 0,1 0 0,-1 0 0,0 0 0,1 0 0,0 0 0,0 0 0,0 0 0,0 1 0,0-1 0,1 0 0,-1 0 0,2 4 0,0-4 0,0 1 0,1-1 0,0 0 0,-1 0 0,1 0 0,0 0 0,0 0 0,0-1 0,1 1 0,-1-1 0,1 0 0,-1 0 0,1 0 0,0-1 0,-1 1 0,1-1 0,6 2 0,33 6 0,0-1 0,0-2 0,83 0 0,-98-5 0,216 5-262,75-5-787,911-6-2632,-885 6 3653,-106 14 28,-212-12 0,0 1 0,46 13 0,-71-17 0,0 1 0,0 0 0,0-1 0,0 1 0,0 0 0,-1 0 0,1 0 0,0 1 0,-1-1 0,4 3 0,-5-4 0,0 1 0,0-1 0,0 0 0,0 1 0,1-1 0,-1 0 0,0 1 0,0-1 0,0 1 0,0-1 0,0 0 0,0 1 0,0-1 0,0 1 0,0-1 0,0 0 0,-1 1 0,1-1 0,0 1 0,0-1 0,0 0 0,0 1 0,0-1 0,-1 0 0,1 1 0,0-1 0,0 0 0,-1 1 0,1-1 0,0 0 0,-1 0 0,1 1 0,0-1 0,-1 0 0,1 0 0,0 1 0,-1-1 0,-11 5 0,0 0 0,0 0 0,0-2 0,-1 1 0,-16 1 0,-155 26 0,-164 15-60,-186 30 566,528-75-243,0-1 0,0 1 0,-1 1-1,1-1 1,0 1 0,0 0 0,-7 4-1,14-6-233,-1 1 0,0-1 0,1 1 0,-1-1 0,1 0 0,-1 1 0,1-1 0,-1 0 0,1 0 0,-1 1-1,1-1 1,-1 0 0,1 0 0,-1 1 0,1-1 0,0 0 0,-1 0 0,1 0 0,-1 0 0,1 0 0,-1 0-1,2 0 1,42 3 58,127 1-62,96-3-449,89-3-1292,243 2 1314,-391 7 402,-186-6 0,0 1 0,-1 1 0,23 6 0,-44-9 1,1 0 1,-1 0-1,1 0 0,0 0 0,-1 0 0,1 1 0,0-1 0,-1 0 0,1 0 1,-1 1-1,1-1 0,-1 0 0,1 1 0,-1-1 0,1 1 0,-1-1 1,1 1-1,-1-1 0,0 1 0,1-1 0,-1 1 0,0-1 0,1 1 0,-1 0 1,0-1-1,1 1 0,-2 0 10,1 0 0,-1 0 1,1 0-1,-1 0 0,0 0 0,1 0 1,-1-1-1,0 1 0,1 0 0,-1 0 1,0-1-1,0 1 0,0-1 0,0 1 1,0 0-1,0-1 0,0 0 0,-1 1 1,-21 8 314,-1 0-1,-47 9 1,-162 23-81,-105 3-792,-77-5-1640,-326 8 1550,14-2 1092,602-33 1048,103-8-1174,21-3-288,8 1-35,60 3-6,94-6 0,-80 0 0,235-8-486,635-37-1990,-349 15 2519,-491 27 8,-48 3 1232,64-11 0,-123 11-980,-8 0-148,-27 0-90,-124 0-64,-121 1-490,-114 1-1464,-89 0 919,-918 11-1622,1166-8 3609,180-5-745,42 0-182,12-2-22,120-19-4,173-19 0,132-17-120,1403-217 0,-1621 239 2042,-155 22-1478,-45 9-289,-10 0-25,-14 2-21,1 1 0,-1 0 0,0 1-1,-19 0 1,-209-2 50,-127 4-673,-99 1-1541,-1217 39 1562,1533-31 846,130-6-276,34-1-66,116 0-11,128-5 0,109-2 35,-196 2 34,933-9 41,-811 13 436,-240 0 564,60 9 1,-107-10-1032,-1-1 0,1 1 0,0 0 0,-1 0 0,1 1 0,6 3 1,-10-5-76,0 0 0,1 0 0,-1 0 0,0 1 0,1-1 1,-1 0-1,0 0 0,0 1 0,1-1 0,-1 0 0,0 1 1,0-1-1,1 0 0,-1 1 0,0-1 0,0 0 0,0 1 0,0-1 1,0 0-1,0 1 0,0-1 0,1 0 0,-1 1 0,0-1 1,0 1-1,0-1 0,0 0 0,0 1 0,-1-1 0,1 0 1,0 1-1,0-1 0,0 1 0,0-1 0,0 0 0,0 1 1,-1-1-1,1 0 0,0 1 0,-5 3 11,0 0 1,-1 0-1,1-1 0,-1 0 1,1 0-1,-1 0 0,0 0 1,0-1-1,-9 2 0,-32 10 0,-55 8 0,-133 12-350,-88-1-1003,-596 23 984,269-19 466,418-19-77,114-4 107,101-9-111,17-4-31,1-1 0,-1 0 0,0 0 0,1 1 0,-1-1 1,0 0-1,0 1 0,1-1 0,-1 0 0,1 0 0,-1 0 1,0 1-1,1-1 0,-1 0 0,1 0 0,-1 0 0,0 0 1,1 0-1,-1 0 0,1 0 0,-1 0 0,0 0 0,1 0 0,-1 0 1,1 0-1,-1 0 0,1 0 0,108 2 0,105-4 0,87-2-80,138 0-306,349-6 3219,-807 11-2770,-17 0-120,-39-3 0,65 1 175,1 0 0,0 0-1,0-1 1,0 0 0,0 0 0,0-1 0,0-1 0,1 1-1,-1-2 1,-8-5 0,-5-11-6069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1:46:17.44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877 583,'0'2,"0"1,1-1,-1 1,1-1,-1 1,1-1,0 1,0-1,0 0,0 0,0 1,1-1,-1 0,1 0,-1 0,1 0,0 0,0-1,0 1,0 0,0-1,3 2,5 3,1-1,-1-1,21 6,10 1,1-3,0-1,53 2,666 8,-488-16,-229-1,-14-1,0 1,-1 2,56 10,-70-5,-15-6,0-1,0 0,0 1,0-1,0 0,0 0,0 1,0-1,0 0,0 1,0-1,0 0,0 1,0-1,0 0,0 0,0 1,0-1,0 0,0 1,0-1,0 0,-1 0,1 1,0-1,0 0,0 0,-1 1,1-1,0 0,-1 1,-3 2,-1 0,0 0,-1-1,1 0,0 0,-1 0,-6 2,-250 47,244-48,-1151 136,1138-136,-64 3,86-6,0 0,0-1,1 0,-1-1,1 0,-1 0,-13-6,21 8,0 0,-1-1,1 1,0-1,0 1,0-1,0 0,0 0,0 1,0-1,0 0,0 0,0 0,0 0,0 0,0 0,1 0,-1 0,1 0,-1 0,0-1,1 1,0 0,-1 0,1-1,0 1,0 0,-1 0,1-1,0 1,0 0,1-1,-1 1,0 0,0 0,1-1,0-1,1-2,1 0,0 0,1 1,-1-1,1 1,0-1,8-6,31-22,1 1,2 3,59-29,-96 53,374-181,-292 149,1 4,132-29,-214 59,0 1,1 1,-1 0,1 0,-1 1,17 2,-26-2,1 0,-1 1,0-1,0 0,0 1,1-1,-1 1,0-1,0 1,0 0,0-1,0 1,0 0,0 0,0 0,0 0,0 0,-1 0,1 0,0 0,-1 0,1 0,0 1,-1 1,1 0,-1-1,0 1,-1-1,1 1,0 0,-1-1,0 1,1-1,-1 1,0-1,0 0,-1 1,1-1,0 0,-3 3,-6 10,-2 0,0 0,-27 24,-56 41,6-16,-2-3,-181 87,-210 59,473-203,-75 30,-109 28,186-60,-1 0,0-1,0 0,-11 0,18-1,1 0,0 0,0 0,-1 0,1 0,0 0,-1 0,1 0,0 0,0 0,-1 0,1 0,0 0,0 0,-1-1,1 1,0 0,0 0,-1 0,1 0,0 0,0-1,0 1,-1 0,1 0,0 0,0-1,0 1,0 0,0 0,-1-1,1 1,0 0,0 0,0-1,0 1,0 0,0 0,0-1,0 1,0 0,0-1,0 1,0 0,0-1,1-1,1 0,0 0,-1 0,1 0,0 0,0 0,0 0,0 0,3-1,25-17,43-22,116-50,78-26,1045-360,-1276 467,201-58,-372 110,-93 15,-1048 218,1071-237,190-34,-1-1,1-1,-1 0,1-1,-27-4,41 4,0 0,0 0,0 0,0-1,-1 1,1 0,0-1,0 1,0-1,0 1,0-1,0 1,0-1,0 0,0 1,0-1,1 0,-1 0,0 0,0 0,1 0,-1 0,0 0,1 0,-1 0,1 0,-1 0,1 0,0 0,-1 0,1 0,0-1,0 1,0 0,0 0,0 0,0 0,0-1,0 1,1 0,-1 0,1-2,2-3,1-1,0 1,0 0,0 0,1 1,0-1,0 1,0 0,8-5,20-16,51-30,97-46,104-41,330-115,-480 211,-121 42,0 2,1-1,25-2,-39 6,0 0,0 0,0 0,0 0,0 0,0 0,0 0,0 1,0-1,0 0,0 1,0-1,0 0,0 1,0-1,0 1,0-1,-1 1,2 1,-1-2,-1 1,0 0,0-1,0 1,1 0,-1-1,0 1,0 0,0-1,0 1,0 0,0-1,-1 1,1 0,0-1,0 1,0-1,-1 1,1 0,0-1,0 1,-1 0,-3 4,1 0,-1-1,0 1,0-1,-8 6,-25 16,-2-1,-1-3,-62 27,91-45,-958 394,507-217,237-93,188-76,34-12,3-2,21-8,203-87,-200 88,204-81,837-294,-1058 382,238-71,-221 69,-24 4,0 0,0 1,0-1,0 0,0 0,0 0,0 0,-1 0,1 0,0 0,0 0,0 0,0 0,0 0,0 0,0 0,0 0,0 0,0 1,0-1,0 0,0 0,0 0,0 0,0 0,0 0,0 0,0 0,0 0,0 0,0 1,0-1,0 0,0 0,0 0,0 0,0 0,0 0,0 0,0 0,0 0,0 0,0 0,1 0,-1 0,0 0,0 1,0-1,-38 15,-560 138,451-120,-253 59,301-64,83-20,16-8,0 0,0 1,0-1,0 0,0 0,0 0,0 0,0 0,0 0,0 1,0-1,0 0,0 0,0 0,0 0,0 0,0 0,0 1,0-1,0 0,0 0,0 0,0 0,0 0,0 0,0 1,0-1,0 0,0 0,0 0,1 0,-1 0,0 0,0 0,0 0,0 1,0-1,0 0,0 0,0 0,1 0,-1 0,0 0,0 0,0 0,0 0,0 0,0 0,1 0,-1 0,0 0,0 0,0 0,0 0,0 0,1 0,-1 0,17 1,0 0,0-2,-1 0,1 0,26-7,-17 4,225-44,-56 9,-177 35,-11 2,1 0,-1 1,1 0,0 0,0 1,-1-1,1 2,0-1,0 1,9 2,-16-2,1-1,-1 1,0-1,0 1,0 0,0-1,0 1,0 0,0 0,0 0,0 0,0 0,0 0,0 0,-1 0,1 0,0 0,-1 0,1 1,-1-1,1 2,-1 0,0-1,0 0,0 0,0 0,0 0,-1 0,1 0,-1 0,1 0,-1 0,0 0,-1 3,-3 2,1 0,-1 0,-1 0,1 0,-12 9,-19 12,0-2,-2-2,-51 26,5-4,77-42,0 0,1 1,-1-1,-6 7,13-10,0-1,-1 0,1 1,-1-1,1 0,0 1,0-1,-1 0,1 1,0-1,0 1,-1-1,1 1,0-1,0 0,0 1,0-1,0 1,0-1,0 1,0-1,0 1,0-1,0 1,0-1,0 1,0-1,0 1,0-1,0 0,1 1,-1-1,0 1,0-1,0 1,1-1,-1 0,0 1,1-1,-1 0,0 1,1-1,-1 0,1 1,-1-1,1 0,3 2,0 0,0-1,0 0,1 0,-1 0,0 0,0-1,1 1,4-1,43-3,-1-2,97-21,-142 24,483-123,-218 50,-168 51,-100 23,0 0,0 0,0 1,0-1,0 1,0 0,1 0,4 0,-42 12,-192 38,143-34,-197 39,27-6,-843 188,901-178,181-55,-1 1,1 1,0 0,-24 16,38-22,-1 1,1-1,-1 0,1 1,0-1,-1 0,1 1,-1-1,1 0,0 1,-1-1,1 1,0-1,0 1,-1-1,1 1,0-1,0 1,0-1,-1 1,1-1,0 1,0 0,0-1,0 1,0-1,0 1,0-1,0 1,1-1,-1 2,1-1,1 0,-1 1,0-1,1 0,-1 0,1 0,-1-1,1 1,-1 0,1 0,0-1,-1 1,4-1,29 7,1-2,43 0,220 2,171-5,191-4,138-1,41 0,-53 1,-131 1,-159 4,-160 7,-151 8,-178-17,0 1,0-1,0 1,10 5,-16-7,-1 1,1-1,-1 0,1 0,-1 0,1 1,-1-1,0 0,1 0,-1 1,1-1,-1 0,0 1,1-1,-1 0,0 1,1-1,-1 1,0-1,0 1,0-1,1 1,-1-1,0 0,0 1,0-1,0 1,0-1,0 1,0-1,0 1,0-1,0 1,0-1,0 1,0 0,-5 3,1 0,-1 0,0-1,0 1,-1-1,1 0,0-1,-1 0,0 1,-7 0,-174 53,-104 14,-78 15,-719 183,892-209,186-56,-1 1,1 0,0 0,0 1,-12 8,22-12,0-1,-1 0,1 0,0 0,-1 1,1-1,0 0,0 1,-1-1,1 0,0 0,0 1,0-1,-1 0,1 1,0-1,0 1,0-1,0 0,0 1,0-1,0 0,0 1,0-1,0 1,0-1,0 0,0 1,0-1,0 0,0 1,0-1,0 1,1-1,-1 0,0 1,0-1,0 0,1 0,-1 1,0-1,0 0,1 1,-1-1,0 0,1 0,-1 1,5 1,-1 0,1 0,-1-1,1 0,0 1,-1-2,8 2,155 8,110-7,89-5,1490-13,-1790 14,154 5,-197 0,-23-4,0 0,0 0,0 1,0-1,-1 0,1 0,0 1,0-1,0 0,0 0,0 0,0 1,0-1,0 0,-1 0,1 0,0 1,0-1,0 0,0 0,-1 0,1 0,0 0,0 1,0-1,-1 0,1 0,0 0,0 0,-1 0,1 0,0 0,0 0,0 0,-1 0,1 0,0 0,0 0,-1 0,1 0,-53 11,-97 9,-87 7,-77 4,178-18,-393 41,14 18,495-69,-30 10,42-9,9 0,2-3,2 0,-1 0,0 0,0-1,0 0,5 1,126-5,87-18,1236-232,-1290 216,-145 32,43-16,-65 22,0 0,-1-1,1 1,-1 0,1 0,-1-1,1 1,0 0,-1-1,1 1,-1-1,0 1,1 0,-1-1,1 1,-1-1,0 1,1-1,-1 1,0-1,1 0,-1 0,0 0,-1 1,1-1,-1 1,1-1,-1 0,0 1,1 0,-1-1,0 1,1-1,-1 1,0 0,1 0,-1-1,0 1,0 0,1 0,-1 0,0 0,-1 0,-27-3,-58 1,-154 11,-112 13,-410 53,4 47,587-81,167-39,-1 0,0 0,1 1,-9 4,13-7,1 1,0-1,-1 0,1 0,0 0,0 0,-1 0,1 1,0-1,0 0,0 0,-1 1,1-1,0 0,0 0,0 0,-1 1,1-1,0 0,0 1,0-1,0 0,0 0,0 1,0-1,0 0,0 1,0-1,0 0,0 1,0-1,0 0,0 1,0-1,0 0,0 0,0 1,0-1,0 0,0 1,1-1,-1 0,0 0,0 1,0-1,1 0,-1 0,0 0,0 1,0-1,1 0,-1 0,0 0,1 1,3 1,1-1,-1 1,1-1,-1 1,1-1,5 0,65 7,183 1,122-12,88-19,1350-177,-1569 162,-99 11,-96 12,-54 14,0 0,0 0,0 0,-1 0,1 0,0 0,0 0,0 0,0 0,0 0,0 0,-1 0,1 0,0 0,0 0,0 0,0 0,0 0,0 0,0-1,-1 1,1 0,0 0,0 0,0 0,0 0,0 0,0 0,0-1,0 1,0 0,0 0,0 0,0 0,0 0,0 0,0-1,0 1,0 0,0 0,0 0,0 0,0 0,0-1,0 1,0 0,0 0,0 0,0 0,0 0,0 0,0 0,0-1,0 1,1 0,-1 0,0 0,0 0,-38-3,-123 5,-124 10,-106 17,-382 57,9 41,611-90,118-23,34-14,1 0,-1 1,1-1,-1 0,1 0,0 0,-1 1,1-1,-1 0,1 1,0-1,-1 0,1 1,0-1,-1 0,1 1,0-1,-1 1,1-1,0 0,0 1,0-1,0 1,-1-1,1 1,0-1,0 1,0 0,1-1,-1 1,1 0,-1-1,1 1,0 0,-1-1,1 1,0-1,0 0,-1 1,1-1,0 0,0 1,0-1,-1 0,3 1,29 4,55 2,127-7,92-23,-261 19,-3 2,-1-3,0-1,79-23,-116 28,1-1,-1-1,1 1,-1 0,0-1,0 0,0 0,0 0,0-1,-1 1,0-1,1 0,-1 0,-1 0,1 0,-1-1,3-4,1-7,-1 0,0 0,3-29,1 2,6-17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46:33.164"/>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46:42.193"/>
    </inkml:context>
    <inkml:brush xml:id="br0">
      <inkml:brushProperty name="width" value="0.35" units="cm"/>
      <inkml:brushProperty name="height" value="0.35" units="cm"/>
      <inkml:brushProperty name="color" value="#FFFFFF"/>
    </inkml:brush>
  </inkml:definitions>
  <inkml:trace contextRef="#ctx0" brushRef="#br0">10193 902 24575,'-3'-2'0,"1"0"0,-1 0 0,0 0 0,0 1 0,0-1 0,0 1 0,0-1 0,-1 1 0,1 0 0,-7-1 0,-21-9 0,27 9 0,0 0 0,1-1 0,0 1 0,-1-1 0,1 0 0,0 0 0,0 0 0,1 0 0,-1 0 0,1-1 0,-1 1 0,1-1 0,0 0 0,1 1 0,-1-1 0,0 0 0,1 0 0,0 0 0,0 0 0,0 0 0,1-1 0,-1 1 0,1 0 0,0 0 0,0 0 0,1 0 0,-1-1 0,1 1 0,0 0 0,2-8 0,4-7 0,1 0 0,0 1 0,1-1 0,1 2 0,16-22 0,6-4 0,1 3 0,1 1 0,3 1 0,1 2 0,54-40 0,226-134 0,-240 163 0,-75 45 0,0 0 0,0 0 0,0 0 0,-1 0 0,1-1 0,-1 1 0,1-1 0,3-5 0,-6 8 0,0-1 0,0 1 0,1-1 0,-1 1 0,0-1 0,0 1 0,0 0 0,0-1 0,0 1 0,0-1 0,0 1 0,0-1 0,0 1 0,0 0 0,0-1 0,0 1 0,0-1 0,0 1 0,0-1 0,-1 1 0,1 0 0,0-1 0,0 1 0,0-1 0,-1 1 0,1 0 0,0-1 0,0 1 0,-1 0 0,1-1 0,0 1 0,-1 0 0,1 0 0,0-1 0,-1 1 0,1 0 0,-1 0 0,0-1 0,-6-1 0,0 0 0,-1 1 0,0-1 0,1 1 0,-1 1 0,-11 0 0,-388 9 0,-4 0 0,364-13 0,35-2 0,16-1 0,21-4 0,10 1 0,1 2 0,0 2 0,-1 1 0,49-1 0,-32 9 0,-51-3 0,1 0 0,0 0 0,0 0 0,-1 0 0,1 1 0,0-1 0,-1 1 0,1-1 0,0 1 0,-1 0 0,1-1 0,0 1 0,-1 0 0,0 0 0,1 0 0,-1 0 0,1 0 0,-1 1 0,0-1 0,0 0 0,0 1 0,2 2 0,-3-3 0,0 0 0,-1 0 0,1 0 0,0 0 0,-1 1 0,1-1 0,0 0 0,-1 0 0,0 0 0,1 0 0,-1 0 0,1 0 0,-1 0 0,0-1 0,0 1 0,0 0 0,1 0 0,-1 0 0,0-1 0,0 1 0,0 0 0,0-1 0,0 1 0,0-1 0,-1 1 0,0-1 0,-25 12 0,1-2 0,-2-1 0,1-1 0,-47 7 0,38-8 0,-294 57-493,-72 15-180,319-58 673,71-14 0,12-6 0,0-1 0,0 0 0,0 0 0,0 1 0,0-1 0,0 0 0,0 0 0,0 1 0,0-1 0,1 0 0,-1 0 0,0 1 0,0-1 0,0 0 0,1 0 0,-1 0 0,0 1 0,0-1 0,0 0 0,1 0 0,-1 0 0,0 0 0,0 0 0,1 1 0,-1-1 0,0 0 0,1 0 0,-1 0 0,0 0 0,0 0 0,1 0 0,-1 0 0,0 0 0,1 0 0,17 3 0,38 1 0,406-3-404,-173-4 395,-274 3 236,-1 1 0,18 2-1,-32-3-222,0 0 0,-1 0 1,1 0-1,0 1 0,0-1 0,-1 0 0,1 0 0,0 0 0,0 0 0,-1 1 0,1-1 0,0 0 1,0 0-1,0 0 0,-1 1 0,1-1 0,0 0 0,0 0 0,0 1 0,0-1 0,0 0 0,0 1 1,0-1-1,-1 0 0,1 0 0,0 1 0,0-1 0,0 0 0,0 1 0,0-1 0,0 0 0,0 0 1,1 1-1,-1-1 0,0 0 0,0 1 0,0-1 0,0 0 0,0 0 0,0 1 0,0-1 1,1 0-1,-1 0 0,0 1 0,0-1 0,0 0 0,0 0 0,1 0 0,-1 1 0,0-1 0,0 0 1,1 0-1,-1 0 0,0 0 0,0 1 0,1-1 0,-1 0 0,0 0 0,1 0 0,-1 0 0,0 0 1,0 0-1,1 0 0,-21 11 3,-1-1-1,0-1 1,-42 11 0,27-8-10,-148 42 3,83-26 0,-98 40 0,181-57-12,18-10 11,0-1 1,0 0 0,0 0 0,0 0-1,0 1 1,0-1 0,0 0 0,0 0-1,0 0 1,0 0 0,0 1-1,0-1 1,0 0 0,1 0 0,-1 0-1,0 0 1,0 1 0,0-1-1,0 0 1,0 0 0,1 0 0,-1 0-1,0 0 1,0 0 0,0 0 0,0 0-1,1 1 1,-1-1 0,0 0-1,0 0 1,0 0 0,1 0 0,-1 0-1,0 0 1,0 0 0,0 0-1,0 0 1,1 0 0,-1 0 0,0 0-1,0 0 1,0 0 0,1 0 0,-1-1-1,0 1 1,41-3 127,32-8 43,0-4 0,75-26 0,-138 37-170,-1 1 0,1-1 0,-1-1 0,11-7 0,-19 12 0,0-1 0,0 0 0,0 1 0,0-1 0,-1 1 0,1-1 0,0 0 0,-1 1 0,1-1 0,0 0 0,-1 0 0,1 0 0,-1 0 0,1 1 0,-1-1 0,0 0 0,1 0 0,-1 0 0,0-1 0,0 1 0,0 1 0,0-1 0,0 0 0,-1 1 0,1-1 0,0 1 0,0-1 0,-1 1 0,1-1 0,-1 1 0,1-1 0,0 1 0,-1-1 0,1 1 0,-1-1 0,1 1 0,-1 0 0,1-1 0,-1 1 0,1 0 0,-1-1 0,0 1 0,-7-3 0,1 1 0,-1 0 0,1 0 0,-11-1 0,-109-7 0,-80 4 0,-79 4-164,-20 2-514,-770-17-1436,878 3 2112,175 12 2,1-1 0,-32-8 0,54 11 0,-1 0 0,1 0 0,-1-1 0,1 1 0,-1 0 0,1 0 0,-1 0 0,1 0 0,-1-1 0,1 1 0,-1 0 0,1 0 0,-1-1 0,1 1 0,0 0 0,-1-1 0,1 1 0,-1-1 0,1 1 0,0 0 0,-1-1 0,1 1 0,0-1 0,0 1 0,-1-2 0,2 2 0,-1-1 0,1 0 0,0 1 0,-1-1 0,1 1 0,0-1 0,-1 1 0,1-1 0,0 1 0,0 0 0,-1-1 0,1 1 0,0 0 0,0-1 0,0 1 0,-1 0 0,3 0 0,25-6 0,48-1 0,127-2 0,85 3-164,1025 3-150,-1330 3 622,-49 1-117,-123-1-94,-84 1-261,-1199-1-2242,1198-2 2570,96-10 655,165 11-640,1 0 0,-1-1 1,1-1-1,-22-7 0,34 10-168,-1 0 0,1 0 0,-1-1 0,1 1 0,-1 0 0,1 0 0,-1-1 0,1 1 0,-1 0 0,1-1 0,0 1 0,-1-1 0,1 1 0,-1 0 0,1-1 0,0 1 0,0-1 0,-1 1 0,1-1 0,0 1 0,0-1 0,0 1 0,-1-1 0,1 1 0,0-1 0,0 0 0,0 0-2,1 0 1,-1 0 0,1 1-1,-1-1 1,1 0 0,-1 0-1,1 0 1,-1 1 0,1-1-1,0 0 1,-1 1 0,1-1-1,0 1 1,0-1 0,-1 1-1,1-1 1,1 0 0,13-5 9,1 0 0,-1 0 0,27-4 0,125-23-19,475-55-1325,-314 46 1094,-228 26 1050,-95 12-333,-34 3-32,-139 11 193,-160 19-690,-167 22-776,-155 12-164,-864 42-931,-3-40-1087,1449-62 2509,55-2 246,305 0-1484,-109-4 1307,294 1-30,-68 0 854,1211-3 748,-1343 9-166,-108 7-101,-162-11-842,-1 0 0,0 1 0,0 0 0,0 1 0,1-1 0,-1 1 1,-1 0-1,1 0 0,7 5 0,-13-7-38,0 0 0,1 1 1,-1-1-1,0 0 0,0 1 1,1-1-1,-1 1 0,0-1 1,0 1-1,0-1 0,0 1 1,1-1-1,-1 1 1,0-1-1,0 0 0,0 1 1,0-1-1,0 1 0,0-1 1,0 1-1,-1-1 0,1 1 1,0-1-1,0 1 0,0-1 1,0 1-1,0-1 0,-1 0 1,1 1-1,0-1 1,0 1-1,-1-1 0,1 0 1,0 1-1,-1-1 0,1 0 1,0 1-1,-1-1 0,-4 4 5,0 0 0,0 0 0,0-1-1,0 0 1,-10 4 0,-155 55 3,-145 26 100,-168 27 326,-169 22-490,-873 155-1712,343-67-236,885-163 1044,223-40 531,57-14 338,13-1 77,6-5 25,-1-1 0,1 0-1,0 0 1,-1 0 0,1-1 0,0 1 0,-1 0 0,1 0 0,0-1 0,0 0 0,-1 1 0,1-1-1,0 0 1,3 1 0,70 5 446,214-2 375,157-7-456,1224-13 581,-1252 17-140,-130 15 164,-258-13-737,0 2 0,0 1-1,37 12 1,-62-17-171,0 1 0,-1 0 0,1 1 0,0-1 0,-1 1 0,6 4 0,-9-6-51,0 0 0,0 0 1,0-1-1,-1 1 0,1 0 1,0 0-1,-1 0 0,1 0 1,0 0-1,-1 0 0,0 0 1,1 0-1,-1 0 0,1 0 1,-1 0-1,0 0 0,0 0 0,0 1 1,0-1-1,0 2 0,0-2 8,0 1 0,-1 0 0,0-1 0,1 1 0,-1 0 0,0-1 0,0 1 0,0-1 0,0 1 0,0-1 0,0 1 0,0-1-1,-2 2 1,-31 21 302,1-7-260,0-2-1,-41 13 0,-172 47-223,-119 19-669,-124 16-158,-572 85 10,-4-34 980,806-124-13,231-33 0,-39 11 0,63-12 0,12 0 0,51-3 0,173-17 0,163-26-164,128-19-550,492-51 400,-4 30 329,-812 75-333,-157 10 249,-37 1 60,-12 2 8,-158 34 1,-215 27 0,-184 20-164,-1393 158-2540,1498-197 2371,160-26 976,210-23-338,84 1-267,0 1 1,0-1-1,0 0 0,0 0 0,-1-1 0,2 1 0,-9-4 0,13 4-26,-1 1 0,1 0 0,-1-1-1,0 1 1,1-1 0,-1 1-1,1-1 1,-1 1 0,1-1 0,-1 1-1,1-1 1,-1 1 0,1-1-1,0 0 1,-1 1 0,1-1 0,0 0-1,0 1 1,-1-1 0,1 0-1,0 0 1,0 1 0,0-1 0,0 0-1,0 1 1,0-1 0,0 0-1,0 0 1,0 1 0,0-1 0,0 0-1,1 1 1,-1-1 0,1-1-1,1-2 43,0 0-1,1 1 0,-1-1 1,1 1-1,0 0 0,0 0 1,1 0-1,5-4 0,31-21 275,2 2 0,49-22-1,218-95 329,99-27-1234,320-113-29,-7 3 782,-603 228 644,-117 51-790,0 1 0,0-1 0,0 1 0,0-1 0,0 1-1,0-1 1,0 1 0,-1-1 0,1 0 0,0 1 0,0-1 0,-1 0 0,1 0 0,0 0 0,-1 0 0,1-1-1,-1 2-5,-1-1-1,1 1 0,-1 0 1,0-1-1,1 1 0,-1-1 1,0 1-1,1 0 1,-1 0-1,0 0 0,0-1 1,1 1-1,-1 0 0,0 0 1,0 0-1,1 0 0,-1 0 1,0 0-1,0 0 0,1 0 1,-2 1-1,-126 17 961,-124 29 0,-113 19-328,-86 7-1277,-894 89-194,1085-139 979,244-21-26,0-1-1,0-1 1,0 0-1,0-1 1,-17-3 0,29-1 108,10-3 1,37-12 246,159-45 362,147-28-715,114-21-923,1391-286-1665,-1616 363 2449,-202 33 0,71 0 0,-104 4 14,1 0 0,-1 0-1,1 0 1,-1 1-1,1-1 1,-1 1 0,1 0-1,-1 0 1,1 0 0,-1 0-1,0 1 1,0 0 0,0-1-1,0 1 1,0 0 0,0 0-1,3 4 1,-5-5 3,-1 0 0,1 0 0,0 0 0,-1 0 0,1 1 0,-1-1 0,0 0 1,0 1-1,1-1 0,-1 0 0,0 1 0,0-1 0,0 0 0,0 1 0,0-1 0,-1 0 0,1 2 0,-1 1 45,-1 1-1,1-1 0,-1 0 1,0 0-1,0 0 1,-5 6-1,-7 7 157,0-1 0,0 0 0,-2-1 0,-21 16 1,-83 56 548,-57 17-544,-60 6-878,-72 5 369,-68 3 637,-1085 227-249,1286-314-102,158-28 0,-1 0 0,-22-1 0,41-2 0,0 0 0,0 0 0,1 0 0,-1 0 0,0 0 0,0 0 0,0-1 0,0 1 0,0 0 0,0 0 0,0 0 0,0 0 0,0 0 0,0 0 0,0 0 0,0-1 0,0 1 0,0 0 0,0 0 0,0 0 0,0 0 0,0 0 0,0 0 0,0-1 0,0 1 0,0 0 0,0 0 0,0 0 0,0 0 0,0 0 0,0 0 0,0 0 0,0-1 0,0 1 0,0 0 0,0 0 0,0 0 0,0 0 0,0 0 0,0 0 0,-1 0 0,1 0 0,0-1 0,0 1 0,0 0 0,0 0 0,0 0 0,0 0 0,0 0 0,-1 0 0,1 0 0,0 0 0,0 0 0,0 0 0,0 0 0,0 0 0,0 0 0,-1 0 0,1 0 0,0 0 0,0 0 0,0 0 0,0 0 0,24-12 0,110-34 0,121-28 0,122-23-164,110-19-655,540-117-669,4 34 1421,-759 162 886,-254 35-660,-1 1-1,1 1 1,0 0 0,0 1-1,24 5 1,-41-6-141,-1 0-1,1 0 1,0 0 0,0 1 0,0-1-1,0 0 1,0 1 0,0-1-1,-1 1 1,1-1 0,0 1 0,0-1-1,-1 1 1,1 0 0,0-1 0,-1 1-1,1 0 1,-1-1 0,1 1 0,0 0-1,-1 0 1,1 1 0,-1-1-4,0 0 0,0 0 1,0 0-1,-1 0 0,1 0 0,0 1 1,-1-1-1,1 0 0,-1-1 0,1 1 1,-1 0-1,1 0 0,-1 0 0,1 0 1,-1 0-1,0 0 0,0-1 0,1 1 1,-3 1-1,-10 7 8,0 0 0,-1-1 0,0 0 0,0-1 0,-20 6 0,-181 57-22,-123 10-164,-117 4-655,-566 60-940,2-35 824,776-87 346,190-21 461,43-3 112,13-3 13,25-6 3,1 1 0,36-8 0,213-51 0,121-24-9,951-175 943,-1072 227 49,-251 37-737,-1 2-1,0 1 1,30 1 0,-47 4 0,-9 2-1,-2-3-183,-1-1-1,0 1 1,0-1-1,0 0 1,0 0-1,0 0 1,-6 2-1,-168 61 791,-152 30-723,-123 29-916,-1446 386-1349,1643-439 2237,123-26-101,131-45 0,-1 1 0,1 0 0,-1 0 0,0-1 0,1 1 0,-1 0 0,1 0 0,0 1 0,-1-1 0,1 0 0,-2 3 0,3-4 0,0 0 0,0 1 0,0-1 0,0 1 0,1-1 0,-1 0 0,0 1 0,0-1 0,1 0 0,-1 1 0,0-1 0,0 0 0,1 1 0,-1-1 0,0 0 0,1 0 0,-1 1 0,0-1 0,1 0 0,-1 0 0,1 0 0,-1 1 0,0-1 0,1 0 0,-1 0 0,1 0 0,-1 0 0,0 0 0,1 0 0,-1 0 0,1 0 0,-1 0 0,1 0 0,-1 0 0,0 0 0,1 0 0,0 0 0,29 0 0,0-2 0,39-6 0,201-36 0,121-32 15,1445-248 64,-1556 289 84,-241 32 110,0 1 0,53 5 1,-87-2-202,1-1 1,-1 1 0,1 0 0,-1 0-1,0 1 1,1-1 0,-1 1 0,0 0-1,0 1 1,8 4 0,-12-6-61,-1 0 0,1-1 0,-1 1 1,1-1-1,-1 1 0,1 0 0,-1-1 0,0 1 1,1 0-1,-1-1 0,0 1 0,0 0 0,1-1 1,-1 1-1,0 0 0,0 0 0,0-1 0,0 1 1,0 0-1,0 0 0,0-1 0,0 1 0,0 0 0,0 0 1,-1-1-1,1 1 0,0 0 0,-1 0 0,-1 2 15,0 0-1,0 0 0,0 0 1,0-1-1,-1 1 0,1-1 1,-1 1-1,0-1 0,-5 4 1,-20 10 1,0-1 1,-54 21 0,-183 54-193,-128 13-655,-105 2-164,-1421 163-200,1681-249 1332,212-17-140,1-2 1,-1-1-1,-30-5 0,53 5-9,0 1 0,0-1 0,0 0 0,0 0 0,0 0 0,0 0 0,1-1 0,-1 1 0,0-1 0,-2-2 0,4 4 0,1-1 0,-1 1 0,1-1 0,-1 1 0,1-1 0,0 0 0,-1 1 0,1-1 0,0 0 0,-1 1 0,1-1 0,0 0 0,0 1 0,-1-1 0,1 0 0,0 0 0,0 1 0,0-1 0,0 0 0,0 0 0,0 1 0,0-1 0,1 0 0,-1 1 0,0-1 0,0 0 0,1 0 0,2-5 0,1 1 0,0 0 0,0 0 0,0 1 0,1-1 0,-1 1 0,1 0 0,9-6 0,121-77 0,75-36 158,201-114 228,272-161 15,-508 286-237,-165 105-47,1 0 0,-1-1 0,-1-1 0,1 1 0,-1-2 0,12-16 0,-20 25-90,0 0-1,-1 0 0,1 0 1,0 0-1,-1-1 1,1 1-1,0 0 0,-1 0 1,0-1-1,1 1 0,-1 0 1,0 0-1,0-1 1,1 1-1,-1 0 0,0-1 1,0 1-1,-1 0 0,1-1 1,0 1-1,0 0 1,-1-1-1,1 1 0,0 0 1,-1 0-1,0-1 0,1 1 1,-1 0-1,0 0 1,1 0-1,-1 0 0,0 0 1,0 0-1,0 0 0,0 0 1,0 0-1,0 0 1,0 1-1,0-1 0,0 0 1,0 1-1,-1-1 0,1 1 1,-2-1-1,-6-2 128,0 0 0,0 1-1,0 0 1,-18-1 0,27 3-144,-51-1 632,-76 6 0,-15 1-236,132-6-282,0-1 1,0 0-1,0 0 0,1-1 0,-1 0 1,0-1-1,1 0 0,-12-6 0,17 8-85,1-1-1,0 0 1,0 0-1,0-1 1,0 1-1,0-1 0,0 1 1,1-1-1,-1 0 1,1 0-1,0 0 1,0 0-1,0 0 1,0-1-1,1 1 1,-1 0-1,1-1 1,0 0-1,0 1 0,0-1 1,0 0-1,1 1 1,-1-1-1,1-4 1,0 1-32,1-1 1,0 1-1,0-1 0,1 1 1,-1-1-1,2 1 0,5-13 1,0 2-10,22-31 0,-4 13 2,1 2 0,39-39 0,70-54 0,-94 94 0,-26 27 0,-16 6 0,0 0 0,1 0 0,-1 0 0,0 0 0,0 1 0,0-1 0,0 0 0,1 0 0,-1 0 0,0 0 0,0 0 0,0 0 0,0 1 0,0-1 0,1 0 0,-1 0 0,0 0 0,0 1 0,0-1 0,0 0 0,0 0 0,0 0 0,0 0 0,0 1 0,0-1 0,0 0 0,0 0 0,0 0 0,0 1 0,0-1 0,0 0 0,0 0 0,0 0 0,0 1 0,0-1 0,0 0 0,0 0 0,0 0 0,0 1 0,0-1 0,-17 32 0,-8 0 0,-2 0 0,0-1 0,-2-2 0,-52 41 0,-146 86 0,207-143 0,6-3 0,-1-1 0,0 0 0,0-1 0,-1-1 0,1-1 0,-2 0 0,-25 6 0,40-11 0,0-1 0,0 0 0,0 0 0,0 0 0,0 0 0,0 0 0,0 0 0,0-1 0,0 1 0,0-1 0,0 1 0,0-1 0,0 0 0,0 0 0,0 0 0,1 0 0,-1 0 0,0 0 0,1 0 0,-1 0 0,0-1 0,1 1 0,0-1 0,-1 1 0,1-1 0,0 0 0,-2-2 0,1 0 0,0-1 0,1 1 0,-1-1 0,1 0 0,-1 0 0,2 0 0,-1 0 0,0 0 0,1 0 0,0-8 0,2-1 0,0 0 0,0 1 0,1-1 0,1 0 0,7-17 0,3-3 0,20-32 0,10-7 0,3 2 0,3 3 0,3 2 0,2 2 0,4 2 0,2 4 0,89-67 0,-129 108 0,1 1 0,1 1 0,0 1 0,37-16 0,-58 29 0,0 0 0,0 0 0,0 0 0,0 0 0,1 1 0,-1-1 0,0 1 0,0-1 0,0 1 0,1 0 0,-1 0 0,0 0 0,1 0 0,-1 1 0,0-1 0,0 1 0,0-1 0,1 1 0,-1 0 0,0-1 0,0 1 0,0 0 0,0 0 0,0 1 0,0-1 0,-1 0 0,4 3 0,-3-1 0,0 1 0,0-1 0,-1 1 0,1-1 0,-1 1 0,1 0 0,-1 0 0,-1 0 0,1-1 0,0 1 0,-1 0 0,0 0 0,0 0 0,0 0 0,-1 5 0,-2 12 0,0-1 0,-2 0 0,0 0 0,-2 0 0,0-1 0,-1 0 0,-16 28 0,-5 1 0,-54 70 0,-19 3 0,86-104 0,-1 0 0,-1-1 0,-1-1 0,-29 19 0,45-33 0,1 0 0,-1 1 0,1-1 0,-1 0 0,1 0 0,-1 0 0,0 0 0,0-1 0,1 1 0,-1-1 0,0 1 0,0-1 0,0 0 0,1 0 0,-1-1 0,-4 0 0,5 0 0,-1 0 0,1 0 0,0 0 0,0 0 0,0 0 0,-1-1 0,1 0 0,0 1 0,1-1 0,-1 0 0,0 0 0,1 0 0,-1 0 0,1 0 0,-1 0 0,1 0 0,0 0 0,-2-4 0,-2-7 0,1-1 0,0 0 0,0 0 0,1 0 0,-1-24 0,1-76 0,3 84 0,0-4 0,-1 17 0,1 1 0,0 0 0,1 0 0,1 0 0,6-23 0,-8 38 0,0-1 0,1 1 0,-1 0 0,0 0 0,1-1 0,-1 1 0,1 0 0,-1 0 0,1-1 0,0 1 0,-1 0 0,1 0 0,0 0 0,0 0 0,0 0 0,0 0 0,0 0 0,0 1 0,0-1 0,0 0 0,0 0 0,1 1 0,-1-1 0,0 1 0,0-1 0,0 1 0,1-1 0,-1 1 0,0 0 0,1 0 0,-1 0 0,0 0 0,1 0 0,-1 0 0,0 0 0,1 0 0,-1 0 0,0 0 0,1 1 0,-1-1 0,0 0 0,0 1 0,1 0 0,-1-1 0,0 1 0,0 0 0,0-1 0,2 3 0,4 2 0,0 0 0,-1 0 0,0 1 0,0 0 0,0 1 0,7 9 0,0 7 0,0 0 0,-2 1 0,0 1 0,-2-1 0,-1 2 0,7 31 0,3 10 0,-16-63 0,-1-1 0,1 1 0,-1 0 0,1-1 0,0 1 0,1-1 0,-1 1 0,1-1 0,-1 0 0,1 0 0,0 0 0,0-1 0,0 1 0,0-1 0,1 0 0,-1 1 0,1-1 0,-1-1 0,1 1 0,0-1 0,-1 1 0,1-1 0,7 1 0,6 1 0,1-1 0,0-1 0,-1 0 0,21-3 0,-21 1 0,586-58 0,-462 42 0,-106 12 0,62 1 0,-91 5 0,1-1 0,0 1 0,0 0 0,0 1 0,-1 0 0,1 0 0,8 4 0,-14-6 0,1 1 0,-1 0 0,0-1 0,0 1 0,0 0 0,0 0 0,0 0 0,0-1 0,0 1 0,0 0 0,0 0 0,0 1 0,0-1 0,-1 0 0,1 0 0,0 0 0,-1 0 0,1 1 0,-1-1 0,1 0 0,-1 1 0,0-1 0,0 0 0,1 1 0,-1-1 0,0 0 0,0 1 0,0-1 0,0 0 0,-1 1 0,1-1 0,0 0 0,-1 1 0,1-1 0,0 0 0,-1 1 0,0-1 0,0 2 0,-3 3 0,-1 0 0,0 0 0,0-1 0,0 1 0,0-1 0,-1 0 0,0 0 0,-12 7 0,-19 11 0,-57 26 0,-103 34-615,-213 57 0,384-132 597,-31 11 8,-1-3-1,-77 12 1,104-29 10,31 1 0,-1 0 0,1 0 0,0 0 0,0 0 0,-1 0 0,1 0 0,0 0 0,0-1 0,-1 1 0,1 0 0,0 0 0,0 0 0,-1 0 0,1 0 0,0-1 0,0 1 0,-1 0 0,1 0 0,0 0 0,0-1 0,0 1 0,0 0 0,-1 0 0,1-1 0,0 1 0,0 0 0,0 0 0,0-1 0,0 1 0,0 0 0,0 0 0,0-1 0,0 1 0,0 0 0,0-1 0,0 1 0,0 0 0,0 0 0,0-1 0,0 1 0,0 0 0,0-1 0,3-2 0,0-1 0,0 1 0,0 0 0,0 0 0,1 0 0,0 0 0,-1 0 0,1 1 0,5-3 0,114-56 0,97-31 0,98-30-164,81-22-655,1207-352-3113,-1389 446 3064,-206 48 824,1 0-1,-1 0 1,1 1-1,0 1 1,-1 0-1,1 0 1,23 5-1,-34-5 43,0 1 0,0-1 0,0 0 0,0 1 0,0-1 0,0 1 0,0 0 0,0-1 0,0 1 0,0 0 0,0 0 0,-1 0 0,1 0 0,0-1 0,0 1 0,-1 0 0,1 0 0,-1 0 0,1 0 0,0 3 0,0-3 2,-1 1 0,0 0-1,0 0 1,0 0-1,0 0 1,0 0-1,-1 0 1,1 0 0,-1-1-1,1 1 1,-1 0-1,1 0 1,-2 2-1,-4 6 1,-1 1 0,0-1 0,0-1 0,-1 0 0,-1 0 0,-15 13 0,-21 16 0,-51 32 0,-119 67 164,-71 26 492,-254 129-113,-473 274-1010,988-550 386,-18 9 54,1 2 0,-67 58 0,104-81 109,0 1 0,1-1 0,0 1 0,0 0 0,0 0-1,1 0 1,-1 1 0,-4 10 0,8-14-36,-1 0-1,1 1 1,-1-1-1,1 0 1,0 1-1,0-1 1,0 0-1,0 1 1,0-1-1,0 0 1,1 1-1,-1-1 1,1 0-1,0 0 1,-1 0-1,1 1 1,0-1-1,0 0 1,1 0-1,-1 0 1,0 0-1,1-1 1,-1 1-1,1 0 1,-1-1-1,4 3 1,12 9 282,2 0-1,-1-2 1,1 0 0,1-1-1,38 13 1,474 144 2129,-251-86-3071,-81-18 188,274 126-1,-443-175 427,0 2 0,-1 0 0,-1 2 0,-1 2 0,27 23 0,-51-39 0,1 0 0,-1 1 0,0 0 0,0 0 0,0 0 0,0 1 0,-1-1 0,0 1 0,0 0 0,3 11 0,-5-12 0,0 0 0,-1 0 0,1 0 0,-1 0 0,0 0 0,0-1 0,-1 1 0,1 0 0,-1 0 0,0 0 0,-1 0 0,1-1 0,-1 1 0,-3 5 0,-9 16 306,-2-1 1,-1 0-1,0-2 0,-40 40 0,39-42-165,-124 118 11,83-84-159,-59 71 0,107-113 7,1 0 0,1 1 0,0 0 0,1 0 0,-11 27 0,17-37 0,1 0 0,-1 0 0,1 1 0,0-1 0,0 0 0,1 0 0,-1 1 0,1-1 0,0 0 0,0 1 0,0-1 0,1 1 0,-1-1 0,1 0 0,0 0 0,1 0 0,-1 1 0,1-1 0,0 0 0,-1 0 0,2-1 0,-1 1 0,0 0 0,1-1 0,0 1 0,0-1 0,3 3 0,7 4 0,0 0 0,1-1 0,0-1 0,0 0 0,1-1 0,0 0 0,30 8 0,4-2 0,75 8 0,86-2-164,71-7-653,65-7-158,197-6-412,256 5-484,-671 3 1809,-111-2 62,-34 1 0,-118 10 0,-121 7-148,-1340 133-427,1466-140 1395,82-8-36,44-6-554,6 0 19,25 0 320,667-7-828,-600 3-43,654-20 846,-706 20 93,-36 1-248,-25 1 268,-271-1-517,24 2-304,-97-1-785,-467 0-185,672-7 1850,151 7-665,0-1 0,0 0 0,1-1 0,-1 1 1,0-1-1,-11-6 0,17 8-48,0-1 0,1 1 0,-1 0 1,1-1-1,-1 1 0,1-1 0,-1 1 0,1-1 1,-1 1-1,1-1 0,-1 1 0,1-1 0,0 0 0,-1 1 1,1-1-1,0 1 0,0-1 0,-1 0 0,1 1 0,0-1 1,0 0-1,0 1 0,0-1 0,0 0 0,0 0 0,0-1-1,1 0 0,-1 1-1,1-1 1,0 1 0,0-1-1,0 1 1,0 0-1,0-1 1,0 1 0,0 0-1,0 0 1,0-1 0,1 1-1,2-1 1,10-8-2,1 1 0,0 1 0,23-10 0,117-40 0,579-164-1303,11 38 1213,-623 153 909,-89 19-186,-32 12-628,-1-1 1,0 1-1,0 0 1,0 0-1,0 0 1,1 0 0,-1 0-1,0 0 1,0 0-1,0 0 1,0-1-1,0 1 1,0 0-1,1 0 1,-1 0 0,0 0-1,0 0 1,0-1-1,0 1 1,0 0-1,0 0 1,0 0 0,0 0-1,0-1 1,0 1-1,0 0 1,0 0-1,0 0 1,0 0-1,0-1 1,0 1 0,0 0-1,0 0 1,0 0-1,0-1 1,0 1-1,0 0 1,0 0-1,0 0 1,0 0 0,0 0-1,-1-1 1,1 1-1,0 0 1,0 0-1,0 0 1,0 0-1,0 0 1,0 0 0,-1-1-1,1 1 1,0 0-1,0 0 1,0 0-1,0 0 1,-1 0 0,1 0-1,0 0 1,0 0-1,0 0 1,0 0-1,-1 0 1,1 0-1,0 0 1,0 0 0,0 0-1,-1 0 1,-13-3 100,-1 1 0,-24 0 0,-147-1-37,-111 4-233,-92 2-655,-1191 5-3048,1411-8 3311,133-1 470,30-1 75,9-1 9,93-20 2,131-24 0,109-18-30,1320-228-123,-1404 249 317,-117 16 655,-112 20-328,-23 6-245,-7 0 0,-106 6 681,-129 14-332,-135 14-651,-148 17-763,-1752 219-2419,1989-226 3344,147-16 713,118-18-329,24-5-247,6 0-5,25 0 148,36 0-1,125-3-233,646-22-1351,-774 20 1244,28 0 774,-78 5 160,-26 2-560,-43 6 149,-93 10 399,-27 2-509,-258 39-1159,9 30 617,325-58 849,95-33-736,0 0-1,0 0 1,0 0 0,0 1-1,1-1 1,-1 1-1,0 0 1,1 0-1,-1 0 1,1 0-1,-4 5 1,6-7-23,0 1 0,0-1-1,0 1 1,0-1 0,-1 1 0,1-1-1,0 1 1,0-1 0,0 1 0,1 0 0,-1-1-1,0 1 1,0-1 0,0 1 0,0-1 0,0 1-1,1-1 1,-1 1 0,0-1 0,0 1-1,1-1 1,-1 1 0,0-1 0,1 0 0,-1 1-1,1-1 1,-1 1 0,0-1 0,1 0-1,-1 0 1,1 1 0,-1-1 0,1 0 0,-1 0-1,1 1 1,-1-1 0,2 0 0,8 4 19,0-1 0,1 0 1,0-1-1,-1 0 0,14 0 0,448 7 205,-275-10-87,643 17-68,-805-15-75,-30 0 0,-6-1 0,-58 1 0,-86-1 0,-94 0-164,-92 1-585,-948 32-1851,935-15 1672,103 3 329,107-3 490,107-10 109,27-8 0,0 0 0,-1 0 0,1 0 0,0 0 0,0 0 0,0 0 0,0 0 0,0 0 0,-1 0 0,1 1 0,0-1 0,0 0 0,0 0 0,0 0 0,0 0 0,0 0 0,-1 0 0,1 0 0,0 0 0,0 0 0,0 1 0,0-1 0,0 0 0,0 0 0,0 0 0,0 0 0,0 0 0,0 0 0,0 1 0,0-1 0,0 0 0,0 0 0,0 0 0,-1 0 0,1 1 0,0-1 0,0 0 0,1 0 0,-1 0 0,0 0 0,0 0 0,0 1 0,0-1 0,0 0 0,0 0 0,0 0 0,0 0 0,0 0 0,0 0 0,0 1 0,0-1 0,0 0 0,0 0 0,1 0 0,-1 0 0,0 0 0,0 0 0,0 0 0,0 0 0,0 1 0,0-1 0,1 0 0,-1 0 0,0 0 0,0 0 0,0 0 0,1 0 0,11 3 0,0-1 0,1 0 0,24 1 0,132 3 0,77-3 53,855-3 376,-959 3 391,-133-2-697,-1-1 43,1 0 0,-1 1 0,16 3-1,-24-4-154,0 0 0,0 0 0,1 0 0,-1 0 0,0 0 0,0 0 0,1 0 0,-1 1 0,0-1 0,0 0 0,1 0 0,-1 0 0,0 0 0,0 0 0,0 1 0,1-1 0,-1 0 0,0 0 0,0 0 0,0 1 0,0-1 0,1 0 0,-1 0 0,0 1 0,0-1 0,0 0 0,0 0 0,0 1 0,0-1 0,0 0 0,0 0 0,0 1 0,0-1 0,0 0 0,0 0-1,0 1 1,0-1 0,0 0 0,0 0 0,0 1 0,0-1 0,-1 2 57,-1 0 0,1-1-1,-1 1 1,1-1 0,-1 0-1,0 1 1,0-1 0,1 0-1,-5 2 1,-63 30 307,-131 44 0,131-53-350,-148 54 958,199-71-551,-29 15-1,31-8-197,16-14-230,0 1 0,0-1 0,0 0 0,0 1 0,-1-1 0,1 0-1,0 1 1,0-1 0,0 0 0,0 1 0,0-1 0,0 0-1,0 1 1,0-1 0,0 1 0,0-1 0,0 0 0,0 1 0,0-1-1,1 0 1,-1 1 0,0-1 0,0 0 0,0 1 0,0-1 0,0 0-1,1 1 1,-1-1 0,3 2-1,-1-1 0,0 1 1,1-1-1,-1 0 0,1 1 0,-1-1 0,1-1 1,0 1-1,-1 0 0,6 0 0,40 5-3,0-2 0,56-2 0,-51-2 0,188 1-164,407-4-1505,181 0 1065,-1856 2-574,513 2 3576,492-1-2349,12 1-48,0-1 0,1 0 0,-1-1 0,0 0 0,-16-4 0,25 5 2,1 0 0,0 0 0,-1 0-1,1 0 1,0 0 0,0-1 0,-1 1 0,1 0-1,0 0 1,0 0 0,-1 0 0,1-1-1,0 1 1,0 0 0,-1 0 0,1 0 0,0-1-1,0 1 1,0 0 0,0 0 0,-1-1-1,1 1 1,0 0 0,0-1 0,0 1 0,0 0-1,0 0 1,0-1 0,0 1 0,0 0-1,0-1 1,0 1 0,0 0 0,0-1 0,0 1-1,0 0 1,0 0 0,0-1 0,0 1-1,0 0 1,0-1 0,0 1 0,0 0 0,1 0-1,-1-1 1,0 1 0,0 0 0,0 0-1,0-1 1,1 1 0,-1 0 0,0 0 0,0 0-1,1-1 1,-1 1 0,0 0 0,0 0-1,1 0 1,8-7 102,1 1 0,0 1 0,0 0-1,1 1 1,-1-1 0,1 2 0,0 0 0,15-3-1,-4 1-79,302-63-172,11 18-804,-156 24 492,44-7 339,-148 22 120,-16 4 0,61-17 0,-109 18 0,-28 2 0,-115 0 0,-139 2 0,-115 3-164,-1381 5-3429,1512-6 3473,91-6 131,154 6-11,-1-1 0,1-1 0,0 0 0,-1 0 0,1-1 0,-13-5 0,22 7 0,0 1 0,0-1 0,0 1 0,0-1 0,0 1 0,0-1 0,0 0 0,0 1 0,0-1 0,0 0 0,0 0 0,0 0 0,1 1 0,-1-1 0,0 0 0,1 0 0,-1 0 0,0 0 0,1 0 0,-1-1 0,1 1 0,0 0 0,-1 0 0,1 0 0,0 0 0,0 0 0,0-1 0,0 1 0,0 0 0,0 0 0,0 0 0,0 0 0,0-1 0,1 1 0,-1 0 0,0 0 0,2-2 0,0-1 0,1 0 0,0 0 0,-1 0 0,2 0 0,-1 1 0,0-1 0,1 1 0,5-4 0,18-10 0,1 1 0,0 1 0,1 1 0,50-15 0,-55 20 0,739-222 2800,-640 197-2414,-115 32-236,1 0 1,-1-1-1,0-1 0,13-6 0,-21 10-142,1 0 0,-1 0 0,0-1 0,0 1 0,0 0 0,1 0-1,-1 0 1,0 0 0,0 0 0,0-1 0,0 1 0,1 0-1,-1 0 1,0 0 0,0 0 0,0-1 0,0 1 0,0 0 0,0 0-1,0 0 1,0-1 0,0 1 0,1 0 0,-1 0 0,0 0-1,0-1 1,0 1 0,0 0 0,0 0 0,0 0 0,0-1 0,0 1-1,-1 0 1,1 0 0,0-1 0,0 1 0,0 0 0,0 0-1,-12-5 176,-22 0-163,1 2 0,-1 1-1,-47 4 1,8 0-17,50-2-7,-39-1 157,56 1-67,0-1-1,1 0 1,-1 0-1,1 0 0,-1-1 1,1 1-1,-9-5 1,14 6-82,0 0 0,-1-1 0,1 1 0,-1 0 0,1 0 0,-1-1 1,1 1-1,0 0 0,-1 0 0,1-1 0,0 1 0,-1 0 0,1-1 1,0 1-1,0-1 0,-1 1 0,1 0 0,0-1 0,0 1 0,0-1 0,-1 1 1,1-1-1,0 1 0,0 0 0,0-1 0,0 1 0,0-1 0,0 1 0,0-1 1,0 1-1,0-1 0,0 1 0,0-1 0,0 1 0,1-1 0,-1 1 0,0 0 1,0-1-1,0 1 0,0-1 0,1 1 0,-1 0 0,0-1 0,1 1 1,-1-1-1,0 1 0,1 0 0,-1 0 0,0-1 0,1 1 0,-1 0 0,1-1 1,6-4-3,1-1 1,-1 1 0,1 1 0,17-8-1,379-142-22,-316 123-57,93-30-254,157-60 177,-330 119 154,0-1 0,0-1 0,-1 1 0,11-8 0,-19 8 0,-6 1 0,-32 3 0,-117 15 0,-101 18-164,-1095 143-2203,1152-151 2367,107-9 0,88-15 0,6 1 0,25-2 0,117-11 0,110-23-164,87-19-655,1129-217-252,-1244 224 1012,-136 27-34,166-30 876,-214 44 72,-40 4-847,-1 0-1,1 0 1,-1 0-1,1 0 1,-1 0-1,1 0 1,-1 0-1,1 0 1,-1 0-1,1 0 1,-1 0-1,1 0 1,-1 0-1,1 0 1,-1 0-1,1 1 1,-1-1-1,1 0 1,-1 0-1,1 1 0,-1-1 1,0 0-1,1 1 1,-1-1-1,1 0 1,-1 1-1,0-1 1,1 1-1,-1-1 1,0 0-1,0 1 1,1-1-1,-1 1 1,0-1-1,0 1 1,0-1-1,0 1 1,1-1-1,-1 1 1,0-1-1,0 1 1,0-1-1,0 1 0,0 0 1,-1 2 11,0-1 0,0 0 0,0 1-1,0-1 1,-1 0 0,1 0 0,-1 0 0,-2 3 0,-8 7 231,-1-1 0,0-1 0,0 0 0,-1 0 1,-1-2-1,-27 13 0,37-18-199,-115 51 635,-178 54 0,624-202-686,-25 8 0,-200 54-1365,-27 7-5461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4:34:02.90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24,'0'-1,"1"1,-1-1,1 0,-1 1,1-1,-1 1,1-1,0 0,-1 1,1 0,0-1,-1 1,1-1,0 1,0 0,-1 0,1-1,0 1,0 0,0 0,-1 0,1 0,0 0,0 0,0 0,1 0,1 0,95-9,113 4,-126 5,-76 0,603 2,-3 52,-209-11,-384-42,-38-1,17 0,-418-1,-301-2,55-40,533 24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4:34:05.40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949 644,'413'-24,"-162"14,-151 4,179-19,-274 24,-1 0,1 0,0 0,-1 0,1-1,4-2,-9 4,1 0,-1-1,0 1,0 0,1 0,-1 0,0-1,0 1,1 0,-1 0,0-1,0 1,0 0,1 0,-1-1,0 1,0 0,0-1,0 1,0 0,0-1,1 1,-1 0,0 0,0-1,0 1,0 0,0-1,0 1,0 0,-1-1,1 0,-1 0,0 0,0 0,0 0,0 0,0 0,0 0,0 1,0-1,0 0,0 1,0-1,-2 0,-20-7,0 2,-1 0,0 1,-41-2,63 7,-388-20,305 17,58 3,3 0,-32-5,50 4,0 0,0 0,0-1,1 1,-1-1,0-1,1 1,-1-1,1 0,-6-5,10 7,-1 1,1-1,0 0,0 0,0-1,0 1,0 0,0 0,0 0,0-1,1 1,-1 0,0-1,1 1,-1-1,1 1,0 0,-1-1,1 1,0-1,0 1,0-1,0 1,0-3,1 2,0-1,0 1,0-1,0 1,1-1,-1 1,1 0,-1 0,1 0,0 0,0 0,3-3,7-3,0-1,0 2,26-13,-6 6,2 2,0 1,39-8,111-12,-75 14,324-53,-585 58,94 6,-23-1,460 5,-219 3,-24 0,-259-1,-400 1,-821-3,1065-2,83-6,180 10,1-2,-1 0,1-1,-17-5,32 8,-1-1,1 1,-1 0,1 0,-1 0,0-1,1 1,-1 0,1-1,0 1,-1 0,1-1,-1 1,1-1,-1 1,1 0,0-1,-1 1,1-1,0 1,0-1,-1 0,1 1,0-1,0 0,0 0,0 1,1-1,-1 0,0 0,1 1,-1-1,1 0,-1 1,1-1,-1 0,1 1,-1-1,1 1,0-1,-1 1,1-1,0 1,1-1,10-5,0 0,0 1,1 0,19-3,64-13,-93 20,329-40,-253 36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18T14:34:06.00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0,'30'0,"30"0,35 0,38 0,31 0,54 0,24 0,-21 0,-36 0,-44 0,-47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4:34:08.97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11:27:43.306"/>
    </inkml:context>
    <inkml:brush xml:id="br0">
      <inkml:brushProperty name="width" value="0.05" units="cm"/>
      <inkml:brushProperty name="height" value="0.05" units="cm"/>
    </inkml:brush>
  </inkml:definitions>
  <inkml:trace contextRef="#ctx0" brushRef="#br0">1 1 24575,'0'4'0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4:34:18.572"/>
    </inkml:context>
    <inkml:brush xml:id="br0">
      <inkml:brushProperty name="width" value="0.35" units="cm"/>
      <inkml:brushProperty name="height" value="0.35" units="cm"/>
      <inkml:brushProperty name="color" value="#FFFFFF"/>
    </inkml:brush>
  </inkml:definitions>
  <inkml:trace contextRef="#ctx0" brushRef="#br0">2343 203 24575,'48'12'0,"0"-3"0,0-1 0,0-3 0,57 0 0,-59-3 0,851 8-351,-637-11 209,-99 0 49,321 5 87,-403 2 6,-58-3 0,-21-3 0,0 0 0,0 0 0,0 0 0,0 0 0,0 0 0,0 0 0,0 0 0,-1 0 0,1 0 0,0 1 0,0-1 0,0 0 0,0 0 0,0 0 0,0 0 0,0 0 0,0 0 0,0 0 0,0 0 0,0 0 0,0 0 0,0 0 0,0 0 0,0 0 0,0 1 0,0-1 0,0 0 0,0 0 0,0 0 0,0 0 0,0 0 0,0 0 0,0 0 0,0 0 0,0 0 0,0 0 0,0 0 0,0 1 0,0-1 0,0 0 0,0 0 0,0 0 0,0 0 0,0 0 0,0 0 0,0 0 0,0 0 0,0 0 0,0 0 0,0 0 0,0 0 0,0 0 0,0 1 0,0-1 0,0 0 0,1 0 0,-1 0 0,0 0 0,0 0 0,0 0 0,0 0 0,0 0 0,-34 7 0,-447 36 0,242-28 0,-19 7 0,-261 24-601,-382 32-1747,547-48 1365,54-5 0,67-6 0,142-13 331,16-1-333,-116 21 0,148-13 1641,32-5 21,11-8-661,0 0-1,0 0 0,0 0 0,0 1 1,0-1-1,0 0 0,0 0 0,0 1 1,0-1-1,0 0 0,0 0 0,0 0 1,0 1-1,0-1 0,0 0 0,0 0 0,0 1 1,0-1-1,0 0 0,1 0 0,-1 0 1,0 1-1,0-1 0,0 0 0,0 0 1,0 0-1,0 0 0,1 1 0,-1-1 1,0 0-1,0 0 0,1 0 0,26 10 771,28-2 74,0-3 1,76-1 0,-83-3-494,721 2 279,-43-1-3258,-498 3 1629,-91-4 51,-89-3 392,-48 2 536,0 0 0,0 0 0,0 0 0,0 0 0,0 0 0,0 0 0,0 0 0,0 0 1,0 0-1,0 0 0,0-1 0,0 1 0,0 0 0,0 0 0,0 0 0,0 0 0,0 0 0,0 0 1,0 0-1,0 0 0,0 0 0,0 0 0,1 0 0,-1 0 0,0 0 0,0-1 0,0 1 0,0 0 1,0 0-1,0 0 0,0 0 0,0 0 0,0 0 0,0 0 0,0 0 0,0 0 0,0 0 0,0 0 1,-23-4-34,-343-52 2284,-23-3 421,-92 2 520,466 54-3140,21 1-36,29 1-24,352 1 12,216-7 0,-560 3 0,-36 1 0,-23 1 0,-160-3 0,125 4 0,-731-1-965,770 2 965,-33 0 0,-1-2 0,-53-9 0,95 10 0,1 1 0,-1-1 0,1 0 0,0 0 0,-1-1 0,1 1 0,-6-4 0,9 5 0,0 0 0,-1 0 0,1-1 0,0 1 0,0 0 0,-1 0 0,1-1 0,0 1 0,0 0 0,-1-1 0,1 1 0,0 0 0,0-1 0,0 1 0,0 0 0,-1-1 0,1 1 0,0 0 0,0-1 0,0 1 0,0-1 0,0 1 0,0 0 0,0-1 0,0 1 0,0 0 0,0-1 0,0 1 0,0-1 0,0 1 0,1 0 0,-1-1 0,0 1 0,0 0 0,0-1 0,0 1 0,1 0 0,-1-1 0,0 1 0,4-3 0,0 0 0,1 0 0,-1 0 0,0 1 0,1 0 0,0-1 0,-1 2 0,1-1 0,7-1 0,43-11 1,0 3-1,65-5 1,116 2 624,-208 13-448,193-6-16,-210 7-161,-1 0 0,1-1 0,10-3 0,-21 4 0,1 0 0,-1 0 0,0 0 0,0 0 0,1 0 0,-1 0 0,0 0 0,0 0 0,0 0 0,1-1 0,-1 1 0,0 0 0,0 0 0,0 0 0,1 0 0,-1 0 0,0 0 0,0-1 0,0 1 0,0 0 0,0 0 0,1 0 0,-1 0 0,0-1 0,0 1 0,0 0 0,0 0 0,0 0 0,0-1 0,0 1 0,0 0 0,0 0 0,0 0 0,0-1 0,0 1 0,0 0 0,-10-7 0,-18-1 0,1 2 0,-1 1 0,-41-2 0,37 3 0,-82-8-100,-331-40-1380,6-32 365,428 81 1115,-28-8 0,37 10 0,0 1 0,0-1 0,1 0 0,-1 0 0,0 0 0,0 0 0,1 0 0,-1-1 0,1 1 0,-1 0 0,1-1 0,-1 1 0,1-1 0,-2-2 0,3 3-1,0 0 0,0 1 0,-1-1 0,1 1 0,0-1 0,0 1 0,0-1 0,0 0-1,0 1 1,0-1 0,0 1 0,1-1 0,-1 0 0,0 1 0,0-1 0,0 1 0,1-1 0,-1 1-1,0-1 1,0 1 0,1-1 0,-1 1 0,1-1 0,-1 1 0,0-1 0,1 1 0,-1 0 0,1-1-1,-1 1 1,1 0 0,-1-1 0,1 1 0,-1 0 0,1 0 0,-1-1 0,2 1 0,22-8 166,-22 7-126,7-1 180,1-1 0,0 1 0,-1 1 0,1 0 0,0 0 1,0 1-1,0 0 0,0 1 0,0 0 0,17 4 0,-26-5-215,0 1 0,0-1 0,1 0 1,-1 1-1,0 0 0,0-1 0,1 1 1,-1 0-1,0-1 0,0 1 0,0 0 0,0 0 1,0 0-1,0 0 0,-1 0 0,1 0 0,0 0 1,0 0-1,-1 1 0,1-1 0,0 0 1,-1 0-1,1 1 0,-1-1 0,0 0 0,1 0 1,-1 1-1,0-1 0,0 0 0,0 1 1,0-1-1,0 1 0,0-1 0,0 0 0,-1 3 1,-1 0-8,1 0 0,-1 0 0,0 0 1,-1-1-1,1 1 0,-1 0 0,1-1 1,-1 0-1,0 1 0,-5 3 0,-10 7 3,0 0 0,-1-1 0,-1-1 0,0 0 0,-24 9 0,-3-3 0,-64 18 0,-128 12 0,153-33 0,69-11 0,36-6 0,729-23 0,-625 25 0,-51-1 0,98 3 0,-137 2 0,-33-4 0,1 0 0,-1 0 0,0 1 0,0-1 0,1 0 0,-1 0 0,0 0 0,1 0 0,-1 0 0,0 0 0,0 0 0,1 1 0,-1-1 0,0 0 0,0 0 0,0 0 0,1 1 0,-1-1 0,0 0 0,0 0 0,0 1 0,1-1 0,-1 0 0,0 0 0,0 1 0,0-1 0,0 0 0,0 0 0,0 1 0,0-1 0,0 0 0,0 1 0,1-1 0,-1 0 0,0 1 0,-1-1 0,1 0 0,0 0 0,0 1 0,0-1 0,0 0 0,0 1 0,0-1 0,0 0 0,0 0 0,0 1 0,-1-1 0,1 0 0,0 0 0,0 1 0,0-1 0,-1 0 0,-2 4 0,0 0 0,0-1 0,0 0 0,0 0 0,-1 0 0,0 0 0,1-1 0,-8 5 0,-41 16 0,33-15 0,-162 64-1229,-3-8 1,-2-9-1,-354 58 0,234-74-737,264-37 1413,32-3 281,16-1-127,448-61 2317,-179 18-1578,517-68-2089,-498 90 2204,563 31-1,-137 6 5233,-472-16-4687,-192 2-1000,994 19 0,-893-12 0,-149-6 0,-9-1 0,-20 3 0,18-3 0,-531 18-12,389-18-119,50 1-185,-182 2-80,10 20 389,230-15 7,37-8 0,0 0 0,0 0 0,-1 0 0,1 0 0,0 0 0,0 0 0,0 0 0,0 0 0,0 0 0,-1 0 0,1 1 0,0-1 0,0 0 0,0 0 0,0 0 0,0 0 0,0 0 0,-1 0 0,1 0 0,0 0 0,0 1 0,0-1 0,0 0 0,0 0 0,0 0 0,0 0 0,0 0 0,0 1 0,0-1 0,0 0 0,0 0 0,-1 0 0,1 0 0,0 0 0,0 1 0,0-1 0,0 0 0,0 0 0,0 0 0,0 0 0,1 1 0,-1-1 0,0 0 0,0 0 0,0 0 0,0 0 0,0 0 0,0 1 0,0-1 0,18 7 0,30 2 0,1-3 0,0-1 0,59-3 0,-42-1 0,782 4 719,-823-6-540,-46-3-214,17 3 34,-99-16 1,-81-13 0,-67 6 0,-160 5-164,-1711-14-4587,2041 35 4297,-3-2-1058,388 4 450,-170-5 932,1087 21 6028,-1084-15-4625,-115-4-1212,-41-1-63,-126 0 705,-2912-1-5016,3014 1 4202,-238 4-1580,220 1 708,54-2 500,15-1 49,127 5-196,-93-6 609,1480 3 2309,-847-6-1249,154 2 4440,-661 12-5479,-36-1 0,209 11 0,-271-16 0,0 2 0,121 32 0,-166-28 0,-25-12 0,1 1 0,-1-1 0,1 1 0,0-1 0,-1 1 0,1 0 0,-1-1 0,0 1 0,1 0 0,-1-1 0,1 1 0,-1 0 0,0 0 0,1-1 0,-1 1 0,0 0 0,0 0 0,0 0 0,0 0 0,0 2 0,-1-1 0,0 0 0,0 0 0,0 0 0,0 0 0,0 0 0,-1-1 0,1 1 0,0 0 0,-1 0 0,1-1 0,-1 1 0,0-1 0,0 1 0,1-1 0,-1 0 0,0 0 0,0 0 0,-3 1 0,-19 10 0,-1-2 0,0 0 0,0-2 0,-30 6 0,43-11 0,-545 104-784,407-91 392,-266-6 0,403-10 392,15-1 0,21 0 0,994-3 1537,-542 6-1506,1267-2-31,-1735 0 0,-1 0 0,1 0 0,0-1 0,0 0 0,0 0 0,-1-1 0,1 0 0,-1 0 0,1-1 0,-1 0 0,0 0 0,0 0 0,0-1 0,0 1 0,0-1 0,-1-1 0,0 1 0,0-1 0,0 0 0,-1 0 0,1-1 0,-1 1 0,-1-1 0,1 0 0,-1 0 0,5-12 0,2-10 0,-1 0 0,-2-1 0,5-42 0,-11 66 0,0 0 0,-1 0 0,0 0 0,0 0 0,0 0 0,0-1 0,-1 1 0,0 0 0,0 0 0,-1 0 0,1 0 0,-1 0 0,-4-8 0,2 8 0,0 0 0,0-1 0,-1 1 0,1 1 0,-1-1 0,-1 1 0,1 0 0,0 0 0,-1 0 0,-11-5 0,-9-3 0,0 1 0,0 1 0,-1 1 0,-37-6 0,-117-12 0,-263 2 0,-1 30 0,305-3 0,132-2 0,-75 2 0,72-1 0,53-1 0,29 0 0,943-4 0,-938 2-32,221-7-448,-9-18 119,-233 15 361,-47 8 0,-13-1 0,-13 2 0,0 0 0,0 1 0,-34 0 0,26 2 0,-351-7 6,-87-2 10,5-26-7,427 32-9,20 2 0,0 0 0,0-1 0,0 0 0,-19-6 0,28 5 0,10 1 0,34-3 0,0 3 0,64 3 0,-35 1 0,1279 0 842,-1665-1-1118,-387-4-762,137-35 972,553 36 66,1 0 0,-1-1 0,1 0 0,-23-10 0,32 12 0,-1-1 0,1 0 0,0 0 0,-1 0 0,1 0 0,0-1 0,0 1 0,0-1 0,1 0 0,-1 0 0,1 0 0,-1 0 0,1 0 0,0 0 0,0-1 0,0 1 0,1-1 0,-1 0 0,0-4 0,1 6 24,1 1 0,0-1 0,0 1-1,0-1 1,0 0 0,0 1 0,1-1 0,-1 1 0,0-1 0,1 1 0,-1-1-1,1 1 1,-1-1 0,1 1 0,0 0 0,0-1 0,0 1 0,-1 0-1,1-1 1,0 1 0,1 0 0,-1 0 0,0 0 0,0 0 0,0 0-1,1 0 1,-1 0 0,3-1 0,5-2 132,-1 0-1,1 0 1,16-3-1,38-8-122,73-8 0,-36 7-33,-46 8 0,-28 5 0,0-2 0,32-9 0,-54 11 0,-10 1 0,-30-2 0,0 2 0,-48 4 0,20-1 0,-447 1 0,468-1 0,33 2 0,15 0 0,22 5 0,83 6 0,188 2 0,-242-14 0,196 2 0,358 20 0,-373 5 0,-224-27 0,0 1 0,24 8 0,-36-11 0,0 0 0,0 1 0,0-1 0,0 1 0,0-1 0,0 1 0,1-1 0,-1 1 0,0 0 0,-1 0 0,1-1 0,0 1 0,0 0 0,0 0 0,0 0 0,-1 0 0,1 0 0,0 0 0,-1 0 0,1 0 0,0 3 0,-1-3 0,0 0 0,0 0 0,0 0 0,-1 0 0,1 0 0,0 0 0,-1 1 0,1-1 0,-1 0 0,1 0 0,-1 0 0,1 0 0,-1 0 0,0-1 0,1 1 0,-1 0 0,0 0 0,-1 1 0,-5 4 0,0-1 0,-1 0 0,1-1 0,-14 7 0,-22 7 0,0-2 0,-2-1 0,-79 14 0,-138 6 0,213-30 0,-73 6 0,38-5 0,1 4 0,-89 22 0,162-29 0,0 0 0,0 0 0,1 1 0,-1 0 0,1 1 0,0 0 0,-13 9 0,18-11 0,1 0 0,0 0 0,-1 1 0,1-1 0,1 1 0,-1 0 0,0 0 0,1 0 0,0 0 0,0 0 0,0 0 0,1 0 0,-1 1 0,1-1 0,0 1 0,0-1 0,1 1 0,-1 9 0,1-12 0,0 1 0,1 0 0,-1-1 0,1 1 0,-1-1 0,1 1 0,0-1 0,0 1 0,0-1 0,0 1 0,0-1 0,1 0 0,-1 0 0,1 0 0,0 0 0,-1 0 0,1 0 0,0 0 0,0 0 0,3 2 0,4 1 0,0 1 0,1-1 0,18 7 0,13 2 0,1-1 0,0-2 0,0-2 0,58 4 0,178 1 0,-265-14 0,438-2 0,-228 0 0,-764 2 0,518 0 0,11 1 0,0-1 0,-1 0 0,1-1 0,0 0 0,0-1 0,-20-5 0,31 7 0,1 0 0,-1-1 0,1 1 0,-1 0 0,1 0 0,-1 0 0,1 0 0,-1-1 0,1 1 0,-1 0 0,1-1 0,-1 1 0,1 0 0,0-1 0,-1 1 0,1-1 0,0 1 0,-1 0 0,1-1 0,0 1 0,-1-1 0,1 1 0,0-1 0,0 1 0,0-1 0,-1 1 0,1-1 0,0 1 0,0-1 0,0 0 0,0 1 0,0-1 0,0 1 0,0-1 0,0 1 0,0-1 0,0 1 0,0-1 0,1 1 0,-1-1 0,0 0 0,0 1 0,0-1 0,1 1 0,-1 0 0,0-1 0,1 1 0,-1-1 0,0 1 0,1-1 0,-1 1 0,0 0 0,1-1 0,-1 1 0,1 0 0,-1-1 0,1 1 0,33-21 0,27-6 0,110-31 0,-105 37 0,31-9 0,-19 7 0,-1-3 0,110-53 0,-172 70 0,0-1 0,0-1 0,-1 0 0,24-27 0,-18 20 0,-16 14 0,1 0 0,1 1 0,-1-1 0,0 1 0,1 1 0,-1-1 0,1 1 0,0 0 0,0 0 0,0 1 0,0 0 0,0 0 0,8-1 0,11 1 0,47 4 0,-56-2 0,-9-1 0,-1 1 0,1 0 0,0 0 0,-1 0 0,1 1 0,-1 0 0,0 0 0,1 1 0,10 5 0,-14-5 0,1 0 0,-1 0 0,1 0 0,-1 1 0,0-1 0,0 1 0,0-1 0,-1 1 0,0 0 0,1 0 0,-1 1 0,0-1 0,-1 0 0,1 0 0,0 6 0,3 12 0,-1 0 0,-1 0 0,1 32 0,-7 71 0,0-60 0,-3 224 0,6-282 0,0 0 0,-1 0 0,0 0 0,0 0 0,0 0 0,-1 0 0,0 0 0,-4 8 0,6-15 0,0 1 0,-1-1 0,1 1 0,0-1 0,0 0 0,0 1 0,-1-1 0,1 0 0,0 1 0,0-1 0,-1 0 0,1 1 0,0-1 0,0 0 0,-1 0 0,1 1 0,0-1 0,-1 0 0,1 0 0,-1 0 0,1 1 0,0-1 0,-1 0 0,1 0 0,0 0 0,-1 0 0,1 0 0,-1 0 0,1 0 0,0 0 0,-1 0 0,1 0 0,-1 0 0,-7-12 0,-1-22 0,4-7 0,1 1 0,3-55 0,2 79 0,0 0 0,1 1 0,1-1 0,0 1 0,1 0 0,0 0 0,2 0 0,0 0 0,10-17 0,5 6 0,-20 25 0,0 0 0,0 0 0,0 0 0,0 0 0,1 0 0,-1 0 0,0 1 0,1-1 0,-1 1 0,1-1 0,-1 1 0,0-1 0,1 1 0,-1 0 0,1-1 0,-1 1 0,1 0 0,1 0 0,-2 0 0,-1 0 0,1 0 0,0 1 0,-1-1 0,1 0 0,-1 0 0,1 0 0,0 0 0,-1 1 0,1-1 0,-1 0 0,1 1 0,-1-1 0,1 0 0,-1 1 0,1-1 0,-1 1 0,1-1 0,-1 1 0,1-1 0,-1 1 0,0-1 0,1 1 0,-1-1 0,0 1 0,0-1 0,1 1 0,-1-1 0,0 1 0,0 0 0,0-1 0,0 1 0,0 0 0,1-1 0,-1 1 0,0-1 0,-1 1 0,1 0 0,0 0 0,0 2 0,-1-1 0,0 0 0,0 1 0,0-1 0,0 1 0,0-1 0,-1 0 0,1 0 0,-1 0 0,-2 4 0,-13 8 0,1 0 0,-2-1 0,0-1 0,0-1 0,-1 0 0,-23 9 0,-52 21 0,-2-4 0,-2-4 0,-194 39 0,278-70 0,-11 4 0,0-2 0,0 0 0,0-2 0,0-1 0,0 0 0,-32-5 0,54 3 0,0 1 0,1-1 0,-1 0 0,0 0 0,1 0 0,-1-1 0,1 1 0,-1-1 0,1 1 0,-1-1 0,1 0 0,0 0 0,0 0 0,0 0 0,0 0 0,0 0 0,1-1 0,-1 1 0,1 0 0,-1-1 0,1 1 0,0-1 0,0 0 0,0 0 0,0 1 0,0-5 0,-2-6 0,2-1 0,0 0 0,0 0 0,2-17 0,-1 12 0,0 7 0,1-1 0,0 1 0,1-1 0,0 1 0,1 0 0,0 0 0,9-23 0,-8 28 0,0-1 0,1 1 0,0 1 0,0-1 0,0 1 0,1 0 0,-1 0 0,2 0 0,-1 1 0,0 0 0,1 0 0,14-7 0,1 1 0,-1 2 0,1 1 0,1 1 0,0 0 0,0 2 0,0 0 0,42-1 0,-65 6 0,18 0 0,-15 3 0,-12 2 0,-33 10 0,-1-3 0,-1-1 0,-57 7 0,62-12 0,-145 20 0,0-7 0,-208-7 0,370-13 0,38 0 0,575-2 0,-318 4 0,-1005-1 0,721 0 0,-5 0 0,0 0 0,-28 4 0,44-4 0,0 0 0,0 0 0,0 0 0,-1 0 0,1 0 0,0 0 0,0 0 0,0 0 0,-1 0 0,1 0 0,0 0 0,0 0 0,0 0 0,-1 0 0,1 0 0,0 0 0,0 0 0,0 0 0,-1 0 0,1 0 0,0 0 0,0 0 0,0 0 0,0 1 0,-1-1 0,1 0 0,0 0 0,0 0 0,0 0 0,0 0 0,-1 0 0,1 1 0,0-1 0,0 0 0,0 0 0,0 0 0,0 0 0,0 1 0,0-1 0,0 0 0,0 0 0,-1 0 0,1 1 0,0-1 0,0 0 0,0 0 0,0 0 0,0 1 0,0-1 0,13 5 0,24 0 0,82 1 0,-388-38 0,142 15 0,-162-22-1365,234 32-5461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4:34:21.364"/>
    </inkml:context>
    <inkml:brush xml:id="br0">
      <inkml:brushProperty name="width" value="0.35" units="cm"/>
      <inkml:brushProperty name="height" value="0.35" units="cm"/>
      <inkml:brushProperty name="color" value="#FFFFFF"/>
    </inkml:brush>
  </inkml:definitions>
  <inkml:trace contextRef="#ctx0" brushRef="#br0">0 0 24575,'542'0'0,"-526"0"0,48 2 0,-59-1 0,0-1 0,-1 1 0,1 0 0,0 0 0,-1 1 0,1-1 0,-1 1 0,0 0 0,1 0 0,4 4 0,-7-4 0,0 0 0,-1-1 0,0 1 0,1 0 0,-1 0 0,0 0 0,0 0 0,0 0 0,0 0 0,0 0 0,0 0 0,-1 0 0,1 0 0,-1 1 0,1-1 0,-1 0 0,0 0 0,0 1 0,0-1 0,0 0 0,0 0 0,-1 1 0,1-1 0,-1 0 0,0 4 0,-3 3 0,1 1 0,-1-1 0,0 0 0,-8 12 0,-1 0 0,-1 0 0,-1-1 0,-1 0 0,0-1 0,-20 17 0,27-28 0,0-1 0,-1 0 0,1 0 0,-1-1 0,0 0 0,-1-1 0,0 0 0,1-1 0,-2 0 0,1-1 0,0 0 0,-1-1 0,-13 2 0,23-4 0,0 0 0,0 0 0,0 0 0,0 0 0,0-1 0,0 1 0,0 0 0,0-1 0,0 0 0,0 1 0,0-1 0,0 0 0,0 0 0,0 0 0,1 0 0,-1 0 0,0-1 0,1 1 0,-1 0 0,1-1 0,-1 1 0,1-1 0,0 0 0,0 1 0,0-1 0,0 0 0,0 0 0,0 0 0,0 0 0,0 0 0,1 0 0,-1 0 0,1 0 0,-1-3 0,-1-7 0,1 1 0,1 0 0,0 0 0,0-1 0,3-10 0,-3 17 0,1 1 0,0 0 0,0 0 0,1 0 0,-1-1 0,1 1 0,0 0 0,0 1 0,0-1 0,1 0 0,-1 1 0,1-1 0,0 1 0,0 0 0,0 0 0,0 0 0,6-4 0,5-2 0,0 1 0,1 0 0,21-8 0,-22 11 0,-1-1 0,0-1 0,13-8 0,-26 15 0,1 0 0,-1-1 0,1 1 0,-1 0 0,0 0 0,1 0 0,-1-1 0,0 1 0,1 0 0,-1 0 0,0-1 0,0 1 0,1 0 0,-1 0 0,0-1 0,0 1 0,1 0 0,-1-1 0,0 1 0,0-1 0,0 1 0,0 0 0,0-1 0,0 1 0,1 0 0,-1-1 0,0 1 0,0-1 0,0 1 0,0 0 0,0-1 0,0 1 0,0-1 0,-1 1 0,1 0 0,0-1 0,0 1 0,0 0 0,0-1 0,-1 0 0,0 0 0,0 0 0,-1 0 0,1 0 0,-1 1 0,1-1 0,-1 0 0,1 1 0,-1-1 0,1 0 0,-3 1 0,-42-7 0,-62 6-1365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0:52:55.327"/>
    </inkml:context>
    <inkml:brush xml:id="br0">
      <inkml:brushProperty name="width" value="0.05" units="cm"/>
      <inkml:brushProperty name="height" value="0.05" units="cm"/>
    </inkml:brush>
  </inkml:definitions>
  <inkml:trace contextRef="#ctx0" brushRef="#br0">47 260 24575,'1'-9'0,"-1"-1"0,0 0 0,-1 0 0,0 0 0,-1 1 0,0-1 0,0 1 0,-1-1 0,-1 1 0,-5-13 0,3 16 0,4 12 0,4 13 0,2-7 0,0-1 0,0 1 0,2-1 0,-1 0 0,1 0 0,13 17 0,14 27 0,-30-45 0,-8-9 0,-10-12 0,8 0 0,0 1 0,0-1 0,1 0 0,0 0 0,1 0 0,1-1 0,-1 0 0,2 0 0,0 0 0,0 0 0,1-1 0,1 1 0,0-1 0,0 1 0,1-1 0,1 0 0,0 1 0,1-1 0,1 1 0,-1 0 0,6-12 0,-8 22 0,1 0 0,-1 1 0,1-1 0,0 1 0,-1-1 0,1 1 0,0-1 0,0 1 0,0 0 0,0-1 0,0 1 0,0 0 0,1 0 0,-1 0 0,0 0 0,1 0 0,-1 0 0,0 0 0,1 0 0,-1 0 0,1 1 0,0-1 0,-1 1 0,1-1 0,-1 1 0,1 0 0,0-1 0,-1 1 0,1 0 0,0 0 0,-1 0 0,1 0 0,0 0 0,-1 1 0,1-1 0,2 1 0,0 1 0,-1-1 0,0 1 0,0 0 0,0 0 0,0 0 0,0 1 0,0-1 0,0 1 0,-1-1 0,1 1 0,-1 0 0,0 0 0,1 0 0,-2 0 0,4 7 0,-2-4 0,-1 0 0,-1 0 0,1 1 0,-1-1 0,0 0 0,0 1 0,-1-1 0,0 1 0,0-1 0,-2 11 0,2-15 0,0 1 0,-1 0 0,1-1 0,-1 1 0,0-1 0,0 1 0,0-1 0,0 1 0,0-1 0,-1 1 0,1-1 0,-1 0 0,1 0 0,-1 0 0,0 0 0,0 0 0,0 0 0,0 0 0,0-1 0,0 1 0,-1-1 0,1 0 0,0 1 0,-1-1 0,1 0 0,-1 0 0,-3 0 0,3-1 0,1 0 0,0 0 0,0 0 0,-1 0 0,1-1 0,0 1 0,0-1 0,0 0 0,0 0 0,0 1 0,0-1 0,0-1 0,0 1 0,0 0 0,0 0 0,0-1 0,1 1 0,-1-1 0,0 1 0,1-1 0,-1 0 0,1 0 0,0 1 0,0-1 0,-2-3 0,-3-6 0,0-1 0,1 1 0,-5-14 0,9 21 0,-13-43 0,13 44 0,1 0 0,-1 0 0,1 0 0,0-1 0,0 1 0,0 0 0,0 0 0,0 0 0,1-1 0,-1 1 0,1 0 0,1-3 0,-2 6 0,0-1 0,1 1 0,-1 0 0,0-1 0,0 1 0,0 0 0,0-1 0,1 1 0,-1 0 0,0 0 0,0-1 0,0 1 0,1 0 0,-1 0 0,0-1 0,1 1 0,-1 0 0,0 0 0,1 0 0,-1-1 0,0 1 0,1 0 0,-1 0 0,0 0 0,1 0 0,-1 0 0,0 0 0,1 0 0,-1 0 0,0 0 0,1 0 0,-1 0 0,1 0 0,10 8 0,6 18 0,-10-10 0,-1 0 0,-1 1 0,-1 0 0,0 0 0,-1 1 0,-1-1 0,0 0 0,-2 1 0,-1 22 0,1-65 0,-1 0 0,-1 1 0,-8-36 0,27 105 0,1-2 0,29 50 0,-39-84 0,-13-26 0,-13-28 0,-6-1 0,17 33 0,0-1 0,0 1 0,-8-27 0,15 39 0,0 1 0,0 0 0,1-1 0,-1 1 0,0 0 0,0-1 0,0 1 0,0 0 0,0-1 0,1 1 0,-1 0 0,0-1 0,0 1 0,1 0 0,-1 0 0,0-1 0,0 1 0,1 0 0,-1 0 0,0-1 0,1 1 0,-1 0 0,0 0 0,1 0 0,-1 0 0,0 0 0,1 0 0,-1-1 0,0 1 0,1 0 0,-1 0 0,1 0 0,-1 0 0,0 0 0,1 0 0,-1 0 0,0 0 0,1 1 0,-1-1 0,1 0 0,-1 0 0,0 0 0,1 0 0,-1 1 0,20 4 0,-11 4-1365,-3 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0:52:55.934"/>
    </inkml:context>
    <inkml:brush xml:id="br0">
      <inkml:brushProperty name="width" value="0.05" units="cm"/>
      <inkml:brushProperty name="height" value="0.05" units="cm"/>
    </inkml:brush>
  </inkml:definitions>
  <inkml:trace contextRef="#ctx0" brushRef="#br0">1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13:20:57.375"/>
    </inkml:context>
    <inkml:brush xml:id="br0">
      <inkml:brushProperty name="width" value="0.1" units="cm"/>
      <inkml:brushProperty name="height" value="0.1" units="cm"/>
      <inkml:brushProperty name="color" value="#66CC00"/>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3T11:27:43.907"/>
    </inkml:context>
    <inkml:brush xml:id="br0">
      <inkml:brushProperty name="width" value="0.05" units="cm"/>
      <inkml:brushProperty name="height" value="0.05" units="cm"/>
    </inkml:brush>
  </inkml:definitions>
  <inkml:trace contextRef="#ctx0" brushRef="#br0">1 0 24575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16:00.175"/>
    </inkml:context>
    <inkml:brush xml:id="br0">
      <inkml:brushProperty name="width" value="0.1" units="cm"/>
      <inkml:brushProperty name="height" value="0.1" units="cm"/>
      <inkml:brushProperty name="color" value="#FFFFFF"/>
    </inkml:brush>
  </inkml:definitions>
  <inkml:trace contextRef="#ctx0" brushRef="#br0">56 226 24575,'-5'5'0,"0"-1"0,-1 0 0,0 0 0,1 0 0,-1 0 0,-1-1 0,-9 4 0,24-16 0,12-7 0,-17 14 0,6-5 0,1 0 0,0 1 0,0 0 0,1 1 0,11-5 0,-20 9 0,0 1 0,1-1 0,-1 1 0,0-1 0,0 1 0,0-1 0,0 1 0,1 0 0,-1 0 0,0 0 0,0 1 0,0-1 0,0 0 0,1 1 0,-1-1 0,0 1 0,0 0 0,0 0 0,0 0 0,0 0 0,0 0 0,0 0 0,-1 0 0,1 1 0,0-1 0,-1 1 0,1-1 0,-1 1 0,1 0 0,-1-1 0,0 1 0,0 0 0,0 0 0,0 0 0,1 2 0,1 4 0,0-1 0,-1 1 0,0-1 0,0 1 0,-1 0 0,0-1 0,0 9 0,-4 59 0,0-20 0,3-52 0,-1 22 0,1-24 0,0 0 0,0 0 0,0-1 0,0 1 0,0 0 0,0 0 0,0-1 0,-1 1 0,1 0 0,0 0 0,0-1 0,-1 1 0,1 0 0,0-1 0,-1 1 0,1 0 0,-1-1 0,1 1 0,-1 0 0,1-1 0,-1 1 0,0-1 0,1 1 0,-2 0 0,1-1 0,1-1 0,-1 1 0,1 0 0,-1-1 0,1 1 0,-1 0 0,1-1 0,-1 1 0,1-1 0,0 1 0,-1-1 0,1 1 0,-1-1 0,1 1 0,0-1 0,-1 1 0,1-1 0,0 1 0,0-1 0,0 0 0,-1 1 0,1-1 0,0 1 0,0-1 0,0 0 0,0 0 0,-3-20 0,2 19 0,1 0 0,-3-19 0,-1 16 0,-2 11 0,-8 27 0,-14 51 0,17-48 0,-16 38 0,13-50 0,14-24 0,-1 0 0,1 0 0,0 1 0,0-1 0,0 0 0,-1 0 0,1 0 0,0 1 0,-1-1 0,1 0 0,0 0 0,0 0 0,-1 0 0,1 1 0,0-1 0,-1 0 0,1 0 0,0 0 0,-1 0 0,1 0 0,0 0 0,-1 0 0,1 0 0,0 0 0,0 0 0,-1 0 0,0-1 0,1 1 0,-1-1 0,1 1 0,-1-1 0,1 0 0,-1 1 0,1-1 0,-1 0 0,1 1 0,0-1 0,-1 0 0,1 1 0,0-1 0,0 0 0,0 0 0,-1 1 0,1-2 0,-4-33 0,0-1 0,3 0 0,3-54 0,0 25 0,0-18 0,2 152 0,20 110 0,-7-71 0,-13-93 0,-4-15 0,0 0 0,0 0 0,0 0 0,0 0 0,0 0 0,1 0 0,-1 0 0,0 0 0,0 0 0,0 0 0,0 0 0,0 0 0,1 0 0,-1 0 0,0 0 0,0 0 0,0 0 0,0 0 0,0 0 0,1 0 0,-1 0 0,0 0 0,0 0 0,0-1 0,0 1 0,0 0 0,0 0 0,0 0 0,1 0 0,-1 0 0,0 0 0,0 0 0,0 0 0,0-1 0,0 1 0,0 0 0,0 0 0,0 0 0,0 0 0,0 0 0,0 0 0,1-1 0,-1 1 0,0 0 0,9-28 0,-8 24 0,27-125 0,-23 96 0,1 0 0,2 0 0,1 1 0,13-31 0,-12 49 0,-9 14 0,-1-1 0,0 1 0,0 0 0,1 0 0,-1 0 0,0 0 0,0 0 0,1 0 0,-1 0 0,0 0 0,0 0 0,1 0 0,-1 0 0,0 0 0,0 0 0,1 0 0,-1 0 0,0 0 0,0 0 0,0 0 0,1 0 0,-1 0 0,0 0 0,0 1 0,1-1 0,-1 0 0,0 0 0,0 0 0,0 0 0,1 0 0,-1 1 0,0-1 0,0 0 0,2 3 0,-1-1 0,0 1 0,0-1 0,0 1 0,0-1 0,0 1 0,-1-1 0,1 6 0,5 58 0,-5 120 0,-3-105 0,2-68 0,-2 31 0,1-41 0,1 0 0,-1-1 0,0 1 0,1 0 0,-1 0 0,-1-1 0,1 1 0,0-1 0,-1 1 0,1-1 0,-1 1 0,-2 2 0,3-4 0,1-1 0,-1 1 0,1-1 0,-1 1 0,1-1 0,-1 1 0,1-1 0,-1 0 0,0 1 0,1-1 0,-1 0 0,0 1 0,1-1 0,-1 0 0,0 0 0,1 1 0,-1-1 0,0 0 0,1 0 0,-1 0 0,0 0 0,1 0 0,-1 0 0,0 0 0,0 0 0,1 0 0,-1-1 0,0 1 0,1 0 0,-1 0 0,0 0 0,1-1 0,-1 1 0,0-1 0,1 1 0,-1 0 0,1-1 0,-1 1 0,1-1 0,-1 1 0,1-1 0,-1 1 0,1-1 0,-1 1 0,1-1 0,0 0 0,-1 0 0,-2-4 0,1 0 0,0 1 0,0-1 0,0 0 0,-1-6 0,-3-19 0,2 0 0,0 0 0,2 0 0,1-1 0,2 1 0,1 0 0,1 0 0,13-55 0,-13 79 0,-1 12 0,-1 15 0,-2-13 0,1 1 0,-2-1 0,1 0 0,-1 1 0,0-1 0,-1 0 0,0 0 0,-6 12 0,8-19 0,1-1 0,0 1 0,0 0 0,-1-1 0,1 1 0,0-1 0,-1 1 0,1 0 0,-1-1 0,1 1 0,-1-1 0,1 1 0,-1-1 0,1 1 0,-1-1 0,0 0 0,1 1 0,-1-1 0,1 0 0,-1 1 0,0-1 0,1 0 0,-1 0 0,0 0 0,0 0 0,1 1 0,-1-1 0,0 0 0,1 0 0,-2 0 0,1-1 0,-1 0 0,1 0 0,0 0 0,0 0 0,0 1 0,0-1 0,0-1 0,0 1 0,0 0 0,1 0 0,-1 0 0,0 0 0,1 0 0,-2-3 0,-1-4 0,0-1 0,0 0 0,-2-13 0,0-99 0,5 111 0,1 28 0,-2 158 0,1-170 0,-1-1 0,-1 1 0,1 0 0,-5 9 0,6-14 0,0 0 0,-1-1 0,1 1 0,0 0 0,-1 0 0,1-1 0,-1 1 0,1 0 0,-1-1 0,0 1 0,1 0 0,-1-1 0,0 1 0,1-1 0,-1 1 0,-1 0 0,1-1 0,1 0 0,-1 0 0,1 0 0,-1-1 0,1 1 0,-1 0 0,0 0 0,1 0 0,-1-1 0,1 1 0,-1 0 0,1 0 0,-1-1 0,1 1 0,-1-1 0,1 1 0,0 0 0,-1-1 0,1 1 0,-1-1 0,1 1 0,0-1 0,-1 1 0,1-1 0,0 1 0,0-1 0,0 1 0,-1-2 0,-3-8 0,1 0 0,0 0 0,1-1 0,0 1 0,0-1 0,1 1 0,1-1 0,0 0 0,0 1 0,1-1 0,0 0 0,1 1 0,0-1 0,6-16 0,-5 21 0,-1-1 0,1 0 0,0 1 0,1 0 0,0-1 0,0 2 0,0-1 0,0 0 0,7-5 0,-8 8 0,0 1 0,0 0 0,0 0 0,0 1 0,0-1 0,0 0 0,0 1 0,1 0 0,-1 0 0,0 0 0,1 0 0,-1 0 0,1 1 0,-1 0 0,1-1 0,0 1 0,-1 0 0,1 1 0,-1-1 0,4 2 0,1-1 0,0 1 0,-1 1 0,1-1 0,-1 1 0,1 1 0,-1-1 0,0 1 0,0 1 0,-1-1 0,1 1 0,6 7 0,-4-3 0,-1 0 0,-1 0 0,0 1 0,0 0 0,-1 0 0,10 22 0,-7-9 0,-1 0 0,-1 1 0,-2 0 0,0 1 0,-1-1 0,0 43 0,-3-89 0,1 0 0,0 0 0,2 0 0,0 0 0,1 0 0,13-31 0,63-123 0,-66 146 0,-11 22 0,0-1 0,1 2 0,1-1 0,7-9 0,-12 16 0,0-1 0,0 1 0,0 0 0,0 0 0,1 0 0,-1 1 0,0-1 0,1 0 0,-1 0 0,0 1 0,1-1 0,-1 1 0,1-1 0,2 0 0,-3 1 0,0 0 0,0 1 0,0-1 0,0 0 0,0 1 0,0-1 0,0 0 0,0 1 0,0-1 0,0 1 0,-1-1 0,1 1 0,0 0 0,0-1 0,0 1 0,-1 0 0,1-1 0,0 1 0,-1 0 0,1 0 0,-1 0 0,1 0 0,-1 0 0,1 0 0,0 1 0,2 5 0,0 1 0,0 0 0,-1 0 0,0 0 0,0 0 0,-1 1 0,0 8 0,-1 64 0,0-48 0,-1-18 0,0 0 0,-1 1 0,0-1 0,-2 0 0,1-1 0,-2 1 0,0-1 0,-1 0 0,0 0 0,-1 0 0,0-1 0,-1 0 0,-1 0 0,-18 20 0,23-28 0,-1-1 0,1 1 0,-1-1 0,0 0 0,0-1 0,-1 1 0,1-1 0,-1 0 0,-7 3 0,11-5 0,0-1 0,0 1 0,0-1 0,0 1 0,0-1 0,0 0 0,0 1 0,0-1 0,0 0 0,0-1 0,0 1 0,1 0 0,-1 0 0,0-1 0,0 1 0,0-1 0,0 0 0,0 1 0,0-1 0,1 0 0,-1 0 0,0 0 0,1-1 0,-1 1 0,1 0 0,-1 0 0,1-1 0,0 1 0,-1-1 0,1 1 0,0-1 0,0 0 0,-1-1 0,-2-6 0,0 0 0,1 1 0,0-1 0,1-1 0,0 1 0,0 0 0,1 0 0,0-1 0,1 1 0,0 0 0,0-1 0,1 1 0,3-15 0,1 1 0,1 0 0,1 1 0,0 0 0,16-28 0,-19 40 0,2 1 0,0-1 0,0 1 0,14-16 0,-19 23 0,1 1 0,0-1 0,-1 1 0,1 0 0,0-1 0,0 1 0,0 0 0,0 0 0,0 0 0,0 0 0,0 0 0,0 1 0,4-2 0,-5 2 0,1 1 0,-1-1 0,1 0 0,-1 0 0,0 1 0,1-1 0,-1 0 0,1 1 0,-1 0 0,0-1 0,1 1 0,-1 0 0,0 0 0,0-1 0,0 1 0,0 0 0,0 0 0,0 0 0,0 0 0,0 1 0,0-1 0,0 0 0,1 2 0,2 4 0,-1 0 0,0 0 0,0 1 0,0-1 0,-1 1 0,0 0 0,0 0 0,-1 0 0,0-1 0,-1 1 0,1 0 0,-3 14 0,0 0 0,-1-1 0,-1 1 0,-10 29 0,12-43 0,-29 76 0,28-78 0,0 1 0,0-1 0,-1 1 0,0-1 0,0 0 0,-1-1 0,1 1 0,-1-1 0,-11 10 0,14-14 0,1-1 0,0 1 0,0 0 0,-1 0 0,1 0 0,-1-1 0,1 1 0,-1-1 0,1 1 0,-1-1 0,1 0 0,-1 1 0,1-1 0,-1 0 0,1 0 0,-1 0 0,1 0 0,-1 0 0,0 0 0,1-1 0,-1 1 0,-2-1 0,2-1 0,0 1 0,0-1 0,0 1 0,0-1 0,0 0 0,0 1 0,1-1 0,-1 0 0,1 0 0,-1 0 0,1-1 0,-2-3 0,-2-5 0,0-1 0,2 0 0,-1 0 0,-2-18 0,1-16 0,1 1 0,2-1 0,7-77 0,-3 106 0,1 0 0,1 0 0,0 1 0,2 0 0,0 0 0,0 0 0,17-28 0,-7 20 0,0 0 0,1 1 0,38-38 0,-54 60 0,4-4 0,0 0 0,0 0 0,1 1 0,10-8 0,-15 12 0,1-1 0,-1 0 0,0 1 0,0-1 0,1 1 0,-1-1 0,0 1 0,1 0 0,-1 0 0,0-1 0,1 1 0,-1 0 0,1 0 0,-1 0 0,0 1 0,1-1 0,-1 0 0,0 0 0,1 1 0,-1-1 0,0 1 0,1-1 0,-1 1 0,0-1 0,0 1 0,0 0 0,1 0 0,-1 0 0,0 0 0,0-1 0,1 3 0,1 1 0,0 0 0,0 1 0,0-1 0,0 1 0,-1 0 0,0 0 0,0 0 0,0 0 0,1 9 0,5 51 0,-7-55 0,1 19 0,-1-1 0,-1 1 0,-2-1 0,-9 53 0,6-62 0,0-1 0,-1 1 0,-1-1 0,-1 0 0,0-1 0,-2 0 0,0 0 0,-13 16 0,-3-1 0,-2-2 0,0 0 0,-60 44 0,80-68 0,0 0 0,0-1 0,-1 0 0,0 0 0,0-1 0,0 0 0,-1-1 0,-10 3 0,18-6 0,0 1 0,0-1 0,0 1 0,-1-1 0,1 0 0,0 0 0,0 0 0,-1 0 0,1-1 0,0 1 0,0 0 0,0-1 0,0 0 0,-1 1 0,1-1 0,0 0 0,0 0 0,0 0 0,1 0 0,-1-1 0,0 1 0,0-1 0,1 1 0,-1-1 0,0 1 0,1-1 0,0 0 0,-1 1 0,1-1 0,0 0 0,0 0 0,0 0 0,0 0 0,0 0 0,1-1 0,-1 1 0,1 0 0,-1 0 0,1 0 0,0-5 0,-1-2 0,1-1 0,0 1 0,1 0 0,0-1 0,0 1 0,1 0 0,0 0 0,1 0 0,0 0 0,8-16 0,-6 15 0,0-1 0,1 2 0,0-1 0,1 1 0,0-1 0,1 2 0,0-1 0,14-11 0,-20 19 0,0-1 0,0 1 0,0 0 0,0-1 0,0 1 0,0 0 0,0 0 0,0 1 0,0-1 0,0 0 0,0 1 0,1-1 0,-1 1 0,0 0 0,1 0 0,-1 0 0,0 0 0,0 0 0,5 1 0,-4 0 0,0 0 0,0 1 0,-1-1 0,1 1 0,0-1 0,-1 1 0,1 0 0,-1 0 0,0 0 0,0 0 0,1 1 0,-1-1 0,1 3 0,3 4 0,-1 1 0,0-1 0,0 1 0,-1 0 0,0 0 0,-1 0 0,3 15 0,-2 8 0,-4-27 0,0 0 0,1 0 0,-1 0 0,2 1 0,-1-1 0,1-1 0,4 12 0,-6-16 0,1 0 0,-1 0 0,1 0 0,-1-1 0,1 1 0,0 0 0,-1-1 0,1 1 0,0 0 0,-1-1 0,1 1 0,0-1 0,0 1 0,0-1 0,-1 1 0,1-1 0,0 0 0,0 1 0,0-1 0,0 0 0,0 0 0,0 0 0,-1 0 0,3 0 0,-1 0 0,1 0 0,-1-1 0,0 1 0,0-1 0,1 0 0,-1 0 0,0 0 0,0 0 0,4-2 0,4-5 0,0 0 0,17-18 0,-21 20 0,13-14 0,31-29 0,-47 46 0,1 1 0,0-1 0,-1 0 0,1 1 0,0 0 0,0 0 0,0 0 0,1 1 0,-1-1 0,0 1 0,10-2 0,-13 3 0,0 0 0,1 0 0,-1 0 0,1 1 0,-1-1 0,0 0 0,1 1 0,-1-1 0,0 0 0,1 1 0,-1 0 0,0-1 0,1 1 0,-1 0 0,0 0 0,0-1 0,0 1 0,0 0 0,0 0 0,0 0 0,0 0 0,0 0 0,0 1 0,-1-1 0,1 0 0,0 0 0,-1 1 0,1-1 0,-1 0 0,1 1 0,-1-1 0,0 0 0,1 1 0,-1-1 0,0 0 0,0 3 0,0 2 0,0 0 0,0 0 0,0-1 0,-1 1 0,0 0 0,0-1 0,-3 11 0,0-7 0,-1 0 0,1-1 0,-1 1 0,-1-1 0,0 0 0,0-1 0,0 0 0,-1 0 0,-11 9 0,12-10 0,0-2 0,-1 1 0,0-1 0,0 0 0,0 0 0,0 0 0,0-1 0,-1-1 0,0 1 0,1-1 0,-16 2 0,20-4 0,0 1 0,1-1 0,-1 0 0,0-1 0,1 1 0,-1 0 0,0-1 0,1 1 0,-1-1 0,0 0 0,1 0 0,0 0 0,-1 0 0,1 0 0,-1-1 0,1 1 0,0-1 0,0 1 0,0-1 0,0 0 0,0 0 0,0 0 0,0 0 0,-1-3 0,0-1 0,0 0 0,0-1 0,0 0 0,1 0 0,0 0 0,1 0 0,-2-13 0,2 15 0,1 1 0,-1 0 0,0 0 0,0 0 0,-1 0 0,1 0 0,-1 0 0,0 1 0,0-1 0,0 0 0,0 1 0,-1-1 0,0 1 0,1 0 0,-5-4 0,4 6 0,1-1 0,0 1 0,0-1 0,-1 1 0,1 0 0,-1 0 0,1 0 0,-1 0 0,1 1 0,-1-1 0,1 1 0,-1 0 0,0-1 0,1 1 0,-1 0 0,0 0 0,1 1 0,-1-1 0,0 1 0,1-1 0,-1 1 0,1 0 0,-1 0 0,1 0 0,-4 2 0,-13 10-1365,5 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16:05.815"/>
    </inkml:context>
    <inkml:brush xml:id="br0">
      <inkml:brushProperty name="width" value="0.1" units="cm"/>
      <inkml:brushProperty name="height" value="0.1" units="cm"/>
      <inkml:brushProperty name="color" value="#FFFFFF"/>
    </inkml:brush>
  </inkml:definitions>
  <inkml:trace contextRef="#ctx0" brushRef="#br0">201 388 24575,'1'-63'0,"1"24"0,-3 1 0,-6-51 0,2 72 0,5 17 0,-1 0 0,1 0 0,0-1 0,0 1 0,0 0 0,0 0 0,0 0 0,-1 0 0,1 0 0,0 0 0,0-1 0,0 1 0,0 0 0,-1 0 0,1 0 0,0 0 0,0 0 0,0 0 0,-1 0 0,1 0 0,0 0 0,0 0 0,0 0 0,-1 0 0,1 0 0,0 0 0,0 0 0,0 0 0,-1 0 0,1 0 0,0 0 0,0 0 0,0 1 0,-1-1 0,1 0 0,0 0 0,0 0 0,0 0 0,-1 0 0,-1 3 0,0 0 0,-1 1 0,1-1 0,0 0 0,1 1 0,-4 6 0,-7 19 0,-28 63 0,-39 136 0,75-207 0,3-15 0,0 1 0,-1-1 0,1 1 0,-1-1 0,0 0 0,-1 0 0,0 0 0,-6 11 0,8-19 0,0 1 0,1 0 0,-1-1 0,0 1 0,1 0 0,-1-1 0,1 1 0,-1-1 0,1 1 0,0-1 0,0 1 0,0-1 0,0-2 0,0-179 0,1 86 0,-1 80 0,1 0 0,1 0 0,5-27 0,-5 37 0,1-1 0,-1 1 0,1 0 0,0-1 0,1 1 0,0 1 0,0-1 0,0 1 0,1-1 0,6-5 0,-3 3 0,8-8 0,0 1 0,1 0 0,0 1 0,1 1 0,33-19 0,-49 32 0,0 0 0,0 0 0,0 0 0,0 0 0,0 1 0,0-1 0,0 1 0,0-1 0,0 1 0,0 0 0,0 0 0,0 0 0,0 0 0,0 0 0,0 0 0,0 1 0,0-1 0,0 1 0,0-1 0,0 1 0,0 0 0,0 0 0,2 1 0,-1 1 0,0 0 0,0-1 0,0 1 0,0 1 0,-1-1 0,0 0 0,0 0 0,0 1 0,0 0 0,0-1 0,2 8 0,7 26 0,-2 2 0,-1-1 0,5 68 0,-9-64 0,-4-41 0,0 0 0,0 0 0,1 1 0,-1-1 0,0 0 0,0 0 0,1 0 0,-1 1 0,0-1 0,1 0 0,-1 0 0,1 0 0,0 0 0,-1 0 0,1 0 0,0 0 0,1 2 0,-2-3 0,1 0 0,-1 0 0,1 0 0,-1 0 0,1 0 0,-1 0 0,1 0 0,-1 0 0,1 0 0,-1 0 0,1-1 0,-1 1 0,0 0 0,1 0 0,-1 0 0,1 0 0,-1-1 0,1 1 0,-1 0 0,0-1 0,1 1 0,-1 0 0,1-1 0,-1 1 0,0 0 0,0-1 0,1 1 0,-1-1 0,3-3 0,0 0 0,-1 0 0,1 0 0,-1 0 0,0 0 0,0-1 0,1-5 0,1-28 0,-1-3 0,-2 38 0,-1 1 0,1-1 0,-1 1 0,1 0 0,0-1 0,0 1 0,0 0 0,0 0 0,0 0 0,1 0 0,-1 0 0,3-3 0,-4 5 0,0 0 0,1-1 0,-1 1 0,1 0 0,-1 0 0,0-1 0,1 1 0,-1 0 0,1 0 0,-1 0 0,1 0 0,-1-1 0,0 1 0,1 0 0,-1 0 0,1 0 0,-1 0 0,1 0 0,-1 0 0,1 0 0,-1 0 0,1 0 0,-1 1 0,1-1 0,-1 0 0,0 0 0,1 0 0,-1 0 0,1 1 0,-1-1 0,0 0 0,1 0 0,-1 1 0,1-1 0,-1 0 0,0 1 0,1-1 0,-1 0 0,0 1 0,0-1 0,1 1 0,-1-1 0,0 0 0,0 1 0,0-1 0,1 1 0,-1-1 0,0 1 0,0-1 0,0 1 0,8 25 0,-3 29 0,-2 86 0,-4-114 0,2-46 0,0 14 0,-1 0 0,1 0 0,-1 0 0,-1 0 0,1 0 0,-1 0 0,-2-8 0,3 12 0,0 1 0,0 0 0,0 0 0,-1 0 0,1 0 0,0 0 0,0 0 0,-1 0 0,1 0 0,0 0 0,-1 0 0,1 0 0,0 0 0,0 0 0,-1 0 0,1 0 0,0 0 0,0 0 0,-1 0 0,1 0 0,0 0 0,0 0 0,-1 0 0,1 0 0,0 0 0,0 0 0,-1 1 0,1-1 0,0 0 0,0 0 0,0 0 0,-1 1 0,1-1 0,0 0 0,0 0 0,0 0 0,0 1 0,0-1 0,-1 0 0,1 0 0,0 1 0,0-1 0,0 0 0,0 1 0,-9 12 0,5-2 0,0 0 0,0 0 0,-4 22 0,7-22 0,-2-1 0,0 0 0,0 0 0,-7 15 0,10-24 0,0-1 0,0 0 0,0 0 0,0 0 0,0 0 0,0 0 0,0 0 0,0 0 0,-1 1 0,1-1 0,0 0 0,0 0 0,0 0 0,0 0 0,0 0 0,0 0 0,0 0 0,0 0 0,0 0 0,0 0 0,-1 0 0,1 1 0,0-1 0,0 0 0,0 0 0,0 0 0,0 0 0,0 0 0,0 0 0,0 0 0,-1 0 0,1 0 0,0 0 0,0 0 0,0 0 0,0 0 0,0 0 0,0 0 0,-1 0 0,1 0 0,0 0 0,0 0 0,0 0 0,0-1 0,0 1 0,0 0 0,0 0 0,0 0 0,0 0 0,-1 0 0,1 0 0,0 0 0,0 0 0,0 0 0,0 0 0,0 0 0,0-1 0,0 1 0,0 0 0,0 0 0,0 0 0,0 0 0,0 0 0,0 0 0,0-1 0,-4-13 0,-1-19 0,5-61 0,1 53 0,-7-65 0,6 106 0,0-1 0,0 1 0,0-1 0,0 0 0,0 1 0,-1-1 0,1 1 0,0-1 0,0 0 0,0 1 0,0-1 0,-1 1 0,1-1 0,0 1 0,0-1 0,-1 1 0,1-1 0,0 1 0,-1-1 0,1 1 0,-1-1 0,1 1 0,-1 0 0,0-1 0,1 1 0,-1 0 0,1 1 0,-1-1 0,1 0 0,-1 1 0,1-1 0,-1 1 0,1-1 0,-1 0 0,1 1 0,-1-1 0,1 1 0,0-1 0,-1 1 0,1-1 0,0 1 0,-1 0 0,1 0 0,-18 44 0,13-30 0,1-5 0,1-3 0,0 1 0,0-2 0,0 1 0,-1 0 0,0-1 0,-7 9 0,11-14 0,0-1 0,-1 0 0,1 1 0,0-1 0,0 0 0,0 0 0,-1 1 0,1-1 0,0 0 0,0 0 0,-1 0 0,1 1 0,0-1 0,0 0 0,-1 0 0,1 0 0,0 0 0,-1 0 0,1 0 0,0 0 0,-1 0 0,1 1 0,0-1 0,-1 0 0,1 0 0,0 0 0,-1-1 0,1 1 0,0 0 0,-1 0 0,1 0 0,0 0 0,0 0 0,-1 0 0,1 0 0,0 0 0,-1-1 0,-6-13 0,3-22 0,4 35 0,1-91 0,0 183-1365,-1-52-5461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16:10.972"/>
    </inkml:context>
    <inkml:brush xml:id="br0">
      <inkml:brushProperty name="width" value="0.1" units="cm"/>
      <inkml:brushProperty name="height" value="0.1" units="cm"/>
      <inkml:brushProperty name="color" value="#FFFFFF"/>
    </inkml:brush>
  </inkml:definitions>
  <inkml:trace contextRef="#ctx0" brushRef="#br0">227 346 24575,'-1'-5'0,"0"1"0,0 0 0,0 0 0,0 0 0,-1 0 0,0 0 0,0 0 0,0 1 0,0-1 0,0 1 0,-1-1 0,0 1 0,-2-3 0,-17-27 0,11 7 0,2 0 0,-8-36 0,8 26 0,9 35 0,0 0 0,0 0 0,0 0 0,-1 0 0,1 0 0,0 0 0,-1 0 0,1 0 0,-1 1 0,1-1 0,-1 0 0,1 0 0,-1 0 0,0 0 0,0 1 0,1-1 0,-1 0 0,-1 0 0,1 1 0,0 0 0,1-1 0,-1 1 0,1 0 0,-1 0 0,1 1 0,-1-1 0,0 0 0,1 0 0,-1 0 0,1 0 0,-1 0 0,1 1 0,-1-1 0,1 0 0,-1 0 0,1 1 0,-1-1 0,1 0 0,-1 1 0,1-1 0,-1 0 0,0 1 0,-2 3 0,0 0 0,0 1 0,0-1 0,0 1 0,-3 6 0,-19 55 0,19-47 0,-1-1 0,-16 31 0,14-40 0,3-15 0,2-19 0,3 15 0,-3-82 0,4 84 0,0 0 0,0 0 0,1 0 0,1 0 0,-1 1 0,1-1 0,1 1 0,-1-1 0,5-6 0,-7 13 0,0 1 0,0-1 0,0 1 0,0 0 0,0-1 0,0 1 0,0-1 0,1 1 0,-1 0 0,0-1 0,0 1 0,0-1 0,1 1 0,-1 0 0,0 0 0,1-1 0,-1 1 0,0 0 0,1-1 0,-1 1 0,0 0 0,1 0 0,-1-1 0,0 1 0,1 0 0,-1 0 0,1 0 0,-1 0 0,0 0 0,1 0 0,-1 0 0,1 0 0,-1 0 0,1 0 0,-1 0 0,0 0 0,1 0 0,-1 0 0,1 0 0,-1 0 0,1 0 0,-1 0 0,0 0 0,1 1 0,-1-1 0,0 0 0,1 0 0,-1 0 0,1 1 0,-1-1 0,0 0 0,0 1 0,1-1 0,-1 0 0,0 1 0,1-1 0,-1 0 0,0 1 0,0 0 0,10 25 0,-4 26 0,-1-1 0,-5 101 0,-2-86 0,2-54 0,1-8 0,-1 0 0,0 0 0,0 0 0,0 0 0,-1 1 0,1-1 0,-1 0 0,0 0 0,0 0 0,0 0 0,-1 0 0,-3 7 0,5-11 0,0 0 0,0 0 0,0 0 0,0 0 0,0 0 0,-1 0 0,1 0 0,0 0 0,0 0 0,0 0 0,0 0 0,0 0 0,0 0 0,0 0 0,-1 1 0,1-1 0,0 0 0,0 0 0,0 0 0,0 0 0,0 0 0,0 0 0,-1 0 0,1-1 0,0 1 0,0 0 0,0 0 0,0 0 0,0 0 0,0 0 0,-1 0 0,1 0 0,0 0 0,0 0 0,0 0 0,0 0 0,0 0 0,0 0 0,0 0 0,0-1 0,0 1 0,-1 0 0,1 0 0,0 0 0,0 0 0,0 0 0,0-1 0,-4-9 0,0-10 0,0-39 0,2-1 0,6-70 0,-3 122 0,0-1 0,1 1 0,0 0 0,4-11 0,-6 17 0,1-1 0,0 1 0,0 0 0,0 0 0,0 0 0,0 0 0,1 0 0,-1 0 0,1 0 0,-1 0 0,1 0 0,-1 1 0,1-1 0,0 1 0,0-1 0,0 1 0,0 0 0,0-1 0,3 0 0,-4 2 0,0 0 0,0 0 0,-1 0 0,1 1 0,0-1 0,0 0 0,0 0 0,0 0 0,-1 1 0,1-1 0,0 0 0,0 1 0,-1-1 0,1 1 0,0-1 0,-1 1 0,1-1 0,0 1 0,-1 0 0,1-1 0,-1 1 0,1 0 0,-1-1 0,1 1 0,-1 0 0,1-1 0,-1 1 0,0 0 0,1 0 0,-1 0 0,0 0 0,0-1 0,1 3 0,5 31 0,-5-31 0,3 60 0,-4 74 0,0-111 0,0-2 0,0-24 0,0 0 0,0 0 0,0 0 0,0 0 0,0 0 0,0 0 0,0 0 0,1 0 0,-1 0 0,0 0 0,0-1 0,0 1 0,0 0 0,0 0 0,0 0 0,0 0 0,0 0 0,1 0 0,-1 0 0,0 0 0,0 0 0,0 0 0,0 0 0,0 0 0,0 0 0,0 0 0,0 0 0,1 0 0,-1 0 0,0 1 0,0-1 0,0 0 0,0 0 0,0 0 0,0 0 0,0 0 0,0 0 0,0 0 0,0 0 0,1 0 0,-1 0 0,0 0 0,0 0 0,0 0 0,0 1 0,0-1 0,0 0 0,0 0 0,0 0 0,0 0 0,0 0 0,0 0 0,0 1 0,5-13 0,1-8 0,19-49 0,-22 63 0,-1 1 0,1-1 0,0 0 0,1 1 0,0 0 0,-1 0 0,1 0 0,9-8 0,-13 13 0,1-1 0,0 1 0,-1-1 0,1 1 0,0-1 0,-1 1 0,1 0 0,0-1 0,-1 1 0,1 0 0,0-1 0,0 1 0,-1 0 0,1 0 0,0 0 0,0-1 0,0 1 0,0 0 0,-1 0 0,1 1 0,0-1 0,0 0 0,0 0 0,-1 0 0,1 0 0,1 1 0,-1 0 0,0 0 0,1 0 0,-1 0 0,0 0 0,0 0 0,0 0 0,-1 1 0,1-1 0,0 0 0,0 1 0,-1-1 0,1 0 0,0 3 0,2 5 0,-1 0 0,0 1 0,1 13 0,-3-19 0,-3-212 0,4 122 0,-1 43 0,-1 123 0,3 89 0,-2-166 0,0 0 0,0-1 0,0 1 0,1 0 0,0-1 0,-1 1 0,1-1 0,2 6 0,-3-8 0,1 0 0,-1 0 0,0 0 0,0 1 0,0-1 0,0 0 0,0 0 0,1 0 0,-1 0 0,0 0 0,0 0 0,0 0 0,1 0 0,-1 0 0,0 1 0,0-1 0,0 0 0,0 0 0,1 0 0,-1 0 0,0 0 0,0 0 0,0 0 0,1 0 0,-1 0 0,0-1 0,0 1 0,0 0 0,1 0 0,-1 0 0,0 0 0,0 0 0,0 0 0,1 0 0,-1 0 0,0 0 0,0-1 0,11-13 0,-3-2 0,0 0 0,-1 0 0,-1-1 0,-1 1 0,0-1 0,3-23 0,-7 34 0,-1 2 0,1-1 0,-1 0 0,1 1 0,0-1 0,1 0 0,-1 1 0,1 0 0,2-6 0,-4 10 0,1-1 0,-1 1 0,0-1 0,0 1 0,0 0 0,1-1 0,-1 1 0,0 0 0,0-1 0,1 1 0,-1 0 0,0 0 0,1-1 0,-1 1 0,0 0 0,1 0 0,-1-1 0,1 1 0,-1 0 0,0 0 0,1 0 0,-1 0 0,1-1 0,-1 1 0,0 0 0,1 0 0,-1 0 0,1 0 0,-1 0 0,1 0 0,-1 0 0,0 0 0,1 1 0,-1-1 0,1 0 0,0 0 0,0 1 0,0 0 0,0 0 0,0 0 0,0 1 0,0-1 0,0 0 0,-1 0 0,1 1 0,0-1 0,-1 0 0,2 2 0,8 39 0,-5 5-317,-4 81 0,-1-108-414,-1 3-6095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16:17.183"/>
    </inkml:context>
    <inkml:brush xml:id="br0">
      <inkml:brushProperty name="width" value="0.1" units="cm"/>
      <inkml:brushProperty name="height" value="0.1" units="cm"/>
      <inkml:brushProperty name="color" value="#FFFFFF"/>
    </inkml:brush>
  </inkml:definitions>
  <inkml:trace contextRef="#ctx0" brushRef="#br0">153 279 24575,'2'-42'0,"-1"2"0,-3 39 0,0 5 0,-6 24 0,-35 108 0,34-111 0,-1-1 0,-2 0 0,-19 31 0,31-54 0,-1 0 0,1 0 0,-1 0 0,0 0 0,1 0 0,-1 0 0,0 0 0,0 0 0,0 0 0,0-1 0,0 1 0,0 0 0,0-1 0,0 1 0,0 0 0,0-1 0,-3 1 0,4-1 0,-1 0 0,1 0 0,-1 0 0,0 0 0,1-1 0,-1 1 0,1 0 0,-1 0 0,1-1 0,-1 1 0,1 0 0,-1-1 0,1 1 0,0-1 0,-1 1 0,1-1 0,-1 1 0,1 0 0,0-1 0,0 1 0,-1-1 0,1 0 0,0 1 0,0-1 0,-1 0 0,-1-5 0,0-1 0,1 0 0,0 1 0,-1-14 0,1 1 0,0-1 0,2 1 0,0-1 0,1 1 0,1 0 0,1-1 0,0 1 0,10-25 0,-13 42 0,0 1 0,-1-1 0,1 0 0,0 0 0,0 1 0,0-1 0,0 1 0,1-1 0,-1 1 0,0-1 0,1 1 0,-1-1 0,1 1 0,-1 0 0,1 0 0,0 0 0,0 0 0,-1 0 0,3 0 0,-2 1 0,0 0 0,-1 0 0,1 0 0,0 0 0,-1 0 0,1 0 0,0 1 0,-1-1 0,1 1 0,-1-1 0,1 1 0,-1 0 0,1 0 0,-1 0 0,1-1 0,-1 1 0,0 1 0,1-1 0,-1 0 0,0 0 0,0 0 0,2 3 0,1 1 0,-1 0 0,1 0 0,-1 1 0,0-1 0,0 1 0,-1 0 0,0 0 0,0 0 0,2 7 0,5 56 0,-8-64 0,12-28 0,-5 0 0,0 1 0,6-31 0,-11 35 0,2 0 0,0 1 0,1 0 0,0 0 0,15-26 0,-20 41 0,0 1 0,-1 0 0,1-1 0,0 1 0,0 0 0,0 0 0,0-1 0,0 1 0,1 0 0,-1 0 0,0 0 0,0 0 0,1 0 0,-1 1 0,0-1 0,1 0 0,-1 1 0,3-1 0,-3 1 0,-1 0 0,1 0 0,0 0 0,0 0 0,0 1 0,-1-1 0,1 0 0,0 1 0,0-1 0,-1 0 0,1 1 0,0-1 0,-1 1 0,1-1 0,0 1 0,-1 0 0,1-1 0,-1 1 0,1 0 0,-1-1 0,1 1 0,-1 0 0,1 1 0,2 5 0,-1 0 0,1 0 0,-1 0 0,-1 0 0,1 0 0,0 8 0,1 83 0,-4-110 0,0-59 0,1 64 0,1 1 0,-1 0 0,2 0 0,-1-1 0,1 1 0,-1 0 0,2 0 0,-1 1 0,4-7 0,-6 11 0,1 0 0,0-1 0,-1 1 0,1 0 0,0 0 0,0 0 0,0 0 0,0 1 0,0-1 0,0 0 0,0 0 0,0 0 0,0 1 0,0-1 0,0 0 0,3 0 0,-4 1 0,1 0 0,0 0 0,0 0 0,-1 0 0,1 0 0,0 0 0,-1 1 0,1-1 0,0 0 0,-1 0 0,1 1 0,0-1 0,-1 0 0,1 1 0,-1-1 0,1 0 0,0 1 0,-1-1 0,1 1 0,-1-1 0,1 1 0,0 0 0,1 3 0,0 0 0,1 0 0,-1 0 0,-1 0 0,1 0 0,0 0 0,-1 1 0,1 5 0,2 20 0,-1 0 0,-1 1 0,-3 36 0,-1-97 0,0-30 0,2 56 0,0 0 0,0 0 0,1 0 0,0 0 0,-1 0 0,1 0 0,1 1 0,-1-1 0,1 0 0,-1 0 0,5-6 0,-6 10 0,1-1 0,-1 1 0,0 0 0,0-1 0,1 1 0,-1 0 0,0-1 0,0 1 0,1 0 0,-1-1 0,0 1 0,1 0 0,-1-1 0,0 1 0,1 0 0,-1 0 0,1 0 0,-1-1 0,0 1 0,1 0 0,-1 0 0,1 0 0,-1 0 0,0 0 0,1 0 0,-1 0 0,1 0 0,-1 0 0,1 0 0,-1 0 0,0 0 0,1 0 0,-1 0 0,1 0 0,-1 0 0,1 1 0,-1-1 0,0 0 0,1 0 0,-1 0 0,0 1 0,1-1 0,-1 0 0,0 0 0,1 1 0,-1-1 0,0 0 0,1 1 0,-1-1 0,0 0 0,0 1 0,1-1 0,-1 1 0,0 0 0,8 24 0,-6-13 0,-1 0 0,-1 1 0,0-1 0,0 0 0,-2 0 0,1 0 0,-2 0 0,1 0 0,-2 0 0,1-1 0,-2 1 0,1-1 0,-2 0 0,1 0 0,-2-1 0,1 1 0,-1-1 0,-1-1 0,-12 13 0,19-20 0,-1-1 0,1 1 0,-1-1 0,0 1 0,0-1 0,1 0 0,-1 0 0,0 0 0,0 0 0,0 0 0,0 0 0,-1 0 0,1 0 0,-3 0 0,4-2 0,0 1 0,0 0 0,0 0 0,0-1 0,0 1 0,0-1 0,0 1 0,0-1 0,0 1 0,0-1 0,0 1 0,0-1 0,0 0 0,1 0 0,-1 1 0,0-1 0,0 0 0,1 0 0,-1 0 0,0 0 0,1 0 0,-1 0 0,1 0 0,-1 0 0,1 0 0,0 0 0,-1 0 0,1 0 0,0-2 0,-5-21 0,1-1 0,1 0 0,1 0 0,2 0 0,3-41 0,-1 29 0,-2 34 0,5-45 0,-5 46 0,0 1 0,1-1 0,-1 1 0,1-1 0,-1 1 0,1-1 0,-1 1 0,1-1 0,0 1 0,0-1 0,0 1 0,0 0 0,0-1 0,0 1 0,0 0 0,0 0 0,0 0 0,1 0 0,-1 0 0,0 0 0,1 0 0,-1 0 0,1 1 0,-1-1 0,2 0 0,-2 1 0,1 0 0,-1 0 0,0 0 0,0 0 0,0 0 0,0 0 0,0 1 0,0-1 0,0 0 0,0 1 0,0-1 0,0 1 0,0-1 0,0 1 0,0-1 0,0 1 0,0 0 0,0 0 0,-1-1 0,1 1 0,0 0 0,0 0 0,-1 0 0,1 0 0,-1 0 0,1 0 0,-1 0 0,2 2 0,8 31 0,-6-15 0,-1 0 0,0 23 0,-3-34 0,0 0 0,0 0 0,-1 0 0,0 0 0,-1-1 0,0 1 0,0 0 0,-4 8 0,6-15 0,0 1 0,-1-1 0,1 0 0,-1 0 0,0 1 0,1-1 0,-1 0 0,0 0 0,0 0 0,0 0 0,0 0 0,1 0 0,-2 0 0,1 0 0,0 0 0,0 0 0,0 0 0,0-1 0,0 1 0,-1 0 0,1-1 0,0 1 0,-1-1 0,1 0 0,0 1 0,-1-1 0,1 0 0,-1 0 0,1 0 0,0 0 0,-1 0 0,1 0 0,-1 0 0,1 0 0,0 0 0,-1-1 0,-1 0 0,1 0 0,-1-1 0,0 0 0,1 1 0,-1-1 0,1 0 0,0 0 0,-1-1 0,1 1 0,0 0 0,0-1 0,1 1 0,-1-1 0,0 0 0,1 1 0,-3-7 0,0-7 0,0-1 0,1 0 0,1 0 0,-1-22 0,-1-12 0,0 27 0,2 14 0,0 0 0,1-1 0,0 1 0,1-1 0,0 1 0,0-1 0,3-12 0,-2 20 0,0 1 0,1 0 0,-1 0 0,0 0 0,1 0 0,-1 0 0,1 0 0,-1 1 0,1-1 0,0 0 0,0 1 0,0-1 0,0 1 0,0 0 0,0 0 0,0 0 0,0 0 0,0 0 0,1 0 0,-1 0 0,0 1 0,1-1 0,-1 1 0,5-1 0,8 0 0,-1 0 0,29 3 0,-29-2 0,-9 0 0,0 1 0,-1-1 0,1 1 0,-1-1 0,1 1 0,-1 1 0,1-1 0,-1 1 0,0-1 0,0 1 0,0 0 0,4 3 0,-6-3 0,1 0 0,-2 0 0,1 1 0,0-1 0,0 0 0,-1 1 0,1-1 0,-1 1 0,0-1 0,1 1 0,-1 0 0,-1-1 0,1 1 0,0 0 0,-1 0 0,1 0 0,-1-1 0,0 1 0,0 0 0,0 5 0,0-3 0,-1 0 0,1 0 0,-1 0 0,0 1 0,0-1 0,-1 0 0,0 0 0,1-1 0,-2 1 0,1 0 0,0 0 0,-4 4 0,4-7 0,0 1 0,-1-1 0,1 0 0,-1 0 0,1 0 0,-1 0 0,0 0 0,1 0 0,-1-1 0,0 1 0,0-1 0,0 0 0,0 0 0,-1 0 0,1 0 0,0 0 0,0-1 0,-1 0 0,1 1 0,-4-2 0,-5 1 0,1-1 0,-1-1 0,1 0 0,0 0 0,0-1 0,0-1 0,-11-4 0,-8-6 0,-31-22 0,57 34-42,1 0-1,0 0 0,-1 1 1,0-1-1,1 1 0,-1-1 1,0 1-1,1 1 0,-1-1 1,0 0-1,0 1 0,0 0 1,0 0-1,0 0 0,0 0 1,0 0-1,1 1 0,-1 0 1,0 0-1,0 0 0,1 0 1,-1 1-1,0-1 0,1 1 1,0 0-1,-1 0 0,1 0 1,0 1-1,0-1 0,0 1 1,-4 4-1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18T11:16:28.072"/>
    </inkml:context>
    <inkml:brush xml:id="br0">
      <inkml:brushProperty name="width" value="0.1" units="cm"/>
      <inkml:brushProperty name="height" value="0.1" units="cm"/>
      <inkml:brushProperty name="color" value="#FFFFFF"/>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8C2C3-58CE-4477-BFA8-293BB14DAA6C}" type="datetimeFigureOut">
              <a:rPr lang="zh-CN" altLang="en-US" smtClean="0"/>
              <a:t>2021/12/19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64EE23-2BAF-4213-A7DC-8588740AC685}" type="slidenum">
              <a:rPr lang="zh-CN" altLang="en-US" smtClean="0"/>
              <a:t>‹#›</a:t>
            </a:fld>
            <a:endParaRPr lang="zh-CN" altLang="en-US"/>
          </a:p>
        </p:txBody>
      </p:sp>
    </p:spTree>
    <p:extLst>
      <p:ext uri="{BB962C8B-B14F-4D97-AF65-F5344CB8AC3E}">
        <p14:creationId xmlns:p14="http://schemas.microsoft.com/office/powerpoint/2010/main" val="3289345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64EE23-2BAF-4213-A7DC-8588740AC685}" type="slidenum">
              <a:rPr lang="zh-CN" altLang="en-US" smtClean="0"/>
              <a:t>3</a:t>
            </a:fld>
            <a:endParaRPr lang="zh-CN" altLang="en-US"/>
          </a:p>
        </p:txBody>
      </p:sp>
    </p:spTree>
    <p:extLst>
      <p:ext uri="{BB962C8B-B14F-4D97-AF65-F5344CB8AC3E}">
        <p14:creationId xmlns:p14="http://schemas.microsoft.com/office/powerpoint/2010/main" val="4094923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实在没图了就手绘一下，五种情况</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实在没图了就手绘一下，五种情况</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实在没图了就手绘一下，五种情况</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464EE23-2BAF-4213-A7DC-8588740AC685}" type="slidenum">
              <a:rPr lang="zh-CN" altLang="en-US" smtClean="0"/>
              <a:t>7</a:t>
            </a:fld>
            <a:endParaRPr lang="zh-CN" altLang="en-US"/>
          </a:p>
        </p:txBody>
      </p:sp>
    </p:spTree>
    <p:extLst>
      <p:ext uri="{BB962C8B-B14F-4D97-AF65-F5344CB8AC3E}">
        <p14:creationId xmlns:p14="http://schemas.microsoft.com/office/powerpoint/2010/main" val="274858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通货膨胀的持续（物价和工资的螺旋式上升）</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失业率</a:t>
            </a:r>
            <a:r>
              <a:rPr lang="en-US" altLang="zh-CN"/>
              <a:t>-</a:t>
            </a:r>
            <a:r>
              <a:rPr lang="zh-CN" altLang="en-US"/>
              <a:t>通货膨胀率</a:t>
            </a:r>
            <a:r>
              <a:rPr lang="en-US" altLang="zh-CN"/>
              <a:t>-GDP</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实在没图了就手绘一下，五种情况</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实在没图了就手绘一下，五种情况</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实在没图了就手绘一下，五种情况</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实在没图了就手绘一下，五种情况</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实在没图了就手绘一下，五种情况</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slideMaster" Target="../slideMasters/slideMaster2.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slideMaster" Target="../slideMasters/slideMaster2.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0" Type="http://schemas.openxmlformats.org/officeDocument/2006/relationships/tags" Target="../tags/tag28.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38.xml"/><Relationship Id="rId3" Type="http://schemas.openxmlformats.org/officeDocument/2006/relationships/tags" Target="../tags/tag33.xml"/><Relationship Id="rId7" Type="http://schemas.openxmlformats.org/officeDocument/2006/relationships/tags" Target="../tags/tag37.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10" Type="http://schemas.openxmlformats.org/officeDocument/2006/relationships/image" Target="../media/image2.emf"/><Relationship Id="rId4" Type="http://schemas.openxmlformats.org/officeDocument/2006/relationships/tags" Target="../tags/tag34.xml"/><Relationship Id="rId9"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slideMaster" Target="../slideMasters/slideMaster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52.xml"/><Relationship Id="rId3" Type="http://schemas.openxmlformats.org/officeDocument/2006/relationships/tags" Target="../tags/tag47.xml"/><Relationship Id="rId7" Type="http://schemas.openxmlformats.org/officeDocument/2006/relationships/tags" Target="../tags/tag51.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slideMaster" Target="../slideMasters/slideMaster2.xml"/><Relationship Id="rId4" Type="http://schemas.openxmlformats.org/officeDocument/2006/relationships/tags" Target="../tags/tag56.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slideMaster" Target="../slideMasters/slideMaster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2.xml"/><Relationship Id="rId5" Type="http://schemas.openxmlformats.org/officeDocument/2006/relationships/tags" Target="../tags/tag70.xml"/><Relationship Id="rId4" Type="http://schemas.openxmlformats.org/officeDocument/2006/relationships/tags" Target="../tags/tag69.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slideMaster" Target="../slideMasters/slideMaster2.xml"/><Relationship Id="rId4" Type="http://schemas.openxmlformats.org/officeDocument/2006/relationships/tags" Target="../tags/tag74.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82.xml"/><Relationship Id="rId13" Type="http://schemas.openxmlformats.org/officeDocument/2006/relationships/image" Target="../media/image2.emf"/><Relationship Id="rId3" Type="http://schemas.openxmlformats.org/officeDocument/2006/relationships/tags" Target="../tags/tag77.xml"/><Relationship Id="rId7" Type="http://schemas.openxmlformats.org/officeDocument/2006/relationships/tags" Target="../tags/tag81.xml"/><Relationship Id="rId12" Type="http://schemas.openxmlformats.org/officeDocument/2006/relationships/slideMaster" Target="../slideMasters/slideMaster2.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11" Type="http://schemas.openxmlformats.org/officeDocument/2006/relationships/tags" Target="../tags/tag85.xml"/><Relationship Id="rId5" Type="http://schemas.openxmlformats.org/officeDocument/2006/relationships/tags" Target="../tags/tag79.xml"/><Relationship Id="rId10" Type="http://schemas.openxmlformats.org/officeDocument/2006/relationships/tags" Target="../tags/tag84.xml"/><Relationship Id="rId4" Type="http://schemas.openxmlformats.org/officeDocument/2006/relationships/tags" Target="../tags/tag78.xml"/><Relationship Id="rId9" Type="http://schemas.openxmlformats.org/officeDocument/2006/relationships/tags" Target="../tags/tag8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B0BEA-6A88-44AA-A0EA-A49694D479C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1DB6D2-72A5-4CC8-A517-B6256452B9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A25C0AF-E7AD-44D1-8980-2BDCFCBD67D6}"/>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8717C956-0F4F-4A0B-86CD-E8E2637036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515C20-3592-48DE-A73A-00779BF6479C}"/>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3270189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CD385-6185-418E-8D5F-F24A018522A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5377170-6F86-498D-9A3D-9158823199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6AB0FC-4CB4-49CF-88A7-0996759AEE3B}"/>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1BA0E322-4885-4EB6-AC71-0EC2709ABD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AF7E00-008C-4898-91B5-87F77D29B3E8}"/>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175779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C595748-CDBB-4DA1-93F3-4840ACE5786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5DC2824-95A7-4A07-95C0-A9521DBA421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2522B6-212E-4D00-B818-9AD310158BE3}"/>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1409FFC0-83AC-419C-9E67-2D1C45B236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F4EA9F-9506-4ED2-8B00-E96BB4BB00C6}"/>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428436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2131845" y="1087401"/>
            <a:ext cx="10065632" cy="5770599"/>
            <a:chOff x="2131845" y="1087401"/>
            <a:chExt cx="10065632" cy="5770599"/>
          </a:xfrm>
        </p:grpSpPr>
        <p:grpSp>
          <p:nvGrpSpPr>
            <p:cNvPr id="6" name="Group 4"/>
            <p:cNvGrpSpPr>
              <a:grpSpLocks noChangeAspect="1"/>
            </p:cNvGrpSpPr>
            <p:nvPr/>
          </p:nvGrpSpPr>
          <p:grpSpPr bwMode="auto">
            <a:xfrm>
              <a:off x="4211618" y="2304568"/>
              <a:ext cx="6687014" cy="4151574"/>
              <a:chOff x="1473" y="692"/>
              <a:chExt cx="4779" cy="2967"/>
            </a:xfrm>
            <a:solidFill>
              <a:schemeClr val="accent5">
                <a:alpha val="35000"/>
              </a:schemeClr>
            </a:solidFill>
          </p:grpSpPr>
          <p:sp>
            <p:nvSpPr>
              <p:cNvPr id="8" name="Freeform 5"/>
              <p:cNvSpPr/>
              <p:nvPr>
                <p:custDataLst>
                  <p:tags r:id="rId11"/>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2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9" name="Freeform 6"/>
              <p:cNvSpPr/>
              <p:nvPr>
                <p:custDataLst>
                  <p:tags r:id="rId12"/>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grpSp>
          <p:nvGrpSpPr>
            <p:cNvPr id="18" name="Group 4"/>
            <p:cNvGrpSpPr>
              <a:grpSpLocks noChangeAspect="1"/>
            </p:cNvGrpSpPr>
            <p:nvPr/>
          </p:nvGrpSpPr>
          <p:grpSpPr bwMode="auto">
            <a:xfrm>
              <a:off x="5678592" y="2912353"/>
              <a:ext cx="5360645" cy="3328110"/>
              <a:chOff x="1473" y="692"/>
              <a:chExt cx="4779" cy="2967"/>
            </a:xfrm>
            <a:solidFill>
              <a:schemeClr val="accent5">
                <a:alpha val="35000"/>
              </a:schemeClr>
            </a:solidFill>
          </p:grpSpPr>
          <p:sp>
            <p:nvSpPr>
              <p:cNvPr id="19" name="Freeform 5"/>
              <p:cNvSpPr/>
              <p:nvPr>
                <p:custDataLst>
                  <p:tags r:id="rId9"/>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20" name="Freeform 6"/>
              <p:cNvSpPr/>
              <p:nvPr>
                <p:custDataLst>
                  <p:tags r:id="rId10"/>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pic>
          <p:nvPicPr>
            <p:cNvPr id="3" name="图片 2"/>
            <p:cNvPicPr>
              <a:picLocks noChangeAspect="1"/>
            </p:cNvPicPr>
            <p:nvPr>
              <p:custDataLst>
                <p:tags r:id="rId7"/>
              </p:custDataLst>
            </p:nvPr>
          </p:nvPicPr>
          <p:blipFill rotWithShape="1">
            <a:blip r:embed="rId14">
              <a:duotone>
                <a:schemeClr val="bg2">
                  <a:shade val="45000"/>
                  <a:satMod val="135000"/>
                </a:schemeClr>
                <a:prstClr val="white"/>
              </a:duotone>
            </a:blip>
            <a:srcRect r="3191" b="5810"/>
            <a:stretch>
              <a:fillRect/>
            </a:stretch>
          </p:blipFill>
          <p:spPr>
            <a:xfrm>
              <a:off x="4994166" y="1087401"/>
              <a:ext cx="7203311" cy="5770599"/>
            </a:xfrm>
            <a:prstGeom prst="rect">
              <a:avLst/>
            </a:prstGeom>
          </p:spPr>
        </p:pic>
        <p:sp>
          <p:nvSpPr>
            <p:cNvPr id="22" name="Freeform 10"/>
            <p:cNvSpPr/>
            <p:nvPr>
              <p:custDataLst>
                <p:tags r:id="rId8"/>
              </p:custDataLst>
            </p:nvPr>
          </p:nvSpPr>
          <p:spPr bwMode="auto">
            <a:xfrm>
              <a:off x="2131845" y="4129526"/>
              <a:ext cx="3449638" cy="893763"/>
            </a:xfrm>
            <a:custGeom>
              <a:avLst/>
              <a:gdLst>
                <a:gd name="T0" fmla="*/ 917 w 917"/>
                <a:gd name="T1" fmla="*/ 142 h 235"/>
                <a:gd name="T2" fmla="*/ 779 w 917"/>
                <a:gd name="T3" fmla="*/ 126 h 235"/>
                <a:gd name="T4" fmla="*/ 739 w 917"/>
                <a:gd name="T5" fmla="*/ 125 h 235"/>
                <a:gd name="T6" fmla="*/ 700 w 917"/>
                <a:gd name="T7" fmla="*/ 129 h 235"/>
                <a:gd name="T8" fmla="*/ 658 w 917"/>
                <a:gd name="T9" fmla="*/ 113 h 235"/>
                <a:gd name="T10" fmla="*/ 638 w 917"/>
                <a:gd name="T11" fmla="*/ 91 h 235"/>
                <a:gd name="T12" fmla="*/ 614 w 917"/>
                <a:gd name="T13" fmla="*/ 69 h 235"/>
                <a:gd name="T14" fmla="*/ 579 w 917"/>
                <a:gd name="T15" fmla="*/ 49 h 235"/>
                <a:gd name="T16" fmla="*/ 579 w 917"/>
                <a:gd name="T17" fmla="*/ 22 h 235"/>
                <a:gd name="T18" fmla="*/ 535 w 917"/>
                <a:gd name="T19" fmla="*/ 43 h 235"/>
                <a:gd name="T20" fmla="*/ 506 w 917"/>
                <a:gd name="T21" fmla="*/ 69 h 235"/>
                <a:gd name="T22" fmla="*/ 491 w 917"/>
                <a:gd name="T23" fmla="*/ 92 h 235"/>
                <a:gd name="T24" fmla="*/ 467 w 917"/>
                <a:gd name="T25" fmla="*/ 114 h 235"/>
                <a:gd name="T26" fmla="*/ 437 w 917"/>
                <a:gd name="T27" fmla="*/ 128 h 235"/>
                <a:gd name="T28" fmla="*/ 401 w 917"/>
                <a:gd name="T29" fmla="*/ 127 h 235"/>
                <a:gd name="T30" fmla="*/ 365 w 917"/>
                <a:gd name="T31" fmla="*/ 138 h 235"/>
                <a:gd name="T32" fmla="*/ 286 w 917"/>
                <a:gd name="T33" fmla="*/ 129 h 235"/>
                <a:gd name="T34" fmla="*/ 226 w 917"/>
                <a:gd name="T35" fmla="*/ 122 h 235"/>
                <a:gd name="T36" fmla="*/ 131 w 917"/>
                <a:gd name="T37" fmla="*/ 135 h 235"/>
                <a:gd name="T38" fmla="*/ 0 w 917"/>
                <a:gd name="T39" fmla="*/ 142 h 235"/>
                <a:gd name="T40" fmla="*/ 174 w 917"/>
                <a:gd name="T41" fmla="*/ 154 h 235"/>
                <a:gd name="T42" fmla="*/ 222 w 917"/>
                <a:gd name="T43" fmla="*/ 171 h 235"/>
                <a:gd name="T44" fmla="*/ 255 w 917"/>
                <a:gd name="T45" fmla="*/ 192 h 235"/>
                <a:gd name="T46" fmla="*/ 290 w 917"/>
                <a:gd name="T47" fmla="*/ 185 h 235"/>
                <a:gd name="T48" fmla="*/ 341 w 917"/>
                <a:gd name="T49" fmla="*/ 185 h 235"/>
                <a:gd name="T50" fmla="*/ 405 w 917"/>
                <a:gd name="T51" fmla="*/ 193 h 235"/>
                <a:gd name="T52" fmla="*/ 435 w 917"/>
                <a:gd name="T53" fmla="*/ 203 h 235"/>
                <a:gd name="T54" fmla="*/ 471 w 917"/>
                <a:gd name="T55" fmla="*/ 217 h 235"/>
                <a:gd name="T56" fmla="*/ 518 w 917"/>
                <a:gd name="T57" fmla="*/ 215 h 235"/>
                <a:gd name="T58" fmla="*/ 568 w 917"/>
                <a:gd name="T59" fmla="*/ 207 h 235"/>
                <a:gd name="T60" fmla="*/ 613 w 917"/>
                <a:gd name="T61" fmla="*/ 209 h 235"/>
                <a:gd name="T62" fmla="*/ 674 w 917"/>
                <a:gd name="T63" fmla="*/ 202 h 235"/>
                <a:gd name="T64" fmla="*/ 581 w 917"/>
                <a:gd name="T65" fmla="*/ 196 h 235"/>
                <a:gd name="T66" fmla="*/ 759 w 917"/>
                <a:gd name="T67" fmla="*/ 154 h 235"/>
                <a:gd name="T68" fmla="*/ 694 w 917"/>
                <a:gd name="T69" fmla="*/ 136 h 235"/>
                <a:gd name="T70" fmla="*/ 840 w 917"/>
                <a:gd name="T71" fmla="*/ 135 h 235"/>
                <a:gd name="T72" fmla="*/ 760 w 917"/>
                <a:gd name="T73" fmla="*/ 145 h 235"/>
                <a:gd name="T74" fmla="*/ 917 w 917"/>
                <a:gd name="T75" fmla="*/ 14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7" h="235">
                  <a:moveTo>
                    <a:pt x="917" y="142"/>
                  </a:moveTo>
                  <a:cubicBezTo>
                    <a:pt x="886" y="123"/>
                    <a:pt x="810" y="121"/>
                    <a:pt x="779" y="126"/>
                  </a:cubicBezTo>
                  <a:cubicBezTo>
                    <a:pt x="767" y="115"/>
                    <a:pt x="747" y="111"/>
                    <a:pt x="739" y="125"/>
                  </a:cubicBezTo>
                  <a:cubicBezTo>
                    <a:pt x="724" y="124"/>
                    <a:pt x="710" y="115"/>
                    <a:pt x="700" y="129"/>
                  </a:cubicBezTo>
                  <a:cubicBezTo>
                    <a:pt x="689" y="118"/>
                    <a:pt x="672" y="109"/>
                    <a:pt x="658" y="113"/>
                  </a:cubicBezTo>
                  <a:cubicBezTo>
                    <a:pt x="659" y="100"/>
                    <a:pt x="652" y="93"/>
                    <a:pt x="638" y="91"/>
                  </a:cubicBezTo>
                  <a:cubicBezTo>
                    <a:pt x="647" y="74"/>
                    <a:pt x="631" y="61"/>
                    <a:pt x="614" y="69"/>
                  </a:cubicBezTo>
                  <a:cubicBezTo>
                    <a:pt x="624" y="51"/>
                    <a:pt x="599" y="32"/>
                    <a:pt x="579" y="49"/>
                  </a:cubicBezTo>
                  <a:cubicBezTo>
                    <a:pt x="582" y="32"/>
                    <a:pt x="590" y="47"/>
                    <a:pt x="579" y="22"/>
                  </a:cubicBezTo>
                  <a:cubicBezTo>
                    <a:pt x="576" y="19"/>
                    <a:pt x="538" y="0"/>
                    <a:pt x="535" y="43"/>
                  </a:cubicBezTo>
                  <a:cubicBezTo>
                    <a:pt x="516" y="32"/>
                    <a:pt x="499" y="45"/>
                    <a:pt x="506" y="69"/>
                  </a:cubicBezTo>
                  <a:cubicBezTo>
                    <a:pt x="495" y="64"/>
                    <a:pt x="479" y="80"/>
                    <a:pt x="491" y="92"/>
                  </a:cubicBezTo>
                  <a:cubicBezTo>
                    <a:pt x="476" y="81"/>
                    <a:pt x="460" y="96"/>
                    <a:pt x="467" y="114"/>
                  </a:cubicBezTo>
                  <a:cubicBezTo>
                    <a:pt x="440" y="108"/>
                    <a:pt x="425" y="112"/>
                    <a:pt x="437" y="128"/>
                  </a:cubicBezTo>
                  <a:cubicBezTo>
                    <a:pt x="410" y="106"/>
                    <a:pt x="408" y="114"/>
                    <a:pt x="401" y="127"/>
                  </a:cubicBezTo>
                  <a:cubicBezTo>
                    <a:pt x="391" y="146"/>
                    <a:pt x="388" y="110"/>
                    <a:pt x="365" y="138"/>
                  </a:cubicBezTo>
                  <a:cubicBezTo>
                    <a:pt x="357" y="117"/>
                    <a:pt x="316" y="95"/>
                    <a:pt x="286" y="129"/>
                  </a:cubicBezTo>
                  <a:cubicBezTo>
                    <a:pt x="272" y="117"/>
                    <a:pt x="253" y="92"/>
                    <a:pt x="226" y="122"/>
                  </a:cubicBezTo>
                  <a:cubicBezTo>
                    <a:pt x="206" y="121"/>
                    <a:pt x="131" y="96"/>
                    <a:pt x="131" y="135"/>
                  </a:cubicBezTo>
                  <a:cubicBezTo>
                    <a:pt x="96" y="140"/>
                    <a:pt x="35" y="137"/>
                    <a:pt x="0" y="142"/>
                  </a:cubicBezTo>
                  <a:cubicBezTo>
                    <a:pt x="76" y="151"/>
                    <a:pt x="152" y="145"/>
                    <a:pt x="174" y="154"/>
                  </a:cubicBezTo>
                  <a:cubicBezTo>
                    <a:pt x="190" y="160"/>
                    <a:pt x="206" y="168"/>
                    <a:pt x="222" y="171"/>
                  </a:cubicBezTo>
                  <a:cubicBezTo>
                    <a:pt x="236" y="173"/>
                    <a:pt x="262" y="169"/>
                    <a:pt x="255" y="192"/>
                  </a:cubicBezTo>
                  <a:cubicBezTo>
                    <a:pt x="265" y="196"/>
                    <a:pt x="281" y="193"/>
                    <a:pt x="290" y="185"/>
                  </a:cubicBezTo>
                  <a:cubicBezTo>
                    <a:pt x="293" y="215"/>
                    <a:pt x="329" y="203"/>
                    <a:pt x="341" y="185"/>
                  </a:cubicBezTo>
                  <a:cubicBezTo>
                    <a:pt x="336" y="226"/>
                    <a:pt x="386" y="206"/>
                    <a:pt x="405" y="193"/>
                  </a:cubicBezTo>
                  <a:cubicBezTo>
                    <a:pt x="399" y="214"/>
                    <a:pt x="423" y="214"/>
                    <a:pt x="435" y="203"/>
                  </a:cubicBezTo>
                  <a:cubicBezTo>
                    <a:pt x="423" y="229"/>
                    <a:pt x="458" y="229"/>
                    <a:pt x="471" y="217"/>
                  </a:cubicBezTo>
                  <a:cubicBezTo>
                    <a:pt x="468" y="235"/>
                    <a:pt x="513" y="235"/>
                    <a:pt x="518" y="215"/>
                  </a:cubicBezTo>
                  <a:cubicBezTo>
                    <a:pt x="533" y="222"/>
                    <a:pt x="564" y="224"/>
                    <a:pt x="568" y="207"/>
                  </a:cubicBezTo>
                  <a:cubicBezTo>
                    <a:pt x="575" y="226"/>
                    <a:pt x="601" y="212"/>
                    <a:pt x="613" y="209"/>
                  </a:cubicBezTo>
                  <a:cubicBezTo>
                    <a:pt x="633" y="204"/>
                    <a:pt x="656" y="205"/>
                    <a:pt x="674" y="202"/>
                  </a:cubicBezTo>
                  <a:cubicBezTo>
                    <a:pt x="643" y="199"/>
                    <a:pt x="607" y="203"/>
                    <a:pt x="581" y="196"/>
                  </a:cubicBezTo>
                  <a:cubicBezTo>
                    <a:pt x="642" y="192"/>
                    <a:pt x="700" y="169"/>
                    <a:pt x="759" y="154"/>
                  </a:cubicBezTo>
                  <a:cubicBezTo>
                    <a:pt x="739" y="156"/>
                    <a:pt x="694" y="159"/>
                    <a:pt x="694" y="136"/>
                  </a:cubicBezTo>
                  <a:cubicBezTo>
                    <a:pt x="716" y="135"/>
                    <a:pt x="817" y="132"/>
                    <a:pt x="840" y="135"/>
                  </a:cubicBezTo>
                  <a:cubicBezTo>
                    <a:pt x="837" y="136"/>
                    <a:pt x="763" y="144"/>
                    <a:pt x="760" y="145"/>
                  </a:cubicBezTo>
                  <a:cubicBezTo>
                    <a:pt x="778" y="141"/>
                    <a:pt x="898" y="142"/>
                    <a:pt x="917" y="142"/>
                  </a:cubicBezTo>
                </a:path>
              </a:pathLst>
            </a:custGeom>
            <a:solidFill>
              <a:schemeClr val="accent2">
                <a:alpha val="21000"/>
              </a:schemeClr>
            </a:solidFill>
            <a:ln w="9525">
              <a:noFill/>
              <a:round/>
            </a:ln>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sp>
        <p:nvSpPr>
          <p:cNvPr id="9801" name="副标题 2"/>
          <p:cNvSpPr>
            <a:spLocks noGrp="1"/>
          </p:cNvSpPr>
          <p:nvPr>
            <p:ph type="subTitle" idx="1" hasCustomPrompt="1"/>
            <p:custDataLst>
              <p:tags r:id="rId2"/>
            </p:custDataLst>
          </p:nvPr>
        </p:nvSpPr>
        <p:spPr>
          <a:xfrm>
            <a:off x="669926" y="2696674"/>
            <a:ext cx="6106819" cy="343813"/>
          </a:xfrm>
          <a:noFill/>
        </p:spPr>
        <p:txBody>
          <a:bodyPr lIns="90000" rIns="90000" anchor="t">
            <a:normAutofit/>
          </a:bodyPr>
          <a:lstStyle>
            <a:lvl1pPr marL="0" indent="0" algn="l">
              <a:lnSpc>
                <a:spcPct val="90000"/>
              </a:lnSpc>
              <a:buNone/>
              <a:defRPr sz="2000">
                <a:solidFill>
                  <a:schemeClr val="bg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9802" name="标题 1"/>
          <p:cNvSpPr>
            <a:spLocks noGrp="1"/>
          </p:cNvSpPr>
          <p:nvPr>
            <p:ph type="ctrTitle" hasCustomPrompt="1"/>
            <p:custDataLst>
              <p:tags r:id="rId3"/>
            </p:custDataLst>
          </p:nvPr>
        </p:nvSpPr>
        <p:spPr>
          <a:xfrm>
            <a:off x="669926" y="1737360"/>
            <a:ext cx="6106819" cy="897834"/>
          </a:xfrm>
          <a:noFill/>
        </p:spPr>
        <p:txBody>
          <a:bodyPr lIns="90000" rIns="90000" anchor="b">
            <a:normAutofit/>
          </a:bodyPr>
          <a:lstStyle>
            <a:lvl1pPr algn="l">
              <a:lnSpc>
                <a:spcPct val="90000"/>
              </a:lnSpc>
              <a:defRPr sz="4800" b="1">
                <a:solidFill>
                  <a:schemeClr val="bg1"/>
                </a:solidFill>
                <a:latin typeface="微软雅黑" panose="020B0503020204020204" charset="-122"/>
                <a:ea typeface="微软雅黑" panose="020B0503020204020204" charset="-122"/>
              </a:defRPr>
            </a:lvl1pPr>
          </a:lstStyle>
          <a:p>
            <a:r>
              <a:rPr lang="zh-CN" altLang="en-US" dirty="0"/>
              <a:t>单击此处编辑标题</a:t>
            </a:r>
          </a:p>
        </p:txBody>
      </p:sp>
      <p:sp>
        <p:nvSpPr>
          <p:cNvPr id="4" name="日期占位符 3"/>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2021/12/19</a:t>
            </a:fld>
            <a:endParaRPr lang="zh-CN" altLang="en-US" dirty="0"/>
          </a:p>
        </p:txBody>
      </p:sp>
      <p:sp>
        <p:nvSpPr>
          <p:cNvPr id="5" name="页脚占位符 4"/>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28919153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15" name="组合 14"/>
          <p:cNvGrpSpPr/>
          <p:nvPr>
            <p:custDataLst>
              <p:tags r:id="rId1"/>
            </p:custDataLst>
          </p:nvPr>
        </p:nvGrpSpPr>
        <p:grpSpPr>
          <a:xfrm>
            <a:off x="8332149" y="4419600"/>
            <a:ext cx="3865327" cy="2374232"/>
            <a:chOff x="2131845" y="1087401"/>
            <a:chExt cx="10065632" cy="5770599"/>
          </a:xfrm>
        </p:grpSpPr>
        <p:grpSp>
          <p:nvGrpSpPr>
            <p:cNvPr id="11" name="Group 4"/>
            <p:cNvGrpSpPr>
              <a:grpSpLocks noChangeAspect="1"/>
            </p:cNvGrpSpPr>
            <p:nvPr/>
          </p:nvGrpSpPr>
          <p:grpSpPr bwMode="auto">
            <a:xfrm>
              <a:off x="4211618" y="2304568"/>
              <a:ext cx="6687014" cy="4151574"/>
              <a:chOff x="1473" y="692"/>
              <a:chExt cx="4779" cy="2967"/>
            </a:xfrm>
            <a:solidFill>
              <a:schemeClr val="accent5">
                <a:alpha val="35000"/>
              </a:schemeClr>
            </a:solidFill>
          </p:grpSpPr>
          <p:sp>
            <p:nvSpPr>
              <p:cNvPr id="12" name="Freeform 5"/>
              <p:cNvSpPr/>
              <p:nvPr>
                <p:custDataLst>
                  <p:tags r:id="rId11"/>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13" name="Freeform 6"/>
              <p:cNvSpPr/>
              <p:nvPr>
                <p:custDataLst>
                  <p:tags r:id="rId12"/>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5">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92500" lnSpcReduction="10000"/>
              </a:bodyPr>
              <a:lstStyle/>
              <a:p>
                <a:endParaRPr lang="zh-CN" altLang="en-US" dirty="0">
                  <a:latin typeface="微软雅黑" panose="020B0503020204020204" charset="-122"/>
                  <a:ea typeface="微软雅黑" panose="020B0503020204020204" charset="-122"/>
                </a:endParaRPr>
              </a:p>
            </p:txBody>
          </p:sp>
        </p:grpSp>
        <p:grpSp>
          <p:nvGrpSpPr>
            <p:cNvPr id="8" name="Group 4"/>
            <p:cNvGrpSpPr>
              <a:grpSpLocks noChangeAspect="1"/>
            </p:cNvGrpSpPr>
            <p:nvPr/>
          </p:nvGrpSpPr>
          <p:grpSpPr bwMode="auto">
            <a:xfrm>
              <a:off x="5678592" y="2912353"/>
              <a:ext cx="5360645" cy="3328110"/>
              <a:chOff x="1473" y="692"/>
              <a:chExt cx="4779" cy="2967"/>
            </a:xfrm>
            <a:solidFill>
              <a:schemeClr val="accent5">
                <a:alpha val="35000"/>
              </a:schemeClr>
            </a:solidFill>
          </p:grpSpPr>
          <p:sp>
            <p:nvSpPr>
              <p:cNvPr id="9" name="Freeform 5"/>
              <p:cNvSpPr/>
              <p:nvPr>
                <p:custDataLst>
                  <p:tags r:id="rId9"/>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10" name="Freeform 6"/>
              <p:cNvSpPr/>
              <p:nvPr>
                <p:custDataLst>
                  <p:tags r:id="rId10"/>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77500" lnSpcReduction="20000"/>
              </a:bodyPr>
              <a:lstStyle/>
              <a:p>
                <a:endParaRPr lang="zh-CN" altLang="en-US" dirty="0">
                  <a:latin typeface="微软雅黑" panose="020B0503020204020204" charset="-122"/>
                  <a:ea typeface="微软雅黑" panose="020B0503020204020204" charset="-122"/>
                </a:endParaRPr>
              </a:p>
            </p:txBody>
          </p:sp>
        </p:grpSp>
        <p:pic>
          <p:nvPicPr>
            <p:cNvPr id="7" name="图片 6"/>
            <p:cNvPicPr>
              <a:picLocks noChangeAspect="1"/>
            </p:cNvPicPr>
            <p:nvPr>
              <p:custDataLst>
                <p:tags r:id="rId7"/>
              </p:custDataLst>
            </p:nvPr>
          </p:nvPicPr>
          <p:blipFill rotWithShape="1">
            <a:blip r:embed="rId14">
              <a:duotone>
                <a:schemeClr val="bg2">
                  <a:shade val="45000"/>
                  <a:satMod val="135000"/>
                </a:schemeClr>
                <a:prstClr val="white"/>
              </a:duotone>
            </a:blip>
            <a:srcRect r="3191" b="5810"/>
            <a:stretch>
              <a:fillRect/>
            </a:stretch>
          </p:blipFill>
          <p:spPr>
            <a:xfrm>
              <a:off x="4994166" y="1087401"/>
              <a:ext cx="7203311" cy="5770599"/>
            </a:xfrm>
            <a:prstGeom prst="rect">
              <a:avLst/>
            </a:prstGeom>
          </p:spPr>
        </p:pic>
        <p:sp>
          <p:nvSpPr>
            <p:cNvPr id="14" name="Freeform 10"/>
            <p:cNvSpPr/>
            <p:nvPr>
              <p:custDataLst>
                <p:tags r:id="rId8"/>
              </p:custDataLst>
            </p:nvPr>
          </p:nvSpPr>
          <p:spPr bwMode="auto">
            <a:xfrm>
              <a:off x="2131845" y="4129526"/>
              <a:ext cx="3449638" cy="893763"/>
            </a:xfrm>
            <a:custGeom>
              <a:avLst/>
              <a:gdLst>
                <a:gd name="T0" fmla="*/ 917 w 917"/>
                <a:gd name="T1" fmla="*/ 142 h 235"/>
                <a:gd name="T2" fmla="*/ 779 w 917"/>
                <a:gd name="T3" fmla="*/ 126 h 235"/>
                <a:gd name="T4" fmla="*/ 739 w 917"/>
                <a:gd name="T5" fmla="*/ 125 h 235"/>
                <a:gd name="T6" fmla="*/ 700 w 917"/>
                <a:gd name="T7" fmla="*/ 129 h 235"/>
                <a:gd name="T8" fmla="*/ 658 w 917"/>
                <a:gd name="T9" fmla="*/ 113 h 235"/>
                <a:gd name="T10" fmla="*/ 638 w 917"/>
                <a:gd name="T11" fmla="*/ 91 h 235"/>
                <a:gd name="T12" fmla="*/ 614 w 917"/>
                <a:gd name="T13" fmla="*/ 69 h 235"/>
                <a:gd name="T14" fmla="*/ 579 w 917"/>
                <a:gd name="T15" fmla="*/ 49 h 235"/>
                <a:gd name="T16" fmla="*/ 579 w 917"/>
                <a:gd name="T17" fmla="*/ 22 h 235"/>
                <a:gd name="T18" fmla="*/ 535 w 917"/>
                <a:gd name="T19" fmla="*/ 43 h 235"/>
                <a:gd name="T20" fmla="*/ 506 w 917"/>
                <a:gd name="T21" fmla="*/ 69 h 235"/>
                <a:gd name="T22" fmla="*/ 491 w 917"/>
                <a:gd name="T23" fmla="*/ 92 h 235"/>
                <a:gd name="T24" fmla="*/ 467 w 917"/>
                <a:gd name="T25" fmla="*/ 114 h 235"/>
                <a:gd name="T26" fmla="*/ 437 w 917"/>
                <a:gd name="T27" fmla="*/ 128 h 235"/>
                <a:gd name="T28" fmla="*/ 401 w 917"/>
                <a:gd name="T29" fmla="*/ 127 h 235"/>
                <a:gd name="T30" fmla="*/ 365 w 917"/>
                <a:gd name="T31" fmla="*/ 138 h 235"/>
                <a:gd name="T32" fmla="*/ 286 w 917"/>
                <a:gd name="T33" fmla="*/ 129 h 235"/>
                <a:gd name="T34" fmla="*/ 226 w 917"/>
                <a:gd name="T35" fmla="*/ 122 h 235"/>
                <a:gd name="T36" fmla="*/ 131 w 917"/>
                <a:gd name="T37" fmla="*/ 135 h 235"/>
                <a:gd name="T38" fmla="*/ 0 w 917"/>
                <a:gd name="T39" fmla="*/ 142 h 235"/>
                <a:gd name="T40" fmla="*/ 174 w 917"/>
                <a:gd name="T41" fmla="*/ 154 h 235"/>
                <a:gd name="T42" fmla="*/ 222 w 917"/>
                <a:gd name="T43" fmla="*/ 171 h 235"/>
                <a:gd name="T44" fmla="*/ 255 w 917"/>
                <a:gd name="T45" fmla="*/ 192 h 235"/>
                <a:gd name="T46" fmla="*/ 290 w 917"/>
                <a:gd name="T47" fmla="*/ 185 h 235"/>
                <a:gd name="T48" fmla="*/ 341 w 917"/>
                <a:gd name="T49" fmla="*/ 185 h 235"/>
                <a:gd name="T50" fmla="*/ 405 w 917"/>
                <a:gd name="T51" fmla="*/ 193 h 235"/>
                <a:gd name="T52" fmla="*/ 435 w 917"/>
                <a:gd name="T53" fmla="*/ 203 h 235"/>
                <a:gd name="T54" fmla="*/ 471 w 917"/>
                <a:gd name="T55" fmla="*/ 217 h 235"/>
                <a:gd name="T56" fmla="*/ 518 w 917"/>
                <a:gd name="T57" fmla="*/ 215 h 235"/>
                <a:gd name="T58" fmla="*/ 568 w 917"/>
                <a:gd name="T59" fmla="*/ 207 h 235"/>
                <a:gd name="T60" fmla="*/ 613 w 917"/>
                <a:gd name="T61" fmla="*/ 209 h 235"/>
                <a:gd name="T62" fmla="*/ 674 w 917"/>
                <a:gd name="T63" fmla="*/ 202 h 235"/>
                <a:gd name="T64" fmla="*/ 581 w 917"/>
                <a:gd name="T65" fmla="*/ 196 h 235"/>
                <a:gd name="T66" fmla="*/ 759 w 917"/>
                <a:gd name="T67" fmla="*/ 154 h 235"/>
                <a:gd name="T68" fmla="*/ 694 w 917"/>
                <a:gd name="T69" fmla="*/ 136 h 235"/>
                <a:gd name="T70" fmla="*/ 840 w 917"/>
                <a:gd name="T71" fmla="*/ 135 h 235"/>
                <a:gd name="T72" fmla="*/ 760 w 917"/>
                <a:gd name="T73" fmla="*/ 145 h 235"/>
                <a:gd name="T74" fmla="*/ 917 w 917"/>
                <a:gd name="T75" fmla="*/ 14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7" h="235">
                  <a:moveTo>
                    <a:pt x="917" y="142"/>
                  </a:moveTo>
                  <a:cubicBezTo>
                    <a:pt x="886" y="123"/>
                    <a:pt x="810" y="121"/>
                    <a:pt x="779" y="126"/>
                  </a:cubicBezTo>
                  <a:cubicBezTo>
                    <a:pt x="767" y="115"/>
                    <a:pt x="747" y="111"/>
                    <a:pt x="739" y="125"/>
                  </a:cubicBezTo>
                  <a:cubicBezTo>
                    <a:pt x="724" y="124"/>
                    <a:pt x="710" y="115"/>
                    <a:pt x="700" y="129"/>
                  </a:cubicBezTo>
                  <a:cubicBezTo>
                    <a:pt x="689" y="118"/>
                    <a:pt x="672" y="109"/>
                    <a:pt x="658" y="113"/>
                  </a:cubicBezTo>
                  <a:cubicBezTo>
                    <a:pt x="659" y="100"/>
                    <a:pt x="652" y="93"/>
                    <a:pt x="638" y="91"/>
                  </a:cubicBezTo>
                  <a:cubicBezTo>
                    <a:pt x="647" y="74"/>
                    <a:pt x="631" y="61"/>
                    <a:pt x="614" y="69"/>
                  </a:cubicBezTo>
                  <a:cubicBezTo>
                    <a:pt x="624" y="51"/>
                    <a:pt x="599" y="32"/>
                    <a:pt x="579" y="49"/>
                  </a:cubicBezTo>
                  <a:cubicBezTo>
                    <a:pt x="582" y="32"/>
                    <a:pt x="590" y="47"/>
                    <a:pt x="579" y="22"/>
                  </a:cubicBezTo>
                  <a:cubicBezTo>
                    <a:pt x="576" y="19"/>
                    <a:pt x="538" y="0"/>
                    <a:pt x="535" y="43"/>
                  </a:cubicBezTo>
                  <a:cubicBezTo>
                    <a:pt x="516" y="32"/>
                    <a:pt x="499" y="45"/>
                    <a:pt x="506" y="69"/>
                  </a:cubicBezTo>
                  <a:cubicBezTo>
                    <a:pt x="495" y="64"/>
                    <a:pt x="479" y="80"/>
                    <a:pt x="491" y="92"/>
                  </a:cubicBezTo>
                  <a:cubicBezTo>
                    <a:pt x="476" y="81"/>
                    <a:pt x="460" y="96"/>
                    <a:pt x="467" y="114"/>
                  </a:cubicBezTo>
                  <a:cubicBezTo>
                    <a:pt x="440" y="108"/>
                    <a:pt x="425" y="112"/>
                    <a:pt x="437" y="128"/>
                  </a:cubicBezTo>
                  <a:cubicBezTo>
                    <a:pt x="410" y="106"/>
                    <a:pt x="408" y="114"/>
                    <a:pt x="401" y="127"/>
                  </a:cubicBezTo>
                  <a:cubicBezTo>
                    <a:pt x="391" y="146"/>
                    <a:pt x="388" y="110"/>
                    <a:pt x="365" y="138"/>
                  </a:cubicBezTo>
                  <a:cubicBezTo>
                    <a:pt x="357" y="117"/>
                    <a:pt x="316" y="95"/>
                    <a:pt x="286" y="129"/>
                  </a:cubicBezTo>
                  <a:cubicBezTo>
                    <a:pt x="272" y="117"/>
                    <a:pt x="253" y="92"/>
                    <a:pt x="226" y="122"/>
                  </a:cubicBezTo>
                  <a:cubicBezTo>
                    <a:pt x="206" y="121"/>
                    <a:pt x="131" y="96"/>
                    <a:pt x="131" y="135"/>
                  </a:cubicBezTo>
                  <a:cubicBezTo>
                    <a:pt x="96" y="140"/>
                    <a:pt x="35" y="137"/>
                    <a:pt x="0" y="142"/>
                  </a:cubicBezTo>
                  <a:cubicBezTo>
                    <a:pt x="76" y="151"/>
                    <a:pt x="152" y="145"/>
                    <a:pt x="174" y="154"/>
                  </a:cubicBezTo>
                  <a:cubicBezTo>
                    <a:pt x="190" y="160"/>
                    <a:pt x="206" y="168"/>
                    <a:pt x="222" y="171"/>
                  </a:cubicBezTo>
                  <a:cubicBezTo>
                    <a:pt x="236" y="173"/>
                    <a:pt x="262" y="169"/>
                    <a:pt x="255" y="192"/>
                  </a:cubicBezTo>
                  <a:cubicBezTo>
                    <a:pt x="265" y="196"/>
                    <a:pt x="281" y="193"/>
                    <a:pt x="290" y="185"/>
                  </a:cubicBezTo>
                  <a:cubicBezTo>
                    <a:pt x="293" y="215"/>
                    <a:pt x="329" y="203"/>
                    <a:pt x="341" y="185"/>
                  </a:cubicBezTo>
                  <a:cubicBezTo>
                    <a:pt x="336" y="226"/>
                    <a:pt x="386" y="206"/>
                    <a:pt x="405" y="193"/>
                  </a:cubicBezTo>
                  <a:cubicBezTo>
                    <a:pt x="399" y="214"/>
                    <a:pt x="423" y="214"/>
                    <a:pt x="435" y="203"/>
                  </a:cubicBezTo>
                  <a:cubicBezTo>
                    <a:pt x="423" y="229"/>
                    <a:pt x="458" y="229"/>
                    <a:pt x="471" y="217"/>
                  </a:cubicBezTo>
                  <a:cubicBezTo>
                    <a:pt x="468" y="235"/>
                    <a:pt x="513" y="235"/>
                    <a:pt x="518" y="215"/>
                  </a:cubicBezTo>
                  <a:cubicBezTo>
                    <a:pt x="533" y="222"/>
                    <a:pt x="564" y="224"/>
                    <a:pt x="568" y="207"/>
                  </a:cubicBezTo>
                  <a:cubicBezTo>
                    <a:pt x="575" y="226"/>
                    <a:pt x="601" y="212"/>
                    <a:pt x="613" y="209"/>
                  </a:cubicBezTo>
                  <a:cubicBezTo>
                    <a:pt x="633" y="204"/>
                    <a:pt x="656" y="205"/>
                    <a:pt x="674" y="202"/>
                  </a:cubicBezTo>
                  <a:cubicBezTo>
                    <a:pt x="643" y="199"/>
                    <a:pt x="607" y="203"/>
                    <a:pt x="581" y="196"/>
                  </a:cubicBezTo>
                  <a:cubicBezTo>
                    <a:pt x="642" y="192"/>
                    <a:pt x="700" y="169"/>
                    <a:pt x="759" y="154"/>
                  </a:cubicBezTo>
                  <a:cubicBezTo>
                    <a:pt x="739" y="156"/>
                    <a:pt x="694" y="159"/>
                    <a:pt x="694" y="136"/>
                  </a:cubicBezTo>
                  <a:cubicBezTo>
                    <a:pt x="716" y="135"/>
                    <a:pt x="817" y="132"/>
                    <a:pt x="840" y="135"/>
                  </a:cubicBezTo>
                  <a:cubicBezTo>
                    <a:pt x="837" y="136"/>
                    <a:pt x="763" y="144"/>
                    <a:pt x="760" y="145"/>
                  </a:cubicBezTo>
                  <a:cubicBezTo>
                    <a:pt x="778" y="141"/>
                    <a:pt x="898" y="142"/>
                    <a:pt x="917" y="142"/>
                  </a:cubicBezTo>
                </a:path>
              </a:pathLst>
            </a:custGeom>
            <a:solidFill>
              <a:schemeClr val="accent5">
                <a:alpha val="21000"/>
              </a:schemeClr>
            </a:solidFill>
            <a:ln w="9525">
              <a:noFill/>
              <a:round/>
            </a:ln>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sp>
        <p:nvSpPr>
          <p:cNvPr id="2" name="标题 1"/>
          <p:cNvSpPr>
            <a:spLocks noGrp="1"/>
          </p:cNvSpPr>
          <p:nvPr>
            <p:ph type="title"/>
            <p:custDataLst>
              <p:tags r:id="rId2"/>
            </p:custDataLst>
          </p:nvPr>
        </p:nvSpPr>
        <p:spPr>
          <a:xfrm>
            <a:off x="876000" y="334800"/>
            <a:ext cx="10440000" cy="1368000"/>
          </a:xfrm>
        </p:spPr>
        <p:txBody>
          <a:bodyPr>
            <a:normAutofit/>
          </a:bodyPr>
          <a:lstStyle>
            <a:lvl1pPr>
              <a:defRPr sz="4000">
                <a:solidFill>
                  <a:schemeClr val="tx1">
                    <a:lumMod val="85000"/>
                    <a:lumOff val="15000"/>
                  </a:schemeClr>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内容占位符 2"/>
          <p:cNvSpPr>
            <a:spLocks noGrp="1"/>
          </p:cNvSpPr>
          <p:nvPr>
            <p:ph idx="1"/>
            <p:custDataLst>
              <p:tags r:id="rId3"/>
            </p:custDataLst>
          </p:nvPr>
        </p:nvSpPr>
        <p:spPr>
          <a:xfrm>
            <a:off x="876000" y="1852295"/>
            <a:ext cx="10440000" cy="4320000"/>
          </a:xfrm>
        </p:spPr>
        <p:txBody>
          <a:bodyPr>
            <a:normAutofit/>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normAutofit/>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2021/12/19</a:t>
            </a:fld>
            <a:endParaRPr lang="zh-CN" altLang="en-US" dirty="0"/>
          </a:p>
        </p:txBody>
      </p:sp>
      <p:sp>
        <p:nvSpPr>
          <p:cNvPr id="5" name="页脚占位符 4"/>
          <p:cNvSpPr>
            <a:spLocks noGrp="1"/>
          </p:cNvSpPr>
          <p:nvPr>
            <p:ph type="ftr" sz="quarter" idx="11"/>
            <p:custDataLst>
              <p:tags r:id="rId5"/>
            </p:custDataLst>
          </p:nvPr>
        </p:nvSpPr>
        <p:spPr/>
        <p:txBody>
          <a:bodyPr>
            <a:normAutofit/>
          </a:bodyPr>
          <a:lstStyle>
            <a:lvl1pPr>
              <a:defRPr>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12"/>
            <p:custDataLst>
              <p:tags r:id="rId6"/>
            </p:custDataLst>
          </p:nvPr>
        </p:nvSpPr>
        <p:spPr/>
        <p:txBody>
          <a:bodyPr>
            <a:normAutofit/>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811514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3" name="组合 2"/>
          <p:cNvGrpSpPr/>
          <p:nvPr>
            <p:custDataLst>
              <p:tags r:id="rId1"/>
            </p:custDataLst>
          </p:nvPr>
        </p:nvGrpSpPr>
        <p:grpSpPr>
          <a:xfrm>
            <a:off x="0" y="2034179"/>
            <a:ext cx="12192000" cy="2562307"/>
            <a:chOff x="0" y="2034179"/>
            <a:chExt cx="12192000" cy="2562307"/>
          </a:xfrm>
        </p:grpSpPr>
        <p:sp>
          <p:nvSpPr>
            <p:cNvPr id="2" name="矩形 1"/>
            <p:cNvSpPr/>
            <p:nvPr>
              <p:custDataLst>
                <p:tags r:id="rId7"/>
              </p:custDataLst>
            </p:nvPr>
          </p:nvSpPr>
          <p:spPr>
            <a:xfrm>
              <a:off x="0" y="2129742"/>
              <a:ext cx="12192000" cy="2466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dirty="0">
                <a:latin typeface="微软雅黑" panose="020B0503020204020204" charset="-122"/>
                <a:ea typeface="微软雅黑" panose="020B0503020204020204" charset="-122"/>
              </a:endParaRPr>
            </a:p>
          </p:txBody>
        </p:sp>
        <p:pic>
          <p:nvPicPr>
            <p:cNvPr id="9" name="图片 8"/>
            <p:cNvPicPr>
              <a:picLocks noChangeAspect="1"/>
            </p:cNvPicPr>
            <p:nvPr>
              <p:custDataLst>
                <p:tags r:id="rId8"/>
              </p:custDataLst>
            </p:nvPr>
          </p:nvPicPr>
          <p:blipFill rotWithShape="1">
            <a:blip r:embed="rId10" cstate="screen">
              <a:duotone>
                <a:schemeClr val="bg2">
                  <a:shade val="45000"/>
                  <a:satMod val="135000"/>
                </a:schemeClr>
                <a:prstClr val="white"/>
              </a:duotone>
            </a:blip>
            <a:srcRect r="3191" b="5810"/>
            <a:stretch>
              <a:fillRect/>
            </a:stretch>
          </p:blipFill>
          <p:spPr>
            <a:xfrm>
              <a:off x="8610599" y="2034179"/>
              <a:ext cx="3198471" cy="2562307"/>
            </a:xfrm>
            <a:prstGeom prst="rect">
              <a:avLst/>
            </a:prstGeom>
          </p:spPr>
        </p:pic>
      </p:grpSp>
      <p:sp>
        <p:nvSpPr>
          <p:cNvPr id="20" name="标题 1"/>
          <p:cNvSpPr>
            <a:spLocks noGrp="1"/>
          </p:cNvSpPr>
          <p:nvPr>
            <p:ph type="title" hasCustomPrompt="1"/>
            <p:custDataLst>
              <p:tags r:id="rId2"/>
            </p:custDataLst>
          </p:nvPr>
        </p:nvSpPr>
        <p:spPr>
          <a:xfrm>
            <a:off x="669925" y="2371038"/>
            <a:ext cx="7432354" cy="870111"/>
          </a:xfrm>
          <a:noFill/>
        </p:spPr>
        <p:txBody>
          <a:bodyPr lIns="90000" rIns="90000" anchor="b">
            <a:normAutofit/>
          </a:bodyPr>
          <a:lstStyle>
            <a:lvl1pPr>
              <a:lnSpc>
                <a:spcPct val="90000"/>
              </a:lnSpc>
              <a:defRPr sz="3600" b="1">
                <a:solidFill>
                  <a:schemeClr val="bg1"/>
                </a:solidFill>
                <a:latin typeface="微软雅黑" panose="020B0503020204020204" charset="-122"/>
                <a:ea typeface="微软雅黑" panose="020B0503020204020204" charset="-122"/>
              </a:defRPr>
            </a:lvl1pPr>
          </a:lstStyle>
          <a:p>
            <a:r>
              <a:rPr lang="zh-CN" altLang="en-US" dirty="0"/>
              <a:t>单击此处编辑标题</a:t>
            </a:r>
          </a:p>
        </p:txBody>
      </p:sp>
      <p:sp>
        <p:nvSpPr>
          <p:cNvPr id="21" name="文本占位符 2"/>
          <p:cNvSpPr>
            <a:spLocks noGrp="1"/>
          </p:cNvSpPr>
          <p:nvPr>
            <p:ph type="body" idx="1"/>
            <p:custDataLst>
              <p:tags r:id="rId3"/>
            </p:custDataLst>
          </p:nvPr>
        </p:nvSpPr>
        <p:spPr>
          <a:xfrm>
            <a:off x="669925" y="3315332"/>
            <a:ext cx="7432354" cy="1082874"/>
          </a:xfrm>
          <a:noFill/>
        </p:spPr>
        <p:txBody>
          <a:bodyPr lIns="90000" rIns="90000" anchor="t">
            <a:normAutofit/>
          </a:bodyPr>
          <a:lstStyle>
            <a:lvl1pPr marL="0" indent="0">
              <a:lnSpc>
                <a:spcPct val="120000"/>
              </a:lnSpc>
              <a:spcBef>
                <a:spcPts val="0"/>
              </a:spcBef>
              <a:buNone/>
              <a:defRPr sz="1800">
                <a:solidFill>
                  <a:schemeClr val="bg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2021/12/19</a:t>
            </a:fld>
            <a:endParaRPr lang="zh-CN" altLang="en-US" dirty="0"/>
          </a:p>
        </p:txBody>
      </p:sp>
      <p:sp>
        <p:nvSpPr>
          <p:cNvPr id="5" name="页脚占位符 4"/>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66714609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dirty="0"/>
              <a:t>单击此处编辑母版标题样式</a:t>
            </a:r>
          </a:p>
        </p:txBody>
      </p:sp>
      <p:sp>
        <p:nvSpPr>
          <p:cNvPr id="3" name="内容占位符 2"/>
          <p:cNvSpPr>
            <a:spLocks noGrp="1"/>
          </p:cNvSpPr>
          <p:nvPr>
            <p:ph sz="half" idx="1"/>
            <p:custDataLst>
              <p:tags r:id="rId2"/>
            </p:custDataLst>
          </p:nvPr>
        </p:nvSpPr>
        <p:spPr>
          <a:xfrm>
            <a:off x="874712" y="1854200"/>
            <a:ext cx="5112000" cy="43211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3"/>
            </p:custDataLst>
          </p:nvPr>
        </p:nvSpPr>
        <p:spPr>
          <a:xfrm>
            <a:off x="6198600" y="1854200"/>
            <a:ext cx="5112000" cy="43211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2021/12/19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302187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74800" y="334800"/>
            <a:ext cx="10440000" cy="1368000"/>
          </a:xfrm>
        </p:spPr>
        <p:txBody>
          <a:bodyPr>
            <a:normAutofit/>
          </a:bodyPr>
          <a:lstStyle>
            <a:lvl1pPr>
              <a:defRPr sz="4000"/>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874713"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custDataLst>
              <p:tags r:id="rId3"/>
            </p:custDataLst>
          </p:nvPr>
        </p:nvSpPr>
        <p:spPr>
          <a:xfrm>
            <a:off x="874712" y="2716271"/>
            <a:ext cx="5112000" cy="34560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custDataLst>
              <p:tags r:id="rId4"/>
            </p:custDataLst>
          </p:nvPr>
        </p:nvSpPr>
        <p:spPr>
          <a:xfrm>
            <a:off x="6195764" y="1854298"/>
            <a:ext cx="5112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custDataLst>
              <p:tags r:id="rId5"/>
            </p:custDataLst>
          </p:nvPr>
        </p:nvSpPr>
        <p:spPr>
          <a:xfrm>
            <a:off x="6195760" y="2716271"/>
            <a:ext cx="5112001" cy="34560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2021/12/19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525815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a:bodyPr>
          <a:lstStyle>
            <a:lvl1pPr>
              <a:defRPr sz="4000"/>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2021/12/19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1905328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2021/12/19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007585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74800" y="334800"/>
            <a:ext cx="4176000" cy="1620000"/>
          </a:xfrm>
        </p:spPr>
        <p:txBody>
          <a:bodyPr anchor="t" anchorCtr="0">
            <a:normAutofit/>
          </a:bodyPr>
          <a:lstStyle>
            <a:lvl1pPr>
              <a:defRPr sz="4000"/>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5193525" y="334800"/>
            <a:ext cx="6120000" cy="583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74800" y="2111473"/>
            <a:ext cx="4176000" cy="40536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2021/12/19</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400339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CFCC10-B2ED-4495-A94A-1DCD4ED1E1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5AE7AE-A643-41BA-875A-CDEF7C22AE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F9DE27-A18F-4E34-BB19-EF79D9AA698C}"/>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4E5B2514-C110-4863-8908-3C56CA42E0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33D2CB-3633-4144-8499-005CD9D0B113}"/>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24443022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9795909" y="333375"/>
            <a:ext cx="1512000" cy="5832000"/>
          </a:xfrm>
        </p:spPr>
        <p:txBody>
          <a:bodyPr vert="eaVert">
            <a:normAutofit/>
          </a:bodyPr>
          <a:lstStyle>
            <a:lvl1pPr>
              <a:defRPr sz="3600"/>
            </a:lvl1pPr>
          </a:lstStyle>
          <a:p>
            <a:r>
              <a:rPr lang="zh-CN" altLang="en-US" dirty="0"/>
              <a:t>单击此处编辑母版标题样式</a:t>
            </a:r>
          </a:p>
        </p:txBody>
      </p:sp>
      <p:sp>
        <p:nvSpPr>
          <p:cNvPr id="3" name="竖排文字占位符 2"/>
          <p:cNvSpPr>
            <a:spLocks noGrp="1"/>
          </p:cNvSpPr>
          <p:nvPr>
            <p:ph type="body" orient="vert" idx="1"/>
            <p:custDataLst>
              <p:tags r:id="rId2"/>
            </p:custDataLst>
          </p:nvPr>
        </p:nvSpPr>
        <p:spPr>
          <a:xfrm>
            <a:off x="874800" y="334800"/>
            <a:ext cx="8784000" cy="5832000"/>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2021/12/19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9800906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2021/12/19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74713" y="333375"/>
            <a:ext cx="10440000" cy="58324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9502760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2" name="组合 1"/>
          <p:cNvGrpSpPr/>
          <p:nvPr>
            <p:custDataLst>
              <p:tags r:id="rId1"/>
            </p:custDataLst>
          </p:nvPr>
        </p:nvGrpSpPr>
        <p:grpSpPr>
          <a:xfrm>
            <a:off x="2131845" y="1087401"/>
            <a:ext cx="10065632" cy="5770599"/>
            <a:chOff x="2131845" y="1087401"/>
            <a:chExt cx="10065632" cy="5770599"/>
          </a:xfrm>
        </p:grpSpPr>
        <p:grpSp>
          <p:nvGrpSpPr>
            <p:cNvPr id="20" name="Group 4"/>
            <p:cNvGrpSpPr>
              <a:grpSpLocks noChangeAspect="1"/>
            </p:cNvGrpSpPr>
            <p:nvPr/>
          </p:nvGrpSpPr>
          <p:grpSpPr bwMode="auto">
            <a:xfrm>
              <a:off x="4211618" y="2304568"/>
              <a:ext cx="6687014" cy="4151574"/>
              <a:chOff x="1473" y="692"/>
              <a:chExt cx="4779" cy="2967"/>
            </a:xfrm>
            <a:solidFill>
              <a:schemeClr val="accent5">
                <a:alpha val="35000"/>
              </a:schemeClr>
            </a:solidFill>
          </p:grpSpPr>
          <p:sp>
            <p:nvSpPr>
              <p:cNvPr id="21" name="Freeform 5"/>
              <p:cNvSpPr/>
              <p:nvPr>
                <p:custDataLst>
                  <p:tags r:id="rId10"/>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21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22" name="Freeform 6"/>
              <p:cNvSpPr/>
              <p:nvPr>
                <p:custDataLst>
                  <p:tags r:id="rId11"/>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grpSp>
          <p:nvGrpSpPr>
            <p:cNvPr id="23" name="Group 4"/>
            <p:cNvGrpSpPr>
              <a:grpSpLocks noChangeAspect="1"/>
            </p:cNvGrpSpPr>
            <p:nvPr/>
          </p:nvGrpSpPr>
          <p:grpSpPr bwMode="auto">
            <a:xfrm>
              <a:off x="5678592" y="2912353"/>
              <a:ext cx="5360645" cy="3328110"/>
              <a:chOff x="1473" y="692"/>
              <a:chExt cx="4779" cy="2967"/>
            </a:xfrm>
            <a:solidFill>
              <a:schemeClr val="accent5">
                <a:alpha val="35000"/>
              </a:schemeClr>
            </a:solidFill>
          </p:grpSpPr>
          <p:sp>
            <p:nvSpPr>
              <p:cNvPr id="24" name="Freeform 5"/>
              <p:cNvSpPr/>
              <p:nvPr>
                <p:custDataLst>
                  <p:tags r:id="rId8"/>
                </p:custDataLst>
              </p:nvPr>
            </p:nvSpPr>
            <p:spPr bwMode="auto">
              <a:xfrm>
                <a:off x="2452" y="692"/>
                <a:ext cx="3800" cy="2967"/>
              </a:xfrm>
              <a:custGeom>
                <a:avLst/>
                <a:gdLst>
                  <a:gd name="T0" fmla="*/ 1549 w 1606"/>
                  <a:gd name="T1" fmla="*/ 1122 h 1253"/>
                  <a:gd name="T2" fmla="*/ 1529 w 1606"/>
                  <a:gd name="T3" fmla="*/ 325 h 1253"/>
                  <a:gd name="T4" fmla="*/ 1379 w 1606"/>
                  <a:gd name="T5" fmla="*/ 88 h 1253"/>
                  <a:gd name="T6" fmla="*/ 1305 w 1606"/>
                  <a:gd name="T7" fmla="*/ 49 h 1253"/>
                  <a:gd name="T8" fmla="*/ 1280 w 1606"/>
                  <a:gd name="T9" fmla="*/ 4 h 1253"/>
                  <a:gd name="T10" fmla="*/ 1235 w 1606"/>
                  <a:gd name="T11" fmla="*/ 40 h 1253"/>
                  <a:gd name="T12" fmla="*/ 1166 w 1606"/>
                  <a:gd name="T13" fmla="*/ 91 h 1253"/>
                  <a:gd name="T14" fmla="*/ 1157 w 1606"/>
                  <a:gd name="T15" fmla="*/ 158 h 1253"/>
                  <a:gd name="T16" fmla="*/ 1129 w 1606"/>
                  <a:gd name="T17" fmla="*/ 68 h 1253"/>
                  <a:gd name="T18" fmla="*/ 1034 w 1606"/>
                  <a:gd name="T19" fmla="*/ 66 h 1253"/>
                  <a:gd name="T20" fmla="*/ 947 w 1606"/>
                  <a:gd name="T21" fmla="*/ 40 h 1253"/>
                  <a:gd name="T22" fmla="*/ 928 w 1606"/>
                  <a:gd name="T23" fmla="*/ 75 h 1253"/>
                  <a:gd name="T24" fmla="*/ 877 w 1606"/>
                  <a:gd name="T25" fmla="*/ 136 h 1253"/>
                  <a:gd name="T26" fmla="*/ 877 w 1606"/>
                  <a:gd name="T27" fmla="*/ 220 h 1253"/>
                  <a:gd name="T28" fmla="*/ 947 w 1606"/>
                  <a:gd name="T29" fmla="*/ 267 h 1253"/>
                  <a:gd name="T30" fmla="*/ 791 w 1606"/>
                  <a:gd name="T31" fmla="*/ 261 h 1253"/>
                  <a:gd name="T32" fmla="*/ 794 w 1606"/>
                  <a:gd name="T33" fmla="*/ 292 h 1253"/>
                  <a:gd name="T34" fmla="*/ 762 w 1606"/>
                  <a:gd name="T35" fmla="*/ 372 h 1253"/>
                  <a:gd name="T36" fmla="*/ 721 w 1606"/>
                  <a:gd name="T37" fmla="*/ 354 h 1253"/>
                  <a:gd name="T38" fmla="*/ 675 w 1606"/>
                  <a:gd name="T39" fmla="*/ 298 h 1253"/>
                  <a:gd name="T40" fmla="*/ 654 w 1606"/>
                  <a:gd name="T41" fmla="*/ 284 h 1253"/>
                  <a:gd name="T42" fmla="*/ 612 w 1606"/>
                  <a:gd name="T43" fmla="*/ 314 h 1253"/>
                  <a:gd name="T44" fmla="*/ 546 w 1606"/>
                  <a:gd name="T45" fmla="*/ 352 h 1253"/>
                  <a:gd name="T46" fmla="*/ 480 w 1606"/>
                  <a:gd name="T47" fmla="*/ 385 h 1253"/>
                  <a:gd name="T48" fmla="*/ 453 w 1606"/>
                  <a:gd name="T49" fmla="*/ 435 h 1253"/>
                  <a:gd name="T50" fmla="*/ 461 w 1606"/>
                  <a:gd name="T51" fmla="*/ 465 h 1253"/>
                  <a:gd name="T52" fmla="*/ 509 w 1606"/>
                  <a:gd name="T53" fmla="*/ 531 h 1253"/>
                  <a:gd name="T54" fmla="*/ 502 w 1606"/>
                  <a:gd name="T55" fmla="*/ 575 h 1253"/>
                  <a:gd name="T56" fmla="*/ 468 w 1606"/>
                  <a:gd name="T57" fmla="*/ 598 h 1253"/>
                  <a:gd name="T58" fmla="*/ 386 w 1606"/>
                  <a:gd name="T59" fmla="*/ 564 h 1253"/>
                  <a:gd name="T60" fmla="*/ 328 w 1606"/>
                  <a:gd name="T61" fmla="*/ 609 h 1253"/>
                  <a:gd name="T62" fmla="*/ 301 w 1606"/>
                  <a:gd name="T63" fmla="*/ 638 h 1253"/>
                  <a:gd name="T64" fmla="*/ 243 w 1606"/>
                  <a:gd name="T65" fmla="*/ 698 h 1253"/>
                  <a:gd name="T66" fmla="*/ 246 w 1606"/>
                  <a:gd name="T67" fmla="*/ 764 h 1253"/>
                  <a:gd name="T68" fmla="*/ 251 w 1606"/>
                  <a:gd name="T69" fmla="*/ 801 h 1253"/>
                  <a:gd name="T70" fmla="*/ 328 w 1606"/>
                  <a:gd name="T71" fmla="*/ 830 h 1253"/>
                  <a:gd name="T72" fmla="*/ 170 w 1606"/>
                  <a:gd name="T73" fmla="*/ 845 h 1253"/>
                  <a:gd name="T74" fmla="*/ 84 w 1606"/>
                  <a:gd name="T75" fmla="*/ 868 h 1253"/>
                  <a:gd name="T76" fmla="*/ 39 w 1606"/>
                  <a:gd name="T77" fmla="*/ 876 h 1253"/>
                  <a:gd name="T78" fmla="*/ 33 w 1606"/>
                  <a:gd name="T79" fmla="*/ 941 h 1253"/>
                  <a:gd name="T80" fmla="*/ 44 w 1606"/>
                  <a:gd name="T81" fmla="*/ 1024 h 1253"/>
                  <a:gd name="T82" fmla="*/ 103 w 1606"/>
                  <a:gd name="T83" fmla="*/ 1058 h 1253"/>
                  <a:gd name="T84" fmla="*/ 289 w 1606"/>
                  <a:gd name="T85" fmla="*/ 1157 h 1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6" h="1253">
                    <a:moveTo>
                      <a:pt x="710" y="1221"/>
                    </a:moveTo>
                    <a:cubicBezTo>
                      <a:pt x="934" y="1239"/>
                      <a:pt x="1158" y="1253"/>
                      <a:pt x="1377" y="1200"/>
                    </a:cubicBezTo>
                    <a:cubicBezTo>
                      <a:pt x="1432" y="1186"/>
                      <a:pt x="1514" y="1171"/>
                      <a:pt x="1549" y="1122"/>
                    </a:cubicBezTo>
                    <a:cubicBezTo>
                      <a:pt x="1606" y="1039"/>
                      <a:pt x="1585" y="907"/>
                      <a:pt x="1568" y="817"/>
                    </a:cubicBezTo>
                    <a:cubicBezTo>
                      <a:pt x="1549" y="719"/>
                      <a:pt x="1554" y="619"/>
                      <a:pt x="1556" y="521"/>
                    </a:cubicBezTo>
                    <a:cubicBezTo>
                      <a:pt x="1557" y="450"/>
                      <a:pt x="1544" y="393"/>
                      <a:pt x="1529" y="325"/>
                    </a:cubicBezTo>
                    <a:cubicBezTo>
                      <a:pt x="1515" y="262"/>
                      <a:pt x="1539" y="143"/>
                      <a:pt x="1471" y="106"/>
                    </a:cubicBezTo>
                    <a:cubicBezTo>
                      <a:pt x="1450" y="94"/>
                      <a:pt x="1425" y="90"/>
                      <a:pt x="1398" y="89"/>
                    </a:cubicBezTo>
                    <a:cubicBezTo>
                      <a:pt x="1391" y="89"/>
                      <a:pt x="1384" y="89"/>
                      <a:pt x="1379" y="88"/>
                    </a:cubicBezTo>
                    <a:cubicBezTo>
                      <a:pt x="1377" y="88"/>
                      <a:pt x="1375" y="87"/>
                      <a:pt x="1374" y="87"/>
                    </a:cubicBezTo>
                    <a:cubicBezTo>
                      <a:pt x="1383" y="68"/>
                      <a:pt x="1383" y="46"/>
                      <a:pt x="1367" y="32"/>
                    </a:cubicBezTo>
                    <a:cubicBezTo>
                      <a:pt x="1347" y="15"/>
                      <a:pt x="1316" y="26"/>
                      <a:pt x="1305" y="49"/>
                    </a:cubicBezTo>
                    <a:cubicBezTo>
                      <a:pt x="1305" y="46"/>
                      <a:pt x="1308" y="43"/>
                      <a:pt x="1309" y="40"/>
                    </a:cubicBezTo>
                    <a:cubicBezTo>
                      <a:pt x="1309" y="38"/>
                      <a:pt x="1309" y="35"/>
                      <a:pt x="1309" y="33"/>
                    </a:cubicBezTo>
                    <a:cubicBezTo>
                      <a:pt x="1306" y="19"/>
                      <a:pt x="1295" y="8"/>
                      <a:pt x="1280" y="4"/>
                    </a:cubicBezTo>
                    <a:cubicBezTo>
                      <a:pt x="1258" y="0"/>
                      <a:pt x="1239" y="13"/>
                      <a:pt x="1232" y="32"/>
                    </a:cubicBezTo>
                    <a:cubicBezTo>
                      <a:pt x="1231" y="35"/>
                      <a:pt x="1231" y="37"/>
                      <a:pt x="1231" y="38"/>
                    </a:cubicBezTo>
                    <a:cubicBezTo>
                      <a:pt x="1233" y="38"/>
                      <a:pt x="1235" y="40"/>
                      <a:pt x="1235" y="40"/>
                    </a:cubicBezTo>
                    <a:cubicBezTo>
                      <a:pt x="1221" y="29"/>
                      <a:pt x="1199" y="32"/>
                      <a:pt x="1185" y="43"/>
                    </a:cubicBezTo>
                    <a:cubicBezTo>
                      <a:pt x="1171" y="54"/>
                      <a:pt x="1174" y="71"/>
                      <a:pt x="1171" y="85"/>
                    </a:cubicBezTo>
                    <a:cubicBezTo>
                      <a:pt x="1169" y="87"/>
                      <a:pt x="1167" y="89"/>
                      <a:pt x="1166" y="91"/>
                    </a:cubicBezTo>
                    <a:cubicBezTo>
                      <a:pt x="1161" y="97"/>
                      <a:pt x="1156" y="103"/>
                      <a:pt x="1152" y="110"/>
                    </a:cubicBezTo>
                    <a:cubicBezTo>
                      <a:pt x="1148" y="117"/>
                      <a:pt x="1145" y="124"/>
                      <a:pt x="1142" y="131"/>
                    </a:cubicBezTo>
                    <a:cubicBezTo>
                      <a:pt x="1143" y="141"/>
                      <a:pt x="1151" y="149"/>
                      <a:pt x="1157" y="158"/>
                    </a:cubicBezTo>
                    <a:cubicBezTo>
                      <a:pt x="1151" y="148"/>
                      <a:pt x="1144" y="138"/>
                      <a:pt x="1137" y="129"/>
                    </a:cubicBezTo>
                    <a:cubicBezTo>
                      <a:pt x="1135" y="127"/>
                      <a:pt x="1133" y="125"/>
                      <a:pt x="1131" y="122"/>
                    </a:cubicBezTo>
                    <a:cubicBezTo>
                      <a:pt x="1137" y="105"/>
                      <a:pt x="1143" y="85"/>
                      <a:pt x="1129" y="68"/>
                    </a:cubicBezTo>
                    <a:cubicBezTo>
                      <a:pt x="1110" y="46"/>
                      <a:pt x="1073" y="43"/>
                      <a:pt x="1059" y="71"/>
                    </a:cubicBezTo>
                    <a:cubicBezTo>
                      <a:pt x="1058" y="71"/>
                      <a:pt x="1055" y="70"/>
                      <a:pt x="1052" y="69"/>
                    </a:cubicBezTo>
                    <a:cubicBezTo>
                      <a:pt x="1046" y="68"/>
                      <a:pt x="1040" y="67"/>
                      <a:pt x="1034" y="66"/>
                    </a:cubicBezTo>
                    <a:cubicBezTo>
                      <a:pt x="1029" y="65"/>
                      <a:pt x="1023" y="64"/>
                      <a:pt x="1017" y="64"/>
                    </a:cubicBezTo>
                    <a:cubicBezTo>
                      <a:pt x="1015" y="64"/>
                      <a:pt x="1012" y="64"/>
                      <a:pt x="1009" y="65"/>
                    </a:cubicBezTo>
                    <a:cubicBezTo>
                      <a:pt x="1006" y="35"/>
                      <a:pt x="970" y="26"/>
                      <a:pt x="947" y="40"/>
                    </a:cubicBezTo>
                    <a:cubicBezTo>
                      <a:pt x="936" y="52"/>
                      <a:pt x="931" y="66"/>
                      <a:pt x="933" y="82"/>
                    </a:cubicBezTo>
                    <a:cubicBezTo>
                      <a:pt x="933" y="80"/>
                      <a:pt x="933" y="80"/>
                      <a:pt x="934" y="77"/>
                    </a:cubicBezTo>
                    <a:cubicBezTo>
                      <a:pt x="932" y="76"/>
                      <a:pt x="930" y="76"/>
                      <a:pt x="928" y="75"/>
                    </a:cubicBezTo>
                    <a:cubicBezTo>
                      <a:pt x="913" y="69"/>
                      <a:pt x="897" y="67"/>
                      <a:pt x="883" y="82"/>
                    </a:cubicBezTo>
                    <a:cubicBezTo>
                      <a:pt x="872" y="99"/>
                      <a:pt x="866" y="127"/>
                      <a:pt x="883" y="141"/>
                    </a:cubicBezTo>
                    <a:cubicBezTo>
                      <a:pt x="880" y="138"/>
                      <a:pt x="880" y="138"/>
                      <a:pt x="877" y="136"/>
                    </a:cubicBezTo>
                    <a:cubicBezTo>
                      <a:pt x="875" y="136"/>
                      <a:pt x="874" y="136"/>
                      <a:pt x="872" y="137"/>
                    </a:cubicBezTo>
                    <a:cubicBezTo>
                      <a:pt x="862" y="140"/>
                      <a:pt x="854" y="148"/>
                      <a:pt x="847" y="155"/>
                    </a:cubicBezTo>
                    <a:cubicBezTo>
                      <a:pt x="830" y="183"/>
                      <a:pt x="852" y="208"/>
                      <a:pt x="877" y="220"/>
                    </a:cubicBezTo>
                    <a:cubicBezTo>
                      <a:pt x="877" y="222"/>
                      <a:pt x="877" y="223"/>
                      <a:pt x="878" y="225"/>
                    </a:cubicBezTo>
                    <a:cubicBezTo>
                      <a:pt x="879" y="231"/>
                      <a:pt x="880" y="236"/>
                      <a:pt x="881" y="241"/>
                    </a:cubicBezTo>
                    <a:cubicBezTo>
                      <a:pt x="894" y="264"/>
                      <a:pt x="925" y="256"/>
                      <a:pt x="947" y="267"/>
                    </a:cubicBezTo>
                    <a:cubicBezTo>
                      <a:pt x="919" y="255"/>
                      <a:pt x="890" y="254"/>
                      <a:pt x="865" y="262"/>
                    </a:cubicBezTo>
                    <a:cubicBezTo>
                      <a:pt x="862" y="263"/>
                      <a:pt x="859" y="264"/>
                      <a:pt x="856" y="265"/>
                    </a:cubicBezTo>
                    <a:cubicBezTo>
                      <a:pt x="841" y="239"/>
                      <a:pt x="808" y="239"/>
                      <a:pt x="791" y="261"/>
                    </a:cubicBezTo>
                    <a:cubicBezTo>
                      <a:pt x="787" y="268"/>
                      <a:pt x="785" y="274"/>
                      <a:pt x="785" y="281"/>
                    </a:cubicBezTo>
                    <a:cubicBezTo>
                      <a:pt x="785" y="283"/>
                      <a:pt x="785" y="285"/>
                      <a:pt x="786" y="288"/>
                    </a:cubicBezTo>
                    <a:cubicBezTo>
                      <a:pt x="785" y="292"/>
                      <a:pt x="788" y="292"/>
                      <a:pt x="794" y="292"/>
                    </a:cubicBezTo>
                    <a:cubicBezTo>
                      <a:pt x="777" y="289"/>
                      <a:pt x="763" y="292"/>
                      <a:pt x="752" y="306"/>
                    </a:cubicBezTo>
                    <a:cubicBezTo>
                      <a:pt x="738" y="326"/>
                      <a:pt x="752" y="348"/>
                      <a:pt x="764" y="366"/>
                    </a:cubicBezTo>
                    <a:cubicBezTo>
                      <a:pt x="763" y="368"/>
                      <a:pt x="762" y="370"/>
                      <a:pt x="762" y="372"/>
                    </a:cubicBezTo>
                    <a:cubicBezTo>
                      <a:pt x="759" y="381"/>
                      <a:pt x="757" y="390"/>
                      <a:pt x="756" y="399"/>
                    </a:cubicBezTo>
                    <a:cubicBezTo>
                      <a:pt x="748" y="383"/>
                      <a:pt x="738" y="369"/>
                      <a:pt x="725" y="358"/>
                    </a:cubicBezTo>
                    <a:cubicBezTo>
                      <a:pt x="723" y="356"/>
                      <a:pt x="721" y="355"/>
                      <a:pt x="721" y="354"/>
                    </a:cubicBezTo>
                    <a:cubicBezTo>
                      <a:pt x="738" y="328"/>
                      <a:pt x="715" y="295"/>
                      <a:pt x="687" y="295"/>
                    </a:cubicBezTo>
                    <a:cubicBezTo>
                      <a:pt x="685" y="295"/>
                      <a:pt x="683" y="296"/>
                      <a:pt x="681" y="296"/>
                    </a:cubicBezTo>
                    <a:cubicBezTo>
                      <a:pt x="679" y="296"/>
                      <a:pt x="677" y="297"/>
                      <a:pt x="675" y="298"/>
                    </a:cubicBezTo>
                    <a:cubicBezTo>
                      <a:pt x="673" y="298"/>
                      <a:pt x="671" y="298"/>
                      <a:pt x="671" y="295"/>
                    </a:cubicBezTo>
                    <a:cubicBezTo>
                      <a:pt x="679" y="303"/>
                      <a:pt x="682" y="314"/>
                      <a:pt x="682" y="326"/>
                    </a:cubicBezTo>
                    <a:cubicBezTo>
                      <a:pt x="682" y="306"/>
                      <a:pt x="671" y="289"/>
                      <a:pt x="654" y="284"/>
                    </a:cubicBezTo>
                    <a:cubicBezTo>
                      <a:pt x="634" y="277"/>
                      <a:pt x="614" y="288"/>
                      <a:pt x="606" y="307"/>
                    </a:cubicBezTo>
                    <a:cubicBezTo>
                      <a:pt x="605" y="309"/>
                      <a:pt x="605" y="311"/>
                      <a:pt x="606" y="311"/>
                    </a:cubicBezTo>
                    <a:cubicBezTo>
                      <a:pt x="606" y="314"/>
                      <a:pt x="609" y="314"/>
                      <a:pt x="612" y="314"/>
                    </a:cubicBezTo>
                    <a:cubicBezTo>
                      <a:pt x="595" y="303"/>
                      <a:pt x="573" y="303"/>
                      <a:pt x="559" y="317"/>
                    </a:cubicBezTo>
                    <a:cubicBezTo>
                      <a:pt x="553" y="326"/>
                      <a:pt x="548" y="337"/>
                      <a:pt x="548" y="347"/>
                    </a:cubicBezTo>
                    <a:cubicBezTo>
                      <a:pt x="548" y="349"/>
                      <a:pt x="548" y="350"/>
                      <a:pt x="546" y="352"/>
                    </a:cubicBezTo>
                    <a:cubicBezTo>
                      <a:pt x="543" y="354"/>
                      <a:pt x="545" y="351"/>
                      <a:pt x="545" y="351"/>
                    </a:cubicBezTo>
                    <a:cubicBezTo>
                      <a:pt x="525" y="331"/>
                      <a:pt x="492" y="342"/>
                      <a:pt x="481" y="365"/>
                    </a:cubicBezTo>
                    <a:cubicBezTo>
                      <a:pt x="479" y="372"/>
                      <a:pt x="478" y="379"/>
                      <a:pt x="480" y="385"/>
                    </a:cubicBezTo>
                    <a:cubicBezTo>
                      <a:pt x="480" y="388"/>
                      <a:pt x="481" y="390"/>
                      <a:pt x="482" y="392"/>
                    </a:cubicBezTo>
                    <a:cubicBezTo>
                      <a:pt x="489" y="398"/>
                      <a:pt x="500" y="387"/>
                      <a:pt x="506" y="395"/>
                    </a:cubicBezTo>
                    <a:cubicBezTo>
                      <a:pt x="481" y="395"/>
                      <a:pt x="458" y="412"/>
                      <a:pt x="453" y="435"/>
                    </a:cubicBezTo>
                    <a:cubicBezTo>
                      <a:pt x="452" y="443"/>
                      <a:pt x="454" y="450"/>
                      <a:pt x="457" y="456"/>
                    </a:cubicBezTo>
                    <a:cubicBezTo>
                      <a:pt x="458" y="458"/>
                      <a:pt x="459" y="460"/>
                      <a:pt x="461" y="462"/>
                    </a:cubicBezTo>
                    <a:cubicBezTo>
                      <a:pt x="461" y="462"/>
                      <a:pt x="461" y="465"/>
                      <a:pt x="461" y="465"/>
                    </a:cubicBezTo>
                    <a:cubicBezTo>
                      <a:pt x="469" y="457"/>
                      <a:pt x="475" y="446"/>
                      <a:pt x="489" y="446"/>
                    </a:cubicBezTo>
                    <a:cubicBezTo>
                      <a:pt x="472" y="446"/>
                      <a:pt x="464" y="460"/>
                      <a:pt x="458" y="474"/>
                    </a:cubicBezTo>
                    <a:cubicBezTo>
                      <a:pt x="450" y="510"/>
                      <a:pt x="486" y="518"/>
                      <a:pt x="509" y="531"/>
                    </a:cubicBezTo>
                    <a:cubicBezTo>
                      <a:pt x="509" y="533"/>
                      <a:pt x="510" y="535"/>
                      <a:pt x="511" y="537"/>
                    </a:cubicBezTo>
                    <a:cubicBezTo>
                      <a:pt x="513" y="543"/>
                      <a:pt x="516" y="550"/>
                      <a:pt x="519" y="556"/>
                    </a:cubicBezTo>
                    <a:cubicBezTo>
                      <a:pt x="513" y="562"/>
                      <a:pt x="508" y="568"/>
                      <a:pt x="502" y="575"/>
                    </a:cubicBezTo>
                    <a:cubicBezTo>
                      <a:pt x="497" y="581"/>
                      <a:pt x="492" y="587"/>
                      <a:pt x="486" y="594"/>
                    </a:cubicBezTo>
                    <a:cubicBezTo>
                      <a:pt x="483" y="597"/>
                      <a:pt x="478" y="602"/>
                      <a:pt x="475" y="602"/>
                    </a:cubicBezTo>
                    <a:cubicBezTo>
                      <a:pt x="473" y="601"/>
                      <a:pt x="470" y="600"/>
                      <a:pt x="468" y="598"/>
                    </a:cubicBezTo>
                    <a:cubicBezTo>
                      <a:pt x="465" y="597"/>
                      <a:pt x="463" y="596"/>
                      <a:pt x="460" y="595"/>
                    </a:cubicBezTo>
                    <a:cubicBezTo>
                      <a:pt x="464" y="569"/>
                      <a:pt x="447" y="549"/>
                      <a:pt x="425" y="546"/>
                    </a:cubicBezTo>
                    <a:cubicBezTo>
                      <a:pt x="411" y="545"/>
                      <a:pt x="395" y="553"/>
                      <a:pt x="386" y="564"/>
                    </a:cubicBezTo>
                    <a:cubicBezTo>
                      <a:pt x="385" y="567"/>
                      <a:pt x="383" y="569"/>
                      <a:pt x="382" y="571"/>
                    </a:cubicBezTo>
                    <a:cubicBezTo>
                      <a:pt x="383" y="574"/>
                      <a:pt x="383" y="577"/>
                      <a:pt x="386" y="577"/>
                    </a:cubicBezTo>
                    <a:cubicBezTo>
                      <a:pt x="360" y="563"/>
                      <a:pt x="330" y="583"/>
                      <a:pt x="328" y="609"/>
                    </a:cubicBezTo>
                    <a:cubicBezTo>
                      <a:pt x="328" y="611"/>
                      <a:pt x="326" y="613"/>
                      <a:pt x="324" y="615"/>
                    </a:cubicBezTo>
                    <a:cubicBezTo>
                      <a:pt x="318" y="620"/>
                      <a:pt x="312" y="626"/>
                      <a:pt x="306" y="632"/>
                    </a:cubicBezTo>
                    <a:cubicBezTo>
                      <a:pt x="304" y="634"/>
                      <a:pt x="302" y="636"/>
                      <a:pt x="301" y="638"/>
                    </a:cubicBezTo>
                    <a:cubicBezTo>
                      <a:pt x="277" y="633"/>
                      <a:pt x="246" y="616"/>
                      <a:pt x="229" y="644"/>
                    </a:cubicBezTo>
                    <a:cubicBezTo>
                      <a:pt x="214" y="668"/>
                      <a:pt x="225" y="686"/>
                      <a:pt x="243" y="699"/>
                    </a:cubicBezTo>
                    <a:cubicBezTo>
                      <a:pt x="245" y="701"/>
                      <a:pt x="243" y="698"/>
                      <a:pt x="243" y="698"/>
                    </a:cubicBezTo>
                    <a:cubicBezTo>
                      <a:pt x="243" y="692"/>
                      <a:pt x="251" y="697"/>
                      <a:pt x="251" y="692"/>
                    </a:cubicBezTo>
                    <a:cubicBezTo>
                      <a:pt x="229" y="704"/>
                      <a:pt x="229" y="737"/>
                      <a:pt x="241" y="758"/>
                    </a:cubicBezTo>
                    <a:cubicBezTo>
                      <a:pt x="243" y="760"/>
                      <a:pt x="244" y="762"/>
                      <a:pt x="246" y="764"/>
                    </a:cubicBezTo>
                    <a:cubicBezTo>
                      <a:pt x="249" y="767"/>
                      <a:pt x="249" y="767"/>
                      <a:pt x="249" y="767"/>
                    </a:cubicBezTo>
                    <a:cubicBezTo>
                      <a:pt x="254" y="762"/>
                      <a:pt x="254" y="750"/>
                      <a:pt x="263" y="748"/>
                    </a:cubicBezTo>
                    <a:cubicBezTo>
                      <a:pt x="246" y="762"/>
                      <a:pt x="240" y="781"/>
                      <a:pt x="251" y="801"/>
                    </a:cubicBezTo>
                    <a:cubicBezTo>
                      <a:pt x="265" y="829"/>
                      <a:pt x="293" y="826"/>
                      <a:pt x="318" y="826"/>
                    </a:cubicBezTo>
                    <a:cubicBezTo>
                      <a:pt x="319" y="827"/>
                      <a:pt x="322" y="827"/>
                      <a:pt x="325" y="827"/>
                    </a:cubicBezTo>
                    <a:cubicBezTo>
                      <a:pt x="327" y="827"/>
                      <a:pt x="329" y="827"/>
                      <a:pt x="328" y="830"/>
                    </a:cubicBezTo>
                    <a:cubicBezTo>
                      <a:pt x="323" y="837"/>
                      <a:pt x="318" y="845"/>
                      <a:pt x="314" y="851"/>
                    </a:cubicBezTo>
                    <a:cubicBezTo>
                      <a:pt x="309" y="858"/>
                      <a:pt x="304" y="865"/>
                      <a:pt x="299" y="872"/>
                    </a:cubicBezTo>
                    <a:cubicBezTo>
                      <a:pt x="265" y="837"/>
                      <a:pt x="214" y="832"/>
                      <a:pt x="170" y="845"/>
                    </a:cubicBezTo>
                    <a:cubicBezTo>
                      <a:pt x="168" y="846"/>
                      <a:pt x="165" y="847"/>
                      <a:pt x="163" y="848"/>
                    </a:cubicBezTo>
                    <a:cubicBezTo>
                      <a:pt x="154" y="831"/>
                      <a:pt x="134" y="826"/>
                      <a:pt x="117" y="831"/>
                    </a:cubicBezTo>
                    <a:cubicBezTo>
                      <a:pt x="100" y="837"/>
                      <a:pt x="89" y="851"/>
                      <a:pt x="84" y="868"/>
                    </a:cubicBezTo>
                    <a:cubicBezTo>
                      <a:pt x="83" y="871"/>
                      <a:pt x="83" y="874"/>
                      <a:pt x="84" y="877"/>
                    </a:cubicBezTo>
                    <a:cubicBezTo>
                      <a:pt x="85" y="880"/>
                      <a:pt x="87" y="883"/>
                      <a:pt x="89" y="885"/>
                    </a:cubicBezTo>
                    <a:cubicBezTo>
                      <a:pt x="73" y="876"/>
                      <a:pt x="56" y="865"/>
                      <a:pt x="39" y="876"/>
                    </a:cubicBezTo>
                    <a:cubicBezTo>
                      <a:pt x="22" y="887"/>
                      <a:pt x="17" y="907"/>
                      <a:pt x="22" y="924"/>
                    </a:cubicBezTo>
                    <a:cubicBezTo>
                      <a:pt x="31" y="943"/>
                      <a:pt x="47" y="952"/>
                      <a:pt x="67" y="957"/>
                    </a:cubicBezTo>
                    <a:cubicBezTo>
                      <a:pt x="56" y="954"/>
                      <a:pt x="45" y="946"/>
                      <a:pt x="33" y="941"/>
                    </a:cubicBezTo>
                    <a:cubicBezTo>
                      <a:pt x="31" y="942"/>
                      <a:pt x="29" y="943"/>
                      <a:pt x="27" y="944"/>
                    </a:cubicBezTo>
                    <a:cubicBezTo>
                      <a:pt x="23" y="947"/>
                      <a:pt x="19" y="950"/>
                      <a:pt x="17" y="954"/>
                    </a:cubicBezTo>
                    <a:cubicBezTo>
                      <a:pt x="0" y="982"/>
                      <a:pt x="14" y="1019"/>
                      <a:pt x="44" y="1024"/>
                    </a:cubicBezTo>
                    <a:cubicBezTo>
                      <a:pt x="44" y="1024"/>
                      <a:pt x="44" y="1022"/>
                      <a:pt x="44" y="1024"/>
                    </a:cubicBezTo>
                    <a:cubicBezTo>
                      <a:pt x="45" y="1029"/>
                      <a:pt x="46" y="1034"/>
                      <a:pt x="47" y="1038"/>
                    </a:cubicBezTo>
                    <a:cubicBezTo>
                      <a:pt x="59" y="1058"/>
                      <a:pt x="81" y="1063"/>
                      <a:pt x="103" y="1058"/>
                    </a:cubicBezTo>
                    <a:cubicBezTo>
                      <a:pt x="105" y="1060"/>
                      <a:pt x="107" y="1062"/>
                      <a:pt x="109" y="1065"/>
                    </a:cubicBezTo>
                    <a:cubicBezTo>
                      <a:pt x="147" y="1111"/>
                      <a:pt x="209" y="1142"/>
                      <a:pt x="265" y="1152"/>
                    </a:cubicBezTo>
                    <a:cubicBezTo>
                      <a:pt x="273" y="1153"/>
                      <a:pt x="281" y="1155"/>
                      <a:pt x="289" y="1157"/>
                    </a:cubicBezTo>
                    <a:cubicBezTo>
                      <a:pt x="330" y="1166"/>
                      <a:pt x="373" y="1170"/>
                      <a:pt x="411" y="1179"/>
                    </a:cubicBezTo>
                    <a:cubicBezTo>
                      <a:pt x="508" y="1205"/>
                      <a:pt x="610" y="1213"/>
                      <a:pt x="710" y="1221"/>
                    </a:cubicBezTo>
                    <a:close/>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sp>
            <p:nvSpPr>
              <p:cNvPr id="25" name="Freeform 6"/>
              <p:cNvSpPr/>
              <p:nvPr>
                <p:custDataLst>
                  <p:tags r:id="rId9"/>
                </p:custDataLst>
              </p:nvPr>
            </p:nvSpPr>
            <p:spPr bwMode="auto">
              <a:xfrm>
                <a:off x="1473" y="2880"/>
                <a:ext cx="1793" cy="582"/>
              </a:xfrm>
              <a:custGeom>
                <a:avLst/>
                <a:gdLst>
                  <a:gd name="T0" fmla="*/ 667 w 758"/>
                  <a:gd name="T1" fmla="*/ 236 h 246"/>
                  <a:gd name="T2" fmla="*/ 507 w 758"/>
                  <a:gd name="T3" fmla="*/ 229 h 246"/>
                  <a:gd name="T4" fmla="*/ 370 w 758"/>
                  <a:gd name="T5" fmla="*/ 245 h 246"/>
                  <a:gd name="T6" fmla="*/ 215 w 758"/>
                  <a:gd name="T7" fmla="*/ 229 h 246"/>
                  <a:gd name="T8" fmla="*/ 0 w 758"/>
                  <a:gd name="T9" fmla="*/ 232 h 246"/>
                  <a:gd name="T10" fmla="*/ 51 w 758"/>
                  <a:gd name="T11" fmla="*/ 215 h 246"/>
                  <a:gd name="T12" fmla="*/ 85 w 758"/>
                  <a:gd name="T13" fmla="*/ 180 h 246"/>
                  <a:gd name="T14" fmla="*/ 111 w 758"/>
                  <a:gd name="T15" fmla="*/ 145 h 246"/>
                  <a:gd name="T16" fmla="*/ 106 w 758"/>
                  <a:gd name="T17" fmla="*/ 84 h 246"/>
                  <a:gd name="T18" fmla="*/ 146 w 758"/>
                  <a:gd name="T19" fmla="*/ 82 h 246"/>
                  <a:gd name="T20" fmla="*/ 223 w 758"/>
                  <a:gd name="T21" fmla="*/ 55 h 246"/>
                  <a:gd name="T22" fmla="*/ 272 w 758"/>
                  <a:gd name="T23" fmla="*/ 89 h 246"/>
                  <a:gd name="T24" fmla="*/ 343 w 758"/>
                  <a:gd name="T25" fmla="*/ 145 h 246"/>
                  <a:gd name="T26" fmla="*/ 454 w 758"/>
                  <a:gd name="T27" fmla="*/ 179 h 246"/>
                  <a:gd name="T28" fmla="*/ 536 w 758"/>
                  <a:gd name="T29" fmla="*/ 181 h 246"/>
                  <a:gd name="T30" fmla="*/ 635 w 758"/>
                  <a:gd name="T31" fmla="*/ 193 h 246"/>
                  <a:gd name="T32" fmla="*/ 758 w 758"/>
                  <a:gd name="T33" fmla="*/ 209 h 246"/>
                  <a:gd name="T34" fmla="*/ 579 w 758"/>
                  <a:gd name="T35" fmla="*/ 211 h 246"/>
                  <a:gd name="T36" fmla="*/ 665 w 758"/>
                  <a:gd name="T37" fmla="*/ 236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8" h="246">
                    <a:moveTo>
                      <a:pt x="667" y="236"/>
                    </a:moveTo>
                    <a:cubicBezTo>
                      <a:pt x="607" y="239"/>
                      <a:pt x="565" y="230"/>
                      <a:pt x="507" y="229"/>
                    </a:cubicBezTo>
                    <a:cubicBezTo>
                      <a:pt x="451" y="229"/>
                      <a:pt x="434" y="245"/>
                      <a:pt x="370" y="245"/>
                    </a:cubicBezTo>
                    <a:cubicBezTo>
                      <a:pt x="280" y="246"/>
                      <a:pt x="260" y="233"/>
                      <a:pt x="215" y="229"/>
                    </a:cubicBezTo>
                    <a:cubicBezTo>
                      <a:pt x="156" y="224"/>
                      <a:pt x="80" y="228"/>
                      <a:pt x="0" y="232"/>
                    </a:cubicBezTo>
                    <a:cubicBezTo>
                      <a:pt x="9" y="225"/>
                      <a:pt x="31" y="227"/>
                      <a:pt x="51" y="215"/>
                    </a:cubicBezTo>
                    <a:cubicBezTo>
                      <a:pt x="41" y="206"/>
                      <a:pt x="75" y="183"/>
                      <a:pt x="85" y="180"/>
                    </a:cubicBezTo>
                    <a:cubicBezTo>
                      <a:pt x="72" y="167"/>
                      <a:pt x="76" y="148"/>
                      <a:pt x="111" y="145"/>
                    </a:cubicBezTo>
                    <a:cubicBezTo>
                      <a:pt x="102" y="124"/>
                      <a:pt x="92" y="102"/>
                      <a:pt x="106" y="84"/>
                    </a:cubicBezTo>
                    <a:cubicBezTo>
                      <a:pt x="115" y="72"/>
                      <a:pt x="134" y="80"/>
                      <a:pt x="146" y="82"/>
                    </a:cubicBezTo>
                    <a:cubicBezTo>
                      <a:pt x="139" y="67"/>
                      <a:pt x="180" y="0"/>
                      <a:pt x="223" y="55"/>
                    </a:cubicBezTo>
                    <a:cubicBezTo>
                      <a:pt x="265" y="50"/>
                      <a:pt x="275" y="53"/>
                      <a:pt x="272" y="89"/>
                    </a:cubicBezTo>
                    <a:cubicBezTo>
                      <a:pt x="313" y="82"/>
                      <a:pt x="347" y="102"/>
                      <a:pt x="343" y="145"/>
                    </a:cubicBezTo>
                    <a:cubicBezTo>
                      <a:pt x="385" y="138"/>
                      <a:pt x="437" y="127"/>
                      <a:pt x="454" y="179"/>
                    </a:cubicBezTo>
                    <a:cubicBezTo>
                      <a:pt x="482" y="167"/>
                      <a:pt x="510" y="148"/>
                      <a:pt x="536" y="181"/>
                    </a:cubicBezTo>
                    <a:cubicBezTo>
                      <a:pt x="558" y="160"/>
                      <a:pt x="610" y="186"/>
                      <a:pt x="635" y="193"/>
                    </a:cubicBezTo>
                    <a:cubicBezTo>
                      <a:pt x="674" y="203"/>
                      <a:pt x="712" y="207"/>
                      <a:pt x="758" y="209"/>
                    </a:cubicBezTo>
                    <a:cubicBezTo>
                      <a:pt x="758" y="217"/>
                      <a:pt x="580" y="207"/>
                      <a:pt x="579" y="211"/>
                    </a:cubicBezTo>
                    <a:cubicBezTo>
                      <a:pt x="575" y="222"/>
                      <a:pt x="682" y="234"/>
                      <a:pt x="665" y="236"/>
                    </a:cubicBezTo>
                  </a:path>
                </a:pathLst>
              </a:custGeom>
              <a:solidFill>
                <a:schemeClr val="accent2">
                  <a:alpha val="46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pic>
          <p:nvPicPr>
            <p:cNvPr id="26" name="图片 25"/>
            <p:cNvPicPr>
              <a:picLocks noChangeAspect="1"/>
            </p:cNvPicPr>
            <p:nvPr>
              <p:custDataLst>
                <p:tags r:id="rId6"/>
              </p:custDataLst>
            </p:nvPr>
          </p:nvPicPr>
          <p:blipFill rotWithShape="1">
            <a:blip r:embed="rId13">
              <a:duotone>
                <a:schemeClr val="bg2">
                  <a:shade val="45000"/>
                  <a:satMod val="135000"/>
                </a:schemeClr>
                <a:prstClr val="white"/>
              </a:duotone>
            </a:blip>
            <a:srcRect r="3191" b="5810"/>
            <a:stretch>
              <a:fillRect/>
            </a:stretch>
          </p:blipFill>
          <p:spPr>
            <a:xfrm>
              <a:off x="4994166" y="1087401"/>
              <a:ext cx="7203311" cy="5770599"/>
            </a:xfrm>
            <a:prstGeom prst="rect">
              <a:avLst/>
            </a:prstGeom>
          </p:spPr>
        </p:pic>
        <p:sp>
          <p:nvSpPr>
            <p:cNvPr id="27" name="Freeform 10"/>
            <p:cNvSpPr/>
            <p:nvPr>
              <p:custDataLst>
                <p:tags r:id="rId7"/>
              </p:custDataLst>
            </p:nvPr>
          </p:nvSpPr>
          <p:spPr bwMode="auto">
            <a:xfrm>
              <a:off x="2131845" y="4129526"/>
              <a:ext cx="3449638" cy="893763"/>
            </a:xfrm>
            <a:custGeom>
              <a:avLst/>
              <a:gdLst>
                <a:gd name="T0" fmla="*/ 917 w 917"/>
                <a:gd name="T1" fmla="*/ 142 h 235"/>
                <a:gd name="T2" fmla="*/ 779 w 917"/>
                <a:gd name="T3" fmla="*/ 126 h 235"/>
                <a:gd name="T4" fmla="*/ 739 w 917"/>
                <a:gd name="T5" fmla="*/ 125 h 235"/>
                <a:gd name="T6" fmla="*/ 700 w 917"/>
                <a:gd name="T7" fmla="*/ 129 h 235"/>
                <a:gd name="T8" fmla="*/ 658 w 917"/>
                <a:gd name="T9" fmla="*/ 113 h 235"/>
                <a:gd name="T10" fmla="*/ 638 w 917"/>
                <a:gd name="T11" fmla="*/ 91 h 235"/>
                <a:gd name="T12" fmla="*/ 614 w 917"/>
                <a:gd name="T13" fmla="*/ 69 h 235"/>
                <a:gd name="T14" fmla="*/ 579 w 917"/>
                <a:gd name="T15" fmla="*/ 49 h 235"/>
                <a:gd name="T16" fmla="*/ 579 w 917"/>
                <a:gd name="T17" fmla="*/ 22 h 235"/>
                <a:gd name="T18" fmla="*/ 535 w 917"/>
                <a:gd name="T19" fmla="*/ 43 h 235"/>
                <a:gd name="T20" fmla="*/ 506 w 917"/>
                <a:gd name="T21" fmla="*/ 69 h 235"/>
                <a:gd name="T22" fmla="*/ 491 w 917"/>
                <a:gd name="T23" fmla="*/ 92 h 235"/>
                <a:gd name="T24" fmla="*/ 467 w 917"/>
                <a:gd name="T25" fmla="*/ 114 h 235"/>
                <a:gd name="T26" fmla="*/ 437 w 917"/>
                <a:gd name="T27" fmla="*/ 128 h 235"/>
                <a:gd name="T28" fmla="*/ 401 w 917"/>
                <a:gd name="T29" fmla="*/ 127 h 235"/>
                <a:gd name="T30" fmla="*/ 365 w 917"/>
                <a:gd name="T31" fmla="*/ 138 h 235"/>
                <a:gd name="T32" fmla="*/ 286 w 917"/>
                <a:gd name="T33" fmla="*/ 129 h 235"/>
                <a:gd name="T34" fmla="*/ 226 w 917"/>
                <a:gd name="T35" fmla="*/ 122 h 235"/>
                <a:gd name="T36" fmla="*/ 131 w 917"/>
                <a:gd name="T37" fmla="*/ 135 h 235"/>
                <a:gd name="T38" fmla="*/ 0 w 917"/>
                <a:gd name="T39" fmla="*/ 142 h 235"/>
                <a:gd name="T40" fmla="*/ 174 w 917"/>
                <a:gd name="T41" fmla="*/ 154 h 235"/>
                <a:gd name="T42" fmla="*/ 222 w 917"/>
                <a:gd name="T43" fmla="*/ 171 h 235"/>
                <a:gd name="T44" fmla="*/ 255 w 917"/>
                <a:gd name="T45" fmla="*/ 192 h 235"/>
                <a:gd name="T46" fmla="*/ 290 w 917"/>
                <a:gd name="T47" fmla="*/ 185 h 235"/>
                <a:gd name="T48" fmla="*/ 341 w 917"/>
                <a:gd name="T49" fmla="*/ 185 h 235"/>
                <a:gd name="T50" fmla="*/ 405 w 917"/>
                <a:gd name="T51" fmla="*/ 193 h 235"/>
                <a:gd name="T52" fmla="*/ 435 w 917"/>
                <a:gd name="T53" fmla="*/ 203 h 235"/>
                <a:gd name="T54" fmla="*/ 471 w 917"/>
                <a:gd name="T55" fmla="*/ 217 h 235"/>
                <a:gd name="T56" fmla="*/ 518 w 917"/>
                <a:gd name="T57" fmla="*/ 215 h 235"/>
                <a:gd name="T58" fmla="*/ 568 w 917"/>
                <a:gd name="T59" fmla="*/ 207 h 235"/>
                <a:gd name="T60" fmla="*/ 613 w 917"/>
                <a:gd name="T61" fmla="*/ 209 h 235"/>
                <a:gd name="T62" fmla="*/ 674 w 917"/>
                <a:gd name="T63" fmla="*/ 202 h 235"/>
                <a:gd name="T64" fmla="*/ 581 w 917"/>
                <a:gd name="T65" fmla="*/ 196 h 235"/>
                <a:gd name="T66" fmla="*/ 759 w 917"/>
                <a:gd name="T67" fmla="*/ 154 h 235"/>
                <a:gd name="T68" fmla="*/ 694 w 917"/>
                <a:gd name="T69" fmla="*/ 136 h 235"/>
                <a:gd name="T70" fmla="*/ 840 w 917"/>
                <a:gd name="T71" fmla="*/ 135 h 235"/>
                <a:gd name="T72" fmla="*/ 760 w 917"/>
                <a:gd name="T73" fmla="*/ 145 h 235"/>
                <a:gd name="T74" fmla="*/ 917 w 917"/>
                <a:gd name="T75" fmla="*/ 14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17" h="235">
                  <a:moveTo>
                    <a:pt x="917" y="142"/>
                  </a:moveTo>
                  <a:cubicBezTo>
                    <a:pt x="886" y="123"/>
                    <a:pt x="810" y="121"/>
                    <a:pt x="779" y="126"/>
                  </a:cubicBezTo>
                  <a:cubicBezTo>
                    <a:pt x="767" y="115"/>
                    <a:pt x="747" y="111"/>
                    <a:pt x="739" y="125"/>
                  </a:cubicBezTo>
                  <a:cubicBezTo>
                    <a:pt x="724" y="124"/>
                    <a:pt x="710" y="115"/>
                    <a:pt x="700" y="129"/>
                  </a:cubicBezTo>
                  <a:cubicBezTo>
                    <a:pt x="689" y="118"/>
                    <a:pt x="672" y="109"/>
                    <a:pt x="658" y="113"/>
                  </a:cubicBezTo>
                  <a:cubicBezTo>
                    <a:pt x="659" y="100"/>
                    <a:pt x="652" y="93"/>
                    <a:pt x="638" y="91"/>
                  </a:cubicBezTo>
                  <a:cubicBezTo>
                    <a:pt x="647" y="74"/>
                    <a:pt x="631" y="61"/>
                    <a:pt x="614" y="69"/>
                  </a:cubicBezTo>
                  <a:cubicBezTo>
                    <a:pt x="624" y="51"/>
                    <a:pt x="599" y="32"/>
                    <a:pt x="579" y="49"/>
                  </a:cubicBezTo>
                  <a:cubicBezTo>
                    <a:pt x="582" y="32"/>
                    <a:pt x="590" y="47"/>
                    <a:pt x="579" y="22"/>
                  </a:cubicBezTo>
                  <a:cubicBezTo>
                    <a:pt x="576" y="19"/>
                    <a:pt x="538" y="0"/>
                    <a:pt x="535" y="43"/>
                  </a:cubicBezTo>
                  <a:cubicBezTo>
                    <a:pt x="516" y="32"/>
                    <a:pt x="499" y="45"/>
                    <a:pt x="506" y="69"/>
                  </a:cubicBezTo>
                  <a:cubicBezTo>
                    <a:pt x="495" y="64"/>
                    <a:pt x="479" y="80"/>
                    <a:pt x="491" y="92"/>
                  </a:cubicBezTo>
                  <a:cubicBezTo>
                    <a:pt x="476" y="81"/>
                    <a:pt x="460" y="96"/>
                    <a:pt x="467" y="114"/>
                  </a:cubicBezTo>
                  <a:cubicBezTo>
                    <a:pt x="440" y="108"/>
                    <a:pt x="425" y="112"/>
                    <a:pt x="437" y="128"/>
                  </a:cubicBezTo>
                  <a:cubicBezTo>
                    <a:pt x="410" y="106"/>
                    <a:pt x="408" y="114"/>
                    <a:pt x="401" y="127"/>
                  </a:cubicBezTo>
                  <a:cubicBezTo>
                    <a:pt x="391" y="146"/>
                    <a:pt x="388" y="110"/>
                    <a:pt x="365" y="138"/>
                  </a:cubicBezTo>
                  <a:cubicBezTo>
                    <a:pt x="357" y="117"/>
                    <a:pt x="316" y="95"/>
                    <a:pt x="286" y="129"/>
                  </a:cubicBezTo>
                  <a:cubicBezTo>
                    <a:pt x="272" y="117"/>
                    <a:pt x="253" y="92"/>
                    <a:pt x="226" y="122"/>
                  </a:cubicBezTo>
                  <a:cubicBezTo>
                    <a:pt x="206" y="121"/>
                    <a:pt x="131" y="96"/>
                    <a:pt x="131" y="135"/>
                  </a:cubicBezTo>
                  <a:cubicBezTo>
                    <a:pt x="96" y="140"/>
                    <a:pt x="35" y="137"/>
                    <a:pt x="0" y="142"/>
                  </a:cubicBezTo>
                  <a:cubicBezTo>
                    <a:pt x="76" y="151"/>
                    <a:pt x="152" y="145"/>
                    <a:pt x="174" y="154"/>
                  </a:cubicBezTo>
                  <a:cubicBezTo>
                    <a:pt x="190" y="160"/>
                    <a:pt x="206" y="168"/>
                    <a:pt x="222" y="171"/>
                  </a:cubicBezTo>
                  <a:cubicBezTo>
                    <a:pt x="236" y="173"/>
                    <a:pt x="262" y="169"/>
                    <a:pt x="255" y="192"/>
                  </a:cubicBezTo>
                  <a:cubicBezTo>
                    <a:pt x="265" y="196"/>
                    <a:pt x="281" y="193"/>
                    <a:pt x="290" y="185"/>
                  </a:cubicBezTo>
                  <a:cubicBezTo>
                    <a:pt x="293" y="215"/>
                    <a:pt x="329" y="203"/>
                    <a:pt x="341" y="185"/>
                  </a:cubicBezTo>
                  <a:cubicBezTo>
                    <a:pt x="336" y="226"/>
                    <a:pt x="386" y="206"/>
                    <a:pt x="405" y="193"/>
                  </a:cubicBezTo>
                  <a:cubicBezTo>
                    <a:pt x="399" y="214"/>
                    <a:pt x="423" y="214"/>
                    <a:pt x="435" y="203"/>
                  </a:cubicBezTo>
                  <a:cubicBezTo>
                    <a:pt x="423" y="229"/>
                    <a:pt x="458" y="229"/>
                    <a:pt x="471" y="217"/>
                  </a:cubicBezTo>
                  <a:cubicBezTo>
                    <a:pt x="468" y="235"/>
                    <a:pt x="513" y="235"/>
                    <a:pt x="518" y="215"/>
                  </a:cubicBezTo>
                  <a:cubicBezTo>
                    <a:pt x="533" y="222"/>
                    <a:pt x="564" y="224"/>
                    <a:pt x="568" y="207"/>
                  </a:cubicBezTo>
                  <a:cubicBezTo>
                    <a:pt x="575" y="226"/>
                    <a:pt x="601" y="212"/>
                    <a:pt x="613" y="209"/>
                  </a:cubicBezTo>
                  <a:cubicBezTo>
                    <a:pt x="633" y="204"/>
                    <a:pt x="656" y="205"/>
                    <a:pt x="674" y="202"/>
                  </a:cubicBezTo>
                  <a:cubicBezTo>
                    <a:pt x="643" y="199"/>
                    <a:pt x="607" y="203"/>
                    <a:pt x="581" y="196"/>
                  </a:cubicBezTo>
                  <a:cubicBezTo>
                    <a:pt x="642" y="192"/>
                    <a:pt x="700" y="169"/>
                    <a:pt x="759" y="154"/>
                  </a:cubicBezTo>
                  <a:cubicBezTo>
                    <a:pt x="739" y="156"/>
                    <a:pt x="694" y="159"/>
                    <a:pt x="694" y="136"/>
                  </a:cubicBezTo>
                  <a:cubicBezTo>
                    <a:pt x="716" y="135"/>
                    <a:pt x="817" y="132"/>
                    <a:pt x="840" y="135"/>
                  </a:cubicBezTo>
                  <a:cubicBezTo>
                    <a:pt x="837" y="136"/>
                    <a:pt x="763" y="144"/>
                    <a:pt x="760" y="145"/>
                  </a:cubicBezTo>
                  <a:cubicBezTo>
                    <a:pt x="778" y="141"/>
                    <a:pt x="898" y="142"/>
                    <a:pt x="917" y="142"/>
                  </a:cubicBezTo>
                </a:path>
              </a:pathLst>
            </a:custGeom>
            <a:solidFill>
              <a:schemeClr val="accent2">
                <a:alpha val="21000"/>
              </a:schemeClr>
            </a:solidFill>
            <a:ln w="9525">
              <a:noFill/>
              <a:round/>
            </a:ln>
          </p:spPr>
          <p:txBody>
            <a:bodyPr vert="horz" wrap="square" lIns="91440" tIns="45720" rIns="91440" bIns="45720" numCol="1" anchor="t" anchorCtr="0" compatLnSpc="1">
              <a:normAutofit/>
            </a:bodyPr>
            <a:lstStyle/>
            <a:p>
              <a:endParaRPr lang="zh-CN" altLang="en-US" dirty="0">
                <a:latin typeface="微软雅黑" panose="020B0503020204020204" charset="-122"/>
                <a:ea typeface="微软雅黑" panose="020B0503020204020204" charset="-122"/>
              </a:endParaRPr>
            </a:p>
          </p:txBody>
        </p:sp>
      </p:grpSp>
      <p:sp>
        <p:nvSpPr>
          <p:cNvPr id="13" name="标题 1"/>
          <p:cNvSpPr>
            <a:spLocks noGrp="1"/>
          </p:cNvSpPr>
          <p:nvPr>
            <p:ph type="ctrTitle" hasCustomPrompt="1"/>
            <p:custDataLst>
              <p:tags r:id="rId2"/>
            </p:custDataLst>
          </p:nvPr>
        </p:nvSpPr>
        <p:spPr>
          <a:xfrm>
            <a:off x="726991" y="2461278"/>
            <a:ext cx="5317149" cy="1579499"/>
          </a:xfrm>
        </p:spPr>
        <p:txBody>
          <a:bodyPr lIns="0" tIns="46800" rIns="90000" bIns="46800" anchor="ctr" anchorCtr="0">
            <a:noAutofit/>
          </a:bodyPr>
          <a:lstStyle>
            <a:lvl1pPr marL="0" indent="0" algn="ctr">
              <a:lnSpc>
                <a:spcPct val="90000"/>
              </a:lnSpc>
              <a:buFont typeface="Arial" panose="020B0604020202020204" pitchFamily="34" charset="0"/>
              <a:buNone/>
              <a:defRPr sz="9600">
                <a:solidFill>
                  <a:schemeClr val="bg1"/>
                </a:solidFill>
                <a:latin typeface="微软雅黑" panose="020B0503020204020204" charset="-122"/>
                <a:ea typeface="微软雅黑" panose="020B0503020204020204" charset="-122"/>
              </a:defRPr>
            </a:lvl1pPr>
          </a:lstStyle>
          <a:p>
            <a:r>
              <a:rPr lang="zh-CN" altLang="en-US" dirty="0"/>
              <a:t>编辑标题</a:t>
            </a:r>
          </a:p>
        </p:txBody>
      </p:sp>
      <p:sp>
        <p:nvSpPr>
          <p:cNvPr id="3" name="日期占位符 2"/>
          <p:cNvSpPr>
            <a:spLocks noGrp="1"/>
          </p:cNvSpPr>
          <p:nvPr>
            <p:ph type="dt" sz="half" idx="21"/>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2021/12/19</a:t>
            </a:fld>
            <a:endParaRPr lang="zh-CN" altLang="en-US" dirty="0"/>
          </a:p>
        </p:txBody>
      </p:sp>
      <p:sp>
        <p:nvSpPr>
          <p:cNvPr id="5" name="页脚占位符 4"/>
          <p:cNvSpPr>
            <a:spLocks noGrp="1"/>
          </p:cNvSpPr>
          <p:nvPr>
            <p:ph type="ftr" sz="quarter" idx="22"/>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23"/>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09729319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2021/12/19</a:t>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456177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86361-F973-4579-894B-83E3D280CCE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0D34EE6-BB3A-46A0-AE46-745AD9667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A0ACDA9-C9AC-430E-AF2F-FE75B64D82FD}"/>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B88CE5C6-53B9-41A7-A304-0E25F4FE95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701C8A-B2DF-4E56-A9AA-051A5549505F}"/>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4280706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CE24F-AE67-462B-A0C2-B6764C8757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3DFB6B-DF19-4CB6-9AFA-433085A90F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357BD7F-5466-4ACA-BC95-AFAC56EE110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FF8C6D3-016C-4BC9-ADED-137061C56932}"/>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6" name="页脚占位符 5">
            <a:extLst>
              <a:ext uri="{FF2B5EF4-FFF2-40B4-BE49-F238E27FC236}">
                <a16:creationId xmlns:a16="http://schemas.microsoft.com/office/drawing/2014/main" id="{8EEE198A-6B76-4ACA-B963-39BC4A1D774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E0C3AAE-F295-42AA-8122-F3F7C6B43DDA}"/>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1350766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6B429-5B8B-4D57-8831-35888D3B34F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2B108B7-35BF-4A84-A8B7-8A6C57F859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11495B6-02F1-44A6-908A-D81E2691A5E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F60D8BA-752F-43FD-8A0E-3529BBB4EA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D1D8D1-AE0D-49E2-A957-5E4B18B1E78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E67F740-2FEF-4E00-A884-7E27C50CF2D8}"/>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8" name="页脚占位符 7">
            <a:extLst>
              <a:ext uri="{FF2B5EF4-FFF2-40B4-BE49-F238E27FC236}">
                <a16:creationId xmlns:a16="http://schemas.microsoft.com/office/drawing/2014/main" id="{E45FC70E-3E14-4ED4-AE10-1119C3547A9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F1743D-6C6C-47A6-9767-51AA0C7BCE23}"/>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303548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4B6034-82AF-4343-8CE5-663947FCFE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A27EDA-E9E9-4B5C-9B97-B352615CE0BB}"/>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4" name="页脚占位符 3">
            <a:extLst>
              <a:ext uri="{FF2B5EF4-FFF2-40B4-BE49-F238E27FC236}">
                <a16:creationId xmlns:a16="http://schemas.microsoft.com/office/drawing/2014/main" id="{E81A0E21-A9B5-44DC-8A26-03ACDF5F081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8E437B7-68A4-43F8-A4E1-40A65A219BF7}"/>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404858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559A57-058E-40CB-9554-055DC717165A}"/>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3" name="页脚占位符 2">
            <a:extLst>
              <a:ext uri="{FF2B5EF4-FFF2-40B4-BE49-F238E27FC236}">
                <a16:creationId xmlns:a16="http://schemas.microsoft.com/office/drawing/2014/main" id="{ECDB8B64-5DAE-45D7-9C6D-0A4225B6D5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6958F43-0CE5-497A-AC95-37AC4893CFD9}"/>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3578131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1D67CE-BA04-436D-A746-AB5ACEC483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CC724D6-3C78-48D7-8A59-7F7358DCB2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BA103A3-6028-4235-968B-B48177059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88550D-D336-4BCC-AA10-5F946657A2FE}"/>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6" name="页脚占位符 5">
            <a:extLst>
              <a:ext uri="{FF2B5EF4-FFF2-40B4-BE49-F238E27FC236}">
                <a16:creationId xmlns:a16="http://schemas.microsoft.com/office/drawing/2014/main" id="{34FEBCC3-DF68-4BB9-A774-4304DD8C60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D6B6D0-63F1-4353-BC17-AC31F760642C}"/>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15168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1A5CA2-5E48-43B8-8D36-C59666CE6A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3B8658B-91CB-42BF-A0A9-EAD0A7739C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49CB42-640D-4420-8368-05204817FA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C68755-FF13-4C31-ADFF-6B5FC2B0F58C}"/>
              </a:ext>
            </a:extLst>
          </p:cNvPr>
          <p:cNvSpPr>
            <a:spLocks noGrp="1"/>
          </p:cNvSpPr>
          <p:nvPr>
            <p:ph type="dt" sz="half" idx="10"/>
          </p:nvPr>
        </p:nvSpPr>
        <p:spPr/>
        <p:txBody>
          <a:bodyPr/>
          <a:lstStyle/>
          <a:p>
            <a:fld id="{84938F5B-2017-4468-A877-B878EDDA2AA4}" type="datetimeFigureOut">
              <a:rPr lang="zh-CN" altLang="en-US" smtClean="0"/>
              <a:t>2021/12/19</a:t>
            </a:fld>
            <a:endParaRPr lang="zh-CN" altLang="en-US"/>
          </a:p>
        </p:txBody>
      </p:sp>
      <p:sp>
        <p:nvSpPr>
          <p:cNvPr id="6" name="页脚占位符 5">
            <a:extLst>
              <a:ext uri="{FF2B5EF4-FFF2-40B4-BE49-F238E27FC236}">
                <a16:creationId xmlns:a16="http://schemas.microsoft.com/office/drawing/2014/main" id="{4FD6A690-4D71-43B5-BA8F-0184CF5703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943E9A-4D9B-41B0-AA7E-5FC25EFE1574}"/>
              </a:ext>
            </a:extLst>
          </p:cNvPr>
          <p:cNvSpPr>
            <a:spLocks noGrp="1"/>
          </p:cNvSpPr>
          <p:nvPr>
            <p:ph type="sldNum" sz="quarter" idx="12"/>
          </p:nvPr>
        </p:nvSpPr>
        <p:spPr/>
        <p:txBody>
          <a:body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2962270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18" Type="http://schemas.openxmlformats.org/officeDocument/2006/relationships/tags" Target="../tags/tag5.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ags" Target="../tags/tag4.xml"/><Relationship Id="rId2" Type="http://schemas.openxmlformats.org/officeDocument/2006/relationships/slideLayout" Target="../slideLayouts/slideLayout13.xml"/><Relationship Id="rId16" Type="http://schemas.openxmlformats.org/officeDocument/2006/relationships/tags" Target="../tags/tag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2.xml"/><Relationship Id="rId10" Type="http://schemas.openxmlformats.org/officeDocument/2006/relationships/slideLayout" Target="../slideLayouts/slideLayout21.xml"/><Relationship Id="rId19" Type="http://schemas.openxmlformats.org/officeDocument/2006/relationships/tags" Target="../tags/tag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3000" b="-3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D19D4F-DED8-4B7A-B67A-594EFA19A6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CE02631-3BD7-4EF7-9A50-5D71AFEB1D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6784BC-CC62-4CB3-A829-17D473A71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38F5B-2017-4468-A877-B878EDDA2AA4}" type="datetimeFigureOut">
              <a:rPr lang="zh-CN" altLang="en-US" smtClean="0"/>
              <a:t>2021/12/19</a:t>
            </a:fld>
            <a:endParaRPr lang="zh-CN" altLang="en-US"/>
          </a:p>
        </p:txBody>
      </p:sp>
      <p:sp>
        <p:nvSpPr>
          <p:cNvPr id="5" name="页脚占位符 4">
            <a:extLst>
              <a:ext uri="{FF2B5EF4-FFF2-40B4-BE49-F238E27FC236}">
                <a16:creationId xmlns:a16="http://schemas.microsoft.com/office/drawing/2014/main" id="{934C061A-5BBB-40FD-9D2D-23CBD681D0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70323F9-2AF6-4907-A71A-21E2A85563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2E16D-6331-4568-A295-707C1EE2304F}" type="slidenum">
              <a:rPr lang="zh-CN" altLang="en-US" smtClean="0"/>
              <a:t>‹#›</a:t>
            </a:fld>
            <a:endParaRPr lang="zh-CN" altLang="en-US"/>
          </a:p>
        </p:txBody>
      </p:sp>
    </p:spTree>
    <p:extLst>
      <p:ext uri="{BB962C8B-B14F-4D97-AF65-F5344CB8AC3E}">
        <p14:creationId xmlns:p14="http://schemas.microsoft.com/office/powerpoint/2010/main" val="3288068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876000" y="333375"/>
            <a:ext cx="10440000" cy="1366838"/>
          </a:xfrm>
          <a:prstGeom prst="rect">
            <a:avLst/>
          </a:prstGeom>
        </p:spPr>
        <p:txBody>
          <a:bodyPr vert="horz" lIns="91440" tIns="45720" rIns="91440" bIns="46800" rtlCol="0" anchor="b">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876000" y="1854000"/>
            <a:ext cx="10440000" cy="4320000"/>
          </a:xfrm>
          <a:prstGeom prst="rect">
            <a:avLst/>
          </a:prstGeom>
        </p:spPr>
        <p:txBody>
          <a:bodyPr vert="horz" lIns="91440" tIns="45720" rIns="9144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879742" y="6349833"/>
            <a:ext cx="2700000" cy="316800"/>
          </a:xfrm>
          <a:prstGeom prst="rect">
            <a:avLst/>
          </a:prstGeom>
        </p:spPr>
        <p:txBody>
          <a:bodyPr vert="horz" lIns="91440" tIns="45720" rIns="91440" bIns="46800" rtlCol="0" anchor="ctr">
            <a:normAutofit/>
          </a:bodyPr>
          <a:lstStyle>
            <a:lvl1pPr algn="l">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t>2021/12/19</a:t>
            </a:fld>
            <a:endParaRPr lang="zh-CN" altLang="en-US" dirty="0"/>
          </a:p>
        </p:txBody>
      </p:sp>
      <p:sp>
        <p:nvSpPr>
          <p:cNvPr id="5" name="页脚占位符 4"/>
          <p:cNvSpPr>
            <a:spLocks noGrp="1"/>
          </p:cNvSpPr>
          <p:nvPr>
            <p:ph type="ftr" sz="quarter" idx="3"/>
            <p:custDataLst>
              <p:tags r:id="rId17"/>
            </p:custDataLst>
          </p:nvPr>
        </p:nvSpPr>
        <p:spPr>
          <a:xfrm>
            <a:off x="4116000" y="6349833"/>
            <a:ext cx="3960000" cy="316800"/>
          </a:xfrm>
          <a:prstGeom prst="rect">
            <a:avLst/>
          </a:prstGeom>
        </p:spPr>
        <p:txBody>
          <a:bodyPr vert="horz" lIns="91440" tIns="45720" rIns="91440" bIns="46800" rtlCol="0" anchor="ctr">
            <a:normAutofit/>
          </a:bodyPr>
          <a:lstStyle>
            <a:lvl1pPr algn="ctr">
              <a:lnSpc>
                <a:spcPct val="120000"/>
              </a:lnSpc>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610600" y="6349833"/>
            <a:ext cx="2700000" cy="316800"/>
          </a:xfrm>
          <a:prstGeom prst="rect">
            <a:avLst/>
          </a:prstGeom>
        </p:spPr>
        <p:txBody>
          <a:bodyPr vert="horz" lIns="91440" tIns="45720" rIns="91440" bIns="46800" rtlCol="0" anchor="ctr">
            <a:normAutofit/>
          </a:bodyPr>
          <a:lstStyle>
            <a:lvl1pPr algn="r">
              <a:lnSpc>
                <a:spcPct val="120000"/>
              </a:lnSpc>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454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120000"/>
        </a:lnSpc>
        <a:spcBef>
          <a:spcPct val="0"/>
        </a:spcBef>
        <a:buNone/>
        <a:defRPr sz="40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4.jpeg"/><Relationship Id="rId5" Type="http://schemas.openxmlformats.org/officeDocument/2006/relationships/image" Target="../media/image3.jpg"/><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3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8" Type="http://schemas.openxmlformats.org/officeDocument/2006/relationships/image" Target="../media/image17.jpg"/><Relationship Id="rId7" Type="http://schemas.openxmlformats.org/officeDocument/2006/relationships/customXml" Target="../ink/ink4.xml"/><Relationship Id="rId2" Type="http://schemas.openxmlformats.org/officeDocument/2006/relationships/customXml" Target="../ink/ink2.xml"/><Relationship Id="rId1" Type="http://schemas.openxmlformats.org/officeDocument/2006/relationships/slideLayout" Target="../slideLayouts/slideLayout4.xml"/><Relationship Id="rId6" Type="http://schemas.openxmlformats.org/officeDocument/2006/relationships/image" Target="../media/image90.png"/><Relationship Id="rId5" Type="http://schemas.openxmlformats.org/officeDocument/2006/relationships/customXml" Target="../ink/ink3.xml"/><Relationship Id="rId4" Type="http://schemas.openxmlformats.org/officeDocument/2006/relationships/image" Target="../media/image80.png"/><Relationship Id="rId9"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customXml" Target="../ink/ink9.xml"/><Relationship Id="rId3" Type="http://schemas.openxmlformats.org/officeDocument/2006/relationships/image" Target="../media/image26.jpg"/><Relationship Id="rId7" Type="http://schemas.openxmlformats.org/officeDocument/2006/relationships/customXml" Target="../ink/ink6.xml"/><Relationship Id="rId12" Type="http://schemas.openxmlformats.org/officeDocument/2006/relationships/image" Target="../media/image25.png"/><Relationship Id="rId2" Type="http://schemas.openxmlformats.org/officeDocument/2006/relationships/image" Target="../media/image25.jpg"/><Relationship Id="rId16"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customXml" Target="../ink/ink8.xml"/><Relationship Id="rId5" Type="http://schemas.openxmlformats.org/officeDocument/2006/relationships/customXml" Target="../ink/ink5.xml"/><Relationship Id="rId15" Type="http://schemas.openxmlformats.org/officeDocument/2006/relationships/customXml" Target="../ink/ink10.xml"/><Relationship Id="rId10" Type="http://schemas.openxmlformats.org/officeDocument/2006/relationships/image" Target="../media/image240.png"/><Relationship Id="rId4" Type="http://schemas.openxmlformats.org/officeDocument/2006/relationships/image" Target="../media/image27.jpg"/><Relationship Id="rId9" Type="http://schemas.openxmlformats.org/officeDocument/2006/relationships/customXml" Target="../ink/ink7.xml"/><Relationship Id="rId1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1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24.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37.png"/><Relationship Id="rId18" Type="http://schemas.openxmlformats.org/officeDocument/2006/relationships/customXml" Target="../ink/ink21.xml"/><Relationship Id="rId26" Type="http://schemas.openxmlformats.org/officeDocument/2006/relationships/customXml" Target="../ink/ink25.xml"/><Relationship Id="rId3" Type="http://schemas.openxmlformats.org/officeDocument/2006/relationships/image" Target="../media/image32.png"/><Relationship Id="rId21" Type="http://schemas.openxmlformats.org/officeDocument/2006/relationships/image" Target="../media/image41.png"/><Relationship Id="rId7" Type="http://schemas.openxmlformats.org/officeDocument/2006/relationships/image" Target="../media/image34.png"/><Relationship Id="rId12" Type="http://schemas.openxmlformats.org/officeDocument/2006/relationships/customXml" Target="../ink/ink18.xml"/><Relationship Id="rId17" Type="http://schemas.openxmlformats.org/officeDocument/2006/relationships/image" Target="../media/image39.png"/><Relationship Id="rId25" Type="http://schemas.openxmlformats.org/officeDocument/2006/relationships/image" Target="../media/image43.png"/><Relationship Id="rId2" Type="http://schemas.openxmlformats.org/officeDocument/2006/relationships/customXml" Target="../ink/ink13.xml"/><Relationship Id="rId16" Type="http://schemas.openxmlformats.org/officeDocument/2006/relationships/customXml" Target="../ink/ink20.xml"/><Relationship Id="rId20" Type="http://schemas.openxmlformats.org/officeDocument/2006/relationships/customXml" Target="../ink/ink22.xml"/><Relationship Id="rId29"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customXml" Target="../ink/ink15.xml"/><Relationship Id="rId11" Type="http://schemas.openxmlformats.org/officeDocument/2006/relationships/image" Target="../media/image36.png"/><Relationship Id="rId24" Type="http://schemas.openxmlformats.org/officeDocument/2006/relationships/customXml" Target="../ink/ink24.xml"/><Relationship Id="rId5" Type="http://schemas.openxmlformats.org/officeDocument/2006/relationships/image" Target="../media/image33.png"/><Relationship Id="rId15" Type="http://schemas.openxmlformats.org/officeDocument/2006/relationships/image" Target="../media/image38.png"/><Relationship Id="rId23" Type="http://schemas.openxmlformats.org/officeDocument/2006/relationships/image" Target="../media/image42.png"/><Relationship Id="rId28" Type="http://schemas.openxmlformats.org/officeDocument/2006/relationships/image" Target="../media/image34.jpg"/><Relationship Id="rId10" Type="http://schemas.openxmlformats.org/officeDocument/2006/relationships/customXml" Target="../ink/ink17.xml"/><Relationship Id="rId19" Type="http://schemas.openxmlformats.org/officeDocument/2006/relationships/image" Target="../media/image40.png"/><Relationship Id="rId4" Type="http://schemas.openxmlformats.org/officeDocument/2006/relationships/customXml" Target="../ink/ink14.xml"/><Relationship Id="rId9" Type="http://schemas.openxmlformats.org/officeDocument/2006/relationships/image" Target="../media/image35.png"/><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image" Target="../media/image50.jpg"/><Relationship Id="rId1" Type="http://schemas.openxmlformats.org/officeDocument/2006/relationships/slideLayout" Target="../slideLayouts/slideLayout2.xml"/><Relationship Id="rId4" Type="http://schemas.openxmlformats.org/officeDocument/2006/relationships/image" Target="../media/image5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customXml" Target="../ink/ink31.xml"/><Relationship Id="rId3" Type="http://schemas.openxmlformats.org/officeDocument/2006/relationships/customXml" Target="../ink/ink26.xml"/><Relationship Id="rId7" Type="http://schemas.openxmlformats.org/officeDocument/2006/relationships/customXml" Target="../ink/ink28.xml"/><Relationship Id="rId12" Type="http://schemas.openxmlformats.org/officeDocument/2006/relationships/image" Target="../media/image49.png"/><Relationship Id="rId2" Type="http://schemas.openxmlformats.org/officeDocument/2006/relationships/image" Target="../media/image53.jp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customXml" Target="../ink/ink30.xml"/><Relationship Id="rId5" Type="http://schemas.openxmlformats.org/officeDocument/2006/relationships/customXml" Target="../ink/ink27.xml"/><Relationship Id="rId10" Type="http://schemas.openxmlformats.org/officeDocument/2006/relationships/image" Target="../media/image48.png"/><Relationship Id="rId4" Type="http://schemas.openxmlformats.org/officeDocument/2006/relationships/image" Target="../media/image450.png"/><Relationship Id="rId9" Type="http://schemas.openxmlformats.org/officeDocument/2006/relationships/customXml" Target="../ink/ink29.xml"/><Relationship Id="rId14" Type="http://schemas.openxmlformats.org/officeDocument/2006/relationships/image" Target="../media/image50.png"/></Relationships>
</file>

<file path=ppt/slides/_rels/slide31.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4"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slideLayout" Target="../slideLayouts/slideLayout2.xml"/><Relationship Id="rId7" Type="http://schemas.openxmlformats.org/officeDocument/2006/relationships/image" Target="../media/image56.png"/><Relationship Id="rId2" Type="http://schemas.openxmlformats.org/officeDocument/2006/relationships/tags" Target="../tags/tag101.xml"/><Relationship Id="rId1" Type="http://schemas.openxmlformats.org/officeDocument/2006/relationships/vmlDrawing" Target="../drawings/vmlDrawing1.vml"/><Relationship Id="rId6" Type="http://schemas.openxmlformats.org/officeDocument/2006/relationships/slide" Target="slide13.xml"/><Relationship Id="rId5" Type="http://schemas.openxmlformats.org/officeDocument/2006/relationships/image" Target="../media/image55.wmf"/><Relationship Id="rId4" Type="http://schemas.openxmlformats.org/officeDocument/2006/relationships/oleObject" Target="../embeddings/oleObject1.bin"/><Relationship Id="rId9" Type="http://schemas.openxmlformats.org/officeDocument/2006/relationships/image" Target="../media/image58.emf"/></Relationships>
</file>

<file path=ppt/slides/_rels/slide3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2.xml"/><Relationship Id="rId1" Type="http://schemas.openxmlformats.org/officeDocument/2006/relationships/tags" Target="../tags/tag10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vmlDrawing" Target="../drawings/vmlDrawing2.vml"/><Relationship Id="rId5" Type="http://schemas.openxmlformats.org/officeDocument/2006/relationships/image" Target="../media/image60.wmf"/><Relationship Id="rId4" Type="http://schemas.openxmlformats.org/officeDocument/2006/relationships/oleObject" Target="../embeddings/oleObject2.bin"/></Relationships>
</file>

<file path=ppt/slides/_rels/slide3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slideLayout" Target="../slideLayouts/slideLayout2.xml"/><Relationship Id="rId7" Type="http://schemas.openxmlformats.org/officeDocument/2006/relationships/image" Target="../media/image63.emf"/><Relationship Id="rId2" Type="http://schemas.openxmlformats.org/officeDocument/2006/relationships/tags" Target="../tags/tag104.xml"/><Relationship Id="rId1" Type="http://schemas.openxmlformats.org/officeDocument/2006/relationships/vmlDrawing" Target="../drawings/vmlDrawing3.vml"/><Relationship Id="rId6" Type="http://schemas.openxmlformats.org/officeDocument/2006/relationships/image" Target="../media/image62.png"/><Relationship Id="rId5" Type="http://schemas.openxmlformats.org/officeDocument/2006/relationships/image" Target="../media/image61.wmf"/><Relationship Id="rId4" Type="http://schemas.openxmlformats.org/officeDocument/2006/relationships/oleObject" Target="../embeddings/oleObject3.bin"/></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105.xml"/></Relationships>
</file>

<file path=ppt/slides/_rels/slide38.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slideLayout" Target="../slideLayouts/slideLayout2.xml"/><Relationship Id="rId1" Type="http://schemas.openxmlformats.org/officeDocument/2006/relationships/tags" Target="../tags/tag106.xml"/><Relationship Id="rId5" Type="http://schemas.openxmlformats.org/officeDocument/2006/relationships/image" Target="../media/image68.jpg"/><Relationship Id="rId4" Type="http://schemas.openxmlformats.org/officeDocument/2006/relationships/image" Target="../media/image67.jpg"/></Relationships>
</file>

<file path=ppt/slides/_rels/slide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41.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71.jpg"/><Relationship Id="rId1" Type="http://schemas.openxmlformats.org/officeDocument/2006/relationships/slideLayout" Target="../slideLayouts/slideLayout7.xml"/><Relationship Id="rId6" Type="http://schemas.openxmlformats.org/officeDocument/2006/relationships/image" Target="../media/image580.png"/><Relationship Id="rId5" Type="http://schemas.openxmlformats.org/officeDocument/2006/relationships/customXml" Target="../ink/ink33.xml"/><Relationship Id="rId4" Type="http://schemas.openxmlformats.org/officeDocument/2006/relationships/image" Target="../media/image570.png"/></Relationships>
</file>

<file path=ppt/slides/_rels/slide42.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ustomXml" Target="../ink/ink34.xml"/><Relationship Id="rId1" Type="http://schemas.openxmlformats.org/officeDocument/2006/relationships/slideLayout" Target="../slideLayouts/slideLayout2.xml"/><Relationship Id="rId5" Type="http://schemas.openxmlformats.org/officeDocument/2006/relationships/image" Target="../media/image80.png"/></Relationships>
</file>

<file path=ppt/slides/_rels/slide45.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slide" Target="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74.wmf"/><Relationship Id="rId2" Type="http://schemas.openxmlformats.org/officeDocument/2006/relationships/tags" Target="../tags/tag11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73.wmf"/><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76.png"/><Relationship Id="rId2" Type="http://schemas.openxmlformats.org/officeDocument/2006/relationships/tags" Target="../tags/tag116.xml"/><Relationship Id="rId1" Type="http://schemas.openxmlformats.org/officeDocument/2006/relationships/vmlDrawing" Target="../drawings/vmlDrawing5.vml"/><Relationship Id="rId6" Type="http://schemas.openxmlformats.org/officeDocument/2006/relationships/image" Target="../media/image75.wmf"/><Relationship Id="rId5" Type="http://schemas.openxmlformats.org/officeDocument/2006/relationships/oleObject" Target="../embeddings/oleObject6.bin"/><Relationship Id="rId4" Type="http://schemas.openxmlformats.org/officeDocument/2006/relationships/notesSlide" Target="../notesSlides/notesSlide4.xml"/></Relationships>
</file>

<file path=ppt/slides/_rels/slide51.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4"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0.xml"/><Relationship Id="rId4" Type="http://schemas.openxmlformats.org/officeDocument/2006/relationships/image" Target="../media/image77.jp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54.xml.rels><?xml version="1.0" encoding="UTF-8" standalone="yes"?>
<Relationships xmlns="http://schemas.openxmlformats.org/package/2006/relationships"><Relationship Id="rId8" Type="http://schemas.openxmlformats.org/officeDocument/2006/relationships/image" Target="../media/image79.wmf"/><Relationship Id="rId3" Type="http://schemas.openxmlformats.org/officeDocument/2006/relationships/slideLayout" Target="../slideLayouts/slideLayout2.xml"/><Relationship Id="rId7" Type="http://schemas.openxmlformats.org/officeDocument/2006/relationships/oleObject" Target="../embeddings/oleObject8.bin"/><Relationship Id="rId2" Type="http://schemas.openxmlformats.org/officeDocument/2006/relationships/tags" Target="../tags/tag122.xml"/><Relationship Id="rId1" Type="http://schemas.openxmlformats.org/officeDocument/2006/relationships/vmlDrawing" Target="../drawings/vmlDrawing6.vml"/><Relationship Id="rId6" Type="http://schemas.openxmlformats.org/officeDocument/2006/relationships/image" Target="../media/image78.wmf"/><Relationship Id="rId5" Type="http://schemas.openxmlformats.org/officeDocument/2006/relationships/oleObject" Target="../embeddings/oleObject7.bin"/><Relationship Id="rId4" Type="http://schemas.openxmlformats.org/officeDocument/2006/relationships/notesSlide" Target="../notesSlides/notesSlide7.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4.xml"/><Relationship Id="rId1" Type="http://schemas.openxmlformats.org/officeDocument/2006/relationships/vmlDrawing" Target="../drawings/vmlDrawing7.vml"/><Relationship Id="rId6" Type="http://schemas.openxmlformats.org/officeDocument/2006/relationships/image" Target="../media/image80.wmf"/><Relationship Id="rId5" Type="http://schemas.openxmlformats.org/officeDocument/2006/relationships/oleObject" Target="../embeddings/oleObject9.bin"/><Relationship Id="rId4" Type="http://schemas.openxmlformats.org/officeDocument/2006/relationships/notesSlide" Target="../notesSlides/notesSlide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82.jpg"/><Relationship Id="rId2" Type="http://schemas.openxmlformats.org/officeDocument/2006/relationships/tags" Target="../tags/tag126.xml"/><Relationship Id="rId1" Type="http://schemas.openxmlformats.org/officeDocument/2006/relationships/vmlDrawing" Target="../drawings/vmlDrawing8.vml"/><Relationship Id="rId6" Type="http://schemas.openxmlformats.org/officeDocument/2006/relationships/image" Target="../media/image81.wmf"/><Relationship Id="rId5" Type="http://schemas.openxmlformats.org/officeDocument/2006/relationships/oleObject" Target="../embeddings/oleObject10.bin"/><Relationship Id="rId4" Type="http://schemas.openxmlformats.org/officeDocument/2006/relationships/notesSlide" Target="../notesSlides/notesSlide11.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329629" y="503566"/>
            <a:ext cx="11557571" cy="3976994"/>
          </a:xfrm>
        </p:spPr>
        <p:txBody>
          <a:bodyPr>
            <a:normAutofit/>
          </a:bodyPr>
          <a:lstStyle/>
          <a:p>
            <a:r>
              <a:rPr lang="zh-CN" altLang="en-US" sz="7200" b="1" dirty="0">
                <a:ln w="0"/>
                <a:solidFill>
                  <a:srgbClr val="C2C6A9"/>
                </a:solidFill>
                <a:effectLst>
                  <a:outerShdw blurRad="38100" dist="25400" dir="5400000" algn="ctr" rotWithShape="0">
                    <a:srgbClr val="6E747A">
                      <a:alpha val="43000"/>
                    </a:srgbClr>
                  </a:outerShdw>
                </a:effectLst>
              </a:rPr>
              <a:t>宏观经济学串讲</a:t>
            </a:r>
            <a:br>
              <a:rPr lang="en-US" altLang="zh-CN" sz="7200" b="1" dirty="0">
                <a:solidFill>
                  <a:schemeClr val="tx1">
                    <a:lumMod val="85000"/>
                    <a:lumOff val="15000"/>
                  </a:schemeClr>
                </a:solidFill>
              </a:rPr>
            </a:br>
            <a:endParaRPr lang="zh-CN" altLang="en-US" sz="7200" b="1" dirty="0">
              <a:solidFill>
                <a:schemeClr val="tx1">
                  <a:lumMod val="85000"/>
                  <a:lumOff val="15000"/>
                </a:schemeClr>
              </a:solidFill>
            </a:endParaRPr>
          </a:p>
        </p:txBody>
      </p:sp>
      <p:sp>
        <p:nvSpPr>
          <p:cNvPr id="8" name="副标题 7"/>
          <p:cNvSpPr>
            <a:spLocks noGrp="1"/>
          </p:cNvSpPr>
          <p:nvPr>
            <p:ph type="subTitle" idx="1"/>
          </p:nvPr>
        </p:nvSpPr>
        <p:spPr/>
        <p:txBody>
          <a:bodyPr>
            <a:normAutofit/>
          </a:bodyPr>
          <a:lstStyle/>
          <a:p>
            <a:r>
              <a:rPr lang="en-US" altLang="zh-CN" dirty="0"/>
              <a:t>                                                         </a:t>
            </a:r>
          </a:p>
        </p:txBody>
      </p:sp>
      <p:grpSp>
        <p:nvGrpSpPr>
          <p:cNvPr id="5" name="组合 4">
            <a:extLst>
              <a:ext uri="{FF2B5EF4-FFF2-40B4-BE49-F238E27FC236}">
                <a16:creationId xmlns:a16="http://schemas.microsoft.com/office/drawing/2014/main" id="{8671EC48-9F78-4C92-B1AC-F6FF2E85B579}"/>
              </a:ext>
            </a:extLst>
          </p:cNvPr>
          <p:cNvGrpSpPr/>
          <p:nvPr/>
        </p:nvGrpSpPr>
        <p:grpSpPr>
          <a:xfrm>
            <a:off x="3482969" y="3950763"/>
            <a:ext cx="5250889" cy="382068"/>
            <a:chOff x="3548596" y="4873761"/>
            <a:chExt cx="5250889" cy="382068"/>
          </a:xfrm>
          <a:solidFill>
            <a:srgbClr val="C2C6A9"/>
          </a:solidFill>
        </p:grpSpPr>
        <p:sp>
          <p:nvSpPr>
            <p:cNvPr id="6" name="PA_任意多边形 3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BEF01F2-2EFA-4514-95F7-26C6023654E8}"/>
                </a:ext>
              </a:extLst>
            </p:cNvPr>
            <p:cNvSpPr/>
            <p:nvPr>
              <p:custDataLst>
                <p:tags r:id="rId2"/>
              </p:custDataLst>
            </p:nvPr>
          </p:nvSpPr>
          <p:spPr>
            <a:xfrm>
              <a:off x="3548596"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grp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cs typeface="+mn-ea"/>
                <a:sym typeface="+mn-lt"/>
              </a:endParaRPr>
            </a:p>
          </p:txBody>
        </p:sp>
        <p:sp>
          <p:nvSpPr>
            <p:cNvPr id="7" name="PA_任意多边形 3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DE4F75A-B0A1-4821-9988-0BAFF820FC54}"/>
                </a:ext>
              </a:extLst>
            </p:cNvPr>
            <p:cNvSpPr/>
            <p:nvPr>
              <p:custDataLst>
                <p:tags r:id="rId3"/>
              </p:custDataLst>
            </p:nvPr>
          </p:nvSpPr>
          <p:spPr>
            <a:xfrm>
              <a:off x="7669932" y="5059717"/>
              <a:ext cx="1129553" cy="0"/>
            </a:xfrm>
            <a:custGeom>
              <a:avLst/>
              <a:gdLst>
                <a:gd name="connsiteX0" fmla="*/ 1129553 w 1129553"/>
                <a:gd name="connsiteY0" fmla="*/ 0 h 0"/>
                <a:gd name="connsiteX1" fmla="*/ 0 w 1129553"/>
                <a:gd name="connsiteY1" fmla="*/ 0 h 0"/>
              </a:gdLst>
              <a:ahLst/>
              <a:cxnLst>
                <a:cxn ang="0">
                  <a:pos x="connsiteX0" y="connsiteY0"/>
                </a:cxn>
                <a:cxn ang="0">
                  <a:pos x="connsiteX1" y="connsiteY1"/>
                </a:cxn>
              </a:cxnLst>
              <a:rect l="l" t="t" r="r" b="b"/>
              <a:pathLst>
                <a:path w="1129553">
                  <a:moveTo>
                    <a:pt x="1129553" y="0"/>
                  </a:moveTo>
                  <a:lnTo>
                    <a:pt x="0" y="0"/>
                  </a:lnTo>
                </a:path>
              </a:pathLst>
            </a:custGeom>
            <a:grpFill/>
            <a:ln>
              <a:solidFill>
                <a:srgbClr val="32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0220F"/>
                </a:solidFill>
                <a:cs typeface="+mn-ea"/>
                <a:sym typeface="+mn-lt"/>
              </a:endParaRPr>
            </a:p>
          </p:txBody>
        </p:sp>
        <p:sp>
          <p:nvSpPr>
            <p:cNvPr id="10" name="矩形: 圆角 9">
              <a:extLst>
                <a:ext uri="{FF2B5EF4-FFF2-40B4-BE49-F238E27FC236}">
                  <a16:creationId xmlns:a16="http://schemas.microsoft.com/office/drawing/2014/main" id="{6CA4E8CB-9909-4FC9-A034-B7E0E1E5EFCC}"/>
                </a:ext>
              </a:extLst>
            </p:cNvPr>
            <p:cNvSpPr/>
            <p:nvPr/>
          </p:nvSpPr>
          <p:spPr>
            <a:xfrm>
              <a:off x="4314713" y="4873761"/>
              <a:ext cx="3401042" cy="382068"/>
            </a:xfrm>
            <a:prstGeom prst="roundRect">
              <a:avLst>
                <a:gd name="adj" fmla="val 321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bg1"/>
                  </a:solidFill>
                  <a:cs typeface="+mn-ea"/>
                  <a:sym typeface="+mn-lt"/>
                </a:rPr>
                <a:t>经济与管理学院 学习实践部 </a:t>
              </a:r>
            </a:p>
          </p:txBody>
        </p:sp>
      </p:grpSp>
      <p:sp>
        <p:nvSpPr>
          <p:cNvPr id="2" name="文本框 1">
            <a:extLst>
              <a:ext uri="{FF2B5EF4-FFF2-40B4-BE49-F238E27FC236}">
                <a16:creationId xmlns:a16="http://schemas.microsoft.com/office/drawing/2014/main" id="{2C514F0A-7451-4FEF-8669-7DB37A748EF1}"/>
              </a:ext>
            </a:extLst>
          </p:cNvPr>
          <p:cNvSpPr txBox="1"/>
          <p:nvPr/>
        </p:nvSpPr>
        <p:spPr>
          <a:xfrm>
            <a:off x="4474344" y="4830575"/>
            <a:ext cx="3986074" cy="369332"/>
          </a:xfrm>
          <a:prstGeom prst="rect">
            <a:avLst/>
          </a:prstGeom>
          <a:noFill/>
        </p:spPr>
        <p:txBody>
          <a:bodyPr wrap="square" rtlCol="0">
            <a:spAutoFit/>
          </a:bodyPr>
          <a:lstStyle/>
          <a:p>
            <a:r>
              <a:rPr lang="zh-CN" altLang="en-US" dirty="0">
                <a:solidFill>
                  <a:srgbClr val="C2C6A9"/>
                </a:solidFill>
              </a:rPr>
              <a:t>主讲人：</a:t>
            </a:r>
            <a:r>
              <a:rPr lang="en-US" altLang="zh-CN" dirty="0">
                <a:solidFill>
                  <a:srgbClr val="C2C6A9"/>
                </a:solidFill>
              </a:rPr>
              <a:t>    21115324</a:t>
            </a:r>
            <a:r>
              <a:rPr lang="zh-CN" altLang="en-US" dirty="0">
                <a:solidFill>
                  <a:srgbClr val="C2C6A9"/>
                </a:solidFill>
              </a:rPr>
              <a:t>见文娜</a:t>
            </a:r>
          </a:p>
        </p:txBody>
      </p:sp>
      <p:pic>
        <p:nvPicPr>
          <p:cNvPr id="11" name="图片 10">
            <a:extLst>
              <a:ext uri="{FF2B5EF4-FFF2-40B4-BE49-F238E27FC236}">
                <a16:creationId xmlns:a16="http://schemas.microsoft.com/office/drawing/2014/main" id="{4D9862D5-FC56-4C5F-976F-A8B051945C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60856" y="5015241"/>
            <a:ext cx="1426344" cy="1426344"/>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923D12-8725-4A8F-A140-CC56A4E0FDC4}"/>
              </a:ext>
            </a:extLst>
          </p:cNvPr>
          <p:cNvPicPr>
            <a:picLocks noChangeAspect="1"/>
          </p:cNvPicPr>
          <p:nvPr/>
        </p:nvPicPr>
        <p:blipFill>
          <a:blip r:embed="rId2"/>
          <a:stretch>
            <a:fillRect/>
          </a:stretch>
        </p:blipFill>
        <p:spPr>
          <a:xfrm>
            <a:off x="1151324" y="368543"/>
            <a:ext cx="5255207" cy="3060457"/>
          </a:xfrm>
          <a:prstGeom prst="rect">
            <a:avLst/>
          </a:prstGeom>
        </p:spPr>
      </p:pic>
      <p:pic>
        <p:nvPicPr>
          <p:cNvPr id="5" name="图片 4">
            <a:extLst>
              <a:ext uri="{FF2B5EF4-FFF2-40B4-BE49-F238E27FC236}">
                <a16:creationId xmlns:a16="http://schemas.microsoft.com/office/drawing/2014/main" id="{6C0DD9C2-4D46-458F-8292-210DF908E392}"/>
              </a:ext>
            </a:extLst>
          </p:cNvPr>
          <p:cNvPicPr>
            <a:picLocks noChangeAspect="1"/>
          </p:cNvPicPr>
          <p:nvPr/>
        </p:nvPicPr>
        <p:blipFill>
          <a:blip r:embed="rId3"/>
          <a:stretch>
            <a:fillRect/>
          </a:stretch>
        </p:blipFill>
        <p:spPr>
          <a:xfrm>
            <a:off x="1151324" y="3995254"/>
            <a:ext cx="5371042" cy="1072989"/>
          </a:xfrm>
          <a:prstGeom prst="rect">
            <a:avLst/>
          </a:prstGeom>
        </p:spPr>
      </p:pic>
      <p:pic>
        <p:nvPicPr>
          <p:cNvPr id="6" name="图片 5">
            <a:extLst>
              <a:ext uri="{FF2B5EF4-FFF2-40B4-BE49-F238E27FC236}">
                <a16:creationId xmlns:a16="http://schemas.microsoft.com/office/drawing/2014/main" id="{3E6B7759-1D15-49E3-A1AD-AD20FD2217B5}"/>
              </a:ext>
            </a:extLst>
          </p:cNvPr>
          <p:cNvPicPr>
            <a:picLocks noChangeAspect="1"/>
          </p:cNvPicPr>
          <p:nvPr/>
        </p:nvPicPr>
        <p:blipFill>
          <a:blip r:embed="rId4"/>
          <a:stretch>
            <a:fillRect/>
          </a:stretch>
        </p:blipFill>
        <p:spPr>
          <a:xfrm>
            <a:off x="6406531" y="832602"/>
            <a:ext cx="5535648" cy="2030144"/>
          </a:xfrm>
          <a:prstGeom prst="rect">
            <a:avLst/>
          </a:prstGeom>
        </p:spPr>
      </p:pic>
      <p:pic>
        <p:nvPicPr>
          <p:cNvPr id="3" name="图片 2">
            <a:extLst>
              <a:ext uri="{FF2B5EF4-FFF2-40B4-BE49-F238E27FC236}">
                <a16:creationId xmlns:a16="http://schemas.microsoft.com/office/drawing/2014/main" id="{F3B321ED-FCBB-4797-AF4D-883D7FC9B6E2}"/>
              </a:ext>
            </a:extLst>
          </p:cNvPr>
          <p:cNvPicPr>
            <a:picLocks noChangeAspect="1"/>
          </p:cNvPicPr>
          <p:nvPr/>
        </p:nvPicPr>
        <p:blipFill>
          <a:blip r:embed="rId5"/>
          <a:stretch>
            <a:fillRect/>
          </a:stretch>
        </p:blipFill>
        <p:spPr>
          <a:xfrm>
            <a:off x="6522366" y="3429000"/>
            <a:ext cx="4835306" cy="1451474"/>
          </a:xfrm>
          <a:prstGeom prst="rect">
            <a:avLst/>
          </a:prstGeom>
        </p:spPr>
      </p:pic>
    </p:spTree>
    <p:extLst>
      <p:ext uri="{BB962C8B-B14F-4D97-AF65-F5344CB8AC3E}">
        <p14:creationId xmlns:p14="http://schemas.microsoft.com/office/powerpoint/2010/main" val="37816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D5B81A-F037-44EB-8180-9A99F5F570C4}"/>
              </a:ext>
            </a:extLst>
          </p:cNvPr>
          <p:cNvSpPr>
            <a:spLocks noGrp="1"/>
          </p:cNvSpPr>
          <p:nvPr>
            <p:ph type="title"/>
          </p:nvPr>
        </p:nvSpPr>
        <p:spPr>
          <a:xfrm>
            <a:off x="838200" y="838986"/>
            <a:ext cx="10515600" cy="329938"/>
          </a:xfrm>
        </p:spPr>
        <p:txBody>
          <a:bodyPr>
            <a:normAutofit fontScale="90000"/>
          </a:bodyPr>
          <a:lstStyle/>
          <a:p>
            <a:r>
              <a:rPr lang="zh-CN" altLang="en-US" sz="3600" dirty="0">
                <a:latin typeface="华文隶书" panose="02010800040101010101" pitchFamily="2" charset="-122"/>
                <a:ea typeface="华文隶书" panose="02010800040101010101" pitchFamily="2" charset="-122"/>
                <a:cs typeface="华文楷体" panose="02010600040101010101" charset="-122"/>
              </a:rPr>
              <a:t>物价水平衡量</a:t>
            </a:r>
            <a:br>
              <a:rPr lang="zh-CN" altLang="en-US" dirty="0">
                <a:latin typeface="华文楷体" panose="02010600040101010101" charset="-122"/>
                <a:ea typeface="华文楷体" panose="02010600040101010101" charset="-122"/>
                <a:cs typeface="华文楷体" panose="02010600040101010101" charset="-122"/>
              </a:rPr>
            </a:br>
            <a:endParaRPr lang="zh-CN" altLang="en-US" dirty="0"/>
          </a:p>
        </p:txBody>
      </p:sp>
      <p:sp>
        <p:nvSpPr>
          <p:cNvPr id="3" name="内容占位符 2">
            <a:extLst>
              <a:ext uri="{FF2B5EF4-FFF2-40B4-BE49-F238E27FC236}">
                <a16:creationId xmlns:a16="http://schemas.microsoft.com/office/drawing/2014/main" id="{DC2BDC76-CABD-48AA-810C-EB5745E5C429}"/>
              </a:ext>
            </a:extLst>
          </p:cNvPr>
          <p:cNvSpPr>
            <a:spLocks noGrp="1"/>
          </p:cNvSpPr>
          <p:nvPr>
            <p:ph idx="1"/>
          </p:nvPr>
        </p:nvSpPr>
        <p:spPr>
          <a:xfrm>
            <a:off x="838200" y="1282045"/>
            <a:ext cx="10515600" cy="4894918"/>
          </a:xfrm>
        </p:spPr>
        <p:txBody>
          <a:bodyPr>
            <a:normAutofit lnSpcReduction="10000"/>
          </a:bodyPr>
          <a:lstStyle/>
          <a:p>
            <a:r>
              <a:rPr lang="zh-CN" altLang="en-US" sz="2400" b="1" dirty="0">
                <a:latin typeface="华文楷体" panose="02010600040101010101" pitchFamily="2" charset="-122"/>
                <a:ea typeface="华文楷体" panose="02010600040101010101" pitchFamily="2" charset="-122"/>
              </a:rPr>
              <a:t>物价总水平：</a:t>
            </a:r>
            <a:r>
              <a:rPr lang="zh-CN" altLang="en-US" sz="2400" dirty="0">
                <a:latin typeface="华文楷体" panose="02010600040101010101" pitchFamily="2" charset="-122"/>
                <a:ea typeface="华文楷体" panose="02010600040101010101" pitchFamily="2" charset="-122"/>
              </a:rPr>
              <a:t>指所有产品和劳务交易价格总额的加权平均值（价格指数）。</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衡量通货膨胀率的价格指数：</a:t>
            </a:r>
            <a:endParaRPr lang="en-US" altLang="zh-CN" sz="2400" b="1" dirty="0">
              <a:latin typeface="华文楷体" panose="02010600040101010101" pitchFamily="2" charset="-122"/>
              <a:ea typeface="华文楷体" panose="02010600040101010101" pitchFamily="2" charset="-122"/>
            </a:endParaRPr>
          </a:p>
          <a:p>
            <a:pPr marL="0" indent="0">
              <a:buNone/>
            </a:pP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消费价格指数（</a:t>
            </a:r>
            <a:r>
              <a:rPr lang="en-US" altLang="zh-CN" sz="2000" b="1" dirty="0">
                <a:latin typeface="华文楷体" panose="02010600040101010101" pitchFamily="2" charset="-122"/>
                <a:ea typeface="华文楷体" panose="02010600040101010101" pitchFamily="2" charset="-122"/>
              </a:rPr>
              <a:t>CPI)</a:t>
            </a:r>
            <a:r>
              <a:rPr lang="zh-CN" altLang="en-US" sz="2000" b="1" dirty="0">
                <a:latin typeface="华文楷体" panose="02010600040101010101" pitchFamily="2" charset="-122"/>
                <a:ea typeface="华文楷体" panose="02010600040101010101" pitchFamily="2" charset="-122"/>
              </a:rPr>
              <a:t>（生活费用价格指数 ）：</a:t>
            </a:r>
            <a:endParaRPr lang="en-US" altLang="zh-CN" sz="2000" b="1" dirty="0">
              <a:latin typeface="华文楷体" panose="02010600040101010101" pitchFamily="2" charset="-122"/>
              <a:ea typeface="华文楷体" panose="02010600040101010101" pitchFamily="2" charset="-122"/>
            </a:endParaRPr>
          </a:p>
          <a:p>
            <a:pPr marL="0" indent="0">
              <a:lnSpc>
                <a:spcPct val="150000"/>
              </a:lnSpc>
              <a:buNone/>
            </a:pPr>
            <a:r>
              <a:rPr lang="zh-CN" altLang="en-US" sz="2000" dirty="0">
                <a:latin typeface="华文楷体" panose="02010600040101010101" pitchFamily="2" charset="-122"/>
                <a:ea typeface="华文楷体" panose="02010600040101010101" pitchFamily="2" charset="-122"/>
              </a:rPr>
              <a:t>    指通过计算城市居民</a:t>
            </a:r>
            <a:r>
              <a:rPr lang="zh-CN" altLang="en-US" sz="2000" dirty="0">
                <a:solidFill>
                  <a:schemeClr val="accent2"/>
                </a:solidFill>
                <a:latin typeface="华文楷体" panose="02010600040101010101" pitchFamily="2" charset="-122"/>
                <a:ea typeface="华文楷体" panose="02010600040101010101" pitchFamily="2" charset="-122"/>
              </a:rPr>
              <a:t>日常消费的生活用品和劳务的价格</a:t>
            </a:r>
            <a:r>
              <a:rPr lang="zh-CN" altLang="en-US" sz="2000" dirty="0">
                <a:latin typeface="华文楷体" panose="02010600040101010101" pitchFamily="2" charset="-122"/>
                <a:ea typeface="华文楷体" panose="02010600040101010101" pitchFamily="2" charset="-122"/>
              </a:rPr>
              <a:t>水平变动而得到的指数。</a:t>
            </a:r>
            <a:endParaRPr lang="en-US" altLang="zh-CN" sz="2000" dirty="0">
              <a:latin typeface="华文楷体" panose="02010600040101010101" pitchFamily="2" charset="-122"/>
              <a:ea typeface="华文楷体" panose="02010600040101010101" pitchFamily="2" charset="-122"/>
            </a:endParaRPr>
          </a:p>
          <a:p>
            <a:pPr marL="0" indent="0">
              <a:lnSpc>
                <a:spcPct val="150000"/>
              </a:lnSpc>
              <a:buNone/>
            </a:pPr>
            <a:r>
              <a:rPr lang="en-US" altLang="zh-CN" sz="2000" dirty="0">
                <a:latin typeface="华文楷体" panose="02010600040101010101" pitchFamily="2" charset="-122"/>
                <a:ea typeface="华文楷体" panose="02010600040101010101" pitchFamily="2" charset="-122"/>
              </a:rPr>
              <a:t>                                     CPI=</a:t>
            </a:r>
            <a:r>
              <a:rPr lang="zh-CN" altLang="en-US" sz="2000" dirty="0">
                <a:latin typeface="华文楷体" panose="02010600040101010101" pitchFamily="2" charset="-122"/>
                <a:ea typeface="华文楷体" panose="02010600040101010101" pitchFamily="2" charset="-122"/>
              </a:rPr>
              <a:t>现期价格指数</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基期价格指数</a:t>
            </a:r>
            <a:r>
              <a:rPr lang="en-US" altLang="zh-CN" sz="2000" dirty="0">
                <a:latin typeface="华文楷体" panose="02010600040101010101" pitchFamily="2" charset="-122"/>
                <a:ea typeface="华文楷体" panose="02010600040101010101" pitchFamily="2" charset="-122"/>
              </a:rPr>
              <a:t>*100%</a:t>
            </a:r>
          </a:p>
          <a:p>
            <a:pPr marL="0" indent="0">
              <a:lnSpc>
                <a:spcPct val="150000"/>
              </a:lnSpc>
              <a:buNone/>
            </a:pPr>
            <a:r>
              <a:rPr lang="zh-CN" altLang="en-US" sz="2000" b="1" dirty="0">
                <a:latin typeface="华文楷体" panose="02010600040101010101" pitchFamily="2" charset="-122"/>
                <a:ea typeface="华文楷体" panose="02010600040101010101" pitchFamily="2" charset="-122"/>
              </a:rPr>
              <a:t>用</a:t>
            </a:r>
            <a:r>
              <a:rPr lang="en-US" altLang="zh-CN" sz="2000" b="1" dirty="0">
                <a:latin typeface="华文楷体" panose="02010600040101010101" pitchFamily="2" charset="-122"/>
                <a:ea typeface="华文楷体" panose="02010600040101010101" pitchFamily="2" charset="-122"/>
              </a:rPr>
              <a:t>CPI</a:t>
            </a:r>
            <a:r>
              <a:rPr lang="zh-CN" altLang="en-US" sz="2000" b="1" dirty="0">
                <a:latin typeface="华文楷体" panose="02010600040101010101" pitchFamily="2" charset="-122"/>
                <a:ea typeface="华文楷体" panose="02010600040101010101" pitchFamily="2" charset="-122"/>
              </a:rPr>
              <a:t>核算通货膨胀率     </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第二年</a:t>
            </a:r>
            <a:r>
              <a:rPr lang="en-US" altLang="zh-CN" sz="2000" b="1" dirty="0">
                <a:latin typeface="华文楷体" panose="02010600040101010101" pitchFamily="2" charset="-122"/>
                <a:ea typeface="华文楷体" panose="02010600040101010101" pitchFamily="2" charset="-122"/>
              </a:rPr>
              <a:t>CPI-</a:t>
            </a:r>
            <a:r>
              <a:rPr lang="zh-CN" altLang="en-US" sz="2000" b="1" dirty="0">
                <a:latin typeface="华文楷体" panose="02010600040101010101" pitchFamily="2" charset="-122"/>
                <a:ea typeface="华文楷体" panose="02010600040101010101" pitchFamily="2" charset="-122"/>
              </a:rPr>
              <a:t>第一年</a:t>
            </a:r>
            <a:r>
              <a:rPr lang="en-US" altLang="zh-CN" sz="2000" b="1" dirty="0">
                <a:latin typeface="华文楷体" panose="02010600040101010101" pitchFamily="2" charset="-122"/>
                <a:ea typeface="华文楷体" panose="02010600040101010101" pitchFamily="2" charset="-122"/>
              </a:rPr>
              <a:t>CPI)/</a:t>
            </a:r>
            <a:r>
              <a:rPr lang="zh-CN" altLang="en-US" sz="2000" b="1" dirty="0">
                <a:latin typeface="华文楷体" panose="02010600040101010101" pitchFamily="2" charset="-122"/>
                <a:ea typeface="华文楷体" panose="02010600040101010101" pitchFamily="2" charset="-122"/>
              </a:rPr>
              <a:t>第一年</a:t>
            </a:r>
            <a:r>
              <a:rPr lang="en-US" altLang="zh-CN" sz="2000" b="1" dirty="0">
                <a:latin typeface="华文楷体" panose="02010600040101010101" pitchFamily="2" charset="-122"/>
                <a:ea typeface="华文楷体" panose="02010600040101010101" pitchFamily="2" charset="-122"/>
              </a:rPr>
              <a:t>CPI*100%</a:t>
            </a:r>
          </a:p>
          <a:p>
            <a:pPr marL="0" indent="0">
              <a:buNone/>
            </a:pP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生产者价格指数（</a:t>
            </a:r>
            <a:r>
              <a:rPr lang="en-US" altLang="zh-CN" sz="2000" b="1" dirty="0">
                <a:latin typeface="华文楷体" panose="02010600040101010101" pitchFamily="2" charset="-122"/>
                <a:ea typeface="华文楷体" panose="02010600040101010101" pitchFamily="2" charset="-122"/>
              </a:rPr>
              <a:t>PPI</a:t>
            </a:r>
            <a:r>
              <a:rPr lang="zh-CN" altLang="en-US" sz="2000" b="1" dirty="0">
                <a:latin typeface="华文楷体" panose="02010600040101010101" pitchFamily="2" charset="-122"/>
                <a:ea typeface="华文楷体" panose="02010600040101010101" pitchFamily="2" charset="-122"/>
              </a:rPr>
              <a:t>）</a:t>
            </a:r>
            <a:endParaRPr lang="en-US" altLang="zh-CN" sz="2000" b="1" dirty="0">
              <a:latin typeface="华文楷体" panose="02010600040101010101" pitchFamily="2" charset="-122"/>
              <a:ea typeface="华文楷体" panose="02010600040101010101" pitchFamily="2" charset="-122"/>
            </a:endParaRPr>
          </a:p>
          <a:p>
            <a:pPr marL="0" indent="0">
              <a:buNone/>
            </a:pPr>
            <a:r>
              <a:rPr lang="en-US" altLang="zh-CN" sz="2000" b="1" dirty="0">
                <a:latin typeface="华文楷体" panose="02010600040101010101" pitchFamily="2" charset="-122"/>
                <a:ea typeface="华文楷体" panose="02010600040101010101" pitchFamily="2" charset="-122"/>
              </a:rPr>
              <a:t>    </a:t>
            </a:r>
            <a:r>
              <a:rPr lang="zh-CN" altLang="en-US" sz="2000" dirty="0">
                <a:latin typeface="华文楷体" panose="02010600040101010101" pitchFamily="2" charset="-122"/>
                <a:ea typeface="华文楷体" panose="02010600040101010101" pitchFamily="2" charset="-122"/>
              </a:rPr>
              <a:t>指通过计算生产者在生产过程中所有阶段上所获得的产品（包括成品和原材料）价格水平的变动而得到的指数。</a:t>
            </a: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国内生产总值的价格指数（国内生产总值折算指数）</a:t>
            </a:r>
            <a:endParaRPr lang="en-US" altLang="zh-CN" sz="2000" b="1" dirty="0">
              <a:latin typeface="华文楷体" panose="02010600040101010101" pitchFamily="2" charset="-122"/>
              <a:ea typeface="华文楷体" panose="02010600040101010101" pitchFamily="2" charset="-122"/>
            </a:endParaRPr>
          </a:p>
          <a:p>
            <a:pPr marL="0" indent="0">
              <a:buNone/>
            </a:pPr>
            <a:r>
              <a:rPr lang="zh-CN" altLang="en-US" sz="2000" dirty="0">
                <a:latin typeface="华文楷体" panose="02010600040101010101" pitchFamily="2" charset="-122"/>
                <a:ea typeface="华文楷体" panose="02010600040101010101" pitchFamily="2" charset="-122"/>
              </a:rPr>
              <a:t>名义</a:t>
            </a:r>
            <a:r>
              <a:rPr lang="en-US" altLang="zh-CN" sz="2000" dirty="0">
                <a:latin typeface="华文楷体" panose="02010600040101010101" pitchFamily="2" charset="-122"/>
                <a:ea typeface="华文楷体" panose="02010600040101010101" pitchFamily="2" charset="-122"/>
              </a:rPr>
              <a:t>GDP/</a:t>
            </a:r>
            <a:r>
              <a:rPr lang="zh-CN" altLang="en-US" sz="2000" dirty="0">
                <a:latin typeface="华文楷体" panose="02010600040101010101" pitchFamily="2" charset="-122"/>
                <a:ea typeface="华文楷体" panose="02010600040101010101" pitchFamily="2" charset="-122"/>
              </a:rPr>
              <a:t>实际</a:t>
            </a:r>
            <a:r>
              <a:rPr lang="en-US" altLang="zh-CN" sz="2000" dirty="0">
                <a:latin typeface="华文楷体" panose="02010600040101010101" pitchFamily="2" charset="-122"/>
                <a:ea typeface="华文楷体" panose="02010600040101010101" pitchFamily="2" charset="-122"/>
              </a:rPr>
              <a:t>GDP</a:t>
            </a:r>
          </a:p>
          <a:p>
            <a:pPr marL="0" indent="0">
              <a:buNone/>
            </a:pPr>
            <a:endParaRPr lang="en-US" altLang="zh-CN" sz="2400" b="1"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a:p>
            <a:pPr marL="0" indent="0">
              <a:buNone/>
            </a:pPr>
            <a:endParaRPr lang="zh-CN" altLang="en-US" sz="2400" dirty="0">
              <a:latin typeface="华文楷体" panose="02010600040101010101" pitchFamily="2" charset="-122"/>
              <a:ea typeface="华文楷体" panose="02010600040101010101" pitchFamily="2" charset="-122"/>
            </a:endParaRPr>
          </a:p>
        </p:txBody>
      </p:sp>
      <p:sp>
        <p:nvSpPr>
          <p:cNvPr id="4" name="标注: 线形 3">
            <a:extLst>
              <a:ext uri="{FF2B5EF4-FFF2-40B4-BE49-F238E27FC236}">
                <a16:creationId xmlns:a16="http://schemas.microsoft.com/office/drawing/2014/main" id="{12C01D16-C8C8-4B06-9E36-AC8294EF48BA}"/>
              </a:ext>
            </a:extLst>
          </p:cNvPr>
          <p:cNvSpPr/>
          <p:nvPr/>
        </p:nvSpPr>
        <p:spPr>
          <a:xfrm>
            <a:off x="3480049" y="2504296"/>
            <a:ext cx="3835152" cy="451967"/>
          </a:xfrm>
          <a:prstGeom prst="borderCallout1">
            <a:avLst>
              <a:gd name="adj1" fmla="val 109105"/>
              <a:gd name="adj2" fmla="val 46857"/>
              <a:gd name="adj3" fmla="val 185177"/>
              <a:gd name="adj4" fmla="val 3711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7961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sz="3600" dirty="0">
                <a:latin typeface="华文新魏" panose="02010800040101010101" pitchFamily="2" charset="-122"/>
                <a:ea typeface="华文新魏" panose="02010800040101010101" pitchFamily="2" charset="-122"/>
                <a:cs typeface="华文隶书" panose="02010800040101010101" charset="-122"/>
              </a:rPr>
              <a:t>第十三章</a:t>
            </a:r>
            <a:r>
              <a:rPr lang="en-US" altLang="zh-CN" sz="3600" dirty="0">
                <a:latin typeface="华文新魏" panose="02010800040101010101" pitchFamily="2" charset="-122"/>
                <a:ea typeface="华文新魏" panose="02010800040101010101" pitchFamily="2" charset="-122"/>
                <a:cs typeface="华文隶书" panose="02010800040101010101" charset="-122"/>
              </a:rPr>
              <a:t>-</a:t>
            </a:r>
            <a:r>
              <a:rPr lang="zh-CN" altLang="en-US" sz="3600" dirty="0">
                <a:latin typeface="华文新魏" panose="02010800040101010101" pitchFamily="2" charset="-122"/>
                <a:ea typeface="华文新魏" panose="02010800040101010101" pitchFamily="2" charset="-122"/>
                <a:cs typeface="华文隶书" panose="02010800040101010101" charset="-122"/>
              </a:rPr>
              <a:t>国民收入的决定：收入</a:t>
            </a:r>
            <a:r>
              <a:rPr lang="en-US" altLang="zh-CN" sz="3600" dirty="0">
                <a:latin typeface="华文新魏" panose="02010800040101010101" pitchFamily="2" charset="-122"/>
                <a:ea typeface="华文新魏" panose="02010800040101010101" pitchFamily="2" charset="-122"/>
                <a:cs typeface="华文隶书" panose="02010800040101010101" charset="-122"/>
              </a:rPr>
              <a:t>—</a:t>
            </a:r>
            <a:r>
              <a:rPr lang="zh-CN" altLang="en-US" sz="3600" dirty="0">
                <a:latin typeface="华文新魏" panose="02010800040101010101" pitchFamily="2" charset="-122"/>
                <a:ea typeface="华文新魏" panose="02010800040101010101" pitchFamily="2" charset="-122"/>
                <a:cs typeface="华文隶书" panose="02010800040101010101" charset="-122"/>
              </a:rPr>
              <a:t>支出模型</a:t>
            </a:r>
          </a:p>
        </p:txBody>
      </p:sp>
      <p:sp>
        <p:nvSpPr>
          <p:cNvPr id="5" name="内容占位符 4"/>
          <p:cNvSpPr>
            <a:spLocks noGrp="1"/>
          </p:cNvSpPr>
          <p:nvPr>
            <p:ph idx="1"/>
            <p:custDataLst>
              <p:tags r:id="rId3"/>
            </p:custDataLst>
          </p:nvPr>
        </p:nvSpPr>
        <p:spPr>
          <a:xfrm>
            <a:off x="876000" y="2102485"/>
            <a:ext cx="10440000" cy="4320000"/>
          </a:xfrm>
        </p:spPr>
        <p:txBody>
          <a:bodyPr/>
          <a:lstStyle/>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均衡产出</a:t>
            </a:r>
          </a:p>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凯恩斯消费理论</a:t>
            </a:r>
          </a:p>
          <a:p>
            <a:r>
              <a:rPr lang="zh-CN" altLang="en-US" dirty="0">
                <a:latin typeface="华文楷体" panose="02010600040101010101" charset="-122"/>
                <a:ea typeface="华文楷体" panose="02010600040101010101" charset="-122"/>
                <a:cs typeface="华文楷体" panose="02010600040101010101" charset="-122"/>
              </a:rPr>
              <a:t> 两部门和三部门均衡收入及乘数论</a:t>
            </a:r>
          </a:p>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潜在国民收入与缺口</a:t>
            </a:r>
          </a:p>
          <a:p>
            <a:pPr marL="0" indent="0">
              <a:buNone/>
            </a:pPr>
            <a:endParaRPr lang="en-US" altLang="zh-CN" dirty="0">
              <a:latin typeface="华文楷体" panose="02010600040101010101" charset="-122"/>
              <a:ea typeface="华文楷体" panose="02010600040101010101" charset="-122"/>
              <a:cs typeface="华文楷体" panose="02010600040101010101" charset="-122"/>
            </a:endParaRPr>
          </a:p>
        </p:txBody>
      </p:sp>
    </p:spTree>
    <p:custDataLst>
      <p:tags r:id="rId1"/>
    </p:custDataLst>
    <p:extLst>
      <p:ext uri="{BB962C8B-B14F-4D97-AF65-F5344CB8AC3E}">
        <p14:creationId xmlns:p14="http://schemas.microsoft.com/office/powerpoint/2010/main" val="58712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105A7-23F4-4B89-A8D4-6CB3AA6FB87E}"/>
              </a:ext>
            </a:extLst>
          </p:cNvPr>
          <p:cNvSpPr>
            <a:spLocks noGrp="1"/>
          </p:cNvSpPr>
          <p:nvPr>
            <p:ph type="title"/>
          </p:nvPr>
        </p:nvSpPr>
        <p:spPr/>
        <p:txBody>
          <a:bodyPr>
            <a:normAutofit/>
          </a:bodyPr>
          <a:lstStyle/>
          <a:p>
            <a:r>
              <a:rPr lang="zh-CN" altLang="en-US" sz="3200" dirty="0">
                <a:latin typeface="华文隶书" panose="02010800040101010101" pitchFamily="2" charset="-122"/>
                <a:ea typeface="华文隶书" panose="02010800040101010101" pitchFamily="2" charset="-122"/>
              </a:rPr>
              <a:t>均衡产出</a:t>
            </a:r>
          </a:p>
        </p:txBody>
      </p:sp>
      <p:sp>
        <p:nvSpPr>
          <p:cNvPr id="3" name="内容占位符 2">
            <a:extLst>
              <a:ext uri="{FF2B5EF4-FFF2-40B4-BE49-F238E27FC236}">
                <a16:creationId xmlns:a16="http://schemas.microsoft.com/office/drawing/2014/main" id="{DE4107BF-8131-45AD-BAF6-61C3BAC210FD}"/>
              </a:ext>
            </a:extLst>
          </p:cNvPr>
          <p:cNvSpPr>
            <a:spLocks noGrp="1"/>
          </p:cNvSpPr>
          <p:nvPr>
            <p:ph idx="1"/>
          </p:nvPr>
        </p:nvSpPr>
        <p:spPr>
          <a:xfrm>
            <a:off x="838200" y="1442301"/>
            <a:ext cx="10515600" cy="4734662"/>
          </a:xfrm>
        </p:spPr>
        <p:txBody>
          <a:bodyPr>
            <a:normAutofit/>
          </a:bodyPr>
          <a:lstStyle/>
          <a:p>
            <a:r>
              <a:rPr lang="zh-CN" altLang="en-US" sz="2400" b="1" dirty="0">
                <a:latin typeface="华文楷体" panose="02010600040101010101" pitchFamily="2" charset="-122"/>
                <a:ea typeface="华文楷体" panose="02010600040101010101" pitchFamily="2" charset="-122"/>
              </a:rPr>
              <a:t>分析国民收入的决定   最简单的经济关系</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假设</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marL="457200" indent="-457200">
              <a:buFont typeface="+mj-ea"/>
              <a:buAutoNum type="circleNumDbPlain"/>
            </a:pPr>
            <a:r>
              <a:rPr lang="zh-CN" altLang="en-US" sz="2400" dirty="0">
                <a:latin typeface="华文楷体" panose="02010600040101010101" pitchFamily="2" charset="-122"/>
                <a:ea typeface="华文楷体" panose="02010600040101010101" pitchFamily="2" charset="-122"/>
              </a:rPr>
              <a:t>只有家庭部门（居民户）和企业部门（厂商）</a:t>
            </a:r>
            <a:endParaRPr lang="en-US" altLang="zh-CN" sz="2400" dirty="0">
              <a:latin typeface="华文楷体" panose="02010600040101010101" pitchFamily="2" charset="-122"/>
              <a:ea typeface="华文楷体" panose="02010600040101010101" pitchFamily="2" charset="-122"/>
            </a:endParaRPr>
          </a:p>
          <a:p>
            <a:pPr marL="457200" indent="-457200">
              <a:buFont typeface="+mj-ea"/>
              <a:buAutoNum type="circleNumDbPlain"/>
            </a:pPr>
            <a:r>
              <a:rPr lang="zh-CN" altLang="en-US" sz="2400" dirty="0">
                <a:latin typeface="华文楷体" panose="02010600040101010101" pitchFamily="2" charset="-122"/>
                <a:ea typeface="华文楷体" panose="02010600040101010101" pitchFamily="2" charset="-122"/>
              </a:rPr>
              <a:t>不论需求量为多少，经济社会均能以</a:t>
            </a:r>
            <a:r>
              <a:rPr lang="zh-CN" altLang="en-US" sz="2400" dirty="0">
                <a:latin typeface="华文楷体" panose="02010600040101010101" pitchFamily="2" charset="-122"/>
                <a:ea typeface="华文楷体" panose="02010600040101010101" pitchFamily="2" charset="-122"/>
                <a:hlinkClick r:id="rId2" action="ppaction://hlinksldjump"/>
              </a:rPr>
              <a:t>不变的价格</a:t>
            </a:r>
            <a:r>
              <a:rPr lang="zh-CN" altLang="en-US" sz="2400" dirty="0">
                <a:latin typeface="华文楷体" panose="02010600040101010101" pitchFamily="2" charset="-122"/>
                <a:ea typeface="华文楷体" panose="02010600040101010101" pitchFamily="2" charset="-122"/>
              </a:rPr>
              <a:t>提供相应的供应量。</a:t>
            </a:r>
            <a:endParaRPr lang="en-US" altLang="zh-CN" sz="2400" dirty="0">
              <a:latin typeface="华文楷体" panose="02010600040101010101" pitchFamily="2" charset="-122"/>
              <a:ea typeface="华文楷体" panose="02010600040101010101" pitchFamily="2" charset="-122"/>
            </a:endParaRPr>
          </a:p>
          <a:p>
            <a:pPr marL="0" indent="0">
              <a:buNone/>
            </a:pPr>
            <a:r>
              <a:rPr lang="zh-CN" altLang="en-US" sz="2400" b="1" dirty="0">
                <a:latin typeface="华文楷体" panose="02010600040101010101" pitchFamily="2" charset="-122"/>
                <a:ea typeface="华文楷体" panose="02010600040101010101" pitchFamily="2" charset="-122"/>
              </a:rPr>
              <a:t>→</a:t>
            </a:r>
            <a:r>
              <a:rPr lang="zh-CN" altLang="en-US" sz="2000" dirty="0">
                <a:solidFill>
                  <a:schemeClr val="accent2"/>
                </a:solidFill>
                <a:latin typeface="华文楷体" panose="02010600040101010101" pitchFamily="2" charset="-122"/>
                <a:ea typeface="华文楷体" panose="02010600040101010101" pitchFamily="2" charset="-122"/>
              </a:rPr>
              <a:t>凯恩斯定律：社会需求变动时，只会引起产量和收入变动，使供求相等，而不会引起价格变动。</a:t>
            </a:r>
            <a:r>
              <a:rPr lang="zh-CN" altLang="en-US" sz="2000" dirty="0">
                <a:solidFill>
                  <a:schemeClr val="accent1"/>
                </a:solidFill>
                <a:latin typeface="华文楷体" panose="02010600040101010101" pitchFamily="2" charset="-122"/>
                <a:ea typeface="华文楷体" panose="02010600040101010101" pitchFamily="2" charset="-122"/>
              </a:rPr>
              <a:t>（背景：</a:t>
            </a:r>
            <a:r>
              <a:rPr lang="en-US" altLang="zh-CN" sz="2000" dirty="0">
                <a:solidFill>
                  <a:schemeClr val="accent1"/>
                </a:solidFill>
                <a:latin typeface="华文楷体" panose="02010600040101010101" pitchFamily="2" charset="-122"/>
                <a:ea typeface="华文楷体" panose="02010600040101010101" pitchFamily="2" charset="-122"/>
              </a:rPr>
              <a:t>1929-1933</a:t>
            </a:r>
            <a:r>
              <a:rPr lang="zh-CN" altLang="en-US" sz="2000" dirty="0">
                <a:solidFill>
                  <a:schemeClr val="accent1"/>
                </a:solidFill>
                <a:latin typeface="华文楷体" panose="02010600040101010101" pitchFamily="2" charset="-122"/>
                <a:ea typeface="华文楷体" panose="02010600040101010101" pitchFamily="2" charset="-122"/>
              </a:rPr>
              <a:t>经济大萧条，工人大批失业，资源大量闲置）</a:t>
            </a:r>
            <a:endParaRPr lang="en-US" altLang="zh-CN" sz="2000" dirty="0">
              <a:solidFill>
                <a:schemeClr val="accent1"/>
              </a:solidFill>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均衡产出</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收入</a:t>
            </a:r>
            <a:r>
              <a:rPr lang="zh-CN" altLang="en-US" sz="2400" dirty="0">
                <a:latin typeface="华文楷体" panose="02010600040101010101" pitchFamily="2" charset="-122"/>
                <a:ea typeface="华文楷体" panose="02010600040101010101" pitchFamily="2" charset="-122"/>
              </a:rPr>
              <a:t>：和总需求相等的产出，也就是经济社会的收入正好等于全体居民和企业想要有的支出。</a:t>
            </a:r>
            <a:endParaRPr lang="en-US" altLang="zh-CN" sz="2400" dirty="0">
              <a:latin typeface="华文楷体" panose="02010600040101010101" pitchFamily="2" charset="-122"/>
              <a:ea typeface="华文楷体" panose="02010600040101010101" pitchFamily="2" charset="-122"/>
            </a:endParaRPr>
          </a:p>
          <a:p>
            <a:pPr marL="0" indent="0" algn="ctr">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y = c + </a:t>
            </a:r>
            <a:r>
              <a:rPr lang="en-US" altLang="zh-CN" sz="24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   </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用小写字母表示代表剔除了价格变动的影响）</a:t>
            </a:r>
            <a:endParaRPr lang="en-US" altLang="zh-CN" sz="1800"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7B7888B5-7BAB-468C-98C8-6F9254E27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2770" y="271879"/>
            <a:ext cx="3141030" cy="2539556"/>
          </a:xfrm>
          <a:prstGeom prst="rect">
            <a:avLst/>
          </a:prstGeom>
        </p:spPr>
      </p:pic>
    </p:spTree>
    <p:extLst>
      <p:ext uri="{BB962C8B-B14F-4D97-AF65-F5344CB8AC3E}">
        <p14:creationId xmlns:p14="http://schemas.microsoft.com/office/powerpoint/2010/main" val="168334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D656A4-062F-4AC5-A903-70D09B5785BB}"/>
              </a:ext>
            </a:extLst>
          </p:cNvPr>
          <p:cNvSpPr>
            <a:spLocks noGrp="1"/>
          </p:cNvSpPr>
          <p:nvPr>
            <p:ph type="title"/>
          </p:nvPr>
        </p:nvSpPr>
        <p:spPr/>
        <p:txBody>
          <a:bodyPr>
            <a:normAutofit/>
          </a:bodyPr>
          <a:lstStyle/>
          <a:p>
            <a:r>
              <a:rPr lang="zh-CN" altLang="en-US" sz="3200" dirty="0">
                <a:latin typeface="华文隶书" panose="02010800040101010101" pitchFamily="2" charset="-122"/>
                <a:ea typeface="华文隶书" panose="02010800040101010101" pitchFamily="2" charset="-122"/>
                <a:cs typeface="华文楷体" panose="02010600040101010101" charset="-122"/>
              </a:rPr>
              <a:t>凯恩斯消费理论</a:t>
            </a:r>
            <a:br>
              <a:rPr lang="zh-CN" altLang="en-US" sz="3200" dirty="0">
                <a:latin typeface="华文隶书" panose="02010800040101010101" pitchFamily="2" charset="-122"/>
                <a:ea typeface="华文隶书" panose="02010800040101010101" pitchFamily="2" charset="-122"/>
                <a:cs typeface="华文楷体" panose="02010600040101010101" charset="-122"/>
              </a:rPr>
            </a:br>
            <a:endParaRPr lang="zh-CN" altLang="en-US" sz="3200" dirty="0">
              <a:latin typeface="华文隶书" panose="02010800040101010101" pitchFamily="2" charset="-122"/>
              <a:ea typeface="华文隶书" panose="02010800040101010101" pitchFamily="2" charset="-122"/>
            </a:endParaRPr>
          </a:p>
        </p:txBody>
      </p:sp>
      <p:sp>
        <p:nvSpPr>
          <p:cNvPr id="4" name="内容占位符 3">
            <a:extLst>
              <a:ext uri="{FF2B5EF4-FFF2-40B4-BE49-F238E27FC236}">
                <a16:creationId xmlns:a16="http://schemas.microsoft.com/office/drawing/2014/main" id="{48C6650B-5E76-49B1-B92C-45533F9E6424}"/>
              </a:ext>
            </a:extLst>
          </p:cNvPr>
          <p:cNvSpPr>
            <a:spLocks noGrp="1"/>
          </p:cNvSpPr>
          <p:nvPr>
            <p:ph sz="half" idx="1"/>
          </p:nvPr>
        </p:nvSpPr>
        <p:spPr>
          <a:xfrm>
            <a:off x="838201" y="1475318"/>
            <a:ext cx="5181600" cy="5064600"/>
          </a:xfrm>
          <a:ln>
            <a:solidFill>
              <a:schemeClr val="accent1"/>
            </a:solidFill>
            <a:prstDash val="dashDot"/>
          </a:ln>
        </p:spPr>
        <p:txBody>
          <a:bodyPr>
            <a:noAutofit/>
          </a:bodyPr>
          <a:lstStyle/>
          <a:p>
            <a:r>
              <a:rPr lang="zh-CN" altLang="en-US" sz="2400" b="1" dirty="0">
                <a:latin typeface="华文楷体" panose="02010600040101010101" pitchFamily="2" charset="-122"/>
                <a:ea typeface="华文楷体" panose="02010600040101010101" pitchFamily="2" charset="-122"/>
              </a:rPr>
              <a:t>消费函数</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000" dirty="0">
                <a:solidFill>
                  <a:schemeClr val="accent2"/>
                </a:solidFill>
                <a:latin typeface="华文楷体" panose="02010600040101010101" pitchFamily="2" charset="-122"/>
                <a:ea typeface="华文楷体" panose="02010600040101010101" pitchFamily="2" charset="-122"/>
              </a:rPr>
              <a:t>铺垫：凯恩斯认为关于收入和消费的关系，存在一条基本的心理规律：随着收入的增加，消费也会增加，但消费的增加不如收入增加的多，收入和消费的这种关系被称为消费倾向也就是消费函数。</a:t>
            </a:r>
            <a:endParaRPr lang="en-US" altLang="zh-CN" sz="2000" dirty="0">
              <a:solidFill>
                <a:schemeClr val="accent2"/>
              </a:solidFill>
              <a:latin typeface="华文楷体" panose="02010600040101010101" pitchFamily="2" charset="-122"/>
              <a:ea typeface="华文楷体" panose="02010600040101010101" pitchFamily="2" charset="-122"/>
            </a:endParaRPr>
          </a:p>
          <a:p>
            <a:pPr marL="0" indent="0" algn="ctr">
              <a:buNone/>
            </a:pPr>
            <a:r>
              <a:rPr lang="en-US" altLang="zh-CN" sz="2400" dirty="0">
                <a:solidFill>
                  <a:schemeClr val="accent1"/>
                </a:solidFill>
                <a:latin typeface="华文楷体" panose="02010600040101010101" pitchFamily="2" charset="-122"/>
                <a:ea typeface="华文楷体" panose="02010600040101010101" pitchFamily="2" charset="-122"/>
              </a:rPr>
              <a:t>C=C( y )</a:t>
            </a:r>
            <a:r>
              <a:rPr lang="en-US" altLang="zh-CN" sz="2400" dirty="0">
                <a:latin typeface="华文楷体" panose="02010600040101010101" pitchFamily="2" charset="-122"/>
                <a:ea typeface="华文楷体" panose="02010600040101010101" pitchFamily="2" charset="-122"/>
              </a:rPr>
              <a:t>=α+</a:t>
            </a: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  β y</a:t>
            </a:r>
          </a:p>
          <a:p>
            <a:pPr marL="0" indent="0">
              <a:buNone/>
            </a:pPr>
            <a:r>
              <a:rPr lang="zh-CN" altLang="en-US" sz="2400" b="1" dirty="0">
                <a:latin typeface="华文楷体" panose="02010600040101010101" pitchFamily="2" charset="-122"/>
                <a:ea typeface="华文楷体" panose="02010600040101010101" pitchFamily="2" charset="-122"/>
              </a:rPr>
              <a:t>边际消费倾向（</a:t>
            </a:r>
            <a:r>
              <a:rPr lang="en-US" altLang="zh-CN" sz="2400" b="1" dirty="0">
                <a:latin typeface="华文楷体" panose="02010600040101010101" pitchFamily="2" charset="-122"/>
                <a:ea typeface="华文楷体" panose="02010600040101010101" pitchFamily="2" charset="-122"/>
              </a:rPr>
              <a:t>MPC</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marL="0" indent="0" algn="ctr">
              <a:buNone/>
            </a:pPr>
            <a:r>
              <a:rPr lang="en-US" altLang="zh-CN" sz="2400" dirty="0">
                <a:latin typeface="华文楷体" panose="02010600040101010101" pitchFamily="2" charset="-122"/>
                <a:ea typeface="华文楷体" panose="02010600040101010101" pitchFamily="2" charset="-122"/>
              </a:rPr>
              <a:t>MPC=</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y = β</a:t>
            </a:r>
          </a:p>
          <a:p>
            <a:pPr marL="0" indent="0" algn="ctr">
              <a:buNone/>
            </a:pPr>
            <a:r>
              <a:rPr lang="en-US" altLang="zh-CN" sz="2400" dirty="0">
                <a:latin typeface="华文楷体" panose="02010600040101010101" pitchFamily="2" charset="-122"/>
                <a:ea typeface="华文楷体" panose="02010600040101010101" pitchFamily="2" charset="-122"/>
              </a:rPr>
              <a:t>MPC=d C/d y</a:t>
            </a:r>
          </a:p>
          <a:p>
            <a:pPr marL="0" indent="0">
              <a:buNone/>
            </a:pPr>
            <a:r>
              <a:rPr lang="zh-CN" altLang="en-US" sz="2400" b="1" dirty="0">
                <a:latin typeface="华文楷体" panose="02010600040101010101" pitchFamily="2" charset="-122"/>
                <a:ea typeface="华文楷体" panose="02010600040101010101" pitchFamily="2" charset="-122"/>
              </a:rPr>
              <a:t>平均消费倾向</a:t>
            </a:r>
            <a:r>
              <a:rPr lang="en-US" altLang="zh-CN" sz="2400" b="1" dirty="0">
                <a:latin typeface="华文楷体" panose="02010600040101010101" pitchFamily="2" charset="-122"/>
                <a:ea typeface="华文楷体" panose="02010600040101010101" pitchFamily="2" charset="-122"/>
              </a:rPr>
              <a:t> (APC) </a:t>
            </a:r>
            <a:r>
              <a:rPr lang="zh-CN" altLang="en-US" sz="2400" b="1" dirty="0">
                <a:latin typeface="华文楷体" panose="02010600040101010101" pitchFamily="2" charset="-122"/>
                <a:ea typeface="华文楷体" panose="02010600040101010101" pitchFamily="2" charset="-122"/>
              </a:rPr>
              <a:t>：</a:t>
            </a:r>
            <a:endParaRPr lang="en-US" altLang="zh-CN" sz="2400" b="1" dirty="0">
              <a:latin typeface="华文楷体" panose="02010600040101010101" pitchFamily="2" charset="-122"/>
              <a:ea typeface="华文楷体" panose="02010600040101010101" pitchFamily="2" charset="-122"/>
            </a:endParaRPr>
          </a:p>
          <a:p>
            <a:pPr marL="0" indent="0" algn="ctr">
              <a:buNone/>
            </a:pPr>
            <a:r>
              <a:rPr lang="en-US" altLang="zh-CN" sz="2400" dirty="0">
                <a:latin typeface="华文楷体" panose="02010600040101010101" pitchFamily="2" charset="-122"/>
                <a:ea typeface="华文楷体" panose="02010600040101010101" pitchFamily="2" charset="-122"/>
              </a:rPr>
              <a:t>APC=</a:t>
            </a: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C/y</a:t>
            </a:r>
          </a:p>
          <a:p>
            <a:pPr marL="0" indent="0" algn="ctr">
              <a:buNone/>
            </a:pPr>
            <a:endParaRPr lang="en-US" altLang="zh-CN" sz="2400" dirty="0">
              <a:latin typeface="华文楷体" panose="02010600040101010101" pitchFamily="2" charset="-122"/>
              <a:ea typeface="华文楷体" panose="02010600040101010101" pitchFamily="2" charset="-122"/>
            </a:endParaRPr>
          </a:p>
        </p:txBody>
      </p:sp>
      <p:sp>
        <p:nvSpPr>
          <p:cNvPr id="5" name="内容占位符 4">
            <a:extLst>
              <a:ext uri="{FF2B5EF4-FFF2-40B4-BE49-F238E27FC236}">
                <a16:creationId xmlns:a16="http://schemas.microsoft.com/office/drawing/2014/main" id="{06185509-6123-4D54-A21C-581F45B9ACB4}"/>
              </a:ext>
            </a:extLst>
          </p:cNvPr>
          <p:cNvSpPr>
            <a:spLocks noGrp="1"/>
          </p:cNvSpPr>
          <p:nvPr>
            <p:ph sz="half" idx="2"/>
          </p:nvPr>
        </p:nvSpPr>
        <p:spPr>
          <a:xfrm>
            <a:off x="6171091" y="1475318"/>
            <a:ext cx="5031419" cy="5064600"/>
          </a:xfrm>
          <a:ln>
            <a:solidFill>
              <a:schemeClr val="accent1"/>
            </a:solidFill>
            <a:prstDash val="dashDot"/>
          </a:ln>
        </p:spPr>
        <p:txBody>
          <a:bodyPr>
            <a:normAutofit/>
          </a:bodyPr>
          <a:lstStyle/>
          <a:p>
            <a:r>
              <a:rPr lang="zh-CN" altLang="en-US" sz="2400" b="1" dirty="0">
                <a:latin typeface="华文楷体" panose="02010600040101010101" pitchFamily="2" charset="-122"/>
                <a:ea typeface="华文楷体" panose="02010600040101010101" pitchFamily="2" charset="-122"/>
              </a:rPr>
              <a:t>储蓄函数</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000" dirty="0">
                <a:solidFill>
                  <a:schemeClr val="accent2"/>
                </a:solidFill>
                <a:latin typeface="华文楷体" panose="02010600040101010101" pitchFamily="2" charset="-122"/>
                <a:ea typeface="华文楷体" panose="02010600040101010101" pitchFamily="2" charset="-122"/>
              </a:rPr>
              <a:t>含义：储蓄与收入的关系</a:t>
            </a:r>
            <a:endParaRPr lang="en-US" altLang="zh-CN" sz="2000" dirty="0">
              <a:solidFill>
                <a:schemeClr val="accent2"/>
              </a:solidFill>
              <a:latin typeface="华文楷体" panose="02010600040101010101" pitchFamily="2" charset="-122"/>
              <a:ea typeface="华文楷体" panose="02010600040101010101" pitchFamily="2" charset="-122"/>
            </a:endParaRPr>
          </a:p>
          <a:p>
            <a:pPr marL="0" indent="0" algn="ctr">
              <a:buNone/>
            </a:pPr>
            <a:r>
              <a:rPr lang="en-US" altLang="zh-CN" sz="2000" dirty="0">
                <a:latin typeface="华文楷体" panose="02010600040101010101" pitchFamily="2" charset="-122"/>
                <a:ea typeface="华文楷体" panose="02010600040101010101" pitchFamily="2" charset="-122"/>
              </a:rPr>
              <a:t>S=S(y) = y-c=- α+ (1-β )y</a:t>
            </a:r>
          </a:p>
          <a:p>
            <a:pPr marL="0" indent="0">
              <a:buNone/>
            </a:pPr>
            <a:r>
              <a:rPr lang="zh-CN" altLang="en-US" sz="2000" b="1" dirty="0">
                <a:latin typeface="华文楷体" panose="02010600040101010101" pitchFamily="2" charset="-122"/>
                <a:ea typeface="华文楷体" panose="02010600040101010101" pitchFamily="2" charset="-122"/>
              </a:rPr>
              <a:t>边际储蓄倾向（</a:t>
            </a:r>
            <a:r>
              <a:rPr lang="en-US" altLang="zh-CN" sz="2000" b="1" dirty="0">
                <a:latin typeface="华文楷体" panose="02010600040101010101" pitchFamily="2" charset="-122"/>
                <a:ea typeface="华文楷体" panose="02010600040101010101" pitchFamily="2" charset="-122"/>
              </a:rPr>
              <a:t>MPS)  :</a:t>
            </a:r>
          </a:p>
          <a:p>
            <a:pPr marL="0" indent="0" algn="ctr">
              <a:buNone/>
            </a:pP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MPC=</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s/</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y </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MPC</a:t>
            </a:r>
          </a:p>
          <a:p>
            <a:pPr marL="0" indent="0" algn="ctr">
              <a:buNone/>
            </a:pPr>
            <a:r>
              <a:rPr lang="en-US" altLang="zh-CN" sz="2000" dirty="0">
                <a:solidFill>
                  <a:prstClr val="black"/>
                </a:solidFill>
                <a:latin typeface="华文楷体" panose="02010600040101010101" pitchFamily="2" charset="-122"/>
                <a:ea typeface="华文楷体" panose="02010600040101010101" pitchFamily="2" charset="-122"/>
              </a:rPr>
              <a:t>△</a:t>
            </a:r>
            <a:r>
              <a:rPr lang="zh-CN" altLang="en-US" sz="2000" dirty="0">
                <a:solidFill>
                  <a:prstClr val="black"/>
                </a:solidFill>
                <a:latin typeface="华文楷体" panose="02010600040101010101" pitchFamily="2" charset="-122"/>
                <a:ea typeface="华文楷体" panose="02010600040101010101" pitchFamily="2" charset="-122"/>
              </a:rPr>
              <a:t>→</a:t>
            </a:r>
            <a:r>
              <a:rPr lang="en-US" altLang="zh-CN" sz="2000" dirty="0">
                <a:solidFill>
                  <a:prstClr val="black"/>
                </a:solidFill>
                <a:latin typeface="华文楷体" panose="02010600040101010101" pitchFamily="2" charset="-122"/>
                <a:ea typeface="华文楷体" panose="02010600040101010101" pitchFamily="2" charset="-122"/>
              </a:rPr>
              <a:t>0  =</a:t>
            </a: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lang="en-US" altLang="zh-CN" sz="2000" dirty="0">
                <a:solidFill>
                  <a:prstClr val="black"/>
                </a:solidFill>
                <a:latin typeface="华文楷体" panose="02010600040101010101" pitchFamily="2" charset="-122"/>
                <a:ea typeface="华文楷体" panose="02010600040101010101" pitchFamily="2" charset="-122"/>
              </a:rPr>
              <a:t>ds</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lang="zh-CN" altLang="en-US" sz="2000" dirty="0">
                <a:latin typeface="华文楷体" panose="02010600040101010101" pitchFamily="2" charset="-122"/>
                <a:ea typeface="华文楷体" panose="02010600040101010101" pitchFamily="2" charset="-122"/>
              </a:rPr>
              <a:t> </a:t>
            </a:r>
            <a:r>
              <a:rPr lang="en-US" altLang="zh-CN" sz="2000" dirty="0" err="1">
                <a:latin typeface="华文楷体" panose="02010600040101010101" pitchFamily="2" charset="-122"/>
                <a:ea typeface="华文楷体" panose="02010600040101010101" pitchFamily="2" charset="-122"/>
              </a:rPr>
              <a:t>dy</a:t>
            </a:r>
            <a:endParaRPr lang="en-US" altLang="zh-CN" sz="2000" dirty="0">
              <a:latin typeface="华文楷体" panose="02010600040101010101" pitchFamily="2" charset="-122"/>
              <a:ea typeface="华文楷体" panose="02010600040101010101" pitchFamily="2" charset="-122"/>
            </a:endParaRPr>
          </a:p>
          <a:p>
            <a:pPr marL="0" indent="0">
              <a:buNone/>
            </a:pPr>
            <a:r>
              <a:rPr kumimoji="0" lang="zh-CN" altLang="en-US" sz="20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平均</a:t>
            </a:r>
            <a:r>
              <a:rPr lang="zh-CN" altLang="en-US" sz="2000" b="1" noProof="0" dirty="0">
                <a:solidFill>
                  <a:prstClr val="black"/>
                </a:solidFill>
                <a:latin typeface="华文楷体" panose="02010600040101010101" pitchFamily="2" charset="-122"/>
                <a:ea typeface="华文楷体" panose="02010600040101010101" pitchFamily="2" charset="-122"/>
              </a:rPr>
              <a:t>储蓄</a:t>
            </a:r>
            <a:r>
              <a:rPr kumimoji="0" lang="zh-CN" altLang="en-US" sz="20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倾向</a:t>
            </a:r>
            <a:r>
              <a:rPr kumimoji="0" lang="en-US" altLang="zh-CN" sz="20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(APC) :</a:t>
            </a:r>
            <a:endParaRPr lang="en-US" altLang="zh-CN" sz="2000" dirty="0">
              <a:latin typeface="华文楷体" panose="02010600040101010101" pitchFamily="2" charset="-122"/>
              <a:ea typeface="华文楷体" panose="02010600040101010101" pitchFamily="2" charset="-122"/>
            </a:endParaRPr>
          </a:p>
          <a:p>
            <a:pPr marL="0" indent="0" algn="ctr">
              <a:buNone/>
            </a:pPr>
            <a:r>
              <a:rPr lang="en-US" altLang="zh-CN" sz="2000" dirty="0">
                <a:latin typeface="华文楷体" panose="02010600040101010101" pitchFamily="2" charset="-122"/>
                <a:ea typeface="华文楷体" panose="02010600040101010101" pitchFamily="2" charset="-122"/>
              </a:rPr>
              <a:t>APS=s/y</a:t>
            </a:r>
          </a:p>
          <a:p>
            <a:pPr marL="0" indent="0" algn="ctr">
              <a:buNone/>
            </a:pPr>
            <a:endParaRPr lang="en-US" altLang="zh-CN" sz="2000" dirty="0">
              <a:latin typeface="华文楷体" panose="02010600040101010101" pitchFamily="2" charset="-122"/>
              <a:ea typeface="华文楷体" panose="02010600040101010101" pitchFamily="2" charset="-122"/>
            </a:endParaRPr>
          </a:p>
          <a:p>
            <a:pPr marL="0" indent="0" algn="ctr">
              <a:buNone/>
            </a:pPr>
            <a:endParaRPr lang="en-US" altLang="zh-CN" sz="2000" dirty="0">
              <a:latin typeface="华文楷体" panose="02010600040101010101" pitchFamily="2" charset="-122"/>
              <a:ea typeface="华文楷体" panose="02010600040101010101" pitchFamily="2" charset="-122"/>
            </a:endParaRPr>
          </a:p>
          <a:p>
            <a:pPr marL="0" indent="0">
              <a:buNone/>
            </a:pPr>
            <a:r>
              <a:rPr lang="en-US" altLang="zh-CN" sz="2000" dirty="0">
                <a:solidFill>
                  <a:schemeClr val="accent1"/>
                </a:solidFill>
                <a:latin typeface="华文楷体" panose="02010600040101010101" pitchFamily="2" charset="-122"/>
                <a:ea typeface="华文楷体" panose="02010600040101010101" pitchFamily="2" charset="-122"/>
              </a:rPr>
              <a:t>            MPC+MPS=1</a:t>
            </a:r>
          </a:p>
          <a:p>
            <a:pPr marL="0" indent="0" algn="ctr">
              <a:buNone/>
            </a:pPr>
            <a:endParaRPr lang="en-US" altLang="zh-CN" sz="2000" dirty="0">
              <a:latin typeface="华文楷体" panose="02010600040101010101" pitchFamily="2" charset="-122"/>
              <a:ea typeface="华文楷体" panose="02010600040101010101" pitchFamily="2" charset="-122"/>
            </a:endParaRPr>
          </a:p>
          <a:p>
            <a:pPr marL="0" indent="0" algn="ctr">
              <a:buNone/>
            </a:pPr>
            <a:endParaRPr lang="en-US" altLang="zh-CN" sz="2000" dirty="0">
              <a:latin typeface="华文楷体" panose="02010600040101010101" pitchFamily="2" charset="-122"/>
              <a:ea typeface="华文楷体" panose="02010600040101010101" pitchFamily="2" charset="-122"/>
            </a:endParaRPr>
          </a:p>
          <a:p>
            <a:pPr marL="0" indent="0" algn="ctr">
              <a:buNone/>
            </a:pPr>
            <a:endParaRPr lang="en-US" altLang="zh-CN" sz="2000" b="1" dirty="0">
              <a:latin typeface="华文楷体" panose="02010600040101010101" pitchFamily="2" charset="-122"/>
              <a:ea typeface="华文楷体" panose="02010600040101010101" pitchFamily="2" charset="-122"/>
            </a:endParaRPr>
          </a:p>
          <a:p>
            <a:pPr marL="0" indent="0">
              <a:buNone/>
            </a:pPr>
            <a:endParaRPr lang="zh-CN" altLang="en-US" sz="2000" dirty="0">
              <a:solidFill>
                <a:schemeClr val="accent2"/>
              </a:solidFill>
              <a:latin typeface="华文楷体" panose="02010600040101010101" pitchFamily="2" charset="-122"/>
              <a:ea typeface="华文楷体" panose="02010600040101010101" pitchFamily="2" charset="-122"/>
            </a:endParaRPr>
          </a:p>
        </p:txBody>
      </p:sp>
      <p:sp>
        <p:nvSpPr>
          <p:cNvPr id="3" name="箭头: 右 2">
            <a:extLst>
              <a:ext uri="{FF2B5EF4-FFF2-40B4-BE49-F238E27FC236}">
                <a16:creationId xmlns:a16="http://schemas.microsoft.com/office/drawing/2014/main" id="{6C2DEAB9-190A-46B5-8E6C-28B5B73E0A35}"/>
              </a:ext>
            </a:extLst>
          </p:cNvPr>
          <p:cNvSpPr/>
          <p:nvPr/>
        </p:nvSpPr>
        <p:spPr>
          <a:xfrm>
            <a:off x="6276513" y="5134107"/>
            <a:ext cx="594804" cy="248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20E2B888-E2EB-4020-9B06-EF8AD8CDAE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187" y="1906569"/>
            <a:ext cx="4483628" cy="2633846"/>
          </a:xfrm>
          <a:prstGeom prst="rect">
            <a:avLst/>
          </a:prstGeom>
        </p:spPr>
      </p:pic>
      <p:pic>
        <p:nvPicPr>
          <p:cNvPr id="11" name="图片 10">
            <a:extLst>
              <a:ext uri="{FF2B5EF4-FFF2-40B4-BE49-F238E27FC236}">
                <a16:creationId xmlns:a16="http://schemas.microsoft.com/office/drawing/2014/main" id="{37A90BC4-21B6-4FBF-B75C-274E68676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751" y="2137943"/>
            <a:ext cx="3045176" cy="2171098"/>
          </a:xfrm>
          <a:prstGeom prst="rect">
            <a:avLst/>
          </a:prstGeom>
        </p:spPr>
      </p:pic>
    </p:spTree>
    <p:extLst>
      <p:ext uri="{BB962C8B-B14F-4D97-AF65-F5344CB8AC3E}">
        <p14:creationId xmlns:p14="http://schemas.microsoft.com/office/powerpoint/2010/main" val="72762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
                                            <p:txEl>
                                              <p:pRg st="4" end="4"/>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4">
                                            <p:bg/>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
                                            <p:txEl>
                                              <p:pRg st="4" end="4"/>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txEl>
                                              <p:pRg st="5" end="5"/>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D1EA1-2799-4080-BD4B-D3231AFA05B9}"/>
              </a:ext>
            </a:extLst>
          </p:cNvPr>
          <p:cNvSpPr>
            <a:spLocks noGrp="1"/>
          </p:cNvSpPr>
          <p:nvPr>
            <p:ph type="title"/>
          </p:nvPr>
        </p:nvSpPr>
        <p:spPr/>
        <p:txBody>
          <a:bodyPr>
            <a:noAutofit/>
          </a:bodyPr>
          <a:lstStyle/>
          <a:p>
            <a:r>
              <a:rPr lang="zh-CN" altLang="en-US" sz="3200" dirty="0">
                <a:latin typeface="华文隶书" panose="02010800040101010101" pitchFamily="2" charset="-122"/>
                <a:ea typeface="华文隶书" panose="02010800040101010101" pitchFamily="2" charset="-122"/>
              </a:rPr>
              <a:t>两部门</a:t>
            </a:r>
            <a:r>
              <a:rPr kumimoji="0" lang="zh-CN" altLang="en-US" sz="3200" b="0" i="0" u="none" strike="noStrike" kern="1200" cap="none" spc="0" normalizeH="0" baseline="0" noProof="0" dirty="0">
                <a:ln>
                  <a:noFill/>
                </a:ln>
                <a:solidFill>
                  <a:prstClr val="black"/>
                </a:solidFill>
                <a:effectLst/>
                <a:uLnTx/>
                <a:uFillTx/>
                <a:latin typeface="华文隶书" panose="02010800040101010101" pitchFamily="2" charset="-122"/>
                <a:ea typeface="华文隶书" panose="02010800040101010101" pitchFamily="2" charset="-122"/>
                <a:cs typeface="+mj-cs"/>
              </a:rPr>
              <a:t>和三部门</a:t>
            </a:r>
            <a:r>
              <a:rPr lang="zh-CN" altLang="en-US" sz="3200" dirty="0">
                <a:latin typeface="华文隶书" panose="02010800040101010101" pitchFamily="2" charset="-122"/>
                <a:ea typeface="华文隶书" panose="02010800040101010101" pitchFamily="2" charset="-122"/>
              </a:rPr>
              <a:t>均衡收入决定及乘数论</a:t>
            </a:r>
            <a:r>
              <a:rPr lang="zh-CN" altLang="en-US" sz="3200" dirty="0">
                <a:solidFill>
                  <a:schemeClr val="accent2"/>
                </a:solidFill>
                <a:latin typeface="华文隶书" panose="02010800040101010101" pitchFamily="2" charset="-122"/>
                <a:ea typeface="华文隶书" panose="02010800040101010101" pitchFamily="2" charset="-122"/>
              </a:rPr>
              <a:t>（四）</a:t>
            </a:r>
            <a:br>
              <a:rPr lang="zh-CN" altLang="en-US" sz="3200" dirty="0">
                <a:latin typeface="华文隶书" panose="02010800040101010101" pitchFamily="2" charset="-122"/>
                <a:ea typeface="华文隶书" panose="02010800040101010101" pitchFamily="2" charset="-122"/>
              </a:rPr>
            </a:br>
            <a:endParaRPr lang="zh-CN" altLang="en-US" sz="3200" dirty="0">
              <a:latin typeface="华文隶书" panose="02010800040101010101" pitchFamily="2" charset="-122"/>
              <a:ea typeface="华文隶书" panose="02010800040101010101" pitchFamily="2" charset="-122"/>
            </a:endParaRPr>
          </a:p>
        </p:txBody>
      </p:sp>
      <p:sp>
        <p:nvSpPr>
          <p:cNvPr id="4" name="内容占位符 3">
            <a:extLst>
              <a:ext uri="{FF2B5EF4-FFF2-40B4-BE49-F238E27FC236}">
                <a16:creationId xmlns:a16="http://schemas.microsoft.com/office/drawing/2014/main" id="{7CCD0B75-40DD-4FF1-91E5-160FDA9F7FF5}"/>
              </a:ext>
            </a:extLst>
          </p:cNvPr>
          <p:cNvSpPr>
            <a:spLocks noGrp="1"/>
          </p:cNvSpPr>
          <p:nvPr>
            <p:ph sz="half" idx="1"/>
          </p:nvPr>
        </p:nvSpPr>
        <p:spPr>
          <a:xfrm>
            <a:off x="838200" y="1466781"/>
            <a:ext cx="5181600" cy="4934089"/>
          </a:xfrm>
        </p:spPr>
        <p:txBody>
          <a:bodyPr>
            <a:normAutofit/>
          </a:bodyPr>
          <a:lstStyle/>
          <a:p>
            <a:pPr>
              <a:buFont typeface="Wingdings" panose="05000000000000000000" pitchFamily="2" charset="2"/>
              <a:buChar char="l"/>
            </a:pPr>
            <a:r>
              <a:rPr lang="zh-CN" altLang="en-US" sz="2400" b="1" dirty="0">
                <a:latin typeface="华文楷体" panose="02010600040101010101" pitchFamily="2" charset="-122"/>
                <a:ea typeface="华文楷体" panose="02010600040101010101" pitchFamily="2" charset="-122"/>
              </a:rPr>
              <a:t>两部门（家庭、企业）</a:t>
            </a:r>
            <a:endParaRPr lang="en-US" altLang="zh-CN" sz="2400" b="1" dirty="0">
              <a:latin typeface="华文楷体" panose="02010600040101010101" pitchFamily="2" charset="-122"/>
              <a:ea typeface="华文楷体" panose="02010600040101010101" pitchFamily="2" charset="-122"/>
            </a:endParaRPr>
          </a:p>
          <a:p>
            <a:r>
              <a:rPr lang="zh-CN" altLang="en-US" sz="2000" b="1" dirty="0">
                <a:latin typeface="华文楷体" panose="02010600040101010101" pitchFamily="2" charset="-122"/>
                <a:ea typeface="华文楷体" panose="02010600040101010101" pitchFamily="2" charset="-122"/>
              </a:rPr>
              <a:t>使用消费函数求均衡收入（总支出等于总收入）</a:t>
            </a:r>
            <a:endParaRPr lang="en-US" altLang="zh-CN" sz="2000" b="1"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y=</a:t>
            </a:r>
            <a:r>
              <a:rPr lang="en-US" altLang="zh-CN" sz="2400" dirty="0" err="1">
                <a:latin typeface="华文楷体" panose="02010600040101010101" pitchFamily="2" charset="-122"/>
                <a:ea typeface="华文楷体" panose="02010600040101010101" pitchFamily="2" charset="-122"/>
              </a:rPr>
              <a:t>c+i</a:t>
            </a:r>
            <a:r>
              <a:rPr lang="en-US" altLang="zh-CN" sz="2400" dirty="0">
                <a:latin typeface="华文楷体" panose="02010600040101010101" pitchFamily="2" charset="-122"/>
                <a:ea typeface="华文楷体" panose="02010600040101010101" pitchFamily="2" charset="-122"/>
              </a:rPr>
              <a:t>    c=α+</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βy</a:t>
            </a:r>
          </a:p>
          <a:p>
            <a:pPr marL="0" indent="0">
              <a:lnSpc>
                <a:spcPct val="30000"/>
              </a:lnSpc>
              <a:buNone/>
            </a:pPr>
            <a:r>
              <a:rPr lang="zh-CN" altLang="en-US" sz="2400" dirty="0">
                <a:latin typeface="华文楷体" panose="02010600040101010101" pitchFamily="2" charset="-122"/>
                <a:ea typeface="华文楷体" panose="020106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α+</a:t>
            </a:r>
            <a:r>
              <a:rPr kumimoji="0" lang="en-US" altLang="zh-CN" sz="2400" b="0" i="0" u="none" strike="noStrike" kern="1200" cap="none"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i</a:t>
            </a:r>
            <a:endParaRPr lang="en-US" altLang="zh-CN" sz="2400" dirty="0">
              <a:latin typeface="华文楷体" panose="02010600040101010101" pitchFamily="2" charset="-122"/>
              <a:ea typeface="华文楷体" panose="02010600040101010101" pitchFamily="2" charset="-122"/>
            </a:endParaRPr>
          </a:p>
          <a:p>
            <a:pPr marL="0" indent="0">
              <a:lnSpc>
                <a:spcPct val="30000"/>
              </a:lnSpc>
              <a:buNone/>
            </a:pPr>
            <a:r>
              <a:rPr lang="en-US" altLang="zh-CN" sz="2400" dirty="0">
                <a:latin typeface="华文楷体" panose="02010600040101010101" pitchFamily="2" charset="-122"/>
                <a:ea typeface="华文楷体" panose="02010600040101010101" pitchFamily="2" charset="-122"/>
              </a:rPr>
              <a:t>          y=——  </a:t>
            </a:r>
          </a:p>
          <a:p>
            <a:pPr marL="0" indent="0">
              <a:lnSpc>
                <a:spcPct val="30000"/>
              </a:lnSpc>
              <a:buNone/>
            </a:pPr>
            <a:r>
              <a:rPr lang="en-US" altLang="zh-CN" sz="2400" dirty="0">
                <a:latin typeface="华文楷体" panose="02010600040101010101" pitchFamily="2" charset="-122"/>
                <a:ea typeface="华文楷体" panose="02010600040101010101" pitchFamily="2" charset="-122"/>
              </a:rPr>
              <a:t>                1-</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β</a:t>
            </a:r>
            <a:endParaRPr lang="en-US" altLang="zh-CN" sz="2400" dirty="0">
              <a:latin typeface="华文楷体" panose="02010600040101010101" pitchFamily="2" charset="-122"/>
              <a:ea typeface="华文楷体" panose="02010600040101010101" pitchFamily="2" charset="-122"/>
            </a:endParaRPr>
          </a:p>
          <a:p>
            <a:pPr>
              <a:lnSpc>
                <a:spcPct val="100000"/>
              </a:lnSpc>
            </a:pPr>
            <a:r>
              <a:rPr lang="zh-CN" altLang="en-US" sz="2000" b="1" dirty="0">
                <a:latin typeface="华文楷体" panose="02010600040101010101" pitchFamily="2" charset="-122"/>
                <a:ea typeface="华文楷体" panose="02010600040101010101" pitchFamily="2" charset="-122"/>
              </a:rPr>
              <a:t>使用储蓄函数求均衡收入</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计划投资等于计划储蓄）</a:t>
            </a:r>
            <a:endParaRPr lang="en-US" altLang="zh-CN" sz="2000" b="1" dirty="0">
              <a:latin typeface="华文楷体" panose="02010600040101010101" pitchFamily="2" charset="-122"/>
              <a:ea typeface="华文楷体" panose="02010600040101010101" pitchFamily="2" charset="-122"/>
            </a:endParaRPr>
          </a:p>
          <a:p>
            <a:pPr marL="0" indent="0">
              <a:lnSpc>
                <a:spcPct val="100000"/>
              </a:lnSpc>
              <a:buNone/>
            </a:pP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=s         s= -</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α+(1- βy)</a:t>
            </a:r>
          </a:p>
          <a:p>
            <a:pPr marL="0" marR="0" lvl="0" indent="0" algn="l" defTabSz="914400" rtl="0" eaLnBrk="1" fontAlgn="auto" latinLnBrk="0" hangingPunct="1">
              <a:lnSpc>
                <a:spcPct val="3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α+</a:t>
            </a:r>
            <a:r>
              <a:rPr kumimoji="0" lang="en-US" altLang="zh-CN" sz="2400" b="0" i="0" u="none" strike="noStrike" kern="1200" cap="none"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i</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marR="0" lvl="0" indent="0" algn="l" defTabSz="914400" rtl="0" eaLnBrk="1" fontAlgn="auto" latinLnBrk="0" hangingPunct="1">
              <a:lnSpc>
                <a:spcPct val="3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y=——  </a:t>
            </a:r>
          </a:p>
          <a:p>
            <a:pPr marL="0" marR="0" lvl="0" indent="0" algn="l" defTabSz="914400" rtl="0" eaLnBrk="1" fontAlgn="auto" latinLnBrk="0" hangingPunct="1">
              <a:lnSpc>
                <a:spcPct val="30000"/>
              </a:lnSpc>
              <a:spcBef>
                <a:spcPts val="1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1-β</a:t>
            </a:r>
            <a:endParaRPr lang="en-US" altLang="zh-CN" sz="2400" dirty="0">
              <a:latin typeface="华文楷体" panose="02010600040101010101" pitchFamily="2" charset="-122"/>
              <a:ea typeface="华文楷体" panose="02010600040101010101" pitchFamily="2" charset="-122"/>
            </a:endParaRPr>
          </a:p>
          <a:p>
            <a:pPr marL="0" indent="0">
              <a:lnSpc>
                <a:spcPct val="100000"/>
              </a:lnSpc>
              <a:buNone/>
            </a:pPr>
            <a:endParaRPr lang="en-US" altLang="zh-CN" sz="2000" b="1" dirty="0">
              <a:latin typeface="华文楷体" panose="02010600040101010101" pitchFamily="2" charset="-122"/>
              <a:ea typeface="华文楷体" panose="02010600040101010101" pitchFamily="2" charset="-122"/>
            </a:endParaRPr>
          </a:p>
          <a:p>
            <a:pPr marL="0" indent="0">
              <a:lnSpc>
                <a:spcPct val="30000"/>
              </a:lnSpc>
              <a:buNone/>
            </a:pPr>
            <a:endParaRPr lang="zh-CN" altLang="en-US" sz="2000" b="1" dirty="0">
              <a:latin typeface="华文楷体" panose="02010600040101010101" pitchFamily="2" charset="-122"/>
              <a:ea typeface="华文楷体" panose="02010600040101010101" pitchFamily="2" charset="-122"/>
            </a:endParaRPr>
          </a:p>
        </p:txBody>
      </p:sp>
      <p:sp>
        <p:nvSpPr>
          <p:cNvPr id="6" name="箭头: 右 5">
            <a:extLst>
              <a:ext uri="{FF2B5EF4-FFF2-40B4-BE49-F238E27FC236}">
                <a16:creationId xmlns:a16="http://schemas.microsoft.com/office/drawing/2014/main" id="{A3529285-2E7D-45BB-B60C-8395D0B652CA}"/>
              </a:ext>
            </a:extLst>
          </p:cNvPr>
          <p:cNvSpPr/>
          <p:nvPr/>
        </p:nvSpPr>
        <p:spPr>
          <a:xfrm>
            <a:off x="1180717" y="3263687"/>
            <a:ext cx="310719" cy="165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右 7">
            <a:extLst>
              <a:ext uri="{FF2B5EF4-FFF2-40B4-BE49-F238E27FC236}">
                <a16:creationId xmlns:a16="http://schemas.microsoft.com/office/drawing/2014/main" id="{24928BF3-93B2-4F35-9414-90CC5FCA2FC3}"/>
              </a:ext>
            </a:extLst>
          </p:cNvPr>
          <p:cNvSpPr/>
          <p:nvPr/>
        </p:nvSpPr>
        <p:spPr>
          <a:xfrm>
            <a:off x="1180717" y="5219267"/>
            <a:ext cx="310719" cy="165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p14="http://schemas.microsoft.com/office/powerpoint/2010/main">
        <mc:Choice Requires="p14">
          <p:contentPart p14:bwMode="auto" r:id="rId2">
            <p14:nvContentPartPr>
              <p14:cNvPr id="12" name="墨迹 11">
                <a:extLst>
                  <a:ext uri="{FF2B5EF4-FFF2-40B4-BE49-F238E27FC236}">
                    <a16:creationId xmlns:a16="http://schemas.microsoft.com/office/drawing/2014/main" id="{9E757B0C-09C0-426E-B4F1-1000A3BC1934}"/>
                  </a:ext>
                </a:extLst>
              </p14:cNvPr>
              <p14:cNvContentPartPr/>
              <p14:nvPr/>
            </p14:nvContentPartPr>
            <p14:xfrm>
              <a:off x="4261226" y="5201797"/>
              <a:ext cx="360" cy="360"/>
            </p14:xfrm>
          </p:contentPart>
        </mc:Choice>
        <mc:Fallback xmlns="">
          <p:pic>
            <p:nvPicPr>
              <p:cNvPr id="12" name="墨迹 11">
                <a:extLst>
                  <a:ext uri="{FF2B5EF4-FFF2-40B4-BE49-F238E27FC236}">
                    <a16:creationId xmlns:a16="http://schemas.microsoft.com/office/drawing/2014/main" id="{9E757B0C-09C0-426E-B4F1-1000A3BC1934}"/>
                  </a:ext>
                </a:extLst>
              </p:cNvPr>
              <p:cNvPicPr/>
              <p:nvPr/>
            </p:nvPicPr>
            <p:blipFill>
              <a:blip r:embed="rId4"/>
              <a:stretch>
                <a:fillRect/>
              </a:stretch>
            </p:blipFill>
            <p:spPr>
              <a:xfrm>
                <a:off x="4243226" y="518415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墨迹 12">
                <a:extLst>
                  <a:ext uri="{FF2B5EF4-FFF2-40B4-BE49-F238E27FC236}">
                    <a16:creationId xmlns:a16="http://schemas.microsoft.com/office/drawing/2014/main" id="{3625696D-3AE6-4ED9-B35E-612479FCC0F5}"/>
                  </a:ext>
                </a:extLst>
              </p14:cNvPr>
              <p14:cNvContentPartPr/>
              <p14:nvPr/>
            </p14:nvContentPartPr>
            <p14:xfrm>
              <a:off x="6081026" y="3967717"/>
              <a:ext cx="360" cy="1800"/>
            </p14:xfrm>
          </p:contentPart>
        </mc:Choice>
        <mc:Fallback xmlns="">
          <p:pic>
            <p:nvPicPr>
              <p:cNvPr id="13" name="墨迹 12">
                <a:extLst>
                  <a:ext uri="{FF2B5EF4-FFF2-40B4-BE49-F238E27FC236}">
                    <a16:creationId xmlns:a16="http://schemas.microsoft.com/office/drawing/2014/main" id="{3625696D-3AE6-4ED9-B35E-612479FCC0F5}"/>
                  </a:ext>
                </a:extLst>
              </p:cNvPr>
              <p:cNvPicPr/>
              <p:nvPr/>
            </p:nvPicPr>
            <p:blipFill>
              <a:blip r:embed="rId6"/>
              <a:stretch>
                <a:fillRect/>
              </a:stretch>
            </p:blipFill>
            <p:spPr>
              <a:xfrm>
                <a:off x="6072386" y="3959077"/>
                <a:ext cx="180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墨迹 13">
                <a:extLst>
                  <a:ext uri="{FF2B5EF4-FFF2-40B4-BE49-F238E27FC236}">
                    <a16:creationId xmlns:a16="http://schemas.microsoft.com/office/drawing/2014/main" id="{92A8CED7-506C-4E45-BB45-7B1DD8AB1AB3}"/>
                  </a:ext>
                </a:extLst>
              </p14:cNvPr>
              <p14:cNvContentPartPr/>
              <p14:nvPr/>
            </p14:nvContentPartPr>
            <p14:xfrm>
              <a:off x="5619506" y="4447597"/>
              <a:ext cx="360" cy="360"/>
            </p14:xfrm>
          </p:contentPart>
        </mc:Choice>
        <mc:Fallback xmlns="">
          <p:pic>
            <p:nvPicPr>
              <p:cNvPr id="14" name="墨迹 13">
                <a:extLst>
                  <a:ext uri="{FF2B5EF4-FFF2-40B4-BE49-F238E27FC236}">
                    <a16:creationId xmlns:a16="http://schemas.microsoft.com/office/drawing/2014/main" id="{92A8CED7-506C-4E45-BB45-7B1DD8AB1AB3}"/>
                  </a:ext>
                </a:extLst>
              </p:cNvPr>
              <p:cNvPicPr/>
              <p:nvPr/>
            </p:nvPicPr>
            <p:blipFill>
              <a:blip r:embed="rId6"/>
              <a:stretch>
                <a:fillRect/>
              </a:stretch>
            </p:blipFill>
            <p:spPr>
              <a:xfrm>
                <a:off x="5610866" y="4438597"/>
                <a:ext cx="18000" cy="18000"/>
              </a:xfrm>
              <a:prstGeom prst="rect">
                <a:avLst/>
              </a:prstGeom>
            </p:spPr>
          </p:pic>
        </mc:Fallback>
      </mc:AlternateContent>
      <p:pic>
        <p:nvPicPr>
          <p:cNvPr id="11" name="图片 10">
            <a:extLst>
              <a:ext uri="{FF2B5EF4-FFF2-40B4-BE49-F238E27FC236}">
                <a16:creationId xmlns:a16="http://schemas.microsoft.com/office/drawing/2014/main" id="{2D0793DA-21AE-41F0-AEA2-2CD2F978BC8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99370" y="1102944"/>
            <a:ext cx="3634111" cy="2834150"/>
          </a:xfrm>
          <a:prstGeom prst="rect">
            <a:avLst/>
          </a:prstGeom>
        </p:spPr>
      </p:pic>
      <p:pic>
        <p:nvPicPr>
          <p:cNvPr id="16" name="图片 15">
            <a:extLst>
              <a:ext uri="{FF2B5EF4-FFF2-40B4-BE49-F238E27FC236}">
                <a16:creationId xmlns:a16="http://schemas.microsoft.com/office/drawing/2014/main" id="{2A70A7F2-7E45-4756-AB6F-93363ED46C5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737226" y="3867151"/>
            <a:ext cx="3934958" cy="2136629"/>
          </a:xfrm>
          <a:prstGeom prst="rect">
            <a:avLst/>
          </a:prstGeom>
        </p:spPr>
      </p:pic>
    </p:spTree>
    <p:extLst>
      <p:ext uri="{BB962C8B-B14F-4D97-AF65-F5344CB8AC3E}">
        <p14:creationId xmlns:p14="http://schemas.microsoft.com/office/powerpoint/2010/main" val="450653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896C968-D230-4601-8389-DBCD44C2DDF4}"/>
              </a:ext>
            </a:extLst>
          </p:cNvPr>
          <p:cNvSpPr txBox="1">
            <a:spLocks/>
          </p:cNvSpPr>
          <p:nvPr/>
        </p:nvSpPr>
        <p:spPr>
          <a:xfrm>
            <a:off x="1209581" y="1502292"/>
            <a:ext cx="10011794" cy="4934089"/>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Font typeface="Arial" panose="020B0604020202020204" pitchFamily="34" charset="0"/>
              <a:buNone/>
            </a:pPr>
            <a:r>
              <a:rPr lang="zh-CN" altLang="en-US" sz="2600" b="1" dirty="0">
                <a:solidFill>
                  <a:prstClr val="black"/>
                </a:solidFill>
                <a:latin typeface="华文楷体" panose="02010600040101010101" pitchFamily="2" charset="-122"/>
                <a:ea typeface="华文楷体" panose="02010600040101010101" pitchFamily="2" charset="-122"/>
              </a:rPr>
              <a:t>乘数含义：以投资乘数为例，投资乘数指</a:t>
            </a:r>
            <a:r>
              <a:rPr lang="zh-CN" altLang="en-US" sz="2600" b="1" dirty="0">
                <a:solidFill>
                  <a:srgbClr val="FF0000"/>
                </a:solidFill>
                <a:latin typeface="华文楷体" panose="02010600040101010101" pitchFamily="2" charset="-122"/>
                <a:ea typeface="华文楷体" panose="02010600040101010101" pitchFamily="2" charset="-122"/>
              </a:rPr>
              <a:t>收入的变化</a:t>
            </a:r>
            <a:r>
              <a:rPr lang="zh-CN" altLang="en-US" sz="2600" b="1" dirty="0">
                <a:solidFill>
                  <a:prstClr val="black"/>
                </a:solidFill>
                <a:latin typeface="华文楷体" panose="02010600040101010101" pitchFamily="2" charset="-122"/>
                <a:ea typeface="华文楷体" panose="02010600040101010101" pitchFamily="2" charset="-122"/>
              </a:rPr>
              <a:t>与</a:t>
            </a:r>
            <a:r>
              <a:rPr lang="zh-CN" altLang="en-US" sz="2600" b="1" dirty="0">
                <a:solidFill>
                  <a:srgbClr val="FF0000"/>
                </a:solidFill>
                <a:latin typeface="华文楷体" panose="02010600040101010101" pitchFamily="2" charset="-122"/>
                <a:ea typeface="华文楷体" panose="02010600040101010101" pitchFamily="2" charset="-122"/>
              </a:rPr>
              <a:t>带来这种变化的投资支出的变化</a:t>
            </a:r>
            <a:r>
              <a:rPr lang="zh-CN" altLang="en-US" sz="2600" b="1" dirty="0">
                <a:solidFill>
                  <a:prstClr val="black"/>
                </a:solidFill>
                <a:latin typeface="华文楷体" panose="02010600040101010101" pitchFamily="2" charset="-122"/>
                <a:ea typeface="华文楷体" panose="02010600040101010101" pitchFamily="2" charset="-122"/>
              </a:rPr>
              <a:t>的比率                                                                 </a:t>
            </a:r>
            <a:r>
              <a:rPr lang="en-US" altLang="zh-CN" sz="2600" dirty="0">
                <a:solidFill>
                  <a:prstClr val="black"/>
                </a:solidFill>
                <a:latin typeface="华文楷体" panose="02010600040101010101" pitchFamily="2" charset="-122"/>
                <a:ea typeface="华文楷体" panose="02010600040101010101" pitchFamily="2" charset="-122"/>
              </a:rPr>
              <a:t>                                                      </a:t>
            </a:r>
          </a:p>
          <a:p>
            <a:pPr marL="0" indent="0">
              <a:lnSpc>
                <a:spcPct val="30000"/>
              </a:lnSpc>
              <a:buFont typeface="Arial" panose="020B0604020202020204" pitchFamily="34" charset="0"/>
              <a:buNone/>
              <a:defRPr/>
            </a:pPr>
            <a:endParaRPr lang="en-US" altLang="zh-CN" sz="2600" dirty="0">
              <a:solidFill>
                <a:prstClr val="black"/>
              </a:solidFill>
              <a:latin typeface="华文楷体" panose="02010600040101010101" pitchFamily="2" charset="-122"/>
              <a:ea typeface="华文楷体" panose="02010600040101010101" pitchFamily="2" charset="-122"/>
            </a:endParaRPr>
          </a:p>
          <a:p>
            <a:pPr marL="0" indent="0">
              <a:lnSpc>
                <a:spcPct val="30000"/>
              </a:lnSpc>
              <a:buFont typeface="Arial" panose="020B0604020202020204" pitchFamily="34" charset="0"/>
              <a:buNone/>
              <a:defRPr/>
            </a:pPr>
            <a:r>
              <a:rPr lang="en-US" altLang="zh-CN" sz="2600" dirty="0">
                <a:solidFill>
                  <a:prstClr val="black"/>
                </a:solidFill>
                <a:latin typeface="华文楷体" panose="02010600040101010101" pitchFamily="2" charset="-122"/>
                <a:ea typeface="华文楷体" panose="02010600040101010101" pitchFamily="2" charset="-122"/>
              </a:rPr>
              <a:t>                                                         </a:t>
            </a:r>
          </a:p>
          <a:p>
            <a:pPr marL="0" indent="0">
              <a:lnSpc>
                <a:spcPct val="30000"/>
              </a:lnSpc>
              <a:buFont typeface="Arial" panose="020B0604020202020204" pitchFamily="34" charset="0"/>
              <a:buNone/>
              <a:defRPr/>
            </a:pPr>
            <a:r>
              <a:rPr lang="en-US" altLang="zh-CN" sz="2600" dirty="0">
                <a:solidFill>
                  <a:prstClr val="black"/>
                </a:solidFill>
                <a:latin typeface="华文楷体" panose="02010600040101010101" pitchFamily="2" charset="-122"/>
                <a:ea typeface="华文楷体" panose="02010600040101010101" pitchFamily="2" charset="-122"/>
              </a:rPr>
              <a:t>                                                        1</a:t>
            </a:r>
          </a:p>
          <a:p>
            <a:pPr marL="0" indent="0">
              <a:lnSpc>
                <a:spcPct val="30000"/>
              </a:lnSpc>
              <a:buFont typeface="Arial" panose="020B0604020202020204" pitchFamily="34" charset="0"/>
              <a:buNone/>
              <a:defRPr/>
            </a:pPr>
            <a:r>
              <a:rPr lang="zh-CN" altLang="en-US" sz="2600" dirty="0">
                <a:solidFill>
                  <a:prstClr val="black"/>
                </a:solidFill>
                <a:latin typeface="华文楷体" panose="02010600040101010101" pitchFamily="2" charset="-122"/>
                <a:ea typeface="华文楷体" panose="02010600040101010101" pitchFamily="2" charset="-122"/>
              </a:rPr>
              <a:t>△</a:t>
            </a:r>
            <a:r>
              <a:rPr lang="en-US" altLang="zh-CN" sz="2600" dirty="0">
                <a:solidFill>
                  <a:prstClr val="black"/>
                </a:solidFill>
                <a:latin typeface="华文楷体" panose="02010600040101010101" pitchFamily="2" charset="-122"/>
                <a:ea typeface="华文楷体" panose="02010600040101010101" pitchFamily="2" charset="-122"/>
              </a:rPr>
              <a:t>y/</a:t>
            </a:r>
            <a:r>
              <a:rPr lang="zh-CN" altLang="en-US" sz="2600" dirty="0">
                <a:latin typeface="华文楷体" panose="02010600040101010101" pitchFamily="2" charset="-122"/>
                <a:ea typeface="华文楷体" panose="02010600040101010101" pitchFamily="2" charset="-122"/>
              </a:rPr>
              <a:t> △</a:t>
            </a:r>
            <a:r>
              <a:rPr lang="en-US" altLang="zh-CN" sz="2600" dirty="0" err="1">
                <a:latin typeface="华文楷体" panose="02010600040101010101" pitchFamily="2" charset="-122"/>
                <a:ea typeface="华文楷体" panose="02010600040101010101" pitchFamily="2" charset="-122"/>
              </a:rPr>
              <a:t>i</a:t>
            </a:r>
            <a:r>
              <a:rPr lang="en-US" altLang="zh-CN" sz="2600" dirty="0">
                <a:latin typeface="华文楷体" panose="02010600040101010101" pitchFamily="2" charset="-122"/>
                <a:ea typeface="华文楷体" panose="02010600040101010101" pitchFamily="2" charset="-122"/>
              </a:rPr>
              <a:t>             </a:t>
            </a:r>
            <a:r>
              <a:rPr lang="en-US" altLang="zh-CN" sz="2600" dirty="0" err="1">
                <a:latin typeface="华文楷体" panose="02010600040101010101" pitchFamily="2" charset="-122"/>
                <a:ea typeface="华文楷体" panose="02010600040101010101" pitchFamily="2" charset="-122"/>
              </a:rPr>
              <a:t>dy</a:t>
            </a:r>
            <a:r>
              <a:rPr lang="en-US" altLang="zh-CN" sz="2600" dirty="0">
                <a:latin typeface="华文楷体" panose="02010600040101010101" pitchFamily="2" charset="-122"/>
                <a:ea typeface="华文楷体" panose="02010600040101010101" pitchFamily="2" charset="-122"/>
              </a:rPr>
              <a:t>/di                  </a:t>
            </a:r>
            <a:r>
              <a:rPr lang="en-US" altLang="zh-CN" sz="2600" dirty="0">
                <a:solidFill>
                  <a:prstClr val="black"/>
                </a:solidFill>
                <a:latin typeface="华文楷体" panose="02010600040101010101" pitchFamily="2" charset="-122"/>
                <a:ea typeface="华文楷体" panose="02010600040101010101" pitchFamily="2" charset="-122"/>
              </a:rPr>
              <a:t>——  </a:t>
            </a:r>
          </a:p>
          <a:p>
            <a:pPr marL="0" indent="0">
              <a:lnSpc>
                <a:spcPct val="30000"/>
              </a:lnSpc>
              <a:buFont typeface="Arial" panose="020B0604020202020204" pitchFamily="34" charset="0"/>
              <a:buNone/>
              <a:defRPr/>
            </a:pPr>
            <a:r>
              <a:rPr lang="en-US" altLang="zh-CN" sz="2600" dirty="0">
                <a:solidFill>
                  <a:prstClr val="black"/>
                </a:solidFill>
                <a:latin typeface="华文楷体" panose="02010600040101010101" pitchFamily="2" charset="-122"/>
                <a:ea typeface="华文楷体" panose="02010600040101010101" pitchFamily="2" charset="-122"/>
              </a:rPr>
              <a:t>                                                       1-β</a:t>
            </a:r>
          </a:p>
          <a:p>
            <a:pPr marL="0" indent="0">
              <a:lnSpc>
                <a:spcPct val="30000"/>
              </a:lnSpc>
              <a:buFont typeface="Arial" panose="020B0604020202020204" pitchFamily="34" charset="0"/>
              <a:buNone/>
              <a:defRPr/>
            </a:pPr>
            <a:endParaRPr lang="en-US" altLang="zh-CN" sz="2600" dirty="0">
              <a:solidFill>
                <a:prstClr val="black"/>
              </a:solidFill>
              <a:latin typeface="华文楷体" panose="02010600040101010101" pitchFamily="2" charset="-122"/>
              <a:ea typeface="华文楷体" panose="02010600040101010101" pitchFamily="2" charset="-122"/>
            </a:endParaRPr>
          </a:p>
          <a:p>
            <a:r>
              <a:rPr lang="zh-CN" altLang="en-US" sz="2600" b="1" dirty="0">
                <a:latin typeface="华文楷体" panose="02010600040101010101" pitchFamily="2" charset="-122"/>
                <a:ea typeface="华文楷体" panose="02010600040101010101" pitchFamily="2" charset="-122"/>
              </a:rPr>
              <a:t>三部门</a:t>
            </a:r>
            <a:endParaRPr lang="en-US" altLang="zh-CN" sz="2600" b="1" dirty="0">
              <a:latin typeface="华文楷体" panose="02010600040101010101" pitchFamily="2" charset="-122"/>
              <a:ea typeface="华文楷体" panose="02010600040101010101" pitchFamily="2" charset="-122"/>
            </a:endParaRPr>
          </a:p>
          <a:p>
            <a:pPr marL="0" indent="0">
              <a:buFont typeface="Arial" panose="020B0604020202020204" pitchFamily="34" charset="0"/>
              <a:buNone/>
            </a:pPr>
            <a:r>
              <a:rPr lang="en-US" altLang="zh-CN" sz="2600" dirty="0">
                <a:solidFill>
                  <a:prstClr val="black"/>
                </a:solidFill>
                <a:latin typeface="华文楷体" panose="02010600040101010101" pitchFamily="2" charset="-122"/>
                <a:ea typeface="华文楷体" panose="02010600040101010101" pitchFamily="2" charset="-122"/>
              </a:rPr>
              <a:t>y=</a:t>
            </a:r>
            <a:r>
              <a:rPr lang="en-US" altLang="zh-CN" sz="2600" dirty="0" err="1">
                <a:solidFill>
                  <a:prstClr val="black"/>
                </a:solidFill>
                <a:latin typeface="华文楷体" panose="02010600040101010101" pitchFamily="2" charset="-122"/>
                <a:ea typeface="华文楷体" panose="02010600040101010101" pitchFamily="2" charset="-122"/>
              </a:rPr>
              <a:t>c+i+g</a:t>
            </a:r>
            <a:r>
              <a:rPr lang="en-US" altLang="zh-CN" sz="2600" dirty="0">
                <a:solidFill>
                  <a:prstClr val="black"/>
                </a:solidFill>
                <a:latin typeface="华文楷体" panose="02010600040101010101" pitchFamily="2" charset="-122"/>
                <a:ea typeface="华文楷体" panose="02010600040101010101" pitchFamily="2" charset="-122"/>
              </a:rPr>
              <a:t> = α+β</a:t>
            </a:r>
            <a:r>
              <a:rPr lang="en-US" altLang="zh-CN" sz="2600" dirty="0">
                <a:latin typeface="华文楷体" panose="02010600040101010101" pitchFamily="2" charset="-122"/>
                <a:ea typeface="华文楷体" panose="02010600040101010101" pitchFamily="2" charset="-122"/>
              </a:rPr>
              <a:t>(y-t)+</a:t>
            </a:r>
            <a:r>
              <a:rPr lang="en-US" altLang="zh-CN" sz="2600" dirty="0" err="1">
                <a:solidFill>
                  <a:prstClr val="black"/>
                </a:solidFill>
                <a:latin typeface="华文楷体" panose="02010600040101010101" pitchFamily="2" charset="-122"/>
                <a:ea typeface="华文楷体" panose="02010600040101010101" pitchFamily="2" charset="-122"/>
              </a:rPr>
              <a:t>i+g</a:t>
            </a:r>
            <a:r>
              <a:rPr lang="en-US" altLang="zh-CN" sz="2600" dirty="0">
                <a:solidFill>
                  <a:prstClr val="black"/>
                </a:solidFill>
                <a:latin typeface="华文楷体" panose="02010600040101010101" pitchFamily="2" charset="-122"/>
                <a:ea typeface="华文楷体" panose="02010600040101010101" pitchFamily="2" charset="-122"/>
              </a:rPr>
              <a:t>    (t</a:t>
            </a:r>
            <a:r>
              <a:rPr lang="zh-CN" altLang="en-US" sz="2600" dirty="0">
                <a:solidFill>
                  <a:prstClr val="black"/>
                </a:solidFill>
                <a:latin typeface="华文楷体" panose="02010600040101010101" pitchFamily="2" charset="-122"/>
                <a:ea typeface="华文楷体" panose="02010600040101010101" pitchFamily="2" charset="-122"/>
              </a:rPr>
              <a:t>净税收</a:t>
            </a:r>
            <a:r>
              <a:rPr lang="en-US" altLang="zh-CN" sz="2600" dirty="0">
                <a:solidFill>
                  <a:srgbClr val="FF0000"/>
                </a:solidFill>
                <a:latin typeface="华文楷体" panose="02010600040101010101" pitchFamily="2" charset="-122"/>
                <a:ea typeface="华文楷体" panose="02010600040101010101" pitchFamily="2" charset="-122"/>
              </a:rPr>
              <a:t>t-tr</a:t>
            </a:r>
            <a:r>
              <a:rPr lang="zh-CN" altLang="en-US" sz="2600" dirty="0">
                <a:solidFill>
                  <a:prstClr val="black"/>
                </a:solidFill>
                <a:latin typeface="华文楷体" panose="02010600040101010101" pitchFamily="2" charset="-122"/>
                <a:ea typeface="华文楷体" panose="02010600040101010101" pitchFamily="2" charset="-122"/>
              </a:rPr>
              <a:t>）</a:t>
            </a:r>
            <a:endParaRPr lang="en-US" altLang="zh-CN" sz="2600" dirty="0">
              <a:solidFill>
                <a:prstClr val="black"/>
              </a:solidFill>
              <a:latin typeface="华文楷体" panose="02010600040101010101" pitchFamily="2" charset="-122"/>
              <a:ea typeface="华文楷体" panose="02010600040101010101" pitchFamily="2" charset="-122"/>
            </a:endParaRPr>
          </a:p>
          <a:p>
            <a:pPr marL="0" indent="0">
              <a:buFont typeface="Arial" panose="020B0604020202020204" pitchFamily="34" charset="0"/>
              <a:buNone/>
            </a:pPr>
            <a:endParaRPr lang="en-US" altLang="zh-CN" sz="2600" dirty="0">
              <a:solidFill>
                <a:prstClr val="black"/>
              </a:solidFill>
              <a:latin typeface="华文楷体" panose="02010600040101010101" pitchFamily="2" charset="-122"/>
              <a:ea typeface="华文楷体" panose="02010600040101010101" pitchFamily="2" charset="-122"/>
            </a:endParaRPr>
          </a:p>
          <a:p>
            <a:pPr marL="0" indent="0">
              <a:lnSpc>
                <a:spcPct val="30000"/>
              </a:lnSpc>
              <a:buFont typeface="Arial" panose="020B0604020202020204" pitchFamily="34" charset="0"/>
              <a:buNone/>
              <a:defRPr/>
            </a:pPr>
            <a:r>
              <a:rPr lang="zh-CN" altLang="en-US" sz="2600" dirty="0">
                <a:solidFill>
                  <a:prstClr val="black"/>
                </a:solidFill>
                <a:latin typeface="华文楷体" panose="02010600040101010101" pitchFamily="2" charset="-122"/>
                <a:ea typeface="华文楷体" panose="02010600040101010101" pitchFamily="2" charset="-122"/>
              </a:rPr>
              <a:t>                   </a:t>
            </a:r>
            <a:r>
              <a:rPr lang="en-US" altLang="zh-CN" sz="2600" dirty="0">
                <a:solidFill>
                  <a:prstClr val="black"/>
                </a:solidFill>
                <a:latin typeface="华文楷体" panose="02010600040101010101" pitchFamily="2" charset="-122"/>
                <a:ea typeface="华文楷体" panose="02010600040101010101" pitchFamily="2" charset="-122"/>
              </a:rPr>
              <a:t>α+</a:t>
            </a:r>
            <a:r>
              <a:rPr lang="en-US" altLang="zh-CN" sz="2600" dirty="0" err="1">
                <a:solidFill>
                  <a:prstClr val="black"/>
                </a:solidFill>
                <a:latin typeface="华文楷体" panose="02010600040101010101" pitchFamily="2" charset="-122"/>
                <a:ea typeface="华文楷体" panose="02010600040101010101" pitchFamily="2" charset="-122"/>
              </a:rPr>
              <a:t>i+g</a:t>
            </a:r>
            <a:r>
              <a:rPr lang="en-US" altLang="zh-CN" sz="2600" dirty="0">
                <a:solidFill>
                  <a:prstClr val="black"/>
                </a:solidFill>
                <a:latin typeface="华文楷体" panose="02010600040101010101" pitchFamily="2" charset="-122"/>
                <a:ea typeface="华文楷体" panose="02010600040101010101" pitchFamily="2" charset="-122"/>
              </a:rPr>
              <a:t> - βt   </a:t>
            </a:r>
          </a:p>
          <a:p>
            <a:pPr marL="0" indent="0">
              <a:lnSpc>
                <a:spcPct val="30000"/>
              </a:lnSpc>
              <a:buFont typeface="Arial" panose="020B0604020202020204" pitchFamily="34" charset="0"/>
              <a:buNone/>
              <a:defRPr/>
            </a:pPr>
            <a:r>
              <a:rPr lang="en-US" altLang="zh-CN" sz="2600" dirty="0">
                <a:solidFill>
                  <a:prstClr val="black"/>
                </a:solidFill>
                <a:latin typeface="华文楷体" panose="02010600040101010101" pitchFamily="2" charset="-122"/>
                <a:ea typeface="华文楷体" panose="02010600040101010101" pitchFamily="2" charset="-122"/>
              </a:rPr>
              <a:t>          y=——————</a:t>
            </a:r>
          </a:p>
          <a:p>
            <a:pPr marL="0" indent="0">
              <a:lnSpc>
                <a:spcPct val="30000"/>
              </a:lnSpc>
              <a:buFont typeface="Arial" panose="020B0604020202020204" pitchFamily="34" charset="0"/>
              <a:buNone/>
              <a:defRPr/>
            </a:pPr>
            <a:r>
              <a:rPr lang="en-US" altLang="zh-CN" sz="2600" dirty="0">
                <a:solidFill>
                  <a:prstClr val="black"/>
                </a:solidFill>
                <a:latin typeface="华文楷体" panose="02010600040101010101" pitchFamily="2" charset="-122"/>
                <a:ea typeface="华文楷体" panose="02010600040101010101" pitchFamily="2" charset="-122"/>
              </a:rPr>
              <a:t>                          1-β</a:t>
            </a:r>
          </a:p>
          <a:p>
            <a:pPr marL="0" indent="0">
              <a:lnSpc>
                <a:spcPct val="30000"/>
              </a:lnSpc>
              <a:buFont typeface="Arial" panose="020B0604020202020204" pitchFamily="34" charset="0"/>
              <a:buNone/>
              <a:defRPr/>
            </a:pPr>
            <a:endParaRPr lang="en-US" altLang="zh-CN" sz="2600" dirty="0">
              <a:solidFill>
                <a:prstClr val="black"/>
              </a:solidFill>
              <a:latin typeface="华文楷体" panose="02010600040101010101" pitchFamily="2" charset="-122"/>
              <a:ea typeface="华文楷体" panose="02010600040101010101" pitchFamily="2" charset="-122"/>
            </a:endParaRPr>
          </a:p>
          <a:p>
            <a:pPr marL="0" indent="0">
              <a:lnSpc>
                <a:spcPct val="30000"/>
              </a:lnSpc>
              <a:buFont typeface="Arial" panose="020B0604020202020204" pitchFamily="34" charset="0"/>
              <a:buNone/>
              <a:defRPr/>
            </a:pPr>
            <a:endParaRPr lang="en-US" altLang="zh-CN" sz="2600" dirty="0">
              <a:solidFill>
                <a:prstClr val="black"/>
              </a:solidFill>
              <a:latin typeface="华文楷体" panose="02010600040101010101" pitchFamily="2" charset="-122"/>
              <a:ea typeface="华文楷体" panose="02010600040101010101" pitchFamily="2" charset="-122"/>
            </a:endParaRPr>
          </a:p>
          <a:p>
            <a:pPr marL="0" indent="0">
              <a:lnSpc>
                <a:spcPct val="30000"/>
              </a:lnSpc>
              <a:buFont typeface="Arial" panose="020B0604020202020204" pitchFamily="34" charset="0"/>
              <a:buNone/>
              <a:defRPr/>
            </a:pPr>
            <a:r>
              <a:rPr lang="zh-CN" altLang="en-US" sz="2600" b="1" dirty="0">
                <a:solidFill>
                  <a:prstClr val="black"/>
                </a:solidFill>
                <a:latin typeface="华文楷体" panose="02010600040101010101" pitchFamily="2" charset="-122"/>
                <a:ea typeface="华文楷体" panose="02010600040101010101" pitchFamily="2" charset="-122"/>
              </a:rPr>
              <a:t>税收乘数 </a:t>
            </a:r>
            <a:r>
              <a:rPr lang="en-US" altLang="zh-CN" sz="2600" b="1" dirty="0">
                <a:solidFill>
                  <a:prstClr val="black"/>
                </a:solidFill>
                <a:latin typeface="华文楷体" panose="02010600040101010101" pitchFamily="2" charset="-122"/>
                <a:ea typeface="华文楷体" panose="02010600040101010101" pitchFamily="2" charset="-122"/>
              </a:rPr>
              <a:t>Kt</a:t>
            </a:r>
            <a:r>
              <a:rPr lang="zh-CN" altLang="en-US" sz="2600" b="1" dirty="0">
                <a:solidFill>
                  <a:prstClr val="black"/>
                </a:solidFill>
                <a:latin typeface="华文楷体" panose="02010600040101010101" pitchFamily="2" charset="-122"/>
                <a:ea typeface="华文楷体" panose="02010600040101010101" pitchFamily="2" charset="-122"/>
              </a:rPr>
              <a:t>：               平衡预算乘数：</a:t>
            </a:r>
            <a:endParaRPr lang="en-US" altLang="zh-CN" sz="2600" b="1" dirty="0">
              <a:solidFill>
                <a:prstClr val="black"/>
              </a:solidFill>
              <a:latin typeface="华文楷体" panose="02010600040101010101" pitchFamily="2" charset="-122"/>
              <a:ea typeface="华文楷体" panose="02010600040101010101" pitchFamily="2" charset="-122"/>
            </a:endParaRPr>
          </a:p>
          <a:p>
            <a:pPr marL="0" indent="0">
              <a:lnSpc>
                <a:spcPct val="30000"/>
              </a:lnSpc>
              <a:buFont typeface="Arial" panose="020B0604020202020204" pitchFamily="34" charset="0"/>
              <a:buNone/>
              <a:defRPr/>
            </a:pPr>
            <a:r>
              <a:rPr lang="en-US" altLang="zh-CN" sz="2600" dirty="0">
                <a:solidFill>
                  <a:prstClr val="black"/>
                </a:solidFill>
                <a:latin typeface="华文楷体" panose="02010600040101010101" pitchFamily="2" charset="-122"/>
                <a:ea typeface="华文楷体" panose="02010600040101010101" pitchFamily="2" charset="-122"/>
              </a:rPr>
              <a:t>                        -β</a:t>
            </a:r>
          </a:p>
          <a:p>
            <a:pPr marL="0" indent="0">
              <a:lnSpc>
                <a:spcPct val="30000"/>
              </a:lnSpc>
              <a:buFont typeface="Arial" panose="020B0604020202020204" pitchFamily="34" charset="0"/>
              <a:buNone/>
              <a:defRPr/>
            </a:pPr>
            <a:endParaRPr lang="en-US" altLang="zh-CN" sz="2600" dirty="0">
              <a:solidFill>
                <a:prstClr val="black"/>
              </a:solidFill>
              <a:latin typeface="华文楷体" panose="02010600040101010101" pitchFamily="2" charset="-122"/>
              <a:ea typeface="华文楷体" panose="02010600040101010101" pitchFamily="2" charset="-122"/>
            </a:endParaRPr>
          </a:p>
          <a:p>
            <a:pPr marL="0" indent="0">
              <a:lnSpc>
                <a:spcPct val="30000"/>
              </a:lnSpc>
              <a:buFont typeface="Arial" panose="020B0604020202020204" pitchFamily="34" charset="0"/>
              <a:buNone/>
              <a:defRPr/>
            </a:pPr>
            <a:r>
              <a:rPr lang="en-US" altLang="zh-CN" sz="2600" dirty="0">
                <a:solidFill>
                  <a:prstClr val="black"/>
                </a:solidFill>
                <a:latin typeface="华文楷体" panose="02010600040101010101" pitchFamily="2" charset="-122"/>
                <a:ea typeface="华文楷体" panose="02010600040101010101" pitchFamily="2" charset="-122"/>
              </a:rPr>
              <a:t>                       ——            </a:t>
            </a:r>
            <a:r>
              <a:rPr lang="en-US" altLang="zh-CN" sz="2600" b="1" dirty="0" err="1">
                <a:solidFill>
                  <a:prstClr val="black"/>
                </a:solidFill>
                <a:latin typeface="华文楷体" panose="02010600040101010101" pitchFamily="2" charset="-122"/>
                <a:ea typeface="华文楷体" panose="02010600040101010101" pitchFamily="2" charset="-122"/>
              </a:rPr>
              <a:t>Kb</a:t>
            </a:r>
            <a:r>
              <a:rPr lang="en-US" altLang="zh-CN" sz="2600" b="1" dirty="0">
                <a:solidFill>
                  <a:prstClr val="black"/>
                </a:solidFill>
                <a:latin typeface="华文楷体" panose="02010600040101010101" pitchFamily="2" charset="-122"/>
                <a:ea typeface="华文楷体" panose="02010600040101010101" pitchFamily="2" charset="-122"/>
              </a:rPr>
              <a:t>=</a:t>
            </a:r>
            <a:r>
              <a:rPr lang="en-US" altLang="zh-CN" sz="2600" b="1" dirty="0" err="1">
                <a:solidFill>
                  <a:prstClr val="black"/>
                </a:solidFill>
                <a:latin typeface="华文楷体" panose="02010600040101010101" pitchFamily="2" charset="-122"/>
                <a:ea typeface="华文楷体" panose="02010600040101010101" pitchFamily="2" charset="-122"/>
              </a:rPr>
              <a:t>Kt+Kg</a:t>
            </a:r>
            <a:r>
              <a:rPr lang="en-US" altLang="zh-CN" sz="2600" b="1" dirty="0">
                <a:solidFill>
                  <a:prstClr val="black"/>
                </a:solidFill>
                <a:latin typeface="华文楷体" panose="02010600040101010101" pitchFamily="2" charset="-122"/>
                <a:ea typeface="华文楷体" panose="02010600040101010101" pitchFamily="2" charset="-122"/>
              </a:rPr>
              <a:t>=1   </a:t>
            </a:r>
          </a:p>
          <a:p>
            <a:pPr marL="0" indent="0">
              <a:lnSpc>
                <a:spcPct val="30000"/>
              </a:lnSpc>
              <a:buFont typeface="Arial" panose="020B0604020202020204" pitchFamily="34" charset="0"/>
              <a:buNone/>
              <a:defRPr/>
            </a:pPr>
            <a:r>
              <a:rPr lang="en-US" altLang="zh-CN" sz="2600" dirty="0">
                <a:solidFill>
                  <a:prstClr val="black"/>
                </a:solidFill>
                <a:latin typeface="华文楷体" panose="02010600040101010101" pitchFamily="2" charset="-122"/>
                <a:ea typeface="华文楷体" panose="02010600040101010101" pitchFamily="2" charset="-122"/>
              </a:rPr>
              <a:t>                        1-β</a:t>
            </a:r>
          </a:p>
          <a:p>
            <a:pPr marL="0" indent="0">
              <a:lnSpc>
                <a:spcPct val="30000"/>
              </a:lnSpc>
              <a:buFont typeface="Arial" panose="020B0604020202020204" pitchFamily="34" charset="0"/>
              <a:buNone/>
              <a:defRPr/>
            </a:pPr>
            <a:endParaRPr lang="zh-CN" altLang="en-US" sz="2000" b="1" dirty="0">
              <a:latin typeface="华文楷体" panose="02010600040101010101" pitchFamily="2" charset="-122"/>
              <a:ea typeface="华文楷体" panose="02010600040101010101" pitchFamily="2" charset="-122"/>
            </a:endParaRPr>
          </a:p>
        </p:txBody>
      </p:sp>
      <p:pic>
        <p:nvPicPr>
          <p:cNvPr id="6" name="图片 5">
            <a:extLst>
              <a:ext uri="{FF2B5EF4-FFF2-40B4-BE49-F238E27FC236}">
                <a16:creationId xmlns:a16="http://schemas.microsoft.com/office/drawing/2014/main" id="{CE612925-B55E-4AF5-9B28-641E1BBD673B}"/>
              </a:ext>
            </a:extLst>
          </p:cNvPr>
          <p:cNvPicPr>
            <a:picLocks noChangeAspect="1"/>
          </p:cNvPicPr>
          <p:nvPr/>
        </p:nvPicPr>
        <p:blipFill>
          <a:blip r:embed="rId2"/>
          <a:stretch>
            <a:fillRect/>
          </a:stretch>
        </p:blipFill>
        <p:spPr>
          <a:xfrm>
            <a:off x="2833086" y="2760235"/>
            <a:ext cx="329213" cy="201185"/>
          </a:xfrm>
          <a:prstGeom prst="rect">
            <a:avLst/>
          </a:prstGeom>
        </p:spPr>
      </p:pic>
      <p:sp>
        <p:nvSpPr>
          <p:cNvPr id="8" name="文本框 7">
            <a:extLst>
              <a:ext uri="{FF2B5EF4-FFF2-40B4-BE49-F238E27FC236}">
                <a16:creationId xmlns:a16="http://schemas.microsoft.com/office/drawing/2014/main" id="{DB248E82-E3D4-4346-AC13-5E56FCF99F9C}"/>
              </a:ext>
            </a:extLst>
          </p:cNvPr>
          <p:cNvSpPr txBox="1"/>
          <p:nvPr/>
        </p:nvSpPr>
        <p:spPr>
          <a:xfrm>
            <a:off x="1129683" y="601007"/>
            <a:ext cx="6094520" cy="584775"/>
          </a:xfrm>
          <a:prstGeom prst="rect">
            <a:avLst/>
          </a:prstGeom>
          <a:noFill/>
        </p:spPr>
        <p:txBody>
          <a:bodyPr wrap="square">
            <a:spAutoFit/>
          </a:bodyPr>
          <a:lstStyle/>
          <a:p>
            <a:r>
              <a:rPr lang="zh-CN" altLang="en-US" sz="3200" b="1" dirty="0">
                <a:latin typeface="华文隶书" panose="02010800040101010101" pitchFamily="2" charset="-122"/>
                <a:ea typeface="华文隶书" panose="02010800040101010101" pitchFamily="2" charset="-122"/>
              </a:rPr>
              <a:t>乘数论</a:t>
            </a:r>
            <a:endParaRPr lang="en-US" altLang="zh-CN" sz="3200" b="1" dirty="0">
              <a:latin typeface="华文隶书" panose="02010800040101010101" pitchFamily="2" charset="-122"/>
              <a:ea typeface="华文隶书" panose="02010800040101010101" pitchFamily="2" charset="-122"/>
            </a:endParaRPr>
          </a:p>
        </p:txBody>
      </p:sp>
      <p:pic>
        <p:nvPicPr>
          <p:cNvPr id="9" name="图片 8">
            <a:extLst>
              <a:ext uri="{FF2B5EF4-FFF2-40B4-BE49-F238E27FC236}">
                <a16:creationId xmlns:a16="http://schemas.microsoft.com/office/drawing/2014/main" id="{95A45BA9-D076-403E-9D1C-AAF68AB08748}"/>
              </a:ext>
            </a:extLst>
          </p:cNvPr>
          <p:cNvPicPr>
            <a:picLocks noChangeAspect="1"/>
          </p:cNvPicPr>
          <p:nvPr/>
        </p:nvPicPr>
        <p:blipFill>
          <a:blip r:embed="rId2"/>
          <a:stretch>
            <a:fillRect/>
          </a:stretch>
        </p:blipFill>
        <p:spPr>
          <a:xfrm>
            <a:off x="4594564" y="2760235"/>
            <a:ext cx="329213" cy="201185"/>
          </a:xfrm>
          <a:prstGeom prst="rect">
            <a:avLst/>
          </a:prstGeom>
        </p:spPr>
      </p:pic>
      <p:pic>
        <p:nvPicPr>
          <p:cNvPr id="3" name="图片 2">
            <a:extLst>
              <a:ext uri="{FF2B5EF4-FFF2-40B4-BE49-F238E27FC236}">
                <a16:creationId xmlns:a16="http://schemas.microsoft.com/office/drawing/2014/main" id="{8D39B49F-AD72-4F9B-B5AA-B5567CBA4CDB}"/>
              </a:ext>
            </a:extLst>
          </p:cNvPr>
          <p:cNvPicPr>
            <a:picLocks noChangeAspect="1"/>
          </p:cNvPicPr>
          <p:nvPr/>
        </p:nvPicPr>
        <p:blipFill>
          <a:blip r:embed="rId3"/>
          <a:stretch>
            <a:fillRect/>
          </a:stretch>
        </p:blipFill>
        <p:spPr>
          <a:xfrm>
            <a:off x="7068285" y="2306043"/>
            <a:ext cx="1304657" cy="1109568"/>
          </a:xfrm>
          <a:prstGeom prst="rect">
            <a:avLst/>
          </a:prstGeom>
        </p:spPr>
      </p:pic>
    </p:spTree>
    <p:extLst>
      <p:ext uri="{BB962C8B-B14F-4D97-AF65-F5344CB8AC3E}">
        <p14:creationId xmlns:p14="http://schemas.microsoft.com/office/powerpoint/2010/main" val="3912556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00F7F-6331-484C-B293-074CC1ED5789}"/>
              </a:ext>
            </a:extLst>
          </p:cNvPr>
          <p:cNvSpPr>
            <a:spLocks noGrp="1"/>
          </p:cNvSpPr>
          <p:nvPr>
            <p:ph type="title"/>
          </p:nvPr>
        </p:nvSpPr>
        <p:spPr>
          <a:xfrm>
            <a:off x="838200" y="365126"/>
            <a:ext cx="10515600" cy="1055302"/>
          </a:xfrm>
        </p:spPr>
        <p:txBody>
          <a:bodyPr>
            <a:normAutofit/>
          </a:bodyPr>
          <a:lstStyle/>
          <a:p>
            <a:r>
              <a:rPr lang="zh-CN" altLang="en-US" sz="3200" dirty="0">
                <a:latin typeface="华文隶书" panose="02010800040101010101" pitchFamily="2" charset="-122"/>
                <a:ea typeface="华文隶书" panose="02010800040101010101" pitchFamily="2" charset="-122"/>
                <a:cs typeface="华文楷体" panose="02010600040101010101" charset="-122"/>
              </a:rPr>
              <a:t>潜在国民收入与缺口</a:t>
            </a:r>
            <a:endParaRPr lang="zh-CN" altLang="en-US" sz="3200" dirty="0">
              <a:latin typeface="华文隶书" panose="02010800040101010101" pitchFamily="2" charset="-122"/>
              <a:ea typeface="华文隶书" panose="02010800040101010101" pitchFamily="2" charset="-122"/>
            </a:endParaRPr>
          </a:p>
        </p:txBody>
      </p:sp>
      <p:sp>
        <p:nvSpPr>
          <p:cNvPr id="3" name="内容占位符 2">
            <a:extLst>
              <a:ext uri="{FF2B5EF4-FFF2-40B4-BE49-F238E27FC236}">
                <a16:creationId xmlns:a16="http://schemas.microsoft.com/office/drawing/2014/main" id="{751D9394-C05A-4CAF-958F-E977A520363E}"/>
              </a:ext>
            </a:extLst>
          </p:cNvPr>
          <p:cNvSpPr>
            <a:spLocks noGrp="1"/>
          </p:cNvSpPr>
          <p:nvPr>
            <p:ph idx="1"/>
          </p:nvPr>
        </p:nvSpPr>
        <p:spPr>
          <a:xfrm>
            <a:off x="838200" y="1420428"/>
            <a:ext cx="10515600" cy="4536489"/>
          </a:xfrm>
        </p:spPr>
        <p:txBody>
          <a:bodyPr>
            <a:normAutofit/>
          </a:bodyPr>
          <a:lstStyle/>
          <a:p>
            <a:r>
              <a:rPr lang="zh-CN" altLang="en-US" sz="2400" b="1" dirty="0">
                <a:latin typeface="华文楷体" panose="02010600040101010101" pitchFamily="2" charset="-122"/>
                <a:ea typeface="华文楷体" panose="02010600040101010101" pitchFamily="2" charset="-122"/>
              </a:rPr>
              <a:t>潜在国民收入：</a:t>
            </a:r>
            <a:r>
              <a:rPr lang="zh-CN" altLang="en-US" sz="2400" dirty="0">
                <a:latin typeface="华文楷体" panose="02010600040101010101" pitchFamily="2" charset="-122"/>
                <a:ea typeface="华文楷体" panose="02010600040101010101" pitchFamily="2" charset="-122"/>
              </a:rPr>
              <a:t>充分就业下的国民收入，即一国的经济潜力充分利用或发挥时所达到的最大产出量。</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实际国民收入：</a:t>
            </a:r>
            <a:r>
              <a:rPr lang="zh-CN" altLang="en-US" sz="2400" dirty="0">
                <a:latin typeface="华文楷体" panose="02010600040101010101" pitchFamily="2" charset="-122"/>
                <a:ea typeface="华文楷体" panose="02010600040101010101" pitchFamily="2" charset="-122"/>
              </a:rPr>
              <a:t>和总支出水平相一致的均衡收入</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国内生产总值缺口：</a:t>
            </a:r>
            <a:r>
              <a:rPr lang="zh-CN" altLang="en-US" sz="2400" dirty="0">
                <a:latin typeface="华文楷体" panose="02010600040101010101" pitchFamily="2" charset="-122"/>
                <a:ea typeface="华文楷体" panose="02010600040101010101" pitchFamily="2" charset="-122"/>
              </a:rPr>
              <a:t>潜在国民收入和实际国民收入之间的差距</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通货紧缩缺口：</a:t>
            </a:r>
            <a:r>
              <a:rPr lang="zh-CN" altLang="en-US" sz="2400" dirty="0">
                <a:latin typeface="华文楷体" panose="02010600040101010101" pitchFamily="2" charset="-122"/>
                <a:ea typeface="华文楷体" panose="02010600040101010101" pitchFamily="2" charset="-122"/>
              </a:rPr>
              <a:t>总支出（需求）不足以保证充分就业的收入水平，因此产生衰退。此时失业率增加。（潜</a:t>
            </a:r>
            <a:r>
              <a:rPr lang="en-US" altLang="zh-CN" sz="2400" dirty="0">
                <a:latin typeface="华文楷体" panose="02010600040101010101" pitchFamily="2" charset="-122"/>
                <a:ea typeface="华文楷体" panose="02010600040101010101" pitchFamily="2" charset="-122"/>
              </a:rPr>
              <a:t>&gt;</a:t>
            </a:r>
            <a:r>
              <a:rPr lang="zh-CN" altLang="en-US" sz="2400" dirty="0">
                <a:latin typeface="华文楷体" panose="02010600040101010101" pitchFamily="2" charset="-122"/>
                <a:ea typeface="华文楷体" panose="02010600040101010101" pitchFamily="2" charset="-122"/>
              </a:rPr>
              <a:t>实）</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通货膨胀缺口：</a:t>
            </a:r>
            <a:r>
              <a:rPr lang="zh-CN" altLang="en-US" sz="2400" dirty="0">
                <a:latin typeface="华文楷体" panose="02010600040101010101" pitchFamily="2" charset="-122"/>
                <a:ea typeface="华文楷体" panose="02010600040101010101" pitchFamily="2" charset="-122"/>
              </a:rPr>
              <a:t>实际总支出超过充分就业所要求的总支出。（实</a:t>
            </a:r>
            <a:r>
              <a:rPr lang="en-US" altLang="zh-CN" sz="2400" dirty="0">
                <a:latin typeface="华文楷体" panose="02010600040101010101" pitchFamily="2" charset="-122"/>
                <a:ea typeface="华文楷体" panose="02010600040101010101" pitchFamily="2" charset="-122"/>
              </a:rPr>
              <a:t>&gt;</a:t>
            </a:r>
            <a:r>
              <a:rPr lang="zh-CN" altLang="en-US" sz="2400" dirty="0">
                <a:latin typeface="华文楷体" panose="02010600040101010101" pitchFamily="2" charset="-122"/>
                <a:ea typeface="华文楷体" panose="02010600040101010101" pitchFamily="2" charset="-122"/>
              </a:rPr>
              <a:t>潜）</a:t>
            </a:r>
            <a:r>
              <a:rPr lang="en-US" altLang="zh-CN" sz="2400" dirty="0">
                <a:latin typeface="华文楷体" panose="02010600040101010101" pitchFamily="2" charset="-122"/>
                <a:ea typeface="华文楷体" panose="02010600040101010101" pitchFamily="2" charset="-122"/>
              </a:rPr>
              <a:t> </a:t>
            </a:r>
            <a:endParaRPr lang="zh-CN" altLang="en-US" sz="2400" dirty="0">
              <a:latin typeface="华文楷体" panose="02010600040101010101" pitchFamily="2" charset="-122"/>
              <a:ea typeface="华文楷体" panose="02010600040101010101" pitchFamily="2" charset="-122"/>
            </a:endParaRPr>
          </a:p>
        </p:txBody>
      </p:sp>
      <p:pic>
        <p:nvPicPr>
          <p:cNvPr id="11" name="图片 10">
            <a:extLst>
              <a:ext uri="{FF2B5EF4-FFF2-40B4-BE49-F238E27FC236}">
                <a16:creationId xmlns:a16="http://schemas.microsoft.com/office/drawing/2014/main" id="{8C1D2945-EC13-42D9-B569-E75068B7F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671" y="26634"/>
            <a:ext cx="3757613" cy="3281363"/>
          </a:xfrm>
          <a:prstGeom prst="rect">
            <a:avLst/>
          </a:prstGeom>
        </p:spPr>
      </p:pic>
    </p:spTree>
    <p:extLst>
      <p:ext uri="{BB962C8B-B14F-4D97-AF65-F5344CB8AC3E}">
        <p14:creationId xmlns:p14="http://schemas.microsoft.com/office/powerpoint/2010/main" val="298229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193D2037-DB81-46C1-9580-C1A32A0768B7}"/>
              </a:ext>
            </a:extLst>
          </p:cNvPr>
          <p:cNvPicPr>
            <a:picLocks noChangeAspect="1"/>
          </p:cNvPicPr>
          <p:nvPr/>
        </p:nvPicPr>
        <p:blipFill rotWithShape="1">
          <a:blip r:embed="rId2">
            <a:extLst>
              <a:ext uri="{28A0092B-C50C-407E-A947-70E740481C1C}">
                <a14:useLocalDpi xmlns:a14="http://schemas.microsoft.com/office/drawing/2010/main" val="0"/>
              </a:ext>
            </a:extLst>
          </a:blip>
          <a:srcRect b="50000"/>
          <a:stretch/>
        </p:blipFill>
        <p:spPr>
          <a:xfrm>
            <a:off x="1220118" y="896646"/>
            <a:ext cx="8910800" cy="4660776"/>
          </a:xfrm>
          <a:prstGeom prst="rect">
            <a:avLst/>
          </a:prstGeom>
        </p:spPr>
      </p:pic>
      <p:sp>
        <p:nvSpPr>
          <p:cNvPr id="11" name="文本框 10">
            <a:extLst>
              <a:ext uri="{FF2B5EF4-FFF2-40B4-BE49-F238E27FC236}">
                <a16:creationId xmlns:a16="http://schemas.microsoft.com/office/drawing/2014/main" id="{2E333861-50A4-4F85-BD40-36E30ABA8692}"/>
              </a:ext>
            </a:extLst>
          </p:cNvPr>
          <p:cNvSpPr txBox="1"/>
          <p:nvPr/>
        </p:nvSpPr>
        <p:spPr>
          <a:xfrm>
            <a:off x="5994646" y="2902076"/>
            <a:ext cx="6094520" cy="1200329"/>
          </a:xfrm>
          <a:prstGeom prst="rect">
            <a:avLst/>
          </a:prstGeom>
          <a:noFill/>
        </p:spPr>
        <p:txBody>
          <a:bodyPr wrap="square">
            <a:spAutoFit/>
          </a:bodyPr>
          <a:lstStyle/>
          <a:p>
            <a:endParaRPr lang="el-GR" altLang="zh-CN" dirty="0"/>
          </a:p>
          <a:p>
            <a:r>
              <a:rPr lang="el-GR" altLang="zh-CN" dirty="0"/>
              <a:t>                   </a:t>
            </a:r>
            <a:r>
              <a:rPr lang="el-GR" altLang="zh-CN" b="1" dirty="0"/>
              <a:t>α+</a:t>
            </a:r>
            <a:r>
              <a:rPr lang="en-US" altLang="zh-CN" b="1" dirty="0" err="1"/>
              <a:t>i+g</a:t>
            </a:r>
            <a:r>
              <a:rPr lang="en-US" altLang="zh-CN" b="1" dirty="0"/>
              <a:t> - </a:t>
            </a:r>
            <a:r>
              <a:rPr lang="el-GR" altLang="zh-CN" b="1" dirty="0"/>
              <a:t>β</a:t>
            </a:r>
            <a:r>
              <a:rPr lang="en-US" altLang="zh-CN" b="1" dirty="0"/>
              <a:t>t   </a:t>
            </a:r>
          </a:p>
          <a:p>
            <a:r>
              <a:rPr lang="en-US" altLang="zh-CN" b="1" dirty="0"/>
              <a:t>          y=——————</a:t>
            </a:r>
          </a:p>
          <a:p>
            <a:r>
              <a:rPr lang="en-US" altLang="zh-CN" b="1" dirty="0"/>
              <a:t>                          1-</a:t>
            </a:r>
            <a:r>
              <a:rPr lang="el-GR" altLang="zh-CN" b="1" dirty="0"/>
              <a:t>β</a:t>
            </a:r>
          </a:p>
        </p:txBody>
      </p:sp>
    </p:spTree>
    <p:extLst>
      <p:ext uri="{BB962C8B-B14F-4D97-AF65-F5344CB8AC3E}">
        <p14:creationId xmlns:p14="http://schemas.microsoft.com/office/powerpoint/2010/main" val="1968501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1AFD200-367B-46D4-8699-951797565FA6}"/>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b="31103"/>
          <a:stretch/>
        </p:blipFill>
        <p:spPr>
          <a:xfrm>
            <a:off x="1184607" y="783456"/>
            <a:ext cx="9246016" cy="1827690"/>
          </a:xfrm>
          <a:prstGeom prst="rect">
            <a:avLst/>
          </a:prstGeom>
        </p:spPr>
      </p:pic>
      <p:pic>
        <p:nvPicPr>
          <p:cNvPr id="2" name="图片 1">
            <a:extLst>
              <a:ext uri="{FF2B5EF4-FFF2-40B4-BE49-F238E27FC236}">
                <a16:creationId xmlns:a16="http://schemas.microsoft.com/office/drawing/2014/main" id="{2EEF6FF0-0516-4F1D-98D1-A5221818A438}"/>
              </a:ext>
            </a:extLst>
          </p:cNvPr>
          <p:cNvPicPr>
            <a:picLocks noChangeAspect="1"/>
          </p:cNvPicPr>
          <p:nvPr/>
        </p:nvPicPr>
        <p:blipFill rotWithShape="1">
          <a:blip r:embed="rId3"/>
          <a:srcRect l="5909" t="41792" r="51361" b="37541"/>
          <a:stretch/>
        </p:blipFill>
        <p:spPr>
          <a:xfrm>
            <a:off x="6267630" y="2841099"/>
            <a:ext cx="3808521" cy="967666"/>
          </a:xfrm>
          <a:prstGeom prst="rect">
            <a:avLst/>
          </a:prstGeom>
        </p:spPr>
      </p:pic>
      <p:pic>
        <p:nvPicPr>
          <p:cNvPr id="5" name="图片 4">
            <a:extLst>
              <a:ext uri="{FF2B5EF4-FFF2-40B4-BE49-F238E27FC236}">
                <a16:creationId xmlns:a16="http://schemas.microsoft.com/office/drawing/2014/main" id="{862AE87C-F168-4AFE-A547-AD2AB8525721}"/>
              </a:ext>
            </a:extLst>
          </p:cNvPr>
          <p:cNvPicPr>
            <a:picLocks noChangeAspect="1"/>
          </p:cNvPicPr>
          <p:nvPr/>
        </p:nvPicPr>
        <p:blipFill>
          <a:blip r:embed="rId4"/>
          <a:stretch>
            <a:fillRect/>
          </a:stretch>
        </p:blipFill>
        <p:spPr>
          <a:xfrm>
            <a:off x="6467381" y="4397687"/>
            <a:ext cx="2127688" cy="1042506"/>
          </a:xfrm>
          <a:prstGeom prst="rect">
            <a:avLst/>
          </a:prstGeom>
        </p:spPr>
      </p:pic>
      <p:sp>
        <p:nvSpPr>
          <p:cNvPr id="8" name="文本框 7">
            <a:extLst>
              <a:ext uri="{FF2B5EF4-FFF2-40B4-BE49-F238E27FC236}">
                <a16:creationId xmlns:a16="http://schemas.microsoft.com/office/drawing/2014/main" id="{49B81590-6B12-4919-85DC-7B15B7B90B04}"/>
              </a:ext>
            </a:extLst>
          </p:cNvPr>
          <p:cNvSpPr txBox="1"/>
          <p:nvPr/>
        </p:nvSpPr>
        <p:spPr>
          <a:xfrm>
            <a:off x="1686758" y="2748342"/>
            <a:ext cx="2974019" cy="3416320"/>
          </a:xfrm>
          <a:prstGeom prst="rect">
            <a:avLst/>
          </a:prstGeom>
          <a:noFill/>
        </p:spPr>
        <p:txBody>
          <a:bodyPr wrap="square" rtlCol="0">
            <a:spAutoFit/>
          </a:bodyPr>
          <a:lstStyle/>
          <a:p>
            <a:r>
              <a:rPr lang="en-US" altLang="zh-CN" dirty="0"/>
              <a:t>(1) Kg △g = </a:t>
            </a:r>
            <a:r>
              <a:rPr lang="zh-CN" altLang="en-US" dirty="0"/>
              <a:t>△</a:t>
            </a:r>
            <a:r>
              <a:rPr lang="en-US" altLang="zh-CN" dirty="0"/>
              <a:t>y</a:t>
            </a:r>
          </a:p>
          <a:p>
            <a:endParaRPr lang="en-US" altLang="zh-CN" dirty="0"/>
          </a:p>
          <a:p>
            <a:r>
              <a:rPr lang="zh-CN" altLang="en-US" dirty="0"/>
              <a:t>         △</a:t>
            </a:r>
            <a:r>
              <a:rPr lang="en-US" altLang="zh-CN" dirty="0"/>
              <a:t>g=40</a:t>
            </a:r>
          </a:p>
          <a:p>
            <a:endParaRPr lang="en-US" altLang="zh-CN" dirty="0"/>
          </a:p>
          <a:p>
            <a:r>
              <a:rPr lang="en-US" altLang="zh-CN" dirty="0"/>
              <a:t>(2)kt </a:t>
            </a:r>
            <a:r>
              <a:rPr lang="zh-CN" altLang="en-US" dirty="0"/>
              <a:t>△</a:t>
            </a:r>
            <a:r>
              <a:rPr lang="en-US" altLang="zh-CN" dirty="0"/>
              <a:t>t= </a:t>
            </a:r>
            <a:r>
              <a:rPr lang="zh-CN" altLang="en-US" dirty="0"/>
              <a:t>△</a:t>
            </a:r>
            <a:r>
              <a:rPr lang="en-US" altLang="zh-CN" dirty="0"/>
              <a:t>y</a:t>
            </a:r>
          </a:p>
          <a:p>
            <a:endParaRPr lang="en-US" altLang="zh-CN" dirty="0"/>
          </a:p>
          <a:p>
            <a:r>
              <a:rPr lang="zh-CN" altLang="en-US" dirty="0"/>
              <a:t>        △</a:t>
            </a:r>
            <a:r>
              <a:rPr lang="en-US" altLang="zh-CN" dirty="0"/>
              <a:t>t=-50</a:t>
            </a:r>
          </a:p>
          <a:p>
            <a:endParaRPr lang="en-US" altLang="zh-CN" dirty="0"/>
          </a:p>
          <a:p>
            <a:r>
              <a:rPr lang="en-US" altLang="zh-CN" dirty="0"/>
              <a:t>(3)      Kg</a:t>
            </a:r>
            <a:r>
              <a:rPr lang="zh-CN" altLang="en-US" dirty="0"/>
              <a:t>△</a:t>
            </a:r>
            <a:r>
              <a:rPr lang="en-US" altLang="zh-CN" dirty="0"/>
              <a:t>g + Kt</a:t>
            </a:r>
            <a:r>
              <a:rPr lang="zh-CN" altLang="en-US" sz="1800" dirty="0">
                <a:solidFill>
                  <a:prstClr val="black"/>
                </a:solidFill>
                <a:latin typeface="华文楷体" panose="02010600040101010101" pitchFamily="2" charset="-122"/>
                <a:ea typeface="华文楷体" panose="02010600040101010101" pitchFamily="2" charset="-122"/>
              </a:rPr>
              <a:t> △</a:t>
            </a:r>
            <a:r>
              <a:rPr lang="en-US" altLang="zh-CN" sz="1800" dirty="0">
                <a:solidFill>
                  <a:prstClr val="black"/>
                </a:solidFill>
                <a:latin typeface="华文楷体" panose="02010600040101010101" pitchFamily="2" charset="-122"/>
                <a:ea typeface="华文楷体" panose="02010600040101010101" pitchFamily="2" charset="-122"/>
              </a:rPr>
              <a:t>t=</a:t>
            </a:r>
            <a:r>
              <a:rPr lang="zh-CN" altLang="en-US" sz="1800" dirty="0">
                <a:solidFill>
                  <a:prstClr val="black"/>
                </a:solidFill>
                <a:latin typeface="华文楷体" panose="02010600040101010101" pitchFamily="2" charset="-122"/>
                <a:ea typeface="华文楷体" panose="02010600040101010101" pitchFamily="2" charset="-122"/>
              </a:rPr>
              <a:t> △</a:t>
            </a:r>
            <a:r>
              <a:rPr lang="en-US" altLang="zh-CN" sz="1800" dirty="0">
                <a:solidFill>
                  <a:prstClr val="black"/>
                </a:solidFill>
                <a:latin typeface="华文楷体" panose="02010600040101010101" pitchFamily="2" charset="-122"/>
                <a:ea typeface="华文楷体" panose="02010600040101010101" pitchFamily="2" charset="-122"/>
              </a:rPr>
              <a:t>y</a:t>
            </a:r>
          </a:p>
          <a:p>
            <a:r>
              <a:rPr lang="zh-CN" altLang="en-US" sz="1800" dirty="0">
                <a:solidFill>
                  <a:prstClr val="black"/>
                </a:solidFill>
                <a:latin typeface="华文楷体" panose="02010600040101010101" pitchFamily="2" charset="-122"/>
                <a:ea typeface="华文楷体" panose="02010600040101010101" pitchFamily="2" charset="-122"/>
              </a:rPr>
              <a:t>           △</a:t>
            </a:r>
            <a:r>
              <a:rPr lang="en-US" altLang="zh-CN" dirty="0">
                <a:solidFill>
                  <a:prstClr val="black"/>
                </a:solidFill>
                <a:latin typeface="华文楷体" panose="02010600040101010101" pitchFamily="2" charset="-122"/>
                <a:ea typeface="华文楷体" panose="02010600040101010101" pitchFamily="2" charset="-122"/>
              </a:rPr>
              <a:t>g=</a:t>
            </a:r>
            <a:r>
              <a:rPr lang="zh-CN" altLang="en-US" sz="1800" dirty="0">
                <a:solidFill>
                  <a:prstClr val="black"/>
                </a:solidFill>
                <a:latin typeface="华文楷体" panose="02010600040101010101" pitchFamily="2" charset="-122"/>
                <a:ea typeface="华文楷体" panose="02010600040101010101" pitchFamily="2" charset="-122"/>
              </a:rPr>
              <a:t>△</a:t>
            </a:r>
            <a:r>
              <a:rPr lang="en-US" altLang="zh-CN" dirty="0">
                <a:solidFill>
                  <a:prstClr val="black"/>
                </a:solidFill>
                <a:latin typeface="华文楷体" panose="02010600040101010101" pitchFamily="2" charset="-122"/>
                <a:ea typeface="华文楷体" panose="02010600040101010101" pitchFamily="2" charset="-122"/>
              </a:rPr>
              <a:t>t</a:t>
            </a:r>
          </a:p>
          <a:p>
            <a:endParaRPr lang="en-US" altLang="zh-CN" dirty="0">
              <a:solidFill>
                <a:prstClr val="black"/>
              </a:solidFill>
              <a:latin typeface="华文楷体" panose="02010600040101010101" pitchFamily="2" charset="-122"/>
              <a:ea typeface="华文楷体" panose="02010600040101010101" pitchFamily="2" charset="-122"/>
            </a:endParaRPr>
          </a:p>
          <a:p>
            <a:pPr algn="ctr"/>
            <a:r>
              <a:rPr lang="zh-CN" altLang="en-US" sz="1800" dirty="0">
                <a:solidFill>
                  <a:prstClr val="black"/>
                </a:solidFill>
                <a:latin typeface="华文楷体" panose="02010600040101010101" pitchFamily="2" charset="-122"/>
                <a:ea typeface="华文楷体" panose="02010600040101010101" pitchFamily="2" charset="-122"/>
              </a:rPr>
              <a:t>△</a:t>
            </a:r>
            <a:r>
              <a:rPr lang="en-US" altLang="zh-CN" sz="1800" dirty="0">
                <a:solidFill>
                  <a:prstClr val="black"/>
                </a:solidFill>
                <a:latin typeface="华文楷体" panose="02010600040101010101" pitchFamily="2" charset="-122"/>
                <a:ea typeface="华文楷体" panose="02010600040101010101" pitchFamily="2" charset="-122"/>
              </a:rPr>
              <a:t>g=</a:t>
            </a:r>
            <a:r>
              <a:rPr lang="zh-CN" altLang="en-US" sz="1800" dirty="0">
                <a:solidFill>
                  <a:prstClr val="black"/>
                </a:solidFill>
                <a:latin typeface="华文楷体" panose="02010600040101010101" pitchFamily="2" charset="-122"/>
                <a:ea typeface="华文楷体" panose="02010600040101010101" pitchFamily="2" charset="-122"/>
              </a:rPr>
              <a:t> △</a:t>
            </a:r>
            <a:r>
              <a:rPr lang="en-US" altLang="zh-CN" sz="1800" dirty="0">
                <a:solidFill>
                  <a:prstClr val="black"/>
                </a:solidFill>
                <a:latin typeface="华文楷体" panose="02010600040101010101" pitchFamily="2" charset="-122"/>
                <a:ea typeface="华文楷体" panose="02010600040101010101" pitchFamily="2" charset="-122"/>
              </a:rPr>
              <a:t>t=200</a:t>
            </a:r>
            <a:endParaRPr lang="zh-CN" altLang="en-US" dirty="0"/>
          </a:p>
        </p:txBody>
      </p:sp>
      <p:sp>
        <p:nvSpPr>
          <p:cNvPr id="9" name="左大括号 8">
            <a:extLst>
              <a:ext uri="{FF2B5EF4-FFF2-40B4-BE49-F238E27FC236}">
                <a16:creationId xmlns:a16="http://schemas.microsoft.com/office/drawing/2014/main" id="{4E7471DD-7F85-4ABB-ABB4-829C3EF3E2BB}"/>
              </a:ext>
            </a:extLst>
          </p:cNvPr>
          <p:cNvSpPr/>
          <p:nvPr/>
        </p:nvSpPr>
        <p:spPr>
          <a:xfrm>
            <a:off x="2308194" y="5059407"/>
            <a:ext cx="45719" cy="5060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63306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sz="3600" dirty="0">
                <a:latin typeface="华文新魏" panose="02010800040101010101" pitchFamily="2" charset="-122"/>
                <a:ea typeface="华文新魏" panose="02010800040101010101" pitchFamily="2" charset="-122"/>
                <a:cs typeface="华文隶书" panose="02010800040101010101" charset="-122"/>
              </a:rPr>
              <a:t>第十二章</a:t>
            </a:r>
            <a:r>
              <a:rPr lang="en-US" altLang="zh-CN" sz="3600" dirty="0">
                <a:latin typeface="华文新魏" panose="02010800040101010101" pitchFamily="2" charset="-122"/>
                <a:ea typeface="华文新魏" panose="02010800040101010101" pitchFamily="2" charset="-122"/>
                <a:cs typeface="华文隶书" panose="02010800040101010101" charset="-122"/>
              </a:rPr>
              <a:t>-</a:t>
            </a:r>
            <a:r>
              <a:rPr lang="zh-CN" altLang="en-US" sz="3600" dirty="0">
                <a:latin typeface="华文新魏" panose="02010800040101010101" pitchFamily="2" charset="-122"/>
                <a:ea typeface="华文新魏" panose="02010800040101010101" pitchFamily="2" charset="-122"/>
                <a:cs typeface="华文隶书" panose="02010800040101010101" charset="-122"/>
              </a:rPr>
              <a:t>宏观经济的基本指标及其衡量</a:t>
            </a:r>
          </a:p>
        </p:txBody>
      </p:sp>
      <p:sp>
        <p:nvSpPr>
          <p:cNvPr id="5" name="内容占位符 4"/>
          <p:cNvSpPr>
            <a:spLocks noGrp="1"/>
          </p:cNvSpPr>
          <p:nvPr>
            <p:ph idx="1"/>
            <p:custDataLst>
              <p:tags r:id="rId3"/>
            </p:custDataLst>
          </p:nvPr>
        </p:nvSpPr>
        <p:spPr>
          <a:xfrm>
            <a:off x="876000" y="2102485"/>
            <a:ext cx="10440000" cy="4320000"/>
          </a:xfrm>
        </p:spPr>
        <p:txBody>
          <a:bodyPr/>
          <a:lstStyle/>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认识宏观经济学</a:t>
            </a:r>
          </a:p>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国内生产总值及其核算方法</a:t>
            </a:r>
          </a:p>
          <a:p>
            <a:r>
              <a:rPr lang="zh-CN" altLang="en-US" dirty="0">
                <a:latin typeface="华文楷体" panose="02010600040101010101" charset="-122"/>
                <a:ea typeface="华文楷体" panose="02010600040101010101" charset="-122"/>
                <a:cs typeface="华文楷体" panose="02010600040101010101" charset="-122"/>
              </a:rPr>
              <a:t> 国民收入基本公式</a:t>
            </a:r>
          </a:p>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名义</a:t>
            </a:r>
            <a:r>
              <a:rPr lang="en-US" altLang="zh-CN" dirty="0">
                <a:latin typeface="华文楷体" panose="02010600040101010101" charset="-122"/>
                <a:ea typeface="华文楷体" panose="02010600040101010101" charset="-122"/>
                <a:cs typeface="华文楷体" panose="02010600040101010101" charset="-122"/>
              </a:rPr>
              <a:t>GDP</a:t>
            </a:r>
            <a:r>
              <a:rPr lang="zh-CN" altLang="en-US" dirty="0">
                <a:latin typeface="华文楷体" panose="02010600040101010101" charset="-122"/>
                <a:ea typeface="华文楷体" panose="02010600040101010101" charset="-122"/>
                <a:cs typeface="华文楷体" panose="02010600040101010101" charset="-122"/>
              </a:rPr>
              <a:t>和实际</a:t>
            </a:r>
            <a:r>
              <a:rPr lang="en-US" altLang="zh-CN" dirty="0">
                <a:latin typeface="华文楷体" panose="02010600040101010101" charset="-122"/>
                <a:ea typeface="华文楷体" panose="02010600040101010101" charset="-122"/>
                <a:cs typeface="华文楷体" panose="02010600040101010101" charset="-122"/>
              </a:rPr>
              <a:t>GDP</a:t>
            </a:r>
          </a:p>
          <a:p>
            <a:r>
              <a:rPr lang="zh-CN" altLang="en-US" dirty="0">
                <a:latin typeface="华文楷体" panose="02010600040101010101" charset="-122"/>
                <a:ea typeface="华文楷体" panose="02010600040101010101" charset="-122"/>
                <a:cs typeface="华文楷体" panose="02010600040101010101" charset="-122"/>
              </a:rPr>
              <a:t>物价水平衡量</a:t>
            </a:r>
          </a:p>
          <a:p>
            <a:pPr marL="0" indent="0">
              <a:buNone/>
            </a:pPr>
            <a:endParaRPr lang="en-US" altLang="zh-CN" dirty="0">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sz="3600" dirty="0">
                <a:latin typeface="华文新魏" panose="02010800040101010101" pitchFamily="2" charset="-122"/>
                <a:ea typeface="华文新魏" panose="02010800040101010101" pitchFamily="2" charset="-122"/>
                <a:cs typeface="华文隶书" panose="02010800040101010101" charset="-122"/>
              </a:rPr>
              <a:t>第十四章</a:t>
            </a:r>
            <a:r>
              <a:rPr lang="en-US" altLang="zh-CN" sz="3600" dirty="0">
                <a:latin typeface="华文新魏" panose="02010800040101010101" pitchFamily="2" charset="-122"/>
                <a:ea typeface="华文新魏" panose="02010800040101010101" pitchFamily="2" charset="-122"/>
                <a:cs typeface="华文隶书" panose="02010800040101010101" charset="-122"/>
              </a:rPr>
              <a:t>-</a:t>
            </a:r>
            <a:r>
              <a:rPr lang="zh-CN" altLang="en-US" sz="3600" dirty="0">
                <a:latin typeface="华文新魏" panose="02010800040101010101" pitchFamily="2" charset="-122"/>
                <a:ea typeface="华文新魏" panose="02010800040101010101" pitchFamily="2" charset="-122"/>
                <a:cs typeface="华文隶书" panose="02010800040101010101" charset="-122"/>
              </a:rPr>
              <a:t>国民收入的决定：</a:t>
            </a:r>
            <a:r>
              <a:rPr lang="en-US" altLang="zh-CN" sz="3600" dirty="0">
                <a:latin typeface="华文新魏" panose="02010800040101010101" pitchFamily="2" charset="-122"/>
                <a:ea typeface="华文新魏" panose="02010800040101010101" pitchFamily="2" charset="-122"/>
                <a:cs typeface="华文隶书" panose="02010800040101010101" charset="-122"/>
              </a:rPr>
              <a:t>IS—LM</a:t>
            </a:r>
            <a:r>
              <a:rPr lang="zh-CN" altLang="en-US" sz="3600" dirty="0">
                <a:latin typeface="华文新魏" panose="02010800040101010101" pitchFamily="2" charset="-122"/>
                <a:ea typeface="华文新魏" panose="02010800040101010101" pitchFamily="2" charset="-122"/>
                <a:cs typeface="华文隶书" panose="02010800040101010101" charset="-122"/>
              </a:rPr>
              <a:t>模型</a:t>
            </a:r>
          </a:p>
        </p:txBody>
      </p:sp>
      <p:sp>
        <p:nvSpPr>
          <p:cNvPr id="5" name="内容占位符 4"/>
          <p:cNvSpPr>
            <a:spLocks noGrp="1"/>
          </p:cNvSpPr>
          <p:nvPr>
            <p:ph idx="1"/>
            <p:custDataLst>
              <p:tags r:id="rId3"/>
            </p:custDataLst>
          </p:nvPr>
        </p:nvSpPr>
        <p:spPr>
          <a:xfrm>
            <a:off x="876000" y="2102485"/>
            <a:ext cx="10440000" cy="4320000"/>
          </a:xfrm>
        </p:spPr>
        <p:txBody>
          <a:bodyPr/>
          <a:lstStyle/>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投资的决定</a:t>
            </a:r>
          </a:p>
          <a:p>
            <a:r>
              <a:rPr lang="en-US" altLang="zh-CN" dirty="0">
                <a:latin typeface="华文楷体" panose="02010600040101010101" charset="-122"/>
                <a:ea typeface="华文楷体" panose="02010600040101010101" charset="-122"/>
                <a:cs typeface="华文楷体" panose="02010600040101010101" charset="-122"/>
              </a:rPr>
              <a:t> IS</a:t>
            </a:r>
            <a:r>
              <a:rPr lang="zh-CN" altLang="en-US" dirty="0">
                <a:latin typeface="华文楷体" panose="02010600040101010101" charset="-122"/>
                <a:ea typeface="华文楷体" panose="02010600040101010101" charset="-122"/>
                <a:cs typeface="华文楷体" panose="02010600040101010101" charset="-122"/>
              </a:rPr>
              <a:t>曲线</a:t>
            </a:r>
          </a:p>
          <a:p>
            <a:r>
              <a:rPr lang="zh-CN" altLang="en-US" dirty="0">
                <a:latin typeface="华文楷体" panose="02010600040101010101" charset="-122"/>
                <a:ea typeface="华文楷体" panose="02010600040101010101" charset="-122"/>
                <a:cs typeface="华文楷体" panose="02010600040101010101" charset="-122"/>
              </a:rPr>
              <a:t> 利率的决定</a:t>
            </a:r>
          </a:p>
          <a:p>
            <a:r>
              <a:rPr lang="en-US" altLang="zh-CN" dirty="0">
                <a:latin typeface="华文楷体" panose="02010600040101010101" charset="-122"/>
                <a:ea typeface="华文楷体" panose="02010600040101010101" charset="-122"/>
                <a:cs typeface="华文楷体" panose="02010600040101010101" charset="-122"/>
              </a:rPr>
              <a:t> LM</a:t>
            </a:r>
            <a:r>
              <a:rPr lang="zh-CN" altLang="en-US" dirty="0">
                <a:latin typeface="华文楷体" panose="02010600040101010101" charset="-122"/>
                <a:ea typeface="华文楷体" panose="02010600040101010101" charset="-122"/>
                <a:cs typeface="华文楷体" panose="02010600040101010101" charset="-122"/>
              </a:rPr>
              <a:t>曲线</a:t>
            </a:r>
            <a:endParaRPr lang="en-US" altLang="zh-CN" dirty="0">
              <a:latin typeface="华文楷体" panose="02010600040101010101" charset="-122"/>
              <a:ea typeface="华文楷体" panose="02010600040101010101" charset="-122"/>
              <a:cs typeface="华文楷体" panose="02010600040101010101" charset="-122"/>
            </a:endParaRPr>
          </a:p>
          <a:p>
            <a:r>
              <a:rPr lang="en-US" altLang="zh-CN" dirty="0">
                <a:latin typeface="华文楷体" panose="02010600040101010101" charset="-122"/>
                <a:ea typeface="华文楷体" panose="02010600040101010101" charset="-122"/>
                <a:cs typeface="华文楷体" panose="02010600040101010101" charset="-122"/>
              </a:rPr>
              <a:t>IS—LM</a:t>
            </a:r>
            <a:r>
              <a:rPr lang="zh-CN" altLang="en-US" dirty="0">
                <a:latin typeface="华文楷体" panose="02010600040101010101" charset="-122"/>
                <a:ea typeface="华文楷体" panose="02010600040101010101" charset="-122"/>
                <a:cs typeface="华文楷体" panose="02010600040101010101" charset="-122"/>
              </a:rPr>
              <a:t>分析</a:t>
            </a:r>
          </a:p>
          <a:p>
            <a:pPr marL="0" indent="0">
              <a:buNone/>
            </a:pPr>
            <a:endParaRPr lang="en-US" altLang="zh-CN" dirty="0">
              <a:latin typeface="华文楷体" panose="02010600040101010101" charset="-122"/>
              <a:ea typeface="华文楷体" panose="02010600040101010101" charset="-122"/>
              <a:cs typeface="华文楷体" panose="02010600040101010101" charset="-122"/>
            </a:endParaRPr>
          </a:p>
        </p:txBody>
      </p:sp>
    </p:spTree>
    <p:custDataLst>
      <p:tags r:id="rId1"/>
    </p:custDataLst>
    <p:extLst>
      <p:ext uri="{BB962C8B-B14F-4D97-AF65-F5344CB8AC3E}">
        <p14:creationId xmlns:p14="http://schemas.microsoft.com/office/powerpoint/2010/main" val="175819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7A6B1-FE69-4F23-8DD9-4A7662D73D31}"/>
              </a:ext>
            </a:extLst>
          </p:cNvPr>
          <p:cNvSpPr>
            <a:spLocks noGrp="1"/>
          </p:cNvSpPr>
          <p:nvPr>
            <p:ph type="title"/>
          </p:nvPr>
        </p:nvSpPr>
        <p:spPr>
          <a:xfrm>
            <a:off x="838200" y="365126"/>
            <a:ext cx="10515600" cy="948770"/>
          </a:xfrm>
        </p:spPr>
        <p:txBody>
          <a:bodyPr/>
          <a:lstStyle/>
          <a:p>
            <a:r>
              <a:rPr lang="zh-CN" altLang="en-US" sz="3200" dirty="0">
                <a:latin typeface="华文隶书" panose="02010800040101010101" pitchFamily="2" charset="-122"/>
                <a:ea typeface="华文隶书" panose="02010800040101010101" pitchFamily="2" charset="-122"/>
                <a:cs typeface="华文楷体" panose="02010600040101010101" charset="-122"/>
              </a:rPr>
              <a:t>投资的决定</a:t>
            </a:r>
            <a:endParaRPr lang="zh-CN" altLang="en-US" dirty="0">
              <a:solidFill>
                <a:srgbClr val="00B050"/>
              </a:solidFill>
            </a:endParaRPr>
          </a:p>
        </p:txBody>
      </p:sp>
      <p:sp>
        <p:nvSpPr>
          <p:cNvPr id="3" name="内容占位符 2">
            <a:extLst>
              <a:ext uri="{FF2B5EF4-FFF2-40B4-BE49-F238E27FC236}">
                <a16:creationId xmlns:a16="http://schemas.microsoft.com/office/drawing/2014/main" id="{8A489FD3-811D-4715-8997-AF376D5626B5}"/>
              </a:ext>
            </a:extLst>
          </p:cNvPr>
          <p:cNvSpPr>
            <a:spLocks noGrp="1"/>
          </p:cNvSpPr>
          <p:nvPr>
            <p:ph idx="1"/>
          </p:nvPr>
        </p:nvSpPr>
        <p:spPr>
          <a:xfrm>
            <a:off x="838200" y="1480008"/>
            <a:ext cx="10515600" cy="4696955"/>
          </a:xfrm>
        </p:spPr>
        <p:txBody>
          <a:bodyPr>
            <a:normAutofit/>
          </a:bodyPr>
          <a:lstStyle/>
          <a:p>
            <a:r>
              <a:rPr lang="zh-CN" altLang="en-US" sz="2400" b="1" dirty="0">
                <a:latin typeface="华文楷体" panose="02010600040101010101" pitchFamily="2" charset="-122"/>
                <a:ea typeface="华文楷体" panose="02010600040101010101" pitchFamily="2" charset="-122"/>
              </a:rPr>
              <a:t>投资函数</a:t>
            </a:r>
            <a:endParaRPr lang="en-US" altLang="zh-CN" sz="2400" b="1"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a:t>
            </a:r>
            <a:r>
              <a:rPr lang="en-US" altLang="zh-CN" sz="24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 = </a:t>
            </a:r>
            <a:r>
              <a:rPr lang="en-US" altLang="zh-CN" sz="2400" dirty="0" err="1">
                <a:latin typeface="华文楷体" panose="02010600040101010101" pitchFamily="2" charset="-122"/>
                <a:ea typeface="华文楷体" panose="02010600040101010101" pitchFamily="2" charset="-122"/>
              </a:rPr>
              <a:t>i</a:t>
            </a:r>
            <a:r>
              <a:rPr lang="en-US" altLang="zh-CN" sz="2400" dirty="0">
                <a:latin typeface="华文楷体" panose="02010600040101010101" pitchFamily="2" charset="-122"/>
                <a:ea typeface="华文楷体" panose="02010600040101010101" pitchFamily="2" charset="-122"/>
              </a:rPr>
              <a:t>  (r)=e - d r         (e</a:t>
            </a:r>
            <a:r>
              <a:rPr lang="zh-CN" altLang="en-US" sz="2400" dirty="0">
                <a:latin typeface="华文楷体" panose="02010600040101010101" pitchFamily="2" charset="-122"/>
                <a:ea typeface="华文楷体" panose="02010600040101010101" pitchFamily="2" charset="-122"/>
              </a:rPr>
              <a:t>为自发投资）</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资本边际效率</a:t>
            </a:r>
            <a:r>
              <a:rPr lang="en-US" altLang="zh-CN" sz="2400" b="1" dirty="0">
                <a:latin typeface="华文楷体" panose="02010600040101010101" pitchFamily="2" charset="-122"/>
                <a:ea typeface="华文楷体" panose="02010600040101010101" pitchFamily="2" charset="-122"/>
              </a:rPr>
              <a:t>(MEC)</a:t>
            </a:r>
          </a:p>
          <a:p>
            <a:pPr marL="0" indent="0">
              <a:buNone/>
            </a:pPr>
            <a:r>
              <a:rPr lang="zh-CN" altLang="en-US" sz="2400" dirty="0">
                <a:latin typeface="华文楷体" panose="02010600040101010101" pitchFamily="2" charset="-122"/>
                <a:ea typeface="华文楷体" panose="02010600040101010101" pitchFamily="2" charset="-122"/>
              </a:rPr>
              <a:t>是一种贴现率，这种贴现率正好使一项资本物品的使用期内各预期收益的现值之和等于这项资本品的供给价格或者重置成本。</a:t>
            </a:r>
            <a:endParaRPr lang="en-US" altLang="zh-CN" sz="2400"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AD64DEBA-159A-473F-9481-D507DD983B09}"/>
              </a:ext>
            </a:extLst>
          </p:cNvPr>
          <p:cNvSpPr txBox="1"/>
          <p:nvPr/>
        </p:nvSpPr>
        <p:spPr>
          <a:xfrm>
            <a:off x="3232114" y="256149"/>
            <a:ext cx="4788153" cy="1200329"/>
          </a:xfrm>
          <a:prstGeom prst="rect">
            <a:avLst/>
          </a:prstGeom>
          <a:noFill/>
        </p:spPr>
        <p:txBody>
          <a:bodyPr wrap="square" rtlCol="0">
            <a:spAutoFit/>
          </a:bodyPr>
          <a:lstStyle/>
          <a:p>
            <a:r>
              <a:rPr lang="zh-CN" altLang="en-US" dirty="0">
                <a:solidFill>
                  <a:schemeClr val="accent1"/>
                </a:solidFill>
                <a:latin typeface="楷体" panose="02010609060101010101" pitchFamily="49" charset="-122"/>
                <a:ea typeface="楷体" panose="02010609060101010101" pitchFamily="49" charset="-122"/>
              </a:rPr>
              <a:t>内生变量</a:t>
            </a:r>
            <a:r>
              <a:rPr lang="zh-CN" altLang="en-US" dirty="0">
                <a:latin typeface="楷体" panose="02010609060101010101" pitchFamily="49" charset="-122"/>
                <a:ea typeface="楷体" panose="02010609060101010101" pitchFamily="49" charset="-122"/>
              </a:rPr>
              <a:t>是由模型系统决定同时可能也对模型系统产生影响的变量，是具有某种概率分布的随机变量，</a:t>
            </a:r>
            <a:r>
              <a:rPr lang="zh-CN" altLang="en-US" dirty="0">
                <a:solidFill>
                  <a:schemeClr val="accent1"/>
                </a:solidFill>
                <a:latin typeface="楷体" panose="02010609060101010101" pitchFamily="49" charset="-122"/>
                <a:ea typeface="楷体" panose="02010609060101010101" pitchFamily="49" charset="-122"/>
              </a:rPr>
              <a:t>外生变量</a:t>
            </a:r>
            <a:r>
              <a:rPr lang="zh-CN" altLang="en-US" dirty="0">
                <a:latin typeface="楷体" panose="02010609060101010101" pitchFamily="49" charset="-122"/>
                <a:ea typeface="楷体" panose="02010609060101010101" pitchFamily="49" charset="-122"/>
              </a:rPr>
              <a:t>是不由模型系统决定但对模型系统产生影响的变量，是</a:t>
            </a:r>
            <a:r>
              <a:rPr lang="zh-CN" altLang="en-US" dirty="0">
                <a:solidFill>
                  <a:schemeClr val="accent1"/>
                </a:solidFill>
                <a:latin typeface="楷体" panose="02010609060101010101" pitchFamily="49" charset="-122"/>
                <a:ea typeface="楷体" panose="02010609060101010101" pitchFamily="49" charset="-122"/>
              </a:rPr>
              <a:t>确定性</a:t>
            </a:r>
            <a:r>
              <a:rPr lang="zh-CN" altLang="en-US" dirty="0">
                <a:latin typeface="楷体" panose="02010609060101010101" pitchFamily="49" charset="-122"/>
                <a:ea typeface="楷体" panose="02010609060101010101" pitchFamily="49" charset="-122"/>
              </a:rPr>
              <a:t>的变量。</a:t>
            </a:r>
            <a:endParaRPr lang="en-US" altLang="zh-CN" dirty="0">
              <a:latin typeface="楷体" panose="02010609060101010101" pitchFamily="49" charset="-122"/>
              <a:ea typeface="楷体" panose="02010609060101010101" pitchFamily="49" charset="-122"/>
            </a:endParaRPr>
          </a:p>
        </p:txBody>
      </p:sp>
      <p:pic>
        <p:nvPicPr>
          <p:cNvPr id="16" name="图片 15">
            <a:extLst>
              <a:ext uri="{FF2B5EF4-FFF2-40B4-BE49-F238E27FC236}">
                <a16:creationId xmlns:a16="http://schemas.microsoft.com/office/drawing/2014/main" id="{D13C3BEB-FEF4-4853-8763-A053E2C0A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3775" y="256149"/>
            <a:ext cx="2749705" cy="2277837"/>
          </a:xfrm>
          <a:prstGeom prst="rect">
            <a:avLst/>
          </a:prstGeom>
        </p:spPr>
      </p:pic>
      <p:pic>
        <p:nvPicPr>
          <p:cNvPr id="18" name="图片 17">
            <a:extLst>
              <a:ext uri="{FF2B5EF4-FFF2-40B4-BE49-F238E27FC236}">
                <a16:creationId xmlns:a16="http://schemas.microsoft.com/office/drawing/2014/main" id="{1D743DE6-E757-4CFB-A630-70CCD997A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979406"/>
            <a:ext cx="5340566" cy="2063156"/>
          </a:xfrm>
          <a:prstGeom prst="rect">
            <a:avLst/>
          </a:prstGeom>
        </p:spPr>
      </p:pic>
      <p:pic>
        <p:nvPicPr>
          <p:cNvPr id="20" name="图片 19">
            <a:extLst>
              <a:ext uri="{FF2B5EF4-FFF2-40B4-BE49-F238E27FC236}">
                <a16:creationId xmlns:a16="http://schemas.microsoft.com/office/drawing/2014/main" id="{903F5383-5879-4FBA-86E9-4A8B052364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823" y="3840646"/>
            <a:ext cx="5575177" cy="2418086"/>
          </a:xfrm>
          <a:prstGeom prst="rect">
            <a:avLst/>
          </a:prstGeom>
        </p:spPr>
      </p:pic>
      <mc:AlternateContent xmlns:mc="http://schemas.openxmlformats.org/markup-compatibility/2006" xmlns:p14="http://schemas.microsoft.com/office/powerpoint/2010/main">
        <mc:Choice Requires="p14">
          <p:contentPart p14:bwMode="auto" r:id="rId5">
            <p14:nvContentPartPr>
              <p14:cNvPr id="21" name="墨迹 20">
                <a:extLst>
                  <a:ext uri="{FF2B5EF4-FFF2-40B4-BE49-F238E27FC236}">
                    <a16:creationId xmlns:a16="http://schemas.microsoft.com/office/drawing/2014/main" id="{E034C8AE-9107-4F87-A679-82E54726319F}"/>
                  </a:ext>
                </a:extLst>
              </p14:cNvPr>
              <p14:cNvContentPartPr/>
              <p14:nvPr/>
            </p14:nvContentPartPr>
            <p14:xfrm>
              <a:off x="2154866" y="5147437"/>
              <a:ext cx="243360" cy="276120"/>
            </p14:xfrm>
          </p:contentPart>
        </mc:Choice>
        <mc:Fallback xmlns="">
          <p:pic>
            <p:nvPicPr>
              <p:cNvPr id="21" name="墨迹 20">
                <a:extLst>
                  <a:ext uri="{FF2B5EF4-FFF2-40B4-BE49-F238E27FC236}">
                    <a16:creationId xmlns:a16="http://schemas.microsoft.com/office/drawing/2014/main" id="{E034C8AE-9107-4F87-A679-82E54726319F}"/>
                  </a:ext>
                </a:extLst>
              </p:cNvPr>
              <p:cNvPicPr/>
              <p:nvPr/>
            </p:nvPicPr>
            <p:blipFill>
              <a:blip r:embed="rId6"/>
              <a:stretch>
                <a:fillRect/>
              </a:stretch>
            </p:blipFill>
            <p:spPr>
              <a:xfrm>
                <a:off x="2136866" y="5129437"/>
                <a:ext cx="27900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墨迹 21">
                <a:extLst>
                  <a:ext uri="{FF2B5EF4-FFF2-40B4-BE49-F238E27FC236}">
                    <a16:creationId xmlns:a16="http://schemas.microsoft.com/office/drawing/2014/main" id="{6BBD5A9F-1707-467B-BCF0-9E4342189736}"/>
                  </a:ext>
                </a:extLst>
              </p14:cNvPr>
              <p14:cNvContentPartPr/>
              <p14:nvPr/>
            </p14:nvContentPartPr>
            <p14:xfrm>
              <a:off x="2031746" y="5826037"/>
              <a:ext cx="153000" cy="218880"/>
            </p14:xfrm>
          </p:contentPart>
        </mc:Choice>
        <mc:Fallback xmlns="">
          <p:pic>
            <p:nvPicPr>
              <p:cNvPr id="22" name="墨迹 21">
                <a:extLst>
                  <a:ext uri="{FF2B5EF4-FFF2-40B4-BE49-F238E27FC236}">
                    <a16:creationId xmlns:a16="http://schemas.microsoft.com/office/drawing/2014/main" id="{6BBD5A9F-1707-467B-BCF0-9E4342189736}"/>
                  </a:ext>
                </a:extLst>
              </p:cNvPr>
              <p:cNvPicPr/>
              <p:nvPr/>
            </p:nvPicPr>
            <p:blipFill>
              <a:blip r:embed="rId8"/>
              <a:stretch>
                <a:fillRect/>
              </a:stretch>
            </p:blipFill>
            <p:spPr>
              <a:xfrm>
                <a:off x="2014106" y="5808397"/>
                <a:ext cx="1886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墨迹 22">
                <a:extLst>
                  <a:ext uri="{FF2B5EF4-FFF2-40B4-BE49-F238E27FC236}">
                    <a16:creationId xmlns:a16="http://schemas.microsoft.com/office/drawing/2014/main" id="{B3FC7584-C2E8-427F-ACFB-A0B8FA1D9F80}"/>
                  </a:ext>
                </a:extLst>
              </p14:cNvPr>
              <p14:cNvContentPartPr/>
              <p14:nvPr/>
            </p14:nvContentPartPr>
            <p14:xfrm>
              <a:off x="3353666" y="5849797"/>
              <a:ext cx="127080" cy="175680"/>
            </p14:xfrm>
          </p:contentPart>
        </mc:Choice>
        <mc:Fallback xmlns="">
          <p:pic>
            <p:nvPicPr>
              <p:cNvPr id="23" name="墨迹 22">
                <a:extLst>
                  <a:ext uri="{FF2B5EF4-FFF2-40B4-BE49-F238E27FC236}">
                    <a16:creationId xmlns:a16="http://schemas.microsoft.com/office/drawing/2014/main" id="{B3FC7584-C2E8-427F-ACFB-A0B8FA1D9F80}"/>
                  </a:ext>
                </a:extLst>
              </p:cNvPr>
              <p:cNvPicPr/>
              <p:nvPr/>
            </p:nvPicPr>
            <p:blipFill>
              <a:blip r:embed="rId10"/>
              <a:stretch>
                <a:fillRect/>
              </a:stretch>
            </p:blipFill>
            <p:spPr>
              <a:xfrm>
                <a:off x="3336026" y="5832157"/>
                <a:ext cx="16272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墨迹 23">
                <a:extLst>
                  <a:ext uri="{FF2B5EF4-FFF2-40B4-BE49-F238E27FC236}">
                    <a16:creationId xmlns:a16="http://schemas.microsoft.com/office/drawing/2014/main" id="{2D544732-1241-4FD9-9BCA-3B40B486A65D}"/>
                  </a:ext>
                </a:extLst>
              </p14:cNvPr>
              <p14:cNvContentPartPr/>
              <p14:nvPr/>
            </p14:nvContentPartPr>
            <p14:xfrm>
              <a:off x="4658666" y="5838637"/>
              <a:ext cx="154800" cy="182880"/>
            </p14:xfrm>
          </p:contentPart>
        </mc:Choice>
        <mc:Fallback xmlns="">
          <p:pic>
            <p:nvPicPr>
              <p:cNvPr id="24" name="墨迹 23">
                <a:extLst>
                  <a:ext uri="{FF2B5EF4-FFF2-40B4-BE49-F238E27FC236}">
                    <a16:creationId xmlns:a16="http://schemas.microsoft.com/office/drawing/2014/main" id="{2D544732-1241-4FD9-9BCA-3B40B486A65D}"/>
                  </a:ext>
                </a:extLst>
              </p:cNvPr>
              <p:cNvPicPr/>
              <p:nvPr/>
            </p:nvPicPr>
            <p:blipFill>
              <a:blip r:embed="rId12"/>
              <a:stretch>
                <a:fillRect/>
              </a:stretch>
            </p:blipFill>
            <p:spPr>
              <a:xfrm>
                <a:off x="4640666" y="5820637"/>
                <a:ext cx="1904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墨迹 24">
                <a:extLst>
                  <a:ext uri="{FF2B5EF4-FFF2-40B4-BE49-F238E27FC236}">
                    <a16:creationId xmlns:a16="http://schemas.microsoft.com/office/drawing/2014/main" id="{516C5217-3E76-4583-82CE-B40048173A32}"/>
                  </a:ext>
                </a:extLst>
              </p14:cNvPr>
              <p14:cNvContentPartPr/>
              <p14:nvPr/>
            </p14:nvContentPartPr>
            <p14:xfrm>
              <a:off x="621266" y="5680957"/>
              <a:ext cx="360" cy="360"/>
            </p14:xfrm>
          </p:contentPart>
        </mc:Choice>
        <mc:Fallback xmlns="">
          <p:pic>
            <p:nvPicPr>
              <p:cNvPr id="25" name="墨迹 24">
                <a:extLst>
                  <a:ext uri="{FF2B5EF4-FFF2-40B4-BE49-F238E27FC236}">
                    <a16:creationId xmlns:a16="http://schemas.microsoft.com/office/drawing/2014/main" id="{516C5217-3E76-4583-82CE-B40048173A32}"/>
                  </a:ext>
                </a:extLst>
              </p:cNvPr>
              <p:cNvPicPr/>
              <p:nvPr/>
            </p:nvPicPr>
            <p:blipFill>
              <a:blip r:embed="rId14"/>
              <a:stretch>
                <a:fillRect/>
              </a:stretch>
            </p:blipFill>
            <p:spPr>
              <a:xfrm>
                <a:off x="603266" y="566331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墨迹 25">
                <a:extLst>
                  <a:ext uri="{FF2B5EF4-FFF2-40B4-BE49-F238E27FC236}">
                    <a16:creationId xmlns:a16="http://schemas.microsoft.com/office/drawing/2014/main" id="{498A416A-2615-44E6-973A-A0B85C27092D}"/>
                  </a:ext>
                </a:extLst>
              </p14:cNvPr>
              <p14:cNvContentPartPr/>
              <p14:nvPr/>
            </p14:nvContentPartPr>
            <p14:xfrm>
              <a:off x="780746" y="2067997"/>
              <a:ext cx="360" cy="360"/>
            </p14:xfrm>
          </p:contentPart>
        </mc:Choice>
        <mc:Fallback xmlns="">
          <p:pic>
            <p:nvPicPr>
              <p:cNvPr id="26" name="墨迹 25">
                <a:extLst>
                  <a:ext uri="{FF2B5EF4-FFF2-40B4-BE49-F238E27FC236}">
                    <a16:creationId xmlns:a16="http://schemas.microsoft.com/office/drawing/2014/main" id="{498A416A-2615-44E6-973A-A0B85C27092D}"/>
                  </a:ext>
                </a:extLst>
              </p:cNvPr>
              <p:cNvPicPr/>
              <p:nvPr/>
            </p:nvPicPr>
            <p:blipFill>
              <a:blip r:embed="rId14"/>
              <a:stretch>
                <a:fillRect/>
              </a:stretch>
            </p:blipFill>
            <p:spPr>
              <a:xfrm>
                <a:off x="762746" y="204999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7" name="墨迹 26">
                <a:extLst>
                  <a:ext uri="{FF2B5EF4-FFF2-40B4-BE49-F238E27FC236}">
                    <a16:creationId xmlns:a16="http://schemas.microsoft.com/office/drawing/2014/main" id="{B12C8058-C09A-4D04-88E9-9291ED62CA66}"/>
                  </a:ext>
                </a:extLst>
              </p14:cNvPr>
              <p14:cNvContentPartPr/>
              <p14:nvPr/>
            </p14:nvContentPartPr>
            <p14:xfrm>
              <a:off x="1304546" y="2804557"/>
              <a:ext cx="360" cy="360"/>
            </p14:xfrm>
          </p:contentPart>
        </mc:Choice>
        <mc:Fallback xmlns="">
          <p:pic>
            <p:nvPicPr>
              <p:cNvPr id="27" name="墨迹 26">
                <a:extLst>
                  <a:ext uri="{FF2B5EF4-FFF2-40B4-BE49-F238E27FC236}">
                    <a16:creationId xmlns:a16="http://schemas.microsoft.com/office/drawing/2014/main" id="{B12C8058-C09A-4D04-88E9-9291ED62CA66}"/>
                  </a:ext>
                </a:extLst>
              </p:cNvPr>
              <p:cNvPicPr/>
              <p:nvPr/>
            </p:nvPicPr>
            <p:blipFill>
              <a:blip r:embed="rId14"/>
              <a:stretch>
                <a:fillRect/>
              </a:stretch>
            </p:blipFill>
            <p:spPr>
              <a:xfrm>
                <a:off x="1286906" y="2786917"/>
                <a:ext cx="36000" cy="36000"/>
              </a:xfrm>
              <a:prstGeom prst="rect">
                <a:avLst/>
              </a:prstGeom>
            </p:spPr>
          </p:pic>
        </mc:Fallback>
      </mc:AlternateContent>
      <p:sp>
        <p:nvSpPr>
          <p:cNvPr id="29" name="文本框 28">
            <a:extLst>
              <a:ext uri="{FF2B5EF4-FFF2-40B4-BE49-F238E27FC236}">
                <a16:creationId xmlns:a16="http://schemas.microsoft.com/office/drawing/2014/main" id="{ED9F3388-6B30-4016-B1FB-F54F39E73098}"/>
              </a:ext>
            </a:extLst>
          </p:cNvPr>
          <p:cNvSpPr txBox="1"/>
          <p:nvPr/>
        </p:nvSpPr>
        <p:spPr>
          <a:xfrm>
            <a:off x="1957235" y="5745411"/>
            <a:ext cx="455021" cy="369332"/>
          </a:xfrm>
          <a:prstGeom prst="rect">
            <a:avLst/>
          </a:prstGeom>
          <a:noFill/>
        </p:spPr>
        <p:txBody>
          <a:bodyPr wrap="square" rtlCol="0">
            <a:spAutoFit/>
          </a:bodyPr>
          <a:lstStyle/>
          <a:p>
            <a:r>
              <a:rPr lang="en-US" altLang="zh-CN" dirty="0"/>
              <a:t>r</a:t>
            </a:r>
            <a:endParaRPr lang="zh-CN" altLang="en-US" dirty="0"/>
          </a:p>
        </p:txBody>
      </p:sp>
      <p:sp>
        <p:nvSpPr>
          <p:cNvPr id="30" name="文本框 29">
            <a:extLst>
              <a:ext uri="{FF2B5EF4-FFF2-40B4-BE49-F238E27FC236}">
                <a16:creationId xmlns:a16="http://schemas.microsoft.com/office/drawing/2014/main" id="{0BA7F177-11EA-4478-96C5-0F396BD6C715}"/>
              </a:ext>
            </a:extLst>
          </p:cNvPr>
          <p:cNvSpPr txBox="1"/>
          <p:nvPr/>
        </p:nvSpPr>
        <p:spPr>
          <a:xfrm>
            <a:off x="3303780" y="5752971"/>
            <a:ext cx="455021" cy="369332"/>
          </a:xfrm>
          <a:prstGeom prst="rect">
            <a:avLst/>
          </a:prstGeom>
          <a:noFill/>
        </p:spPr>
        <p:txBody>
          <a:bodyPr wrap="square" rtlCol="0">
            <a:spAutoFit/>
          </a:bodyPr>
          <a:lstStyle/>
          <a:p>
            <a:r>
              <a:rPr lang="en-US" altLang="zh-CN" dirty="0"/>
              <a:t>r</a:t>
            </a:r>
            <a:endParaRPr lang="zh-CN" altLang="en-US" dirty="0"/>
          </a:p>
        </p:txBody>
      </p:sp>
      <p:sp>
        <p:nvSpPr>
          <p:cNvPr id="31" name="文本框 30">
            <a:extLst>
              <a:ext uri="{FF2B5EF4-FFF2-40B4-BE49-F238E27FC236}">
                <a16:creationId xmlns:a16="http://schemas.microsoft.com/office/drawing/2014/main" id="{1FEE063F-C4FD-4240-8469-1F307991BE9F}"/>
              </a:ext>
            </a:extLst>
          </p:cNvPr>
          <p:cNvSpPr txBox="1"/>
          <p:nvPr/>
        </p:nvSpPr>
        <p:spPr>
          <a:xfrm>
            <a:off x="4650325" y="5745411"/>
            <a:ext cx="455021" cy="369332"/>
          </a:xfrm>
          <a:prstGeom prst="rect">
            <a:avLst/>
          </a:prstGeom>
          <a:noFill/>
        </p:spPr>
        <p:txBody>
          <a:bodyPr wrap="square" rtlCol="0">
            <a:spAutoFit/>
          </a:bodyPr>
          <a:lstStyle/>
          <a:p>
            <a:r>
              <a:rPr lang="en-US" altLang="zh-CN" dirty="0"/>
              <a:t>r</a:t>
            </a:r>
            <a:endParaRPr lang="zh-CN" altLang="en-US" dirty="0"/>
          </a:p>
        </p:txBody>
      </p:sp>
      <p:sp>
        <p:nvSpPr>
          <p:cNvPr id="32" name="文本框 31">
            <a:extLst>
              <a:ext uri="{FF2B5EF4-FFF2-40B4-BE49-F238E27FC236}">
                <a16:creationId xmlns:a16="http://schemas.microsoft.com/office/drawing/2014/main" id="{A88D0B28-6E89-440E-8EE5-2E0E25A586CA}"/>
              </a:ext>
            </a:extLst>
          </p:cNvPr>
          <p:cNvSpPr txBox="1"/>
          <p:nvPr/>
        </p:nvSpPr>
        <p:spPr>
          <a:xfrm>
            <a:off x="2107430" y="5134120"/>
            <a:ext cx="455021" cy="369332"/>
          </a:xfrm>
          <a:prstGeom prst="rect">
            <a:avLst/>
          </a:prstGeom>
          <a:noFill/>
        </p:spPr>
        <p:txBody>
          <a:bodyPr wrap="square" rtlCol="0">
            <a:spAutoFit/>
          </a:bodyPr>
          <a:lstStyle/>
          <a:p>
            <a:r>
              <a:rPr lang="en-US" altLang="zh-CN" dirty="0"/>
              <a:t>r</a:t>
            </a:r>
            <a:endParaRPr lang="zh-CN" altLang="en-US" dirty="0"/>
          </a:p>
        </p:txBody>
      </p:sp>
      <p:sp>
        <p:nvSpPr>
          <p:cNvPr id="33" name="文本框 32">
            <a:extLst>
              <a:ext uri="{FF2B5EF4-FFF2-40B4-BE49-F238E27FC236}">
                <a16:creationId xmlns:a16="http://schemas.microsoft.com/office/drawing/2014/main" id="{EF1D3042-1243-4E37-9779-20FFF10E782E}"/>
              </a:ext>
            </a:extLst>
          </p:cNvPr>
          <p:cNvSpPr txBox="1"/>
          <p:nvPr/>
        </p:nvSpPr>
        <p:spPr>
          <a:xfrm>
            <a:off x="2673725" y="6158409"/>
            <a:ext cx="1260110" cy="369332"/>
          </a:xfrm>
          <a:prstGeom prst="rect">
            <a:avLst/>
          </a:prstGeom>
          <a:noFill/>
        </p:spPr>
        <p:txBody>
          <a:bodyPr wrap="square" rtlCol="0">
            <a:spAutoFit/>
          </a:bodyPr>
          <a:lstStyle/>
          <a:p>
            <a:r>
              <a:rPr lang="en-US" altLang="zh-CN" dirty="0"/>
              <a:t>r=10%</a:t>
            </a:r>
            <a:endParaRPr lang="zh-CN" altLang="en-US" dirty="0"/>
          </a:p>
        </p:txBody>
      </p:sp>
    </p:spTree>
    <p:extLst>
      <p:ext uri="{BB962C8B-B14F-4D97-AF65-F5344CB8AC3E}">
        <p14:creationId xmlns:p14="http://schemas.microsoft.com/office/powerpoint/2010/main" val="422628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07A6B1-FE69-4F23-8DD9-4A7662D73D31}"/>
              </a:ext>
            </a:extLst>
          </p:cNvPr>
          <p:cNvSpPr>
            <a:spLocks noGrp="1"/>
          </p:cNvSpPr>
          <p:nvPr>
            <p:ph type="title"/>
          </p:nvPr>
        </p:nvSpPr>
        <p:spPr>
          <a:xfrm>
            <a:off x="838200" y="365126"/>
            <a:ext cx="10515600" cy="948770"/>
          </a:xfrm>
        </p:spPr>
        <p:txBody>
          <a:bodyPr/>
          <a:lstStyle/>
          <a:p>
            <a:r>
              <a:rPr lang="zh-CN" altLang="en-US" sz="3200" dirty="0">
                <a:latin typeface="华文隶书" panose="02010800040101010101" pitchFamily="2" charset="-122"/>
                <a:ea typeface="华文隶书" panose="02010800040101010101" pitchFamily="2" charset="-122"/>
                <a:cs typeface="华文楷体" panose="02010600040101010101" charset="-122"/>
              </a:rPr>
              <a:t>投资的决定</a:t>
            </a:r>
            <a:endParaRPr lang="zh-CN" altLang="en-US" dirty="0">
              <a:solidFill>
                <a:srgbClr val="00B050"/>
              </a:solidFill>
            </a:endParaRPr>
          </a:p>
        </p:txBody>
      </p:sp>
      <p:sp>
        <p:nvSpPr>
          <p:cNvPr id="3" name="内容占位符 2">
            <a:extLst>
              <a:ext uri="{FF2B5EF4-FFF2-40B4-BE49-F238E27FC236}">
                <a16:creationId xmlns:a16="http://schemas.microsoft.com/office/drawing/2014/main" id="{8A489FD3-811D-4715-8997-AF376D5626B5}"/>
              </a:ext>
            </a:extLst>
          </p:cNvPr>
          <p:cNvSpPr>
            <a:spLocks noGrp="1"/>
          </p:cNvSpPr>
          <p:nvPr>
            <p:ph idx="1"/>
          </p:nvPr>
        </p:nvSpPr>
        <p:spPr>
          <a:xfrm>
            <a:off x="838200" y="1480008"/>
            <a:ext cx="10515600" cy="4696955"/>
          </a:xfrm>
        </p:spPr>
        <p:txBody>
          <a:bodyPr>
            <a:normAutofit/>
          </a:bodyPr>
          <a:lstStyle/>
          <a:p>
            <a:endParaRPr lang="en-US" altLang="zh-CN" sz="2400" b="1" dirty="0">
              <a:latin typeface="华文楷体" panose="02010600040101010101" pitchFamily="2" charset="-122"/>
              <a:ea typeface="华文楷体" panose="02010600040101010101" pitchFamily="2" charset="-122"/>
            </a:endParaRPr>
          </a:p>
          <a:p>
            <a:endParaRPr lang="en-US" altLang="zh-CN" sz="2400" b="1" dirty="0">
              <a:latin typeface="华文楷体" panose="02010600040101010101" pitchFamily="2" charset="-122"/>
              <a:ea typeface="华文楷体" panose="02010600040101010101" pitchFamily="2" charset="-122"/>
            </a:endParaRPr>
          </a:p>
          <a:p>
            <a:pPr marL="0" indent="0">
              <a:buNone/>
            </a:pP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投资边际效率</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更精确地表示投资和利率之间关系的曲线</a:t>
            </a:r>
            <a:endParaRPr lang="en-US" altLang="zh-CN" sz="2400" dirty="0">
              <a:latin typeface="华文楷体" panose="02010600040101010101" pitchFamily="2" charset="-122"/>
              <a:ea typeface="华文楷体" panose="02010600040101010101" pitchFamily="2" charset="-122"/>
            </a:endParaRPr>
          </a:p>
          <a:p>
            <a:pPr marL="0" indent="0">
              <a:buNone/>
            </a:pPr>
            <a:r>
              <a:rPr lang="zh-CN" altLang="en-US" sz="2400" b="1" dirty="0">
                <a:solidFill>
                  <a:schemeClr val="accent1"/>
                </a:solidFill>
                <a:latin typeface="华文楷体" panose="02010600040101010101" pitchFamily="2" charset="-122"/>
                <a:ea typeface="华文楷体" panose="02010600040101010101" pitchFamily="2" charset="-122"/>
              </a:rPr>
              <a:t>原因</a:t>
            </a:r>
            <a:r>
              <a:rPr lang="zh-CN" altLang="en-US" sz="2400" dirty="0">
                <a:solidFill>
                  <a:schemeClr val="accent1"/>
                </a:solidFill>
                <a:latin typeface="华文楷体" panose="02010600040101010101" pitchFamily="2" charset="-122"/>
                <a:ea typeface="华文楷体" panose="02010600040101010101" pitchFamily="2" charset="-122"/>
              </a:rPr>
              <a:t>：</a:t>
            </a:r>
            <a:endParaRPr lang="en-US" altLang="zh-CN" sz="2400" dirty="0">
              <a:solidFill>
                <a:schemeClr val="accent1"/>
              </a:solidFill>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因为当利率下降时，如果每个企业都增加投资，</a:t>
            </a:r>
            <a:endParaRPr lang="en-US" altLang="zh-CN" sz="2400"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资本品的价 格</a:t>
            </a:r>
            <a:r>
              <a:rPr lang="en-US" altLang="zh-CN" sz="2400" dirty="0">
                <a:latin typeface="华文楷体" panose="02010600040101010101" pitchFamily="2" charset="-122"/>
                <a:ea typeface="华文楷体" panose="02010600040101010101" pitchFamily="2" charset="-122"/>
              </a:rPr>
              <a:t>(R)</a:t>
            </a:r>
            <a:r>
              <a:rPr lang="zh-CN" altLang="en-US" sz="2400" dirty="0">
                <a:latin typeface="华文楷体" panose="02010600040101010101" pitchFamily="2" charset="-122"/>
                <a:ea typeface="华文楷体" panose="02010600040101010101" pitchFamily="2" charset="-122"/>
              </a:rPr>
              <a:t>会上涨， 在相同的预期收益情况下，</a:t>
            </a: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r</a:t>
            </a:r>
            <a:r>
              <a:rPr lang="zh-CN" altLang="en-US" sz="2400" dirty="0">
                <a:latin typeface="华文楷体" panose="02010600040101010101" pitchFamily="2" charset="-122"/>
                <a:ea typeface="华文楷体" panose="02010600040101010101" pitchFamily="2" charset="-122"/>
              </a:rPr>
              <a:t>必然缩小。</a:t>
            </a:r>
            <a:endParaRPr lang="en-US" altLang="zh-CN" sz="2400" dirty="0">
              <a:latin typeface="华文楷体" panose="02010600040101010101" pitchFamily="2" charset="-122"/>
              <a:ea typeface="华文楷体" panose="02010600040101010101" pitchFamily="2" charset="-122"/>
            </a:endParaRPr>
          </a:p>
        </p:txBody>
      </p:sp>
      <p:pic>
        <p:nvPicPr>
          <p:cNvPr id="13" name="图片 12">
            <a:extLst>
              <a:ext uri="{FF2B5EF4-FFF2-40B4-BE49-F238E27FC236}">
                <a16:creationId xmlns:a16="http://schemas.microsoft.com/office/drawing/2014/main" id="{6C8FEF32-7852-48D8-917A-4441B1B00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9628" y="2237183"/>
            <a:ext cx="3250201" cy="2383634"/>
          </a:xfrm>
          <a:prstGeom prst="rect">
            <a:avLst/>
          </a:prstGeom>
        </p:spPr>
      </p:pic>
      <p:pic>
        <p:nvPicPr>
          <p:cNvPr id="7" name="图片 6">
            <a:extLst>
              <a:ext uri="{FF2B5EF4-FFF2-40B4-BE49-F238E27FC236}">
                <a16:creationId xmlns:a16="http://schemas.microsoft.com/office/drawing/2014/main" id="{C63F7307-9458-449A-B4FC-227ACB87C60E}"/>
              </a:ext>
            </a:extLst>
          </p:cNvPr>
          <p:cNvPicPr>
            <a:picLocks noChangeAspect="1"/>
          </p:cNvPicPr>
          <p:nvPr/>
        </p:nvPicPr>
        <p:blipFill rotWithShape="1">
          <a:blip r:embed="rId3">
            <a:extLst>
              <a:ext uri="{28A0092B-C50C-407E-A947-70E740481C1C}">
                <a14:useLocalDpi xmlns:a14="http://schemas.microsoft.com/office/drawing/2010/main" val="0"/>
              </a:ext>
            </a:extLst>
          </a:blip>
          <a:srcRect t="24204"/>
          <a:stretch/>
        </p:blipFill>
        <p:spPr>
          <a:xfrm>
            <a:off x="953609" y="1371509"/>
            <a:ext cx="7546019" cy="1279485"/>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墨迹 8">
                <a:extLst>
                  <a:ext uri="{FF2B5EF4-FFF2-40B4-BE49-F238E27FC236}">
                    <a16:creationId xmlns:a16="http://schemas.microsoft.com/office/drawing/2014/main" id="{1B745E7E-564D-4E60-AAD5-70EF235B8A54}"/>
                  </a:ext>
                </a:extLst>
              </p14:cNvPr>
              <p14:cNvContentPartPr/>
              <p14:nvPr/>
            </p14:nvContentPartPr>
            <p14:xfrm>
              <a:off x="5559264" y="3318624"/>
              <a:ext cx="360" cy="360"/>
            </p14:xfrm>
          </p:contentPart>
        </mc:Choice>
        <mc:Fallback xmlns="">
          <p:pic>
            <p:nvPicPr>
              <p:cNvPr id="9" name="墨迹 8">
                <a:extLst>
                  <a:ext uri="{FF2B5EF4-FFF2-40B4-BE49-F238E27FC236}">
                    <a16:creationId xmlns:a16="http://schemas.microsoft.com/office/drawing/2014/main" id="{1B745E7E-564D-4E60-AAD5-70EF235B8A54}"/>
                  </a:ext>
                </a:extLst>
              </p:cNvPr>
              <p:cNvPicPr/>
              <p:nvPr/>
            </p:nvPicPr>
            <p:blipFill>
              <a:blip r:embed="rId5"/>
              <a:stretch>
                <a:fillRect/>
              </a:stretch>
            </p:blipFill>
            <p:spPr>
              <a:xfrm>
                <a:off x="5496264" y="3255984"/>
                <a:ext cx="126000" cy="126000"/>
              </a:xfrm>
              <a:prstGeom prst="rect">
                <a:avLst/>
              </a:prstGeom>
            </p:spPr>
          </p:pic>
        </mc:Fallback>
      </mc:AlternateContent>
    </p:spTree>
    <p:extLst>
      <p:ext uri="{BB962C8B-B14F-4D97-AF65-F5344CB8AC3E}">
        <p14:creationId xmlns:p14="http://schemas.microsoft.com/office/powerpoint/2010/main" val="2395091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FE04C-4F3A-49D9-803F-B46DA42DB9B2}"/>
              </a:ext>
            </a:extLst>
          </p:cNvPr>
          <p:cNvSpPr>
            <a:spLocks noGrp="1"/>
          </p:cNvSpPr>
          <p:nvPr>
            <p:ph type="title"/>
          </p:nvPr>
        </p:nvSpPr>
        <p:spPr/>
        <p:txBody>
          <a:bodyPr>
            <a:normAutofit/>
          </a:bodyPr>
          <a:lstStyle/>
          <a:p>
            <a:r>
              <a:rPr lang="en-US" altLang="zh-CN" sz="3200" dirty="0">
                <a:latin typeface="华文隶书" panose="02010800040101010101" pitchFamily="2" charset="-122"/>
                <a:ea typeface="华文隶书" panose="02010800040101010101" pitchFamily="2" charset="-122"/>
              </a:rPr>
              <a:t>IS</a:t>
            </a:r>
            <a:r>
              <a:rPr lang="zh-CN" altLang="en-US" sz="3200" dirty="0">
                <a:latin typeface="华文隶书" panose="02010800040101010101" pitchFamily="2" charset="-122"/>
                <a:ea typeface="华文隶书" panose="02010800040101010101" pitchFamily="2" charset="-122"/>
              </a:rPr>
              <a:t>曲线</a:t>
            </a:r>
          </a:p>
        </p:txBody>
      </p:sp>
      <p:sp>
        <p:nvSpPr>
          <p:cNvPr id="3" name="内容占位符 2">
            <a:extLst>
              <a:ext uri="{FF2B5EF4-FFF2-40B4-BE49-F238E27FC236}">
                <a16:creationId xmlns:a16="http://schemas.microsoft.com/office/drawing/2014/main" id="{D8A3ED18-F48D-4BA4-B0DA-4EF5D5C7ECE6}"/>
              </a:ext>
            </a:extLst>
          </p:cNvPr>
          <p:cNvSpPr>
            <a:spLocks noGrp="1"/>
          </p:cNvSpPr>
          <p:nvPr>
            <p:ph idx="1"/>
          </p:nvPr>
        </p:nvSpPr>
        <p:spPr>
          <a:xfrm>
            <a:off x="845944" y="1482572"/>
            <a:ext cx="10515600" cy="4685514"/>
          </a:xfrm>
        </p:spPr>
        <p:txBody>
          <a:bodyPr>
            <a:normAutofit/>
          </a:bodyPr>
          <a:lstStyle/>
          <a:p>
            <a:r>
              <a:rPr lang="zh-CN" altLang="en-US" sz="2400" b="1" dirty="0">
                <a:latin typeface="华文楷体" panose="02010600040101010101" pitchFamily="2" charset="-122"/>
                <a:ea typeface="华文楷体" panose="02010600040101010101" pitchFamily="2" charset="-122"/>
              </a:rPr>
              <a:t>推导</a:t>
            </a:r>
            <a:endParaRPr lang="en-US" altLang="zh-CN" sz="2400" b="1" dirty="0">
              <a:latin typeface="华文楷体" panose="02010600040101010101" pitchFamily="2" charset="-122"/>
              <a:ea typeface="华文楷体" panose="02010600040101010101" pitchFamily="2" charset="-122"/>
            </a:endParaRPr>
          </a:p>
          <a:p>
            <a:pPr marL="0" indent="0">
              <a:lnSpc>
                <a:spcPct val="20000"/>
              </a:lnSpc>
              <a:buNone/>
              <a:defRPr/>
            </a:pPr>
            <a:r>
              <a:rPr lang="en-US" altLang="zh-CN" sz="2400" dirty="0">
                <a:solidFill>
                  <a:prstClr val="black"/>
                </a:solidFill>
                <a:latin typeface="华文楷体" panose="02010600040101010101" pitchFamily="2" charset="-122"/>
                <a:ea typeface="华文楷体" panose="02010600040101010101" pitchFamily="2" charset="-122"/>
              </a:rPr>
              <a:t>                                            </a:t>
            </a:r>
            <a:r>
              <a:rPr lang="en-US" altLang="zh-CN" sz="2400" dirty="0">
                <a:solidFill>
                  <a:srgbClr val="FF0000"/>
                </a:solidFill>
                <a:latin typeface="华文楷体" panose="02010600040101010101" pitchFamily="2" charset="-122"/>
                <a:ea typeface="华文楷体" panose="02010600040101010101" pitchFamily="2" charset="-122"/>
              </a:rPr>
              <a:t>α+</a:t>
            </a:r>
            <a:r>
              <a:rPr lang="en-US" altLang="zh-CN" sz="2400" dirty="0" err="1">
                <a:solidFill>
                  <a:srgbClr val="FF0000"/>
                </a:solidFill>
                <a:latin typeface="华文楷体" panose="02010600040101010101" pitchFamily="2" charset="-122"/>
                <a:ea typeface="华文楷体" panose="02010600040101010101" pitchFamily="2" charset="-122"/>
              </a:rPr>
              <a:t>i</a:t>
            </a:r>
            <a:r>
              <a:rPr lang="en-US" altLang="zh-CN" sz="2400" dirty="0">
                <a:solidFill>
                  <a:prstClr val="black"/>
                </a:solidFill>
                <a:latin typeface="华文楷体" panose="02010600040101010101" pitchFamily="2" charset="-122"/>
                <a:ea typeface="华文楷体" panose="02010600040101010101" pitchFamily="2" charset="-122"/>
              </a:rPr>
              <a:t>                                                  α+</a:t>
            </a:r>
            <a:r>
              <a:rPr kumimoji="0" lang="en-US" altLang="zh-CN" sz="240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e- </a:t>
            </a:r>
            <a:r>
              <a:rPr kumimoji="0" lang="en-US" altLang="zh-CN" sz="2400" i="0" u="none" strike="noStrike" kern="1200" cap="none"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dr</a:t>
            </a:r>
            <a:endParaRPr lang="en-US" altLang="zh-CN" sz="2400" dirty="0">
              <a:latin typeface="华文楷体" panose="02010600040101010101" pitchFamily="2" charset="-122"/>
              <a:ea typeface="华文楷体" panose="02010600040101010101" pitchFamily="2" charset="-122"/>
            </a:endParaRPr>
          </a:p>
          <a:p>
            <a:pPr marL="0" lvl="0" indent="0">
              <a:lnSpc>
                <a:spcPct val="20000"/>
              </a:lnSpc>
              <a:buNone/>
              <a:defRPr/>
            </a:pPr>
            <a:r>
              <a:rPr kumimoji="0" lang="en-US" altLang="zh-CN" sz="240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p>
          <a:p>
            <a:pPr marL="0" indent="0">
              <a:lnSpc>
                <a:spcPct val="20000"/>
              </a:lnSpc>
              <a:buNone/>
            </a:pPr>
            <a:r>
              <a:rPr lang="zh-CN" altLang="en-US" sz="2400" dirty="0">
                <a:solidFill>
                  <a:prstClr val="black"/>
                </a:solidFill>
                <a:latin typeface="华文楷体" panose="02010600040101010101" pitchFamily="2" charset="-122"/>
                <a:ea typeface="华文楷体" panose="02010600040101010101" pitchFamily="2" charset="-122"/>
              </a:rPr>
              <a:t>两部门</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储蓄法 </a:t>
            </a:r>
            <a:r>
              <a:rPr lang="en-US" altLang="zh-CN" sz="2400" dirty="0" err="1">
                <a:solidFill>
                  <a:srgbClr val="FF0000"/>
                </a:solidFill>
                <a:latin typeface="华文楷体" panose="02010600040101010101" pitchFamily="2" charset="-122"/>
                <a:ea typeface="华文楷体" panose="02010600040101010101" pitchFamily="2" charset="-122"/>
              </a:rPr>
              <a:t>i</a:t>
            </a:r>
            <a:r>
              <a:rPr lang="en-US" altLang="zh-CN" sz="2400" dirty="0">
                <a:solidFill>
                  <a:srgbClr val="FF0000"/>
                </a:solidFill>
                <a:latin typeface="华文楷体" panose="02010600040101010101" pitchFamily="2" charset="-122"/>
                <a:ea typeface="华文楷体" panose="02010600040101010101" pitchFamily="2" charset="-122"/>
              </a:rPr>
              <a:t>=s</a:t>
            </a:r>
            <a:r>
              <a:rPr lang="en-US" altLang="zh-CN" sz="2400" dirty="0">
                <a:solidFill>
                  <a:prstClr val="black"/>
                </a:solidFill>
                <a:latin typeface="华文楷体" panose="02010600040101010101" pitchFamily="2" charset="-122"/>
                <a:ea typeface="华文楷体" panose="02010600040101010101" pitchFamily="2" charset="-122"/>
              </a:rPr>
              <a:t>)</a:t>
            </a:r>
            <a:r>
              <a:rPr lang="zh-CN" altLang="en-US" sz="2400" dirty="0">
                <a:solidFill>
                  <a:prstClr val="black"/>
                </a:solidFill>
                <a:latin typeface="华文楷体" panose="02010600040101010101" pitchFamily="2" charset="-122"/>
                <a:ea typeface="华文楷体" panose="02010600040101010101" pitchFamily="2" charset="-122"/>
              </a:rPr>
              <a:t>   </a:t>
            </a:r>
            <a:r>
              <a:rPr kumimoji="0" lang="en-US" altLang="zh-CN" sz="240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y=</a:t>
            </a:r>
            <a:r>
              <a:rPr kumimoji="0" lang="en-US" altLang="zh-CN" sz="240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en-US" altLang="zh-CN" sz="2400"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a:t>
            </a:r>
            <a:r>
              <a:rPr kumimoji="0" lang="en-US" altLang="zh-CN" sz="240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en-US" altLang="zh-CN" sz="2400" i="0" u="none" strike="noStrike" kern="1200" cap="none" spc="0" normalizeH="0" baseline="0" noProof="0" dirty="0" err="1">
                <a:ln>
                  <a:noFill/>
                </a:ln>
                <a:solidFill>
                  <a:prstClr val="black"/>
                </a:solidFill>
                <a:effectLst/>
                <a:uLnTx/>
                <a:uFillTx/>
                <a:latin typeface="华文楷体" panose="02010600040101010101" pitchFamily="2" charset="-122"/>
                <a:ea typeface="华文楷体" panose="02010600040101010101" pitchFamily="2" charset="-122"/>
                <a:cs typeface="+mn-cs"/>
              </a:rPr>
              <a:t>i</a:t>
            </a:r>
            <a:r>
              <a:rPr kumimoji="0" lang="en-US" altLang="zh-CN" sz="240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=I</a:t>
            </a:r>
            <a:r>
              <a:rPr kumimoji="0" lang="zh-CN" altLang="en-US" sz="240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a:t>
            </a:r>
            <a:r>
              <a:rPr kumimoji="0" lang="en-US" altLang="zh-CN" sz="240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r)=e- d r              </a:t>
            </a:r>
            <a:r>
              <a:rPr lang="en-US" altLang="zh-CN" sz="2400" dirty="0">
                <a:latin typeface="华文楷体" panose="02010600040101010101" pitchFamily="2" charset="-122"/>
                <a:ea typeface="华文楷体" panose="02010600040101010101" pitchFamily="2" charset="-122"/>
              </a:rPr>
              <a:t>y=—————</a:t>
            </a:r>
          </a:p>
          <a:p>
            <a:pPr marL="0" indent="0">
              <a:lnSpc>
                <a:spcPct val="30000"/>
              </a:lnSpc>
              <a:buNone/>
            </a:pPr>
            <a:r>
              <a:rPr lang="en-US" altLang="zh-CN" sz="2400" dirty="0">
                <a:latin typeface="华文楷体" panose="02010600040101010101" pitchFamily="2" charset="-122"/>
                <a:ea typeface="华文楷体" panose="02010600040101010101" pitchFamily="2" charset="-122"/>
              </a:rPr>
              <a:t>                                             </a:t>
            </a:r>
            <a:r>
              <a:rPr lang="en-US" altLang="zh-CN" sz="2400" dirty="0">
                <a:solidFill>
                  <a:srgbClr val="FF0000"/>
                </a:solidFill>
                <a:latin typeface="华文楷体" panose="02010600040101010101" pitchFamily="2" charset="-122"/>
                <a:ea typeface="华文楷体" panose="02010600040101010101" pitchFamily="2" charset="-122"/>
              </a:rPr>
              <a:t>1-β</a:t>
            </a:r>
            <a:r>
              <a:rPr lang="en-US" altLang="zh-CN" sz="2400" dirty="0">
                <a:solidFill>
                  <a:prstClr val="black"/>
                </a:solidFill>
                <a:latin typeface="华文楷体" panose="02010600040101010101" pitchFamily="2" charset="-122"/>
                <a:ea typeface="华文楷体" panose="02010600040101010101" pitchFamily="2" charset="-122"/>
              </a:rPr>
              <a:t>                                                    1-β</a:t>
            </a:r>
          </a:p>
          <a:p>
            <a:pPr marL="0" indent="0">
              <a:lnSpc>
                <a:spcPct val="30000"/>
              </a:lnSpc>
              <a:buNone/>
            </a:pPr>
            <a:endParaRPr kumimoji="0" lang="en-US" altLang="zh-CN" sz="240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indent="0">
              <a:lnSpc>
                <a:spcPct val="30000"/>
              </a:lnSpc>
              <a:buNone/>
            </a:pPr>
            <a:endParaRPr lang="en-US" altLang="zh-CN" sz="2400" dirty="0">
              <a:solidFill>
                <a:prstClr val="black"/>
              </a:solidFill>
              <a:latin typeface="华文楷体" panose="02010600040101010101" pitchFamily="2" charset="-122"/>
              <a:ea typeface="华文楷体" panose="02010600040101010101" pitchFamily="2" charset="-122"/>
            </a:endParaRPr>
          </a:p>
          <a:p>
            <a:pPr marL="0" indent="0">
              <a:lnSpc>
                <a:spcPct val="30000"/>
              </a:lnSpc>
              <a:buNone/>
            </a:pPr>
            <a:endParaRPr kumimoji="0" lang="en-US" altLang="zh-CN" sz="240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indent="0">
              <a:buNone/>
            </a:pPr>
            <a:endParaRPr lang="en-US" altLang="zh-CN" sz="2400" dirty="0">
              <a:latin typeface="华文楷体" panose="02010600040101010101" pitchFamily="2" charset="-122"/>
              <a:ea typeface="华文楷体" panose="02010600040101010101" pitchFamily="2" charset="-122"/>
            </a:endParaRPr>
          </a:p>
          <a:p>
            <a:pPr marL="0" indent="0">
              <a:buNone/>
            </a:pPr>
            <a:endParaRPr lang="en-US" altLang="zh-CN" sz="2400" b="1"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p:txBody>
      </p:sp>
      <p:sp>
        <p:nvSpPr>
          <p:cNvPr id="8" name="箭头: 右 7">
            <a:extLst>
              <a:ext uri="{FF2B5EF4-FFF2-40B4-BE49-F238E27FC236}">
                <a16:creationId xmlns:a16="http://schemas.microsoft.com/office/drawing/2014/main" id="{5241BCFB-290B-47A5-AE8F-BBDF7BA3E48C}"/>
              </a:ext>
            </a:extLst>
          </p:cNvPr>
          <p:cNvSpPr/>
          <p:nvPr/>
        </p:nvSpPr>
        <p:spPr>
          <a:xfrm>
            <a:off x="7190913" y="2303485"/>
            <a:ext cx="372862" cy="1953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014B3373-10C7-429C-9C97-6D2A75EB8417}"/>
              </a:ext>
            </a:extLst>
          </p:cNvPr>
          <p:cNvPicPr>
            <a:picLocks noChangeAspect="1"/>
          </p:cNvPicPr>
          <p:nvPr/>
        </p:nvPicPr>
        <p:blipFill rotWithShape="1">
          <a:blip r:embed="rId2">
            <a:extLst>
              <a:ext uri="{28A0092B-C50C-407E-A947-70E740481C1C}">
                <a14:useLocalDpi xmlns:a14="http://schemas.microsoft.com/office/drawing/2010/main" val="0"/>
              </a:ext>
            </a:extLst>
          </a:blip>
          <a:srcRect t="27792" b="20778"/>
          <a:stretch/>
        </p:blipFill>
        <p:spPr>
          <a:xfrm>
            <a:off x="1018712" y="2719238"/>
            <a:ext cx="2325210" cy="646416"/>
          </a:xfrm>
          <a:prstGeom prst="rect">
            <a:avLst/>
          </a:prstGeom>
        </p:spPr>
      </p:pic>
      <p:pic>
        <p:nvPicPr>
          <p:cNvPr id="7" name="图片 6">
            <a:extLst>
              <a:ext uri="{FF2B5EF4-FFF2-40B4-BE49-F238E27FC236}">
                <a16:creationId xmlns:a16="http://schemas.microsoft.com/office/drawing/2014/main" id="{378197A8-AE9E-45C9-89AE-BE287424E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79518"/>
            <a:ext cx="4066369" cy="2099846"/>
          </a:xfrm>
          <a:prstGeom prst="rect">
            <a:avLst/>
          </a:prstGeom>
        </p:spPr>
      </p:pic>
      <p:pic>
        <p:nvPicPr>
          <p:cNvPr id="20" name="图片 19">
            <a:extLst>
              <a:ext uri="{FF2B5EF4-FFF2-40B4-BE49-F238E27FC236}">
                <a16:creationId xmlns:a16="http://schemas.microsoft.com/office/drawing/2014/main" id="{FCE737C7-B833-4F6D-923C-370E5492C7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359" y="3253634"/>
            <a:ext cx="6772111" cy="2436953"/>
          </a:xfrm>
          <a:prstGeom prst="rect">
            <a:avLst/>
          </a:prstGeom>
        </p:spPr>
      </p:pic>
    </p:spTree>
    <p:extLst>
      <p:ext uri="{BB962C8B-B14F-4D97-AF65-F5344CB8AC3E}">
        <p14:creationId xmlns:p14="http://schemas.microsoft.com/office/powerpoint/2010/main" val="3346297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F734FC4-2BE3-44C0-AC90-A495DE3F2A8D}"/>
              </a:ext>
            </a:extLst>
          </p:cNvPr>
          <p:cNvPicPr>
            <a:picLocks noChangeAspect="1"/>
          </p:cNvPicPr>
          <p:nvPr/>
        </p:nvPicPr>
        <p:blipFill rotWithShape="1">
          <a:blip r:embed="rId2">
            <a:extLst>
              <a:ext uri="{28A0092B-C50C-407E-A947-70E740481C1C}">
                <a14:useLocalDpi xmlns:a14="http://schemas.microsoft.com/office/drawing/2010/main" val="0"/>
              </a:ext>
            </a:extLst>
          </a:blip>
          <a:srcRect l="-250" t="10847" r="250" b="-234"/>
          <a:stretch/>
        </p:blipFill>
        <p:spPr>
          <a:xfrm>
            <a:off x="1012055" y="1168838"/>
            <a:ext cx="8096434" cy="4202151"/>
          </a:xfrm>
          <a:prstGeom prst="rect">
            <a:avLst/>
          </a:prstGeom>
        </p:spPr>
      </p:pic>
      <p:sp>
        <p:nvSpPr>
          <p:cNvPr id="6" name="文本框 5">
            <a:extLst>
              <a:ext uri="{FF2B5EF4-FFF2-40B4-BE49-F238E27FC236}">
                <a16:creationId xmlns:a16="http://schemas.microsoft.com/office/drawing/2014/main" id="{8400FD8F-01A0-4AAC-9BB7-A4C86C9E0567}"/>
              </a:ext>
            </a:extLst>
          </p:cNvPr>
          <p:cNvSpPr txBox="1"/>
          <p:nvPr/>
        </p:nvSpPr>
        <p:spPr>
          <a:xfrm>
            <a:off x="1012055" y="440843"/>
            <a:ext cx="2974019" cy="46166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latin typeface="楷体" panose="02010609060101010101" pitchFamily="49" charset="-122"/>
                <a:ea typeface="楷体" panose="02010609060101010101" pitchFamily="49" charset="-122"/>
              </a:rPr>
              <a:t>三部门</a:t>
            </a:r>
            <a:r>
              <a:rPr lang="en-US" altLang="zh-CN" sz="2400" b="1" dirty="0">
                <a:latin typeface="楷体" panose="02010609060101010101" pitchFamily="49" charset="-122"/>
                <a:ea typeface="楷体" panose="02010609060101010101" pitchFamily="49" charset="-122"/>
              </a:rPr>
              <a:t>IS</a:t>
            </a:r>
            <a:r>
              <a:rPr lang="zh-CN" altLang="en-US" sz="2400" b="1" dirty="0">
                <a:latin typeface="楷体" panose="02010609060101010101" pitchFamily="49" charset="-122"/>
                <a:ea typeface="楷体" panose="02010609060101010101" pitchFamily="49" charset="-122"/>
              </a:rPr>
              <a:t>曲线</a:t>
            </a:r>
          </a:p>
        </p:txBody>
      </p:sp>
      <p:cxnSp>
        <p:nvCxnSpPr>
          <p:cNvPr id="3" name="直接箭头连接符 2">
            <a:extLst>
              <a:ext uri="{FF2B5EF4-FFF2-40B4-BE49-F238E27FC236}">
                <a16:creationId xmlns:a16="http://schemas.microsoft.com/office/drawing/2014/main" id="{B4E75744-6BF9-42E6-92DB-01D8D28F15FA}"/>
              </a:ext>
            </a:extLst>
          </p:cNvPr>
          <p:cNvCxnSpPr>
            <a:cxnSpLocks/>
          </p:cNvCxnSpPr>
          <p:nvPr/>
        </p:nvCxnSpPr>
        <p:spPr>
          <a:xfrm flipV="1">
            <a:off x="6773662" y="3870664"/>
            <a:ext cx="0" cy="3639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1100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8466FF-8BEF-46EA-B3A5-12F002110F31}"/>
              </a:ext>
            </a:extLst>
          </p:cNvPr>
          <p:cNvSpPr txBox="1"/>
          <p:nvPr/>
        </p:nvSpPr>
        <p:spPr>
          <a:xfrm>
            <a:off x="1056443" y="570390"/>
            <a:ext cx="7945514"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b="1" dirty="0">
                <a:latin typeface="楷体" panose="02010609060101010101" pitchFamily="49" charset="-122"/>
                <a:ea typeface="楷体" panose="02010609060101010101" pitchFamily="49" charset="-122"/>
              </a:rPr>
              <a:t>IS</a:t>
            </a:r>
            <a:r>
              <a:rPr lang="zh-CN" altLang="en-US" sz="2400" b="1" dirty="0">
                <a:latin typeface="楷体" panose="02010609060101010101" pitchFamily="49" charset="-122"/>
                <a:ea typeface="楷体" panose="02010609060101010101" pitchFamily="49" charset="-122"/>
              </a:rPr>
              <a:t>曲线的移动</a:t>
            </a:r>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E76738BB-8EE4-4AA0-90BE-F383F3F19B40}"/>
                  </a:ext>
                </a:extLst>
              </p14:cNvPr>
              <p14:cNvContentPartPr/>
              <p14:nvPr/>
            </p14:nvContentPartPr>
            <p14:xfrm>
              <a:off x="7520666" y="2254117"/>
              <a:ext cx="142560" cy="107640"/>
            </p14:xfrm>
          </p:contentPart>
        </mc:Choice>
        <mc:Fallback xmlns="">
          <p:pic>
            <p:nvPicPr>
              <p:cNvPr id="5" name="墨迹 4">
                <a:extLst>
                  <a:ext uri="{FF2B5EF4-FFF2-40B4-BE49-F238E27FC236}">
                    <a16:creationId xmlns:a16="http://schemas.microsoft.com/office/drawing/2014/main" id="{E76738BB-8EE4-4AA0-90BE-F383F3F19B40}"/>
                  </a:ext>
                </a:extLst>
              </p:cNvPr>
              <p:cNvPicPr/>
              <p:nvPr/>
            </p:nvPicPr>
            <p:blipFill>
              <a:blip r:embed="rId3"/>
              <a:stretch>
                <a:fillRect/>
              </a:stretch>
            </p:blipFill>
            <p:spPr>
              <a:xfrm>
                <a:off x="7466666" y="2146477"/>
                <a:ext cx="2502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70B5FBC6-F413-4DF6-8ED6-ED51DA4D4257}"/>
                  </a:ext>
                </a:extLst>
              </p14:cNvPr>
              <p14:cNvContentPartPr/>
              <p14:nvPr/>
            </p14:nvContentPartPr>
            <p14:xfrm>
              <a:off x="5193266" y="2152597"/>
              <a:ext cx="659160" cy="285480"/>
            </p14:xfrm>
          </p:contentPart>
        </mc:Choice>
        <mc:Fallback xmlns="">
          <p:pic>
            <p:nvPicPr>
              <p:cNvPr id="6" name="墨迹 5">
                <a:extLst>
                  <a:ext uri="{FF2B5EF4-FFF2-40B4-BE49-F238E27FC236}">
                    <a16:creationId xmlns:a16="http://schemas.microsoft.com/office/drawing/2014/main" id="{70B5FBC6-F413-4DF6-8ED6-ED51DA4D4257}"/>
                  </a:ext>
                </a:extLst>
              </p:cNvPr>
              <p:cNvPicPr/>
              <p:nvPr/>
            </p:nvPicPr>
            <p:blipFill>
              <a:blip r:embed="rId5"/>
              <a:stretch>
                <a:fillRect/>
              </a:stretch>
            </p:blipFill>
            <p:spPr>
              <a:xfrm>
                <a:off x="5139266" y="2044597"/>
                <a:ext cx="766800" cy="50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A6836EBE-ED39-4E3C-B12D-CD91A1D7D6EF}"/>
                  </a:ext>
                </a:extLst>
              </p14:cNvPr>
              <p14:cNvContentPartPr/>
              <p14:nvPr/>
            </p14:nvContentPartPr>
            <p14:xfrm>
              <a:off x="5344466" y="2247997"/>
              <a:ext cx="365040" cy="237960"/>
            </p14:xfrm>
          </p:contentPart>
        </mc:Choice>
        <mc:Fallback xmlns="">
          <p:pic>
            <p:nvPicPr>
              <p:cNvPr id="7" name="墨迹 6">
                <a:extLst>
                  <a:ext uri="{FF2B5EF4-FFF2-40B4-BE49-F238E27FC236}">
                    <a16:creationId xmlns:a16="http://schemas.microsoft.com/office/drawing/2014/main" id="{A6836EBE-ED39-4E3C-B12D-CD91A1D7D6EF}"/>
                  </a:ext>
                </a:extLst>
              </p:cNvPr>
              <p:cNvPicPr/>
              <p:nvPr/>
            </p:nvPicPr>
            <p:blipFill>
              <a:blip r:embed="rId7"/>
              <a:stretch>
                <a:fillRect/>
              </a:stretch>
            </p:blipFill>
            <p:spPr>
              <a:xfrm>
                <a:off x="5290466" y="2139997"/>
                <a:ext cx="47268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墨迹 7">
                <a:extLst>
                  <a:ext uri="{FF2B5EF4-FFF2-40B4-BE49-F238E27FC236}">
                    <a16:creationId xmlns:a16="http://schemas.microsoft.com/office/drawing/2014/main" id="{5603A494-BD97-4077-859B-533274D8385E}"/>
                  </a:ext>
                </a:extLst>
              </p14:cNvPr>
              <p14:cNvContentPartPr/>
              <p14:nvPr/>
            </p14:nvContentPartPr>
            <p14:xfrm>
              <a:off x="4772426" y="2191477"/>
              <a:ext cx="1378080" cy="141120"/>
            </p14:xfrm>
          </p:contentPart>
        </mc:Choice>
        <mc:Fallback xmlns="">
          <p:pic>
            <p:nvPicPr>
              <p:cNvPr id="8" name="墨迹 7">
                <a:extLst>
                  <a:ext uri="{FF2B5EF4-FFF2-40B4-BE49-F238E27FC236}">
                    <a16:creationId xmlns:a16="http://schemas.microsoft.com/office/drawing/2014/main" id="{5603A494-BD97-4077-859B-533274D8385E}"/>
                  </a:ext>
                </a:extLst>
              </p:cNvPr>
              <p:cNvPicPr/>
              <p:nvPr/>
            </p:nvPicPr>
            <p:blipFill>
              <a:blip r:embed="rId9"/>
              <a:stretch>
                <a:fillRect/>
              </a:stretch>
            </p:blipFill>
            <p:spPr>
              <a:xfrm>
                <a:off x="4718786" y="2083477"/>
                <a:ext cx="148572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a:extLst>
                  <a:ext uri="{FF2B5EF4-FFF2-40B4-BE49-F238E27FC236}">
                    <a16:creationId xmlns:a16="http://schemas.microsoft.com/office/drawing/2014/main" id="{F132B1F8-0315-4229-BFB0-6424CC25E6FB}"/>
                  </a:ext>
                </a:extLst>
              </p14:cNvPr>
              <p14:cNvContentPartPr/>
              <p14:nvPr/>
            </p14:nvContentPartPr>
            <p14:xfrm>
              <a:off x="3159986" y="2689357"/>
              <a:ext cx="938880" cy="204840"/>
            </p14:xfrm>
          </p:contentPart>
        </mc:Choice>
        <mc:Fallback xmlns="">
          <p:pic>
            <p:nvPicPr>
              <p:cNvPr id="9" name="墨迹 8">
                <a:extLst>
                  <a:ext uri="{FF2B5EF4-FFF2-40B4-BE49-F238E27FC236}">
                    <a16:creationId xmlns:a16="http://schemas.microsoft.com/office/drawing/2014/main" id="{F132B1F8-0315-4229-BFB0-6424CC25E6FB}"/>
                  </a:ext>
                </a:extLst>
              </p:cNvPr>
              <p:cNvPicPr/>
              <p:nvPr/>
            </p:nvPicPr>
            <p:blipFill>
              <a:blip r:embed="rId11"/>
              <a:stretch>
                <a:fillRect/>
              </a:stretch>
            </p:blipFill>
            <p:spPr>
              <a:xfrm>
                <a:off x="3105986" y="2581717"/>
                <a:ext cx="104652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墨迹 9">
                <a:extLst>
                  <a:ext uri="{FF2B5EF4-FFF2-40B4-BE49-F238E27FC236}">
                    <a16:creationId xmlns:a16="http://schemas.microsoft.com/office/drawing/2014/main" id="{15568B47-717E-4FC4-ADAE-9D2FC9E7E74F}"/>
                  </a:ext>
                </a:extLst>
              </p14:cNvPr>
              <p14:cNvContentPartPr/>
              <p14:nvPr/>
            </p14:nvContentPartPr>
            <p14:xfrm>
              <a:off x="5035946" y="1925797"/>
              <a:ext cx="495000" cy="651600"/>
            </p14:xfrm>
          </p:contentPart>
        </mc:Choice>
        <mc:Fallback xmlns="">
          <p:pic>
            <p:nvPicPr>
              <p:cNvPr id="10" name="墨迹 9">
                <a:extLst>
                  <a:ext uri="{FF2B5EF4-FFF2-40B4-BE49-F238E27FC236}">
                    <a16:creationId xmlns:a16="http://schemas.microsoft.com/office/drawing/2014/main" id="{15568B47-717E-4FC4-ADAE-9D2FC9E7E74F}"/>
                  </a:ext>
                </a:extLst>
              </p:cNvPr>
              <p:cNvPicPr/>
              <p:nvPr/>
            </p:nvPicPr>
            <p:blipFill>
              <a:blip r:embed="rId13"/>
              <a:stretch>
                <a:fillRect/>
              </a:stretch>
            </p:blipFill>
            <p:spPr>
              <a:xfrm>
                <a:off x="4981946" y="1818157"/>
                <a:ext cx="602640" cy="867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墨迹 10">
                <a:extLst>
                  <a:ext uri="{FF2B5EF4-FFF2-40B4-BE49-F238E27FC236}">
                    <a16:creationId xmlns:a16="http://schemas.microsoft.com/office/drawing/2014/main" id="{B447312F-C863-4998-B0C5-9E6672E47F5E}"/>
                  </a:ext>
                </a:extLst>
              </p14:cNvPr>
              <p14:cNvContentPartPr/>
              <p14:nvPr/>
            </p14:nvContentPartPr>
            <p14:xfrm>
              <a:off x="9470786" y="2689357"/>
              <a:ext cx="153360" cy="635040"/>
            </p14:xfrm>
          </p:contentPart>
        </mc:Choice>
        <mc:Fallback xmlns="">
          <p:pic>
            <p:nvPicPr>
              <p:cNvPr id="11" name="墨迹 10">
                <a:extLst>
                  <a:ext uri="{FF2B5EF4-FFF2-40B4-BE49-F238E27FC236}">
                    <a16:creationId xmlns:a16="http://schemas.microsoft.com/office/drawing/2014/main" id="{B447312F-C863-4998-B0C5-9E6672E47F5E}"/>
                  </a:ext>
                </a:extLst>
              </p:cNvPr>
              <p:cNvPicPr/>
              <p:nvPr/>
            </p:nvPicPr>
            <p:blipFill>
              <a:blip r:embed="rId15"/>
              <a:stretch>
                <a:fillRect/>
              </a:stretch>
            </p:blipFill>
            <p:spPr>
              <a:xfrm>
                <a:off x="9416786" y="2581717"/>
                <a:ext cx="261000" cy="850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墨迹 11">
                <a:extLst>
                  <a:ext uri="{FF2B5EF4-FFF2-40B4-BE49-F238E27FC236}">
                    <a16:creationId xmlns:a16="http://schemas.microsoft.com/office/drawing/2014/main" id="{0F87FBAD-BF80-4FA4-A4F0-3434A3F1B16E}"/>
                  </a:ext>
                </a:extLst>
              </p14:cNvPr>
              <p14:cNvContentPartPr/>
              <p14:nvPr/>
            </p14:nvContentPartPr>
            <p14:xfrm>
              <a:off x="1438106" y="753637"/>
              <a:ext cx="675360" cy="38880"/>
            </p14:xfrm>
          </p:contentPart>
        </mc:Choice>
        <mc:Fallback xmlns="">
          <p:pic>
            <p:nvPicPr>
              <p:cNvPr id="12" name="墨迹 11">
                <a:extLst>
                  <a:ext uri="{FF2B5EF4-FFF2-40B4-BE49-F238E27FC236}">
                    <a16:creationId xmlns:a16="http://schemas.microsoft.com/office/drawing/2014/main" id="{0F87FBAD-BF80-4FA4-A4F0-3434A3F1B16E}"/>
                  </a:ext>
                </a:extLst>
              </p:cNvPr>
              <p:cNvPicPr/>
              <p:nvPr/>
            </p:nvPicPr>
            <p:blipFill>
              <a:blip r:embed="rId17"/>
              <a:stretch>
                <a:fillRect/>
              </a:stretch>
            </p:blipFill>
            <p:spPr>
              <a:xfrm>
                <a:off x="1384106" y="645637"/>
                <a:ext cx="78300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墨迹 12">
                <a:extLst>
                  <a:ext uri="{FF2B5EF4-FFF2-40B4-BE49-F238E27FC236}">
                    <a16:creationId xmlns:a16="http://schemas.microsoft.com/office/drawing/2014/main" id="{50CAC9B3-5BCF-47AD-92C3-7326694427E0}"/>
                  </a:ext>
                </a:extLst>
              </p14:cNvPr>
              <p14:cNvContentPartPr/>
              <p14:nvPr/>
            </p14:nvContentPartPr>
            <p14:xfrm>
              <a:off x="1517666" y="886837"/>
              <a:ext cx="1529640" cy="9720"/>
            </p14:xfrm>
          </p:contentPart>
        </mc:Choice>
        <mc:Fallback xmlns="">
          <p:pic>
            <p:nvPicPr>
              <p:cNvPr id="13" name="墨迹 12">
                <a:extLst>
                  <a:ext uri="{FF2B5EF4-FFF2-40B4-BE49-F238E27FC236}">
                    <a16:creationId xmlns:a16="http://schemas.microsoft.com/office/drawing/2014/main" id="{50CAC9B3-5BCF-47AD-92C3-7326694427E0}"/>
                  </a:ext>
                </a:extLst>
              </p:cNvPr>
              <p:cNvPicPr/>
              <p:nvPr/>
            </p:nvPicPr>
            <p:blipFill>
              <a:blip r:embed="rId19"/>
              <a:stretch>
                <a:fillRect/>
              </a:stretch>
            </p:blipFill>
            <p:spPr>
              <a:xfrm>
                <a:off x="1463666" y="778837"/>
                <a:ext cx="163728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5" name="墨迹 14">
                <a:extLst>
                  <a:ext uri="{FF2B5EF4-FFF2-40B4-BE49-F238E27FC236}">
                    <a16:creationId xmlns:a16="http://schemas.microsoft.com/office/drawing/2014/main" id="{3B91D83C-DF0D-4D1F-9CF4-9CFA3C9CFC8F}"/>
                  </a:ext>
                </a:extLst>
              </p14:cNvPr>
              <p14:cNvContentPartPr/>
              <p14:nvPr/>
            </p14:nvContentPartPr>
            <p14:xfrm>
              <a:off x="4747946" y="2151157"/>
              <a:ext cx="1805040" cy="824760"/>
            </p14:xfrm>
          </p:contentPart>
        </mc:Choice>
        <mc:Fallback xmlns="">
          <p:pic>
            <p:nvPicPr>
              <p:cNvPr id="15" name="墨迹 14">
                <a:extLst>
                  <a:ext uri="{FF2B5EF4-FFF2-40B4-BE49-F238E27FC236}">
                    <a16:creationId xmlns:a16="http://schemas.microsoft.com/office/drawing/2014/main" id="{3B91D83C-DF0D-4D1F-9CF4-9CFA3C9CFC8F}"/>
                  </a:ext>
                </a:extLst>
              </p:cNvPr>
              <p:cNvPicPr/>
              <p:nvPr/>
            </p:nvPicPr>
            <p:blipFill>
              <a:blip r:embed="rId21"/>
              <a:stretch>
                <a:fillRect/>
              </a:stretch>
            </p:blipFill>
            <p:spPr>
              <a:xfrm>
                <a:off x="4730306" y="2133157"/>
                <a:ext cx="1840680" cy="860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6" name="墨迹 15">
                <a:extLst>
                  <a:ext uri="{FF2B5EF4-FFF2-40B4-BE49-F238E27FC236}">
                    <a16:creationId xmlns:a16="http://schemas.microsoft.com/office/drawing/2014/main" id="{DF5A7293-AC98-4CAB-9078-D2A07A459566}"/>
                  </a:ext>
                </a:extLst>
              </p14:cNvPr>
              <p14:cNvContentPartPr/>
              <p14:nvPr/>
            </p14:nvContentPartPr>
            <p14:xfrm>
              <a:off x="5241506" y="2435557"/>
              <a:ext cx="2746800" cy="724320"/>
            </p14:xfrm>
          </p:contentPart>
        </mc:Choice>
        <mc:Fallback xmlns="">
          <p:pic>
            <p:nvPicPr>
              <p:cNvPr id="16" name="墨迹 15">
                <a:extLst>
                  <a:ext uri="{FF2B5EF4-FFF2-40B4-BE49-F238E27FC236}">
                    <a16:creationId xmlns:a16="http://schemas.microsoft.com/office/drawing/2014/main" id="{DF5A7293-AC98-4CAB-9078-D2A07A459566}"/>
                  </a:ext>
                </a:extLst>
              </p:cNvPr>
              <p:cNvPicPr/>
              <p:nvPr/>
            </p:nvPicPr>
            <p:blipFill>
              <a:blip r:embed="rId23"/>
              <a:stretch>
                <a:fillRect/>
              </a:stretch>
            </p:blipFill>
            <p:spPr>
              <a:xfrm>
                <a:off x="5187506" y="2327557"/>
                <a:ext cx="2854440" cy="939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8" name="墨迹 17">
                <a:extLst>
                  <a:ext uri="{FF2B5EF4-FFF2-40B4-BE49-F238E27FC236}">
                    <a16:creationId xmlns:a16="http://schemas.microsoft.com/office/drawing/2014/main" id="{A7050EB1-1A02-40DF-8CEC-D4FAB582BA37}"/>
                  </a:ext>
                </a:extLst>
              </p14:cNvPr>
              <p14:cNvContentPartPr/>
              <p14:nvPr/>
            </p14:nvContentPartPr>
            <p14:xfrm>
              <a:off x="8895146" y="2432317"/>
              <a:ext cx="360" cy="360"/>
            </p14:xfrm>
          </p:contentPart>
        </mc:Choice>
        <mc:Fallback xmlns="">
          <p:pic>
            <p:nvPicPr>
              <p:cNvPr id="18" name="墨迹 17">
                <a:extLst>
                  <a:ext uri="{FF2B5EF4-FFF2-40B4-BE49-F238E27FC236}">
                    <a16:creationId xmlns:a16="http://schemas.microsoft.com/office/drawing/2014/main" id="{A7050EB1-1A02-40DF-8CEC-D4FAB582BA37}"/>
                  </a:ext>
                </a:extLst>
              </p:cNvPr>
              <p:cNvPicPr/>
              <p:nvPr/>
            </p:nvPicPr>
            <p:blipFill>
              <a:blip r:embed="rId25"/>
              <a:stretch>
                <a:fillRect/>
              </a:stretch>
            </p:blipFill>
            <p:spPr>
              <a:xfrm>
                <a:off x="8832146" y="2369317"/>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9" name="墨迹 18">
                <a:extLst>
                  <a:ext uri="{FF2B5EF4-FFF2-40B4-BE49-F238E27FC236}">
                    <a16:creationId xmlns:a16="http://schemas.microsoft.com/office/drawing/2014/main" id="{4556EFDA-8FE3-4C8C-9DDE-0D06986DA8E1}"/>
                  </a:ext>
                </a:extLst>
              </p14:cNvPr>
              <p14:cNvContentPartPr/>
              <p14:nvPr/>
            </p14:nvContentPartPr>
            <p14:xfrm>
              <a:off x="5012906" y="1637077"/>
              <a:ext cx="3900960" cy="1445760"/>
            </p14:xfrm>
          </p:contentPart>
        </mc:Choice>
        <mc:Fallback xmlns="">
          <p:pic>
            <p:nvPicPr>
              <p:cNvPr id="19" name="墨迹 18">
                <a:extLst>
                  <a:ext uri="{FF2B5EF4-FFF2-40B4-BE49-F238E27FC236}">
                    <a16:creationId xmlns:a16="http://schemas.microsoft.com/office/drawing/2014/main" id="{4556EFDA-8FE3-4C8C-9DDE-0D06986DA8E1}"/>
                  </a:ext>
                </a:extLst>
              </p:cNvPr>
              <p:cNvPicPr/>
              <p:nvPr/>
            </p:nvPicPr>
            <p:blipFill>
              <a:blip r:embed="rId27"/>
              <a:stretch>
                <a:fillRect/>
              </a:stretch>
            </p:blipFill>
            <p:spPr>
              <a:xfrm>
                <a:off x="4950266" y="1574077"/>
                <a:ext cx="4026600" cy="1571400"/>
              </a:xfrm>
              <a:prstGeom prst="rect">
                <a:avLst/>
              </a:prstGeom>
            </p:spPr>
          </p:pic>
        </mc:Fallback>
      </mc:AlternateContent>
      <p:pic>
        <p:nvPicPr>
          <p:cNvPr id="25" name="图片 24">
            <a:extLst>
              <a:ext uri="{FF2B5EF4-FFF2-40B4-BE49-F238E27FC236}">
                <a16:creationId xmlns:a16="http://schemas.microsoft.com/office/drawing/2014/main" id="{50EECD79-A418-4B67-8A3A-DC45E3B7CD72}"/>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65478" y="1213740"/>
            <a:ext cx="8397008" cy="4712461"/>
          </a:xfrm>
          <a:prstGeom prst="rect">
            <a:avLst/>
          </a:prstGeom>
        </p:spPr>
      </p:pic>
      <p:pic>
        <p:nvPicPr>
          <p:cNvPr id="2" name="图片 1">
            <a:extLst>
              <a:ext uri="{FF2B5EF4-FFF2-40B4-BE49-F238E27FC236}">
                <a16:creationId xmlns:a16="http://schemas.microsoft.com/office/drawing/2014/main" id="{04FD1E96-28EC-4DA0-92E6-BC17768E53E3}"/>
              </a:ext>
            </a:extLst>
          </p:cNvPr>
          <p:cNvPicPr>
            <a:picLocks noChangeAspect="1"/>
          </p:cNvPicPr>
          <p:nvPr/>
        </p:nvPicPr>
        <p:blipFill>
          <a:blip r:embed="rId29"/>
          <a:stretch>
            <a:fillRect/>
          </a:stretch>
        </p:blipFill>
        <p:spPr>
          <a:xfrm>
            <a:off x="9162486" y="887798"/>
            <a:ext cx="2510729" cy="2097206"/>
          </a:xfrm>
          <a:prstGeom prst="rect">
            <a:avLst/>
          </a:prstGeom>
        </p:spPr>
      </p:pic>
    </p:spTree>
    <p:extLst>
      <p:ext uri="{BB962C8B-B14F-4D97-AF65-F5344CB8AC3E}">
        <p14:creationId xmlns:p14="http://schemas.microsoft.com/office/powerpoint/2010/main" val="198227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6667F2-27E4-4DDB-ADFC-B74B8245EA70}"/>
              </a:ext>
            </a:extLst>
          </p:cNvPr>
          <p:cNvSpPr>
            <a:spLocks noGrp="1"/>
          </p:cNvSpPr>
          <p:nvPr>
            <p:ph type="title"/>
          </p:nvPr>
        </p:nvSpPr>
        <p:spPr/>
        <p:txBody>
          <a:bodyPr>
            <a:normAutofit/>
          </a:bodyPr>
          <a:lstStyle/>
          <a:p>
            <a:r>
              <a:rPr lang="zh-CN" altLang="en-US" sz="3200" dirty="0">
                <a:latin typeface="华文隶书" panose="02010800040101010101" pitchFamily="2" charset="-122"/>
                <a:ea typeface="华文隶书" panose="02010800040101010101" pitchFamily="2" charset="-122"/>
              </a:rPr>
              <a:t>利率的决定</a:t>
            </a:r>
          </a:p>
        </p:txBody>
      </p:sp>
      <p:sp>
        <p:nvSpPr>
          <p:cNvPr id="3" name="内容占位符 2">
            <a:extLst>
              <a:ext uri="{FF2B5EF4-FFF2-40B4-BE49-F238E27FC236}">
                <a16:creationId xmlns:a16="http://schemas.microsoft.com/office/drawing/2014/main" id="{B42E7D50-F4FB-4BBC-8757-B2A9AD723DD8}"/>
              </a:ext>
            </a:extLst>
          </p:cNvPr>
          <p:cNvSpPr>
            <a:spLocks noGrp="1"/>
          </p:cNvSpPr>
          <p:nvPr>
            <p:ph idx="1"/>
          </p:nvPr>
        </p:nvSpPr>
        <p:spPr>
          <a:xfrm>
            <a:off x="838200" y="1429305"/>
            <a:ext cx="10515600" cy="4747658"/>
          </a:xfrm>
        </p:spPr>
        <p:txBody>
          <a:bodyPr>
            <a:normAutofit/>
          </a:bodyPr>
          <a:lstStyle/>
          <a:p>
            <a:r>
              <a:rPr lang="zh-CN" altLang="en-US" sz="2400" b="1" dirty="0">
                <a:latin typeface="华文楷体" panose="02010600040101010101" pitchFamily="2" charset="-122"/>
                <a:ea typeface="华文楷体" panose="02010600040101010101" pitchFamily="2" charset="-122"/>
              </a:rPr>
              <a:t>凯恩斯观点</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      </a:t>
            </a:r>
            <a:r>
              <a:rPr lang="zh-CN" altLang="en-US" sz="2400" dirty="0">
                <a:solidFill>
                  <a:schemeClr val="accent2"/>
                </a:solidFill>
                <a:latin typeface="华文楷体" panose="02010600040101010101" pitchFamily="2" charset="-122"/>
                <a:ea typeface="华文楷体" panose="02010600040101010101" pitchFamily="2" charset="-122"/>
              </a:rPr>
              <a:t>利率是由货币的供给量和对货币的需求量决定的</a:t>
            </a:r>
            <a:r>
              <a:rPr lang="zh-CN" altLang="en-US" sz="24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货币供给量为外生变量，一般由国家控制，为外生变量，因此，我们通常分析货币的需求</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流动性偏好</a:t>
            </a:r>
            <a:r>
              <a:rPr lang="zh-CN" altLang="en-US" sz="2000" b="1" dirty="0">
                <a:latin typeface="华文楷体" panose="02010600040101010101" pitchFamily="2" charset="-122"/>
                <a:ea typeface="华文楷体" panose="02010600040101010101" pitchFamily="2" charset="-122"/>
              </a:rPr>
              <a:t>（货币的需求）</a:t>
            </a:r>
            <a:r>
              <a:rPr lang="zh-CN" altLang="en-US" sz="2400" b="1" dirty="0">
                <a:latin typeface="华文楷体" panose="02010600040101010101" pitchFamily="2" charset="-122"/>
                <a:ea typeface="华文楷体" panose="02010600040101010101" pitchFamily="2" charset="-122"/>
              </a:rPr>
              <a:t>与货币需求动机</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000" dirty="0">
                <a:solidFill>
                  <a:schemeClr val="accent2"/>
                </a:solidFill>
                <a:latin typeface="华文楷体" panose="02010600040101010101" pitchFamily="2" charset="-122"/>
                <a:ea typeface="华文楷体" panose="02010600040101010101" pitchFamily="2" charset="-122"/>
              </a:rPr>
              <a:t>流动性偏好：由于货币具有使用上的灵活性，人们宁可牺牲利息收入而储存不生息的货币，来保持财富的心理倾向。</a:t>
            </a:r>
            <a:endParaRPr lang="en-US" altLang="zh-CN" sz="2000" dirty="0">
              <a:solidFill>
                <a:schemeClr val="accent2"/>
              </a:solidFill>
              <a:latin typeface="华文楷体" panose="02010600040101010101" pitchFamily="2" charset="-122"/>
              <a:ea typeface="华文楷体" panose="02010600040101010101" pitchFamily="2" charset="-122"/>
            </a:endParaRPr>
          </a:p>
          <a:p>
            <a:pPr marL="0" indent="0">
              <a:buNone/>
            </a:pPr>
            <a:r>
              <a:rPr lang="zh-CN" altLang="en-US" sz="2400" b="1" dirty="0">
                <a:latin typeface="华文楷体" panose="02010600040101010101" pitchFamily="2" charset="-122"/>
                <a:ea typeface="华文楷体" panose="02010600040101010101" pitchFamily="2" charset="-122"/>
              </a:rPr>
              <a:t>原因</a:t>
            </a:r>
            <a:r>
              <a:rPr lang="zh-CN" altLang="en-US" sz="2000"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交易动机：                  </a:t>
            </a:r>
            <a:r>
              <a:rPr lang="zh-CN" altLang="en-US" sz="2000" dirty="0">
                <a:latin typeface="华文楷体" panose="02010600040101010101" pitchFamily="2" charset="-122"/>
                <a:ea typeface="华文楷体" panose="02010600040101010101" pitchFamily="2" charset="-122"/>
              </a:rPr>
              <a:t>（个人和企业需要货币来进行正常的交易活动）   </a:t>
            </a:r>
            <a:endParaRPr lang="en-US" altLang="zh-CN" sz="2000" dirty="0">
              <a:latin typeface="华文楷体" panose="02010600040101010101" pitchFamily="2" charset="-122"/>
              <a:ea typeface="华文楷体" panose="02010600040101010101" pitchFamily="2" charset="-122"/>
            </a:endParaRPr>
          </a:p>
          <a:p>
            <a:pPr marL="0" indent="0">
              <a:buNone/>
            </a:pPr>
            <a:r>
              <a:rPr lang="zh-CN" altLang="en-US" sz="2000"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谨慎动机</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预防性动机</a:t>
            </a:r>
            <a:r>
              <a:rPr lang="zh-CN" altLang="en-US" sz="2000" dirty="0">
                <a:latin typeface="华文楷体" panose="02010600040101010101" pitchFamily="2" charset="-122"/>
                <a:ea typeface="华文楷体" panose="02010600040101010101" pitchFamily="2" charset="-122"/>
              </a:rPr>
              <a:t>（为预防意外支出而持有的一部分资金）</a:t>
            </a:r>
            <a:endParaRPr lang="en-US" altLang="zh-CN" sz="2000" dirty="0">
              <a:latin typeface="华文楷体" panose="02010600040101010101" pitchFamily="2" charset="-122"/>
              <a:ea typeface="华文楷体" panose="02010600040101010101" pitchFamily="2" charset="-122"/>
            </a:endParaRPr>
          </a:p>
          <a:p>
            <a:pPr marL="0" indent="0" algn="ctr">
              <a:buNone/>
            </a:pPr>
            <a:r>
              <a:rPr lang="en-US" altLang="zh-CN" sz="2000" b="1" dirty="0">
                <a:latin typeface="华文楷体" panose="02010600040101010101" pitchFamily="2" charset="-122"/>
                <a:ea typeface="华文楷体" panose="02010600040101010101" pitchFamily="2" charset="-122"/>
              </a:rPr>
              <a:t>L1=L1</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y</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=k </a:t>
            </a:r>
            <a:r>
              <a:rPr lang="en-US" altLang="zh-CN" sz="2000" b="1" dirty="0">
                <a:solidFill>
                  <a:srgbClr val="FF0000"/>
                </a:solidFill>
                <a:latin typeface="华文楷体" panose="02010600040101010101" pitchFamily="2" charset="-122"/>
                <a:ea typeface="华文楷体" panose="02010600040101010101" pitchFamily="2" charset="-122"/>
              </a:rPr>
              <a:t>y</a:t>
            </a:r>
          </a:p>
          <a:p>
            <a:pPr marL="0" indent="0">
              <a:buNone/>
            </a:pPr>
            <a:r>
              <a:rPr lang="zh-CN" altLang="en-US" sz="2000" b="1" dirty="0">
                <a:latin typeface="华文楷体" panose="02010600040101010101" pitchFamily="2" charset="-122"/>
                <a:ea typeface="华文楷体" panose="02010600040101010101" pitchFamily="2" charset="-122"/>
              </a:rPr>
              <a:t>             投机动机：                  </a:t>
            </a:r>
            <a:r>
              <a:rPr lang="zh-CN" altLang="en-US" sz="2000" dirty="0">
                <a:solidFill>
                  <a:schemeClr val="tx1">
                    <a:lumMod val="85000"/>
                    <a:lumOff val="15000"/>
                  </a:schemeClr>
                </a:solidFill>
                <a:latin typeface="华文楷体" panose="02010600040101010101" pitchFamily="2" charset="-122"/>
                <a:ea typeface="华文楷体" panose="02010600040101010101" pitchFamily="2" charset="-122"/>
              </a:rPr>
              <a:t>（人们为了抓住有利的购买有价证券的机会而持有一部分货币的动机）</a:t>
            </a:r>
            <a:endParaRPr lang="en-US" altLang="zh-CN" sz="2000" dirty="0">
              <a:solidFill>
                <a:schemeClr val="tx1">
                  <a:lumMod val="85000"/>
                  <a:lumOff val="15000"/>
                </a:schemeClr>
              </a:solidFill>
              <a:latin typeface="华文楷体" panose="02010600040101010101" pitchFamily="2" charset="-122"/>
              <a:ea typeface="华文楷体" panose="02010600040101010101" pitchFamily="2" charset="-122"/>
            </a:endParaRPr>
          </a:p>
          <a:p>
            <a:pPr marL="0" indent="0" algn="r">
              <a:buNone/>
            </a:pPr>
            <a:r>
              <a:rPr lang="en-US" altLang="zh-CN" sz="2000" b="1" dirty="0">
                <a:solidFill>
                  <a:schemeClr val="tx1">
                    <a:lumMod val="85000"/>
                    <a:lumOff val="15000"/>
                  </a:schemeClr>
                </a:solidFill>
                <a:latin typeface="华文楷体" panose="02010600040101010101" pitchFamily="2" charset="-122"/>
                <a:ea typeface="华文楷体" panose="02010600040101010101" pitchFamily="2" charset="-122"/>
              </a:rPr>
              <a:t>L2=L2(r )=—h </a:t>
            </a:r>
            <a:r>
              <a:rPr lang="en-US" altLang="zh-CN" sz="2000" b="1" dirty="0">
                <a:solidFill>
                  <a:srgbClr val="FF0000"/>
                </a:solidFill>
                <a:latin typeface="华文楷体" panose="02010600040101010101" pitchFamily="2" charset="-122"/>
                <a:ea typeface="华文楷体" panose="02010600040101010101" pitchFamily="2" charset="-122"/>
              </a:rPr>
              <a:t>r     </a:t>
            </a:r>
            <a:r>
              <a:rPr lang="zh-CN" altLang="en-US" sz="1800" dirty="0">
                <a:solidFill>
                  <a:srgbClr val="FF0000"/>
                </a:solidFill>
                <a:latin typeface="华文楷体" panose="02010600040101010101" pitchFamily="2" charset="-122"/>
                <a:ea typeface="华文楷体" panose="02010600040101010101" pitchFamily="2" charset="-122"/>
              </a:rPr>
              <a:t>（货币投资需求和利率变动有负向关系）   </a:t>
            </a:r>
            <a:endParaRPr lang="en-US" altLang="zh-CN" sz="1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8305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B32B85B-E62C-45A1-97A6-53142D50E0F1}"/>
              </a:ext>
            </a:extLst>
          </p:cNvPr>
          <p:cNvSpPr txBox="1"/>
          <p:nvPr/>
        </p:nvSpPr>
        <p:spPr>
          <a:xfrm>
            <a:off x="1245092" y="1158919"/>
            <a:ext cx="9683319" cy="3191195"/>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流动偏好陷阱（</a:t>
            </a:r>
            <a:r>
              <a:rPr kumimoji="0" lang="en-US" altLang="zh-CN"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L2=L2(r )=—h r     </a:t>
            </a:r>
            <a:r>
              <a:rPr kumimoji="0" lang="zh-CN" altLang="en-US" b="1" i="0" u="none" strike="noStrike" kern="1200" cap="none" spc="0" normalizeH="0" baseline="0" noProof="0" dirty="0">
                <a:ln>
                  <a:noFill/>
                </a:ln>
                <a:solidFill>
                  <a:srgbClr val="FF0000"/>
                </a:solidFill>
                <a:effectLst/>
                <a:uLnTx/>
                <a:uFillTx/>
                <a:latin typeface="华文楷体" panose="02010600040101010101" pitchFamily="2" charset="-122"/>
                <a:ea typeface="华文楷体" panose="02010600040101010101" pitchFamily="2" charset="-122"/>
                <a:cs typeface="+mn-cs"/>
              </a:rPr>
              <a:t>（货币投资需求和利率变动有负向关系）</a:t>
            </a:r>
            <a:r>
              <a:rPr kumimoji="0"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endParaRPr kumimoji="0" lang="en-US" altLang="zh-CN"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R="0" lvl="0" algn="l" defTabSz="914400" rtl="0" eaLnBrk="1" fontAlgn="auto" latinLnBrk="0" hangingPunct="1">
              <a:lnSpc>
                <a:spcPct val="90000"/>
              </a:lnSpc>
              <a:spcBef>
                <a:spcPts val="1000"/>
              </a:spcBef>
              <a:spcAft>
                <a:spcPts val="0"/>
              </a:spcAft>
              <a:buClrTx/>
              <a:buSzTx/>
              <a:tabLst/>
              <a:defRPr/>
            </a:pPr>
            <a:r>
              <a:rPr lang="zh-CN" altLang="en-US" sz="2400" dirty="0">
                <a:solidFill>
                  <a:prstClr val="black"/>
                </a:solidFill>
                <a:latin typeface="华文楷体" panose="02010600040101010101" pitchFamily="2" charset="-122"/>
                <a:ea typeface="华文楷体" panose="02010600040101010101" pitchFamily="2" charset="-122"/>
              </a:rPr>
              <a:t>人们不管有多少货币都愿意持在手中，这种情况称为“流动偏好陷阱”。</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货币需求函数</a:t>
            </a:r>
            <a:endParaRPr kumimoji="0" lang="en-US" altLang="zh-CN"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R="0" lvl="0" algn="l" defTabSz="914400" rtl="0" eaLnBrk="1" fontAlgn="auto" latinLnBrk="0" hangingPunct="1">
              <a:lnSpc>
                <a:spcPct val="90000"/>
              </a:lnSpc>
              <a:spcBef>
                <a:spcPts val="10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L=L1+L2=k y—h r </a:t>
            </a:r>
          </a:p>
          <a:p>
            <a:pPr marR="0" lvl="0" algn="l" defTabSz="914400" rtl="0" eaLnBrk="1" fontAlgn="auto" latinLnBrk="0" hangingPunct="1">
              <a:lnSpc>
                <a:spcPct val="90000"/>
              </a:lnSpc>
              <a:spcBef>
                <a:spcPts val="1000"/>
              </a:spcBef>
              <a:spcAft>
                <a:spcPts val="0"/>
              </a:spcAft>
              <a:buClrTx/>
              <a:buSzTx/>
              <a:tabLst/>
              <a:defRPr/>
            </a:pPr>
            <a:r>
              <a:rPr lang="en-US" altLang="zh-CN" sz="2400" dirty="0">
                <a:solidFill>
                  <a:prstClr val="black"/>
                </a:solidFill>
                <a:latin typeface="华文楷体" panose="02010600040101010101" pitchFamily="2" charset="-122"/>
                <a:ea typeface="华文楷体" panose="02010600040101010101" pitchFamily="2" charset="-122"/>
              </a:rPr>
              <a:t>M</a:t>
            </a:r>
            <a:r>
              <a:rPr lang="zh-CN" altLang="en-US" sz="2400" dirty="0">
                <a:solidFill>
                  <a:prstClr val="black"/>
                </a:solidFill>
                <a:latin typeface="华文楷体" panose="02010600040101010101" pitchFamily="2" charset="-122"/>
                <a:ea typeface="华文楷体" panose="02010600040101010101" pitchFamily="2" charset="-122"/>
              </a:rPr>
              <a:t>（名义货币需求量）</a:t>
            </a:r>
            <a:r>
              <a:rPr lang="en-US" altLang="zh-CN" sz="2400" dirty="0">
                <a:solidFill>
                  <a:prstClr val="black"/>
                </a:solidFill>
                <a:latin typeface="华文楷体" panose="02010600040101010101" pitchFamily="2" charset="-122"/>
                <a:ea typeface="华文楷体" panose="02010600040101010101" pitchFamily="2" charset="-122"/>
              </a:rPr>
              <a:t>m</a:t>
            </a:r>
            <a:r>
              <a:rPr lang="zh-CN" altLang="en-US" sz="2400" dirty="0">
                <a:solidFill>
                  <a:prstClr val="black"/>
                </a:solidFill>
                <a:latin typeface="华文楷体" panose="02010600040101010101" pitchFamily="2" charset="-122"/>
                <a:ea typeface="华文楷体" panose="02010600040101010101" pitchFamily="2" charset="-122"/>
              </a:rPr>
              <a:t>（实际货币需求量）</a:t>
            </a:r>
            <a:r>
              <a:rPr lang="en-US" altLang="zh-CN" sz="2400" dirty="0">
                <a:solidFill>
                  <a:prstClr val="black"/>
                </a:solidFill>
                <a:latin typeface="华文楷体" panose="02010600040101010101" pitchFamily="2" charset="-122"/>
                <a:ea typeface="华文楷体" panose="02010600040101010101" pitchFamily="2" charset="-122"/>
              </a:rPr>
              <a:t>P</a:t>
            </a:r>
            <a:r>
              <a:rPr lang="zh-CN" altLang="en-US" sz="2400" dirty="0">
                <a:solidFill>
                  <a:prstClr val="black"/>
                </a:solidFill>
                <a:latin typeface="华文楷体" panose="02010600040101010101" pitchFamily="2" charset="-122"/>
                <a:ea typeface="华文楷体" panose="02010600040101010101" pitchFamily="2" charset="-122"/>
              </a:rPr>
              <a:t>（价格）</a:t>
            </a:r>
            <a:endParaRPr lang="en-US" altLang="zh-CN" sz="2400" dirty="0">
              <a:solidFill>
                <a:prstClr val="black"/>
              </a:solidFill>
              <a:latin typeface="华文楷体" panose="02010600040101010101" pitchFamily="2" charset="-122"/>
              <a:ea typeface="华文楷体" panose="02010600040101010101" pitchFamily="2" charset="-122"/>
            </a:endParaRPr>
          </a:p>
          <a:p>
            <a:pPr marR="0" lvl="0" algn="ctr" defTabSz="914400" rtl="0" eaLnBrk="1" fontAlgn="auto" latinLnBrk="0" hangingPunct="1">
              <a:lnSpc>
                <a:spcPct val="90000"/>
              </a:lnSpc>
              <a:spcBef>
                <a:spcPts val="10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M/P=m</a:t>
            </a:r>
          </a:p>
          <a:p>
            <a:pPr marR="0" lvl="0" algn="ctr" defTabSz="914400" rtl="0" eaLnBrk="1" fontAlgn="auto" latinLnBrk="0" hangingPunct="1">
              <a:lnSpc>
                <a:spcPct val="90000"/>
              </a:lnSpc>
              <a:spcBef>
                <a:spcPts val="1000"/>
              </a:spcBef>
              <a:spcAft>
                <a:spcPts val="0"/>
              </a:spcAft>
              <a:buClrTx/>
              <a:buSzTx/>
              <a:tabLst/>
              <a:defRPr/>
            </a:pP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pic>
        <p:nvPicPr>
          <p:cNvPr id="4" name="图片 3">
            <a:extLst>
              <a:ext uri="{FF2B5EF4-FFF2-40B4-BE49-F238E27FC236}">
                <a16:creationId xmlns:a16="http://schemas.microsoft.com/office/drawing/2014/main" id="{ABF5BADE-9312-4ACB-B4B1-5ABA9CCFC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483" y="4073056"/>
            <a:ext cx="3459980" cy="1859335"/>
          </a:xfrm>
          <a:prstGeom prst="rect">
            <a:avLst/>
          </a:prstGeom>
        </p:spPr>
      </p:pic>
      <p:pic>
        <p:nvPicPr>
          <p:cNvPr id="7" name="图片 6">
            <a:extLst>
              <a:ext uri="{FF2B5EF4-FFF2-40B4-BE49-F238E27FC236}">
                <a16:creationId xmlns:a16="http://schemas.microsoft.com/office/drawing/2014/main" id="{337684B5-DD12-46D1-91C7-53F50E7E98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7581" y="4144336"/>
            <a:ext cx="2632414" cy="1788055"/>
          </a:xfrm>
          <a:prstGeom prst="rect">
            <a:avLst/>
          </a:prstGeom>
        </p:spPr>
      </p:pic>
    </p:spTree>
    <p:extLst>
      <p:ext uri="{BB962C8B-B14F-4D97-AF65-F5344CB8AC3E}">
        <p14:creationId xmlns:p14="http://schemas.microsoft.com/office/powerpoint/2010/main" val="158461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38B37E7-682D-4E96-8B1D-47CBCA6D5D77}"/>
              </a:ext>
            </a:extLst>
          </p:cNvPr>
          <p:cNvSpPr txBox="1"/>
          <p:nvPr/>
        </p:nvSpPr>
        <p:spPr>
          <a:xfrm>
            <a:off x="1049784" y="1005619"/>
            <a:ext cx="9106270" cy="2474075"/>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货币供求均衡和利率的决定</a:t>
            </a:r>
            <a:endParaRPr kumimoji="0" lang="en-US" altLang="zh-CN" sz="24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lvl="0">
              <a:lnSpc>
                <a:spcPct val="90000"/>
              </a:lnSpc>
              <a:spcBef>
                <a:spcPts val="1000"/>
              </a:spcBef>
              <a:defRPr/>
            </a:pP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狭义货币供给       </a:t>
            </a:r>
            <a:r>
              <a:rPr lang="en-US" altLang="zh-CN" sz="2400" dirty="0">
                <a:solidFill>
                  <a:prstClr val="black"/>
                </a:solidFill>
                <a:latin typeface="华文楷体" panose="02010600040101010101" pitchFamily="2" charset="-122"/>
                <a:ea typeface="华文楷体" panose="02010600040101010101" pitchFamily="2" charset="-122"/>
              </a:rPr>
              <a:t>M1      </a:t>
            </a:r>
            <a:r>
              <a:rPr lang="zh-CN" altLang="en-US" sz="2400" dirty="0">
                <a:solidFill>
                  <a:prstClr val="black"/>
                </a:solidFill>
                <a:latin typeface="华文楷体" panose="02010600040101010101" pitchFamily="2" charset="-122"/>
                <a:ea typeface="华文楷体" panose="02010600040101010101" pitchFamily="2" charset="-122"/>
              </a:rPr>
              <a:t>流通中的纸币、硬币和银行活期存款的总和</a:t>
            </a:r>
            <a:endParaRPr lang="en-US" altLang="zh-CN" sz="2400" dirty="0">
              <a:solidFill>
                <a:prstClr val="black"/>
              </a:solidFill>
              <a:latin typeface="华文楷体" panose="02010600040101010101" pitchFamily="2" charset="-122"/>
              <a:ea typeface="华文楷体" panose="02010600040101010101" pitchFamily="2" charset="-122"/>
            </a:endParaRPr>
          </a:p>
          <a:p>
            <a:pPr lvl="0">
              <a:lnSpc>
                <a:spcPct val="90000"/>
              </a:lnSpc>
              <a:spcBef>
                <a:spcPts val="1000"/>
              </a:spcBef>
              <a:defRPr/>
            </a:pP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广义货币供给       </a:t>
            </a:r>
            <a:r>
              <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M2       M1+</a:t>
            </a:r>
            <a:r>
              <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定期存款</a:t>
            </a:r>
            <a:endParaRPr kumimoji="0" lang="en-US" altLang="zh-CN"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lvl="0">
              <a:lnSpc>
                <a:spcPct val="90000"/>
              </a:lnSpc>
              <a:spcBef>
                <a:spcPts val="1000"/>
              </a:spcBef>
              <a:defRPr/>
            </a:pPr>
            <a:r>
              <a:rPr lang="zh-CN" altLang="en-US" sz="2400" dirty="0">
                <a:solidFill>
                  <a:prstClr val="black"/>
                </a:solidFill>
                <a:latin typeface="华文楷体" panose="02010600040101010101" pitchFamily="2" charset="-122"/>
                <a:ea typeface="华文楷体" panose="02010600040101010101" pitchFamily="2" charset="-122"/>
              </a:rPr>
              <a:t>更广泛的货币供给 </a:t>
            </a:r>
            <a:r>
              <a:rPr lang="en-US" altLang="zh-CN" sz="2400" dirty="0">
                <a:solidFill>
                  <a:prstClr val="black"/>
                </a:solidFill>
                <a:latin typeface="华文楷体" panose="02010600040101010101" pitchFamily="2" charset="-122"/>
                <a:ea typeface="华文楷体" panose="02010600040101010101" pitchFamily="2" charset="-122"/>
              </a:rPr>
              <a:t>M3      M2+</a:t>
            </a:r>
            <a:r>
              <a:rPr lang="zh-CN" altLang="en-US" sz="2400" dirty="0">
                <a:solidFill>
                  <a:prstClr val="black"/>
                </a:solidFill>
                <a:latin typeface="华文楷体" panose="02010600040101010101" pitchFamily="2" charset="-122"/>
                <a:ea typeface="华文楷体" panose="02010600040101010101" pitchFamily="2" charset="-122"/>
              </a:rPr>
              <a:t>个人和企业所持有的政府债券等流动资产或“货币近似物”</a:t>
            </a:r>
            <a:endParaRPr kumimoji="0" lang="zh-CN" altLang="en-US" sz="24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p:txBody>
      </p:sp>
      <p:pic>
        <p:nvPicPr>
          <p:cNvPr id="5" name="图片 4">
            <a:extLst>
              <a:ext uri="{FF2B5EF4-FFF2-40B4-BE49-F238E27FC236}">
                <a16:creationId xmlns:a16="http://schemas.microsoft.com/office/drawing/2014/main" id="{F2EA2B59-D73E-490D-B9B2-96D1C2234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868" y="3638544"/>
            <a:ext cx="3036416" cy="2642683"/>
          </a:xfrm>
          <a:prstGeom prst="rect">
            <a:avLst/>
          </a:prstGeom>
        </p:spPr>
      </p:pic>
      <p:pic>
        <p:nvPicPr>
          <p:cNvPr id="7" name="图片 6">
            <a:extLst>
              <a:ext uri="{FF2B5EF4-FFF2-40B4-BE49-F238E27FC236}">
                <a16:creationId xmlns:a16="http://schemas.microsoft.com/office/drawing/2014/main" id="{03D70830-CE0A-41B8-BCE0-EF556578F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7290" y="3638544"/>
            <a:ext cx="3074263" cy="2642683"/>
          </a:xfrm>
          <a:prstGeom prst="rect">
            <a:avLst/>
          </a:prstGeom>
        </p:spPr>
      </p:pic>
    </p:spTree>
    <p:extLst>
      <p:ext uri="{BB962C8B-B14F-4D97-AF65-F5344CB8AC3E}">
        <p14:creationId xmlns:p14="http://schemas.microsoft.com/office/powerpoint/2010/main" val="1088264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39785B-B5BD-4A01-B02D-B3D14AAF1DE5}"/>
              </a:ext>
            </a:extLst>
          </p:cNvPr>
          <p:cNvSpPr>
            <a:spLocks noGrp="1"/>
          </p:cNvSpPr>
          <p:nvPr>
            <p:ph type="title"/>
          </p:nvPr>
        </p:nvSpPr>
        <p:spPr/>
        <p:txBody>
          <a:bodyPr>
            <a:normAutofit/>
          </a:bodyPr>
          <a:lstStyle/>
          <a:p>
            <a:r>
              <a:rPr lang="en-US" altLang="zh-CN" sz="3200" dirty="0">
                <a:latin typeface="华文隶书" panose="02010800040101010101" pitchFamily="2" charset="-122"/>
                <a:ea typeface="华文隶书" panose="02010800040101010101" pitchFamily="2" charset="-122"/>
              </a:rPr>
              <a:t>LM</a:t>
            </a:r>
            <a:r>
              <a:rPr lang="zh-CN" altLang="en-US" sz="3200" dirty="0">
                <a:latin typeface="华文隶书" panose="02010800040101010101" pitchFamily="2" charset="-122"/>
                <a:ea typeface="华文隶书" panose="02010800040101010101" pitchFamily="2" charset="-122"/>
              </a:rPr>
              <a:t>曲线</a:t>
            </a:r>
          </a:p>
        </p:txBody>
      </p:sp>
      <p:sp>
        <p:nvSpPr>
          <p:cNvPr id="3" name="内容占位符 2">
            <a:extLst>
              <a:ext uri="{FF2B5EF4-FFF2-40B4-BE49-F238E27FC236}">
                <a16:creationId xmlns:a16="http://schemas.microsoft.com/office/drawing/2014/main" id="{9CE6BB2E-2316-4191-AE2B-D77D182DD1F6}"/>
              </a:ext>
            </a:extLst>
          </p:cNvPr>
          <p:cNvSpPr>
            <a:spLocks noGrp="1"/>
          </p:cNvSpPr>
          <p:nvPr>
            <p:ph idx="1"/>
          </p:nvPr>
        </p:nvSpPr>
        <p:spPr>
          <a:xfrm>
            <a:off x="838200" y="1834503"/>
            <a:ext cx="10515600" cy="4351338"/>
          </a:xfrm>
        </p:spPr>
        <p:txBody>
          <a:bodyPr>
            <a:normAutofit lnSpcReduction="10000"/>
          </a:bodyPr>
          <a:lstStyle/>
          <a:p>
            <a:r>
              <a:rPr lang="zh-CN" altLang="en-US" sz="2400" b="1" dirty="0">
                <a:latin typeface="华文楷体" panose="02010600040101010101" pitchFamily="2" charset="-122"/>
                <a:ea typeface="华文楷体" panose="02010600040101010101" pitchFamily="2" charset="-122"/>
              </a:rPr>
              <a:t>推导</a:t>
            </a:r>
            <a:endParaRPr lang="en-US" altLang="zh-CN" sz="2400" b="1" dirty="0">
              <a:latin typeface="华文楷体" panose="02010600040101010101" pitchFamily="2" charset="-122"/>
              <a:ea typeface="华文楷体" panose="02010600040101010101" pitchFamily="2" charset="-122"/>
            </a:endParaRPr>
          </a:p>
          <a:p>
            <a:endParaRPr lang="en-US" altLang="zh-CN" sz="2400" b="1" dirty="0">
              <a:latin typeface="华文楷体" panose="02010600040101010101" pitchFamily="2" charset="-122"/>
              <a:ea typeface="华文楷体" panose="02010600040101010101" pitchFamily="2" charset="-122"/>
            </a:endParaRPr>
          </a:p>
          <a:p>
            <a:endParaRPr lang="en-US" altLang="zh-CN" sz="2400" b="1" dirty="0">
              <a:latin typeface="华文楷体" panose="02010600040101010101" pitchFamily="2" charset="-122"/>
              <a:ea typeface="华文楷体" panose="02010600040101010101" pitchFamily="2" charset="-122"/>
            </a:endParaRPr>
          </a:p>
          <a:p>
            <a:endParaRPr lang="en-US" altLang="zh-CN" sz="2400" b="1" dirty="0">
              <a:latin typeface="华文楷体" panose="02010600040101010101" pitchFamily="2" charset="-122"/>
              <a:ea typeface="华文楷体" panose="02010600040101010101" pitchFamily="2" charset="-122"/>
            </a:endParaRPr>
          </a:p>
          <a:p>
            <a:endParaRPr lang="en-US" altLang="zh-CN" sz="2400" b="1" dirty="0">
              <a:latin typeface="华文楷体" panose="02010600040101010101" pitchFamily="2" charset="-122"/>
              <a:ea typeface="华文楷体" panose="02010600040101010101" pitchFamily="2" charset="-122"/>
            </a:endParaRPr>
          </a:p>
          <a:p>
            <a:pPr marL="0" indent="0">
              <a:buNone/>
            </a:pPr>
            <a:endParaRPr lang="en-US" altLang="zh-CN" sz="2400" b="1"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移动</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400" b="1" dirty="0">
                <a:latin typeface="华文楷体" panose="02010600040101010101" pitchFamily="2" charset="-122"/>
                <a:ea typeface="华文楷体" panose="02010600040101010101" pitchFamily="2" charset="-122"/>
              </a:rPr>
              <a:t>假设</a:t>
            </a:r>
            <a:r>
              <a:rPr lang="en-US" altLang="zh-CN" sz="2400" b="1" dirty="0">
                <a:latin typeface="华文楷体" panose="02010600040101010101" pitchFamily="2" charset="-122"/>
                <a:ea typeface="华文楷体" panose="02010600040101010101" pitchFamily="2" charset="-122"/>
              </a:rPr>
              <a:t>k</a:t>
            </a:r>
            <a:r>
              <a:rPr lang="zh-CN" altLang="en-US" sz="2400" b="1" dirty="0">
                <a:latin typeface="华文楷体" panose="02010600040101010101" pitchFamily="2" charset="-122"/>
                <a:ea typeface="华文楷体" panose="02010600040101010101" pitchFamily="2" charset="-122"/>
              </a:rPr>
              <a:t>和</a:t>
            </a:r>
            <a:r>
              <a:rPr lang="en-US" altLang="zh-CN" sz="2400" b="1" dirty="0">
                <a:latin typeface="华文楷体" panose="02010600040101010101" pitchFamily="2" charset="-122"/>
                <a:ea typeface="华文楷体" panose="02010600040101010101" pitchFamily="2" charset="-122"/>
              </a:rPr>
              <a:t>h</a:t>
            </a:r>
            <a:r>
              <a:rPr lang="zh-CN" altLang="en-US" sz="2400" b="1" dirty="0">
                <a:latin typeface="华文楷体" panose="02010600040101010101" pitchFamily="2" charset="-122"/>
                <a:ea typeface="华文楷体" panose="02010600040101010101" pitchFamily="2" charset="-122"/>
              </a:rPr>
              <a:t>都不变，那么</a:t>
            </a:r>
            <a:r>
              <a:rPr lang="en-US" altLang="zh-CN" sz="2400" b="1" dirty="0">
                <a:latin typeface="华文楷体" panose="02010600040101010101" pitchFamily="2" charset="-122"/>
                <a:ea typeface="华文楷体" panose="02010600040101010101" pitchFamily="2" charset="-122"/>
              </a:rPr>
              <a:t>LM</a:t>
            </a:r>
            <a:r>
              <a:rPr lang="zh-CN" altLang="en-US" sz="2400" b="1" dirty="0">
                <a:latin typeface="华文楷体" panose="02010600040101010101" pitchFamily="2" charset="-122"/>
                <a:ea typeface="华文楷体" panose="02010600040101010101" pitchFamily="2" charset="-122"/>
              </a:rPr>
              <a:t>曲线的移动就只和</a:t>
            </a:r>
            <a:r>
              <a:rPr lang="en-US" altLang="zh-CN" sz="2400" b="1" dirty="0">
                <a:latin typeface="华文楷体" panose="02010600040101010101" pitchFamily="2" charset="-122"/>
                <a:ea typeface="华文楷体" panose="02010600040101010101" pitchFamily="2" charset="-122"/>
              </a:rPr>
              <a:t>m</a:t>
            </a:r>
            <a:r>
              <a:rPr lang="zh-CN" altLang="en-US" sz="2400" b="1" dirty="0">
                <a:latin typeface="华文楷体" panose="02010600040101010101" pitchFamily="2" charset="-122"/>
                <a:ea typeface="华文楷体" panose="02010600040101010101" pitchFamily="2" charset="-122"/>
              </a:rPr>
              <a:t>有关</a:t>
            </a:r>
            <a:endParaRPr lang="en-US" altLang="zh-CN" sz="2400" b="1" dirty="0">
              <a:latin typeface="华文楷体" panose="02010600040101010101" pitchFamily="2" charset="-122"/>
              <a:ea typeface="华文楷体" panose="02010600040101010101" pitchFamily="2" charset="-122"/>
            </a:endParaRPr>
          </a:p>
          <a:p>
            <a:pPr marL="0" indent="0">
              <a:buNone/>
            </a:pPr>
            <a:r>
              <a:rPr lang="en-US" altLang="zh-CN" sz="2400" b="1" dirty="0">
                <a:latin typeface="华文楷体" panose="02010600040101010101" pitchFamily="2" charset="-122"/>
                <a:ea typeface="华文楷体" panose="02010600040101010101" pitchFamily="2" charset="-122"/>
              </a:rPr>
              <a:t>m=M/P    </a:t>
            </a:r>
            <a:endParaRPr lang="zh-CN" altLang="en-US" sz="2400" b="1" dirty="0">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F53D0989-F114-4DC5-9A8D-7A58C953B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330" y="2454774"/>
            <a:ext cx="2190425" cy="1735387"/>
          </a:xfrm>
          <a:prstGeom prst="rect">
            <a:avLst/>
          </a:prstGeom>
        </p:spPr>
      </p:pic>
      <p:pic>
        <p:nvPicPr>
          <p:cNvPr id="7" name="图片 6">
            <a:extLst>
              <a:ext uri="{FF2B5EF4-FFF2-40B4-BE49-F238E27FC236}">
                <a16:creationId xmlns:a16="http://schemas.microsoft.com/office/drawing/2014/main" id="{78D07CCF-22FD-4856-A04B-431195AE4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725" y="2276359"/>
            <a:ext cx="4435287" cy="2457635"/>
          </a:xfrm>
          <a:prstGeom prst="rect">
            <a:avLst/>
          </a:prstGeom>
        </p:spPr>
      </p:pic>
      <p:pic>
        <p:nvPicPr>
          <p:cNvPr id="9" name="图片 8">
            <a:extLst>
              <a:ext uri="{FF2B5EF4-FFF2-40B4-BE49-F238E27FC236}">
                <a16:creationId xmlns:a16="http://schemas.microsoft.com/office/drawing/2014/main" id="{C3A4B30A-A8F4-484C-B7ED-B026B7DA4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9990" y="1402833"/>
            <a:ext cx="3910493" cy="3331161"/>
          </a:xfrm>
          <a:prstGeom prst="rect">
            <a:avLst/>
          </a:prstGeom>
        </p:spPr>
      </p:pic>
    </p:spTree>
    <p:extLst>
      <p:ext uri="{BB962C8B-B14F-4D97-AF65-F5344CB8AC3E}">
        <p14:creationId xmlns:p14="http://schemas.microsoft.com/office/powerpoint/2010/main" val="103832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85B64-48F1-4A71-9437-70F68EA82260}"/>
              </a:ext>
            </a:extLst>
          </p:cNvPr>
          <p:cNvSpPr>
            <a:spLocks noGrp="1"/>
          </p:cNvSpPr>
          <p:nvPr>
            <p:ph type="title"/>
          </p:nvPr>
        </p:nvSpPr>
        <p:spPr>
          <a:xfrm>
            <a:off x="839788" y="558114"/>
            <a:ext cx="10515600" cy="535396"/>
          </a:xfrm>
        </p:spPr>
        <p:txBody>
          <a:bodyPr>
            <a:normAutofit fontScale="90000"/>
          </a:bodyPr>
          <a:lstStyle/>
          <a:p>
            <a:r>
              <a:rPr lang="zh-CN" altLang="en-US" sz="3600" dirty="0">
                <a:latin typeface="华文隶书" panose="02010800040101010101" pitchFamily="2" charset="-122"/>
                <a:ea typeface="华文隶书" panose="02010800040101010101" pitchFamily="2" charset="-122"/>
                <a:cs typeface="华文楷体" panose="02010600040101010101" charset="-122"/>
              </a:rPr>
              <a:t>认识宏观经济学</a:t>
            </a:r>
            <a:endParaRPr lang="zh-CN" altLang="en-US" sz="3600" dirty="0">
              <a:latin typeface="华文隶书" panose="02010800040101010101" pitchFamily="2" charset="-122"/>
              <a:ea typeface="华文隶书" panose="02010800040101010101" pitchFamily="2" charset="-122"/>
            </a:endParaRPr>
          </a:p>
        </p:txBody>
      </p:sp>
      <p:sp>
        <p:nvSpPr>
          <p:cNvPr id="3" name="内容占位符 2">
            <a:extLst>
              <a:ext uri="{FF2B5EF4-FFF2-40B4-BE49-F238E27FC236}">
                <a16:creationId xmlns:a16="http://schemas.microsoft.com/office/drawing/2014/main" id="{5B19F1DB-48E5-4DCC-A2DE-83DA803DACC9}"/>
              </a:ext>
            </a:extLst>
          </p:cNvPr>
          <p:cNvSpPr>
            <a:spLocks noGrp="1"/>
          </p:cNvSpPr>
          <p:nvPr>
            <p:ph sz="half" idx="2"/>
          </p:nvPr>
        </p:nvSpPr>
        <p:spPr>
          <a:xfrm>
            <a:off x="752476" y="2610035"/>
            <a:ext cx="9980627" cy="2958353"/>
          </a:xfrm>
        </p:spPr>
        <p:txBody>
          <a:bodyPr>
            <a:noAutofit/>
          </a:bodyPr>
          <a:lstStyle/>
          <a:p>
            <a:pPr marL="0" indent="0">
              <a:lnSpc>
                <a:spcPct val="100000"/>
              </a:lnSpc>
              <a:buNone/>
            </a:pPr>
            <a:r>
              <a:rPr lang="zh-CN" altLang="en-US" sz="2000" b="1" dirty="0">
                <a:solidFill>
                  <a:schemeClr val="accent5"/>
                </a:solidFill>
                <a:latin typeface="华文楷体" panose="02010600040101010101" pitchFamily="2" charset="-122"/>
                <a:ea typeface="华文楷体" panose="02010600040101010101" pitchFamily="2" charset="-122"/>
              </a:rPr>
              <a:t>联系：</a:t>
            </a:r>
            <a:endParaRPr lang="en-US" altLang="zh-CN" sz="2000" b="1" dirty="0">
              <a:solidFill>
                <a:schemeClr val="accent5"/>
              </a:solidFill>
              <a:latin typeface="华文楷体" panose="02010600040101010101" pitchFamily="2" charset="-122"/>
              <a:ea typeface="华文楷体" panose="02010600040101010101" pitchFamily="2" charset="-122"/>
            </a:endParaRPr>
          </a:p>
          <a:p>
            <a:pPr>
              <a:lnSpc>
                <a:spcPct val="100000"/>
              </a:lnSpc>
            </a:pPr>
            <a:r>
              <a:rPr lang="zh-CN" altLang="en-US" sz="2000" b="1" dirty="0">
                <a:solidFill>
                  <a:schemeClr val="accent2"/>
                </a:solidFill>
                <a:latin typeface="华文楷体" panose="02010600040101010101" pitchFamily="2" charset="-122"/>
                <a:ea typeface="华文楷体" panose="02010600040101010101" pitchFamily="2" charset="-122"/>
              </a:rPr>
              <a:t>微观经济学和宏观经济学是互为补充的。</a:t>
            </a:r>
            <a:r>
              <a:rPr lang="zh-CN" altLang="en-US" sz="2000" dirty="0">
                <a:latin typeface="华文楷体" panose="02010600040101010101" pitchFamily="2" charset="-122"/>
                <a:ea typeface="华文楷体" panose="02010600040101010101" pitchFamily="2" charset="-122"/>
              </a:rPr>
              <a:t>二者分别从个体和总体角度分析了经济运行状况。</a:t>
            </a:r>
            <a:endParaRPr lang="en-US" altLang="zh-CN" sz="2000" dirty="0">
              <a:latin typeface="华文楷体" panose="02010600040101010101" pitchFamily="2" charset="-122"/>
              <a:ea typeface="华文楷体" panose="02010600040101010101" pitchFamily="2" charset="-122"/>
            </a:endParaRPr>
          </a:p>
          <a:p>
            <a:pPr>
              <a:lnSpc>
                <a:spcPct val="100000"/>
              </a:lnSpc>
            </a:pPr>
            <a:r>
              <a:rPr lang="zh-CN" altLang="en-US" sz="2000" b="1" dirty="0">
                <a:solidFill>
                  <a:schemeClr val="accent2"/>
                </a:solidFill>
                <a:latin typeface="华文楷体" panose="02010600040101010101" pitchFamily="2" charset="-122"/>
                <a:ea typeface="华文楷体" panose="02010600040101010101" pitchFamily="2" charset="-122"/>
              </a:rPr>
              <a:t>微观经济学是宏观经济学的基础。</a:t>
            </a:r>
            <a:r>
              <a:rPr lang="zh-CN" altLang="en-US" sz="2000" dirty="0">
                <a:latin typeface="华文楷体" panose="02010600040101010101" pitchFamily="2" charset="-122"/>
                <a:ea typeface="华文楷体" panose="02010600040101010101" pitchFamily="2" charset="-122"/>
              </a:rPr>
              <a:t>总体由个体构成，总体行为的分析离不开个体行为的分析。</a:t>
            </a:r>
            <a:endParaRPr lang="en-US" altLang="zh-CN" sz="2000" dirty="0">
              <a:latin typeface="华文楷体" panose="02010600040101010101" pitchFamily="2" charset="-122"/>
              <a:ea typeface="华文楷体" panose="02010600040101010101" pitchFamily="2" charset="-122"/>
            </a:endParaRPr>
          </a:p>
          <a:p>
            <a:pPr>
              <a:lnSpc>
                <a:spcPct val="100000"/>
              </a:lnSpc>
            </a:pPr>
            <a:r>
              <a:rPr lang="zh-CN" altLang="en-US" sz="2000" b="1" dirty="0">
                <a:solidFill>
                  <a:schemeClr val="accent2"/>
                </a:solidFill>
                <a:latin typeface="华文楷体" panose="02010600040101010101" pitchFamily="2" charset="-122"/>
                <a:ea typeface="华文楷体" panose="02010600040101010101" pitchFamily="2" charset="-122"/>
              </a:rPr>
              <a:t>微观经济学和宏观经济学都采用了</a:t>
            </a:r>
            <a:r>
              <a:rPr lang="zh-CN" altLang="en-US" sz="2000" b="1" dirty="0">
                <a:solidFill>
                  <a:schemeClr val="accent1"/>
                </a:solidFill>
                <a:latin typeface="华文楷体" panose="02010600040101010101" pitchFamily="2" charset="-122"/>
                <a:ea typeface="华文楷体" panose="02010600040101010101" pitchFamily="2" charset="-122"/>
              </a:rPr>
              <a:t>供求均衡分析的方法</a:t>
            </a:r>
            <a:r>
              <a:rPr lang="zh-CN" altLang="en-US" sz="2000" b="1" dirty="0">
                <a:solidFill>
                  <a:schemeClr val="accent2"/>
                </a:solidFill>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这是因为市场经济中所有经济活动参与者的行为都是一定意义上的供给和需求行为，因而，微观经济学通过供需曲线决定产品的均衡价格和产量；宏观经济学通过总供需曲线研究社会的一般价格水平和产出水平。</a:t>
            </a:r>
          </a:p>
        </p:txBody>
      </p:sp>
      <p:sp>
        <p:nvSpPr>
          <p:cNvPr id="10" name="文本框 9">
            <a:extLst>
              <a:ext uri="{FF2B5EF4-FFF2-40B4-BE49-F238E27FC236}">
                <a16:creationId xmlns:a16="http://schemas.microsoft.com/office/drawing/2014/main" id="{DCBE3838-3528-4D15-AB7E-12F334AEFC56}"/>
              </a:ext>
            </a:extLst>
          </p:cNvPr>
          <p:cNvSpPr txBox="1"/>
          <p:nvPr/>
        </p:nvSpPr>
        <p:spPr>
          <a:xfrm>
            <a:off x="752476" y="1289612"/>
            <a:ext cx="10490198" cy="150810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宏观经济学研究的是</a:t>
            </a:r>
            <a:r>
              <a:rPr lang="zh-CN" altLang="en-US" sz="2400" dirty="0">
                <a:solidFill>
                  <a:srgbClr val="FF0000"/>
                </a:solidFill>
                <a:latin typeface="华文楷体" panose="02010600040101010101" pitchFamily="2" charset="-122"/>
                <a:ea typeface="华文楷体" panose="02010600040101010101" pitchFamily="2" charset="-122"/>
              </a:rPr>
              <a:t>国家经济总体</a:t>
            </a:r>
            <a:r>
              <a:rPr lang="zh-CN" altLang="en-US" sz="2400" dirty="0">
                <a:latin typeface="华文楷体" panose="02010600040101010101" pitchFamily="2" charset="-122"/>
                <a:ea typeface="华文楷体" panose="02010600040101010101" pitchFamily="2" charset="-122"/>
              </a:rPr>
              <a:t>运行的问题，它把经济主体划分为家庭、企业、政府三大类，把市场划分为产品、货币、劳动。</a:t>
            </a:r>
            <a:endParaRPr lang="en-US" altLang="zh-CN" sz="2400"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宏观经济学和微观经济学联系与区别：</a:t>
            </a:r>
            <a:endParaRPr lang="en-US" altLang="zh-CN" sz="2400" b="1" dirty="0">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5620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AAF75C-A9DE-4AD3-BF7B-AEA345E0A0B7}"/>
              </a:ext>
            </a:extLst>
          </p:cNvPr>
          <p:cNvSpPr>
            <a:spLocks noGrp="1"/>
          </p:cNvSpPr>
          <p:nvPr>
            <p:ph idx="1"/>
          </p:nvPr>
        </p:nvSpPr>
        <p:spPr>
          <a:xfrm>
            <a:off x="838200" y="1053268"/>
            <a:ext cx="10515600" cy="5196612"/>
          </a:xfrm>
        </p:spPr>
        <p:txBody>
          <a:bodyPr>
            <a:normAutofit/>
          </a:bodyPr>
          <a:lstStyle/>
          <a:p>
            <a:r>
              <a:rPr lang="zh-CN" altLang="en-US" sz="2800" b="1" dirty="0">
                <a:latin typeface="华文楷体" panose="02010600040101010101" pitchFamily="2" charset="-122"/>
                <a:ea typeface="华文楷体" panose="02010600040101010101" pitchFamily="2" charset="-122"/>
              </a:rPr>
              <a:t>斜率</a:t>
            </a:r>
            <a:endParaRPr lang="en-US" altLang="zh-CN" sz="2800" b="1" dirty="0">
              <a:latin typeface="华文楷体" panose="02010600040101010101" pitchFamily="2" charset="-122"/>
              <a:ea typeface="华文楷体" panose="02010600040101010101" pitchFamily="2" charset="-122"/>
            </a:endParaRPr>
          </a:p>
          <a:p>
            <a:pPr marL="0" indent="0">
              <a:buNone/>
            </a:pPr>
            <a:endParaRPr lang="en-US" altLang="zh-CN" sz="2800" b="1" dirty="0">
              <a:latin typeface="华文楷体" panose="02010600040101010101" pitchFamily="2" charset="-122"/>
              <a:ea typeface="华文楷体" panose="02010600040101010101" pitchFamily="2" charset="-122"/>
            </a:endParaRPr>
          </a:p>
          <a:p>
            <a:pPr marL="0" indent="0">
              <a:buNone/>
            </a:pPr>
            <a:endParaRPr lang="en-US" altLang="zh-CN" b="1" dirty="0">
              <a:latin typeface="华文楷体" panose="02010600040101010101" pitchFamily="2" charset="-122"/>
              <a:ea typeface="华文楷体" panose="02010600040101010101" pitchFamily="2" charset="-122"/>
            </a:endParaRPr>
          </a:p>
          <a:p>
            <a:pPr marL="0" indent="0">
              <a:buNone/>
            </a:pPr>
            <a:endParaRPr lang="en-US" altLang="zh-CN" sz="2800" b="1" dirty="0">
              <a:latin typeface="华文楷体" panose="02010600040101010101" pitchFamily="2" charset="-122"/>
              <a:ea typeface="华文楷体" panose="02010600040101010101" pitchFamily="2" charset="-122"/>
            </a:endParaRPr>
          </a:p>
          <a:p>
            <a:pPr marL="0" indent="0">
              <a:buNone/>
            </a:pPr>
            <a:endParaRPr lang="en-US" altLang="zh-CN" b="1" dirty="0">
              <a:latin typeface="华文楷体" panose="02010600040101010101" pitchFamily="2" charset="-122"/>
              <a:ea typeface="华文楷体" panose="02010600040101010101" pitchFamily="2" charset="-122"/>
            </a:endParaRPr>
          </a:p>
          <a:p>
            <a:pPr marL="0" indent="0">
              <a:buNone/>
            </a:pPr>
            <a:endParaRPr lang="en-US" altLang="zh-CN" sz="2800" b="1" dirty="0">
              <a:latin typeface="华文楷体" panose="02010600040101010101" pitchFamily="2" charset="-122"/>
              <a:ea typeface="华文楷体" panose="02010600040101010101" pitchFamily="2" charset="-122"/>
            </a:endParaRPr>
          </a:p>
          <a:p>
            <a:pPr marL="0" indent="0">
              <a:buNone/>
            </a:pPr>
            <a:endParaRPr lang="en-US" altLang="zh-CN" b="1" dirty="0">
              <a:latin typeface="华文楷体" panose="02010600040101010101" pitchFamily="2" charset="-122"/>
              <a:ea typeface="华文楷体" panose="02010600040101010101" pitchFamily="2" charset="-122"/>
            </a:endParaRPr>
          </a:p>
          <a:p>
            <a:pPr marL="0" indent="0">
              <a:buNone/>
            </a:pPr>
            <a:endParaRPr lang="en-US" altLang="zh-CN" sz="2800" b="1" dirty="0">
              <a:latin typeface="华文楷体" panose="02010600040101010101" pitchFamily="2" charset="-122"/>
              <a:ea typeface="华文楷体" panose="02010600040101010101" pitchFamily="2" charset="-122"/>
            </a:endParaRPr>
          </a:p>
          <a:p>
            <a:pPr marL="0" indent="0">
              <a:buNone/>
            </a:pPr>
            <a:endParaRPr lang="en-US" altLang="zh-CN" sz="2800" b="1" dirty="0">
              <a:latin typeface="华文楷体" panose="02010600040101010101" pitchFamily="2" charset="-122"/>
              <a:ea typeface="华文楷体" panose="02010600040101010101" pitchFamily="2" charset="-122"/>
            </a:endParaRPr>
          </a:p>
          <a:p>
            <a:endParaRPr lang="zh-CN" altLang="en-US" dirty="0"/>
          </a:p>
        </p:txBody>
      </p:sp>
      <p:pic>
        <p:nvPicPr>
          <p:cNvPr id="7" name="图片 6">
            <a:extLst>
              <a:ext uri="{FF2B5EF4-FFF2-40B4-BE49-F238E27FC236}">
                <a16:creationId xmlns:a16="http://schemas.microsoft.com/office/drawing/2014/main" id="{2F68F3FF-A4B5-40B2-9595-818916498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200" y="1677057"/>
            <a:ext cx="6905416" cy="4368635"/>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FD9C2367-23F4-4605-939C-D9EA76AF21D0}"/>
                  </a:ext>
                </a:extLst>
              </p14:cNvPr>
              <p14:cNvContentPartPr/>
              <p14:nvPr/>
            </p14:nvContentPartPr>
            <p14:xfrm>
              <a:off x="1739426" y="1917517"/>
              <a:ext cx="743040" cy="36360"/>
            </p14:xfrm>
          </p:contentPart>
        </mc:Choice>
        <mc:Fallback xmlns="">
          <p:pic>
            <p:nvPicPr>
              <p:cNvPr id="8" name="墨迹 7">
                <a:extLst>
                  <a:ext uri="{FF2B5EF4-FFF2-40B4-BE49-F238E27FC236}">
                    <a16:creationId xmlns:a16="http://schemas.microsoft.com/office/drawing/2014/main" id="{FD9C2367-23F4-4605-939C-D9EA76AF21D0}"/>
                  </a:ext>
                </a:extLst>
              </p:cNvPr>
              <p:cNvPicPr/>
              <p:nvPr/>
            </p:nvPicPr>
            <p:blipFill>
              <a:blip r:embed="rId4"/>
              <a:stretch>
                <a:fillRect/>
              </a:stretch>
            </p:blipFill>
            <p:spPr>
              <a:xfrm>
                <a:off x="1685786" y="1809877"/>
                <a:ext cx="8506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墨迹 8">
                <a:extLst>
                  <a:ext uri="{FF2B5EF4-FFF2-40B4-BE49-F238E27FC236}">
                    <a16:creationId xmlns:a16="http://schemas.microsoft.com/office/drawing/2014/main" id="{A2ECBB49-3531-45D8-8E77-4151B26E1319}"/>
                  </a:ext>
                </a:extLst>
              </p14:cNvPr>
              <p14:cNvContentPartPr/>
              <p14:nvPr/>
            </p14:nvContentPartPr>
            <p14:xfrm>
              <a:off x="1398146" y="1916077"/>
              <a:ext cx="925200" cy="232200"/>
            </p14:xfrm>
          </p:contentPart>
        </mc:Choice>
        <mc:Fallback xmlns="">
          <p:pic>
            <p:nvPicPr>
              <p:cNvPr id="9" name="墨迹 8">
                <a:extLst>
                  <a:ext uri="{FF2B5EF4-FFF2-40B4-BE49-F238E27FC236}">
                    <a16:creationId xmlns:a16="http://schemas.microsoft.com/office/drawing/2014/main" id="{A2ECBB49-3531-45D8-8E77-4151B26E1319}"/>
                  </a:ext>
                </a:extLst>
              </p:cNvPr>
              <p:cNvPicPr/>
              <p:nvPr/>
            </p:nvPicPr>
            <p:blipFill>
              <a:blip r:embed="rId6"/>
              <a:stretch>
                <a:fillRect/>
              </a:stretch>
            </p:blipFill>
            <p:spPr>
              <a:xfrm>
                <a:off x="1344506" y="1808077"/>
                <a:ext cx="103284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墨迹 9">
                <a:extLst>
                  <a:ext uri="{FF2B5EF4-FFF2-40B4-BE49-F238E27FC236}">
                    <a16:creationId xmlns:a16="http://schemas.microsoft.com/office/drawing/2014/main" id="{929733E7-F95C-4AD2-8208-89B9F1266C91}"/>
                  </a:ext>
                </a:extLst>
              </p14:cNvPr>
              <p14:cNvContentPartPr/>
              <p14:nvPr/>
            </p14:nvContentPartPr>
            <p14:xfrm>
              <a:off x="1641866" y="1917517"/>
              <a:ext cx="569880" cy="360"/>
            </p14:xfrm>
          </p:contentPart>
        </mc:Choice>
        <mc:Fallback xmlns="">
          <p:pic>
            <p:nvPicPr>
              <p:cNvPr id="10" name="墨迹 9">
                <a:extLst>
                  <a:ext uri="{FF2B5EF4-FFF2-40B4-BE49-F238E27FC236}">
                    <a16:creationId xmlns:a16="http://schemas.microsoft.com/office/drawing/2014/main" id="{929733E7-F95C-4AD2-8208-89B9F1266C91}"/>
                  </a:ext>
                </a:extLst>
              </p:cNvPr>
              <p:cNvPicPr/>
              <p:nvPr/>
            </p:nvPicPr>
            <p:blipFill>
              <a:blip r:embed="rId8"/>
              <a:stretch>
                <a:fillRect/>
              </a:stretch>
            </p:blipFill>
            <p:spPr>
              <a:xfrm>
                <a:off x="1587866" y="1809517"/>
                <a:ext cx="6775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墨迹 10">
                <a:extLst>
                  <a:ext uri="{FF2B5EF4-FFF2-40B4-BE49-F238E27FC236}">
                    <a16:creationId xmlns:a16="http://schemas.microsoft.com/office/drawing/2014/main" id="{31C476A8-6991-4DFA-9A21-0F38F61337C8}"/>
                  </a:ext>
                </a:extLst>
              </p14:cNvPr>
              <p14:cNvContentPartPr/>
              <p14:nvPr/>
            </p14:nvContentPartPr>
            <p14:xfrm>
              <a:off x="3870626" y="1695397"/>
              <a:ext cx="360" cy="360"/>
            </p14:xfrm>
          </p:contentPart>
        </mc:Choice>
        <mc:Fallback xmlns="">
          <p:pic>
            <p:nvPicPr>
              <p:cNvPr id="11" name="墨迹 10">
                <a:extLst>
                  <a:ext uri="{FF2B5EF4-FFF2-40B4-BE49-F238E27FC236}">
                    <a16:creationId xmlns:a16="http://schemas.microsoft.com/office/drawing/2014/main" id="{31C476A8-6991-4DFA-9A21-0F38F61337C8}"/>
                  </a:ext>
                </a:extLst>
              </p:cNvPr>
              <p:cNvPicPr/>
              <p:nvPr/>
            </p:nvPicPr>
            <p:blipFill>
              <a:blip r:embed="rId10"/>
              <a:stretch>
                <a:fillRect/>
              </a:stretch>
            </p:blipFill>
            <p:spPr>
              <a:xfrm>
                <a:off x="3807626" y="1632757"/>
                <a:ext cx="126000" cy="126000"/>
              </a:xfrm>
              <a:prstGeom prst="rect">
                <a:avLst/>
              </a:prstGeom>
            </p:spPr>
          </p:pic>
        </mc:Fallback>
      </mc:AlternateContent>
      <p:grpSp>
        <p:nvGrpSpPr>
          <p:cNvPr id="14" name="组合 13">
            <a:extLst>
              <a:ext uri="{FF2B5EF4-FFF2-40B4-BE49-F238E27FC236}">
                <a16:creationId xmlns:a16="http://schemas.microsoft.com/office/drawing/2014/main" id="{0EED80A7-34AF-438C-BA8D-7E96C77A042D}"/>
              </a:ext>
            </a:extLst>
          </p:cNvPr>
          <p:cNvGrpSpPr/>
          <p:nvPr/>
        </p:nvGrpSpPr>
        <p:grpSpPr>
          <a:xfrm>
            <a:off x="1047146" y="1737877"/>
            <a:ext cx="2550960" cy="419400"/>
            <a:chOff x="1047146" y="1737877"/>
            <a:chExt cx="2550960" cy="419400"/>
          </a:xfrm>
        </p:grpSpPr>
        <mc:AlternateContent xmlns:mc="http://schemas.openxmlformats.org/markup-compatibility/2006" xmlns:p14="http://schemas.microsoft.com/office/powerpoint/2010/main">
          <mc:Choice Requires="p14">
            <p:contentPart p14:bwMode="auto" r:id="rId11">
              <p14:nvContentPartPr>
                <p14:cNvPr id="12" name="墨迹 11">
                  <a:extLst>
                    <a:ext uri="{FF2B5EF4-FFF2-40B4-BE49-F238E27FC236}">
                      <a16:creationId xmlns:a16="http://schemas.microsoft.com/office/drawing/2014/main" id="{DECB7C83-C58F-4A16-AA17-754EE0E44C69}"/>
                    </a:ext>
                  </a:extLst>
                </p14:cNvPr>
                <p14:cNvContentPartPr/>
                <p14:nvPr/>
              </p14:nvContentPartPr>
              <p14:xfrm>
                <a:off x="1047146" y="1737877"/>
                <a:ext cx="2550960" cy="346680"/>
              </p14:xfrm>
            </p:contentPart>
          </mc:Choice>
          <mc:Fallback xmlns="">
            <p:pic>
              <p:nvPicPr>
                <p:cNvPr id="12" name="墨迹 11">
                  <a:extLst>
                    <a:ext uri="{FF2B5EF4-FFF2-40B4-BE49-F238E27FC236}">
                      <a16:creationId xmlns:a16="http://schemas.microsoft.com/office/drawing/2014/main" id="{DECB7C83-C58F-4A16-AA17-754EE0E44C69}"/>
                    </a:ext>
                  </a:extLst>
                </p:cNvPr>
                <p:cNvPicPr/>
                <p:nvPr/>
              </p:nvPicPr>
              <p:blipFill>
                <a:blip r:embed="rId12"/>
                <a:stretch>
                  <a:fillRect/>
                </a:stretch>
              </p:blipFill>
              <p:spPr>
                <a:xfrm>
                  <a:off x="984506" y="1674877"/>
                  <a:ext cx="2676600" cy="4723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墨迹 12">
                  <a:extLst>
                    <a:ext uri="{FF2B5EF4-FFF2-40B4-BE49-F238E27FC236}">
                      <a16:creationId xmlns:a16="http://schemas.microsoft.com/office/drawing/2014/main" id="{B33D23A4-CF04-47A1-83A8-7335A5368FCA}"/>
                    </a:ext>
                  </a:extLst>
                </p14:cNvPr>
                <p14:cNvContentPartPr/>
                <p14:nvPr/>
              </p14:nvContentPartPr>
              <p14:xfrm>
                <a:off x="2751746" y="2032717"/>
                <a:ext cx="250200" cy="124560"/>
              </p14:xfrm>
            </p:contentPart>
          </mc:Choice>
          <mc:Fallback xmlns="">
            <p:pic>
              <p:nvPicPr>
                <p:cNvPr id="13" name="墨迹 12">
                  <a:extLst>
                    <a:ext uri="{FF2B5EF4-FFF2-40B4-BE49-F238E27FC236}">
                      <a16:creationId xmlns:a16="http://schemas.microsoft.com/office/drawing/2014/main" id="{B33D23A4-CF04-47A1-83A8-7335A5368FCA}"/>
                    </a:ext>
                  </a:extLst>
                </p:cNvPr>
                <p:cNvPicPr/>
                <p:nvPr/>
              </p:nvPicPr>
              <p:blipFill>
                <a:blip r:embed="rId14"/>
                <a:stretch>
                  <a:fillRect/>
                </a:stretch>
              </p:blipFill>
              <p:spPr>
                <a:xfrm>
                  <a:off x="2688746" y="1969717"/>
                  <a:ext cx="375840" cy="250200"/>
                </a:xfrm>
                <a:prstGeom prst="rect">
                  <a:avLst/>
                </a:prstGeom>
              </p:spPr>
            </p:pic>
          </mc:Fallback>
        </mc:AlternateContent>
      </p:grpSp>
    </p:spTree>
    <p:extLst>
      <p:ext uri="{BB962C8B-B14F-4D97-AF65-F5344CB8AC3E}">
        <p14:creationId xmlns:p14="http://schemas.microsoft.com/office/powerpoint/2010/main" val="1779795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A6FEA6-9815-4604-BE5C-8CCF8377277A}"/>
              </a:ext>
            </a:extLst>
          </p:cNvPr>
          <p:cNvSpPr>
            <a:spLocks noGrp="1"/>
          </p:cNvSpPr>
          <p:nvPr>
            <p:ph type="title"/>
          </p:nvPr>
        </p:nvSpPr>
        <p:spPr/>
        <p:txBody>
          <a:bodyPr>
            <a:normAutofit/>
          </a:bodyPr>
          <a:lstStyle/>
          <a:p>
            <a:r>
              <a:rPr lang="en-US" altLang="zh-CN" sz="3200" dirty="0">
                <a:latin typeface="华文隶书" panose="02010800040101010101" pitchFamily="2" charset="-122"/>
                <a:ea typeface="华文隶书" panose="02010800040101010101" pitchFamily="2" charset="-122"/>
              </a:rPr>
              <a:t>IS—LM</a:t>
            </a:r>
            <a:r>
              <a:rPr lang="zh-CN" altLang="en-US" sz="3200" dirty="0">
                <a:latin typeface="华文隶书" panose="02010800040101010101" pitchFamily="2" charset="-122"/>
                <a:ea typeface="华文隶书" panose="02010800040101010101" pitchFamily="2" charset="-122"/>
              </a:rPr>
              <a:t>分析</a:t>
            </a:r>
          </a:p>
        </p:txBody>
      </p:sp>
      <p:sp>
        <p:nvSpPr>
          <p:cNvPr id="3" name="内容占位符 2">
            <a:extLst>
              <a:ext uri="{FF2B5EF4-FFF2-40B4-BE49-F238E27FC236}">
                <a16:creationId xmlns:a16="http://schemas.microsoft.com/office/drawing/2014/main" id="{6DF9536B-01CE-48D7-A3F1-54A9DB065A7B}"/>
              </a:ext>
            </a:extLst>
          </p:cNvPr>
          <p:cNvSpPr>
            <a:spLocks noGrp="1"/>
          </p:cNvSpPr>
          <p:nvPr>
            <p:ph idx="1"/>
          </p:nvPr>
        </p:nvSpPr>
        <p:spPr/>
        <p:txBody>
          <a:bodyPr>
            <a:normAutofit/>
          </a:bodyPr>
          <a:lstStyle/>
          <a:p>
            <a:r>
              <a:rPr lang="zh-CN" altLang="en-US" sz="2400" b="1" dirty="0">
                <a:latin typeface="华文楷体" panose="02010600040101010101" pitchFamily="2" charset="-122"/>
                <a:ea typeface="华文楷体" panose="02010600040101010101" pitchFamily="2" charset="-122"/>
              </a:rPr>
              <a:t>含义：</a:t>
            </a:r>
            <a:r>
              <a:rPr lang="zh-CN" altLang="en-US" sz="2400" dirty="0">
                <a:latin typeface="华文楷体" panose="02010600040101010101" pitchFamily="2" charset="-122"/>
                <a:ea typeface="华文楷体" panose="02010600040101010101" pitchFamily="2" charset="-122"/>
              </a:rPr>
              <a:t>产品市场和货币市场结合起来，成为产品市场和货币市场的一般均衡模型。</a:t>
            </a:r>
            <a:endParaRPr lang="en-US" altLang="zh-CN" sz="2400" dirty="0">
              <a:latin typeface="华文楷体" panose="02010600040101010101" pitchFamily="2" charset="-122"/>
              <a:ea typeface="华文楷体" panose="02010600040101010101" pitchFamily="2" charset="-122"/>
            </a:endParaRPr>
          </a:p>
        </p:txBody>
      </p:sp>
      <p:pic>
        <p:nvPicPr>
          <p:cNvPr id="5" name="图片 4">
            <a:extLst>
              <a:ext uri="{FF2B5EF4-FFF2-40B4-BE49-F238E27FC236}">
                <a16:creationId xmlns:a16="http://schemas.microsoft.com/office/drawing/2014/main" id="{C04FD531-C7CD-4A38-AE8F-535EB01FF5BB}"/>
              </a:ext>
            </a:extLst>
          </p:cNvPr>
          <p:cNvPicPr>
            <a:picLocks noChangeAspect="1"/>
          </p:cNvPicPr>
          <p:nvPr/>
        </p:nvPicPr>
        <p:blipFill rotWithShape="1">
          <a:blip r:embed="rId2">
            <a:extLst>
              <a:ext uri="{28A0092B-C50C-407E-A947-70E740481C1C}">
                <a14:useLocalDpi xmlns:a14="http://schemas.microsoft.com/office/drawing/2010/main" val="0"/>
              </a:ext>
            </a:extLst>
          </a:blip>
          <a:srcRect t="10598"/>
          <a:stretch/>
        </p:blipFill>
        <p:spPr>
          <a:xfrm>
            <a:off x="1131337" y="2672178"/>
            <a:ext cx="6428484" cy="3639721"/>
          </a:xfrm>
          <a:prstGeom prst="rect">
            <a:avLst/>
          </a:prstGeom>
        </p:spPr>
      </p:pic>
      <p:sp>
        <p:nvSpPr>
          <p:cNvPr id="6" name="文本框 5">
            <a:extLst>
              <a:ext uri="{FF2B5EF4-FFF2-40B4-BE49-F238E27FC236}">
                <a16:creationId xmlns:a16="http://schemas.microsoft.com/office/drawing/2014/main" id="{9A3248E4-0B04-4848-AA68-4B87EAB2EC38}"/>
              </a:ext>
            </a:extLst>
          </p:cNvPr>
          <p:cNvSpPr txBox="1"/>
          <p:nvPr/>
        </p:nvSpPr>
        <p:spPr>
          <a:xfrm>
            <a:off x="8068888" y="2773222"/>
            <a:ext cx="2991775" cy="1754326"/>
          </a:xfrm>
          <a:prstGeom prst="rect">
            <a:avLst/>
          </a:prstGeom>
          <a:noFill/>
        </p:spPr>
        <p:txBody>
          <a:bodyPr wrap="square" rtlCol="0">
            <a:spAutoFit/>
          </a:bodyPr>
          <a:lstStyle/>
          <a:p>
            <a:r>
              <a:rPr lang="zh-CN" altLang="en-US" dirty="0">
                <a:latin typeface="华文楷体" panose="02010600040101010101" pitchFamily="2" charset="-122"/>
                <a:ea typeface="华文楷体" panose="02010600040101010101" pitchFamily="2" charset="-122"/>
              </a:rPr>
              <a:t>以</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点为例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描述均衡过程</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一方面有超额产品需求，收入会上升，</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点会向右移动</a:t>
            </a:r>
            <a:endParaRPr lang="en-US"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另一方面有超额货币需求利率会上升</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点会向上移动</a:t>
            </a:r>
          </a:p>
        </p:txBody>
      </p:sp>
    </p:spTree>
    <p:extLst>
      <p:ext uri="{BB962C8B-B14F-4D97-AF65-F5344CB8AC3E}">
        <p14:creationId xmlns:p14="http://schemas.microsoft.com/office/powerpoint/2010/main" val="73530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sz="3600" dirty="0">
                <a:latin typeface="华文新魏" panose="02010800040101010101" pitchFamily="2" charset="-122"/>
                <a:ea typeface="华文新魏" panose="02010800040101010101" pitchFamily="2" charset="-122"/>
                <a:cs typeface="华文隶书" panose="02010800040101010101" charset="-122"/>
              </a:rPr>
              <a:t>第十五章</a:t>
            </a:r>
            <a:r>
              <a:rPr lang="en-US" altLang="zh-CN" sz="3600" dirty="0">
                <a:latin typeface="华文新魏" panose="02010800040101010101" pitchFamily="2" charset="-122"/>
                <a:ea typeface="华文新魏" panose="02010800040101010101" pitchFamily="2" charset="-122"/>
                <a:cs typeface="华文隶书" panose="02010800040101010101" charset="-122"/>
              </a:rPr>
              <a:t>-</a:t>
            </a:r>
            <a:r>
              <a:rPr lang="zh-CN" altLang="en-US" sz="3600" dirty="0">
                <a:latin typeface="华文新魏" panose="02010800040101010101" pitchFamily="2" charset="-122"/>
                <a:ea typeface="华文新魏" panose="02010800040101010101" pitchFamily="2" charset="-122"/>
                <a:cs typeface="华文隶书" panose="02010800040101010101" charset="-122"/>
              </a:rPr>
              <a:t>国民收入的决定：</a:t>
            </a:r>
            <a:r>
              <a:rPr lang="en-US" altLang="zh-CN" sz="3600" dirty="0">
                <a:latin typeface="华文新魏" panose="02010800040101010101" pitchFamily="2" charset="-122"/>
                <a:ea typeface="华文新魏" panose="02010800040101010101" pitchFamily="2" charset="-122"/>
                <a:cs typeface="华文隶书" panose="02010800040101010101" charset="-122"/>
              </a:rPr>
              <a:t>AD—AS</a:t>
            </a:r>
            <a:r>
              <a:rPr lang="zh-CN" altLang="en-US" sz="3600" dirty="0">
                <a:latin typeface="华文新魏" panose="02010800040101010101" pitchFamily="2" charset="-122"/>
                <a:ea typeface="华文新魏" panose="02010800040101010101" pitchFamily="2" charset="-122"/>
                <a:cs typeface="华文隶书" panose="02010800040101010101" charset="-122"/>
              </a:rPr>
              <a:t>模型</a:t>
            </a:r>
          </a:p>
        </p:txBody>
      </p:sp>
      <p:sp>
        <p:nvSpPr>
          <p:cNvPr id="5" name="内容占位符 4"/>
          <p:cNvSpPr>
            <a:spLocks noGrp="1"/>
          </p:cNvSpPr>
          <p:nvPr>
            <p:ph idx="1"/>
            <p:custDataLst>
              <p:tags r:id="rId3"/>
            </p:custDataLst>
          </p:nvPr>
        </p:nvSpPr>
        <p:spPr>
          <a:xfrm>
            <a:off x="875999" y="2102485"/>
            <a:ext cx="10321389" cy="4320000"/>
          </a:xfrm>
        </p:spPr>
        <p:txBody>
          <a:bodyPr/>
          <a:lstStyle/>
          <a:p>
            <a:r>
              <a:rPr lang="en-US" altLang="zh-CN" dirty="0">
                <a:latin typeface="华文楷体" panose="02010600040101010101" charset="-122"/>
                <a:ea typeface="华文楷体" panose="02010600040101010101" charset="-122"/>
                <a:cs typeface="华文楷体" panose="02010600040101010101" charset="-122"/>
              </a:rPr>
              <a:t>AD</a:t>
            </a:r>
            <a:r>
              <a:rPr lang="zh-CN" altLang="en-US" dirty="0">
                <a:latin typeface="华文楷体" panose="02010600040101010101" charset="-122"/>
                <a:ea typeface="华文楷体" panose="02010600040101010101" charset="-122"/>
                <a:cs typeface="华文楷体" panose="02010600040101010101" charset="-122"/>
              </a:rPr>
              <a:t>曲线</a:t>
            </a:r>
          </a:p>
          <a:p>
            <a:r>
              <a:rPr lang="en-US" altLang="zh-CN" dirty="0">
                <a:latin typeface="华文楷体" panose="02010600040101010101" charset="-122"/>
                <a:ea typeface="华文楷体" panose="02010600040101010101" charset="-122"/>
                <a:cs typeface="华文楷体" panose="02010600040101010101" charset="-122"/>
              </a:rPr>
              <a:t>AS</a:t>
            </a:r>
            <a:r>
              <a:rPr lang="zh-CN" altLang="en-US" dirty="0">
                <a:latin typeface="华文楷体" panose="02010600040101010101" charset="-122"/>
                <a:ea typeface="华文楷体" panose="02010600040101010101" charset="-122"/>
                <a:cs typeface="华文楷体" panose="02010600040101010101" charset="-122"/>
              </a:rPr>
              <a:t>曲线</a:t>
            </a:r>
            <a:endParaRPr lang="en-US" altLang="zh-CN" dirty="0">
              <a:latin typeface="华文楷体" panose="02010600040101010101" charset="-122"/>
              <a:ea typeface="华文楷体" panose="02010600040101010101" charset="-122"/>
              <a:cs typeface="华文楷体" panose="02010600040101010101" charset="-122"/>
            </a:endParaRPr>
          </a:p>
          <a:p>
            <a:r>
              <a:rPr lang="en-US" altLang="zh-CN" dirty="0">
                <a:latin typeface="华文楷体" panose="02010600040101010101" charset="-122"/>
                <a:ea typeface="华文楷体" panose="02010600040101010101" charset="-122"/>
                <a:cs typeface="华文楷体" panose="02010600040101010101" charset="-122"/>
              </a:rPr>
              <a:t>AD -AS</a:t>
            </a:r>
            <a:r>
              <a:rPr lang="zh-CN" altLang="en-US" dirty="0">
                <a:latin typeface="华文楷体" panose="02010600040101010101" charset="-122"/>
                <a:ea typeface="华文楷体" panose="02010600040101010101" charset="-122"/>
                <a:cs typeface="华文楷体" panose="02010600040101010101" charset="-122"/>
              </a:rPr>
              <a:t>均衡分析</a:t>
            </a:r>
          </a:p>
          <a:p>
            <a:pPr marL="0" indent="0">
              <a:buNone/>
            </a:pPr>
            <a:endParaRPr lang="en-US" altLang="zh-CN" dirty="0">
              <a:latin typeface="华文楷体" panose="02010600040101010101" charset="-122"/>
              <a:ea typeface="华文楷体" panose="02010600040101010101" charset="-122"/>
              <a:cs typeface="华文楷体" panose="02010600040101010101" charset="-122"/>
            </a:endParaRPr>
          </a:p>
        </p:txBody>
      </p:sp>
    </p:spTree>
    <p:custDataLst>
      <p:tags r:id="rId1"/>
    </p:custDataLst>
    <p:extLst>
      <p:ext uri="{BB962C8B-B14F-4D97-AF65-F5344CB8AC3E}">
        <p14:creationId xmlns:p14="http://schemas.microsoft.com/office/powerpoint/2010/main" val="390446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697865"/>
            <a:ext cx="6241415" cy="723265"/>
          </a:xfrm>
        </p:spPr>
        <p:txBody>
          <a:bodyPr>
            <a:normAutofit/>
          </a:bodyPr>
          <a:lstStyle/>
          <a:p>
            <a:r>
              <a:rPr lang="en-US" altLang="zh-CN" sz="3200" dirty="0">
                <a:latin typeface="华文隶书" panose="02010800040101010101" charset="-122"/>
                <a:ea typeface="华文隶书" panose="02010800040101010101" charset="-122"/>
                <a:sym typeface="+mn-ea"/>
              </a:rPr>
              <a:t>AD</a:t>
            </a:r>
            <a:r>
              <a:rPr lang="zh-CN" altLang="en-US" sz="3200" dirty="0">
                <a:latin typeface="华文隶书" panose="02010800040101010101" charset="-122"/>
                <a:ea typeface="华文隶书" panose="02010800040101010101" charset="-122"/>
                <a:sym typeface="+mn-ea"/>
              </a:rPr>
              <a:t>曲线（总需求曲线）</a:t>
            </a:r>
          </a:p>
        </p:txBody>
      </p:sp>
      <p:sp>
        <p:nvSpPr>
          <p:cNvPr id="3" name="内容占位符 2"/>
          <p:cNvSpPr>
            <a:spLocks noGrp="1"/>
          </p:cNvSpPr>
          <p:nvPr>
            <p:ph idx="1"/>
          </p:nvPr>
        </p:nvSpPr>
        <p:spPr>
          <a:xfrm>
            <a:off x="876300" y="1341151"/>
            <a:ext cx="5108575" cy="4319905"/>
          </a:xfrm>
        </p:spPr>
        <p:txBody>
          <a:bodyPr>
            <a:normAutofit/>
          </a:bodyPr>
          <a:lstStyle/>
          <a:p>
            <a:r>
              <a:rPr lang="zh-CN" altLang="en-US" sz="2400" b="1" dirty="0">
                <a:latin typeface="华文楷体" panose="02010600040101010101" charset="-122"/>
                <a:ea typeface="华文楷体" panose="02010600040101010101" charset="-122"/>
                <a:sym typeface="+mn-ea"/>
              </a:rPr>
              <a:t>总需求</a:t>
            </a:r>
            <a:r>
              <a:rPr lang="zh-CN" altLang="en-US" sz="2400" dirty="0">
                <a:latin typeface="华文楷体" panose="02010600040101010101" charset="-122"/>
                <a:ea typeface="华文楷体" panose="02010600040101010101" charset="-122"/>
                <a:sym typeface="+mn-ea"/>
              </a:rPr>
              <a:t>：经济社会对产品和劳务的需求总量，通常以产出水平表示</a:t>
            </a:r>
          </a:p>
          <a:p>
            <a:pPr marL="0" indent="0">
              <a:buNone/>
            </a:pPr>
            <a:endParaRPr lang="zh-CN" altLang="en-US" sz="2400" dirty="0">
              <a:latin typeface="华文楷体" panose="02010600040101010101" charset="-122"/>
              <a:ea typeface="华文楷体" panose="02010600040101010101" charset="-122"/>
              <a:sym typeface="+mn-ea"/>
            </a:endParaRPr>
          </a:p>
          <a:p>
            <a:endParaRPr lang="en-US" altLang="zh-CN" sz="2400" dirty="0">
              <a:latin typeface="华文楷体" panose="02010600040101010101" charset="-122"/>
              <a:ea typeface="华文楷体" panose="02010600040101010101" charset="-122"/>
              <a:sym typeface="+mn-ea"/>
            </a:endParaRPr>
          </a:p>
          <a:p>
            <a:r>
              <a:rPr lang="zh-CN" altLang="en-US" sz="2400" dirty="0">
                <a:latin typeface="华文楷体" panose="02010600040101010101" charset="-122"/>
                <a:ea typeface="华文楷体" panose="02010600040101010101" charset="-122"/>
                <a:sym typeface="+mn-ea"/>
              </a:rPr>
              <a:t>几何推导：每一个价格水平下的</a:t>
            </a:r>
            <a:r>
              <a:rPr lang="en-US" altLang="zh-CN" sz="2400" dirty="0">
                <a:latin typeface="华文楷体" panose="02010600040101010101" charset="-122"/>
                <a:ea typeface="华文楷体" panose="02010600040101010101" charset="-122"/>
                <a:sym typeface="+mn-ea"/>
              </a:rPr>
              <a:t>IS-LM</a:t>
            </a:r>
            <a:r>
              <a:rPr lang="zh-CN" altLang="en-US" sz="2400" dirty="0">
                <a:latin typeface="华文楷体" panose="02010600040101010101" charset="-122"/>
                <a:ea typeface="华文楷体" panose="02010600040101010101" charset="-122"/>
                <a:sym typeface="+mn-ea"/>
              </a:rPr>
              <a:t>均衡点对应的国民收入</a:t>
            </a:r>
          </a:p>
          <a:p>
            <a:r>
              <a:rPr lang="zh-CN" altLang="en-US" sz="2400" dirty="0">
                <a:latin typeface="华文楷体" panose="02010600040101010101" charset="-122"/>
                <a:ea typeface="华文楷体" panose="02010600040101010101" charset="-122"/>
                <a:sym typeface="+mn-ea"/>
              </a:rPr>
              <a:t>代数推导（</a:t>
            </a:r>
            <a:r>
              <a:rPr lang="en-US" altLang="zh-CN" sz="2400" dirty="0">
                <a:latin typeface="华文楷体" panose="02010600040101010101" charset="-122"/>
                <a:ea typeface="华文楷体" panose="02010600040101010101" charset="-122"/>
                <a:sym typeface="+mn-ea"/>
              </a:rPr>
              <a:t>IS</a:t>
            </a:r>
            <a:r>
              <a:rPr lang="zh-CN" altLang="en-US" sz="2400" dirty="0">
                <a:latin typeface="华文楷体" panose="02010600040101010101" charset="-122"/>
                <a:ea typeface="华文楷体" panose="02010600040101010101" charset="-122"/>
                <a:sym typeface="+mn-ea"/>
              </a:rPr>
              <a:t>与</a:t>
            </a:r>
            <a:r>
              <a:rPr lang="en-US" altLang="zh-CN" sz="2400" dirty="0">
                <a:latin typeface="华文楷体" panose="02010600040101010101" charset="-122"/>
                <a:ea typeface="华文楷体" panose="02010600040101010101" charset="-122"/>
                <a:sym typeface="+mn-ea"/>
              </a:rPr>
              <a:t>LM</a:t>
            </a:r>
            <a:r>
              <a:rPr lang="zh-CN" altLang="en-US" sz="2400" dirty="0">
                <a:latin typeface="华文楷体" panose="02010600040101010101" charset="-122"/>
                <a:ea typeface="华文楷体" panose="02010600040101010101" charset="-122"/>
                <a:sym typeface="+mn-ea"/>
              </a:rPr>
              <a:t>表达式联立）：</a:t>
            </a:r>
          </a:p>
          <a:p>
            <a:pPr marL="0" indent="0">
              <a:buNone/>
            </a:pPr>
            <a:endParaRPr lang="zh-CN" altLang="en-US" sz="2400" dirty="0">
              <a:latin typeface="华文楷体" panose="02010600040101010101" charset="-122"/>
              <a:ea typeface="华文楷体" panose="02010600040101010101" charset="-122"/>
              <a:sym typeface="+mn-ea"/>
            </a:endParaRPr>
          </a:p>
        </p:txBody>
      </p:sp>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3679852094"/>
              </p:ext>
            </p:extLst>
          </p:nvPr>
        </p:nvGraphicFramePr>
        <p:xfrm>
          <a:off x="1271964" y="2368568"/>
          <a:ext cx="2806700" cy="369570"/>
        </p:xfrm>
        <a:graphic>
          <a:graphicData uri="http://schemas.openxmlformats.org/presentationml/2006/ole">
            <mc:AlternateContent xmlns:mc="http://schemas.openxmlformats.org/markup-compatibility/2006">
              <mc:Choice xmlns:v="urn:schemas-microsoft-com:vml" Requires="v">
                <p:oleObj spid="_x0000_s1125" r:id="rId4" imgW="1346200" imgH="177165" progId="Equation.KSEE3">
                  <p:embed/>
                </p:oleObj>
              </mc:Choice>
              <mc:Fallback>
                <p:oleObj r:id="rId4" imgW="1346200" imgH="177165" progId="Equation.KSEE3">
                  <p:embed/>
                  <p:pic>
                    <p:nvPicPr>
                      <p:cNvPr id="8" name="对象 7">
                        <a:hlinkClick r:id="" action="ppaction://ole?verb=0"/>
                      </p:cNvPr>
                      <p:cNvPicPr/>
                      <p:nvPr/>
                    </p:nvPicPr>
                    <p:blipFill>
                      <a:blip r:embed="rId5"/>
                      <a:stretch>
                        <a:fillRect/>
                      </a:stretch>
                    </p:blipFill>
                    <p:spPr>
                      <a:xfrm>
                        <a:off x="1271964" y="2368568"/>
                        <a:ext cx="2806700" cy="369570"/>
                      </a:xfrm>
                      <a:prstGeom prst="rect">
                        <a:avLst/>
                      </a:prstGeom>
                    </p:spPr>
                  </p:pic>
                </p:oleObj>
              </mc:Fallback>
            </mc:AlternateContent>
          </a:graphicData>
        </a:graphic>
      </p:graphicFrame>
      <p:pic>
        <p:nvPicPr>
          <p:cNvPr id="4" name="图片 3">
            <a:hlinkClick r:id="rId6" action="ppaction://hlinksldjump"/>
            <a:extLst>
              <a:ext uri="{FF2B5EF4-FFF2-40B4-BE49-F238E27FC236}">
                <a16:creationId xmlns:a16="http://schemas.microsoft.com/office/drawing/2014/main" id="{7D487E34-C54C-438A-AE2F-A36AF8E8C45A}"/>
              </a:ext>
            </a:extLst>
          </p:cNvPr>
          <p:cNvPicPr>
            <a:picLocks noChangeAspect="1"/>
          </p:cNvPicPr>
          <p:nvPr/>
        </p:nvPicPr>
        <p:blipFill>
          <a:blip r:embed="rId7"/>
          <a:stretch>
            <a:fillRect/>
          </a:stretch>
        </p:blipFill>
        <p:spPr>
          <a:xfrm>
            <a:off x="6986814" y="1820545"/>
            <a:ext cx="3438442" cy="4048095"/>
          </a:xfrm>
          <a:prstGeom prst="rect">
            <a:avLst/>
          </a:prstGeom>
        </p:spPr>
      </p:pic>
      <p:pic>
        <p:nvPicPr>
          <p:cNvPr id="5" name="图片 4">
            <a:extLst>
              <a:ext uri="{FF2B5EF4-FFF2-40B4-BE49-F238E27FC236}">
                <a16:creationId xmlns:a16="http://schemas.microsoft.com/office/drawing/2014/main" id="{52AB9996-C546-475C-BE91-C3154517ECA8}"/>
              </a:ext>
            </a:extLst>
          </p:cNvPr>
          <p:cNvPicPr>
            <a:picLocks noChangeAspect="1"/>
          </p:cNvPicPr>
          <p:nvPr/>
        </p:nvPicPr>
        <p:blipFill>
          <a:blip r:embed="rId8"/>
          <a:stretch>
            <a:fillRect/>
          </a:stretch>
        </p:blipFill>
        <p:spPr>
          <a:xfrm>
            <a:off x="1192936" y="4489432"/>
            <a:ext cx="1905000" cy="1402080"/>
          </a:xfrm>
          <a:prstGeom prst="rect">
            <a:avLst/>
          </a:prstGeom>
        </p:spPr>
      </p:pic>
      <p:pic>
        <p:nvPicPr>
          <p:cNvPr id="6" name="图片 5">
            <a:extLst>
              <a:ext uri="{FF2B5EF4-FFF2-40B4-BE49-F238E27FC236}">
                <a16:creationId xmlns:a16="http://schemas.microsoft.com/office/drawing/2014/main" id="{0CCDC35A-8B83-47F9-990E-E52058BFBA4C}"/>
              </a:ext>
            </a:extLst>
          </p:cNvPr>
          <p:cNvPicPr>
            <a:picLocks noChangeAspect="1"/>
          </p:cNvPicPr>
          <p:nvPr/>
        </p:nvPicPr>
        <p:blipFill>
          <a:blip r:embed="rId9"/>
          <a:stretch>
            <a:fillRect/>
          </a:stretch>
        </p:blipFill>
        <p:spPr>
          <a:xfrm>
            <a:off x="3645373" y="4793912"/>
            <a:ext cx="3119628" cy="716280"/>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000" y="266220"/>
            <a:ext cx="10440000" cy="1368000"/>
          </a:xfrm>
        </p:spPr>
        <p:txBody>
          <a:bodyPr>
            <a:normAutofit/>
          </a:bodyPr>
          <a:lstStyle/>
          <a:p>
            <a:r>
              <a:rPr lang="zh-CN" altLang="en-US" sz="3200" dirty="0">
                <a:latin typeface="华文隶书" panose="02010800040101010101" charset="-122"/>
                <a:ea typeface="华文隶书" panose="02010800040101010101" charset="-122"/>
                <a:sym typeface="+mn-ea"/>
              </a:rPr>
              <a:t>总需求曲线向右下方倾斜</a:t>
            </a:r>
            <a:endParaRPr lang="zh-CN" altLang="en-US" sz="3200" dirty="0"/>
          </a:p>
        </p:txBody>
      </p:sp>
      <p:sp>
        <p:nvSpPr>
          <p:cNvPr id="3" name="内容占位符 2"/>
          <p:cNvSpPr>
            <a:spLocks noGrp="1"/>
          </p:cNvSpPr>
          <p:nvPr>
            <p:ph idx="1"/>
          </p:nvPr>
        </p:nvSpPr>
        <p:spPr>
          <a:xfrm>
            <a:off x="940325" y="1634220"/>
            <a:ext cx="4661486" cy="4269430"/>
          </a:xfrm>
        </p:spPr>
        <p:txBody>
          <a:bodyPr>
            <a:normAutofit fontScale="92500" lnSpcReduction="10000"/>
          </a:bodyPr>
          <a:lstStyle/>
          <a:p>
            <a:r>
              <a:rPr lang="zh-CN" altLang="en-US" sz="2600" dirty="0">
                <a:latin typeface="华文楷体" panose="02010600040101010101" charset="-122"/>
                <a:ea typeface="华文楷体" panose="02010600040101010101" charset="-122"/>
              </a:rPr>
              <a:t>财富效应：价格水平对消费的影响</a:t>
            </a:r>
            <a:endParaRPr lang="en-US" altLang="zh-CN" sz="2600" dirty="0">
              <a:latin typeface="华文楷体" panose="02010600040101010101" charset="-122"/>
              <a:ea typeface="华文楷体" panose="02010600040101010101" charset="-122"/>
            </a:endParaRPr>
          </a:p>
          <a:p>
            <a:pPr marL="0" indent="0">
              <a:buNone/>
            </a:pPr>
            <a:r>
              <a:rPr lang="zh-CN" altLang="en-US" sz="2400" dirty="0">
                <a:latin typeface="华文楷体" panose="02010600040101010101" charset="-122"/>
                <a:ea typeface="华文楷体" panose="02010600040101010101" charset="-122"/>
              </a:rPr>
              <a:t>（价格下降，人们感觉更富有，鼓励人们支出，支出增加就意味着物品和劳务的需求量更大，价格上升，反之）</a:t>
            </a:r>
          </a:p>
          <a:p>
            <a:r>
              <a:rPr lang="zh-CN" altLang="en-US" sz="2600" dirty="0">
                <a:latin typeface="华文楷体" panose="02010600040101010101" charset="-122"/>
                <a:ea typeface="华文楷体" panose="02010600040101010101" charset="-122"/>
              </a:rPr>
              <a:t>利率效应：价格水平上升使实际货币量</a:t>
            </a:r>
            <a:r>
              <a:rPr lang="en-US" altLang="zh-CN" sz="2200" dirty="0">
                <a:solidFill>
                  <a:schemeClr val="accent1"/>
                </a:solidFill>
                <a:latin typeface="华文楷体" panose="02010600040101010101" charset="-122"/>
                <a:ea typeface="华文楷体" panose="02010600040101010101" charset="-122"/>
              </a:rPr>
              <a:t>(m=M/P)</a:t>
            </a:r>
            <a:r>
              <a:rPr lang="zh-CN" altLang="en-US" sz="2600" dirty="0">
                <a:latin typeface="华文楷体" panose="02010600040101010101" charset="-122"/>
                <a:ea typeface="华文楷体" panose="02010600040101010101" charset="-122"/>
              </a:rPr>
              <a:t>下降，导致利率上升造成的投资下降</a:t>
            </a:r>
            <a:r>
              <a:rPr lang="zh-CN" altLang="en-US" sz="2600" dirty="0">
                <a:solidFill>
                  <a:schemeClr val="accent1"/>
                </a:solidFill>
                <a:latin typeface="华文楷体" panose="02010600040101010101" charset="-122"/>
                <a:ea typeface="华文楷体" panose="02010600040101010101" charset="-122"/>
              </a:rPr>
              <a:t>（</a:t>
            </a:r>
            <a:r>
              <a:rPr lang="en-US" altLang="zh-CN" sz="2600" dirty="0">
                <a:solidFill>
                  <a:schemeClr val="accent1"/>
                </a:solidFill>
                <a:latin typeface="华文楷体" panose="02010600040101010101" charset="-122"/>
                <a:ea typeface="华文楷体" panose="02010600040101010101" charset="-122"/>
              </a:rPr>
              <a:t>y=</a:t>
            </a:r>
            <a:r>
              <a:rPr lang="en-US" altLang="zh-CN" sz="2600" dirty="0" err="1">
                <a:solidFill>
                  <a:schemeClr val="accent1"/>
                </a:solidFill>
                <a:latin typeface="华文楷体" panose="02010600040101010101" charset="-122"/>
                <a:ea typeface="华文楷体" panose="02010600040101010101" charset="-122"/>
              </a:rPr>
              <a:t>c+i+g</a:t>
            </a:r>
            <a:r>
              <a:rPr lang="en-US" altLang="zh-CN" sz="2600" dirty="0">
                <a:solidFill>
                  <a:schemeClr val="accent1"/>
                </a:solidFill>
                <a:latin typeface="华文楷体" panose="02010600040101010101" charset="-122"/>
                <a:ea typeface="华文楷体" panose="02010600040101010101" charset="-122"/>
              </a:rPr>
              <a:t>)</a:t>
            </a:r>
            <a:endParaRPr lang="zh-CN" altLang="en-US" sz="2600" dirty="0">
              <a:solidFill>
                <a:schemeClr val="accent1"/>
              </a:solidFill>
              <a:latin typeface="华文楷体" panose="02010600040101010101" charset="-122"/>
              <a:ea typeface="华文楷体" panose="02010600040101010101" charset="-122"/>
            </a:endParaRPr>
          </a:p>
          <a:p>
            <a:r>
              <a:rPr lang="zh-CN" altLang="en-US" sz="2600" dirty="0">
                <a:latin typeface="华文楷体" panose="02010600040101010101" charset="-122"/>
                <a:ea typeface="华文楷体" panose="02010600040101010101" charset="-122"/>
              </a:rPr>
              <a:t>税收效应：价格水平上升使名义收入增加，导致税收增加造成的可支配收入</a:t>
            </a:r>
            <a:r>
              <a:rPr lang="en-US" altLang="zh-CN" sz="2600" dirty="0">
                <a:solidFill>
                  <a:schemeClr val="accent1"/>
                </a:solidFill>
                <a:latin typeface="华文楷体" panose="02010600040101010101" charset="-122"/>
                <a:ea typeface="华文楷体" panose="02010600040101010101" charset="-122"/>
              </a:rPr>
              <a:t>yd</a:t>
            </a:r>
            <a:r>
              <a:rPr lang="zh-CN" altLang="en-US" sz="2600" dirty="0">
                <a:latin typeface="华文楷体" panose="02010600040101010101" charset="-122"/>
                <a:ea typeface="华文楷体" panose="02010600040101010101" charset="-122"/>
              </a:rPr>
              <a:t>下降</a:t>
            </a:r>
            <a:r>
              <a:rPr lang="zh-CN" altLang="en-US" dirty="0">
                <a:latin typeface="华文楷体" panose="02010600040101010101" charset="-122"/>
                <a:ea typeface="华文楷体" panose="02010600040101010101" charset="-122"/>
              </a:rPr>
              <a:t>                   </a:t>
            </a:r>
          </a:p>
        </p:txBody>
      </p:sp>
      <p:pic>
        <p:nvPicPr>
          <p:cNvPr id="7" name="图片 6">
            <a:extLst>
              <a:ext uri="{FF2B5EF4-FFF2-40B4-BE49-F238E27FC236}">
                <a16:creationId xmlns:a16="http://schemas.microsoft.com/office/drawing/2014/main" id="{60F9541C-E6EE-4DD6-93A0-F392346E9B90}"/>
              </a:ext>
            </a:extLst>
          </p:cNvPr>
          <p:cNvPicPr>
            <a:picLocks noChangeAspect="1"/>
          </p:cNvPicPr>
          <p:nvPr/>
        </p:nvPicPr>
        <p:blipFill rotWithShape="1">
          <a:blip r:embed="rId3"/>
          <a:srcRect t="50000"/>
          <a:stretch/>
        </p:blipFill>
        <p:spPr>
          <a:xfrm>
            <a:off x="6739684" y="2139408"/>
            <a:ext cx="3438442" cy="2024047"/>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588645"/>
            <a:ext cx="10440035" cy="915670"/>
          </a:xfrm>
        </p:spPr>
        <p:txBody>
          <a:bodyPr>
            <a:normAutofit/>
          </a:bodyPr>
          <a:lstStyle/>
          <a:p>
            <a:r>
              <a:rPr lang="en-US" altLang="zh-CN" sz="3200">
                <a:latin typeface="华文隶书" panose="02010800040101010101" charset="-122"/>
                <a:ea typeface="华文隶书" panose="02010800040101010101" charset="-122"/>
              </a:rPr>
              <a:t>AD</a:t>
            </a:r>
            <a:r>
              <a:rPr lang="zh-CN" altLang="en-US" sz="3200">
                <a:latin typeface="华文隶书" panose="02010800040101010101" charset="-122"/>
                <a:ea typeface="华文隶书" panose="02010800040101010101" charset="-122"/>
              </a:rPr>
              <a:t>曲线的移动</a:t>
            </a:r>
          </a:p>
        </p:txBody>
      </p:sp>
      <p:sp>
        <p:nvSpPr>
          <p:cNvPr id="3" name="内容占位符 2"/>
          <p:cNvSpPr>
            <a:spLocks noGrp="1"/>
          </p:cNvSpPr>
          <p:nvPr>
            <p:ph idx="1"/>
          </p:nvPr>
        </p:nvSpPr>
        <p:spPr>
          <a:xfrm>
            <a:off x="876300" y="1504315"/>
            <a:ext cx="10440035" cy="3866675"/>
          </a:xfrm>
        </p:spPr>
        <p:txBody>
          <a:bodyPr/>
          <a:lstStyle/>
          <a:p>
            <a:endParaRPr lang="zh-CN" altLang="en-US" dirty="0">
              <a:latin typeface="华文楷体" panose="02010600040101010101" charset="-122"/>
              <a:ea typeface="华文楷体" panose="02010600040101010101" charset="-122"/>
            </a:endParaRPr>
          </a:p>
          <a:p>
            <a:endParaRPr lang="zh-CN" altLang="en-US" dirty="0">
              <a:latin typeface="华文楷体" panose="02010600040101010101" charset="-122"/>
              <a:ea typeface="华文楷体" panose="02010600040101010101" charset="-122"/>
            </a:endParaRPr>
          </a:p>
          <a:p>
            <a:r>
              <a:rPr lang="zh-CN" altLang="en-US" dirty="0">
                <a:latin typeface="华文楷体" panose="02010600040101010101" charset="-122"/>
                <a:ea typeface="华文楷体" panose="02010600040101010101" charset="-122"/>
              </a:rPr>
              <a:t>影响</a:t>
            </a:r>
            <a:r>
              <a:rPr lang="en-US" altLang="zh-CN" dirty="0">
                <a:latin typeface="华文楷体" panose="02010600040101010101" charset="-122"/>
                <a:ea typeface="华文楷体" panose="02010600040101010101" charset="-122"/>
              </a:rPr>
              <a:t>C</a:t>
            </a:r>
            <a:r>
              <a:rPr lang="zh-CN" altLang="en-US" dirty="0">
                <a:latin typeface="华文楷体" panose="02010600040101010101" charset="-122"/>
                <a:ea typeface="华文楷体" panose="02010600040101010101" charset="-122"/>
              </a:rPr>
              <a:t>的：税收下降</a:t>
            </a:r>
          </a:p>
          <a:p>
            <a:r>
              <a:rPr lang="zh-CN" altLang="en-US" dirty="0">
                <a:latin typeface="华文楷体" panose="02010600040101010101" charset="-122"/>
                <a:ea typeface="华文楷体" panose="02010600040101010101" charset="-122"/>
              </a:rPr>
              <a:t>影响</a:t>
            </a:r>
            <a:r>
              <a:rPr lang="en-US" altLang="zh-CN" dirty="0">
                <a:latin typeface="华文楷体" panose="02010600040101010101" charset="-122"/>
                <a:ea typeface="华文楷体" panose="02010600040101010101" charset="-122"/>
              </a:rPr>
              <a:t>I</a:t>
            </a:r>
            <a:r>
              <a:rPr lang="zh-CN" altLang="en-US" dirty="0">
                <a:latin typeface="华文楷体" panose="02010600040101010101" charset="-122"/>
                <a:ea typeface="华文楷体" panose="02010600040101010101" charset="-122"/>
              </a:rPr>
              <a:t>的：货币供给</a:t>
            </a:r>
          </a:p>
          <a:p>
            <a:r>
              <a:rPr lang="zh-CN" altLang="en-US" dirty="0">
                <a:latin typeface="华文楷体" panose="02010600040101010101" charset="-122"/>
                <a:ea typeface="华文楷体" panose="02010600040101010101" charset="-122"/>
              </a:rPr>
              <a:t>影响</a:t>
            </a:r>
            <a:r>
              <a:rPr lang="en-US" altLang="zh-CN" dirty="0">
                <a:latin typeface="华文楷体" panose="02010600040101010101" charset="-122"/>
                <a:ea typeface="华文楷体" panose="02010600040101010101" charset="-122"/>
              </a:rPr>
              <a:t>G</a:t>
            </a:r>
            <a:r>
              <a:rPr lang="zh-CN" altLang="en-US" dirty="0">
                <a:latin typeface="华文楷体" panose="02010600040101010101" charset="-122"/>
                <a:ea typeface="华文楷体" panose="02010600040101010101" charset="-122"/>
              </a:rPr>
              <a:t>的：政府购买、政府转移支付增加</a:t>
            </a:r>
          </a:p>
          <a:p>
            <a:r>
              <a:rPr lang="zh-CN" altLang="en-US" dirty="0">
                <a:latin typeface="华文楷体" panose="02010600040101010101" charset="-122"/>
                <a:ea typeface="华文楷体" panose="02010600040101010101" charset="-122"/>
              </a:rPr>
              <a:t>影响</a:t>
            </a:r>
            <a:r>
              <a:rPr lang="en-US" altLang="zh-CN" dirty="0">
                <a:latin typeface="华文楷体" panose="02010600040101010101" charset="-122"/>
                <a:ea typeface="华文楷体" panose="02010600040101010101" charset="-122"/>
              </a:rPr>
              <a:t>NX</a:t>
            </a:r>
            <a:r>
              <a:rPr lang="zh-CN" altLang="en-US" dirty="0">
                <a:latin typeface="华文楷体" panose="02010600040101010101" charset="-122"/>
                <a:ea typeface="华文楷体" panose="02010600040101010101" charset="-122"/>
              </a:rPr>
              <a:t>的：国外经济繁荣</a:t>
            </a:r>
          </a:p>
        </p:txBody>
      </p:sp>
      <p:sp>
        <p:nvSpPr>
          <p:cNvPr id="30" name="Text Box 39"/>
          <p:cNvSpPr txBox="1">
            <a:spLocks noChangeArrowheads="1"/>
          </p:cNvSpPr>
          <p:nvPr/>
        </p:nvSpPr>
        <p:spPr bwMode="auto">
          <a:xfrm>
            <a:off x="10843895" y="5209540"/>
            <a:ext cx="1090295" cy="11874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0" rIns="36000" bIns="154800">
            <a:spAutoFit/>
          </a:bodyPr>
          <a:lstStyle/>
          <a:p>
            <a:pPr marL="0" marR="0" lvl="0" indent="0" algn="ctr" defTabSz="914400" rtl="0" eaLnBrk="1" fontAlgn="base" latinLnBrk="1" hangingPunct="1">
              <a:lnSpc>
                <a:spcPct val="140000"/>
              </a:lnSpc>
              <a:spcBef>
                <a:spcPct val="0"/>
              </a:spcBef>
              <a:spcAft>
                <a:spcPct val="0"/>
              </a:spcAft>
              <a:buClr>
                <a:srgbClr val="0066CC"/>
              </a:buClr>
              <a:buSzTx/>
              <a:buFont typeface="Wingdings" panose="05000000000000000000" pitchFamily="2" charset="2"/>
              <a:buNone/>
              <a:defRPr/>
            </a:pPr>
            <a:r>
              <a:rPr kumimoji="1" lang="en-US" altLang="zh-CN" sz="4800" b="1" i="0" u="none" strike="noStrike" kern="1200" cap="none" spc="0" normalizeH="0" baseline="0" noProof="0" dirty="0">
                <a:ln>
                  <a:noFill/>
                </a:ln>
                <a:solidFill>
                  <a:srgbClr val="FFFFFF"/>
                </a:solidFill>
                <a:effectLst/>
                <a:uLnTx/>
                <a:uFillTx/>
                <a:latin typeface="杨任东竹石体-Semibold" panose="02000000000000000000" pitchFamily="2" charset="-122"/>
                <a:ea typeface="杨任东竹石体-Semibold" panose="02000000000000000000" pitchFamily="2" charset="-122"/>
              </a:rPr>
              <a:t>·</a:t>
            </a:r>
          </a:p>
        </p:txBody>
      </p:sp>
      <p:graphicFrame>
        <p:nvGraphicFramePr>
          <p:cNvPr id="4" name="对象 3">
            <a:hlinkClick r:id="" action="ppaction://ole?verb=0"/>
          </p:cNvPr>
          <p:cNvGraphicFramePr>
            <a:graphicFrameLocks noChangeAspect="1"/>
          </p:cNvGraphicFramePr>
          <p:nvPr/>
        </p:nvGraphicFramePr>
        <p:xfrm>
          <a:off x="1054418" y="1952308"/>
          <a:ext cx="2806700" cy="369570"/>
        </p:xfrm>
        <a:graphic>
          <a:graphicData uri="http://schemas.openxmlformats.org/presentationml/2006/ole">
            <mc:AlternateContent xmlns:mc="http://schemas.openxmlformats.org/markup-compatibility/2006">
              <mc:Choice xmlns:v="urn:schemas-microsoft-com:vml" Requires="v">
                <p:oleObj spid="_x0000_s3173" r:id="rId4" imgW="1346200" imgH="177165" progId="Equation.KSEE3">
                  <p:embed/>
                </p:oleObj>
              </mc:Choice>
              <mc:Fallback>
                <p:oleObj r:id="rId4" imgW="1346200" imgH="177165" progId="Equation.KSEE3">
                  <p:embed/>
                  <p:pic>
                    <p:nvPicPr>
                      <p:cNvPr id="4" name="对象 3">
                        <a:hlinkClick r:id="" action="ppaction://ole?verb=0"/>
                      </p:cNvPr>
                      <p:cNvPicPr/>
                      <p:nvPr/>
                    </p:nvPicPr>
                    <p:blipFill>
                      <a:blip r:embed="rId5"/>
                      <a:stretch>
                        <a:fillRect/>
                      </a:stretch>
                    </p:blipFill>
                    <p:spPr>
                      <a:xfrm>
                        <a:off x="1054418" y="1952308"/>
                        <a:ext cx="2806700" cy="369570"/>
                      </a:xfrm>
                      <a:prstGeom prst="rect">
                        <a:avLst/>
                      </a:prstGeom>
                    </p:spPr>
                  </p:pic>
                </p:oleObj>
              </mc:Fallback>
            </mc:AlternateContent>
          </a:graphicData>
        </a:graphic>
      </p:graphicFrame>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2" presetClass="entr" presetSubtype="4"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ppt_x"/>
                                          </p:val>
                                        </p:tav>
                                        <p:tav tm="100000">
                                          <p:val>
                                            <p:strVal val="#ppt_x"/>
                                          </p:val>
                                        </p:tav>
                                      </p:tavLst>
                                    </p:anim>
                                    <p:anim calcmode="lin" valueType="num">
                                      <p:cBhvr additive="base">
                                        <p:cTn id="1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365" y="234470"/>
            <a:ext cx="10440000" cy="1368000"/>
          </a:xfrm>
        </p:spPr>
        <p:txBody>
          <a:bodyPr>
            <a:normAutofit/>
          </a:bodyPr>
          <a:lstStyle/>
          <a:p>
            <a:r>
              <a:rPr lang="zh-CN" altLang="en-US" sz="3200" dirty="0">
                <a:latin typeface="华文隶书" panose="02010800040101010101" charset="-122"/>
                <a:ea typeface="华文隶书" panose="02010800040101010101" charset="-122"/>
                <a:sym typeface="+mn-ea"/>
              </a:rPr>
              <a:t>宏观生产函数</a:t>
            </a:r>
            <a:endParaRPr lang="zh-CN" altLang="en-US" sz="3200" dirty="0"/>
          </a:p>
        </p:txBody>
      </p:sp>
      <p:graphicFrame>
        <p:nvGraphicFramePr>
          <p:cNvPr id="4" name="内容占位符 3">
            <a:hlinkClick r:id="" action="ppaction://ole?verb=0"/>
          </p:cNvPr>
          <p:cNvGraphicFramePr>
            <a:graphicFrameLocks noGrp="1" noChangeAspect="1"/>
          </p:cNvGraphicFramePr>
          <p:nvPr>
            <p:ph idx="1"/>
            <p:extLst>
              <p:ext uri="{D42A27DB-BD31-4B8C-83A1-F6EECF244321}">
                <p14:modId xmlns:p14="http://schemas.microsoft.com/office/powerpoint/2010/main" val="817355652"/>
              </p:ext>
            </p:extLst>
          </p:nvPr>
        </p:nvGraphicFramePr>
        <p:xfrm>
          <a:off x="3058216" y="1553074"/>
          <a:ext cx="1784985" cy="584200"/>
        </p:xfrm>
        <a:graphic>
          <a:graphicData uri="http://schemas.openxmlformats.org/presentationml/2006/ole">
            <mc:AlternateContent xmlns:mc="http://schemas.openxmlformats.org/markup-compatibility/2006">
              <mc:Choice xmlns:v="urn:schemas-microsoft-com:vml" Requires="v">
                <p:oleObj spid="_x0000_s4197" r:id="rId4" imgW="698500" imgH="228600" progId="Equation.KSEE3">
                  <p:embed/>
                </p:oleObj>
              </mc:Choice>
              <mc:Fallback>
                <p:oleObj r:id="rId4" imgW="698500" imgH="228600" progId="Equation.KSEE3">
                  <p:embed/>
                  <p:pic>
                    <p:nvPicPr>
                      <p:cNvPr id="4" name="内容占位符 3">
                        <a:hlinkClick r:id="" action="ppaction://ole?verb=0"/>
                      </p:cNvPr>
                      <p:cNvPicPr/>
                      <p:nvPr/>
                    </p:nvPicPr>
                    <p:blipFill>
                      <a:blip r:embed="rId5"/>
                      <a:stretch>
                        <a:fillRect/>
                      </a:stretch>
                    </p:blipFill>
                    <p:spPr>
                      <a:xfrm>
                        <a:off x="3058216" y="1553074"/>
                        <a:ext cx="1784985" cy="584200"/>
                      </a:xfrm>
                      <a:prstGeom prst="rect">
                        <a:avLst/>
                      </a:prstGeom>
                    </p:spPr>
                  </p:pic>
                </p:oleObj>
              </mc:Fallback>
            </mc:AlternateContent>
          </a:graphicData>
        </a:graphic>
      </p:graphicFrame>
      <p:sp>
        <p:nvSpPr>
          <p:cNvPr id="5" name="内容占位符 2"/>
          <p:cNvSpPr>
            <a:spLocks noGrp="1"/>
          </p:cNvSpPr>
          <p:nvPr/>
        </p:nvSpPr>
        <p:spPr>
          <a:xfrm>
            <a:off x="786588" y="1580208"/>
            <a:ext cx="5172075" cy="4834441"/>
          </a:xfrm>
          <a:prstGeom prst="rect">
            <a:avLst/>
          </a:prstGeom>
        </p:spPr>
        <p:txBody>
          <a:bodyPr vert="horz" lIns="91440" tIns="45720" rIns="9144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dirty="0">
                <a:latin typeface="华文楷体" panose="02010600040101010101" charset="-122"/>
                <a:ea typeface="华文楷体" panose="02010600040101010101" charset="-122"/>
                <a:cs typeface="华文楷体" panose="02010600040101010101" charset="-122"/>
              </a:rPr>
              <a:t>短期生产函数</a:t>
            </a:r>
            <a:endParaRPr lang="zh-CN" altLang="en-US" dirty="0">
              <a:latin typeface="华文楷体" panose="02010600040101010101" charset="-122"/>
              <a:ea typeface="华文楷体" panose="02010600040101010101" charset="-122"/>
              <a:cs typeface="华文楷体" panose="02010600040101010101" charset="-122"/>
            </a:endParaRPr>
          </a:p>
          <a:p>
            <a:r>
              <a:rPr lang="zh-CN" altLang="en-US" dirty="0">
                <a:latin typeface="华文楷体" panose="02010600040101010101" charset="-122"/>
                <a:ea typeface="华文楷体" panose="02010600040101010101" charset="-122"/>
                <a:cs typeface="华文楷体" panose="02010600040101010101" charset="-122"/>
              </a:rPr>
              <a:t>一定技术水平和资本存量（  ）下，总产出主要取决于就业量（边际报酬递减）</a:t>
            </a:r>
            <a:endParaRPr lang="en-US" altLang="zh-CN" dirty="0">
              <a:latin typeface="华文楷体" panose="02010600040101010101" charset="-122"/>
              <a:ea typeface="华文楷体" panose="02010600040101010101" charset="-122"/>
              <a:cs typeface="华文楷体" panose="02010600040101010101" charset="-122"/>
            </a:endParaRPr>
          </a:p>
          <a:p>
            <a:r>
              <a:rPr lang="zh-CN" altLang="en-US" dirty="0">
                <a:latin typeface="华文楷体" panose="02010600040101010101" charset="-122"/>
                <a:ea typeface="华文楷体" panose="02010600040101010101" charset="-122"/>
                <a:cs typeface="华文楷体" panose="02010600040101010101" charset="-122"/>
              </a:rPr>
              <a:t>长期生产函数</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rPr>
              <a:t>N*</a:t>
            </a:r>
            <a:r>
              <a:rPr lang="zh-CN" altLang="en-US" dirty="0">
                <a:latin typeface="华文楷体" panose="02010600040101010101" charset="-122"/>
                <a:ea typeface="华文楷体" panose="02010600040101010101" charset="-122"/>
                <a:cs typeface="华文楷体" panose="02010600040101010101" charset="-122"/>
              </a:rPr>
              <a:t>为各个短期中的充分就业量</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rPr>
              <a:t>K*</a:t>
            </a:r>
            <a:r>
              <a:rPr lang="zh-CN" altLang="en-US" dirty="0">
                <a:latin typeface="华文楷体" panose="02010600040101010101" charset="-122"/>
                <a:ea typeface="华文楷体" panose="02010600040101010101" charset="-122"/>
                <a:cs typeface="华文楷体" panose="02010600040101010101" charset="-122"/>
              </a:rPr>
              <a:t>为各期的资本存量</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en-US" altLang="zh-CN" dirty="0" err="1">
                <a:latin typeface="华文楷体" panose="02010600040101010101" charset="-122"/>
                <a:ea typeface="华文楷体" panose="02010600040101010101" charset="-122"/>
                <a:cs typeface="华文楷体" panose="02010600040101010101" charset="-122"/>
              </a:rPr>
              <a:t>Yf</a:t>
            </a:r>
            <a:r>
              <a:rPr lang="zh-CN" altLang="en-US" dirty="0">
                <a:latin typeface="华文楷体" panose="02010600040101010101" charset="-122"/>
                <a:ea typeface="华文楷体" panose="02010600040101010101" charset="-122"/>
                <a:cs typeface="华文楷体" panose="02010600040101010101" charset="-122"/>
              </a:rPr>
              <a:t>为各期充分就业时的产量，即潜在产量</a:t>
            </a:r>
          </a:p>
        </p:txBody>
      </p:sp>
      <p:pic>
        <p:nvPicPr>
          <p:cNvPr id="6" name="图片 5"/>
          <p:cNvPicPr>
            <a:picLocks noChangeAspect="1"/>
          </p:cNvPicPr>
          <p:nvPr/>
        </p:nvPicPr>
        <p:blipFill>
          <a:blip r:embed="rId6"/>
          <a:stretch>
            <a:fillRect/>
          </a:stretch>
        </p:blipFill>
        <p:spPr>
          <a:xfrm>
            <a:off x="7680930" y="1713291"/>
            <a:ext cx="3361690" cy="2952115"/>
          </a:xfrm>
          <a:prstGeom prst="rect">
            <a:avLst/>
          </a:prstGeom>
        </p:spPr>
      </p:pic>
      <p:pic>
        <p:nvPicPr>
          <p:cNvPr id="3" name="图片 2">
            <a:extLst>
              <a:ext uri="{FF2B5EF4-FFF2-40B4-BE49-F238E27FC236}">
                <a16:creationId xmlns:a16="http://schemas.microsoft.com/office/drawing/2014/main" id="{070F8C41-62A1-4018-9E0D-8466DA38089B}"/>
              </a:ext>
            </a:extLst>
          </p:cNvPr>
          <p:cNvPicPr>
            <a:picLocks noChangeAspect="1"/>
          </p:cNvPicPr>
          <p:nvPr/>
        </p:nvPicPr>
        <p:blipFill rotWithShape="1">
          <a:blip r:embed="rId7"/>
          <a:srcRect l="70047" t="-532" r="9444" b="1960"/>
          <a:stretch/>
        </p:blipFill>
        <p:spPr>
          <a:xfrm>
            <a:off x="4660040" y="2154429"/>
            <a:ext cx="366322" cy="578362"/>
          </a:xfrm>
          <a:prstGeom prst="rect">
            <a:avLst/>
          </a:prstGeom>
        </p:spPr>
      </p:pic>
      <p:pic>
        <p:nvPicPr>
          <p:cNvPr id="7" name="图片 6">
            <a:extLst>
              <a:ext uri="{FF2B5EF4-FFF2-40B4-BE49-F238E27FC236}">
                <a16:creationId xmlns:a16="http://schemas.microsoft.com/office/drawing/2014/main" id="{A4742FD2-A966-4F8D-960A-3ABBF5D6C581}"/>
              </a:ext>
            </a:extLst>
          </p:cNvPr>
          <p:cNvPicPr>
            <a:picLocks noChangeAspect="1"/>
          </p:cNvPicPr>
          <p:nvPr/>
        </p:nvPicPr>
        <p:blipFill>
          <a:blip r:embed="rId8"/>
          <a:stretch>
            <a:fillRect/>
          </a:stretch>
        </p:blipFill>
        <p:spPr>
          <a:xfrm>
            <a:off x="3149450" y="3398017"/>
            <a:ext cx="2948321" cy="487908"/>
          </a:xfrm>
          <a:prstGeom prst="rect">
            <a:avLst/>
          </a:prstGeom>
        </p:spPr>
      </p:pic>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365" y="234470"/>
            <a:ext cx="10440000" cy="1368000"/>
          </a:xfrm>
        </p:spPr>
        <p:txBody>
          <a:bodyPr>
            <a:normAutofit/>
          </a:bodyPr>
          <a:lstStyle/>
          <a:p>
            <a:r>
              <a:rPr lang="zh-CN" altLang="en-US" sz="3200" dirty="0">
                <a:latin typeface="华文隶书" panose="02010800040101010101" charset="-122"/>
                <a:ea typeface="华文隶书" panose="02010800040101010101" charset="-122"/>
                <a:sym typeface="+mn-ea"/>
              </a:rPr>
              <a:t>劳动力市场均衡</a:t>
            </a:r>
            <a:endParaRPr lang="zh-CN" altLang="en-US" sz="3200" dirty="0"/>
          </a:p>
        </p:txBody>
      </p:sp>
      <p:sp>
        <p:nvSpPr>
          <p:cNvPr id="5" name="内容占位符 2"/>
          <p:cNvSpPr>
            <a:spLocks noGrp="1"/>
          </p:cNvSpPr>
          <p:nvPr/>
        </p:nvSpPr>
        <p:spPr>
          <a:xfrm>
            <a:off x="923925" y="1979307"/>
            <a:ext cx="5172075" cy="4319905"/>
          </a:xfrm>
          <a:prstGeom prst="rect">
            <a:avLst/>
          </a:prstGeom>
        </p:spPr>
        <p:txBody>
          <a:bodyPr vert="horz" lIns="91440" tIns="45720" rIns="9144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dirty="0">
                <a:latin typeface="华文楷体" panose="02010600040101010101" charset="-122"/>
                <a:ea typeface="华文楷体" panose="02010600040101010101" charset="-122"/>
                <a:cs typeface="华文楷体" panose="02010600040101010101" charset="-122"/>
              </a:rPr>
              <a:t>边际产品价值</a:t>
            </a:r>
            <a:r>
              <a:rPr lang="en-US" altLang="zh-CN" dirty="0">
                <a:latin typeface="华文楷体" panose="02010600040101010101" charset="-122"/>
                <a:ea typeface="华文楷体" panose="02010600040101010101" charset="-122"/>
                <a:cs typeface="华文楷体" panose="02010600040101010101" charset="-122"/>
              </a:rPr>
              <a:t>MP</a:t>
            </a:r>
            <a:r>
              <a:rPr lang="en-US" altLang="zh-CN" baseline="-25000" dirty="0">
                <a:latin typeface="华文楷体" panose="02010600040101010101" charset="-122"/>
                <a:ea typeface="华文楷体" panose="02010600040101010101" charset="-122"/>
                <a:cs typeface="华文楷体" panose="02010600040101010101" charset="-122"/>
              </a:rPr>
              <a:t>L</a:t>
            </a:r>
            <a:r>
              <a:rPr lang="en-US" altLang="zh-CN" dirty="0">
                <a:latin typeface="华文楷体" panose="02010600040101010101" charset="-122"/>
                <a:ea typeface="华文楷体" panose="02010600040101010101" charset="-122"/>
                <a:cs typeface="华文楷体" panose="02010600040101010101" charset="-122"/>
              </a:rPr>
              <a:t>·P=</a:t>
            </a:r>
            <a:r>
              <a:rPr lang="zh-CN" altLang="en-US" dirty="0">
                <a:latin typeface="华文楷体" panose="02010600040101010101" charset="-122"/>
                <a:ea typeface="华文楷体" panose="02010600040101010101" charset="-122"/>
                <a:cs typeface="华文楷体" panose="02010600040101010101" charset="-122"/>
              </a:rPr>
              <a:t>实际工资</a:t>
            </a:r>
            <a:r>
              <a:rPr lang="en-US" altLang="zh-CN" dirty="0">
                <a:latin typeface="华文楷体" panose="02010600040101010101" charset="-122"/>
                <a:ea typeface="华文楷体" panose="02010600040101010101" charset="-122"/>
                <a:cs typeface="华文楷体" panose="02010600040101010101" charset="-122"/>
              </a:rPr>
              <a:t>w   (W/P)</a:t>
            </a:r>
          </a:p>
          <a:p>
            <a:r>
              <a:rPr lang="zh-CN" altLang="en-US" dirty="0">
                <a:latin typeface="华文楷体" panose="02010600040101010101" charset="-122"/>
                <a:ea typeface="华文楷体" panose="02010600040101010101" charset="-122"/>
                <a:cs typeface="华文楷体" panose="02010600040101010101" charset="-122"/>
              </a:rPr>
              <a:t>劳动需求与工资反相关</a:t>
            </a:r>
          </a:p>
          <a:p>
            <a:r>
              <a:rPr lang="zh-CN" altLang="en-US" dirty="0">
                <a:latin typeface="华文楷体" panose="02010600040101010101" charset="-122"/>
                <a:ea typeface="华文楷体" panose="02010600040101010101" charset="-122"/>
                <a:cs typeface="华文楷体" panose="02010600040101010101" charset="-122"/>
              </a:rPr>
              <a:t>劳动供给与工资正相关</a:t>
            </a:r>
          </a:p>
          <a:p>
            <a:r>
              <a:rPr lang="zh-CN" altLang="en-US" dirty="0">
                <a:latin typeface="华文楷体" panose="02010600040101010101" charset="-122"/>
                <a:ea typeface="华文楷体" panose="02010600040101010101" charset="-122"/>
                <a:cs typeface="华文楷体" panose="02010600040101010101" charset="-122"/>
              </a:rPr>
              <a:t>劳动市场供求均衡点对应的就业量是充分就业量</a:t>
            </a:r>
          </a:p>
        </p:txBody>
      </p:sp>
      <p:pic>
        <p:nvPicPr>
          <p:cNvPr id="7" name="图片 6"/>
          <p:cNvPicPr>
            <a:picLocks noChangeAspect="1"/>
          </p:cNvPicPr>
          <p:nvPr/>
        </p:nvPicPr>
        <p:blipFill>
          <a:blip r:embed="rId3"/>
          <a:stretch>
            <a:fillRect/>
          </a:stretch>
        </p:blipFill>
        <p:spPr>
          <a:xfrm>
            <a:off x="7129780" y="1753235"/>
            <a:ext cx="3426460" cy="3145155"/>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697865"/>
            <a:ext cx="6241415" cy="723265"/>
          </a:xfrm>
        </p:spPr>
        <p:txBody>
          <a:bodyPr>
            <a:normAutofit/>
          </a:bodyPr>
          <a:lstStyle/>
          <a:p>
            <a:r>
              <a:rPr lang="en-US" altLang="zh-CN" sz="3200" dirty="0">
                <a:latin typeface="华文隶书" panose="02010800040101010101" charset="-122"/>
                <a:ea typeface="华文隶书" panose="02010800040101010101" charset="-122"/>
                <a:sym typeface="+mn-ea"/>
              </a:rPr>
              <a:t>AS</a:t>
            </a:r>
            <a:r>
              <a:rPr lang="zh-CN" altLang="en-US" sz="3200" dirty="0">
                <a:latin typeface="华文隶书" panose="02010800040101010101" charset="-122"/>
                <a:ea typeface="华文隶书" panose="02010800040101010101" charset="-122"/>
                <a:sym typeface="+mn-ea"/>
              </a:rPr>
              <a:t>曲线（总供给曲线）</a:t>
            </a:r>
          </a:p>
        </p:txBody>
      </p:sp>
      <p:sp>
        <p:nvSpPr>
          <p:cNvPr id="3" name="内容占位符 2"/>
          <p:cNvSpPr>
            <a:spLocks noGrp="1"/>
          </p:cNvSpPr>
          <p:nvPr>
            <p:ph idx="1"/>
          </p:nvPr>
        </p:nvSpPr>
        <p:spPr>
          <a:xfrm>
            <a:off x="6525894" y="1461256"/>
            <a:ext cx="5108575" cy="2133000"/>
          </a:xfrm>
        </p:spPr>
        <p:txBody>
          <a:bodyPr>
            <a:normAutofit lnSpcReduction="10000"/>
          </a:bodyPr>
          <a:lstStyle/>
          <a:p>
            <a:r>
              <a:rPr lang="zh-CN" altLang="en-US" sz="2400" dirty="0">
                <a:latin typeface="华文楷体" panose="02010600040101010101" charset="-122"/>
                <a:ea typeface="华文楷体" panose="02010600040101010101" charset="-122"/>
                <a:sym typeface="+mn-ea"/>
              </a:rPr>
              <a:t>古典总供给曲线</a:t>
            </a:r>
            <a:r>
              <a:rPr lang="en-US" altLang="zh-CN" sz="2400" dirty="0">
                <a:latin typeface="华文楷体" panose="02010600040101010101" charset="-122"/>
                <a:ea typeface="华文楷体" panose="02010600040101010101" charset="-122"/>
                <a:sym typeface="+mn-ea"/>
              </a:rPr>
              <a:t>&amp;</a:t>
            </a:r>
            <a:r>
              <a:rPr lang="zh-CN" altLang="en-US" sz="2400" dirty="0">
                <a:latin typeface="华文楷体" panose="02010600040101010101" charset="-122"/>
                <a:ea typeface="华文楷体" panose="02010600040101010101" charset="-122"/>
                <a:sym typeface="+mn-ea"/>
              </a:rPr>
              <a:t>长期总供给曲线：一条位于充分就业产量上的竖直线</a:t>
            </a:r>
          </a:p>
          <a:p>
            <a:r>
              <a:rPr lang="zh-CN" altLang="en-US" sz="2400" dirty="0">
                <a:latin typeface="华文楷体" panose="02010600040101010101" charset="-122"/>
                <a:ea typeface="华文楷体" panose="02010600040101010101" charset="-122"/>
                <a:sym typeface="+mn-ea"/>
              </a:rPr>
              <a:t>凯恩斯总供给曲线：一条位于某一价格水平下的水平线，在达到充分就业产量时变为竖直</a:t>
            </a:r>
          </a:p>
          <a:p>
            <a:r>
              <a:rPr lang="zh-CN" altLang="en-US" sz="2400" dirty="0">
                <a:latin typeface="华文楷体" panose="02010600040101010101" charset="-122"/>
                <a:ea typeface="华文楷体" panose="02010600040101010101" charset="-122"/>
                <a:sym typeface="+mn-ea"/>
              </a:rPr>
              <a:t>常规总供给曲线：向右上方倾斜</a:t>
            </a:r>
          </a:p>
        </p:txBody>
      </p:sp>
      <p:sp>
        <p:nvSpPr>
          <p:cNvPr id="5" name="内容占位符 2"/>
          <p:cNvSpPr>
            <a:spLocks noGrp="1"/>
          </p:cNvSpPr>
          <p:nvPr/>
        </p:nvSpPr>
        <p:spPr>
          <a:xfrm>
            <a:off x="557531" y="1673616"/>
            <a:ext cx="5108575" cy="2133000"/>
          </a:xfrm>
          <a:prstGeom prst="rect">
            <a:avLst/>
          </a:prstGeom>
        </p:spPr>
        <p:txBody>
          <a:bodyPr vert="horz" lIns="91440" tIns="45720" rIns="9144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dirty="0">
                <a:latin typeface="华文楷体" panose="02010600040101010101" charset="-122"/>
                <a:ea typeface="华文楷体" panose="02010600040101010101" charset="-122"/>
                <a:sym typeface="+mn-ea"/>
              </a:rPr>
              <a:t>总供给：</a:t>
            </a:r>
            <a:r>
              <a:rPr lang="zh-CN" altLang="en-US" dirty="0">
                <a:latin typeface="华文楷体" panose="02010600040101010101" charset="-122"/>
                <a:ea typeface="华文楷体" panose="02010600040101010101" charset="-122"/>
                <a:sym typeface="+mn-ea"/>
              </a:rPr>
              <a:t>经济社会所提供的总产量</a:t>
            </a:r>
            <a:endParaRPr lang="en-US" altLang="zh-CN" dirty="0">
              <a:latin typeface="华文楷体" panose="02010600040101010101" charset="-122"/>
              <a:ea typeface="华文楷体" panose="02010600040101010101" charset="-122"/>
              <a:sym typeface="+mn-ea"/>
            </a:endParaRPr>
          </a:p>
          <a:p>
            <a:r>
              <a:rPr lang="zh-CN" altLang="en-US" b="1" dirty="0">
                <a:latin typeface="华文楷体" panose="02010600040101010101" charset="-122"/>
                <a:ea typeface="华文楷体" panose="02010600040101010101" charset="-122"/>
                <a:sym typeface="+mn-ea"/>
              </a:rPr>
              <a:t>总供给曲线：</a:t>
            </a:r>
            <a:r>
              <a:rPr lang="zh-CN" altLang="en-US" dirty="0">
                <a:latin typeface="华文楷体" panose="02010600040101010101" charset="-122"/>
                <a:ea typeface="华文楷体" panose="02010600040101010101" charset="-122"/>
                <a:sym typeface="+mn-ea"/>
              </a:rPr>
              <a:t>总产量和一般价格水平之间的关系</a:t>
            </a:r>
            <a:endParaRPr lang="en-US" altLang="zh-CN" dirty="0">
              <a:latin typeface="华文楷体" panose="02010600040101010101" charset="-122"/>
              <a:ea typeface="华文楷体" panose="02010600040101010101" charset="-122"/>
              <a:sym typeface="+mn-ea"/>
            </a:endParaRPr>
          </a:p>
        </p:txBody>
      </p:sp>
      <p:pic>
        <p:nvPicPr>
          <p:cNvPr id="7" name="图片 6">
            <a:extLst>
              <a:ext uri="{FF2B5EF4-FFF2-40B4-BE49-F238E27FC236}">
                <a16:creationId xmlns:a16="http://schemas.microsoft.com/office/drawing/2014/main" id="{27D80261-70F9-405E-BB20-F6E7ACF2F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 y="4100239"/>
            <a:ext cx="3013402" cy="2385846"/>
          </a:xfrm>
          <a:prstGeom prst="rect">
            <a:avLst/>
          </a:prstGeom>
        </p:spPr>
      </p:pic>
      <p:pic>
        <p:nvPicPr>
          <p:cNvPr id="9" name="图片 8">
            <a:extLst>
              <a:ext uri="{FF2B5EF4-FFF2-40B4-BE49-F238E27FC236}">
                <a16:creationId xmlns:a16="http://schemas.microsoft.com/office/drawing/2014/main" id="{65D683DA-BCA6-4A5F-84FE-64B38950A5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8615" y="4141377"/>
            <a:ext cx="2537064" cy="2132999"/>
          </a:xfrm>
          <a:prstGeom prst="rect">
            <a:avLst/>
          </a:prstGeom>
        </p:spPr>
      </p:pic>
      <p:pic>
        <p:nvPicPr>
          <p:cNvPr id="11" name="图片 10">
            <a:extLst>
              <a:ext uri="{FF2B5EF4-FFF2-40B4-BE49-F238E27FC236}">
                <a16:creationId xmlns:a16="http://schemas.microsoft.com/office/drawing/2014/main" id="{46612CB4-E878-409B-B6E4-C6B7719D8C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2300" y="4128295"/>
            <a:ext cx="2509726" cy="230357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365" y="222405"/>
            <a:ext cx="10440000" cy="1368000"/>
          </a:xfrm>
        </p:spPr>
        <p:txBody>
          <a:bodyPr>
            <a:normAutofit/>
          </a:bodyPr>
          <a:lstStyle/>
          <a:p>
            <a:r>
              <a:rPr lang="zh-CN" altLang="en-US" sz="3200" dirty="0">
                <a:latin typeface="华文隶书" panose="02010800040101010101" charset="-122"/>
                <a:ea typeface="华文隶书" panose="02010800040101010101" charset="-122"/>
                <a:sym typeface="+mn-ea"/>
              </a:rPr>
              <a:t>总供给曲线向右上方倾斜</a:t>
            </a:r>
            <a:endParaRPr lang="zh-CN" altLang="en-US" sz="3200" dirty="0"/>
          </a:p>
        </p:txBody>
      </p:sp>
      <p:sp>
        <p:nvSpPr>
          <p:cNvPr id="3" name="内容占位符 2"/>
          <p:cNvSpPr>
            <a:spLocks noGrp="1"/>
          </p:cNvSpPr>
          <p:nvPr>
            <p:ph idx="1"/>
          </p:nvPr>
        </p:nvSpPr>
        <p:spPr>
          <a:xfrm>
            <a:off x="769468" y="1269000"/>
            <a:ext cx="10440000" cy="1776041"/>
          </a:xfrm>
        </p:spPr>
        <p:txBody>
          <a:bodyPr>
            <a:normAutofit/>
          </a:bodyPr>
          <a:lstStyle/>
          <a:p>
            <a:r>
              <a:rPr lang="zh-CN" altLang="en-US" sz="2000" b="1" dirty="0">
                <a:latin typeface="华文楷体" panose="02010600040101010101" charset="-122"/>
                <a:ea typeface="华文楷体" panose="02010600040101010101" charset="-122"/>
              </a:rPr>
              <a:t>粘性工资理论</a:t>
            </a:r>
            <a:r>
              <a:rPr lang="zh-CN" altLang="en-US" sz="2000" dirty="0">
                <a:latin typeface="华文楷体" panose="02010600040101010101" charset="-122"/>
                <a:ea typeface="华文楷体" panose="02010600040101010101" charset="-122"/>
              </a:rPr>
              <a:t>：价格水平上涨时工资不会立刻上涨，导致企业收入增加，雇佣更多工人，总产量上升</a:t>
            </a:r>
          </a:p>
          <a:p>
            <a:r>
              <a:rPr lang="zh-CN" altLang="en-US" sz="2000" b="1" dirty="0">
                <a:latin typeface="华文楷体" panose="02010600040101010101" charset="-122"/>
                <a:ea typeface="华文楷体" panose="02010600040101010101" charset="-122"/>
              </a:rPr>
              <a:t>粘性价格理论</a:t>
            </a:r>
            <a:r>
              <a:rPr lang="zh-CN" altLang="en-US" sz="2000" dirty="0">
                <a:latin typeface="华文楷体" panose="02010600040101010101" charset="-122"/>
                <a:ea typeface="华文楷体" panose="02010600040101010101" charset="-122"/>
              </a:rPr>
              <a:t>：价格水平上涨时物价不会立刻上涨，导致人们购买量增加，促使企业总产量上升</a:t>
            </a:r>
          </a:p>
          <a:p>
            <a:r>
              <a:rPr lang="zh-CN" altLang="en-US" sz="2000" b="1" dirty="0">
                <a:latin typeface="华文楷体" panose="02010600040101010101" charset="-122"/>
                <a:ea typeface="华文楷体" panose="02010600040101010101" charset="-122"/>
              </a:rPr>
              <a:t>错觉理论</a:t>
            </a:r>
            <a:r>
              <a:rPr lang="zh-CN" altLang="en-US" sz="2000" dirty="0">
                <a:latin typeface="华文楷体" panose="02010600040101010101" charset="-122"/>
                <a:ea typeface="华文楷体" panose="02010600040101010101" charset="-122"/>
              </a:rPr>
              <a:t>：价格水平上涨，但企业认为主营产品价格先上涨了，所以提高总产量</a:t>
            </a:r>
          </a:p>
        </p:txBody>
      </p:sp>
      <p:sp>
        <p:nvSpPr>
          <p:cNvPr id="4" name="标题 1">
            <a:extLst>
              <a:ext uri="{FF2B5EF4-FFF2-40B4-BE49-F238E27FC236}">
                <a16:creationId xmlns:a16="http://schemas.microsoft.com/office/drawing/2014/main" id="{D9C84C3B-4620-413D-A6F4-1A58358536BB}"/>
              </a:ext>
            </a:extLst>
          </p:cNvPr>
          <p:cNvSpPr txBox="1">
            <a:spLocks/>
          </p:cNvSpPr>
          <p:nvPr/>
        </p:nvSpPr>
        <p:spPr>
          <a:xfrm>
            <a:off x="982497" y="2925868"/>
            <a:ext cx="10440035" cy="9156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a:latin typeface="华文隶书" panose="02010800040101010101" charset="-122"/>
                <a:ea typeface="华文隶书" panose="02010800040101010101" charset="-122"/>
              </a:rPr>
              <a:t>AS</a:t>
            </a:r>
            <a:r>
              <a:rPr lang="zh-CN" altLang="en-US" sz="3200" dirty="0">
                <a:latin typeface="华文隶书" panose="02010800040101010101" charset="-122"/>
                <a:ea typeface="华文隶书" panose="02010800040101010101" charset="-122"/>
              </a:rPr>
              <a:t>曲线的移动</a:t>
            </a:r>
          </a:p>
        </p:txBody>
      </p:sp>
      <p:sp>
        <p:nvSpPr>
          <p:cNvPr id="6" name="文本框 5">
            <a:extLst>
              <a:ext uri="{FF2B5EF4-FFF2-40B4-BE49-F238E27FC236}">
                <a16:creationId xmlns:a16="http://schemas.microsoft.com/office/drawing/2014/main" id="{68CA9A4B-BD11-4127-BE08-3B8281F5C995}"/>
              </a:ext>
            </a:extLst>
          </p:cNvPr>
          <p:cNvSpPr txBox="1"/>
          <p:nvPr/>
        </p:nvSpPr>
        <p:spPr>
          <a:xfrm>
            <a:off x="1097907" y="3886829"/>
            <a:ext cx="6094520" cy="1846659"/>
          </a:xfrm>
          <a:prstGeom prst="rect">
            <a:avLst/>
          </a:prstGeom>
          <a:noFill/>
        </p:spPr>
        <p:txBody>
          <a:bodyPr wrap="square">
            <a:spAutoFit/>
          </a:bodyPr>
          <a:lstStyle/>
          <a:p>
            <a:r>
              <a:rPr lang="zh-CN" altLang="en-US" sz="2400" dirty="0">
                <a:latin typeface="华文楷体" panose="02010600040101010101" charset="-122"/>
                <a:ea typeface="华文楷体" panose="02010600040101010101" charset="-122"/>
              </a:rPr>
              <a:t>影响</a:t>
            </a:r>
            <a:r>
              <a:rPr lang="en-US" altLang="zh-CN" sz="2400" dirty="0">
                <a:latin typeface="华文楷体" panose="02010600040101010101" charset="-122"/>
                <a:ea typeface="华文楷体" panose="02010600040101010101" charset="-122"/>
              </a:rPr>
              <a:t>N</a:t>
            </a:r>
            <a:r>
              <a:rPr lang="zh-CN" altLang="en-US" sz="2400" dirty="0">
                <a:latin typeface="华文楷体" panose="02010600040101010101" charset="-122"/>
                <a:ea typeface="华文楷体" panose="02010600040101010101" charset="-122"/>
              </a:rPr>
              <a:t>的：失业率</a:t>
            </a:r>
          </a:p>
          <a:p>
            <a:r>
              <a:rPr lang="zh-CN" altLang="en-US" sz="2400" dirty="0">
                <a:latin typeface="华文楷体" panose="02010600040101010101" charset="-122"/>
                <a:ea typeface="华文楷体" panose="02010600040101010101" charset="-122"/>
              </a:rPr>
              <a:t>影响</a:t>
            </a:r>
            <a:r>
              <a:rPr lang="en-US" altLang="zh-CN" sz="2400" dirty="0">
                <a:latin typeface="华文楷体" panose="02010600040101010101" charset="-122"/>
                <a:ea typeface="华文楷体" panose="02010600040101010101" charset="-122"/>
              </a:rPr>
              <a:t>K</a:t>
            </a:r>
            <a:r>
              <a:rPr lang="zh-CN" altLang="en-US" sz="2400" dirty="0">
                <a:latin typeface="华文楷体" panose="02010600040101010101" charset="-122"/>
                <a:ea typeface="华文楷体" panose="02010600040101010101" charset="-122"/>
              </a:rPr>
              <a:t>的：物质资本或人力资本</a:t>
            </a:r>
          </a:p>
          <a:p>
            <a:r>
              <a:rPr lang="zh-CN" altLang="en-US" sz="2400" dirty="0">
                <a:latin typeface="华文楷体" panose="02010600040101010101" charset="-122"/>
                <a:ea typeface="华文楷体" panose="02010600040101010101" charset="-122"/>
              </a:rPr>
              <a:t>影响自然资源、技术水平、教育程度的</a:t>
            </a:r>
            <a:r>
              <a:rPr lang="en-US" altLang="zh-CN" sz="2400" dirty="0">
                <a:latin typeface="华文楷体" panose="02010600040101010101" charset="-122"/>
                <a:ea typeface="华文楷体" panose="02010600040101010101" charset="-122"/>
              </a:rPr>
              <a:t>...</a:t>
            </a:r>
          </a:p>
          <a:p>
            <a:r>
              <a:rPr lang="zh-CN" altLang="en-US" sz="2400" dirty="0">
                <a:latin typeface="华文楷体" panose="02010600040101010101" charset="-122"/>
                <a:ea typeface="华文楷体" panose="02010600040101010101" charset="-122"/>
              </a:rPr>
              <a:t>影响成本的：税收、工资、各种灾难</a:t>
            </a:r>
            <a:r>
              <a:rPr lang="en-US" altLang="zh-CN" sz="2400" dirty="0">
                <a:latin typeface="华文楷体" panose="02010600040101010101" charset="-122"/>
                <a:ea typeface="华文楷体" panose="02010600040101010101" charset="-122"/>
              </a:rPr>
              <a:t>...</a:t>
            </a:r>
            <a:endParaRPr lang="zh-CN" altLang="en-US" sz="2400" dirty="0">
              <a:latin typeface="华文楷体" panose="02010600040101010101" charset="-122"/>
              <a:ea typeface="华文楷体" panose="02010600040101010101" charset="-122"/>
            </a:endParaRPr>
          </a:p>
          <a:p>
            <a:endParaRPr lang="zh-CN" altLang="en-US" dirty="0">
              <a:latin typeface="华文楷体" panose="02010600040101010101" charset="-122"/>
              <a:ea typeface="华文楷体" panose="02010600040101010101" charset="-122"/>
            </a:endParaRPr>
          </a:p>
        </p:txBody>
      </p:sp>
      <p:pic>
        <p:nvPicPr>
          <p:cNvPr id="5" name="图片 4">
            <a:extLst>
              <a:ext uri="{FF2B5EF4-FFF2-40B4-BE49-F238E27FC236}">
                <a16:creationId xmlns:a16="http://schemas.microsoft.com/office/drawing/2014/main" id="{74549BCB-177D-4DFE-81B9-3AFAB3065B88}"/>
              </a:ext>
            </a:extLst>
          </p:cNvPr>
          <p:cNvPicPr>
            <a:picLocks noChangeAspect="1"/>
          </p:cNvPicPr>
          <p:nvPr/>
        </p:nvPicPr>
        <p:blipFill>
          <a:blip r:embed="rId3"/>
          <a:stretch>
            <a:fillRect/>
          </a:stretch>
        </p:blipFill>
        <p:spPr>
          <a:xfrm>
            <a:off x="8697698" y="3429000"/>
            <a:ext cx="2511770" cy="2304488"/>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5">
            <a:extLst>
              <a:ext uri="{FF2B5EF4-FFF2-40B4-BE49-F238E27FC236}">
                <a16:creationId xmlns:a16="http://schemas.microsoft.com/office/drawing/2014/main" id="{704EF1FF-2CDA-4CAC-B541-B3B6B40C1B20}"/>
              </a:ext>
            </a:extLst>
          </p:cNvPr>
          <p:cNvSpPr txBox="1">
            <a:spLocks/>
          </p:cNvSpPr>
          <p:nvPr/>
        </p:nvSpPr>
        <p:spPr>
          <a:xfrm>
            <a:off x="991337" y="1077249"/>
            <a:ext cx="9502068" cy="404655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2000" b="1" dirty="0">
                <a:solidFill>
                  <a:schemeClr val="accent5"/>
                </a:solidFill>
                <a:latin typeface="华文楷体" panose="02010600040101010101" pitchFamily="2" charset="-122"/>
                <a:ea typeface="华文楷体" panose="02010600040101010101" pitchFamily="2" charset="-122"/>
              </a:rPr>
              <a:t>区别：</a:t>
            </a:r>
            <a:endParaRPr lang="en-US" altLang="zh-CN" sz="2000" b="1" dirty="0">
              <a:solidFill>
                <a:schemeClr val="accent5"/>
              </a:solidFill>
              <a:latin typeface="华文楷体" panose="02010600040101010101" pitchFamily="2" charset="-122"/>
              <a:ea typeface="华文楷体" panose="02010600040101010101" pitchFamily="2" charset="-122"/>
            </a:endParaRPr>
          </a:p>
          <a:p>
            <a:pPr>
              <a:lnSpc>
                <a:spcPct val="120000"/>
              </a:lnSpc>
            </a:pPr>
            <a:r>
              <a:rPr lang="zh-CN" altLang="en-US" sz="2400" b="1" dirty="0">
                <a:solidFill>
                  <a:schemeClr val="accent2"/>
                </a:solidFill>
                <a:latin typeface="华文楷体" panose="02010600040101010101" pitchFamily="2" charset="-122"/>
                <a:ea typeface="华文楷体" panose="02010600040101010101" pitchFamily="2" charset="-122"/>
              </a:rPr>
              <a:t>研究对象不同。</a:t>
            </a:r>
            <a:r>
              <a:rPr lang="zh-CN" altLang="en-US" sz="2400" dirty="0">
                <a:latin typeface="华文楷体" panose="02010600040101010101" pitchFamily="2" charset="-122"/>
                <a:ea typeface="华文楷体" panose="02010600040101010101" pitchFamily="2" charset="-122"/>
              </a:rPr>
              <a:t>微观经济学研究的是</a:t>
            </a:r>
            <a:r>
              <a:rPr lang="zh-CN" altLang="en-US" sz="2400" dirty="0">
                <a:solidFill>
                  <a:schemeClr val="accent1"/>
                </a:solidFill>
                <a:latin typeface="华文楷体" panose="02010600040101010101" pitchFamily="2" charset="-122"/>
                <a:ea typeface="华文楷体" panose="02010600040101010101" pitchFamily="2" charset="-122"/>
              </a:rPr>
              <a:t>个体经济活动参与者</a:t>
            </a:r>
            <a:r>
              <a:rPr lang="zh-CN" altLang="en-US" sz="2400" dirty="0">
                <a:latin typeface="华文楷体" panose="02010600040101010101" pitchFamily="2" charset="-122"/>
                <a:ea typeface="华文楷体" panose="02010600040101010101" pitchFamily="2" charset="-122"/>
              </a:rPr>
              <a:t>的行为及其后果，侧重讨论市场经济下各种</a:t>
            </a:r>
            <a:r>
              <a:rPr lang="zh-CN" altLang="en-US" sz="2400" dirty="0">
                <a:solidFill>
                  <a:schemeClr val="accent1"/>
                </a:solidFill>
                <a:latin typeface="华文楷体" panose="02010600040101010101" pitchFamily="2" charset="-122"/>
                <a:ea typeface="华文楷体" panose="02010600040101010101" pitchFamily="2" charset="-122"/>
              </a:rPr>
              <a:t>资源的最优配置问题</a:t>
            </a:r>
            <a:r>
              <a:rPr lang="zh-CN" altLang="en-US" sz="2400" dirty="0">
                <a:latin typeface="华文楷体" panose="02010600040101010101" pitchFamily="2" charset="-122"/>
                <a:ea typeface="华文楷体" panose="02010600040101010101" pitchFamily="2" charset="-122"/>
              </a:rPr>
              <a:t>；而宏观经济学研究的是</a:t>
            </a:r>
            <a:r>
              <a:rPr lang="zh-CN" altLang="en-US" sz="2400" dirty="0">
                <a:solidFill>
                  <a:schemeClr val="accent1"/>
                </a:solidFill>
                <a:latin typeface="华文楷体" panose="02010600040101010101" pitchFamily="2" charset="-122"/>
                <a:ea typeface="华文楷体" panose="02010600040101010101" pitchFamily="2" charset="-122"/>
              </a:rPr>
              <a:t>社会总体的经济行为及其后果</a:t>
            </a:r>
            <a:r>
              <a:rPr lang="zh-CN" altLang="en-US" sz="2400" dirty="0">
                <a:latin typeface="华文楷体" panose="02010600040101010101" pitchFamily="2" charset="-122"/>
                <a:ea typeface="华文楷体" panose="02010600040101010101" pitchFamily="2" charset="-122"/>
              </a:rPr>
              <a:t>，侧重讨论经济</a:t>
            </a:r>
            <a:r>
              <a:rPr lang="zh-CN" altLang="en-US" sz="2400" dirty="0">
                <a:solidFill>
                  <a:schemeClr val="accent1"/>
                </a:solidFill>
                <a:latin typeface="华文楷体" panose="02010600040101010101" pitchFamily="2" charset="-122"/>
                <a:ea typeface="华文楷体" panose="02010600040101010101" pitchFamily="2" charset="-122"/>
              </a:rPr>
              <a:t>社会资源的充分利用问题</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20000"/>
              </a:lnSpc>
            </a:pPr>
            <a:r>
              <a:rPr lang="zh-CN" altLang="en-US" sz="2400" b="1" dirty="0">
                <a:solidFill>
                  <a:schemeClr val="accent2"/>
                </a:solidFill>
                <a:latin typeface="华文楷体" panose="02010600040101010101" pitchFamily="2" charset="-122"/>
                <a:ea typeface="华文楷体" panose="02010600040101010101" pitchFamily="2" charset="-122"/>
              </a:rPr>
              <a:t>中心理论不同。</a:t>
            </a:r>
            <a:r>
              <a:rPr lang="zh-CN" altLang="en-US" sz="2400" dirty="0">
                <a:latin typeface="华文楷体" panose="02010600040101010101" pitchFamily="2" charset="-122"/>
                <a:ea typeface="华文楷体" panose="02010600040101010101" pitchFamily="2" charset="-122"/>
              </a:rPr>
              <a:t>微观经济学的中心理论是</a:t>
            </a:r>
            <a:r>
              <a:rPr lang="zh-CN" altLang="en-US" sz="2400" dirty="0">
                <a:solidFill>
                  <a:schemeClr val="accent1"/>
                </a:solidFill>
                <a:latin typeface="华文楷体" panose="02010600040101010101" pitchFamily="2" charset="-122"/>
                <a:ea typeface="华文楷体" panose="02010600040101010101" pitchFamily="2" charset="-122"/>
              </a:rPr>
              <a:t>价格理论</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宏观经济学的中心理论是</a:t>
            </a:r>
            <a:r>
              <a:rPr lang="zh-CN" altLang="en-US" sz="2400" dirty="0">
                <a:solidFill>
                  <a:schemeClr val="accent1"/>
                </a:solidFill>
                <a:latin typeface="华文楷体" panose="02010600040101010101" pitchFamily="2" charset="-122"/>
                <a:ea typeface="华文楷体" panose="02010600040101010101" pitchFamily="2" charset="-122"/>
              </a:rPr>
              <a:t>国民收入决定理论。</a:t>
            </a:r>
            <a:endParaRPr lang="en-US" altLang="zh-CN" sz="2400" dirty="0">
              <a:solidFill>
                <a:schemeClr val="accent1"/>
              </a:solidFill>
              <a:latin typeface="华文楷体" panose="02010600040101010101" pitchFamily="2" charset="-122"/>
              <a:ea typeface="华文楷体" panose="02010600040101010101" pitchFamily="2" charset="-122"/>
            </a:endParaRPr>
          </a:p>
          <a:p>
            <a:pPr>
              <a:lnSpc>
                <a:spcPct val="120000"/>
              </a:lnSpc>
            </a:pPr>
            <a:r>
              <a:rPr lang="zh-CN" altLang="en-US" sz="2400" b="1" dirty="0">
                <a:solidFill>
                  <a:schemeClr val="accent2"/>
                </a:solidFill>
                <a:latin typeface="华文楷体" panose="02010600040101010101" pitchFamily="2" charset="-122"/>
                <a:ea typeface="华文楷体" panose="02010600040101010101" pitchFamily="2" charset="-122"/>
              </a:rPr>
              <a:t>研究方法不同。</a:t>
            </a:r>
            <a:r>
              <a:rPr lang="zh-CN" altLang="en-US" sz="2400" dirty="0">
                <a:latin typeface="华文楷体" panose="02010600040101010101" pitchFamily="2" charset="-122"/>
                <a:ea typeface="华文楷体" panose="02010600040101010101" pitchFamily="2" charset="-122"/>
              </a:rPr>
              <a:t>微观经济学的研究方法是</a:t>
            </a:r>
            <a:r>
              <a:rPr lang="zh-CN" altLang="en-US" sz="2400" dirty="0">
                <a:solidFill>
                  <a:schemeClr val="accent1"/>
                </a:solidFill>
                <a:latin typeface="华文楷体" panose="02010600040101010101" pitchFamily="2" charset="-122"/>
                <a:ea typeface="华文楷体" panose="02010600040101010101" pitchFamily="2" charset="-122"/>
              </a:rPr>
              <a:t>个量分析</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宏观经济学的研究方法是</a:t>
            </a:r>
            <a:r>
              <a:rPr lang="zh-CN" altLang="en-US" sz="2400" dirty="0">
                <a:solidFill>
                  <a:schemeClr val="accent1"/>
                </a:solidFill>
                <a:latin typeface="华文楷体" panose="02010600040101010101" pitchFamily="2" charset="-122"/>
                <a:ea typeface="华文楷体" panose="02010600040101010101" pitchFamily="2" charset="-122"/>
              </a:rPr>
              <a:t>总量分析</a:t>
            </a:r>
          </a:p>
        </p:txBody>
      </p:sp>
    </p:spTree>
    <p:extLst>
      <p:ext uri="{BB962C8B-B14F-4D97-AF65-F5344CB8AC3E}">
        <p14:creationId xmlns:p14="http://schemas.microsoft.com/office/powerpoint/2010/main" val="195829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6300" y="469265"/>
            <a:ext cx="10440035" cy="915670"/>
          </a:xfrm>
        </p:spPr>
        <p:txBody>
          <a:bodyPr>
            <a:normAutofit/>
          </a:bodyPr>
          <a:lstStyle/>
          <a:p>
            <a:r>
              <a:rPr lang="en-US" altLang="zh-CN" sz="3200" dirty="0">
                <a:latin typeface="华文隶书" panose="02010800040101010101" charset="-122"/>
                <a:ea typeface="华文隶书" panose="02010800040101010101" charset="-122"/>
              </a:rPr>
              <a:t>AD——AS</a:t>
            </a:r>
            <a:endParaRPr lang="zh-CN" altLang="en-US" sz="3200" dirty="0">
              <a:latin typeface="华文隶书" panose="02010800040101010101" charset="-122"/>
              <a:ea typeface="华文隶书" panose="02010800040101010101" charset="-122"/>
            </a:endParaRPr>
          </a:p>
        </p:txBody>
      </p:sp>
      <p:sp>
        <p:nvSpPr>
          <p:cNvPr id="3" name="内容占位符 2"/>
          <p:cNvSpPr>
            <a:spLocks noGrp="1"/>
          </p:cNvSpPr>
          <p:nvPr>
            <p:ph idx="1"/>
          </p:nvPr>
        </p:nvSpPr>
        <p:spPr>
          <a:xfrm>
            <a:off x="875665" y="1854835"/>
            <a:ext cx="3582035" cy="3222625"/>
          </a:xfrm>
        </p:spPr>
        <p:txBody>
          <a:bodyPr>
            <a:normAutofit fontScale="92500" lnSpcReduction="10000"/>
          </a:bodyPr>
          <a:lstStyle/>
          <a:p>
            <a:r>
              <a:rPr lang="zh-CN" dirty="0">
                <a:latin typeface="华文楷体" panose="02010600040101010101" charset="-122"/>
                <a:ea typeface="华文楷体" panose="02010600040101010101" charset="-122"/>
              </a:rPr>
              <a:t>需求冲击：</a:t>
            </a:r>
          </a:p>
          <a:p>
            <a:pPr marL="0" indent="0">
              <a:buNone/>
            </a:pPr>
            <a:r>
              <a:rPr lang="zh-CN" dirty="0">
                <a:latin typeface="华文楷体" panose="02010600040101010101" charset="-122"/>
                <a:ea typeface="华文楷体" panose="02010600040101010101" charset="-122"/>
              </a:rPr>
              <a:t>失业率上涨（</a:t>
            </a:r>
            <a:r>
              <a:rPr lang="en-US" altLang="zh-CN" dirty="0">
                <a:latin typeface="华文楷体" panose="02010600040101010101" charset="-122"/>
                <a:ea typeface="华文楷体" panose="02010600040101010101" charset="-122"/>
              </a:rPr>
              <a:t>AD</a:t>
            </a:r>
            <a:r>
              <a:rPr lang="zh-CN" altLang="en-US" dirty="0">
                <a:latin typeface="华文楷体" panose="02010600040101010101" charset="-122"/>
                <a:ea typeface="华文楷体" panose="02010600040101010101" charset="-122"/>
              </a:rPr>
              <a:t>左移）</a:t>
            </a:r>
          </a:p>
          <a:p>
            <a:pPr marL="0" indent="0">
              <a:buNone/>
            </a:pPr>
            <a:r>
              <a:rPr lang="zh-CN" altLang="en-US" dirty="0">
                <a:latin typeface="华文楷体" panose="02010600040101010101" charset="-122"/>
                <a:ea typeface="华文楷体" panose="02010600040101010101" charset="-122"/>
              </a:rPr>
              <a:t>通货膨胀（</a:t>
            </a:r>
            <a:r>
              <a:rPr lang="en-US" altLang="zh-CN" dirty="0">
                <a:latin typeface="华文楷体" panose="02010600040101010101" charset="-122"/>
                <a:ea typeface="华文楷体" panose="02010600040101010101" charset="-122"/>
              </a:rPr>
              <a:t>AD</a:t>
            </a:r>
            <a:r>
              <a:rPr lang="zh-CN" altLang="en-US" dirty="0">
                <a:latin typeface="华文楷体" panose="02010600040101010101" charset="-122"/>
                <a:ea typeface="华文楷体" panose="02010600040101010101" charset="-122"/>
              </a:rPr>
              <a:t>右移）</a:t>
            </a:r>
            <a:endParaRPr lang="en-US" altLang="zh-CN"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S1</a:t>
            </a:r>
            <a:endParaRPr lang="zh-CN" dirty="0">
              <a:latin typeface="华文楷体" panose="02010600040101010101" charset="-122"/>
              <a:ea typeface="华文楷体" panose="02010600040101010101" charset="-122"/>
            </a:endParaRPr>
          </a:p>
          <a:p>
            <a:r>
              <a:rPr lang="zh-CN" dirty="0">
                <a:latin typeface="华文楷体" panose="02010600040101010101" charset="-122"/>
                <a:ea typeface="华文楷体" panose="02010600040101010101" charset="-122"/>
              </a:rPr>
              <a:t>供给冲击：</a:t>
            </a:r>
          </a:p>
          <a:p>
            <a:pPr marL="0" indent="0">
              <a:buNone/>
            </a:pPr>
            <a:r>
              <a:rPr lang="zh-CN" dirty="0">
                <a:latin typeface="华文楷体" panose="02010600040101010101" charset="-122"/>
                <a:ea typeface="华文楷体" panose="02010600040101010101" charset="-122"/>
              </a:rPr>
              <a:t>滞涨（</a:t>
            </a:r>
            <a:r>
              <a:rPr lang="en-US" altLang="zh-CN" dirty="0">
                <a:latin typeface="华文楷体" panose="02010600040101010101" charset="-122"/>
                <a:ea typeface="华文楷体" panose="02010600040101010101" charset="-122"/>
              </a:rPr>
              <a:t>AS</a:t>
            </a:r>
            <a:r>
              <a:rPr lang="zh-CN" altLang="en-US" dirty="0">
                <a:latin typeface="华文楷体" panose="02010600040101010101" charset="-122"/>
                <a:ea typeface="华文楷体" panose="02010600040101010101" charset="-122"/>
              </a:rPr>
              <a:t>左移）</a:t>
            </a:r>
            <a:endParaRPr lang="en-US" altLang="zh-CN" dirty="0">
              <a:latin typeface="华文楷体" panose="02010600040101010101" charset="-122"/>
              <a:ea typeface="华文楷体" panose="02010600040101010101" charset="-122"/>
            </a:endParaRPr>
          </a:p>
          <a:p>
            <a:pPr marL="0" indent="0">
              <a:buNone/>
            </a:pPr>
            <a:r>
              <a:rPr lang="en-US" altLang="zh-CN" dirty="0">
                <a:latin typeface="华文楷体" panose="02010600040101010101" charset="-122"/>
                <a:ea typeface="华文楷体" panose="02010600040101010101" charset="-122"/>
              </a:rPr>
              <a:t>S2</a:t>
            </a:r>
            <a:endParaRPr lang="zh-CN" altLang="en-US" dirty="0">
              <a:latin typeface="华文楷体" panose="02010600040101010101" charset="-122"/>
              <a:ea typeface="华文楷体" panose="02010600040101010101" charset="-122"/>
            </a:endParaRPr>
          </a:p>
          <a:p>
            <a:endParaRPr lang="zh-CN" altLang="en-US" dirty="0">
              <a:latin typeface="华文楷体" panose="02010600040101010101" charset="-122"/>
              <a:ea typeface="华文楷体" panose="02010600040101010101" charset="-122"/>
            </a:endParaRPr>
          </a:p>
        </p:txBody>
      </p:sp>
      <p:sp>
        <p:nvSpPr>
          <p:cNvPr id="30" name="Text Box 39"/>
          <p:cNvSpPr txBox="1">
            <a:spLocks noChangeArrowheads="1"/>
          </p:cNvSpPr>
          <p:nvPr/>
        </p:nvSpPr>
        <p:spPr bwMode="auto">
          <a:xfrm>
            <a:off x="10843895" y="5209540"/>
            <a:ext cx="1090295" cy="1187450"/>
          </a:xfrm>
          <a:prstGeom prst="rect">
            <a:avLst/>
          </a:prstGeom>
          <a:noFill/>
          <a:ln>
            <a:noFill/>
          </a:ln>
          <a:effectLst/>
          <a:extLst>
            <a:ext uri="{909E8E84-426E-40DD-AFC4-6F175D3DCCD1}">
              <a14:hiddenFill xmlns:a14="http://schemas.microsoft.com/office/drawing/2010/main">
                <a:gradFill rotWithShape="1">
                  <a:gsLst>
                    <a:gs pos="0">
                      <a:srgbClr val="2592FF">
                        <a:alpha val="14999"/>
                      </a:srgbClr>
                    </a:gs>
                    <a:gs pos="100000">
                      <a:srgbClr val="0099FF">
                        <a:alpha val="20000"/>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52000" tIns="0" rIns="36000" bIns="154800">
            <a:spAutoFit/>
          </a:bodyPr>
          <a:lstStyle/>
          <a:p>
            <a:pPr marL="0" marR="0" lvl="0" indent="0" algn="ctr" defTabSz="914400" rtl="0" eaLnBrk="1" fontAlgn="base" latinLnBrk="1" hangingPunct="1">
              <a:lnSpc>
                <a:spcPct val="140000"/>
              </a:lnSpc>
              <a:spcBef>
                <a:spcPct val="0"/>
              </a:spcBef>
              <a:spcAft>
                <a:spcPct val="0"/>
              </a:spcAft>
              <a:buClr>
                <a:srgbClr val="0066CC"/>
              </a:buClr>
              <a:buSzTx/>
              <a:buFont typeface="Wingdings" panose="05000000000000000000" pitchFamily="2" charset="2"/>
              <a:buNone/>
              <a:defRPr/>
            </a:pPr>
            <a:r>
              <a:rPr kumimoji="1" lang="en-US" altLang="zh-CN" sz="4800" b="1" i="0" u="none" strike="noStrike" kern="1200" cap="none" spc="0" normalizeH="0" baseline="0" noProof="0" dirty="0">
                <a:ln>
                  <a:noFill/>
                </a:ln>
                <a:solidFill>
                  <a:srgbClr val="FFFFFF"/>
                </a:solidFill>
                <a:effectLst/>
                <a:uLnTx/>
                <a:uFillTx/>
                <a:latin typeface="杨任东竹石体-Semibold" panose="02000000000000000000" pitchFamily="2" charset="-122"/>
                <a:ea typeface="杨任东竹石体-Semibold" panose="02000000000000000000" pitchFamily="2" charset="-122"/>
              </a:rPr>
              <a:t>·</a:t>
            </a:r>
          </a:p>
        </p:txBody>
      </p:sp>
      <p:pic>
        <p:nvPicPr>
          <p:cNvPr id="4" name="图片 3"/>
          <p:cNvPicPr>
            <a:picLocks noChangeAspect="1"/>
          </p:cNvPicPr>
          <p:nvPr/>
        </p:nvPicPr>
        <p:blipFill>
          <a:blip r:embed="rId3"/>
          <a:stretch>
            <a:fillRect/>
          </a:stretch>
        </p:blipFill>
        <p:spPr>
          <a:xfrm>
            <a:off x="5907023" y="1844357"/>
            <a:ext cx="4528820" cy="3169285"/>
          </a:xfrm>
          <a:prstGeom prst="rect">
            <a:avLst/>
          </a:prstGeom>
        </p:spPr>
      </p:pic>
      <p:cxnSp>
        <p:nvCxnSpPr>
          <p:cNvPr id="5" name="直接箭头连接符 4"/>
          <p:cNvCxnSpPr/>
          <p:nvPr/>
        </p:nvCxnSpPr>
        <p:spPr>
          <a:xfrm flipV="1">
            <a:off x="4581842" y="3287712"/>
            <a:ext cx="925830" cy="6350"/>
          </a:xfrm>
          <a:prstGeom prst="straightConnector1">
            <a:avLst/>
          </a:prstGeom>
          <a:ln>
            <a:tailEnd type="arrow" w="med" len="med"/>
          </a:ln>
        </p:spPr>
        <p:style>
          <a:lnRef idx="3">
            <a:schemeClr val="dk1"/>
          </a:lnRef>
          <a:fillRef idx="0">
            <a:schemeClr val="dk1"/>
          </a:fillRef>
          <a:effectRef idx="2">
            <a:schemeClr val="dk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EA7BCFB-D5B9-4D0F-A084-5247EAEA6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845" y="353397"/>
            <a:ext cx="9033843" cy="6151205"/>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墨迹 5">
                <a:extLst>
                  <a:ext uri="{FF2B5EF4-FFF2-40B4-BE49-F238E27FC236}">
                    <a16:creationId xmlns:a16="http://schemas.microsoft.com/office/drawing/2014/main" id="{017BDB5E-00BF-4901-B36E-55549245E9FC}"/>
                  </a:ext>
                </a:extLst>
              </p14:cNvPr>
              <p14:cNvContentPartPr/>
              <p14:nvPr/>
            </p14:nvContentPartPr>
            <p14:xfrm>
              <a:off x="6001826" y="820237"/>
              <a:ext cx="54720" cy="116280"/>
            </p14:xfrm>
          </p:contentPart>
        </mc:Choice>
        <mc:Fallback xmlns="">
          <p:pic>
            <p:nvPicPr>
              <p:cNvPr id="6" name="墨迹 5">
                <a:extLst>
                  <a:ext uri="{FF2B5EF4-FFF2-40B4-BE49-F238E27FC236}">
                    <a16:creationId xmlns:a16="http://schemas.microsoft.com/office/drawing/2014/main" id="{017BDB5E-00BF-4901-B36E-55549245E9FC}"/>
                  </a:ext>
                </a:extLst>
              </p:cNvPr>
              <p:cNvPicPr/>
              <p:nvPr/>
            </p:nvPicPr>
            <p:blipFill>
              <a:blip r:embed="rId4"/>
              <a:stretch>
                <a:fillRect/>
              </a:stretch>
            </p:blipFill>
            <p:spPr>
              <a:xfrm>
                <a:off x="5993186" y="811597"/>
                <a:ext cx="7236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墨迹 6">
                <a:extLst>
                  <a:ext uri="{FF2B5EF4-FFF2-40B4-BE49-F238E27FC236}">
                    <a16:creationId xmlns:a16="http://schemas.microsoft.com/office/drawing/2014/main" id="{5D6733CC-A1E3-4092-AC5A-02160631BE4D}"/>
                  </a:ext>
                </a:extLst>
              </p14:cNvPr>
              <p14:cNvContentPartPr/>
              <p14:nvPr/>
            </p14:nvContentPartPr>
            <p14:xfrm>
              <a:off x="2946866" y="1357717"/>
              <a:ext cx="360" cy="360"/>
            </p14:xfrm>
          </p:contentPart>
        </mc:Choice>
        <mc:Fallback xmlns="">
          <p:pic>
            <p:nvPicPr>
              <p:cNvPr id="7" name="墨迹 6">
                <a:extLst>
                  <a:ext uri="{FF2B5EF4-FFF2-40B4-BE49-F238E27FC236}">
                    <a16:creationId xmlns:a16="http://schemas.microsoft.com/office/drawing/2014/main" id="{5D6733CC-A1E3-4092-AC5A-02160631BE4D}"/>
                  </a:ext>
                </a:extLst>
              </p:cNvPr>
              <p:cNvPicPr/>
              <p:nvPr/>
            </p:nvPicPr>
            <p:blipFill>
              <a:blip r:embed="rId6"/>
              <a:stretch>
                <a:fillRect/>
              </a:stretch>
            </p:blipFill>
            <p:spPr>
              <a:xfrm>
                <a:off x="2938226" y="1349077"/>
                <a:ext cx="18000" cy="18000"/>
              </a:xfrm>
              <a:prstGeom prst="rect">
                <a:avLst/>
              </a:prstGeom>
            </p:spPr>
          </p:pic>
        </mc:Fallback>
      </mc:AlternateContent>
    </p:spTree>
    <p:extLst>
      <p:ext uri="{BB962C8B-B14F-4D97-AF65-F5344CB8AC3E}">
        <p14:creationId xmlns:p14="http://schemas.microsoft.com/office/powerpoint/2010/main" val="1381578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sz="3600" dirty="0">
                <a:latin typeface="华文新魏" panose="02010800040101010101" pitchFamily="2" charset="-122"/>
                <a:ea typeface="华文新魏" panose="02010800040101010101" pitchFamily="2" charset="-122"/>
                <a:cs typeface="华文隶书" panose="02010800040101010101" charset="-122"/>
              </a:rPr>
              <a:t>第十六章</a:t>
            </a:r>
            <a:r>
              <a:rPr lang="en-US" altLang="zh-CN" sz="3600" dirty="0">
                <a:latin typeface="华文新魏" panose="02010800040101010101" pitchFamily="2" charset="-122"/>
                <a:ea typeface="华文新魏" panose="02010800040101010101" pitchFamily="2" charset="-122"/>
                <a:cs typeface="华文隶书" panose="02010800040101010101" charset="-122"/>
              </a:rPr>
              <a:t>-</a:t>
            </a:r>
            <a:r>
              <a:rPr lang="zh-CN" altLang="en-US" sz="3600" dirty="0">
                <a:latin typeface="华文新魏" panose="02010800040101010101" pitchFamily="2" charset="-122"/>
                <a:ea typeface="华文新魏" panose="02010800040101010101" pitchFamily="2" charset="-122"/>
                <a:cs typeface="华文隶书" panose="02010800040101010101" charset="-122"/>
              </a:rPr>
              <a:t>失业与通货膨胀</a:t>
            </a:r>
          </a:p>
        </p:txBody>
      </p:sp>
      <p:sp>
        <p:nvSpPr>
          <p:cNvPr id="5" name="内容占位符 4"/>
          <p:cNvSpPr>
            <a:spLocks noGrp="1"/>
          </p:cNvSpPr>
          <p:nvPr>
            <p:ph idx="1"/>
            <p:custDataLst>
              <p:tags r:id="rId3"/>
            </p:custDataLst>
          </p:nvPr>
        </p:nvSpPr>
        <p:spPr>
          <a:xfrm>
            <a:off x="876000" y="2102485"/>
            <a:ext cx="10440000" cy="4320000"/>
          </a:xfrm>
        </p:spPr>
        <p:txBody>
          <a:bodyPr/>
          <a:lstStyle/>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失业的描述</a:t>
            </a:r>
          </a:p>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失业的原因</a:t>
            </a:r>
          </a:p>
          <a:p>
            <a:r>
              <a:rPr lang="en-US" altLang="zh-CN" dirty="0">
                <a:latin typeface="华文楷体" panose="02010600040101010101" charset="-122"/>
                <a:ea typeface="华文楷体" panose="02010600040101010101" charset="-122"/>
                <a:cs typeface="华文楷体" panose="02010600040101010101" charset="-122"/>
              </a:rPr>
              <a:t> </a:t>
            </a:r>
            <a:r>
              <a:rPr lang="zh-CN" altLang="en-US" dirty="0">
                <a:latin typeface="华文楷体" panose="02010600040101010101" charset="-122"/>
                <a:ea typeface="华文楷体" panose="02010600040101010101" charset="-122"/>
                <a:cs typeface="华文楷体" panose="02010600040101010101" charset="-122"/>
              </a:rPr>
              <a:t>通货膨胀的描述、原因及成本</a:t>
            </a:r>
            <a:endParaRPr lang="en-US" altLang="zh-CN" dirty="0">
              <a:latin typeface="华文楷体" panose="02010600040101010101" charset="-122"/>
              <a:ea typeface="华文楷体" panose="02010600040101010101" charset="-122"/>
              <a:cs typeface="华文楷体" panose="02010600040101010101" charset="-122"/>
            </a:endParaRPr>
          </a:p>
          <a:p>
            <a:r>
              <a:rPr lang="zh-CN" altLang="en-US" dirty="0">
                <a:latin typeface="华文楷体" panose="02010600040101010101" charset="-122"/>
                <a:ea typeface="华文楷体" panose="02010600040101010101" charset="-122"/>
                <a:cs typeface="华文楷体" panose="02010600040101010101" charset="-122"/>
              </a:rPr>
              <a:t>失业与通货膨胀的关系</a:t>
            </a:r>
            <a:r>
              <a:rPr lang="en-US" altLang="zh-CN" dirty="0">
                <a:latin typeface="华文楷体" panose="02010600040101010101" charset="-122"/>
                <a:ea typeface="华文楷体" panose="02010600040101010101" charset="-122"/>
                <a:cs typeface="华文楷体" panose="02010600040101010101" charset="-122"/>
              </a:rPr>
              <a:t>—</a:t>
            </a:r>
            <a:r>
              <a:rPr lang="zh-CN" altLang="en-US" dirty="0">
                <a:latin typeface="华文楷体" panose="02010600040101010101" charset="-122"/>
                <a:ea typeface="华文楷体" panose="02010600040101010101" charset="-122"/>
                <a:cs typeface="华文楷体" panose="02010600040101010101" charset="-122"/>
              </a:rPr>
              <a:t>菲利普斯曲线</a:t>
            </a:r>
            <a:endParaRPr lang="en-US" altLang="zh-CN" dirty="0">
              <a:latin typeface="华文楷体" panose="02010600040101010101" charset="-122"/>
              <a:ea typeface="华文楷体" panose="02010600040101010101" charset="-122"/>
              <a:cs typeface="华文楷体" panose="02010600040101010101" charset="-122"/>
            </a:endParaRPr>
          </a:p>
        </p:txBody>
      </p:sp>
    </p:spTree>
    <p:custDataLst>
      <p:tags r:id="rId1"/>
    </p:custDataLst>
    <p:extLst>
      <p:ext uri="{BB962C8B-B14F-4D97-AF65-F5344CB8AC3E}">
        <p14:creationId xmlns:p14="http://schemas.microsoft.com/office/powerpoint/2010/main" val="275482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CA179F-ACD9-42F6-A439-D96B28320C4C}"/>
              </a:ext>
            </a:extLst>
          </p:cNvPr>
          <p:cNvSpPr>
            <a:spLocks noGrp="1"/>
          </p:cNvSpPr>
          <p:nvPr>
            <p:ph type="title"/>
          </p:nvPr>
        </p:nvSpPr>
        <p:spPr/>
        <p:txBody>
          <a:bodyPr>
            <a:normAutofit/>
          </a:bodyPr>
          <a:lstStyle/>
          <a:p>
            <a:r>
              <a:rPr lang="zh-CN" altLang="en-US" sz="3200" dirty="0">
                <a:latin typeface="华文隶书" panose="02010800040101010101" pitchFamily="2" charset="-122"/>
                <a:ea typeface="华文隶书" panose="02010800040101010101" pitchFamily="2" charset="-122"/>
              </a:rPr>
              <a:t>失业的描述</a:t>
            </a:r>
          </a:p>
        </p:txBody>
      </p:sp>
      <p:sp>
        <p:nvSpPr>
          <p:cNvPr id="3" name="内容占位符 2">
            <a:extLst>
              <a:ext uri="{FF2B5EF4-FFF2-40B4-BE49-F238E27FC236}">
                <a16:creationId xmlns:a16="http://schemas.microsoft.com/office/drawing/2014/main" id="{9C0D15D3-6013-4B30-A4BD-A5E53A47CBFE}"/>
              </a:ext>
            </a:extLst>
          </p:cNvPr>
          <p:cNvSpPr>
            <a:spLocks noGrp="1"/>
          </p:cNvSpPr>
          <p:nvPr>
            <p:ph idx="1"/>
          </p:nvPr>
        </p:nvSpPr>
        <p:spPr>
          <a:xfrm>
            <a:off x="838200" y="1597980"/>
            <a:ext cx="10515600" cy="5078027"/>
          </a:xfrm>
        </p:spPr>
        <p:txBody>
          <a:bodyPr>
            <a:normAutofit/>
          </a:bodyPr>
          <a:lstStyle/>
          <a:p>
            <a:r>
              <a:rPr lang="zh-CN" altLang="en-US" sz="2400" b="1" dirty="0">
                <a:latin typeface="华文楷体" panose="02010600040101010101" pitchFamily="2" charset="-122"/>
                <a:ea typeface="华文楷体" panose="02010600040101010101" pitchFamily="2" charset="-122"/>
              </a:rPr>
              <a:t>失业：</a:t>
            </a:r>
            <a:r>
              <a:rPr lang="zh-CN" altLang="en-US" sz="2000" dirty="0">
                <a:latin typeface="华文楷体" panose="02010600040101010101" pitchFamily="2" charset="-122"/>
                <a:ea typeface="华文楷体" panose="02010600040101010101" pitchFamily="2" charset="-122"/>
              </a:rPr>
              <a:t>指有劳动能力的人想工作而找不到工作的社会现象</a:t>
            </a:r>
            <a:endParaRPr lang="en-US" altLang="zh-CN" sz="2000" dirty="0">
              <a:latin typeface="华文楷体" panose="02010600040101010101" pitchFamily="2" charset="-122"/>
              <a:ea typeface="华文楷体" panose="02010600040101010101" pitchFamily="2" charset="-122"/>
            </a:endParaRPr>
          </a:p>
          <a:p>
            <a:pPr marL="0" indent="0">
              <a:buNone/>
            </a:pPr>
            <a:r>
              <a:rPr lang="zh-CN" altLang="en-US" sz="2000" dirty="0">
                <a:latin typeface="华文楷体" panose="02010600040101010101" pitchFamily="2" charset="-122"/>
                <a:ea typeface="华文楷体" panose="02010600040101010101" pitchFamily="2" charset="-122"/>
              </a:rPr>
              <a:t>劳动力数量</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就业人数</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失业人数          </a:t>
            </a:r>
            <a:r>
              <a:rPr lang="en-US" altLang="zh-CN" sz="2000" dirty="0">
                <a:latin typeface="华文楷体" panose="02010600040101010101" pitchFamily="2" charset="-122"/>
                <a:ea typeface="华文楷体" panose="02010600040101010101" pitchFamily="2" charset="-122"/>
              </a:rPr>
              <a:t>N=E+U</a:t>
            </a:r>
          </a:p>
          <a:p>
            <a:pPr marL="0" indent="0">
              <a:buNone/>
            </a:pPr>
            <a:r>
              <a:rPr lang="zh-CN" altLang="en-US" sz="2000" dirty="0">
                <a:latin typeface="华文楷体" panose="02010600040101010101" pitchFamily="2" charset="-122"/>
                <a:ea typeface="华文楷体" panose="02010600040101010101" pitchFamily="2" charset="-122"/>
              </a:rPr>
              <a:t>失业率</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失业人数</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劳动力数量</a:t>
            </a:r>
            <a:r>
              <a:rPr lang="en-US" altLang="zh-CN" sz="2000" dirty="0">
                <a:latin typeface="华文楷体" panose="02010600040101010101" pitchFamily="2" charset="-122"/>
                <a:ea typeface="华文楷体" panose="02010600040101010101" pitchFamily="2" charset="-122"/>
              </a:rPr>
              <a:t>×100%         U/N</a:t>
            </a:r>
          </a:p>
          <a:p>
            <a:pPr marL="0" indent="0">
              <a:buNone/>
            </a:pPr>
            <a:r>
              <a:rPr lang="zh-CN" altLang="en-US" sz="2000" dirty="0">
                <a:latin typeface="华文楷体" panose="02010600040101010101" pitchFamily="2" charset="-122"/>
                <a:ea typeface="华文楷体" panose="02010600040101010101" pitchFamily="2" charset="-122"/>
              </a:rPr>
              <a:t>劳动参与率</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劳动力数量</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成年人口数量</a:t>
            </a:r>
            <a:r>
              <a:rPr lang="en-US" altLang="zh-CN" sz="2000" dirty="0">
                <a:latin typeface="华文楷体" panose="02010600040101010101" pitchFamily="2" charset="-122"/>
                <a:ea typeface="华文楷体" panose="02010600040101010101" pitchFamily="2" charset="-122"/>
              </a:rPr>
              <a:t>×100%</a:t>
            </a:r>
          </a:p>
          <a:p>
            <a:r>
              <a:rPr lang="zh-CN" altLang="en-US" sz="2400" b="1" dirty="0">
                <a:latin typeface="华文楷体" panose="02010600040101010101" pitchFamily="2" charset="-122"/>
                <a:ea typeface="华文楷体" panose="02010600040101010101" pitchFamily="2" charset="-122"/>
              </a:rPr>
              <a:t>自然失业率与自然就业率</a:t>
            </a:r>
            <a:endParaRPr lang="en-US" altLang="zh-CN" sz="2400" b="1" dirty="0">
              <a:latin typeface="华文楷体" panose="02010600040101010101" pitchFamily="2" charset="-122"/>
              <a:ea typeface="华文楷体" panose="02010600040101010101" pitchFamily="2" charset="-122"/>
            </a:endParaRPr>
          </a:p>
          <a:p>
            <a:pPr marL="0" indent="0">
              <a:buNone/>
            </a:pPr>
            <a:r>
              <a:rPr lang="en-US" altLang="zh-CN" sz="2400" dirty="0">
                <a:latin typeface="Mistral" panose="03090702030407020403" pitchFamily="66" charset="0"/>
                <a:ea typeface="Yu Gothic Light" panose="020B0300000000000000" pitchFamily="34" charset="-128"/>
              </a:rPr>
              <a:t> L</a:t>
            </a:r>
            <a:r>
              <a:rPr lang="en-US" altLang="zh-CN" sz="2400" dirty="0">
                <a:latin typeface="Bradley Hand ITC" panose="03070402050302030203" pitchFamily="66" charset="0"/>
                <a:ea typeface="Yu Gothic Light" panose="020B0300000000000000" pitchFamily="34" charset="-128"/>
              </a:rPr>
              <a:t> </a:t>
            </a:r>
            <a:r>
              <a:rPr lang="zh-CN" altLang="en-US" sz="2400" dirty="0">
                <a:latin typeface="楷体" panose="02010609060101010101" pitchFamily="49" charset="-122"/>
                <a:ea typeface="楷体" panose="02010609060101010101" pitchFamily="49" charset="-122"/>
              </a:rPr>
              <a:t>表示离职率</a:t>
            </a:r>
            <a:r>
              <a:rPr kumimoji="0" lang="en-US" altLang="zh-CN" sz="2400" b="0" i="0" u="none" strike="noStrike" kern="1200" cap="none" spc="0" normalizeH="0" baseline="0" noProof="0" dirty="0">
                <a:ln>
                  <a:noFill/>
                </a:ln>
                <a:solidFill>
                  <a:prstClr val="black"/>
                </a:solidFill>
                <a:effectLst/>
                <a:uLnTx/>
                <a:uFillTx/>
                <a:latin typeface="Bradley Hand ITC" panose="03070402050302030203" pitchFamily="66" charset="0"/>
                <a:ea typeface="Yu Gothic Light" panose="020B0300000000000000" pitchFamily="34" charset="-128"/>
                <a:cs typeface="+mn-cs"/>
              </a:rPr>
              <a:t> </a:t>
            </a:r>
            <a:r>
              <a:rPr lang="en-US" altLang="zh-CN" sz="2400" dirty="0">
                <a:solidFill>
                  <a:prstClr val="black"/>
                </a:solidFill>
                <a:latin typeface="Bodoni MT" panose="02070603080606020203" pitchFamily="18" charset="0"/>
                <a:ea typeface="Yu Gothic Light" panose="020B0300000000000000" pitchFamily="34" charset="-128"/>
              </a:rPr>
              <a:t>f</a:t>
            </a:r>
            <a:r>
              <a:rPr lang="zh-CN" altLang="en-US" sz="2400" dirty="0">
                <a:solidFill>
                  <a:prstClr val="black"/>
                </a:solidFill>
                <a:latin typeface="楷体" panose="02010609060101010101" pitchFamily="49" charset="-122"/>
                <a:ea typeface="楷体" panose="02010609060101010101" pitchFamily="49" charset="-122"/>
              </a:rPr>
              <a:t>表示就职率</a:t>
            </a:r>
            <a:endParaRPr lang="en-US" altLang="zh-CN" sz="2400" dirty="0">
              <a:solidFill>
                <a:prstClr val="black"/>
              </a:solidFill>
              <a:latin typeface="楷体" panose="02010609060101010101" pitchFamily="49" charset="-122"/>
              <a:ea typeface="楷体" panose="02010609060101010101" pitchFamily="49" charset="-122"/>
            </a:endParaRPr>
          </a:p>
          <a:p>
            <a:pPr marL="0" indent="0">
              <a:buNone/>
            </a:pPr>
            <a:r>
              <a:rPr lang="zh-CN" altLang="en-US" sz="2400" dirty="0">
                <a:solidFill>
                  <a:prstClr val="black"/>
                </a:solidFill>
                <a:latin typeface="楷体" panose="02010609060101010101" pitchFamily="49" charset="-122"/>
                <a:ea typeface="楷体" panose="02010609060101010101" pitchFamily="49" charset="-122"/>
              </a:rPr>
              <a:t>当劳动市场达到稳定时（离职人数与就职人数达到动态平衡）</a:t>
            </a:r>
            <a:endParaRPr lang="en-US" altLang="zh-CN" sz="2400" dirty="0">
              <a:solidFill>
                <a:prstClr val="black"/>
              </a:solidFill>
              <a:latin typeface="楷体" panose="02010609060101010101" pitchFamily="49" charset="-122"/>
              <a:ea typeface="楷体" panose="02010609060101010101" pitchFamily="49" charset="-122"/>
            </a:endParaRPr>
          </a:p>
          <a:p>
            <a:pPr marL="0" indent="0" algn="ctr">
              <a:buNone/>
            </a:pPr>
            <a:r>
              <a:rPr kumimoji="0" lang="en-US" altLang="zh-CN" sz="2400" b="0" i="0" u="none" strike="noStrike" kern="1200" cap="none" spc="0" normalizeH="0" baseline="0" noProof="0" dirty="0">
                <a:ln>
                  <a:noFill/>
                </a:ln>
                <a:solidFill>
                  <a:prstClr val="black"/>
                </a:solidFill>
                <a:effectLst/>
                <a:uLnTx/>
                <a:uFillTx/>
                <a:latin typeface="Mistral" panose="03090702030407020403" pitchFamily="66" charset="0"/>
                <a:ea typeface="Yu Gothic Light" panose="020B0300000000000000" pitchFamily="34" charset="-128"/>
                <a:cs typeface="+mn-cs"/>
              </a:rPr>
              <a:t>L</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E= </a:t>
            </a:r>
            <a:r>
              <a:rPr kumimoji="0" lang="en-US" altLang="zh-CN" sz="2400" b="0" i="0" u="none" strike="noStrike" kern="1200" cap="none" spc="0" normalizeH="0" baseline="0" noProof="0" dirty="0">
                <a:ln>
                  <a:noFill/>
                </a:ln>
                <a:solidFill>
                  <a:prstClr val="black"/>
                </a:solidFill>
                <a:effectLst/>
                <a:uLnTx/>
                <a:uFillTx/>
                <a:latin typeface="Bodoni MT" panose="02070603080606020203" pitchFamily="18" charset="0"/>
                <a:ea typeface="Yu Gothic Light" panose="020B0300000000000000" pitchFamily="34" charset="-128"/>
                <a:cs typeface="+mn-cs"/>
              </a:rPr>
              <a:t>f </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U</a:t>
            </a:r>
          </a:p>
          <a:p>
            <a:pPr marL="0" indent="0" algn="ctr">
              <a:buNone/>
            </a:pP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N=E+U</a:t>
            </a:r>
          </a:p>
          <a:p>
            <a:pPr marL="0" indent="0" algn="ctr">
              <a:buNone/>
            </a:pPr>
            <a:r>
              <a:rPr kumimoji="0" lang="zh-CN" altLang="en-US"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自然失业率：</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U/N=</a:t>
            </a:r>
            <a:r>
              <a:rPr kumimoji="0" lang="en-US" altLang="zh-CN" sz="2400" b="0" i="0" u="none" strike="noStrike" kern="1200" cap="none" spc="0" normalizeH="0" baseline="0" noProof="0" dirty="0">
                <a:ln>
                  <a:noFill/>
                </a:ln>
                <a:solidFill>
                  <a:prstClr val="black"/>
                </a:solidFill>
                <a:effectLst/>
                <a:uLnTx/>
                <a:uFillTx/>
                <a:latin typeface="Mistral" panose="03090702030407020403" pitchFamily="66" charset="0"/>
                <a:ea typeface="Yu Gothic Light" panose="020B0300000000000000" pitchFamily="34" charset="-128"/>
                <a:cs typeface="+mn-cs"/>
              </a:rPr>
              <a:t> L</a:t>
            </a:r>
            <a:r>
              <a:rPr kumimoji="0" lang="en-US" altLang="zh-CN" sz="20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lang="en-US" altLang="zh-CN" sz="2000" dirty="0">
                <a:solidFill>
                  <a:prstClr val="black"/>
                </a:solidFill>
                <a:latin typeface="华文楷体" panose="02010600040101010101" pitchFamily="2" charset="-122"/>
                <a:ea typeface="华文楷体" panose="02010600040101010101" pitchFamily="2" charset="-122"/>
              </a:rPr>
              <a:t>/</a:t>
            </a:r>
            <a:r>
              <a:rPr lang="zh-CN" altLang="en-US" sz="2000" dirty="0">
                <a:solidFill>
                  <a:prstClr val="black"/>
                </a:solidFill>
                <a:latin typeface="华文楷体" panose="02010600040101010101" pitchFamily="2" charset="-122"/>
                <a:ea typeface="华文楷体" panose="02010600040101010101" pitchFamily="2" charset="-122"/>
              </a:rPr>
              <a:t>（</a:t>
            </a:r>
            <a:r>
              <a:rPr kumimoji="0" lang="en-US" altLang="zh-CN" sz="2000" b="0" i="0" u="none" strike="noStrike" kern="1200" cap="none" spc="0" normalizeH="0" baseline="0" noProof="0" dirty="0">
                <a:ln>
                  <a:noFill/>
                </a:ln>
                <a:solidFill>
                  <a:prstClr val="black"/>
                </a:solidFill>
                <a:effectLst/>
                <a:uLnTx/>
                <a:uFillTx/>
                <a:latin typeface="Mistral" panose="03090702030407020403" pitchFamily="66" charset="0"/>
                <a:ea typeface="Yu Gothic Light" panose="020B0300000000000000" pitchFamily="34" charset="-128"/>
                <a:cs typeface="+mn-cs"/>
              </a:rPr>
              <a:t> L+</a:t>
            </a:r>
            <a:r>
              <a:rPr kumimoji="0" lang="en-US" altLang="zh-CN" sz="1800" b="0"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 </a:t>
            </a:r>
            <a:r>
              <a:rPr kumimoji="0" lang="en-US" altLang="zh-CN" sz="2000" b="0" i="0" u="none" strike="noStrike" kern="1200" cap="none" spc="0" normalizeH="0" baseline="0" noProof="0" dirty="0">
                <a:ln>
                  <a:noFill/>
                </a:ln>
                <a:solidFill>
                  <a:prstClr val="black"/>
                </a:solidFill>
                <a:effectLst/>
                <a:uLnTx/>
                <a:uFillTx/>
                <a:latin typeface="Bodoni MT" panose="02070603080606020203" pitchFamily="18" charset="0"/>
                <a:ea typeface="Yu Gothic Light" panose="020B0300000000000000" pitchFamily="34" charset="-128"/>
                <a:cs typeface="+mn-cs"/>
              </a:rPr>
              <a:t>f </a:t>
            </a:r>
            <a:r>
              <a:rPr kumimoji="0" lang="zh-CN" altLang="en-US" sz="2000" b="0" i="0" u="none" strike="noStrike" kern="1200" cap="none" spc="0" normalizeH="0" baseline="0" noProof="0" dirty="0">
                <a:ln>
                  <a:noFill/>
                </a:ln>
                <a:solidFill>
                  <a:prstClr val="black"/>
                </a:solidFill>
                <a:effectLst/>
                <a:uLnTx/>
                <a:uFillTx/>
                <a:latin typeface="Bodoni MT" panose="02070603080606020203" pitchFamily="18" charset="0"/>
                <a:ea typeface="Yu Gothic Light" panose="020B0300000000000000" pitchFamily="34" charset="-128"/>
                <a:cs typeface="+mn-cs"/>
              </a:rPr>
              <a:t>）（</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估计自然失业率</a:t>
            </a:r>
            <a:r>
              <a:rPr kumimoji="0" lang="zh-CN" altLang="en-US" sz="2000" b="0" i="0" u="none" strike="noStrike" kern="1200" cap="none" spc="0" normalizeH="0" baseline="0" noProof="0" dirty="0">
                <a:ln>
                  <a:noFill/>
                </a:ln>
                <a:solidFill>
                  <a:prstClr val="black"/>
                </a:solidFill>
                <a:effectLst/>
                <a:uLnTx/>
                <a:uFillTx/>
                <a:latin typeface="Bodoni MT" panose="02070603080606020203" pitchFamily="18" charset="0"/>
                <a:ea typeface="Yu Gothic Light" panose="020B0300000000000000" pitchFamily="34" charset="-128"/>
                <a:cs typeface="+mn-cs"/>
              </a:rPr>
              <a:t>）</a:t>
            </a:r>
            <a:endParaRPr kumimoji="0" lang="en-US" altLang="zh-CN" sz="2000" b="0" i="0" u="none" strike="noStrike" kern="1200" cap="none" spc="0" normalizeH="0" baseline="0" noProof="0" dirty="0">
              <a:ln>
                <a:noFill/>
              </a:ln>
              <a:solidFill>
                <a:prstClr val="black"/>
              </a:solidFill>
              <a:effectLst/>
              <a:uLnTx/>
              <a:uFillTx/>
              <a:latin typeface="Bodoni MT" panose="02070603080606020203" pitchFamily="18" charset="0"/>
              <a:ea typeface="Yu Gothic Light" panose="020B0300000000000000" pitchFamily="34" charset="-128"/>
              <a:cs typeface="+mn-cs"/>
            </a:endParaRPr>
          </a:p>
          <a:p>
            <a:r>
              <a:rPr kumimoji="0" lang="zh-CN" altLang="en-US" sz="20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rPr>
              <a:t>充分就业是指失业率处于自然失业率时的状态</a:t>
            </a:r>
          </a:p>
          <a:p>
            <a:pPr marL="0" indent="0">
              <a:buNone/>
            </a:pPr>
            <a:endParaRPr kumimoji="0" lang="en-US" altLang="zh-CN" sz="2000" b="1" i="0" u="none" strike="noStrike" kern="1200" cap="none" spc="0" normalizeH="0" baseline="0" noProof="0" dirty="0">
              <a:ln>
                <a:noFill/>
              </a:ln>
              <a:solidFill>
                <a:prstClr val="black"/>
              </a:solidFill>
              <a:effectLst/>
              <a:uLnTx/>
              <a:uFillTx/>
              <a:latin typeface="华文楷体" panose="02010600040101010101" pitchFamily="2" charset="-122"/>
              <a:ea typeface="华文楷体" panose="02010600040101010101" pitchFamily="2" charset="-122"/>
              <a:cs typeface="+mn-cs"/>
            </a:endParaRPr>
          </a:p>
          <a:p>
            <a:pPr marL="0" indent="0">
              <a:buNone/>
            </a:pPr>
            <a:endParaRPr lang="zh-CN" altLang="en-US" sz="2400" dirty="0">
              <a:latin typeface="Bodoni MT" panose="02070603080606020203" pitchFamily="18" charset="0"/>
              <a:ea typeface="楷体" panose="02010609060101010101" pitchFamily="49" charset="-122"/>
            </a:endParaRPr>
          </a:p>
        </p:txBody>
      </p:sp>
      <p:sp>
        <p:nvSpPr>
          <p:cNvPr id="4" name="箭头: 右 3">
            <a:extLst>
              <a:ext uri="{FF2B5EF4-FFF2-40B4-BE49-F238E27FC236}">
                <a16:creationId xmlns:a16="http://schemas.microsoft.com/office/drawing/2014/main" id="{88FDF2A2-E5E5-49E2-8E11-FA7786252B1B}"/>
              </a:ext>
            </a:extLst>
          </p:cNvPr>
          <p:cNvSpPr/>
          <p:nvPr/>
        </p:nvSpPr>
        <p:spPr>
          <a:xfrm>
            <a:off x="4758174" y="2170017"/>
            <a:ext cx="381739" cy="15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09166833-7A0B-4E5F-A5FD-4148EE9E1333}"/>
              </a:ext>
            </a:extLst>
          </p:cNvPr>
          <p:cNvSpPr/>
          <p:nvPr/>
        </p:nvSpPr>
        <p:spPr>
          <a:xfrm flipV="1">
            <a:off x="5275204" y="2569617"/>
            <a:ext cx="381739" cy="1509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左大括号 5">
            <a:extLst>
              <a:ext uri="{FF2B5EF4-FFF2-40B4-BE49-F238E27FC236}">
                <a16:creationId xmlns:a16="http://schemas.microsoft.com/office/drawing/2014/main" id="{E8964071-D6E7-47F7-8A0D-A96D10A411D8}"/>
              </a:ext>
            </a:extLst>
          </p:cNvPr>
          <p:cNvSpPr/>
          <p:nvPr/>
        </p:nvSpPr>
        <p:spPr>
          <a:xfrm>
            <a:off x="5420354" y="4740676"/>
            <a:ext cx="45719" cy="63031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9697906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31962-F5CC-4874-ACBE-A8E0F6EFC179}"/>
              </a:ext>
            </a:extLst>
          </p:cNvPr>
          <p:cNvSpPr>
            <a:spLocks noGrp="1"/>
          </p:cNvSpPr>
          <p:nvPr>
            <p:ph type="title"/>
          </p:nvPr>
        </p:nvSpPr>
        <p:spPr/>
        <p:txBody>
          <a:bodyPr>
            <a:normAutofit/>
          </a:bodyPr>
          <a:lstStyle/>
          <a:p>
            <a:r>
              <a:rPr lang="zh-CN" altLang="en-US" sz="3200" dirty="0">
                <a:latin typeface="华文隶书" panose="02010800040101010101" pitchFamily="2" charset="-122"/>
                <a:ea typeface="华文隶书" panose="02010800040101010101" pitchFamily="2" charset="-122"/>
              </a:rPr>
              <a:t>失业的原因</a:t>
            </a:r>
          </a:p>
        </p:txBody>
      </p:sp>
      <p:sp>
        <p:nvSpPr>
          <p:cNvPr id="3" name="内容占位符 2">
            <a:extLst>
              <a:ext uri="{FF2B5EF4-FFF2-40B4-BE49-F238E27FC236}">
                <a16:creationId xmlns:a16="http://schemas.microsoft.com/office/drawing/2014/main" id="{3F6C5210-63AF-4C9A-9D4F-7AA7DAE60C97}"/>
              </a:ext>
            </a:extLst>
          </p:cNvPr>
          <p:cNvSpPr>
            <a:spLocks noGrp="1"/>
          </p:cNvSpPr>
          <p:nvPr>
            <p:ph idx="1"/>
          </p:nvPr>
        </p:nvSpPr>
        <p:spPr>
          <a:xfrm>
            <a:off x="838200" y="1371092"/>
            <a:ext cx="10515600" cy="2800745"/>
          </a:xfrm>
        </p:spPr>
        <p:txBody>
          <a:bodyPr>
            <a:normAutofit/>
          </a:bodyPr>
          <a:lstStyle/>
          <a:p>
            <a:r>
              <a:rPr lang="zh-CN" altLang="en-US" sz="2400" b="1" dirty="0">
                <a:latin typeface="华文楷体" panose="02010600040101010101" pitchFamily="2" charset="-122"/>
                <a:ea typeface="华文楷体" panose="02010600040101010101" pitchFamily="2" charset="-122"/>
              </a:rPr>
              <a:t>摩擦性失业</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难以避免的摩擦，短期局部性的失业</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结构性失业</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劳动力的供给和需求不匹配造成的失业，</a:t>
            </a:r>
            <a:r>
              <a:rPr lang="zh-CN" altLang="en-US" sz="2400" dirty="0">
                <a:solidFill>
                  <a:schemeClr val="accent1"/>
                </a:solidFill>
                <a:latin typeface="华文楷体" panose="02010600040101010101" pitchFamily="2" charset="-122"/>
                <a:ea typeface="华文楷体" panose="02010600040101010101" pitchFamily="2" charset="-122"/>
              </a:rPr>
              <a:t>既有失业，又有职位空缺</a:t>
            </a:r>
            <a:endParaRPr lang="en-US" altLang="zh-CN" sz="2400" dirty="0">
              <a:solidFill>
                <a:schemeClr val="accent1"/>
              </a:solidFill>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周期性失业</a:t>
            </a:r>
            <a:endParaRPr lang="en-US" altLang="zh-CN" sz="2400" b="1"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衰退和萧条导致支出和产出水平下降造成的失业</a:t>
            </a:r>
            <a:endParaRPr lang="en-US" altLang="zh-CN" sz="2400" dirty="0">
              <a:latin typeface="华文楷体" panose="02010600040101010101" pitchFamily="2" charset="-122"/>
              <a:ea typeface="华文楷体" panose="02010600040101010101" pitchFamily="2" charset="-122"/>
            </a:endParaRPr>
          </a:p>
          <a:p>
            <a:pPr marL="0" indent="0">
              <a:buNone/>
            </a:pPr>
            <a:endParaRPr lang="zh-CN" altLang="en-US" sz="2000" dirty="0">
              <a:solidFill>
                <a:schemeClr val="accent2"/>
              </a:solidFill>
              <a:latin typeface="华文楷体" panose="02010600040101010101" pitchFamily="2" charset="-122"/>
              <a:ea typeface="华文楷体" panose="02010600040101010101" pitchFamily="2" charset="-122"/>
            </a:endParaRPr>
          </a:p>
        </p:txBody>
      </p:sp>
      <mc:AlternateContent xmlns:mc="http://schemas.openxmlformats.org/markup-compatibility/2006" xmlns:p14="http://schemas.microsoft.com/office/powerpoint/2010/main">
        <mc:Choice Requires="p14">
          <p:contentPart p14:bwMode="auto" r:id="rId2">
            <p14:nvContentPartPr>
              <p14:cNvPr id="8" name="墨迹 7">
                <a:extLst>
                  <a:ext uri="{FF2B5EF4-FFF2-40B4-BE49-F238E27FC236}">
                    <a16:creationId xmlns:a16="http://schemas.microsoft.com/office/drawing/2014/main" id="{F8EF1BCE-8DEC-47D9-8D96-21B00CEE9095}"/>
                  </a:ext>
                </a:extLst>
              </p14:cNvPr>
              <p14:cNvContentPartPr/>
              <p14:nvPr/>
            </p14:nvContentPartPr>
            <p14:xfrm>
              <a:off x="-657094" y="4172197"/>
              <a:ext cx="360" cy="360"/>
            </p14:xfrm>
          </p:contentPart>
        </mc:Choice>
        <mc:Fallback xmlns="">
          <p:pic>
            <p:nvPicPr>
              <p:cNvPr id="8" name="墨迹 7">
                <a:extLst>
                  <a:ext uri="{FF2B5EF4-FFF2-40B4-BE49-F238E27FC236}">
                    <a16:creationId xmlns:a16="http://schemas.microsoft.com/office/drawing/2014/main" id="{F8EF1BCE-8DEC-47D9-8D96-21B00CEE9095}"/>
                  </a:ext>
                </a:extLst>
              </p:cNvPr>
              <p:cNvPicPr/>
              <p:nvPr/>
            </p:nvPicPr>
            <p:blipFill>
              <a:blip r:embed="rId5"/>
              <a:stretch>
                <a:fillRect/>
              </a:stretch>
            </p:blipFill>
            <p:spPr>
              <a:xfrm>
                <a:off x="-675094" y="4154197"/>
                <a:ext cx="36000" cy="36000"/>
              </a:xfrm>
              <a:prstGeom prst="rect">
                <a:avLst/>
              </a:prstGeom>
            </p:spPr>
          </p:pic>
        </mc:Fallback>
      </mc:AlternateContent>
      <p:sp>
        <p:nvSpPr>
          <p:cNvPr id="5" name="标题 1">
            <a:extLst>
              <a:ext uri="{FF2B5EF4-FFF2-40B4-BE49-F238E27FC236}">
                <a16:creationId xmlns:a16="http://schemas.microsoft.com/office/drawing/2014/main" id="{C137A17E-155D-47A1-8F93-F64059C2AA75}"/>
              </a:ext>
            </a:extLst>
          </p:cNvPr>
          <p:cNvSpPr txBox="1">
            <a:spLocks/>
          </p:cNvSpPr>
          <p:nvPr/>
        </p:nvSpPr>
        <p:spPr>
          <a:xfrm>
            <a:off x="838200" y="38522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隶书" panose="02010800040101010101" pitchFamily="2" charset="-122"/>
                <a:ea typeface="华文隶书" panose="02010800040101010101" pitchFamily="2" charset="-122"/>
              </a:rPr>
              <a:t>失业的影响</a:t>
            </a:r>
          </a:p>
        </p:txBody>
      </p:sp>
      <p:sp>
        <p:nvSpPr>
          <p:cNvPr id="4" name="文本框 3">
            <a:extLst>
              <a:ext uri="{FF2B5EF4-FFF2-40B4-BE49-F238E27FC236}">
                <a16:creationId xmlns:a16="http://schemas.microsoft.com/office/drawing/2014/main" id="{97485BA0-216F-4B63-98E4-AC1CEC03C362}"/>
              </a:ext>
            </a:extLst>
          </p:cNvPr>
          <p:cNvSpPr txBox="1"/>
          <p:nvPr/>
        </p:nvSpPr>
        <p:spPr>
          <a:xfrm>
            <a:off x="838200" y="4882718"/>
            <a:ext cx="8101614" cy="830997"/>
          </a:xfrm>
          <a:prstGeom prst="rect">
            <a:avLst/>
          </a:prstGeom>
          <a:noFill/>
        </p:spPr>
        <p:txBody>
          <a:bodyPr wrap="square" rtlCol="0">
            <a:spAutoFit/>
          </a:bodyPr>
          <a:lstStyle/>
          <a:p>
            <a:r>
              <a:rPr lang="zh-CN" altLang="en-US" sz="2400" b="1" dirty="0">
                <a:latin typeface="华文楷体" panose="02010600040101010101" pitchFamily="2" charset="-122"/>
                <a:ea typeface="华文楷体" panose="02010600040101010101" pitchFamily="2" charset="-122"/>
              </a:rPr>
              <a:t>奥肯定律</a:t>
            </a:r>
            <a:r>
              <a:rPr lang="zh-CN" altLang="en-US" sz="2400" dirty="0">
                <a:latin typeface="华文楷体" panose="02010600040101010101" pitchFamily="2" charset="-122"/>
                <a:ea typeface="华文楷体" panose="02010600040101010101" pitchFamily="2" charset="-122"/>
              </a:rPr>
              <a:t>：失业率每高于自然失业率</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个百分点，实际</a:t>
            </a:r>
            <a:r>
              <a:rPr lang="en-US" altLang="zh-CN" sz="2400" dirty="0">
                <a:latin typeface="华文楷体" panose="02010600040101010101" pitchFamily="2" charset="-122"/>
                <a:ea typeface="华文楷体" panose="02010600040101010101" pitchFamily="2" charset="-122"/>
              </a:rPr>
              <a:t>GDP</a:t>
            </a:r>
            <a:r>
              <a:rPr lang="zh-CN" altLang="en-US" sz="2400" dirty="0">
                <a:latin typeface="华文楷体" panose="02010600040101010101" pitchFamily="2" charset="-122"/>
                <a:ea typeface="华文楷体" panose="02010600040101010101" pitchFamily="2" charset="-122"/>
              </a:rPr>
              <a:t>将低于潜在</a:t>
            </a:r>
            <a:r>
              <a:rPr lang="en-US" altLang="zh-CN" sz="2400" dirty="0">
                <a:latin typeface="华文楷体" panose="02010600040101010101" pitchFamily="2" charset="-122"/>
                <a:ea typeface="华文楷体" panose="02010600040101010101" pitchFamily="2" charset="-122"/>
              </a:rPr>
              <a:t>GDP</a:t>
            </a:r>
            <a:r>
              <a:rPr lang="zh-CN" altLang="en-US" sz="2400" dirty="0">
                <a:latin typeface="华文楷体" panose="02010600040101010101" pitchFamily="2" charset="-122"/>
                <a:ea typeface="华文楷体" panose="02010600040101010101" pitchFamily="2" charset="-122"/>
              </a:rPr>
              <a:t>两个百分点</a:t>
            </a:r>
          </a:p>
        </p:txBody>
      </p:sp>
    </p:spTree>
    <p:extLst>
      <p:ext uri="{BB962C8B-B14F-4D97-AF65-F5344CB8AC3E}">
        <p14:creationId xmlns:p14="http://schemas.microsoft.com/office/powerpoint/2010/main" val="41446808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94C57-E5C1-4995-A878-DF38A9D0A47A}"/>
              </a:ext>
            </a:extLst>
          </p:cNvPr>
          <p:cNvSpPr>
            <a:spLocks noGrp="1"/>
          </p:cNvSpPr>
          <p:nvPr>
            <p:ph type="title"/>
          </p:nvPr>
        </p:nvSpPr>
        <p:spPr/>
        <p:txBody>
          <a:bodyPr>
            <a:normAutofit/>
          </a:bodyPr>
          <a:lstStyle/>
          <a:p>
            <a:r>
              <a:rPr lang="zh-CN" altLang="en-US" sz="3200" dirty="0">
                <a:latin typeface="华文隶书" panose="02010800040101010101" pitchFamily="2" charset="-122"/>
                <a:ea typeface="华文隶书" panose="02010800040101010101" pitchFamily="2" charset="-122"/>
              </a:rPr>
              <a:t>通货膨胀的描述、原因及成本</a:t>
            </a:r>
          </a:p>
        </p:txBody>
      </p:sp>
      <p:sp>
        <p:nvSpPr>
          <p:cNvPr id="3" name="内容占位符 2">
            <a:extLst>
              <a:ext uri="{FF2B5EF4-FFF2-40B4-BE49-F238E27FC236}">
                <a16:creationId xmlns:a16="http://schemas.microsoft.com/office/drawing/2014/main" id="{236A62CD-C75B-4541-ADCB-184FE1F1F156}"/>
              </a:ext>
            </a:extLst>
          </p:cNvPr>
          <p:cNvSpPr>
            <a:spLocks noGrp="1"/>
          </p:cNvSpPr>
          <p:nvPr>
            <p:ph idx="1"/>
          </p:nvPr>
        </p:nvSpPr>
        <p:spPr/>
        <p:txBody>
          <a:body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通货膨胀：</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大多数产品和劳务的价格在一段时间内</a:t>
            </a:r>
            <a:r>
              <a:rPr kumimoji="0" lang="zh-CN" altLang="en-US" sz="2400" b="0" i="0" u="none" strike="noStrike" kern="1200" cap="none" spc="0" normalizeH="0" baseline="0" noProof="0" dirty="0">
                <a:ln>
                  <a:noFill/>
                </a:ln>
                <a:solidFill>
                  <a:srgbClr val="FF0000"/>
                </a:solidFill>
                <a:effectLst/>
                <a:uLnTx/>
                <a:uFillTx/>
                <a:latin typeface="华文楷体" panose="02010600040101010101" charset="-122"/>
                <a:ea typeface="华文楷体" panose="02010600040101010101" charset="-122"/>
                <a:cs typeface="+mn-cs"/>
              </a:rPr>
              <a:t>持续普遍</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上涨</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通货膨胀率：</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价格水平</a:t>
            </a:r>
            <a:r>
              <a:rPr kumimoji="0" lang="en-US" altLang="zh-CN"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hlinkClick r:id="rId2" action="ppaction://hlinksldjump"/>
              </a:rPr>
              <a:t>价格指数</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）在一段时间内变动的百分比</a:t>
            </a: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温和的通胀：</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a:t>
            </a:r>
            <a:r>
              <a:rPr kumimoji="0" lang="en-US" altLang="zh-CN"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10%</a:t>
            </a:r>
            <a:endPar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奔腾的通胀</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a:t>
            </a:r>
            <a:r>
              <a:rPr kumimoji="0" lang="en-US" altLang="zh-CN"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10%-100%</a:t>
            </a:r>
            <a:endPar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endParaRPr>
          </a:p>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zh-CN" altLang="en-US" sz="2400" b="1"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超级的通胀：</a:t>
            </a:r>
            <a:r>
              <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a:t>
            </a:r>
            <a:r>
              <a:rPr kumimoji="0" lang="en-US" altLang="zh-CN"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rPr>
              <a:t>100%</a:t>
            </a:r>
            <a:endParaRPr kumimoji="0" lang="zh-CN" altLang="en-US" sz="2400" b="0" i="0" u="none" strike="noStrike" kern="1200" cap="none" spc="0" normalizeH="0" baseline="0" noProof="0" dirty="0">
              <a:ln>
                <a:noFill/>
              </a:ln>
              <a:solidFill>
                <a:srgbClr val="000000">
                  <a:lumMod val="85000"/>
                  <a:lumOff val="15000"/>
                </a:srgbClr>
              </a:solidFill>
              <a:effectLst/>
              <a:uLnTx/>
              <a:uFillTx/>
              <a:latin typeface="华文楷体" panose="02010600040101010101" charset="-122"/>
              <a:ea typeface="华文楷体" panose="02010600040101010101" charset="-122"/>
              <a:cs typeface="+mn-cs"/>
            </a:endParaRPr>
          </a:p>
          <a:p>
            <a:endParaRPr lang="zh-CN" altLang="en-US" dirty="0"/>
          </a:p>
        </p:txBody>
      </p:sp>
      <p:pic>
        <p:nvPicPr>
          <p:cNvPr id="4" name="图片 3">
            <a:extLst>
              <a:ext uri="{FF2B5EF4-FFF2-40B4-BE49-F238E27FC236}">
                <a16:creationId xmlns:a16="http://schemas.microsoft.com/office/drawing/2014/main" id="{1E958A0C-36FF-409C-ADED-2EC6793C8724}"/>
              </a:ext>
            </a:extLst>
          </p:cNvPr>
          <p:cNvPicPr>
            <a:picLocks noChangeAspect="1"/>
          </p:cNvPicPr>
          <p:nvPr/>
        </p:nvPicPr>
        <p:blipFill>
          <a:blip r:embed="rId3"/>
          <a:stretch>
            <a:fillRect/>
          </a:stretch>
        </p:blipFill>
        <p:spPr>
          <a:xfrm>
            <a:off x="1027135" y="3166142"/>
            <a:ext cx="1571244" cy="835152"/>
          </a:xfrm>
          <a:prstGeom prst="rect">
            <a:avLst/>
          </a:prstGeom>
        </p:spPr>
      </p:pic>
    </p:spTree>
    <p:extLst>
      <p:ext uri="{BB962C8B-B14F-4D97-AF65-F5344CB8AC3E}">
        <p14:creationId xmlns:p14="http://schemas.microsoft.com/office/powerpoint/2010/main" val="3044086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rot="19126173">
            <a:off x="-172128" y="-35083"/>
            <a:ext cx="2429098" cy="892029"/>
          </a:xfrm>
        </p:spPr>
        <p:txBody>
          <a:bodyPr>
            <a:normAutofit/>
          </a:bodyPr>
          <a:lstStyle/>
          <a:p>
            <a:r>
              <a:rPr lang="zh-CN" altLang="en-US" sz="3200" dirty="0">
                <a:latin typeface="华文隶书" panose="02010800040101010101" charset="-122"/>
                <a:ea typeface="华文隶书" panose="02010800040101010101" charset="-122"/>
                <a:sym typeface="+mn-ea"/>
              </a:rPr>
              <a:t>通胀成因</a:t>
            </a:r>
            <a:endParaRPr lang="zh-CN" altLang="en-US" sz="3200" dirty="0"/>
          </a:p>
        </p:txBody>
      </p:sp>
      <p:sp>
        <p:nvSpPr>
          <p:cNvPr id="3" name="内容占位符 2"/>
          <p:cNvSpPr>
            <a:spLocks noGrp="1"/>
          </p:cNvSpPr>
          <p:nvPr>
            <p:ph idx="1"/>
          </p:nvPr>
        </p:nvSpPr>
        <p:spPr>
          <a:xfrm>
            <a:off x="876000" y="2152650"/>
            <a:ext cx="10440000" cy="4320000"/>
          </a:xfrm>
        </p:spPr>
        <p:txBody>
          <a:bodyPr/>
          <a:lstStyle/>
          <a:p>
            <a:endParaRPr lang="en-US" altLang="zh-CN" dirty="0">
              <a:latin typeface="华文楷体" panose="02010600040101010101" charset="-122"/>
              <a:ea typeface="华文楷体" panose="02010600040101010101" charset="-122"/>
              <a:cs typeface="华文楷体" panose="02010600040101010101" charset="-122"/>
            </a:endParaRPr>
          </a:p>
          <a:p>
            <a:endParaRPr lang="en-US" altLang="zh-CN" dirty="0">
              <a:latin typeface="华文楷体" panose="02010600040101010101" charset="-122"/>
              <a:ea typeface="华文楷体" panose="02010600040101010101" charset="-122"/>
              <a:cs typeface="华文楷体" panose="02010600040101010101" charset="-122"/>
            </a:endParaRPr>
          </a:p>
          <a:p>
            <a:endParaRPr lang="en-US" altLang="zh-CN" dirty="0">
              <a:latin typeface="华文楷体" panose="02010600040101010101" charset="-122"/>
              <a:ea typeface="华文楷体" panose="02010600040101010101" charset="-122"/>
              <a:cs typeface="华文楷体" panose="02010600040101010101" charset="-122"/>
            </a:endParaRPr>
          </a:p>
        </p:txBody>
      </p:sp>
      <p:sp>
        <p:nvSpPr>
          <p:cNvPr id="4" name="标题 1"/>
          <p:cNvSpPr>
            <a:spLocks noGrp="1"/>
          </p:cNvSpPr>
          <p:nvPr/>
        </p:nvSpPr>
        <p:spPr>
          <a:xfrm>
            <a:off x="5049520" y="179070"/>
            <a:ext cx="2093595" cy="1367790"/>
          </a:xfrm>
          <a:prstGeom prst="rect">
            <a:avLst/>
          </a:prstGeom>
        </p:spPr>
        <p:txBody>
          <a:bodyPr vert="horz" lIns="91440" tIns="45720" rIns="91440" bIns="46800" rtlCol="0" anchor="b">
            <a:normAutofit/>
          </a:bodyPr>
          <a:lst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zh-CN" altLang="en-US" sz="3200" b="0" i="0" u="none" strike="noStrike" kern="1200" cap="none" spc="0" normalizeH="0" baseline="0" noProof="0">
                <a:ln>
                  <a:noFill/>
                </a:ln>
                <a:solidFill>
                  <a:srgbClr val="000000">
                    <a:lumMod val="85000"/>
                    <a:lumOff val="15000"/>
                  </a:srgbClr>
                </a:solidFill>
                <a:effectLst/>
                <a:uLnTx/>
                <a:uFillTx/>
                <a:latin typeface="华文隶书" panose="02010800040101010101" charset="-122"/>
                <a:ea typeface="华文隶书" panose="02010800040101010101" charset="-122"/>
                <a:cs typeface="+mj-cs"/>
                <a:sym typeface="+mn-ea"/>
              </a:rPr>
              <a:t>货币现象</a:t>
            </a:r>
            <a:endParaRPr kumimoji="0" lang="zh-CN" altLang="en-US" sz="3200" b="0" i="0" u="none" strike="noStrike" kern="1200" cap="none" spc="0" normalizeH="0" baseline="0" noProof="0">
              <a:ln>
                <a:noFill/>
              </a:ln>
              <a:solidFill>
                <a:srgbClr val="000000">
                  <a:lumMod val="85000"/>
                  <a:lumOff val="15000"/>
                </a:srgbClr>
              </a:solidFill>
              <a:effectLst/>
              <a:uLnTx/>
              <a:uFillTx/>
              <a:latin typeface="微软雅黑" panose="020B0503020204020204" charset="-122"/>
              <a:ea typeface="微软雅黑" panose="020B0503020204020204" charset="-122"/>
              <a:cs typeface="+mj-cs"/>
            </a:endParaRPr>
          </a:p>
        </p:txBody>
      </p:sp>
      <p:graphicFrame>
        <p:nvGraphicFramePr>
          <p:cNvPr id="5" name="对象 4">
            <a:hlinkClick r:id="" action="ppaction://ole?verb=0"/>
          </p:cNvPr>
          <p:cNvGraphicFramePr>
            <a:graphicFrameLocks noChangeAspect="1"/>
          </p:cNvGraphicFramePr>
          <p:nvPr/>
        </p:nvGraphicFramePr>
        <p:xfrm>
          <a:off x="1210310" y="2371725"/>
          <a:ext cx="1481455" cy="483870"/>
        </p:xfrm>
        <a:graphic>
          <a:graphicData uri="http://schemas.openxmlformats.org/presentationml/2006/ole">
            <mc:AlternateContent xmlns:mc="http://schemas.openxmlformats.org/markup-compatibility/2006">
              <mc:Choice xmlns:v="urn:schemas-microsoft-com:vml" Requires="v">
                <p:oleObj spid="_x0000_s5320" r:id="rId4" imgW="622300" imgH="203200" progId="Equation.KSEE3">
                  <p:embed/>
                </p:oleObj>
              </mc:Choice>
              <mc:Fallback>
                <p:oleObj r:id="rId4" imgW="622300" imgH="203200" progId="Equation.KSEE3">
                  <p:embed/>
                  <p:pic>
                    <p:nvPicPr>
                      <p:cNvPr id="5" name="对象 4">
                        <a:hlinkClick r:id="" action="ppaction://ole?verb=0"/>
                      </p:cNvPr>
                      <p:cNvPicPr/>
                      <p:nvPr/>
                    </p:nvPicPr>
                    <p:blipFill>
                      <a:blip r:embed="rId5"/>
                      <a:stretch>
                        <a:fillRect/>
                      </a:stretch>
                    </p:blipFill>
                    <p:spPr>
                      <a:xfrm>
                        <a:off x="1210310" y="2371725"/>
                        <a:ext cx="1481455" cy="483870"/>
                      </a:xfrm>
                      <a:prstGeom prst="rect">
                        <a:avLst/>
                      </a:prstGeom>
                    </p:spPr>
                  </p:pic>
                </p:oleObj>
              </mc:Fallback>
            </mc:AlternateContent>
          </a:graphicData>
        </a:graphic>
      </p:graphicFrame>
      <p:cxnSp>
        <p:nvCxnSpPr>
          <p:cNvPr id="6" name="直接箭头连接符 5"/>
          <p:cNvCxnSpPr/>
          <p:nvPr/>
        </p:nvCxnSpPr>
        <p:spPr>
          <a:xfrm flipV="1">
            <a:off x="2806700" y="2526665"/>
            <a:ext cx="4592955" cy="31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3463290" y="2158365"/>
            <a:ext cx="348488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取对数、对时间</a:t>
            </a:r>
            <a:r>
              <a:rPr kumimoji="0" lang="en-US" altLang="zh-CN" sz="1800" b="0" i="0" u="none" strike="noStrike" kern="1200" cap="none" spc="0" normalizeH="0" baseline="0" noProof="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t</a:t>
            </a:r>
            <a:r>
              <a:rPr kumimoji="0" lang="zh-CN" altLang="en-US" sz="1800" b="0" i="0" u="none" strike="noStrike" kern="1200" cap="none" spc="0" normalizeH="0" baseline="0" noProof="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求微分、移项</a:t>
            </a:r>
          </a:p>
        </p:txBody>
      </p:sp>
      <p:graphicFrame>
        <p:nvGraphicFramePr>
          <p:cNvPr id="8" name="对象 7">
            <a:hlinkClick r:id="" action="ppaction://ole?verb=0"/>
          </p:cNvPr>
          <p:cNvGraphicFramePr>
            <a:graphicFrameLocks noChangeAspect="1"/>
          </p:cNvGraphicFramePr>
          <p:nvPr/>
        </p:nvGraphicFramePr>
        <p:xfrm>
          <a:off x="7768590" y="2063115"/>
          <a:ext cx="1849120" cy="728345"/>
        </p:xfrm>
        <a:graphic>
          <a:graphicData uri="http://schemas.openxmlformats.org/presentationml/2006/ole">
            <mc:AlternateContent xmlns:mc="http://schemas.openxmlformats.org/markup-compatibility/2006">
              <mc:Choice xmlns:v="urn:schemas-microsoft-com:vml" Requires="v">
                <p:oleObj spid="_x0000_s5321" r:id="rId6" imgW="774065" imgH="304800" progId="Equation.KSEE3">
                  <p:embed/>
                </p:oleObj>
              </mc:Choice>
              <mc:Fallback>
                <p:oleObj r:id="rId6" imgW="774065" imgH="304800" progId="Equation.KSEE3">
                  <p:embed/>
                  <p:pic>
                    <p:nvPicPr>
                      <p:cNvPr id="8" name="对象 7">
                        <a:hlinkClick r:id="" action="ppaction://ole?verb=0"/>
                      </p:cNvPr>
                      <p:cNvPicPr/>
                      <p:nvPr/>
                    </p:nvPicPr>
                    <p:blipFill>
                      <a:blip r:embed="rId7"/>
                      <a:stretch>
                        <a:fillRect/>
                      </a:stretch>
                    </p:blipFill>
                    <p:spPr>
                      <a:xfrm>
                        <a:off x="7768590" y="2063115"/>
                        <a:ext cx="1849120" cy="728345"/>
                      </a:xfrm>
                      <a:prstGeom prst="rect">
                        <a:avLst/>
                      </a:prstGeom>
                    </p:spPr>
                  </p:pic>
                </p:oleObj>
              </mc:Fallback>
            </mc:AlternateContent>
          </a:graphicData>
        </a:graphic>
      </p:graphicFrame>
      <p:sp>
        <p:nvSpPr>
          <p:cNvPr id="9" name="文本框 8"/>
          <p:cNvSpPr txBox="1"/>
          <p:nvPr/>
        </p:nvSpPr>
        <p:spPr>
          <a:xfrm>
            <a:off x="7768590" y="3115945"/>
            <a:ext cx="2755031"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M</a:t>
            </a:r>
            <a:r>
              <a:rPr kumimoji="0" lang="zh-CN" altLang="en-US"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：货币供应量</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V</a:t>
            </a:r>
            <a:r>
              <a:rPr kumimoji="0" lang="zh-CN" altLang="en-US"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：货币流通速度</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P</a:t>
            </a:r>
            <a:r>
              <a:rPr kumimoji="0" lang="zh-CN" altLang="en-US"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：价格指数</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y</a:t>
            </a:r>
            <a:r>
              <a:rPr kumimoji="0" lang="zh-CN" altLang="en-US"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：实际收入水平</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m</a:t>
            </a:r>
            <a:r>
              <a:rPr kumimoji="0" lang="zh-CN" altLang="en-US"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：货币增长率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y</a:t>
            </a:r>
            <a:r>
              <a:rPr kumimoji="0" lang="zh-CN" altLang="en-US"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：产量增长率</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v</a:t>
            </a:r>
            <a:r>
              <a:rPr kumimoji="0" lang="zh-CN" altLang="en-US" sz="2000" b="0" i="0" u="none" strike="noStrike" kern="1200" cap="none" spc="0" normalizeH="0" baseline="0" noProof="0" dirty="0">
                <a:ln>
                  <a:noFill/>
                </a:ln>
                <a:solidFill>
                  <a:srgbClr val="000000"/>
                </a:solidFill>
                <a:effectLst/>
                <a:uLnTx/>
                <a:uFillTx/>
                <a:latin typeface="华文楷体" panose="02010600040101010101" charset="-122"/>
                <a:ea typeface="华文楷体" panose="02010600040101010101" charset="-122"/>
                <a:cs typeface="华文楷体" panose="02010600040101010101" charset="-122"/>
              </a:rPr>
              <a:t>：货币流通速度增长率</a:t>
            </a:r>
          </a:p>
        </p:txBody>
      </p:sp>
    </p:spTree>
    <p:custDataLst>
      <p:tags r:id="rId2"/>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47190"/>
            <a:ext cx="10440035" cy="1579245"/>
          </a:xfrm>
        </p:spPr>
        <p:txBody>
          <a:bodyPr>
            <a:normAutofit/>
          </a:bodyPr>
          <a:lstStyle/>
          <a:p>
            <a:r>
              <a:rPr lang="zh-CN" altLang="en-US" dirty="0">
                <a:latin typeface="华文楷体" panose="02010600040101010101" charset="-122"/>
                <a:ea typeface="华文楷体" panose="02010600040101010101" charset="-122"/>
              </a:rPr>
              <a:t>总需求超过总供给引起的通胀（需求冲击引起）</a:t>
            </a:r>
          </a:p>
          <a:p>
            <a:r>
              <a:rPr lang="zh-CN" altLang="en-US" sz="2000" dirty="0">
                <a:latin typeface="华文楷体" panose="02010600040101010101" charset="-122"/>
                <a:ea typeface="华文楷体" panose="02010600040101010101" charset="-122"/>
              </a:rPr>
              <a:t>常规AS曲线下的AD曲线移动导致通货膨胀为“瓶颈式通货膨胀”</a:t>
            </a:r>
          </a:p>
          <a:p>
            <a:r>
              <a:rPr lang="zh-CN" altLang="en-US" sz="2000" dirty="0">
                <a:latin typeface="华文楷体" panose="02010600040101010101" charset="-122"/>
                <a:ea typeface="华文楷体" panose="02010600040101010101" charset="-122"/>
              </a:rPr>
              <a:t>竖直的AS曲线下的AD曲线移动导致通胀为“需求拉动的通胀”</a:t>
            </a:r>
            <a:endParaRPr lang="zh-CN" altLang="en-US" dirty="0">
              <a:latin typeface="华文楷体" panose="02010600040101010101" charset="-122"/>
              <a:ea typeface="华文楷体" panose="02010600040101010101" charset="-122"/>
            </a:endParaRPr>
          </a:p>
          <a:p>
            <a:endParaRPr lang="zh-CN" altLang="en-US" dirty="0">
              <a:latin typeface="华文楷体" panose="02010600040101010101" charset="-122"/>
              <a:ea typeface="华文楷体" panose="02010600040101010101" charset="-122"/>
            </a:endParaRPr>
          </a:p>
          <a:p>
            <a:endParaRPr lang="zh-CN" altLang="en-US" dirty="0">
              <a:latin typeface="华文楷体" panose="02010600040101010101" charset="-122"/>
              <a:ea typeface="华文楷体" panose="02010600040101010101" charset="-122"/>
            </a:endParaRPr>
          </a:p>
          <a:p>
            <a:endParaRPr lang="zh-CN" altLang="en-US" dirty="0">
              <a:latin typeface="华文楷体" panose="02010600040101010101" charset="-122"/>
              <a:ea typeface="华文楷体" panose="02010600040101010101" charset="-122"/>
              <a:sym typeface="+mn-ea"/>
            </a:endParaRPr>
          </a:p>
          <a:p>
            <a:endParaRPr lang="zh-CN" altLang="en-US" dirty="0">
              <a:latin typeface="华文楷体" panose="02010600040101010101" charset="-122"/>
              <a:ea typeface="华文楷体" panose="02010600040101010101" charset="-122"/>
            </a:endParaRPr>
          </a:p>
          <a:p>
            <a:pPr marL="0" indent="0">
              <a:buNone/>
            </a:pPr>
            <a:endParaRPr lang="zh-CN" altLang="en-US" dirty="0">
              <a:latin typeface="华文楷体" panose="02010600040101010101" charset="-122"/>
              <a:ea typeface="华文楷体" panose="02010600040101010101" charset="-122"/>
            </a:endParaRPr>
          </a:p>
          <a:p>
            <a:pPr marL="0" indent="0">
              <a:buNone/>
            </a:pPr>
            <a:endParaRPr lang="zh-CN" altLang="en-US" dirty="0">
              <a:latin typeface="华文楷体" panose="02010600040101010101" charset="-122"/>
              <a:ea typeface="华文楷体" panose="02010600040101010101" charset="-122"/>
            </a:endParaRPr>
          </a:p>
        </p:txBody>
      </p:sp>
      <p:sp>
        <p:nvSpPr>
          <p:cNvPr id="5" name="标题 1"/>
          <p:cNvSpPr>
            <a:spLocks noGrp="1"/>
          </p:cNvSpPr>
          <p:nvPr/>
        </p:nvSpPr>
        <p:spPr>
          <a:xfrm rot="19260000">
            <a:off x="-54610" y="235585"/>
            <a:ext cx="1792605" cy="661035"/>
          </a:xfrm>
          <a:prstGeom prst="rect">
            <a:avLst/>
          </a:prstGeom>
        </p:spPr>
        <p:txBody>
          <a:bodyPr vert="horz" lIns="91440" tIns="45720" rIns="91440" bIns="46800" rtlCol="0" anchor="b">
            <a:normAutofit fontScale="97500"/>
          </a:bodyPr>
          <a:lst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a:lstStyle>
          <a:p>
            <a:r>
              <a:rPr lang="zh-CN" altLang="en-US" sz="3200">
                <a:latin typeface="华文隶书" panose="02010800040101010101" charset="-122"/>
                <a:ea typeface="华文隶书" panose="02010800040101010101" charset="-122"/>
                <a:sym typeface="+mn-ea"/>
              </a:rPr>
              <a:t>通胀成因</a:t>
            </a:r>
            <a:endParaRPr lang="zh-CN" altLang="en-US" sz="3200"/>
          </a:p>
        </p:txBody>
      </p:sp>
      <p:sp>
        <p:nvSpPr>
          <p:cNvPr id="6" name="标题 1"/>
          <p:cNvSpPr>
            <a:spLocks noGrp="1"/>
          </p:cNvSpPr>
          <p:nvPr/>
        </p:nvSpPr>
        <p:spPr>
          <a:xfrm>
            <a:off x="5049520" y="179070"/>
            <a:ext cx="2093595" cy="1367790"/>
          </a:xfrm>
          <a:prstGeom prst="rect">
            <a:avLst/>
          </a:prstGeom>
        </p:spPr>
        <p:txBody>
          <a:bodyPr vert="horz" lIns="91440" tIns="45720" rIns="91440" bIns="46800" rtlCol="0" anchor="b">
            <a:normAutofit/>
          </a:bodyPr>
          <a:lst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a:lstStyle>
          <a:p>
            <a:r>
              <a:rPr lang="zh-CN" altLang="en-US" sz="3200">
                <a:latin typeface="华文隶书" panose="02010800040101010101" charset="-122"/>
                <a:ea typeface="华文隶书" panose="02010800040101010101" charset="-122"/>
                <a:sym typeface="+mn-ea"/>
              </a:rPr>
              <a:t>需求拉动</a:t>
            </a:r>
            <a:endParaRPr lang="zh-CN" altLang="en-US" sz="3200"/>
          </a:p>
        </p:txBody>
      </p:sp>
      <p:sp>
        <p:nvSpPr>
          <p:cNvPr id="8" name="标题 1"/>
          <p:cNvSpPr>
            <a:spLocks noGrp="1"/>
          </p:cNvSpPr>
          <p:nvPr/>
        </p:nvSpPr>
        <p:spPr>
          <a:xfrm>
            <a:off x="5048885" y="2922270"/>
            <a:ext cx="2093595" cy="1367790"/>
          </a:xfrm>
          <a:prstGeom prst="rect">
            <a:avLst/>
          </a:prstGeom>
        </p:spPr>
        <p:txBody>
          <a:bodyPr vert="horz" lIns="91440" tIns="45720" rIns="91440" bIns="46800" rtlCol="0" anchor="b">
            <a:normAutofit/>
          </a:bodyPr>
          <a:lst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a:lstStyle>
          <a:p>
            <a:r>
              <a:rPr lang="zh-CN" altLang="en-US" sz="3200">
                <a:latin typeface="华文隶书" panose="02010800040101010101" charset="-122"/>
                <a:ea typeface="华文隶书" panose="02010800040101010101" charset="-122"/>
                <a:sym typeface="+mn-ea"/>
              </a:rPr>
              <a:t>成本推动</a:t>
            </a:r>
            <a:endParaRPr lang="zh-CN" altLang="en-US" sz="3200"/>
          </a:p>
        </p:txBody>
      </p:sp>
      <p:sp>
        <p:nvSpPr>
          <p:cNvPr id="9" name="内容占位符 2"/>
          <p:cNvSpPr>
            <a:spLocks noGrp="1"/>
          </p:cNvSpPr>
          <p:nvPr/>
        </p:nvSpPr>
        <p:spPr>
          <a:xfrm>
            <a:off x="838200" y="4333875"/>
            <a:ext cx="10440035" cy="1955165"/>
          </a:xfrm>
          <a:prstGeom prst="rect">
            <a:avLst/>
          </a:prstGeom>
        </p:spPr>
        <p:txBody>
          <a:bodyPr vert="horz" lIns="91440" tIns="45720" rIns="91440" bIns="4680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lumMod val="85000"/>
                    <a:lumOff val="15000"/>
                  </a:schemeClr>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lumMod val="85000"/>
                    <a:lumOff val="15000"/>
                  </a:schemeClr>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lumMod val="85000"/>
                    <a:lumOff val="15000"/>
                  </a:schemeClr>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华文楷体" panose="02010600040101010101" charset="-122"/>
                <a:ea typeface="华文楷体" panose="02010600040101010101" charset="-122"/>
                <a:sym typeface="+mn-ea"/>
              </a:rPr>
              <a:t>总需求超过总供给引起的通胀（供给冲击引起）</a:t>
            </a:r>
          </a:p>
          <a:p>
            <a:endParaRPr lang="zh-CN" altLang="en-US" dirty="0">
              <a:latin typeface="华文楷体" panose="02010600040101010101" charset="-122"/>
              <a:ea typeface="华文楷体" panose="02010600040101010101" charset="-122"/>
            </a:endParaRPr>
          </a:p>
          <a:p>
            <a:pPr marL="0" indent="0">
              <a:buNone/>
            </a:pPr>
            <a:endParaRPr lang="zh-CN" altLang="en-US" dirty="0">
              <a:latin typeface="华文楷体" panose="02010600040101010101" charset="-122"/>
              <a:ea typeface="华文楷体" panose="02010600040101010101" charset="-122"/>
            </a:endParaRPr>
          </a:p>
          <a:p>
            <a:pPr marL="0" indent="0">
              <a:buNone/>
            </a:pPr>
            <a:endParaRPr lang="zh-CN" altLang="en-US" dirty="0">
              <a:latin typeface="华文楷体" panose="02010600040101010101" charset="-122"/>
              <a:ea typeface="华文楷体" panose="02010600040101010101" charset="-122"/>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876000" y="2065655"/>
            <a:ext cx="10440000" cy="4320000"/>
          </a:xfrm>
        </p:spPr>
        <p:txBody>
          <a:bodyPr/>
          <a:lstStyle/>
          <a:p>
            <a:r>
              <a:rPr lang="en-US" altLang="zh-CN" dirty="0">
                <a:latin typeface="华文楷体" panose="02010600040101010101" charset="-122"/>
                <a:ea typeface="华文楷体" panose="02010600040101010101" charset="-122"/>
              </a:rPr>
              <a:t>“</a:t>
            </a:r>
            <a:r>
              <a:rPr lang="zh-CN" altLang="en-US" dirty="0">
                <a:latin typeface="华文楷体" panose="02010600040101010101" charset="-122"/>
                <a:ea typeface="华文楷体" panose="02010600040101010101" charset="-122"/>
              </a:rPr>
              <a:t>不患寡而患不均</a:t>
            </a:r>
            <a:r>
              <a:rPr lang="en-US" altLang="zh-CN" dirty="0">
                <a:latin typeface="华文楷体" panose="02010600040101010101" charset="-122"/>
                <a:ea typeface="华文楷体" panose="02010600040101010101" charset="-122"/>
              </a:rPr>
              <a:t>”</a:t>
            </a:r>
          </a:p>
          <a:p>
            <a:r>
              <a:rPr lang="zh-CN" altLang="en-US" dirty="0">
                <a:latin typeface="华文楷体" panose="02010600040101010101" charset="-122"/>
                <a:ea typeface="华文楷体" panose="02010600040101010101" charset="-122"/>
              </a:rPr>
              <a:t>两个企业生产能力不同，工资低的企业员工又要向另一个企业的工资看齐</a:t>
            </a:r>
          </a:p>
          <a:p>
            <a:r>
              <a:rPr lang="zh-CN" altLang="en-US" dirty="0">
                <a:latin typeface="华文楷体" panose="02010600040101010101" charset="-122"/>
                <a:ea typeface="华文楷体" panose="02010600040101010101" charset="-122"/>
              </a:rPr>
              <a:t>通货膨胀率 </a:t>
            </a:r>
            <a:r>
              <a:rPr lang="en-US" altLang="zh-CN" dirty="0">
                <a:latin typeface="华文楷体" panose="02010600040101010101" charset="-122"/>
                <a:ea typeface="华文楷体" panose="02010600040101010101" charset="-122"/>
              </a:rPr>
              <a:t>=</a:t>
            </a:r>
            <a:r>
              <a:rPr lang="zh-CN" altLang="en-US" dirty="0">
                <a:latin typeface="华文楷体" panose="02010600040101010101" charset="-122"/>
                <a:ea typeface="华文楷体" panose="02010600040101010101" charset="-122"/>
              </a:rPr>
              <a:t>货币</a:t>
            </a:r>
            <a:r>
              <a:rPr lang="en-US" altLang="zh-CN" dirty="0">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rPr>
              <a:t>工资增长率 </a:t>
            </a:r>
            <a:r>
              <a:rPr lang="en-US" altLang="zh-CN" dirty="0">
                <a:latin typeface="华文楷体" panose="02010600040101010101" charset="-122"/>
                <a:ea typeface="华文楷体" panose="02010600040101010101" charset="-122"/>
              </a:rPr>
              <a:t>– </a:t>
            </a:r>
            <a:r>
              <a:rPr lang="zh-CN" altLang="en-US" dirty="0">
                <a:latin typeface="华文楷体" panose="02010600040101010101" charset="-122"/>
                <a:ea typeface="华文楷体" panose="02010600040101010101" charset="-122"/>
              </a:rPr>
              <a:t>劳动生产增长率</a:t>
            </a:r>
          </a:p>
        </p:txBody>
      </p:sp>
      <p:sp>
        <p:nvSpPr>
          <p:cNvPr id="4" name="标题 1"/>
          <p:cNvSpPr>
            <a:spLocks noGrp="1"/>
          </p:cNvSpPr>
          <p:nvPr/>
        </p:nvSpPr>
        <p:spPr>
          <a:xfrm rot="19260000">
            <a:off x="-54610" y="235585"/>
            <a:ext cx="1792605" cy="661035"/>
          </a:xfrm>
          <a:prstGeom prst="rect">
            <a:avLst/>
          </a:prstGeom>
        </p:spPr>
        <p:txBody>
          <a:bodyPr vert="horz" lIns="91440" tIns="45720" rIns="91440" bIns="46800" rtlCol="0" anchor="b">
            <a:normAutofit fontScale="97500"/>
          </a:bodyPr>
          <a:lst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a:lstStyle>
          <a:p>
            <a:r>
              <a:rPr lang="zh-CN" altLang="en-US" sz="3200">
                <a:latin typeface="华文隶书" panose="02010800040101010101" charset="-122"/>
                <a:ea typeface="华文隶书" panose="02010800040101010101" charset="-122"/>
                <a:sym typeface="+mn-ea"/>
              </a:rPr>
              <a:t>通胀成因</a:t>
            </a:r>
            <a:endParaRPr lang="zh-CN" altLang="en-US" sz="3200"/>
          </a:p>
        </p:txBody>
      </p:sp>
      <p:sp>
        <p:nvSpPr>
          <p:cNvPr id="6" name="标题 1"/>
          <p:cNvSpPr>
            <a:spLocks noGrp="1"/>
          </p:cNvSpPr>
          <p:nvPr/>
        </p:nvSpPr>
        <p:spPr>
          <a:xfrm>
            <a:off x="4886960" y="172720"/>
            <a:ext cx="2418080" cy="1367790"/>
          </a:xfrm>
          <a:prstGeom prst="rect">
            <a:avLst/>
          </a:prstGeom>
        </p:spPr>
        <p:txBody>
          <a:bodyPr vert="horz" lIns="91440" tIns="45720" rIns="91440" bIns="46800" rtlCol="0" anchor="b">
            <a:normAutofit/>
          </a:bodyPr>
          <a:lstStyle>
            <a:lvl1pPr algn="l" defTabSz="914400" rtl="0" eaLnBrk="1" latinLnBrk="0" hangingPunct="1">
              <a:lnSpc>
                <a:spcPct val="120000"/>
              </a:lnSpc>
              <a:spcBef>
                <a:spcPct val="0"/>
              </a:spcBef>
              <a:buNone/>
              <a:defRPr sz="4000" kern="1200">
                <a:solidFill>
                  <a:schemeClr val="tx1">
                    <a:lumMod val="85000"/>
                    <a:lumOff val="15000"/>
                  </a:schemeClr>
                </a:solidFill>
                <a:latin typeface="微软雅黑" panose="020B0503020204020204" charset="-122"/>
                <a:ea typeface="微软雅黑" panose="020B0503020204020204" charset="-122"/>
                <a:cs typeface="+mj-cs"/>
              </a:defRPr>
            </a:lvl1pPr>
          </a:lstStyle>
          <a:p>
            <a:r>
              <a:rPr lang="zh-CN" altLang="en-US" sz="3200">
                <a:latin typeface="华文隶书" panose="02010800040101010101" charset="-122"/>
                <a:ea typeface="华文隶书" panose="02010800040101010101" charset="-122"/>
                <a:sym typeface="+mn-ea"/>
              </a:rPr>
              <a:t>结构性通胀</a:t>
            </a:r>
            <a:endParaRPr lang="zh-CN" altLang="en-US" sz="3200"/>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365" y="172240"/>
            <a:ext cx="10440000" cy="1368000"/>
          </a:xfrm>
        </p:spPr>
        <p:txBody>
          <a:bodyPr>
            <a:normAutofit/>
          </a:bodyPr>
          <a:lstStyle/>
          <a:p>
            <a:r>
              <a:rPr lang="zh-CN" altLang="en-US" sz="3200">
                <a:latin typeface="华文隶书" panose="02010800040101010101" charset="-122"/>
                <a:ea typeface="华文隶书" panose="02010800040101010101" charset="-122"/>
                <a:sym typeface="+mn-ea"/>
              </a:rPr>
              <a:t>通货膨胀的成本</a:t>
            </a:r>
            <a:endParaRPr lang="zh-CN" altLang="en-US" sz="3200"/>
          </a:p>
        </p:txBody>
      </p:sp>
      <p:sp>
        <p:nvSpPr>
          <p:cNvPr id="5" name="文本框 4"/>
          <p:cNvSpPr txBox="1"/>
          <p:nvPr/>
        </p:nvSpPr>
        <p:spPr>
          <a:xfrm>
            <a:off x="3894455" y="2132965"/>
            <a:ext cx="1826895" cy="398780"/>
          </a:xfrm>
          <a:prstGeom prst="rect">
            <a:avLst/>
          </a:prstGeom>
          <a:noFill/>
        </p:spPr>
        <p:txBody>
          <a:bodyPr wrap="square" rtlCol="0">
            <a:spAutoFit/>
          </a:bodyPr>
          <a:lstStyle/>
          <a:p>
            <a:pPr lvl="0" algn="l">
              <a:buClrTx/>
              <a:buSzTx/>
              <a:buFontTx/>
            </a:pPr>
            <a:r>
              <a:rPr lang="zh-CN" altLang="en-US" sz="2000">
                <a:latin typeface="华文楷体" panose="02010600040101010101" charset="-122"/>
                <a:ea typeface="华文楷体" panose="02010600040101010101" charset="-122"/>
                <a:sym typeface="+mn-ea"/>
              </a:rPr>
              <a:t>可确定的</a:t>
            </a:r>
          </a:p>
        </p:txBody>
      </p:sp>
      <p:sp>
        <p:nvSpPr>
          <p:cNvPr id="6" name="文本框 5"/>
          <p:cNvSpPr txBox="1"/>
          <p:nvPr/>
        </p:nvSpPr>
        <p:spPr>
          <a:xfrm>
            <a:off x="3903980" y="4928870"/>
            <a:ext cx="1638935" cy="398780"/>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rPr>
              <a:t>不确定的</a:t>
            </a:r>
          </a:p>
        </p:txBody>
      </p:sp>
      <p:sp>
        <p:nvSpPr>
          <p:cNvPr id="7" name="文本框 6"/>
          <p:cNvSpPr txBox="1"/>
          <p:nvPr/>
        </p:nvSpPr>
        <p:spPr>
          <a:xfrm>
            <a:off x="5721350" y="777240"/>
            <a:ext cx="1307465" cy="398780"/>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rPr>
              <a:t>菜单成本</a:t>
            </a:r>
          </a:p>
        </p:txBody>
      </p:sp>
      <p:sp>
        <p:nvSpPr>
          <p:cNvPr id="8" name="文本框 7"/>
          <p:cNvSpPr txBox="1"/>
          <p:nvPr/>
        </p:nvSpPr>
        <p:spPr>
          <a:xfrm>
            <a:off x="5721350" y="1452245"/>
            <a:ext cx="1695450" cy="398780"/>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rPr>
              <a:t>鞋底成本</a:t>
            </a:r>
          </a:p>
        </p:txBody>
      </p:sp>
      <p:sp>
        <p:nvSpPr>
          <p:cNvPr id="9" name="文本框 8"/>
          <p:cNvSpPr txBox="1"/>
          <p:nvPr/>
        </p:nvSpPr>
        <p:spPr>
          <a:xfrm>
            <a:off x="5728335" y="2126615"/>
            <a:ext cx="1688465" cy="398780"/>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rPr>
              <a:t>税收扭曲</a:t>
            </a:r>
          </a:p>
        </p:txBody>
      </p:sp>
      <p:sp>
        <p:nvSpPr>
          <p:cNvPr id="10" name="文本框 9"/>
          <p:cNvSpPr txBox="1"/>
          <p:nvPr/>
        </p:nvSpPr>
        <p:spPr>
          <a:xfrm>
            <a:off x="5721350" y="2806700"/>
            <a:ext cx="4598670" cy="398780"/>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rPr>
              <a:t>相对价格变动导致的资源配置不当</a:t>
            </a:r>
          </a:p>
        </p:txBody>
      </p:sp>
      <p:sp>
        <p:nvSpPr>
          <p:cNvPr id="11" name="文本框 10"/>
          <p:cNvSpPr txBox="1"/>
          <p:nvPr/>
        </p:nvSpPr>
        <p:spPr>
          <a:xfrm>
            <a:off x="5728335" y="3474720"/>
            <a:ext cx="1927225" cy="398780"/>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rPr>
              <a:t>混乱与不方便</a:t>
            </a:r>
          </a:p>
        </p:txBody>
      </p:sp>
      <p:sp>
        <p:nvSpPr>
          <p:cNvPr id="12" name="文本框 11"/>
          <p:cNvSpPr txBox="1"/>
          <p:nvPr/>
        </p:nvSpPr>
        <p:spPr>
          <a:xfrm>
            <a:off x="5728335" y="4263390"/>
            <a:ext cx="2715895" cy="398780"/>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rPr>
              <a:t>不确定性的增加</a:t>
            </a:r>
          </a:p>
        </p:txBody>
      </p:sp>
      <p:sp>
        <p:nvSpPr>
          <p:cNvPr id="13" name="文本框 12"/>
          <p:cNvSpPr txBox="1"/>
          <p:nvPr/>
        </p:nvSpPr>
        <p:spPr>
          <a:xfrm>
            <a:off x="5721350" y="4922520"/>
            <a:ext cx="3084830" cy="398780"/>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rPr>
              <a:t>不合意的财富再分配</a:t>
            </a:r>
          </a:p>
        </p:txBody>
      </p:sp>
      <p:sp>
        <p:nvSpPr>
          <p:cNvPr id="14" name="文本框 13"/>
          <p:cNvSpPr txBox="1"/>
          <p:nvPr/>
        </p:nvSpPr>
        <p:spPr>
          <a:xfrm>
            <a:off x="5728335" y="5584825"/>
            <a:ext cx="2984500" cy="398780"/>
          </a:xfrm>
          <a:prstGeom prst="rect">
            <a:avLst/>
          </a:prstGeom>
          <a:noFill/>
        </p:spPr>
        <p:txBody>
          <a:bodyPr wrap="square" rtlCol="0">
            <a:spAutoFit/>
          </a:bodyPr>
          <a:lstStyle/>
          <a:p>
            <a:r>
              <a:rPr lang="zh-CN" altLang="en-US" sz="2000">
                <a:latin typeface="华文楷体" panose="02010600040101010101" charset="-122"/>
                <a:ea typeface="华文楷体" panose="02010600040101010101" charset="-122"/>
              </a:rPr>
              <a:t>相对价格变动性的增加</a:t>
            </a:r>
          </a:p>
        </p:txBody>
      </p:sp>
      <p:sp>
        <p:nvSpPr>
          <p:cNvPr id="15" name="文本框 14"/>
          <p:cNvSpPr txBox="1"/>
          <p:nvPr/>
        </p:nvSpPr>
        <p:spPr>
          <a:xfrm>
            <a:off x="1361440" y="3514090"/>
            <a:ext cx="2966085" cy="429895"/>
          </a:xfrm>
          <a:prstGeom prst="rect">
            <a:avLst/>
          </a:prstGeom>
          <a:noFill/>
        </p:spPr>
        <p:txBody>
          <a:bodyPr wrap="square" rtlCol="0">
            <a:spAutoFit/>
          </a:bodyPr>
          <a:lstStyle/>
          <a:p>
            <a:pPr lvl="0" algn="l">
              <a:buClrTx/>
              <a:buSzTx/>
              <a:buFontTx/>
            </a:pPr>
            <a:r>
              <a:rPr lang="zh-CN" altLang="en-US" sz="2200">
                <a:latin typeface="华文楷体" panose="02010600040101010101" charset="-122"/>
                <a:ea typeface="华文楷体" panose="02010600040101010101" charset="-122"/>
                <a:sym typeface="+mn-ea"/>
              </a:rPr>
              <a:t>通货膨胀的成本</a:t>
            </a:r>
          </a:p>
        </p:txBody>
      </p:sp>
      <p:sp>
        <p:nvSpPr>
          <p:cNvPr id="16" name="左大括号 15"/>
          <p:cNvSpPr/>
          <p:nvPr/>
        </p:nvSpPr>
        <p:spPr>
          <a:xfrm>
            <a:off x="3663950" y="2333625"/>
            <a:ext cx="231140" cy="279082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左大括号 16"/>
          <p:cNvSpPr/>
          <p:nvPr/>
        </p:nvSpPr>
        <p:spPr>
          <a:xfrm>
            <a:off x="5172075" y="937895"/>
            <a:ext cx="356235" cy="273431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左大括号 17"/>
          <p:cNvSpPr/>
          <p:nvPr/>
        </p:nvSpPr>
        <p:spPr>
          <a:xfrm>
            <a:off x="5172710" y="4436745"/>
            <a:ext cx="354965" cy="13830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F29D6368-8187-422D-A048-20FB9BBC0797}"/>
              </a:ext>
            </a:extLst>
          </p:cNvPr>
          <p:cNvSpPr>
            <a:spLocks noGrp="1"/>
          </p:cNvSpPr>
          <p:nvPr>
            <p:ph type="title"/>
          </p:nvPr>
        </p:nvSpPr>
        <p:spPr>
          <a:xfrm>
            <a:off x="838200" y="365125"/>
            <a:ext cx="10515600" cy="973482"/>
          </a:xfrm>
        </p:spPr>
        <p:txBody>
          <a:bodyPr>
            <a:normAutofit/>
          </a:bodyPr>
          <a:lstStyle/>
          <a:p>
            <a:r>
              <a:rPr lang="zh-CN" altLang="en-US" sz="3200" dirty="0">
                <a:latin typeface="华文隶书" panose="02010800040101010101" pitchFamily="2" charset="-122"/>
                <a:ea typeface="华文隶书" panose="02010800040101010101" pitchFamily="2" charset="-122"/>
              </a:rPr>
              <a:t>国内生产总值及其核算方法</a:t>
            </a:r>
          </a:p>
        </p:txBody>
      </p:sp>
      <p:sp>
        <p:nvSpPr>
          <p:cNvPr id="10" name="内容占位符 9">
            <a:extLst>
              <a:ext uri="{FF2B5EF4-FFF2-40B4-BE49-F238E27FC236}">
                <a16:creationId xmlns:a16="http://schemas.microsoft.com/office/drawing/2014/main" id="{3C61C87E-B406-4A26-B9BF-F7F70FAB2B78}"/>
              </a:ext>
            </a:extLst>
          </p:cNvPr>
          <p:cNvSpPr>
            <a:spLocks noGrp="1"/>
          </p:cNvSpPr>
          <p:nvPr>
            <p:ph idx="1"/>
          </p:nvPr>
        </p:nvSpPr>
        <p:spPr>
          <a:xfrm>
            <a:off x="838200" y="1542793"/>
            <a:ext cx="10515600" cy="3916974"/>
          </a:xfrm>
        </p:spPr>
        <p:txBody>
          <a:bodyPr>
            <a:normAutofit lnSpcReduction="10000"/>
          </a:bodyPr>
          <a:lstStyle/>
          <a:p>
            <a:r>
              <a:rPr lang="zh-CN" altLang="en-US" sz="2400" b="1" dirty="0">
                <a:latin typeface="华文楷体" panose="02010600040101010101" pitchFamily="2" charset="-122"/>
                <a:ea typeface="华文楷体" panose="02010600040101010101" pitchFamily="2" charset="-122"/>
              </a:rPr>
              <a:t>国内生产总值</a:t>
            </a:r>
            <a:r>
              <a:rPr lang="en-US" altLang="zh-CN" sz="2400" b="1" dirty="0">
                <a:latin typeface="华文楷体" panose="02010600040101010101" pitchFamily="2" charset="-122"/>
                <a:ea typeface="华文楷体" panose="02010600040101010101" pitchFamily="2" charset="-122"/>
              </a:rPr>
              <a:t>(GDP):</a:t>
            </a:r>
            <a:r>
              <a:rPr lang="zh-CN" altLang="en-US" sz="2400" dirty="0">
                <a:latin typeface="华文楷体" panose="02010600040101010101" pitchFamily="2" charset="-122"/>
                <a:ea typeface="华文楷体" panose="02010600040101010101" pitchFamily="2" charset="-122"/>
              </a:rPr>
              <a:t>指经济社会</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即一国或一地区</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在一定时期内</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通常是一年</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运用生产要素所生产的全部最终产品的价值总和。</a:t>
            </a: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400" dirty="0">
                <a:solidFill>
                  <a:srgbClr val="FF0000"/>
                </a:solidFill>
                <a:latin typeface="华文楷体" panose="02010600040101010101" pitchFamily="2" charset="-122"/>
                <a:ea typeface="华文楷体" panose="02010600040101010101" pitchFamily="2" charset="-122"/>
              </a:rPr>
              <a:t>   </a:t>
            </a:r>
            <a:r>
              <a:rPr lang="zh-CN" altLang="en-US"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GDP</a:t>
            </a:r>
            <a:r>
              <a:rPr lang="zh-CN" altLang="en-US" sz="2400" dirty="0">
                <a:solidFill>
                  <a:srgbClr val="FF0000"/>
                </a:solidFill>
                <a:latin typeface="华文楷体" panose="02010600040101010101" pitchFamily="2" charset="-122"/>
                <a:ea typeface="华文楷体" panose="02010600040101010101" pitchFamily="2" charset="-122"/>
              </a:rPr>
              <a:t>的计算遵循国土原则。）</a:t>
            </a:r>
            <a:endParaRPr lang="en-US" altLang="zh-CN" sz="2400" dirty="0">
              <a:latin typeface="华文楷体" panose="02010600040101010101" pitchFamily="2" charset="-122"/>
              <a:ea typeface="华文楷体" panose="02010600040101010101" pitchFamily="2" charset="-122"/>
            </a:endParaRPr>
          </a:p>
          <a:p>
            <a:r>
              <a:rPr lang="zh-CN" altLang="en-US" sz="2400" b="1" dirty="0">
                <a:solidFill>
                  <a:schemeClr val="accent1"/>
                </a:solidFill>
                <a:latin typeface="华文楷体" panose="02010600040101010101" pitchFamily="2" charset="-122"/>
                <a:ea typeface="华文楷体" panose="02010600040101010101" pitchFamily="2" charset="-122"/>
              </a:rPr>
              <a:t>国民</a:t>
            </a:r>
            <a:r>
              <a:rPr lang="zh-CN" altLang="en-US" sz="2400" b="1" dirty="0">
                <a:latin typeface="华文楷体" panose="02010600040101010101" pitchFamily="2" charset="-122"/>
                <a:ea typeface="华文楷体" panose="02010600040101010101" pitchFamily="2" charset="-122"/>
              </a:rPr>
              <a:t>生产总值</a:t>
            </a:r>
            <a:r>
              <a:rPr lang="en-US" altLang="zh-CN" sz="2400" b="1" dirty="0">
                <a:latin typeface="华文楷体" panose="02010600040101010101" pitchFamily="2" charset="-122"/>
                <a:ea typeface="华文楷体" panose="02010600040101010101" pitchFamily="2" charset="-122"/>
              </a:rPr>
              <a:t>(GNP):</a:t>
            </a:r>
            <a:r>
              <a:rPr lang="zh-CN" altLang="en-US" sz="2400" dirty="0">
                <a:latin typeface="华文楷体" panose="02010600040101010101" pitchFamily="2" charset="-122"/>
                <a:ea typeface="华文楷体" panose="02010600040101010101" pitchFamily="2" charset="-122"/>
              </a:rPr>
              <a:t>指某国国民所拥有的全部生产要素在一定时期内所生产的最终产品的市场价值。</a:t>
            </a: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400" dirty="0">
                <a:solidFill>
                  <a:srgbClr val="FF0000"/>
                </a:solidFill>
                <a:latin typeface="华文楷体" panose="02010600040101010101" pitchFamily="2" charset="-122"/>
                <a:ea typeface="华文楷体" panose="02010600040101010101" pitchFamily="2" charset="-122"/>
              </a:rPr>
              <a:t>   </a:t>
            </a:r>
            <a:r>
              <a:rPr lang="zh-CN" altLang="en-US"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GNP</a:t>
            </a:r>
            <a:r>
              <a:rPr lang="zh-CN" altLang="en-US" sz="2400" dirty="0">
                <a:solidFill>
                  <a:srgbClr val="FF0000"/>
                </a:solidFill>
                <a:latin typeface="华文楷体" panose="02010600040101010101" pitchFamily="2" charset="-122"/>
                <a:ea typeface="华文楷体" panose="02010600040101010101" pitchFamily="2" charset="-122"/>
              </a:rPr>
              <a:t>的计算遵循国民原则。）</a:t>
            </a:r>
            <a:endParaRPr lang="en-US" altLang="zh-CN" sz="2400" dirty="0">
              <a:solidFill>
                <a:srgbClr val="FF0000"/>
              </a:solidFill>
              <a:latin typeface="华文楷体" panose="02010600040101010101" pitchFamily="2" charset="-122"/>
              <a:ea typeface="华文楷体" panose="02010600040101010101" pitchFamily="2" charset="-122"/>
            </a:endParaRPr>
          </a:p>
          <a:p>
            <a:pPr marL="0" indent="0">
              <a:buNone/>
            </a:pPr>
            <a:endParaRPr lang="zh-CN" altLang="en-US" sz="2400" dirty="0">
              <a:solidFill>
                <a:srgbClr val="FF0000"/>
              </a:solidFill>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最终产品</a:t>
            </a:r>
            <a:r>
              <a:rPr lang="en-US" altLang="zh-CN" sz="2400" b="1"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指在一定时期内生产的并由其最后使用者购买的产品和劳务（</a:t>
            </a:r>
            <a:r>
              <a:rPr lang="zh-CN" altLang="en-US" sz="2400" dirty="0">
                <a:solidFill>
                  <a:srgbClr val="FF0000"/>
                </a:solidFill>
                <a:latin typeface="华文楷体" panose="02010600040101010101" pitchFamily="2" charset="-122"/>
                <a:ea typeface="华文楷体" panose="02010600040101010101" pitchFamily="2" charset="-122"/>
              </a:rPr>
              <a:t>不再投入生产）</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中间产品</a:t>
            </a:r>
            <a:r>
              <a:rPr lang="en-US" altLang="zh-CN" sz="2400" b="1"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用于再出售而供生产别种产品</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4506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5365" y="172240"/>
            <a:ext cx="10440000" cy="1368000"/>
          </a:xfrm>
        </p:spPr>
        <p:txBody>
          <a:bodyPr>
            <a:normAutofit/>
          </a:bodyPr>
          <a:lstStyle/>
          <a:p>
            <a:r>
              <a:rPr lang="zh-CN" altLang="en-US" sz="3200" dirty="0">
                <a:latin typeface="华文隶书" panose="02010800040101010101" pitchFamily="2" charset="-122"/>
                <a:ea typeface="华文隶书" panose="02010800040101010101" pitchFamily="2" charset="-122"/>
              </a:rPr>
              <a:t>失业与通货膨胀的关系</a:t>
            </a:r>
            <a:r>
              <a:rPr lang="en-US" altLang="zh-CN" sz="3200" dirty="0">
                <a:latin typeface="华文隶书" panose="02010800040101010101" pitchFamily="2" charset="-122"/>
                <a:ea typeface="华文隶书" panose="02010800040101010101" pitchFamily="2" charset="-122"/>
              </a:rPr>
              <a:t>—</a:t>
            </a:r>
            <a:r>
              <a:rPr lang="zh-CN" altLang="en-US" sz="3200" dirty="0">
                <a:latin typeface="华文隶书" panose="02010800040101010101" pitchFamily="2" charset="-122"/>
                <a:ea typeface="华文隶书" panose="02010800040101010101" pitchFamily="2" charset="-122"/>
              </a:rPr>
              <a:t>菲利普斯曲线</a:t>
            </a:r>
            <a:endParaRPr lang="zh-CN" altLang="en-US" sz="3200" dirty="0"/>
          </a:p>
        </p:txBody>
      </p:sp>
      <p:sp>
        <p:nvSpPr>
          <p:cNvPr id="3" name="内容占位符 2"/>
          <p:cNvSpPr>
            <a:spLocks noGrp="1"/>
          </p:cNvSpPr>
          <p:nvPr>
            <p:ph idx="1"/>
          </p:nvPr>
        </p:nvSpPr>
        <p:spPr>
          <a:xfrm>
            <a:off x="876300" y="2115820"/>
            <a:ext cx="10440035" cy="1336040"/>
          </a:xfrm>
        </p:spPr>
        <p:txBody>
          <a:bodyPr/>
          <a:lstStyle/>
          <a:p>
            <a:r>
              <a:rPr lang="zh-CN" altLang="en-US" dirty="0">
                <a:latin typeface="华文楷体" panose="02010600040101010101" charset="-122"/>
                <a:ea typeface="华文楷体" panose="02010600040101010101" charset="-122"/>
              </a:rPr>
              <a:t>失业率和通货膨胀率有反比例关系</a:t>
            </a:r>
          </a:p>
          <a:p>
            <a:pPr marL="0" indent="0">
              <a:buNone/>
            </a:pPr>
            <a:r>
              <a:rPr lang="zh-CN" altLang="en-US" dirty="0">
                <a:latin typeface="华文楷体" panose="02010600040101010101" charset="-122"/>
                <a:ea typeface="华文楷体" panose="02010600040101010101" charset="-122"/>
              </a:rPr>
              <a:t>                                         </a:t>
            </a:r>
            <a:r>
              <a:rPr lang="zh-CN" altLang="en-US" sz="2000" dirty="0">
                <a:latin typeface="华文楷体" panose="02010600040101010101" charset="-122"/>
                <a:ea typeface="华文楷体" panose="02010600040101010101" charset="-122"/>
              </a:rPr>
              <a:t>政府可以通过承受更高失业率缓解通货膨胀</a:t>
            </a:r>
          </a:p>
          <a:p>
            <a:pPr marL="0" indent="0">
              <a:buNone/>
            </a:pPr>
            <a:endParaRPr lang="zh-CN" altLang="en-US" dirty="0">
              <a:latin typeface="华文楷体" panose="02010600040101010101" charset="-122"/>
              <a:ea typeface="华文楷体" panose="02010600040101010101" charset="-122"/>
            </a:endParaRPr>
          </a:p>
          <a:p>
            <a:pPr marL="0" indent="0">
              <a:buNone/>
            </a:pPr>
            <a:endParaRPr lang="zh-CN" altLang="en-US" dirty="0">
              <a:latin typeface="华文楷体" panose="02010600040101010101" charset="-122"/>
              <a:ea typeface="华文楷体" panose="02010600040101010101" charset="-122"/>
            </a:endParaRPr>
          </a:p>
        </p:txBody>
      </p:sp>
      <p:graphicFrame>
        <p:nvGraphicFramePr>
          <p:cNvPr id="7" name="对象 -2147482569"/>
          <p:cNvGraphicFramePr>
            <a:graphicFrameLocks noChangeAspect="1"/>
          </p:cNvGraphicFramePr>
          <p:nvPr/>
        </p:nvGraphicFramePr>
        <p:xfrm>
          <a:off x="1243330" y="2657475"/>
          <a:ext cx="2467610" cy="541655"/>
        </p:xfrm>
        <a:graphic>
          <a:graphicData uri="http://schemas.openxmlformats.org/presentationml/2006/ole">
            <mc:AlternateContent xmlns:mc="http://schemas.openxmlformats.org/markup-compatibility/2006">
              <mc:Choice xmlns:v="urn:schemas-microsoft-com:vml" Requires="v">
                <p:oleObj spid="_x0000_s6245" r:id="rId5" imgW="1041400" imgH="228600" progId="Equation.KSEE3">
                  <p:embed/>
                </p:oleObj>
              </mc:Choice>
              <mc:Fallback>
                <p:oleObj r:id="rId5" imgW="1041400" imgH="228600" progId="Equation.KSEE3">
                  <p:embed/>
                  <p:pic>
                    <p:nvPicPr>
                      <p:cNvPr id="7" name="对象 -2147482569"/>
                      <p:cNvPicPr/>
                      <p:nvPr/>
                    </p:nvPicPr>
                    <p:blipFill>
                      <a:blip r:embed="rId6"/>
                      <a:stretch>
                        <a:fillRect/>
                      </a:stretch>
                    </p:blipFill>
                    <p:spPr>
                      <a:xfrm>
                        <a:off x="1243330" y="2657475"/>
                        <a:ext cx="2467610" cy="541655"/>
                      </a:xfrm>
                      <a:prstGeom prst="rect">
                        <a:avLst/>
                      </a:prstGeom>
                      <a:noFill/>
                      <a:ln w="38100">
                        <a:noFill/>
                        <a:miter/>
                      </a:ln>
                    </p:spPr>
                  </p:pic>
                </p:oleObj>
              </mc:Fallback>
            </mc:AlternateContent>
          </a:graphicData>
        </a:graphic>
      </p:graphicFrame>
      <p:sp>
        <p:nvSpPr>
          <p:cNvPr id="4" name="文本框 3"/>
          <p:cNvSpPr txBox="1"/>
          <p:nvPr/>
        </p:nvSpPr>
        <p:spPr>
          <a:xfrm>
            <a:off x="7830820" y="1101090"/>
            <a:ext cx="3851575" cy="1631216"/>
          </a:xfrm>
          <a:prstGeom prst="rect">
            <a:avLst/>
          </a:prstGeom>
          <a:noFill/>
        </p:spPr>
        <p:txBody>
          <a:bodyPr wrap="square" rtlCol="0">
            <a:spAutoFit/>
          </a:bodyPr>
          <a:lstStyle/>
          <a:p>
            <a:r>
              <a:rPr lang="en-US" altLang="zh-CN" sz="2000" dirty="0">
                <a:latin typeface="华文楷体" panose="02010600040101010101" charset="-122"/>
                <a:ea typeface="华文楷体" panose="02010600040101010101" charset="-122"/>
                <a:cs typeface="华文楷体" panose="02010600040101010101" charset="-122"/>
              </a:rPr>
              <a:t>π</a:t>
            </a:r>
            <a:r>
              <a:rPr lang="zh-CN" altLang="en-US" sz="2000" dirty="0">
                <a:latin typeface="华文楷体" panose="02010600040101010101" charset="-122"/>
                <a:ea typeface="华文楷体" panose="02010600040101010101" charset="-122"/>
                <a:cs typeface="华文楷体" panose="02010600040101010101" charset="-122"/>
              </a:rPr>
              <a:t>：通货膨胀率</a:t>
            </a:r>
          </a:p>
          <a:p>
            <a:r>
              <a:rPr lang="en-US" altLang="zh-CN" sz="2000" dirty="0">
                <a:latin typeface="华文楷体" panose="02010600040101010101" charset="-122"/>
                <a:ea typeface="华文楷体" panose="02010600040101010101" charset="-122"/>
                <a:cs typeface="华文楷体" panose="02010600040101010101" charset="-122"/>
              </a:rPr>
              <a:t>π</a:t>
            </a:r>
            <a:r>
              <a:rPr lang="en-US" altLang="zh-CN" sz="2000" baseline="30000" dirty="0">
                <a:latin typeface="华文楷体" panose="02010600040101010101" charset="-122"/>
                <a:ea typeface="华文楷体" panose="02010600040101010101" charset="-122"/>
                <a:cs typeface="华文楷体" panose="02010600040101010101" charset="-122"/>
              </a:rPr>
              <a:t>e</a:t>
            </a:r>
            <a:r>
              <a:rPr lang="zh-CN" altLang="en-US" sz="2000" dirty="0">
                <a:latin typeface="华文楷体" panose="02010600040101010101" charset="-122"/>
                <a:ea typeface="华文楷体" panose="02010600040101010101" charset="-122"/>
                <a:cs typeface="华文楷体" panose="02010600040101010101" charset="-122"/>
              </a:rPr>
              <a:t>：预期通货膨胀率</a:t>
            </a:r>
          </a:p>
          <a:p>
            <a:r>
              <a:rPr lang="zh-CN" altLang="en-US" sz="2000" dirty="0">
                <a:latin typeface="华文楷体" panose="02010600040101010101" charset="-122"/>
                <a:ea typeface="华文楷体" panose="02010600040101010101" charset="-122"/>
                <a:cs typeface="华文楷体" panose="02010600040101010101" charset="-122"/>
              </a:rPr>
              <a:t>ε：价格对于失业率的反应程度</a:t>
            </a:r>
          </a:p>
          <a:p>
            <a:r>
              <a:rPr lang="en-US" altLang="zh-CN" sz="2000" dirty="0">
                <a:latin typeface="华文楷体" panose="02010600040101010101" charset="-122"/>
                <a:ea typeface="华文楷体" panose="02010600040101010101" charset="-122"/>
                <a:cs typeface="华文楷体" panose="02010600040101010101" charset="-122"/>
              </a:rPr>
              <a:t>u</a:t>
            </a:r>
            <a:r>
              <a:rPr lang="zh-CN" altLang="en-US" sz="2000" dirty="0">
                <a:latin typeface="华文楷体" panose="02010600040101010101" charset="-122"/>
                <a:ea typeface="华文楷体" panose="02010600040101010101" charset="-122"/>
                <a:cs typeface="华文楷体" panose="02010600040101010101" charset="-122"/>
              </a:rPr>
              <a:t>：实际失业率</a:t>
            </a:r>
          </a:p>
          <a:p>
            <a:r>
              <a:rPr lang="en-US" altLang="zh-CN" sz="2000" dirty="0">
                <a:latin typeface="华文楷体" panose="02010600040101010101" charset="-122"/>
                <a:ea typeface="华文楷体" panose="02010600040101010101" charset="-122"/>
                <a:cs typeface="华文楷体" panose="02010600040101010101" charset="-122"/>
              </a:rPr>
              <a:t>u</a:t>
            </a:r>
            <a:r>
              <a:rPr lang="en-US" altLang="zh-CN" sz="2000" baseline="30000" dirty="0">
                <a:latin typeface="华文楷体" panose="02010600040101010101" charset="-122"/>
                <a:ea typeface="华文楷体" panose="02010600040101010101" charset="-122"/>
                <a:cs typeface="华文楷体" panose="02010600040101010101" charset="-122"/>
              </a:rPr>
              <a:t>*</a:t>
            </a:r>
            <a:r>
              <a:rPr lang="zh-CN" altLang="en-US" sz="2000" dirty="0">
                <a:latin typeface="华文楷体" panose="02010600040101010101" charset="-122"/>
                <a:ea typeface="华文楷体" panose="02010600040101010101" charset="-122"/>
                <a:cs typeface="华文楷体" panose="02010600040101010101" charset="-122"/>
              </a:rPr>
              <a:t>：自然失业率</a:t>
            </a:r>
            <a:endParaRPr lang="zh-CN" altLang="en-US" sz="2000" baseline="30000" dirty="0">
              <a:latin typeface="华文楷体" panose="02010600040101010101" charset="-122"/>
              <a:ea typeface="华文楷体" panose="02010600040101010101" charset="-122"/>
              <a:cs typeface="华文楷体" panose="02010600040101010101" charset="-122"/>
            </a:endParaRPr>
          </a:p>
        </p:txBody>
      </p:sp>
      <p:pic>
        <p:nvPicPr>
          <p:cNvPr id="5" name="图片 4"/>
          <p:cNvPicPr>
            <a:picLocks noChangeAspect="1"/>
          </p:cNvPicPr>
          <p:nvPr/>
        </p:nvPicPr>
        <p:blipFill>
          <a:blip r:embed="rId7"/>
          <a:stretch>
            <a:fillRect/>
          </a:stretch>
        </p:blipFill>
        <p:spPr>
          <a:xfrm>
            <a:off x="1185545" y="3451860"/>
            <a:ext cx="6233160" cy="2498725"/>
          </a:xfrm>
          <a:prstGeom prst="rect">
            <a:avLst/>
          </a:prstGeom>
        </p:spPr>
      </p:pic>
      <p:sp>
        <p:nvSpPr>
          <p:cNvPr id="6" name="文本框 5"/>
          <p:cNvSpPr txBox="1"/>
          <p:nvPr/>
        </p:nvSpPr>
        <p:spPr>
          <a:xfrm>
            <a:off x="7830820" y="4039870"/>
            <a:ext cx="2947670" cy="1322070"/>
          </a:xfrm>
          <a:prstGeom prst="rect">
            <a:avLst/>
          </a:prstGeom>
          <a:noFill/>
        </p:spPr>
        <p:txBody>
          <a:bodyPr wrap="square" rtlCol="0">
            <a:spAutoFit/>
          </a:bodyPr>
          <a:lstStyle/>
          <a:p>
            <a:r>
              <a:rPr lang="en-US" altLang="zh-CN" sz="2000" dirty="0">
                <a:latin typeface="华文楷体" panose="02010600040101010101" charset="-122"/>
                <a:ea typeface="华文楷体" panose="02010600040101010101" charset="-122"/>
                <a:cs typeface="华文楷体" panose="02010600040101010101" charset="-122"/>
              </a:rPr>
              <a:t>AD</a:t>
            </a:r>
            <a:r>
              <a:rPr lang="zh-CN" altLang="en-US" sz="2000" dirty="0">
                <a:latin typeface="华文楷体" panose="02010600040101010101" charset="-122"/>
                <a:ea typeface="华文楷体" panose="02010600040101010101" charset="-122"/>
                <a:cs typeface="华文楷体" panose="02010600040101010101" charset="-122"/>
              </a:rPr>
              <a:t>曲线移动时，产量增加，所需工人增加，失业率下降；同时价格水平上升</a:t>
            </a:r>
          </a:p>
        </p:txBody>
      </p:sp>
    </p:spTree>
    <p:custDataLst>
      <p:tags r:id="rId2"/>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lstStyle/>
          <a:p>
            <a:r>
              <a:rPr lang="zh-CN" altLang="en-US" sz="3600" dirty="0">
                <a:latin typeface="华文新魏" panose="02010800040101010101" pitchFamily="2" charset="-122"/>
                <a:ea typeface="华文新魏" panose="02010800040101010101" pitchFamily="2" charset="-122"/>
                <a:cs typeface="华文隶书" panose="02010800040101010101" charset="-122"/>
              </a:rPr>
              <a:t>第十七章</a:t>
            </a:r>
            <a:r>
              <a:rPr lang="en-US" altLang="zh-CN" sz="3600" dirty="0">
                <a:latin typeface="华文新魏" panose="02010800040101010101" pitchFamily="2" charset="-122"/>
                <a:ea typeface="华文新魏" panose="02010800040101010101" pitchFamily="2" charset="-122"/>
                <a:cs typeface="华文隶书" panose="02010800040101010101" charset="-122"/>
              </a:rPr>
              <a:t>-</a:t>
            </a:r>
            <a:r>
              <a:rPr lang="zh-CN" altLang="en-US" sz="3600" dirty="0">
                <a:latin typeface="华文新魏" panose="02010800040101010101" pitchFamily="2" charset="-122"/>
                <a:ea typeface="华文新魏" panose="02010800040101010101" pitchFamily="2" charset="-122"/>
                <a:cs typeface="华文隶书" panose="02010800040101010101" charset="-122"/>
              </a:rPr>
              <a:t>宏观经济政策</a:t>
            </a:r>
          </a:p>
        </p:txBody>
      </p:sp>
      <p:sp>
        <p:nvSpPr>
          <p:cNvPr id="5" name="内容占位符 4"/>
          <p:cNvSpPr>
            <a:spLocks noGrp="1"/>
          </p:cNvSpPr>
          <p:nvPr>
            <p:ph idx="1"/>
            <p:custDataLst>
              <p:tags r:id="rId3"/>
            </p:custDataLst>
          </p:nvPr>
        </p:nvSpPr>
        <p:spPr>
          <a:xfrm>
            <a:off x="876000" y="2102485"/>
            <a:ext cx="10440000" cy="4320000"/>
          </a:xfrm>
        </p:spPr>
        <p:txBody>
          <a:bodyPr/>
          <a:lstStyle/>
          <a:p>
            <a:r>
              <a:rPr lang="zh-CN" altLang="en-US" dirty="0">
                <a:latin typeface="华文楷体" panose="02010600040101010101" charset="-122"/>
                <a:ea typeface="华文楷体" panose="02010600040101010101" charset="-122"/>
                <a:cs typeface="华文楷体" panose="02010600040101010101" charset="-122"/>
              </a:rPr>
              <a:t>宏观经济政策目标、作用和影响</a:t>
            </a:r>
          </a:p>
          <a:p>
            <a:r>
              <a:rPr lang="zh-CN" altLang="en-US" dirty="0">
                <a:latin typeface="华文楷体" panose="02010600040101010101" charset="-122"/>
                <a:ea typeface="华文楷体" panose="02010600040101010101" charset="-122"/>
                <a:cs typeface="华文楷体" panose="02010600040101010101" charset="-122"/>
              </a:rPr>
              <a:t>财政政策及其效果</a:t>
            </a:r>
            <a:endParaRPr lang="en-US" altLang="zh-CN" dirty="0">
              <a:latin typeface="华文楷体" panose="02010600040101010101" charset="-122"/>
              <a:ea typeface="华文楷体" panose="02010600040101010101" charset="-122"/>
              <a:cs typeface="华文楷体" panose="02010600040101010101" charset="-122"/>
            </a:endParaRPr>
          </a:p>
          <a:p>
            <a:r>
              <a:rPr lang="zh-CN" altLang="en-US" dirty="0">
                <a:latin typeface="华文楷体" panose="02010600040101010101" charset="-122"/>
                <a:ea typeface="华文楷体" panose="02010600040101010101" charset="-122"/>
                <a:cs typeface="华文楷体" panose="02010600040101010101" charset="-122"/>
              </a:rPr>
              <a:t>货币政策及其效果</a:t>
            </a:r>
            <a:endParaRPr lang="en-US" altLang="zh-CN" dirty="0">
              <a:latin typeface="华文楷体" panose="02010600040101010101" charset="-122"/>
              <a:ea typeface="华文楷体" panose="02010600040101010101" charset="-122"/>
              <a:cs typeface="华文楷体" panose="02010600040101010101" charset="-122"/>
            </a:endParaRPr>
          </a:p>
          <a:p>
            <a:r>
              <a:rPr lang="zh-CN" altLang="en-US" dirty="0">
                <a:latin typeface="华文楷体" panose="02010600040101010101" charset="-122"/>
                <a:ea typeface="华文楷体" panose="02010600040101010101" charset="-122"/>
                <a:cs typeface="华文楷体" panose="02010600040101010101" charset="-122"/>
              </a:rPr>
              <a:t>两种政策混合使用</a:t>
            </a:r>
            <a:endParaRPr lang="en-US" altLang="zh-CN" dirty="0">
              <a:latin typeface="华文楷体" panose="02010600040101010101" charset="-122"/>
              <a:ea typeface="华文楷体" panose="02010600040101010101" charset="-122"/>
              <a:cs typeface="华文楷体" panose="02010600040101010101" charset="-122"/>
            </a:endParaRPr>
          </a:p>
          <a:p>
            <a:r>
              <a:rPr lang="zh-CN" altLang="en-US" dirty="0">
                <a:latin typeface="华文楷体" panose="02010600040101010101" charset="-122"/>
                <a:ea typeface="华文楷体" panose="02010600040101010101" charset="-122"/>
                <a:cs typeface="华文楷体" panose="02010600040101010101" charset="-122"/>
              </a:rPr>
              <a:t>供给管理政策</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endParaRPr lang="en-US" altLang="zh-CN" dirty="0">
              <a:latin typeface="华文楷体" panose="02010600040101010101" charset="-122"/>
              <a:ea typeface="华文楷体" panose="02010600040101010101" charset="-122"/>
              <a:cs typeface="华文楷体" panose="02010600040101010101" charset="-122"/>
            </a:endParaRPr>
          </a:p>
        </p:txBody>
      </p:sp>
    </p:spTree>
    <p:custDataLst>
      <p:tags r:id="rId1"/>
    </p:custDataLst>
    <p:extLst>
      <p:ext uri="{BB962C8B-B14F-4D97-AF65-F5344CB8AC3E}">
        <p14:creationId xmlns:p14="http://schemas.microsoft.com/office/powerpoint/2010/main" val="327951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randombar(horizontal)">
                                      <p:cBhvr>
                                        <p:cTn id="7" dur="500"/>
                                        <p:tgtEl>
                                          <p:spTgt spid="5">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randombar(horizontal)">
                                      <p:cBhvr>
                                        <p:cTn id="10" dur="500"/>
                                        <p:tgtEl>
                                          <p:spTgt spid="5">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3" dur="500"/>
                                        <p:tgtEl>
                                          <p:spTgt spid="5">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6" dur="500"/>
                                        <p:tgtEl>
                                          <p:spTgt spid="5">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500" y="111915"/>
            <a:ext cx="10440000" cy="1368000"/>
          </a:xfrm>
        </p:spPr>
        <p:txBody>
          <a:bodyPr>
            <a:normAutofit/>
          </a:bodyPr>
          <a:lstStyle/>
          <a:p>
            <a:r>
              <a:rPr lang="zh-CN" altLang="en-US" sz="3200">
                <a:latin typeface="华文隶书" panose="02010800040101010101" charset="-122"/>
                <a:ea typeface="华文隶书" panose="02010800040101010101" charset="-122"/>
                <a:sym typeface="+mn-ea"/>
              </a:rPr>
              <a:t>宏观经济政策</a:t>
            </a:r>
            <a:endParaRPr lang="zh-CN" altLang="en-US" sz="3200"/>
          </a:p>
        </p:txBody>
      </p:sp>
      <p:sp>
        <p:nvSpPr>
          <p:cNvPr id="3" name="内容占位符 2"/>
          <p:cNvSpPr>
            <a:spLocks noGrp="1"/>
          </p:cNvSpPr>
          <p:nvPr>
            <p:ph idx="1"/>
          </p:nvPr>
        </p:nvSpPr>
        <p:spPr>
          <a:xfrm>
            <a:off x="876000" y="1372377"/>
            <a:ext cx="10440000" cy="4320000"/>
          </a:xfrm>
        </p:spPr>
        <p:txBody>
          <a:bodyPr/>
          <a:lstStyle/>
          <a:p>
            <a:r>
              <a:rPr lang="zh-CN" altLang="en-US" sz="2400" b="1" dirty="0">
                <a:latin typeface="华文楷体" panose="02010600040101010101" charset="-122"/>
                <a:ea typeface="华文楷体" panose="02010600040101010101" charset="-122"/>
                <a:cs typeface="华文楷体" panose="02010600040101010101" charset="-122"/>
                <a:sym typeface="+mn-ea"/>
              </a:rPr>
              <a:t>目标</a:t>
            </a:r>
            <a:r>
              <a:rPr lang="zh-CN" altLang="en-US" sz="2400" dirty="0">
                <a:latin typeface="华文楷体" panose="02010600040101010101" charset="-122"/>
                <a:ea typeface="华文楷体" panose="02010600040101010101" charset="-122"/>
                <a:cs typeface="华文楷体" panose="02010600040101010101" charset="-122"/>
                <a:sym typeface="+mn-ea"/>
              </a:rPr>
              <a:t>：实现充分就业、价格稳定、经济持续均衡增长、平衡国际收支</a:t>
            </a:r>
          </a:p>
          <a:p>
            <a:r>
              <a:rPr lang="zh-CN" altLang="en-US" sz="2400" b="1" dirty="0">
                <a:latin typeface="华文楷体" panose="02010600040101010101" charset="-122"/>
                <a:ea typeface="华文楷体" panose="02010600040101010101" charset="-122"/>
                <a:cs typeface="华文楷体" panose="02010600040101010101" charset="-122"/>
                <a:sym typeface="+mn-ea"/>
              </a:rPr>
              <a:t>作用和影响</a:t>
            </a:r>
            <a:r>
              <a:rPr lang="zh-CN" altLang="en-US" b="1" dirty="0">
                <a:latin typeface="华文楷体" panose="02010600040101010101" charset="-122"/>
                <a:ea typeface="华文楷体" panose="02010600040101010101" charset="-122"/>
                <a:cs typeface="华文楷体" panose="02010600040101010101" charset="-122"/>
                <a:sym typeface="+mn-ea"/>
              </a:rPr>
              <a:t>：</a:t>
            </a:r>
          </a:p>
        </p:txBody>
      </p:sp>
      <p:pic>
        <p:nvPicPr>
          <p:cNvPr id="14" name="图片 13">
            <a:extLst>
              <a:ext uri="{FF2B5EF4-FFF2-40B4-BE49-F238E27FC236}">
                <a16:creationId xmlns:a16="http://schemas.microsoft.com/office/drawing/2014/main" id="{C100DB05-4002-4786-B4DB-C4584090BF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773" y="2276095"/>
            <a:ext cx="8087371" cy="3307959"/>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par>
                          <p:cTn id="10" fill="hold">
                            <p:stCondLst>
                              <p:cond delay="1240"/>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3"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500" y="111915"/>
            <a:ext cx="10440000" cy="1368000"/>
          </a:xfrm>
        </p:spPr>
        <p:txBody>
          <a:bodyPr>
            <a:normAutofit/>
          </a:bodyPr>
          <a:lstStyle/>
          <a:p>
            <a:r>
              <a:rPr lang="zh-CN" altLang="en-US" sz="3200">
                <a:latin typeface="华文隶书" panose="02010800040101010101" charset="-122"/>
                <a:ea typeface="华文隶书" panose="02010800040101010101" charset="-122"/>
                <a:sym typeface="+mn-ea"/>
              </a:rPr>
              <a:t>财政政策</a:t>
            </a:r>
            <a:endParaRPr lang="zh-CN" altLang="en-US" sz="3200"/>
          </a:p>
        </p:txBody>
      </p:sp>
      <p:sp>
        <p:nvSpPr>
          <p:cNvPr id="3" name="内容占位符 2"/>
          <p:cNvSpPr>
            <a:spLocks noGrp="1"/>
          </p:cNvSpPr>
          <p:nvPr>
            <p:ph idx="1"/>
          </p:nvPr>
        </p:nvSpPr>
        <p:spPr>
          <a:xfrm>
            <a:off x="939500" y="1362980"/>
            <a:ext cx="10440000" cy="4320000"/>
          </a:xfrm>
        </p:spPr>
        <p:txBody>
          <a:bodyPr>
            <a:normAutofit/>
          </a:bodyPr>
          <a:lstStyle/>
          <a:p>
            <a:r>
              <a:rPr lang="zh-CN" altLang="en-US" dirty="0">
                <a:latin typeface="华文楷体" panose="02010600040101010101" charset="-122"/>
                <a:ea typeface="华文楷体" panose="02010600040101010101" charset="-122"/>
                <a:cs typeface="华文楷体" panose="02010600040101010101" charset="-122"/>
                <a:sym typeface="+mn-ea"/>
              </a:rPr>
              <a:t>变动税收（商品税、个人所得税）</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减税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个人可支配收入增加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总需求增加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刺激生产和就业 </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刺激生产就业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货币需求增加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利率上升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投资下降</a:t>
            </a:r>
          </a:p>
          <a:p>
            <a:pPr marL="0" indent="0">
              <a:buNone/>
            </a:pPr>
            <a:endParaRPr lang="zh-CN" altLang="en-US" dirty="0">
              <a:latin typeface="华文楷体" panose="02010600040101010101" charset="-122"/>
              <a:ea typeface="华文楷体" panose="02010600040101010101" charset="-122"/>
              <a:cs typeface="华文楷体" panose="02010600040101010101" charset="-122"/>
              <a:sym typeface="+mn-ea"/>
            </a:endParaRPr>
          </a:p>
          <a:p>
            <a:r>
              <a:rPr lang="zh-CN" altLang="en-US" dirty="0">
                <a:latin typeface="华文楷体" panose="02010600040101010101" charset="-122"/>
                <a:ea typeface="华文楷体" panose="02010600040101010101" charset="-122"/>
                <a:cs typeface="华文楷体" panose="02010600040101010101" charset="-122"/>
                <a:sym typeface="+mn-ea"/>
              </a:rPr>
              <a:t>政府购买（政府直接购买、政府转移支付）</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政府购买增加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国民收入增加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总需求增加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刺激生产就业</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刺激生产就业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货币需求增加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利率上升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投资下降</a:t>
            </a:r>
          </a:p>
          <a:p>
            <a:r>
              <a:rPr lang="zh-CN" altLang="en-US" dirty="0">
                <a:latin typeface="华文楷体" panose="02010600040101010101" charset="-122"/>
                <a:ea typeface="华文楷体" panose="02010600040101010101" charset="-122"/>
                <a:cs typeface="华文楷体" panose="02010600040101010101" charset="-122"/>
                <a:sym typeface="+mn-ea"/>
              </a:rPr>
              <a:t>预算赤字和预算盈余</a:t>
            </a:r>
          </a:p>
          <a:p>
            <a:r>
              <a:rPr lang="zh-CN" altLang="en-US" dirty="0">
                <a:latin typeface="华文楷体" panose="02010600040101010101" charset="-122"/>
                <a:ea typeface="华文楷体" panose="02010600040101010101" charset="-122"/>
                <a:cs typeface="华文楷体" panose="02010600040101010101" charset="-122"/>
                <a:sym typeface="+mn-ea"/>
              </a:rPr>
              <a:t>功能财政思想：政府需要保持社会充分就业而不是收支平衡</a:t>
            </a:r>
          </a:p>
          <a:p>
            <a:endParaRPr lang="zh-CN" altLang="en-US" dirty="0">
              <a:latin typeface="华文楷体" panose="02010600040101010101" charset="-122"/>
              <a:ea typeface="华文楷体" panose="02010600040101010101" charset="-122"/>
              <a:cs typeface="华文楷体" panose="02010600040101010101" charset="-122"/>
              <a:sym typeface="+mn-ea"/>
            </a:endParaRPr>
          </a:p>
          <a:p>
            <a:endParaRPr lang="zh-CN" altLang="en-US" dirty="0">
              <a:latin typeface="华文楷体" panose="02010600040101010101" charset="-122"/>
              <a:ea typeface="华文楷体" panose="02010600040101010101" charset="-122"/>
              <a:cs typeface="华文楷体" panose="02010600040101010101" charset="-122"/>
              <a:sym typeface="+mn-ea"/>
            </a:endParaRPr>
          </a:p>
          <a:p>
            <a:endParaRPr lang="zh-CN" altLang="en-US" dirty="0">
              <a:latin typeface="华文楷体" panose="02010600040101010101" charset="-122"/>
              <a:ea typeface="华文楷体" panose="02010600040101010101" charset="-122"/>
              <a:cs typeface="华文楷体" panose="02010600040101010101" charset="-122"/>
              <a:sym typeface="+mn-ea"/>
            </a:endParaRPr>
          </a:p>
        </p:txBody>
      </p:sp>
      <p:sp>
        <p:nvSpPr>
          <p:cNvPr id="4" name="左大括号 3"/>
          <p:cNvSpPr/>
          <p:nvPr/>
        </p:nvSpPr>
        <p:spPr>
          <a:xfrm>
            <a:off x="1203960" y="2081530"/>
            <a:ext cx="75565" cy="5321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1128395" y="3793768"/>
            <a:ext cx="75565" cy="53213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8504193" y="1681770"/>
            <a:ext cx="551815" cy="3172460"/>
          </a:xfrm>
          <a:prstGeom prst="rect">
            <a:avLst/>
          </a:prstGeom>
          <a:noFill/>
        </p:spPr>
        <p:txBody>
          <a:bodyPr vert="eaVert" wrap="square" rtlCol="0">
            <a:spAutoFit/>
          </a:bodyPr>
          <a:lstStyle/>
          <a:p>
            <a:r>
              <a:rPr lang="zh-CN" altLang="en-US" sz="2400" dirty="0">
                <a:solidFill>
                  <a:srgbClr val="FF0000"/>
                </a:solidFill>
                <a:latin typeface="华文楷体" panose="02010600040101010101" charset="-122"/>
                <a:ea typeface="华文楷体" panose="02010600040101010101" charset="-122"/>
              </a:rPr>
              <a:t>扩张型财政政策</a:t>
            </a:r>
          </a:p>
        </p:txBody>
      </p:sp>
      <p:sp>
        <p:nvSpPr>
          <p:cNvPr id="7" name="文本框 6"/>
          <p:cNvSpPr txBox="1"/>
          <p:nvPr/>
        </p:nvSpPr>
        <p:spPr>
          <a:xfrm>
            <a:off x="10308289" y="1681770"/>
            <a:ext cx="551815" cy="3172460"/>
          </a:xfrm>
          <a:prstGeom prst="rect">
            <a:avLst/>
          </a:prstGeom>
          <a:noFill/>
        </p:spPr>
        <p:txBody>
          <a:bodyPr vert="eaVert" wrap="square" rtlCol="0">
            <a:spAutoFit/>
          </a:bodyPr>
          <a:lstStyle/>
          <a:p>
            <a:r>
              <a:rPr lang="zh-CN" altLang="en-US" sz="2400" dirty="0">
                <a:solidFill>
                  <a:srgbClr val="FF0000"/>
                </a:solidFill>
                <a:latin typeface="华文楷体" panose="02010600040101010101" charset="-122"/>
                <a:ea typeface="华文楷体" panose="02010600040101010101" charset="-122"/>
              </a:rPr>
              <a:t>紧缩型财政政策</a:t>
            </a:r>
          </a:p>
        </p:txBody>
      </p:sp>
      <p:sp>
        <p:nvSpPr>
          <p:cNvPr id="8" name="文本框 7"/>
          <p:cNvSpPr txBox="1"/>
          <p:nvPr/>
        </p:nvSpPr>
        <p:spPr>
          <a:xfrm>
            <a:off x="9380039" y="2899700"/>
            <a:ext cx="656590" cy="368300"/>
          </a:xfrm>
          <a:prstGeom prst="rect">
            <a:avLst/>
          </a:prstGeom>
          <a:noFill/>
        </p:spPr>
        <p:txBody>
          <a:bodyPr wrap="square" rtlCol="0">
            <a:spAutoFit/>
          </a:bodyPr>
          <a:lstStyle/>
          <a:p>
            <a:r>
              <a:rPr lang="en-US" altLang="zh-CN" dirty="0"/>
              <a:t>——</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par>
                          <p:cTn id="10" fill="hold">
                            <p:stCondLst>
                              <p:cond delay="639"/>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3"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1" end="1"/>
                                            </p:txEl>
                                          </p:spTgt>
                                        </p:tgtEl>
                                        <p:attrNameLst>
                                          <p:attrName>fill.type</p:attrName>
                                        </p:attrNameLst>
                                      </p:cBhvr>
                                      <p:to>
                                        <p:strVal val="solid"/>
                                      </p:to>
                                    </p:set>
                                  </p:childTnLst>
                                </p:cTn>
                              </p:par>
                            </p:childTnLst>
                          </p:cTn>
                        </p:par>
                        <p:par>
                          <p:cTn id="16" fill="hold">
                            <p:stCondLst>
                              <p:cond delay="2159"/>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9"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2" end="2"/>
                                            </p:txEl>
                                          </p:spTgt>
                                        </p:tgtEl>
                                        <p:attrNameLst>
                                          <p:attrName>fill.type</p:attrName>
                                        </p:attrNameLst>
                                      </p:cBhvr>
                                      <p:to>
                                        <p:strVal val="solid"/>
                                      </p:to>
                                    </p:set>
                                  </p:childTnLst>
                                </p:cTn>
                              </p:par>
                            </p:childTnLst>
                          </p:cTn>
                        </p:par>
                        <p:par>
                          <p:cTn id="22" fill="hold">
                            <p:stCondLst>
                              <p:cond delay="3519"/>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7" dur="80"/>
                                        <p:tgtEl>
                                          <p:spTgt spid="3">
                                            <p:txEl>
                                              <p:pRg st="4" end="4"/>
                                            </p:txEl>
                                          </p:spTgt>
                                        </p:tgtEl>
                                        <p:attrNameLst>
                                          <p:attrName>fill.type</p:attrName>
                                        </p:attrNameLst>
                                      </p:cBhvr>
                                      <p:to>
                                        <p:strVal val="solid"/>
                                      </p:to>
                                    </p:set>
                                  </p:childTnLst>
                                </p:cTn>
                              </p:par>
                            </p:childTnLst>
                          </p:cTn>
                        </p:par>
                        <p:par>
                          <p:cTn id="28" fill="hold">
                            <p:stCondLst>
                              <p:cond delay="4319"/>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31"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3" dur="80"/>
                                        <p:tgtEl>
                                          <p:spTgt spid="3">
                                            <p:txEl>
                                              <p:pRg st="5" end="5"/>
                                            </p:txEl>
                                          </p:spTgt>
                                        </p:tgtEl>
                                        <p:attrNameLst>
                                          <p:attrName>fill.type</p:attrName>
                                        </p:attrNameLst>
                                      </p:cBhvr>
                                      <p:to>
                                        <p:strVal val="solid"/>
                                      </p:to>
                                    </p:set>
                                  </p:childTnLst>
                                </p:cTn>
                              </p:par>
                            </p:childTnLst>
                          </p:cTn>
                        </p:par>
                        <p:par>
                          <p:cTn id="34" fill="hold">
                            <p:stCondLst>
                              <p:cond delay="5799"/>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37"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39" dur="80"/>
                                        <p:tgtEl>
                                          <p:spTgt spid="3">
                                            <p:txEl>
                                              <p:pRg st="6" end="6"/>
                                            </p:txEl>
                                          </p:spTgt>
                                        </p:tgtEl>
                                        <p:attrNameLst>
                                          <p:attrName>fill.type</p:attrName>
                                        </p:attrNameLst>
                                      </p:cBhvr>
                                      <p:to>
                                        <p:strVal val="solid"/>
                                      </p:to>
                                    </p:set>
                                  </p:childTnLst>
                                </p:cTn>
                              </p:par>
                            </p:childTnLst>
                          </p:cTn>
                        </p:par>
                        <p:par>
                          <p:cTn id="40" fill="hold">
                            <p:stCondLst>
                              <p:cond delay="7159"/>
                            </p:stCondLst>
                            <p:childTnLst>
                              <p:par>
                                <p:cTn id="41" presetID="27" presetClass="entr" presetSubtype="0" fill="hold" nodeType="afterEffect">
                                  <p:stCondLst>
                                    <p:cond delay="0"/>
                                  </p:stCondLst>
                                  <p:iterate type="lt">
                                    <p:tmPct val="50000"/>
                                  </p:iterate>
                                  <p:childTnLst>
                                    <p:set>
                                      <p:cBhvr>
                                        <p:cTn id="42"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43" dur="8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45" dur="80"/>
                                        <p:tgtEl>
                                          <p:spTgt spid="3">
                                            <p:txEl>
                                              <p:pRg st="7" end="7"/>
                                            </p:txEl>
                                          </p:spTgt>
                                        </p:tgtEl>
                                        <p:attrNameLst>
                                          <p:attrName>fill.type</p:attrName>
                                        </p:attrNameLst>
                                      </p:cBhvr>
                                      <p:to>
                                        <p:strVal val="solid"/>
                                      </p:to>
                                    </p:set>
                                  </p:childTnLst>
                                </p:cTn>
                              </p:par>
                            </p:childTnLst>
                          </p:cTn>
                        </p:par>
                        <p:par>
                          <p:cTn id="46" fill="hold">
                            <p:stCondLst>
                              <p:cond delay="7559"/>
                            </p:stCondLst>
                            <p:childTnLst>
                              <p:par>
                                <p:cTn id="47" presetID="27" presetClass="entr" presetSubtype="0" fill="hold" nodeType="afterEffect">
                                  <p:stCondLst>
                                    <p:cond delay="0"/>
                                  </p:stCondLst>
                                  <p:iterate type="lt">
                                    <p:tmPct val="50000"/>
                                  </p:iterate>
                                  <p:childTnLst>
                                    <p:set>
                                      <p:cBhvr>
                                        <p:cTn id="48" dur="1" fill="hold">
                                          <p:stCondLst>
                                            <p:cond delay="0"/>
                                          </p:stCondLst>
                                        </p:cTn>
                                        <p:tgtEl>
                                          <p:spTgt spid="3">
                                            <p:txEl>
                                              <p:pRg st="8" end="8"/>
                                            </p:txEl>
                                          </p:spTgt>
                                        </p:tgtEl>
                                        <p:attrNameLst>
                                          <p:attrName>style.visibility</p:attrName>
                                        </p:attrNameLst>
                                      </p:cBhvr>
                                      <p:to>
                                        <p:strVal val="visible"/>
                                      </p:to>
                                    </p:set>
                                    <p:anim calcmode="discrete" valueType="clr">
                                      <p:cBhvr override="childStyle">
                                        <p:cTn id="49" dur="80"/>
                                        <p:tgtEl>
                                          <p:spTgt spid="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8" end="8"/>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500" y="111915"/>
            <a:ext cx="10440000" cy="1368000"/>
          </a:xfrm>
        </p:spPr>
        <p:txBody>
          <a:bodyPr>
            <a:normAutofit/>
          </a:bodyPr>
          <a:lstStyle/>
          <a:p>
            <a:r>
              <a:rPr lang="zh-CN" altLang="en-US" sz="3200">
                <a:latin typeface="华文隶书" panose="02010800040101010101" charset="-122"/>
                <a:ea typeface="华文隶书" panose="02010800040101010101" charset="-122"/>
                <a:sym typeface="+mn-ea"/>
              </a:rPr>
              <a:t>财政政策的IS - LM分析</a:t>
            </a:r>
          </a:p>
        </p:txBody>
      </p:sp>
      <p:sp>
        <p:nvSpPr>
          <p:cNvPr id="3" name="内容占位符 2"/>
          <p:cNvSpPr>
            <a:spLocks noGrp="1"/>
          </p:cNvSpPr>
          <p:nvPr>
            <p:ph idx="1"/>
          </p:nvPr>
        </p:nvSpPr>
        <p:spPr>
          <a:xfrm>
            <a:off x="876000" y="1931670"/>
            <a:ext cx="10440000" cy="4320000"/>
          </a:xfrm>
        </p:spPr>
        <p:txBody>
          <a:bodyPr/>
          <a:lstStyle/>
          <a:p>
            <a:endParaRPr lang="zh-CN" altLang="en-US" sz="2000" dirty="0">
              <a:latin typeface="华文楷体" panose="02010600040101010101" charset="-122"/>
              <a:ea typeface="华文楷体" panose="02010600040101010101" charset="-122"/>
              <a:cs typeface="华文楷体" panose="02010600040101010101" charset="-122"/>
              <a:sym typeface="+mn-ea"/>
            </a:endParaRPr>
          </a:p>
          <a:p>
            <a:r>
              <a:rPr lang="zh-CN" altLang="en-US" dirty="0">
                <a:latin typeface="华文楷体" panose="02010600040101010101" charset="-122"/>
                <a:ea typeface="华文楷体" panose="02010600040101010101" charset="-122"/>
                <a:cs typeface="华文楷体" panose="02010600040101010101" charset="-122"/>
                <a:sym typeface="+mn-ea"/>
              </a:rPr>
              <a:t>挤出效应：政府支出增加引起的私人消费或投资降低的效果</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a:t>
            </a:r>
            <a:r>
              <a:rPr lang="en-US" altLang="zh-CN" sz="2000" dirty="0">
                <a:latin typeface="华文楷体" panose="02010600040101010101" charset="-122"/>
                <a:ea typeface="华文楷体" panose="02010600040101010101" charset="-122"/>
                <a:cs typeface="华文楷体" panose="02010600040101010101" charset="-122"/>
                <a:sym typeface="+mn-ea"/>
              </a:rPr>
              <a:t>d</a:t>
            </a:r>
            <a:r>
              <a:rPr lang="zh-CN" altLang="en-US" sz="2000" dirty="0">
                <a:latin typeface="华文楷体" panose="02010600040101010101" charset="-122"/>
                <a:ea typeface="华文楷体" panose="02010600040101010101" charset="-122"/>
                <a:cs typeface="华文楷体" panose="02010600040101010101" charset="-122"/>
                <a:sym typeface="+mn-ea"/>
              </a:rPr>
              <a:t>越大，</a:t>
            </a:r>
            <a:r>
              <a:rPr lang="en-US" altLang="zh-CN" sz="2000" dirty="0">
                <a:latin typeface="华文楷体" panose="02010600040101010101" charset="-122"/>
                <a:ea typeface="华文楷体" panose="02010600040101010101" charset="-122"/>
                <a:cs typeface="华文楷体" panose="02010600040101010101" charset="-122"/>
                <a:sym typeface="+mn-ea"/>
              </a:rPr>
              <a:t>IS</a:t>
            </a:r>
            <a:r>
              <a:rPr lang="zh-CN" altLang="en-US" sz="2000" dirty="0">
                <a:latin typeface="华文楷体" panose="02010600040101010101" charset="-122"/>
                <a:ea typeface="华文楷体" panose="02010600040101010101" charset="-122"/>
                <a:cs typeface="华文楷体" panose="02010600040101010101" charset="-122"/>
                <a:sym typeface="+mn-ea"/>
              </a:rPr>
              <a:t>曲线越平坦，挤出效应越大</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a:t>
            </a:r>
            <a:r>
              <a:rPr lang="en-US" altLang="zh-CN" sz="2000" dirty="0">
                <a:latin typeface="华文楷体" panose="02010600040101010101" charset="-122"/>
                <a:ea typeface="华文楷体" panose="02010600040101010101" charset="-122"/>
                <a:cs typeface="华文楷体" panose="02010600040101010101" charset="-122"/>
                <a:sym typeface="+mn-ea"/>
              </a:rPr>
              <a:t>d</a:t>
            </a:r>
            <a:r>
              <a:rPr lang="zh-CN" altLang="en-US" sz="2000" dirty="0">
                <a:latin typeface="华文楷体" panose="02010600040101010101" charset="-122"/>
                <a:ea typeface="华文楷体" panose="02010600040101010101" charset="-122"/>
                <a:cs typeface="华文楷体" panose="02010600040101010101" charset="-122"/>
                <a:sym typeface="+mn-ea"/>
              </a:rPr>
              <a:t>越小，</a:t>
            </a:r>
            <a:r>
              <a:rPr lang="en-US" altLang="zh-CN" sz="2000" dirty="0">
                <a:latin typeface="华文楷体" panose="02010600040101010101" charset="-122"/>
                <a:ea typeface="华文楷体" panose="02010600040101010101" charset="-122"/>
                <a:cs typeface="华文楷体" panose="02010600040101010101" charset="-122"/>
                <a:sym typeface="+mn-ea"/>
              </a:rPr>
              <a:t>IS</a:t>
            </a:r>
            <a:r>
              <a:rPr lang="zh-CN" altLang="en-US" sz="2000" dirty="0">
                <a:latin typeface="华文楷体" panose="02010600040101010101" charset="-122"/>
                <a:ea typeface="华文楷体" panose="02010600040101010101" charset="-122"/>
                <a:cs typeface="华文楷体" panose="02010600040101010101" charset="-122"/>
                <a:sym typeface="+mn-ea"/>
              </a:rPr>
              <a:t>曲线越陡峭，挤出效应越小</a:t>
            </a:r>
            <a:endParaRPr lang="zh-CN" altLang="en-US" dirty="0">
              <a:latin typeface="华文楷体" panose="02010600040101010101" charset="-122"/>
              <a:ea typeface="华文楷体" panose="02010600040101010101" charset="-122"/>
              <a:cs typeface="华文楷体" panose="02010600040101010101" charset="-122"/>
              <a:sym typeface="+mn-ea"/>
            </a:endParaRPr>
          </a:p>
          <a:p>
            <a:endParaRPr lang="zh-CN" altLang="en-US" dirty="0">
              <a:latin typeface="华文楷体" panose="02010600040101010101" charset="-122"/>
              <a:ea typeface="华文楷体" panose="02010600040101010101" charset="-122"/>
              <a:cs typeface="华文楷体" panose="02010600040101010101" charset="-122"/>
              <a:sym typeface="+mn-ea"/>
            </a:endParaRPr>
          </a:p>
          <a:p>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a:t>
            </a:r>
            <a:r>
              <a:rPr lang="en-US" altLang="zh-CN" sz="2000" dirty="0">
                <a:latin typeface="华文楷体" panose="02010600040101010101" charset="-122"/>
                <a:ea typeface="华文楷体" panose="02010600040101010101" charset="-122"/>
                <a:cs typeface="华文楷体" panose="02010600040101010101" charset="-122"/>
                <a:sym typeface="+mn-ea"/>
              </a:rPr>
              <a:t>LM</a:t>
            </a:r>
            <a:r>
              <a:rPr lang="zh-CN" altLang="en-US" sz="2000" dirty="0">
                <a:latin typeface="华文楷体" panose="02010600040101010101" charset="-122"/>
                <a:ea typeface="华文楷体" panose="02010600040101010101" charset="-122"/>
                <a:cs typeface="华文楷体" panose="02010600040101010101" charset="-122"/>
                <a:sym typeface="+mn-ea"/>
              </a:rPr>
              <a:t>斜率越大，政府一定支出引起利率增加越多，挤出效应越大，政策效果越小</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a:t>
            </a:r>
            <a:r>
              <a:rPr lang="en-US" altLang="zh-CN" sz="2000" dirty="0">
                <a:latin typeface="华文楷体" panose="02010600040101010101" charset="-122"/>
                <a:ea typeface="华文楷体" panose="02010600040101010101" charset="-122"/>
                <a:cs typeface="华文楷体" panose="02010600040101010101" charset="-122"/>
                <a:sym typeface="+mn-ea"/>
              </a:rPr>
              <a:t>LM</a:t>
            </a:r>
            <a:r>
              <a:rPr lang="zh-CN" altLang="en-US" sz="2000" dirty="0">
                <a:latin typeface="华文楷体" panose="02010600040101010101" charset="-122"/>
                <a:ea typeface="华文楷体" panose="02010600040101010101" charset="-122"/>
                <a:cs typeface="华文楷体" panose="02010600040101010101" charset="-122"/>
                <a:sym typeface="+mn-ea"/>
              </a:rPr>
              <a:t>斜率越小，政府一定支出引起利率增加越少，挤出效应越小，政策效果越大</a:t>
            </a:r>
          </a:p>
          <a:p>
            <a:pPr marL="0" indent="0">
              <a:buNone/>
            </a:pPr>
            <a:endParaRPr lang="zh-CN" altLang="en-US" sz="2000" dirty="0">
              <a:latin typeface="华文楷体" panose="02010600040101010101" charset="-122"/>
              <a:ea typeface="华文楷体" panose="02010600040101010101" charset="-122"/>
              <a:cs typeface="华文楷体" panose="02010600040101010101" charset="-122"/>
              <a:sym typeface="+mn-ea"/>
            </a:endParaRPr>
          </a:p>
        </p:txBody>
      </p:sp>
      <p:graphicFrame>
        <p:nvGraphicFramePr>
          <p:cNvPr id="4" name="对象 -2147482592"/>
          <p:cNvGraphicFramePr>
            <a:graphicFrameLocks noChangeAspect="1"/>
          </p:cNvGraphicFramePr>
          <p:nvPr/>
        </p:nvGraphicFramePr>
        <p:xfrm>
          <a:off x="1003300" y="1610995"/>
          <a:ext cx="2093595" cy="713105"/>
        </p:xfrm>
        <a:graphic>
          <a:graphicData uri="http://schemas.openxmlformats.org/presentationml/2006/ole">
            <mc:AlternateContent xmlns:mc="http://schemas.openxmlformats.org/markup-compatibility/2006">
              <mc:Choice xmlns:v="urn:schemas-microsoft-com:vml" Requires="v">
                <p:oleObj spid="_x0000_s7368" r:id="rId5" imgW="1155700" imgH="393700" progId="Equation.KSEE3">
                  <p:embed/>
                </p:oleObj>
              </mc:Choice>
              <mc:Fallback>
                <p:oleObj r:id="rId5" imgW="1155700" imgH="393700" progId="Equation.KSEE3">
                  <p:embed/>
                  <p:pic>
                    <p:nvPicPr>
                      <p:cNvPr id="4" name="对象 -2147482592"/>
                      <p:cNvPicPr/>
                      <p:nvPr/>
                    </p:nvPicPr>
                    <p:blipFill>
                      <a:blip r:embed="rId6"/>
                      <a:stretch>
                        <a:fillRect/>
                      </a:stretch>
                    </p:blipFill>
                    <p:spPr>
                      <a:xfrm>
                        <a:off x="1003300" y="1610995"/>
                        <a:ext cx="2093595" cy="713105"/>
                      </a:xfrm>
                      <a:prstGeom prst="rect">
                        <a:avLst/>
                      </a:prstGeom>
                      <a:noFill/>
                      <a:ln w="38100">
                        <a:noFill/>
                        <a:miter/>
                      </a:ln>
                    </p:spPr>
                  </p:pic>
                </p:oleObj>
              </mc:Fallback>
            </mc:AlternateContent>
          </a:graphicData>
        </a:graphic>
      </p:graphicFrame>
      <p:graphicFrame>
        <p:nvGraphicFramePr>
          <p:cNvPr id="10" name="对象 9"/>
          <p:cNvGraphicFramePr/>
          <p:nvPr>
            <p:extLst>
              <p:ext uri="{D42A27DB-BD31-4B8C-83A1-F6EECF244321}">
                <p14:modId xmlns:p14="http://schemas.microsoft.com/office/powerpoint/2010/main" val="1010679273"/>
              </p:ext>
            </p:extLst>
          </p:nvPr>
        </p:nvGraphicFramePr>
        <p:xfrm>
          <a:off x="1145343" y="3941492"/>
          <a:ext cx="1355090" cy="692785"/>
        </p:xfrm>
        <a:graphic>
          <a:graphicData uri="http://schemas.openxmlformats.org/presentationml/2006/ole">
            <mc:AlternateContent xmlns:mc="http://schemas.openxmlformats.org/markup-compatibility/2006">
              <mc:Choice xmlns:v="urn:schemas-microsoft-com:vml" Requires="v">
                <p:oleObj spid="_x0000_s7369" r:id="rId7" imgW="1510030" imgH="803275" progId="Equation.KSEE3">
                  <p:embed/>
                </p:oleObj>
              </mc:Choice>
              <mc:Fallback>
                <p:oleObj r:id="rId7" imgW="1510030" imgH="803275" progId="Equation.KSEE3">
                  <p:embed/>
                  <p:pic>
                    <p:nvPicPr>
                      <p:cNvPr id="10" name="对象 9"/>
                      <p:cNvPicPr/>
                      <p:nvPr/>
                    </p:nvPicPr>
                    <p:blipFill>
                      <a:blip r:embed="rId8"/>
                      <a:stretch>
                        <a:fillRect/>
                      </a:stretch>
                    </p:blipFill>
                    <p:spPr>
                      <a:xfrm>
                        <a:off x="1145343" y="3941492"/>
                        <a:ext cx="1355090" cy="692785"/>
                      </a:xfrm>
                      <a:prstGeom prst="rect">
                        <a:avLst/>
                      </a:prstGeom>
                    </p:spPr>
                  </p:pic>
                </p:oleObj>
              </mc:Fallback>
            </mc:AlternateContent>
          </a:graphicData>
        </a:graphic>
      </p:graphicFrame>
    </p:spTree>
    <p:custDataLst>
      <p:tags r:id="rId2"/>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200" y="253260"/>
            <a:ext cx="10440000" cy="1368000"/>
          </a:xfrm>
        </p:spPr>
        <p:txBody>
          <a:bodyPr>
            <a:normAutofit/>
          </a:bodyPr>
          <a:lstStyle/>
          <a:p>
            <a:r>
              <a:rPr lang="zh-CN" altLang="en-US" sz="3200" dirty="0">
                <a:latin typeface="华文隶书" panose="02010800040101010101" charset="-122"/>
                <a:ea typeface="华文隶书" panose="02010800040101010101" charset="-122"/>
                <a:sym typeface="+mn-ea"/>
              </a:rPr>
              <a:t>货币政策</a:t>
            </a:r>
            <a:endParaRPr lang="zh-CN" altLang="en-US" sz="3200" dirty="0"/>
          </a:p>
        </p:txBody>
      </p:sp>
      <p:sp>
        <p:nvSpPr>
          <p:cNvPr id="3" name="内容占位符 2"/>
          <p:cNvSpPr>
            <a:spLocks noGrp="1"/>
          </p:cNvSpPr>
          <p:nvPr>
            <p:ph idx="1"/>
          </p:nvPr>
        </p:nvSpPr>
        <p:spPr>
          <a:xfrm>
            <a:off x="875665" y="1530985"/>
            <a:ext cx="10440035" cy="4876165"/>
          </a:xfrm>
        </p:spPr>
        <p:txBody>
          <a:bodyPr>
            <a:normAutofit fontScale="97500"/>
          </a:bodyPr>
          <a:lstStyle/>
          <a:p>
            <a:r>
              <a:rPr lang="zh-CN" altLang="en-US" dirty="0">
                <a:latin typeface="华文楷体" panose="02010600040101010101" charset="-122"/>
                <a:ea typeface="华文楷体" panose="02010600040101010101" charset="-122"/>
                <a:cs typeface="华文楷体" panose="02010600040101010101" charset="-122"/>
                <a:sym typeface="+mn-ea"/>
              </a:rPr>
              <a:t>再贴现率政策</a:t>
            </a:r>
          </a:p>
          <a:p>
            <a:r>
              <a:rPr lang="zh-CN" altLang="en-US" sz="2000" dirty="0">
                <a:latin typeface="华文楷体" panose="02010600040101010101" charset="-122"/>
                <a:ea typeface="华文楷体" panose="02010600040101010101" charset="-122"/>
                <a:cs typeface="华文楷体" panose="02010600040101010101" charset="-122"/>
                <a:sym typeface="+mn-ea"/>
              </a:rPr>
              <a:t>再贴现率：中央银行对商业银行贷款的利率</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再贴现率降低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商业银行更愿贷款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原始货币供给增加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货币供给量增加 </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货币供给量增加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总需求增加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刺激生产就业 </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货币供给量增加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利率下降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刺激投资</a:t>
            </a:r>
          </a:p>
          <a:p>
            <a:pPr marL="0" indent="0">
              <a:buNone/>
            </a:pPr>
            <a:endParaRPr lang="zh-CN" altLang="en-US" dirty="0">
              <a:latin typeface="华文楷体" panose="02010600040101010101" charset="-122"/>
              <a:ea typeface="华文楷体" panose="02010600040101010101" charset="-122"/>
              <a:cs typeface="华文楷体" panose="02010600040101010101" charset="-122"/>
              <a:sym typeface="+mn-ea"/>
            </a:endParaRPr>
          </a:p>
          <a:p>
            <a:r>
              <a:rPr lang="zh-CN" altLang="en-US" dirty="0">
                <a:latin typeface="华文楷体" panose="02010600040101010101" charset="-122"/>
                <a:ea typeface="华文楷体" panose="02010600040101010101" charset="-122"/>
                <a:cs typeface="华文楷体" panose="02010600040101010101" charset="-122"/>
                <a:sym typeface="+mn-ea"/>
              </a:rPr>
              <a:t>公开市场业务</a:t>
            </a:r>
          </a:p>
          <a:p>
            <a:r>
              <a:rPr lang="zh-CN" altLang="en-US" sz="2000" dirty="0">
                <a:latin typeface="华文楷体" panose="02010600040101010101" charset="-122"/>
                <a:ea typeface="华文楷体" panose="02010600040101010101" charset="-122"/>
                <a:cs typeface="华文楷体" panose="02010600040101010101" charset="-122"/>
                <a:sym typeface="+mn-ea"/>
              </a:rPr>
              <a:t>公开市场业务：中央银行在金融市场上买卖政府债券</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中央银行购买债券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原始货币供给增加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sz="2000" dirty="0">
                <a:latin typeface="华文楷体" panose="02010600040101010101" charset="-122"/>
                <a:ea typeface="华文楷体" panose="02010600040101010101" charset="-122"/>
                <a:cs typeface="华文楷体" panose="02010600040101010101" charset="-122"/>
                <a:sym typeface="+mn-ea"/>
              </a:rPr>
              <a:t>货币供给量增加</a:t>
            </a:r>
            <a:endParaRPr lang="zh-CN" altLang="en-US" sz="2000"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货币供给量增加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总需求增加 </a:t>
            </a:r>
            <a:r>
              <a:rPr lang="en-US" altLang="zh-CN" sz="2000" dirty="0">
                <a:latin typeface="华文楷体" panose="02010600040101010101" charset="-122"/>
                <a:ea typeface="华文楷体" panose="02010600040101010101" charset="-122"/>
                <a:cs typeface="华文楷体" panose="02010600040101010101" charset="-122"/>
                <a:sym typeface="+mn-ea"/>
              </a:rPr>
              <a:t>- </a:t>
            </a:r>
            <a:r>
              <a:rPr lang="zh-CN" altLang="en-US" sz="2000" dirty="0">
                <a:latin typeface="华文楷体" panose="02010600040101010101" charset="-122"/>
                <a:ea typeface="华文楷体" panose="02010600040101010101" charset="-122"/>
                <a:cs typeface="华文楷体" panose="02010600040101010101" charset="-122"/>
                <a:sym typeface="+mn-ea"/>
              </a:rPr>
              <a:t>刺激生产就业 </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货币供给量增加 - 利率下降 - 刺激投资</a:t>
            </a:r>
          </a:p>
          <a:p>
            <a:endParaRPr lang="zh-CN" altLang="en-US" dirty="0">
              <a:latin typeface="华文楷体" panose="02010600040101010101" charset="-122"/>
              <a:ea typeface="华文楷体" panose="02010600040101010101" charset="-122"/>
              <a:cs typeface="华文楷体" panose="02010600040101010101" charset="-122"/>
              <a:sym typeface="+mn-ea"/>
            </a:endParaRPr>
          </a:p>
        </p:txBody>
      </p:sp>
      <p:sp>
        <p:nvSpPr>
          <p:cNvPr id="4" name="左大括号 3"/>
          <p:cNvSpPr/>
          <p:nvPr/>
        </p:nvSpPr>
        <p:spPr>
          <a:xfrm>
            <a:off x="1029335" y="2558415"/>
            <a:ext cx="76835" cy="8585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左大括号 4"/>
          <p:cNvSpPr/>
          <p:nvPr/>
        </p:nvSpPr>
        <p:spPr>
          <a:xfrm>
            <a:off x="1029335" y="5125720"/>
            <a:ext cx="77470" cy="7950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7"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2" end="2"/>
                                            </p:txEl>
                                          </p:spTgt>
                                        </p:tgtEl>
                                        <p:attrNameLst>
                                          <p:attrName>fill.type</p:attrName>
                                        </p:attrNameLst>
                                      </p:cBhvr>
                                      <p:to>
                                        <p:strVal val="solid"/>
                                      </p:to>
                                    </p:set>
                                  </p:childTnLst>
                                </p:cTn>
                              </p:par>
                            </p:childTnLst>
                          </p:cTn>
                        </p:par>
                        <p:par>
                          <p:cTn id="10" fill="hold">
                            <p:stCondLst>
                              <p:cond delay="1759"/>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3"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0" end="0"/>
                                            </p:txEl>
                                          </p:spTgt>
                                        </p:tgtEl>
                                        <p:attrNameLst>
                                          <p:attrName>fill.type</p:attrName>
                                        </p:attrNameLst>
                                      </p:cBhvr>
                                      <p:to>
                                        <p:strVal val="solid"/>
                                      </p:to>
                                    </p:set>
                                  </p:childTnLst>
                                </p:cTn>
                              </p:par>
                            </p:childTnLst>
                          </p:cTn>
                        </p:par>
                        <p:par>
                          <p:cTn id="16" fill="hold">
                            <p:stCondLst>
                              <p:cond delay="2039"/>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9"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1" end="1"/>
                                            </p:txEl>
                                          </p:spTgt>
                                        </p:tgtEl>
                                        <p:attrNameLst>
                                          <p:attrName>fill.type</p:attrName>
                                        </p:attrNameLst>
                                      </p:cBhvr>
                                      <p:to>
                                        <p:strVal val="solid"/>
                                      </p:to>
                                    </p:set>
                                  </p:childTnLst>
                                </p:cTn>
                              </p:par>
                            </p:childTnLst>
                          </p:cTn>
                        </p:par>
                        <p:par>
                          <p:cTn id="22" fill="hold">
                            <p:stCondLst>
                              <p:cond delay="2839"/>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5"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3">
                                            <p:txEl>
                                              <p:pRg st="3" end="3"/>
                                            </p:txEl>
                                          </p:spTgt>
                                        </p:tgtEl>
                                        <p:attrNameLst>
                                          <p:attrName>fill.type</p:attrName>
                                        </p:attrNameLst>
                                      </p:cBhvr>
                                      <p:to>
                                        <p:strVal val="solid"/>
                                      </p:to>
                                    </p:set>
                                  </p:childTnLst>
                                </p:cTn>
                              </p:par>
                            </p:childTnLst>
                          </p:cTn>
                        </p:par>
                        <p:par>
                          <p:cTn id="28" fill="hold">
                            <p:stCondLst>
                              <p:cond delay="4039"/>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31"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33" dur="80"/>
                                        <p:tgtEl>
                                          <p:spTgt spid="3">
                                            <p:txEl>
                                              <p:pRg st="4" end="4"/>
                                            </p:txEl>
                                          </p:spTgt>
                                        </p:tgtEl>
                                        <p:attrNameLst>
                                          <p:attrName>fill.type</p:attrName>
                                        </p:attrNameLst>
                                      </p:cBhvr>
                                      <p:to>
                                        <p:strVal val="solid"/>
                                      </p:to>
                                    </p:set>
                                  </p:childTnLst>
                                </p:cTn>
                              </p:par>
                            </p:childTnLst>
                          </p:cTn>
                        </p:par>
                        <p:par>
                          <p:cTn id="34" fill="hold">
                            <p:stCondLst>
                              <p:cond delay="5079"/>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37"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39" dur="80"/>
                                        <p:tgtEl>
                                          <p:spTgt spid="3">
                                            <p:txEl>
                                              <p:pRg st="6" end="6"/>
                                            </p:txEl>
                                          </p:spTgt>
                                        </p:tgtEl>
                                        <p:attrNameLst>
                                          <p:attrName>fill.type</p:attrName>
                                        </p:attrNameLst>
                                      </p:cBhvr>
                                      <p:to>
                                        <p:strVal val="solid"/>
                                      </p:to>
                                    </p:set>
                                  </p:childTnLst>
                                </p:cTn>
                              </p:par>
                            </p:childTnLst>
                          </p:cTn>
                        </p:par>
                        <p:par>
                          <p:cTn id="40" fill="hold">
                            <p:stCondLst>
                              <p:cond delay="5359"/>
                            </p:stCondLst>
                            <p:childTnLst>
                              <p:par>
                                <p:cTn id="41" presetID="27" presetClass="entr" presetSubtype="0" fill="hold" nodeType="afterEffect">
                                  <p:stCondLst>
                                    <p:cond delay="0"/>
                                  </p:stCondLst>
                                  <p:iterate type="lt">
                                    <p:tmPct val="50000"/>
                                  </p:iterate>
                                  <p:childTnLst>
                                    <p:set>
                                      <p:cBhvr>
                                        <p:cTn id="42"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43" dur="8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45" dur="80"/>
                                        <p:tgtEl>
                                          <p:spTgt spid="3">
                                            <p:txEl>
                                              <p:pRg st="7" end="7"/>
                                            </p:txEl>
                                          </p:spTgt>
                                        </p:tgtEl>
                                        <p:attrNameLst>
                                          <p:attrName>fill.type</p:attrName>
                                        </p:attrNameLst>
                                      </p:cBhvr>
                                      <p:to>
                                        <p:strVal val="solid"/>
                                      </p:to>
                                    </p:set>
                                  </p:childTnLst>
                                </p:cTn>
                              </p:par>
                            </p:childTnLst>
                          </p:cTn>
                        </p:par>
                        <p:par>
                          <p:cTn id="46" fill="hold">
                            <p:stCondLst>
                              <p:cond delay="6319"/>
                            </p:stCondLst>
                            <p:childTnLst>
                              <p:par>
                                <p:cTn id="47" presetID="27" presetClass="entr" presetSubtype="0" fill="hold" nodeType="afterEffect">
                                  <p:stCondLst>
                                    <p:cond delay="0"/>
                                  </p:stCondLst>
                                  <p:iterate type="lt">
                                    <p:tmPct val="50000"/>
                                  </p:iterate>
                                  <p:childTnLst>
                                    <p:set>
                                      <p:cBhvr>
                                        <p:cTn id="48" dur="1" fill="hold">
                                          <p:stCondLst>
                                            <p:cond delay="0"/>
                                          </p:stCondLst>
                                        </p:cTn>
                                        <p:tgtEl>
                                          <p:spTgt spid="3">
                                            <p:txEl>
                                              <p:pRg st="8" end="8"/>
                                            </p:txEl>
                                          </p:spTgt>
                                        </p:tgtEl>
                                        <p:attrNameLst>
                                          <p:attrName>style.visibility</p:attrName>
                                        </p:attrNameLst>
                                      </p:cBhvr>
                                      <p:to>
                                        <p:strVal val="visible"/>
                                      </p:to>
                                    </p:set>
                                    <p:anim calcmode="discrete" valueType="clr">
                                      <p:cBhvr override="childStyle">
                                        <p:cTn id="49" dur="80"/>
                                        <p:tgtEl>
                                          <p:spTgt spid="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8" end="8"/>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8" end="8"/>
                                            </p:txEl>
                                          </p:spTgt>
                                        </p:tgtEl>
                                        <p:attrNameLst>
                                          <p:attrName>fill.type</p:attrName>
                                        </p:attrNameLst>
                                      </p:cBhvr>
                                      <p:to>
                                        <p:strVal val="solid"/>
                                      </p:to>
                                    </p:set>
                                  </p:childTnLst>
                                </p:cTn>
                              </p:par>
                            </p:childTnLst>
                          </p:cTn>
                        </p:par>
                        <p:par>
                          <p:cTn id="52" fill="hold">
                            <p:stCondLst>
                              <p:cond delay="7679"/>
                            </p:stCondLst>
                            <p:childTnLst>
                              <p:par>
                                <p:cTn id="53" presetID="27" presetClass="entr" presetSubtype="0" fill="hold" nodeType="afterEffect">
                                  <p:stCondLst>
                                    <p:cond delay="0"/>
                                  </p:stCondLst>
                                  <p:iterate type="lt">
                                    <p:tmPct val="50000"/>
                                  </p:iterate>
                                  <p:childTnLst>
                                    <p:set>
                                      <p:cBhvr>
                                        <p:cTn id="54" dur="1" fill="hold">
                                          <p:stCondLst>
                                            <p:cond delay="0"/>
                                          </p:stCondLst>
                                        </p:cTn>
                                        <p:tgtEl>
                                          <p:spTgt spid="3">
                                            <p:txEl>
                                              <p:pRg st="9" end="9"/>
                                            </p:txEl>
                                          </p:spTgt>
                                        </p:tgtEl>
                                        <p:attrNameLst>
                                          <p:attrName>style.visibility</p:attrName>
                                        </p:attrNameLst>
                                      </p:cBhvr>
                                      <p:to>
                                        <p:strVal val="visible"/>
                                      </p:to>
                                    </p:set>
                                    <p:anim calcmode="discrete" valueType="clr">
                                      <p:cBhvr override="childStyle">
                                        <p:cTn id="55" dur="80"/>
                                        <p:tgtEl>
                                          <p:spTgt spid="3">
                                            <p:txEl>
                                              <p:pRg st="9" end="9"/>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3">
                                            <p:txEl>
                                              <p:pRg st="9" end="9"/>
                                            </p:txEl>
                                          </p:spTgt>
                                        </p:tgtEl>
                                        <p:attrNameLst>
                                          <p:attrName>fillcolor</p:attrName>
                                        </p:attrNameLst>
                                      </p:cBhvr>
                                      <p:tavLst>
                                        <p:tav tm="0">
                                          <p:val>
                                            <p:clrVal>
                                              <a:schemeClr val="accent2"/>
                                            </p:clrVal>
                                          </p:val>
                                        </p:tav>
                                        <p:tav tm="50000">
                                          <p:val>
                                            <p:clrVal>
                                              <a:schemeClr val="hlink"/>
                                            </p:clrVal>
                                          </p:val>
                                        </p:tav>
                                      </p:tavLst>
                                    </p:anim>
                                    <p:set>
                                      <p:cBhvr>
                                        <p:cTn id="57" dur="80"/>
                                        <p:tgtEl>
                                          <p:spTgt spid="3">
                                            <p:txEl>
                                              <p:pRg st="9" end="9"/>
                                            </p:txEl>
                                          </p:spTgt>
                                        </p:tgtEl>
                                        <p:attrNameLst>
                                          <p:attrName>fill.type</p:attrName>
                                        </p:attrNameLst>
                                      </p:cBhvr>
                                      <p:to>
                                        <p:strVal val="solid"/>
                                      </p:to>
                                    </p:set>
                                  </p:childTnLst>
                                </p:cTn>
                              </p:par>
                            </p:childTnLst>
                          </p:cTn>
                        </p:par>
                        <p:par>
                          <p:cTn id="58" fill="hold">
                            <p:stCondLst>
                              <p:cond delay="8880"/>
                            </p:stCondLst>
                            <p:childTnLst>
                              <p:par>
                                <p:cTn id="59" presetID="27" presetClass="entr" presetSubtype="0" fill="hold" nodeType="afterEffect">
                                  <p:stCondLst>
                                    <p:cond delay="0"/>
                                  </p:stCondLst>
                                  <p:iterate type="lt">
                                    <p:tmPct val="50000"/>
                                  </p:iterate>
                                  <p:childTnLst>
                                    <p:set>
                                      <p:cBhvr>
                                        <p:cTn id="60" dur="1" fill="hold">
                                          <p:stCondLst>
                                            <p:cond delay="0"/>
                                          </p:stCondLst>
                                        </p:cTn>
                                        <p:tgtEl>
                                          <p:spTgt spid="3">
                                            <p:txEl>
                                              <p:pRg st="10" end="10"/>
                                            </p:txEl>
                                          </p:spTgt>
                                        </p:tgtEl>
                                        <p:attrNameLst>
                                          <p:attrName>style.visibility</p:attrName>
                                        </p:attrNameLst>
                                      </p:cBhvr>
                                      <p:to>
                                        <p:strVal val="visible"/>
                                      </p:to>
                                    </p:set>
                                    <p:anim calcmode="discrete" valueType="clr">
                                      <p:cBhvr override="childStyle">
                                        <p:cTn id="61" dur="80"/>
                                        <p:tgtEl>
                                          <p:spTgt spid="3">
                                            <p:txEl>
                                              <p:pRg st="10" end="1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62" dur="80"/>
                                        <p:tgtEl>
                                          <p:spTgt spid="3">
                                            <p:txEl>
                                              <p:pRg st="10" end="10"/>
                                            </p:txEl>
                                          </p:spTgt>
                                        </p:tgtEl>
                                        <p:attrNameLst>
                                          <p:attrName>fillcolor</p:attrName>
                                        </p:attrNameLst>
                                      </p:cBhvr>
                                      <p:tavLst>
                                        <p:tav tm="0">
                                          <p:val>
                                            <p:clrVal>
                                              <a:schemeClr val="accent2"/>
                                            </p:clrVal>
                                          </p:val>
                                        </p:tav>
                                        <p:tav tm="50000">
                                          <p:val>
                                            <p:clrVal>
                                              <a:schemeClr val="hlink"/>
                                            </p:clrVal>
                                          </p:val>
                                        </p:tav>
                                      </p:tavLst>
                                    </p:anim>
                                    <p:set>
                                      <p:cBhvr>
                                        <p:cTn id="63" dur="80"/>
                                        <p:tgtEl>
                                          <p:spTgt spid="3">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500" y="111915"/>
            <a:ext cx="10440000" cy="1368000"/>
          </a:xfrm>
        </p:spPr>
        <p:txBody>
          <a:bodyPr>
            <a:normAutofit/>
          </a:bodyPr>
          <a:lstStyle/>
          <a:p>
            <a:r>
              <a:rPr lang="zh-CN" altLang="en-US" sz="3200">
                <a:latin typeface="华文隶书" panose="02010800040101010101" charset="-122"/>
                <a:ea typeface="华文隶书" panose="02010800040101010101" charset="-122"/>
                <a:sym typeface="+mn-ea"/>
              </a:rPr>
              <a:t>存款创造和货币供给（仅将活期存款作为货币供给量）</a:t>
            </a:r>
            <a:endParaRPr lang="zh-CN" altLang="en-US" sz="3200"/>
          </a:p>
        </p:txBody>
      </p:sp>
      <p:sp>
        <p:nvSpPr>
          <p:cNvPr id="3" name="内容占位符 2"/>
          <p:cNvSpPr>
            <a:spLocks noGrp="1"/>
          </p:cNvSpPr>
          <p:nvPr>
            <p:ph idx="1"/>
          </p:nvPr>
        </p:nvSpPr>
        <p:spPr>
          <a:xfrm>
            <a:off x="875365" y="1868805"/>
            <a:ext cx="10440000" cy="4320000"/>
          </a:xfrm>
        </p:spPr>
        <p:txBody>
          <a:bodyPr/>
          <a:lstStyle/>
          <a:p>
            <a:r>
              <a:rPr lang="zh-CN" altLang="en-US" sz="2400" dirty="0">
                <a:latin typeface="华文楷体" panose="02010600040101010101" charset="-122"/>
                <a:ea typeface="华文楷体" panose="02010600040101010101" charset="-122"/>
                <a:cs typeface="华文楷体" panose="02010600040101010101" charset="-122"/>
                <a:sym typeface="+mn-ea"/>
              </a:rPr>
              <a:t>存款准备金：商业银行手上留有的为了应付提款的金额</a:t>
            </a:r>
          </a:p>
          <a:p>
            <a:r>
              <a:rPr lang="zh-CN" altLang="en-US" sz="2400" dirty="0">
                <a:latin typeface="华文楷体" panose="02010600040101010101" charset="-122"/>
                <a:ea typeface="华文楷体" panose="02010600040101010101" charset="-122"/>
                <a:cs typeface="华文楷体" panose="02010600040101010101" charset="-122"/>
                <a:sym typeface="+mn-ea"/>
              </a:rPr>
              <a:t>法定准备率</a:t>
            </a:r>
            <a:r>
              <a:rPr lang="en-US" altLang="zh-CN" sz="2400" dirty="0" err="1">
                <a:latin typeface="华文楷体" panose="02010600040101010101" charset="-122"/>
                <a:ea typeface="华文楷体" panose="02010600040101010101" charset="-122"/>
                <a:cs typeface="华文楷体" panose="02010600040101010101" charset="-122"/>
                <a:sym typeface="+mn-ea"/>
              </a:rPr>
              <a:t>r</a:t>
            </a:r>
            <a:r>
              <a:rPr lang="en-US" altLang="zh-CN" sz="2400" baseline="-25000" dirty="0" err="1">
                <a:latin typeface="华文楷体" panose="02010600040101010101" charset="-122"/>
                <a:ea typeface="华文楷体" panose="02010600040101010101" charset="-122"/>
                <a:cs typeface="华文楷体" panose="02010600040101010101" charset="-122"/>
                <a:sym typeface="+mn-ea"/>
              </a:rPr>
              <a:t>d</a:t>
            </a:r>
            <a:r>
              <a:rPr lang="zh-CN" altLang="en-US" sz="2400" dirty="0">
                <a:latin typeface="华文楷体" panose="02010600040101010101" charset="-122"/>
                <a:ea typeface="华文楷体" panose="02010600040101010101" charset="-122"/>
                <a:cs typeface="华文楷体" panose="02010600040101010101" charset="-122"/>
                <a:sym typeface="+mn-ea"/>
              </a:rPr>
              <a:t>：中央银行规定的每个商业银行应该留有的存款准备金比例</a:t>
            </a:r>
          </a:p>
          <a:p>
            <a:r>
              <a:rPr lang="zh-CN" altLang="en-US" sz="2400" dirty="0">
                <a:latin typeface="华文楷体" panose="02010600040101010101" charset="-122"/>
                <a:ea typeface="华文楷体" panose="02010600040101010101" charset="-122"/>
                <a:cs typeface="华文楷体" panose="02010600040101010101" charset="-122"/>
                <a:sym typeface="+mn-ea"/>
              </a:rPr>
              <a:t>超额准备率</a:t>
            </a:r>
            <a:r>
              <a:rPr lang="en-US" altLang="zh-CN" sz="2400" dirty="0">
                <a:latin typeface="华文楷体" panose="02010600040101010101" charset="-122"/>
                <a:ea typeface="华文楷体" panose="02010600040101010101" charset="-122"/>
                <a:cs typeface="华文楷体" panose="02010600040101010101" charset="-122"/>
                <a:sym typeface="+mn-ea"/>
              </a:rPr>
              <a:t>r</a:t>
            </a:r>
            <a:r>
              <a:rPr lang="en-US" altLang="zh-CN" sz="2400" baseline="-25000" dirty="0">
                <a:latin typeface="华文楷体" panose="02010600040101010101" charset="-122"/>
                <a:ea typeface="华文楷体" panose="02010600040101010101" charset="-122"/>
                <a:cs typeface="华文楷体" panose="02010600040101010101" charset="-122"/>
                <a:sym typeface="+mn-ea"/>
              </a:rPr>
              <a:t>e</a:t>
            </a:r>
            <a:r>
              <a:rPr lang="zh-CN" altLang="en-US" sz="2400" dirty="0">
                <a:latin typeface="华文楷体" panose="02010600040101010101" charset="-122"/>
                <a:ea typeface="华文楷体" panose="02010600040101010101" charset="-122"/>
                <a:cs typeface="华文楷体" panose="02010600040101010101" charset="-122"/>
                <a:sym typeface="+mn-ea"/>
              </a:rPr>
              <a:t>：超额准备金与存款的比例</a:t>
            </a:r>
          </a:p>
          <a:p>
            <a:r>
              <a:rPr lang="zh-CN" altLang="en-US" sz="2400" dirty="0">
                <a:latin typeface="华文楷体" panose="02010600040101010101" charset="-122"/>
                <a:ea typeface="华文楷体" panose="02010600040101010101" charset="-122"/>
                <a:cs typeface="华文楷体" panose="02010600040101010101" charset="-122"/>
                <a:sym typeface="+mn-ea"/>
              </a:rPr>
              <a:t>客户每次存款都留有的现金比例</a:t>
            </a:r>
            <a:r>
              <a:rPr lang="en-US" altLang="zh-CN" sz="2400" dirty="0" err="1">
                <a:latin typeface="华文楷体" panose="02010600040101010101" charset="-122"/>
                <a:ea typeface="华文楷体" panose="02010600040101010101" charset="-122"/>
                <a:cs typeface="华文楷体" panose="02010600040101010101" charset="-122"/>
                <a:sym typeface="+mn-ea"/>
              </a:rPr>
              <a:t>r</a:t>
            </a:r>
            <a:r>
              <a:rPr lang="en-US" altLang="zh-CN" sz="2400" baseline="-25000" dirty="0" err="1">
                <a:latin typeface="华文楷体" panose="02010600040101010101" charset="-122"/>
                <a:ea typeface="华文楷体" panose="02010600040101010101" charset="-122"/>
                <a:cs typeface="华文楷体" panose="02010600040101010101" charset="-122"/>
                <a:sym typeface="+mn-ea"/>
              </a:rPr>
              <a:t>c</a:t>
            </a:r>
            <a:endParaRPr lang="en-US" altLang="zh-CN" sz="2400" dirty="0">
              <a:latin typeface="华文楷体" panose="02010600040101010101" charset="-122"/>
              <a:ea typeface="华文楷体" panose="02010600040101010101" charset="-122"/>
              <a:cs typeface="华文楷体" panose="02010600040101010101" charset="-122"/>
              <a:sym typeface="+mn-ea"/>
            </a:endParaRPr>
          </a:p>
          <a:p>
            <a:endParaRPr lang="zh-CN" altLang="en-US" sz="2400" dirty="0">
              <a:latin typeface="华文楷体" panose="02010600040101010101" charset="-122"/>
              <a:ea typeface="华文楷体" panose="02010600040101010101" charset="-122"/>
              <a:cs typeface="华文楷体" panose="02010600040101010101" charset="-122"/>
              <a:sym typeface="+mn-ea"/>
            </a:endParaRPr>
          </a:p>
          <a:p>
            <a:r>
              <a:rPr lang="zh-CN" altLang="en-US" sz="2400" dirty="0">
                <a:latin typeface="华文楷体" panose="02010600040101010101" charset="-122"/>
                <a:ea typeface="华文楷体" panose="02010600040101010101" charset="-122"/>
                <a:cs typeface="华文楷体" panose="02010600040101010101" charset="-122"/>
                <a:sym typeface="+mn-ea"/>
              </a:rPr>
              <a:t>货币创造乘数                        （增加一批原始货币供给使货币供给量扩大为多少倍）</a:t>
            </a:r>
          </a:p>
          <a:p>
            <a:endParaRPr lang="zh-CN" altLang="en-US" dirty="0">
              <a:latin typeface="华文楷体" panose="02010600040101010101" charset="-122"/>
              <a:ea typeface="华文楷体" panose="02010600040101010101" charset="-122"/>
              <a:cs typeface="华文楷体" panose="02010600040101010101" charset="-122"/>
              <a:sym typeface="+mn-ea"/>
            </a:endParaRPr>
          </a:p>
          <a:p>
            <a:endParaRPr lang="zh-CN" altLang="en-US" dirty="0">
              <a:latin typeface="华文楷体" panose="02010600040101010101" charset="-122"/>
              <a:ea typeface="华文楷体" panose="02010600040101010101" charset="-122"/>
              <a:cs typeface="华文楷体" panose="02010600040101010101" charset="-122"/>
              <a:sym typeface="+mn-ea"/>
            </a:endParaRPr>
          </a:p>
        </p:txBody>
      </p:sp>
      <p:graphicFrame>
        <p:nvGraphicFramePr>
          <p:cNvPr id="10" name="对象 9">
            <a:hlinkClick r:id="" action="ppaction://ole?verb=0"/>
          </p:cNvPr>
          <p:cNvGraphicFramePr>
            <a:graphicFrameLocks noChangeAspect="1"/>
          </p:cNvGraphicFramePr>
          <p:nvPr>
            <p:extLst>
              <p:ext uri="{D42A27DB-BD31-4B8C-83A1-F6EECF244321}">
                <p14:modId xmlns:p14="http://schemas.microsoft.com/office/powerpoint/2010/main" val="1909051023"/>
              </p:ext>
            </p:extLst>
          </p:nvPr>
        </p:nvGraphicFramePr>
        <p:xfrm>
          <a:off x="3322869" y="4028805"/>
          <a:ext cx="1508125" cy="722630"/>
        </p:xfrm>
        <a:graphic>
          <a:graphicData uri="http://schemas.openxmlformats.org/presentationml/2006/ole">
            <mc:AlternateContent xmlns:mc="http://schemas.openxmlformats.org/markup-compatibility/2006">
              <mc:Choice xmlns:v="urn:schemas-microsoft-com:vml" Requires="v">
                <p:oleObj spid="_x0000_s8293" r:id="rId5" imgW="901700" imgH="431800" progId="Equation.KSEE3">
                  <p:embed/>
                </p:oleObj>
              </mc:Choice>
              <mc:Fallback>
                <p:oleObj r:id="rId5" imgW="901700" imgH="431800" progId="Equation.KSEE3">
                  <p:embed/>
                  <p:pic>
                    <p:nvPicPr>
                      <p:cNvPr id="10" name="对象 9">
                        <a:hlinkClick r:id="" action="ppaction://ole?verb=0"/>
                      </p:cNvPr>
                      <p:cNvPicPr/>
                      <p:nvPr/>
                    </p:nvPicPr>
                    <p:blipFill>
                      <a:blip r:embed="rId6"/>
                      <a:stretch>
                        <a:fillRect/>
                      </a:stretch>
                    </p:blipFill>
                    <p:spPr>
                      <a:xfrm>
                        <a:off x="3322869" y="4028805"/>
                        <a:ext cx="1508125" cy="722630"/>
                      </a:xfrm>
                      <a:prstGeom prst="rect">
                        <a:avLst/>
                      </a:prstGeom>
                    </p:spPr>
                  </p:pic>
                </p:oleObj>
              </mc:Fallback>
            </mc:AlternateContent>
          </a:graphicData>
        </a:graphic>
      </p:graphicFrame>
    </p:spTree>
    <p:custDataLst>
      <p:tags r:id="rId2"/>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200" y="-100810"/>
            <a:ext cx="10440000" cy="1368000"/>
          </a:xfrm>
        </p:spPr>
        <p:txBody>
          <a:bodyPr>
            <a:normAutofit/>
          </a:bodyPr>
          <a:lstStyle/>
          <a:p>
            <a:r>
              <a:rPr lang="zh-CN" altLang="en-US" sz="3200">
                <a:latin typeface="华文隶书" panose="02010800040101010101" charset="-122"/>
                <a:ea typeface="华文隶书" panose="02010800040101010101" charset="-122"/>
                <a:sym typeface="+mn-ea"/>
              </a:rPr>
              <a:t>货币政策</a:t>
            </a:r>
            <a:endParaRPr lang="zh-CN" altLang="en-US" sz="3200"/>
          </a:p>
        </p:txBody>
      </p:sp>
      <p:sp>
        <p:nvSpPr>
          <p:cNvPr id="3" name="内容占位符 2"/>
          <p:cNvSpPr>
            <a:spLocks noGrp="1"/>
          </p:cNvSpPr>
          <p:nvPr>
            <p:ph idx="1"/>
          </p:nvPr>
        </p:nvSpPr>
        <p:spPr>
          <a:xfrm>
            <a:off x="875665" y="1706245"/>
            <a:ext cx="10440035" cy="4876165"/>
          </a:xfrm>
        </p:spPr>
        <p:txBody>
          <a:bodyPr>
            <a:normAutofit/>
          </a:bodyPr>
          <a:lstStyle/>
          <a:p>
            <a:r>
              <a:rPr lang="zh-CN" altLang="en-US" sz="2400" b="1" dirty="0">
                <a:latin typeface="华文楷体" panose="02010600040101010101" charset="-122"/>
                <a:ea typeface="华文楷体" panose="02010600040101010101" charset="-122"/>
                <a:cs typeface="华文楷体" panose="02010600040101010101" charset="-122"/>
                <a:sym typeface="+mn-ea"/>
              </a:rPr>
              <a:t>变动法定准备率</a:t>
            </a:r>
          </a:p>
          <a:p>
            <a:pPr marL="0" indent="0">
              <a:buNone/>
            </a:pPr>
            <a:r>
              <a:rPr lang="zh-CN" altLang="en-US" sz="2400" dirty="0">
                <a:latin typeface="华文楷体" panose="02010600040101010101" charset="-122"/>
                <a:ea typeface="华文楷体" panose="02010600040101010101" charset="-122"/>
                <a:cs typeface="华文楷体" panose="02010600040101010101" charset="-122"/>
                <a:sym typeface="+mn-ea"/>
              </a:rPr>
              <a:t>    法定准备率降低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货币创造乘数变大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货币供给量增加</a:t>
            </a:r>
          </a:p>
          <a:p>
            <a:pPr marL="0" indent="0">
              <a:buNone/>
            </a:pPr>
            <a:r>
              <a:rPr lang="zh-CN" altLang="en-US" sz="2400" dirty="0">
                <a:latin typeface="华文楷体" panose="02010600040101010101" charset="-122"/>
                <a:ea typeface="华文楷体" panose="02010600040101010101" charset="-122"/>
                <a:cs typeface="华文楷体" panose="02010600040101010101" charset="-122"/>
                <a:sym typeface="+mn-ea"/>
              </a:rPr>
              <a:t>    货币供给量增加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总需求增加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刺激生产就业 </a:t>
            </a:r>
          </a:p>
          <a:p>
            <a:pPr marL="0" indent="0">
              <a:buNone/>
            </a:pPr>
            <a:r>
              <a:rPr lang="zh-CN" altLang="en-US" sz="2400" dirty="0">
                <a:latin typeface="华文楷体" panose="02010600040101010101" charset="-122"/>
                <a:ea typeface="华文楷体" panose="02010600040101010101" charset="-122"/>
                <a:cs typeface="华文楷体" panose="02010600040101010101" charset="-122"/>
                <a:sym typeface="+mn-ea"/>
              </a:rPr>
              <a:t>    货币供给量增加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利率下降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刺激投资</a:t>
            </a:r>
          </a:p>
          <a:p>
            <a:pPr marL="0" indent="0">
              <a:buNone/>
            </a:pPr>
            <a:endParaRPr lang="zh-CN" altLang="en-US" sz="2400" dirty="0">
              <a:latin typeface="华文楷体" panose="02010600040101010101" charset="-122"/>
              <a:ea typeface="华文楷体" panose="02010600040101010101" charset="-122"/>
              <a:cs typeface="华文楷体" panose="02010600040101010101" charset="-122"/>
              <a:sym typeface="+mn-ea"/>
            </a:endParaRPr>
          </a:p>
          <a:p>
            <a:r>
              <a:rPr lang="zh-CN" altLang="en-US" sz="2400" b="1" dirty="0">
                <a:latin typeface="华文楷体" panose="02010600040101010101" charset="-122"/>
                <a:ea typeface="华文楷体" panose="02010600040101010101" charset="-122"/>
                <a:cs typeface="华文楷体" panose="02010600040101010101" charset="-122"/>
                <a:sym typeface="+mn-ea"/>
              </a:rPr>
              <a:t>道义劝告</a:t>
            </a:r>
          </a:p>
          <a:p>
            <a:pPr marL="0" indent="0">
              <a:buNone/>
            </a:pPr>
            <a:r>
              <a:rPr lang="zh-CN" altLang="en-US" sz="2400" dirty="0">
                <a:latin typeface="华文楷体" panose="02010600040101010101" charset="-122"/>
                <a:ea typeface="华文楷体" panose="02010600040101010101" charset="-122"/>
                <a:cs typeface="华文楷体" panose="02010600040101010101" charset="-122"/>
                <a:sym typeface="+mn-ea"/>
              </a:rPr>
              <a:t>    鼓励商业银行扩大贷款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货币供给量增加</a:t>
            </a:r>
          </a:p>
          <a:p>
            <a:pPr marL="0" indent="0">
              <a:buNone/>
            </a:pPr>
            <a:r>
              <a:rPr lang="zh-CN" altLang="en-US" sz="2400" dirty="0">
                <a:latin typeface="华文楷体" panose="02010600040101010101" charset="-122"/>
                <a:ea typeface="华文楷体" panose="02010600040101010101" charset="-122"/>
                <a:cs typeface="华文楷体" panose="02010600040101010101" charset="-122"/>
                <a:sym typeface="+mn-ea"/>
              </a:rPr>
              <a:t>    货币供给量增加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总需求增加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刺激生产就业 </a:t>
            </a:r>
          </a:p>
          <a:p>
            <a:pPr marL="0" indent="0">
              <a:buNone/>
            </a:pPr>
            <a:r>
              <a:rPr lang="zh-CN" altLang="en-US" sz="2400" dirty="0">
                <a:latin typeface="华文楷体" panose="02010600040101010101" charset="-122"/>
                <a:ea typeface="华文楷体" panose="02010600040101010101" charset="-122"/>
                <a:cs typeface="华文楷体" panose="02010600040101010101" charset="-122"/>
                <a:sym typeface="+mn-ea"/>
              </a:rPr>
              <a:t>    货币供给量增加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利率下降 </a:t>
            </a: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刺激投资</a:t>
            </a:r>
          </a:p>
        </p:txBody>
      </p:sp>
      <p:sp>
        <p:nvSpPr>
          <p:cNvPr id="4" name="左大括号 3"/>
          <p:cNvSpPr/>
          <p:nvPr/>
        </p:nvSpPr>
        <p:spPr>
          <a:xfrm>
            <a:off x="1054735" y="2470785"/>
            <a:ext cx="76200" cy="9582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左大括号 5"/>
          <p:cNvSpPr/>
          <p:nvPr/>
        </p:nvSpPr>
        <p:spPr>
          <a:xfrm>
            <a:off x="1092835" y="4610263"/>
            <a:ext cx="76200" cy="9582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7"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1" end="1"/>
                                            </p:txEl>
                                          </p:spTgt>
                                        </p:tgtEl>
                                        <p:attrNameLst>
                                          <p:attrName>fill.type</p:attrName>
                                        </p:attrNameLst>
                                      </p:cBhvr>
                                      <p:to>
                                        <p:strVal val="solid"/>
                                      </p:to>
                                    </p:set>
                                  </p:childTnLst>
                                </p:cTn>
                              </p:par>
                            </p:childTnLst>
                          </p:cTn>
                        </p:par>
                        <p:par>
                          <p:cTn id="10" fill="hold">
                            <p:stCondLst>
                              <p:cond delay="1319"/>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13"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0" end="0"/>
                                            </p:txEl>
                                          </p:spTgt>
                                        </p:tgtEl>
                                        <p:attrNameLst>
                                          <p:attrName>fill.type</p:attrName>
                                        </p:attrNameLst>
                                      </p:cBhvr>
                                      <p:to>
                                        <p:strVal val="solid"/>
                                      </p:to>
                                    </p:set>
                                  </p:childTnLst>
                                </p:cTn>
                              </p:par>
                            </p:childTnLst>
                          </p:cTn>
                        </p:par>
                        <p:par>
                          <p:cTn id="16" fill="hold">
                            <p:stCondLst>
                              <p:cond delay="1639"/>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2" end="2"/>
                                            </p:txEl>
                                          </p:spTgt>
                                        </p:tgtEl>
                                        <p:attrNameLst>
                                          <p:attrName>style.visibility</p:attrName>
                                        </p:attrNameLst>
                                      </p:cBhvr>
                                      <p:to>
                                        <p:strVal val="visible"/>
                                      </p:to>
                                    </p:set>
                                    <p:anim calcmode="discrete" valueType="clr">
                                      <p:cBhvr override="childStyle">
                                        <p:cTn id="19" dur="80"/>
                                        <p:tgtEl>
                                          <p:spTgt spid="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2" end="2"/>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2" end="2"/>
                                            </p:txEl>
                                          </p:spTgt>
                                        </p:tgtEl>
                                        <p:attrNameLst>
                                          <p:attrName>fill.type</p:attrName>
                                        </p:attrNameLst>
                                      </p:cBhvr>
                                      <p:to>
                                        <p:strVal val="solid"/>
                                      </p:to>
                                    </p:set>
                                  </p:childTnLst>
                                </p:cTn>
                              </p:par>
                            </p:childTnLst>
                          </p:cTn>
                        </p:par>
                        <p:par>
                          <p:cTn id="22" fill="hold">
                            <p:stCondLst>
                              <p:cond delay="2839"/>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25"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7" dur="80"/>
                                        <p:tgtEl>
                                          <p:spTgt spid="3">
                                            <p:txEl>
                                              <p:pRg st="3" end="3"/>
                                            </p:txEl>
                                          </p:spTgt>
                                        </p:tgtEl>
                                        <p:attrNameLst>
                                          <p:attrName>fill.type</p:attrName>
                                        </p:attrNameLst>
                                      </p:cBhvr>
                                      <p:to>
                                        <p:strVal val="solid"/>
                                      </p:to>
                                    </p:set>
                                  </p:childTnLst>
                                </p:cTn>
                              </p:par>
                            </p:childTnLst>
                          </p:cTn>
                        </p:par>
                        <p:par>
                          <p:cTn id="28" fill="hold">
                            <p:stCondLst>
                              <p:cond delay="3879"/>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31"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3" dur="80"/>
                                        <p:tgtEl>
                                          <p:spTgt spid="3">
                                            <p:txEl>
                                              <p:pRg st="5" end="5"/>
                                            </p:txEl>
                                          </p:spTgt>
                                        </p:tgtEl>
                                        <p:attrNameLst>
                                          <p:attrName>fill.type</p:attrName>
                                        </p:attrNameLst>
                                      </p:cBhvr>
                                      <p:to>
                                        <p:strVal val="solid"/>
                                      </p:to>
                                    </p:set>
                                  </p:childTnLst>
                                </p:cTn>
                              </p:par>
                            </p:childTnLst>
                          </p:cTn>
                        </p:par>
                        <p:par>
                          <p:cTn id="34" fill="hold">
                            <p:stCondLst>
                              <p:cond delay="4079"/>
                            </p:stCondLst>
                            <p:childTnLst>
                              <p:par>
                                <p:cTn id="35" presetID="27" presetClass="entr" presetSubtype="0" fill="hold" nodeType="afterEffect">
                                  <p:stCondLst>
                                    <p:cond delay="0"/>
                                  </p:stCondLst>
                                  <p:iterate type="lt">
                                    <p:tmPct val="50000"/>
                                  </p:iterate>
                                  <p:childTnLst>
                                    <p:set>
                                      <p:cBhvr>
                                        <p:cTn id="36" dur="1" fill="hold">
                                          <p:stCondLst>
                                            <p:cond delay="0"/>
                                          </p:stCondLst>
                                        </p:cTn>
                                        <p:tgtEl>
                                          <p:spTgt spid="3">
                                            <p:txEl>
                                              <p:pRg st="6" end="6"/>
                                            </p:txEl>
                                          </p:spTgt>
                                        </p:tgtEl>
                                        <p:attrNameLst>
                                          <p:attrName>style.visibility</p:attrName>
                                        </p:attrNameLst>
                                      </p:cBhvr>
                                      <p:to>
                                        <p:strVal val="visible"/>
                                      </p:to>
                                    </p:set>
                                    <p:anim calcmode="discrete" valueType="clr">
                                      <p:cBhvr override="childStyle">
                                        <p:cTn id="37" dur="80"/>
                                        <p:tgtEl>
                                          <p:spTgt spid="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8" dur="80"/>
                                        <p:tgtEl>
                                          <p:spTgt spid="3">
                                            <p:txEl>
                                              <p:pRg st="6" end="6"/>
                                            </p:txEl>
                                          </p:spTgt>
                                        </p:tgtEl>
                                        <p:attrNameLst>
                                          <p:attrName>fillcolor</p:attrName>
                                        </p:attrNameLst>
                                      </p:cBhvr>
                                      <p:tavLst>
                                        <p:tav tm="0">
                                          <p:val>
                                            <p:clrVal>
                                              <a:schemeClr val="accent2"/>
                                            </p:clrVal>
                                          </p:val>
                                        </p:tav>
                                        <p:tav tm="50000">
                                          <p:val>
                                            <p:clrVal>
                                              <a:schemeClr val="hlink"/>
                                            </p:clrVal>
                                          </p:val>
                                        </p:tav>
                                      </p:tavLst>
                                    </p:anim>
                                    <p:set>
                                      <p:cBhvr>
                                        <p:cTn id="39" dur="80"/>
                                        <p:tgtEl>
                                          <p:spTgt spid="3">
                                            <p:txEl>
                                              <p:pRg st="6" end="6"/>
                                            </p:txEl>
                                          </p:spTgt>
                                        </p:tgtEl>
                                        <p:attrNameLst>
                                          <p:attrName>fill.type</p:attrName>
                                        </p:attrNameLst>
                                      </p:cBhvr>
                                      <p:to>
                                        <p:strVal val="solid"/>
                                      </p:to>
                                    </p:set>
                                  </p:childTnLst>
                                </p:cTn>
                              </p:par>
                            </p:childTnLst>
                          </p:cTn>
                        </p:par>
                        <p:par>
                          <p:cTn id="40" fill="hold">
                            <p:stCondLst>
                              <p:cond delay="5079"/>
                            </p:stCondLst>
                            <p:childTnLst>
                              <p:par>
                                <p:cTn id="41" presetID="27" presetClass="entr" presetSubtype="0" fill="hold" nodeType="afterEffect">
                                  <p:stCondLst>
                                    <p:cond delay="0"/>
                                  </p:stCondLst>
                                  <p:iterate type="lt">
                                    <p:tmPct val="50000"/>
                                  </p:iterate>
                                  <p:childTnLst>
                                    <p:set>
                                      <p:cBhvr>
                                        <p:cTn id="42" dur="1" fill="hold">
                                          <p:stCondLst>
                                            <p:cond delay="0"/>
                                          </p:stCondLst>
                                        </p:cTn>
                                        <p:tgtEl>
                                          <p:spTgt spid="3">
                                            <p:txEl>
                                              <p:pRg st="7" end="7"/>
                                            </p:txEl>
                                          </p:spTgt>
                                        </p:tgtEl>
                                        <p:attrNameLst>
                                          <p:attrName>style.visibility</p:attrName>
                                        </p:attrNameLst>
                                      </p:cBhvr>
                                      <p:to>
                                        <p:strVal val="visible"/>
                                      </p:to>
                                    </p:set>
                                    <p:anim calcmode="discrete" valueType="clr">
                                      <p:cBhvr override="childStyle">
                                        <p:cTn id="43" dur="80"/>
                                        <p:tgtEl>
                                          <p:spTgt spid="3">
                                            <p:txEl>
                                              <p:pRg st="7" end="7"/>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4" dur="80"/>
                                        <p:tgtEl>
                                          <p:spTgt spid="3">
                                            <p:txEl>
                                              <p:pRg st="7" end="7"/>
                                            </p:txEl>
                                          </p:spTgt>
                                        </p:tgtEl>
                                        <p:attrNameLst>
                                          <p:attrName>fillcolor</p:attrName>
                                        </p:attrNameLst>
                                      </p:cBhvr>
                                      <p:tavLst>
                                        <p:tav tm="0">
                                          <p:val>
                                            <p:clrVal>
                                              <a:schemeClr val="accent2"/>
                                            </p:clrVal>
                                          </p:val>
                                        </p:tav>
                                        <p:tav tm="50000">
                                          <p:val>
                                            <p:clrVal>
                                              <a:schemeClr val="hlink"/>
                                            </p:clrVal>
                                          </p:val>
                                        </p:tav>
                                      </p:tavLst>
                                    </p:anim>
                                    <p:set>
                                      <p:cBhvr>
                                        <p:cTn id="45" dur="80"/>
                                        <p:tgtEl>
                                          <p:spTgt spid="3">
                                            <p:txEl>
                                              <p:pRg st="7" end="7"/>
                                            </p:txEl>
                                          </p:spTgt>
                                        </p:tgtEl>
                                        <p:attrNameLst>
                                          <p:attrName>fill.type</p:attrName>
                                        </p:attrNameLst>
                                      </p:cBhvr>
                                      <p:to>
                                        <p:strVal val="solid"/>
                                      </p:to>
                                    </p:set>
                                  </p:childTnLst>
                                </p:cTn>
                              </p:par>
                            </p:childTnLst>
                          </p:cTn>
                        </p:par>
                        <p:par>
                          <p:cTn id="46" fill="hold">
                            <p:stCondLst>
                              <p:cond delay="6279"/>
                            </p:stCondLst>
                            <p:childTnLst>
                              <p:par>
                                <p:cTn id="47" presetID="27" presetClass="entr" presetSubtype="0" fill="hold" nodeType="afterEffect">
                                  <p:stCondLst>
                                    <p:cond delay="0"/>
                                  </p:stCondLst>
                                  <p:iterate type="lt">
                                    <p:tmPct val="50000"/>
                                  </p:iterate>
                                  <p:childTnLst>
                                    <p:set>
                                      <p:cBhvr>
                                        <p:cTn id="48" dur="1" fill="hold">
                                          <p:stCondLst>
                                            <p:cond delay="0"/>
                                          </p:stCondLst>
                                        </p:cTn>
                                        <p:tgtEl>
                                          <p:spTgt spid="3">
                                            <p:txEl>
                                              <p:pRg st="8" end="8"/>
                                            </p:txEl>
                                          </p:spTgt>
                                        </p:tgtEl>
                                        <p:attrNameLst>
                                          <p:attrName>style.visibility</p:attrName>
                                        </p:attrNameLst>
                                      </p:cBhvr>
                                      <p:to>
                                        <p:strVal val="visible"/>
                                      </p:to>
                                    </p:set>
                                    <p:anim calcmode="discrete" valueType="clr">
                                      <p:cBhvr override="childStyle">
                                        <p:cTn id="49" dur="80"/>
                                        <p:tgtEl>
                                          <p:spTgt spid="3">
                                            <p:txEl>
                                              <p:pRg st="8" end="8"/>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
                                            <p:txEl>
                                              <p:pRg st="8" end="8"/>
                                            </p:txEl>
                                          </p:spTgt>
                                        </p:tgtEl>
                                        <p:attrNameLst>
                                          <p:attrName>fillcolor</p:attrName>
                                        </p:attrNameLst>
                                      </p:cBhvr>
                                      <p:tavLst>
                                        <p:tav tm="0">
                                          <p:val>
                                            <p:clrVal>
                                              <a:schemeClr val="accent2"/>
                                            </p:clrVal>
                                          </p:val>
                                        </p:tav>
                                        <p:tav tm="50000">
                                          <p:val>
                                            <p:clrVal>
                                              <a:schemeClr val="hlink"/>
                                            </p:clrVal>
                                          </p:val>
                                        </p:tav>
                                      </p:tavLst>
                                    </p:anim>
                                    <p:set>
                                      <p:cBhvr>
                                        <p:cTn id="51" dur="80"/>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9500" y="111915"/>
            <a:ext cx="10440000" cy="1368000"/>
          </a:xfrm>
        </p:spPr>
        <p:txBody>
          <a:bodyPr>
            <a:normAutofit/>
          </a:bodyPr>
          <a:lstStyle/>
          <a:p>
            <a:r>
              <a:rPr lang="zh-CN" altLang="en-US" sz="3200" dirty="0">
                <a:latin typeface="华文隶书" panose="02010800040101010101" charset="-122"/>
                <a:ea typeface="华文隶书" panose="02010800040101010101" charset="-122"/>
                <a:sym typeface="+mn-ea"/>
              </a:rPr>
              <a:t>存款创造和货币供给（将活期存款和通货作为货币供给量）</a:t>
            </a:r>
            <a:endParaRPr lang="zh-CN" altLang="en-US" sz="3200" dirty="0"/>
          </a:p>
        </p:txBody>
      </p:sp>
      <p:sp>
        <p:nvSpPr>
          <p:cNvPr id="3" name="内容占位符 2"/>
          <p:cNvSpPr>
            <a:spLocks noGrp="1"/>
          </p:cNvSpPr>
          <p:nvPr>
            <p:ph idx="1"/>
          </p:nvPr>
        </p:nvSpPr>
        <p:spPr>
          <a:xfrm>
            <a:off x="875365" y="1868805"/>
            <a:ext cx="10440000" cy="4320000"/>
          </a:xfrm>
        </p:spPr>
        <p:txBody>
          <a:bodyPr/>
          <a:lstStyle/>
          <a:p>
            <a:r>
              <a:rPr lang="zh-CN" altLang="en-US" dirty="0">
                <a:latin typeface="华文楷体" panose="02010600040101010101" charset="-122"/>
                <a:ea typeface="华文楷体" panose="02010600040101010101" charset="-122"/>
                <a:cs typeface="华文楷体" panose="02010600040101010101" charset="-122"/>
                <a:sym typeface="+mn-ea"/>
              </a:rPr>
              <a:t>货币创造乘数</a:t>
            </a:r>
          </a:p>
        </p:txBody>
      </p:sp>
      <p:graphicFrame>
        <p:nvGraphicFramePr>
          <p:cNvPr id="5" name="对象 4">
            <a:hlinkClick r:id="" action="ppaction://ole?verb=0"/>
          </p:cNvPr>
          <p:cNvGraphicFramePr>
            <a:graphicFrameLocks noChangeAspect="1"/>
          </p:cNvGraphicFramePr>
          <p:nvPr/>
        </p:nvGraphicFramePr>
        <p:xfrm>
          <a:off x="3392170" y="1812925"/>
          <a:ext cx="1508125" cy="722630"/>
        </p:xfrm>
        <a:graphic>
          <a:graphicData uri="http://schemas.openxmlformats.org/presentationml/2006/ole">
            <mc:AlternateContent xmlns:mc="http://schemas.openxmlformats.org/markup-compatibility/2006">
              <mc:Choice xmlns:v="urn:schemas-microsoft-com:vml" Requires="v">
                <p:oleObj spid="_x0000_s9317" r:id="rId5" imgW="901700" imgH="431800" progId="Equation.KSEE3">
                  <p:embed/>
                </p:oleObj>
              </mc:Choice>
              <mc:Fallback>
                <p:oleObj r:id="rId5" imgW="901700" imgH="431800" progId="Equation.KSEE3">
                  <p:embed/>
                  <p:pic>
                    <p:nvPicPr>
                      <p:cNvPr id="5" name="对象 4">
                        <a:hlinkClick r:id="" action="ppaction://ole?verb=0"/>
                      </p:cNvPr>
                      <p:cNvPicPr/>
                      <p:nvPr/>
                    </p:nvPicPr>
                    <p:blipFill>
                      <a:blip r:embed="rId6"/>
                      <a:stretch>
                        <a:fillRect/>
                      </a:stretch>
                    </p:blipFill>
                    <p:spPr>
                      <a:xfrm>
                        <a:off x="3392170" y="1812925"/>
                        <a:ext cx="1508125" cy="722630"/>
                      </a:xfrm>
                      <a:prstGeom prst="rect">
                        <a:avLst/>
                      </a:prstGeom>
                    </p:spPr>
                  </p:pic>
                </p:oleObj>
              </mc:Fallback>
            </mc:AlternateContent>
          </a:graphicData>
        </a:graphic>
      </p:graphicFrame>
      <p:pic>
        <p:nvPicPr>
          <p:cNvPr id="6" name="图片 5">
            <a:extLst>
              <a:ext uri="{FF2B5EF4-FFF2-40B4-BE49-F238E27FC236}">
                <a16:creationId xmlns:a16="http://schemas.microsoft.com/office/drawing/2014/main" id="{C733E774-5BAE-4BC3-97AB-16BF124AB3B6}"/>
              </a:ext>
            </a:extLst>
          </p:cNvPr>
          <p:cNvPicPr>
            <a:picLocks noChangeAspect="1"/>
          </p:cNvPicPr>
          <p:nvPr/>
        </p:nvPicPr>
        <p:blipFill rotWithShape="1">
          <a:blip r:embed="rId7">
            <a:extLst>
              <a:ext uri="{28A0092B-C50C-407E-A947-70E740481C1C}">
                <a14:useLocalDpi xmlns:a14="http://schemas.microsoft.com/office/drawing/2010/main" val="0"/>
              </a:ext>
            </a:extLst>
          </a:blip>
          <a:srcRect t="12368"/>
          <a:stretch/>
        </p:blipFill>
        <p:spPr>
          <a:xfrm>
            <a:off x="1069581" y="2725445"/>
            <a:ext cx="8486340" cy="3338004"/>
          </a:xfrm>
          <a:prstGeom prst="rect">
            <a:avLst/>
          </a:prstGeom>
        </p:spPr>
      </p:pic>
    </p:spTree>
    <p:custDataLst>
      <p:tags r:id="rId2"/>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52200" y="-100810"/>
            <a:ext cx="10440000" cy="1368000"/>
          </a:xfrm>
        </p:spPr>
        <p:txBody>
          <a:bodyPr>
            <a:normAutofit/>
          </a:bodyPr>
          <a:lstStyle/>
          <a:p>
            <a:r>
              <a:rPr lang="zh-CN" altLang="en-US" sz="3200">
                <a:latin typeface="华文隶书" panose="02010800040101010101" charset="-122"/>
                <a:ea typeface="华文隶书" panose="02010800040101010101" charset="-122"/>
                <a:sym typeface="+mn-ea"/>
              </a:rPr>
              <a:t>供给管理政策</a:t>
            </a:r>
            <a:endParaRPr lang="zh-CN" altLang="en-US" sz="3200"/>
          </a:p>
        </p:txBody>
      </p:sp>
      <p:sp>
        <p:nvSpPr>
          <p:cNvPr id="3" name="内容占位符 2"/>
          <p:cNvSpPr>
            <a:spLocks noGrp="1"/>
          </p:cNvSpPr>
          <p:nvPr>
            <p:ph idx="1"/>
          </p:nvPr>
        </p:nvSpPr>
        <p:spPr>
          <a:xfrm>
            <a:off x="875665" y="1706245"/>
            <a:ext cx="10440035" cy="4870450"/>
          </a:xfrm>
        </p:spPr>
        <p:txBody>
          <a:bodyPr>
            <a:normAutofit/>
          </a:bodyPr>
          <a:lstStyle/>
          <a:p>
            <a:r>
              <a:rPr lang="zh-CN" altLang="en-US" sz="2400" b="1" dirty="0">
                <a:latin typeface="华文楷体" panose="02010600040101010101" charset="-122"/>
                <a:ea typeface="华文楷体" panose="02010600040101010101" charset="-122"/>
                <a:cs typeface="华文楷体" panose="02010600040101010101" charset="-122"/>
                <a:sym typeface="+mn-ea"/>
              </a:rPr>
              <a:t>收入政策</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设置最高最低工资或直接介入工资决定</a:t>
            </a:r>
          </a:p>
          <a:p>
            <a:pPr marL="0" indent="0">
              <a:buNone/>
            </a:pPr>
            <a:endParaRPr lang="zh-CN" altLang="en-US" sz="2000" dirty="0">
              <a:latin typeface="华文楷体" panose="02010600040101010101" charset="-122"/>
              <a:ea typeface="华文楷体" panose="02010600040101010101" charset="-122"/>
              <a:cs typeface="华文楷体" panose="02010600040101010101" charset="-122"/>
              <a:sym typeface="+mn-ea"/>
            </a:endParaRPr>
          </a:p>
          <a:p>
            <a:r>
              <a:rPr lang="zh-CN" altLang="en-US" sz="2200" b="1" dirty="0">
                <a:latin typeface="华文楷体" panose="02010600040101010101" charset="-122"/>
                <a:ea typeface="华文楷体" panose="02010600040101010101" charset="-122"/>
                <a:cs typeface="华文楷体" panose="02010600040101010101" charset="-122"/>
                <a:sym typeface="+mn-ea"/>
              </a:rPr>
              <a:t>人力政策</a:t>
            </a:r>
            <a:endParaRPr lang="zh-CN" altLang="en-US" b="1"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政府雇佣失业工人</a:t>
            </a:r>
          </a:p>
          <a:p>
            <a:pPr marL="0" indent="0">
              <a:buNone/>
            </a:pPr>
            <a:r>
              <a:rPr lang="zh-CN" altLang="en-US" sz="2000" dirty="0">
                <a:latin typeface="华文楷体" panose="02010600040101010101" charset="-122"/>
                <a:ea typeface="华文楷体" panose="02010600040101010101" charset="-122"/>
                <a:cs typeface="华文楷体" panose="02010600040101010101" charset="-122"/>
                <a:sym typeface="+mn-ea"/>
              </a:rPr>
              <a:t>    发展吸收劳动力多的企业</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50000"/>
                                  </p:iterate>
                                  <p:childTnLst>
                                    <p:set>
                                      <p:cBhvr>
                                        <p:cTn id="6" dur="1" fill="hold">
                                          <p:stCondLst>
                                            <p:cond delay="0"/>
                                          </p:stCondLst>
                                        </p:cTn>
                                        <p:tgtEl>
                                          <p:spTgt spid="3">
                                            <p:txEl>
                                              <p:pRg st="0" end="0"/>
                                            </p:txEl>
                                          </p:spTgt>
                                        </p:tgtEl>
                                        <p:attrNameLst>
                                          <p:attrName>style.visibility</p:attrName>
                                        </p:attrNameLst>
                                      </p:cBhvr>
                                      <p:to>
                                        <p:strVal val="visible"/>
                                      </p:to>
                                    </p:set>
                                    <p:anim calcmode="discrete" valueType="clr">
                                      <p:cBhvr override="childStyle">
                                        <p:cTn id="7" dur="80"/>
                                        <p:tgtEl>
                                          <p:spTgt spid="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
                                            <p:txEl>
                                              <p:pRg st="0" end="0"/>
                                            </p:txEl>
                                          </p:spTgt>
                                        </p:tgtEl>
                                        <p:attrNameLst>
                                          <p:attrName>fill.type</p:attrName>
                                        </p:attrNameLst>
                                      </p:cBhvr>
                                      <p:to>
                                        <p:strVal val="solid"/>
                                      </p:to>
                                    </p:set>
                                  </p:childTnLst>
                                </p:cTn>
                              </p:par>
                            </p:childTnLst>
                          </p:cTn>
                        </p:par>
                        <p:par>
                          <p:cTn id="10" fill="hold">
                            <p:stCondLst>
                              <p:cond delay="199"/>
                            </p:stCondLst>
                            <p:childTnLst>
                              <p:par>
                                <p:cTn id="11" presetID="27" presetClass="entr" presetSubtype="0" fill="hold" nodeType="afterEffect">
                                  <p:stCondLst>
                                    <p:cond delay="0"/>
                                  </p:stCondLst>
                                  <p:iterate type="lt">
                                    <p:tmPct val="50000"/>
                                  </p:iterate>
                                  <p:childTnLst>
                                    <p:set>
                                      <p:cBhvr>
                                        <p:cTn id="12" dur="1" fill="hold">
                                          <p:stCondLst>
                                            <p:cond delay="0"/>
                                          </p:stCondLst>
                                        </p:cTn>
                                        <p:tgtEl>
                                          <p:spTgt spid="3">
                                            <p:txEl>
                                              <p:pRg st="1" end="1"/>
                                            </p:txEl>
                                          </p:spTgt>
                                        </p:tgtEl>
                                        <p:attrNameLst>
                                          <p:attrName>style.visibility</p:attrName>
                                        </p:attrNameLst>
                                      </p:cBhvr>
                                      <p:to>
                                        <p:strVal val="visible"/>
                                      </p:to>
                                    </p:set>
                                    <p:anim calcmode="discrete" valueType="clr">
                                      <p:cBhvr override="childStyle">
                                        <p:cTn id="13" dur="80"/>
                                        <p:tgtEl>
                                          <p:spTgt spid="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80"/>
                                        <p:tgtEl>
                                          <p:spTgt spid="3">
                                            <p:txEl>
                                              <p:pRg st="1" end="1"/>
                                            </p:txEl>
                                          </p:spTgt>
                                        </p:tgtEl>
                                        <p:attrNameLst>
                                          <p:attrName>fillcolor</p:attrName>
                                        </p:attrNameLst>
                                      </p:cBhvr>
                                      <p:tavLst>
                                        <p:tav tm="0">
                                          <p:val>
                                            <p:clrVal>
                                              <a:schemeClr val="accent2"/>
                                            </p:clrVal>
                                          </p:val>
                                        </p:tav>
                                        <p:tav tm="50000">
                                          <p:val>
                                            <p:clrVal>
                                              <a:schemeClr val="hlink"/>
                                            </p:clrVal>
                                          </p:val>
                                        </p:tav>
                                      </p:tavLst>
                                    </p:anim>
                                    <p:set>
                                      <p:cBhvr>
                                        <p:cTn id="15" dur="80"/>
                                        <p:tgtEl>
                                          <p:spTgt spid="3">
                                            <p:txEl>
                                              <p:pRg st="1" end="1"/>
                                            </p:txEl>
                                          </p:spTgt>
                                        </p:tgtEl>
                                        <p:attrNameLst>
                                          <p:attrName>fill.type</p:attrName>
                                        </p:attrNameLst>
                                      </p:cBhvr>
                                      <p:to>
                                        <p:strVal val="solid"/>
                                      </p:to>
                                    </p:set>
                                  </p:childTnLst>
                                </p:cTn>
                              </p:par>
                            </p:childTnLst>
                          </p:cTn>
                        </p:par>
                        <p:par>
                          <p:cTn id="16" fill="hold">
                            <p:stCondLst>
                              <p:cond delay="1079"/>
                            </p:stCondLst>
                            <p:childTnLst>
                              <p:par>
                                <p:cTn id="17" presetID="27" presetClass="entr" presetSubtype="0" fill="hold" nodeType="afterEffect">
                                  <p:stCondLst>
                                    <p:cond delay="0"/>
                                  </p:stCondLst>
                                  <p:iterate type="lt">
                                    <p:tmPct val="50000"/>
                                  </p:iterate>
                                  <p:childTnLst>
                                    <p:set>
                                      <p:cBhvr>
                                        <p:cTn id="18" dur="1" fill="hold">
                                          <p:stCondLst>
                                            <p:cond delay="0"/>
                                          </p:stCondLst>
                                        </p:cTn>
                                        <p:tgtEl>
                                          <p:spTgt spid="3">
                                            <p:txEl>
                                              <p:pRg st="3" end="3"/>
                                            </p:txEl>
                                          </p:spTgt>
                                        </p:tgtEl>
                                        <p:attrNameLst>
                                          <p:attrName>style.visibility</p:attrName>
                                        </p:attrNameLst>
                                      </p:cBhvr>
                                      <p:to>
                                        <p:strVal val="visible"/>
                                      </p:to>
                                    </p:set>
                                    <p:anim calcmode="discrete" valueType="clr">
                                      <p:cBhvr override="childStyle">
                                        <p:cTn id="19" dur="80"/>
                                        <p:tgtEl>
                                          <p:spTgt spid="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3">
                                            <p:txEl>
                                              <p:pRg st="3" end="3"/>
                                            </p:txEl>
                                          </p:spTgt>
                                        </p:tgtEl>
                                        <p:attrNameLst>
                                          <p:attrName>fillcolor</p:attrName>
                                        </p:attrNameLst>
                                      </p:cBhvr>
                                      <p:tavLst>
                                        <p:tav tm="0">
                                          <p:val>
                                            <p:clrVal>
                                              <a:schemeClr val="accent2"/>
                                            </p:clrVal>
                                          </p:val>
                                        </p:tav>
                                        <p:tav tm="50000">
                                          <p:val>
                                            <p:clrVal>
                                              <a:schemeClr val="hlink"/>
                                            </p:clrVal>
                                          </p:val>
                                        </p:tav>
                                      </p:tavLst>
                                    </p:anim>
                                    <p:set>
                                      <p:cBhvr>
                                        <p:cTn id="21" dur="80"/>
                                        <p:tgtEl>
                                          <p:spTgt spid="3">
                                            <p:txEl>
                                              <p:pRg st="3" end="3"/>
                                            </p:txEl>
                                          </p:spTgt>
                                        </p:tgtEl>
                                        <p:attrNameLst>
                                          <p:attrName>fill.type</p:attrName>
                                        </p:attrNameLst>
                                      </p:cBhvr>
                                      <p:to>
                                        <p:strVal val="solid"/>
                                      </p:to>
                                    </p:set>
                                  </p:childTnLst>
                                </p:cTn>
                              </p:par>
                            </p:childTnLst>
                          </p:cTn>
                        </p:par>
                        <p:par>
                          <p:cTn id="22" fill="hold">
                            <p:stCondLst>
                              <p:cond delay="1279"/>
                            </p:stCondLst>
                            <p:childTnLst>
                              <p:par>
                                <p:cTn id="23" presetID="27" presetClass="entr" presetSubtype="0" fill="hold" nodeType="afterEffect">
                                  <p:stCondLst>
                                    <p:cond delay="0"/>
                                  </p:stCondLst>
                                  <p:iterate type="lt">
                                    <p:tmPct val="50000"/>
                                  </p:iterate>
                                  <p:childTnLst>
                                    <p:set>
                                      <p:cBhvr>
                                        <p:cTn id="24" dur="1" fill="hold">
                                          <p:stCondLst>
                                            <p:cond delay="0"/>
                                          </p:stCondLst>
                                        </p:cTn>
                                        <p:tgtEl>
                                          <p:spTgt spid="3">
                                            <p:txEl>
                                              <p:pRg st="4" end="4"/>
                                            </p:txEl>
                                          </p:spTgt>
                                        </p:tgtEl>
                                        <p:attrNameLst>
                                          <p:attrName>style.visibility</p:attrName>
                                        </p:attrNameLst>
                                      </p:cBhvr>
                                      <p:to>
                                        <p:strVal val="visible"/>
                                      </p:to>
                                    </p:set>
                                    <p:anim calcmode="discrete" valueType="clr">
                                      <p:cBhvr override="childStyle">
                                        <p:cTn id="25" dur="80"/>
                                        <p:tgtEl>
                                          <p:spTgt spid="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6" dur="80"/>
                                        <p:tgtEl>
                                          <p:spTgt spid="3">
                                            <p:txEl>
                                              <p:pRg st="4" end="4"/>
                                            </p:txEl>
                                          </p:spTgt>
                                        </p:tgtEl>
                                        <p:attrNameLst>
                                          <p:attrName>fillcolor</p:attrName>
                                        </p:attrNameLst>
                                      </p:cBhvr>
                                      <p:tavLst>
                                        <p:tav tm="0">
                                          <p:val>
                                            <p:clrVal>
                                              <a:schemeClr val="accent2"/>
                                            </p:clrVal>
                                          </p:val>
                                        </p:tav>
                                        <p:tav tm="50000">
                                          <p:val>
                                            <p:clrVal>
                                              <a:schemeClr val="hlink"/>
                                            </p:clrVal>
                                          </p:val>
                                        </p:tav>
                                      </p:tavLst>
                                    </p:anim>
                                    <p:set>
                                      <p:cBhvr>
                                        <p:cTn id="27" dur="80"/>
                                        <p:tgtEl>
                                          <p:spTgt spid="3">
                                            <p:txEl>
                                              <p:pRg st="4" end="4"/>
                                            </p:txEl>
                                          </p:spTgt>
                                        </p:tgtEl>
                                        <p:attrNameLst>
                                          <p:attrName>fill.type</p:attrName>
                                        </p:attrNameLst>
                                      </p:cBhvr>
                                      <p:to>
                                        <p:strVal val="solid"/>
                                      </p:to>
                                    </p:set>
                                  </p:childTnLst>
                                </p:cTn>
                              </p:par>
                            </p:childTnLst>
                          </p:cTn>
                        </p:par>
                        <p:par>
                          <p:cTn id="28" fill="hold">
                            <p:stCondLst>
                              <p:cond delay="1799"/>
                            </p:stCondLst>
                            <p:childTnLst>
                              <p:par>
                                <p:cTn id="29" presetID="27" presetClass="entr" presetSubtype="0" fill="hold" nodeType="afterEffect">
                                  <p:stCondLst>
                                    <p:cond delay="0"/>
                                  </p:stCondLst>
                                  <p:iterate type="lt">
                                    <p:tmPct val="50000"/>
                                  </p:iterate>
                                  <p:childTnLst>
                                    <p:set>
                                      <p:cBhvr>
                                        <p:cTn id="30" dur="1" fill="hold">
                                          <p:stCondLst>
                                            <p:cond delay="0"/>
                                          </p:stCondLst>
                                        </p:cTn>
                                        <p:tgtEl>
                                          <p:spTgt spid="3">
                                            <p:txEl>
                                              <p:pRg st="5" end="5"/>
                                            </p:txEl>
                                          </p:spTgt>
                                        </p:tgtEl>
                                        <p:attrNameLst>
                                          <p:attrName>style.visibility</p:attrName>
                                        </p:attrNameLst>
                                      </p:cBhvr>
                                      <p:to>
                                        <p:strVal val="visible"/>
                                      </p:to>
                                    </p:set>
                                    <p:anim calcmode="discrete" valueType="clr">
                                      <p:cBhvr override="childStyle">
                                        <p:cTn id="31" dur="80"/>
                                        <p:tgtEl>
                                          <p:spTgt spid="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2" dur="80"/>
                                        <p:tgtEl>
                                          <p:spTgt spid="3">
                                            <p:txEl>
                                              <p:pRg st="5" end="5"/>
                                            </p:txEl>
                                          </p:spTgt>
                                        </p:tgtEl>
                                        <p:attrNameLst>
                                          <p:attrName>fillcolor</p:attrName>
                                        </p:attrNameLst>
                                      </p:cBhvr>
                                      <p:tavLst>
                                        <p:tav tm="0">
                                          <p:val>
                                            <p:clrVal>
                                              <a:schemeClr val="accent2"/>
                                            </p:clrVal>
                                          </p:val>
                                        </p:tav>
                                        <p:tav tm="50000">
                                          <p:val>
                                            <p:clrVal>
                                              <a:schemeClr val="hlink"/>
                                            </p:clrVal>
                                          </p:val>
                                        </p:tav>
                                      </p:tavLst>
                                    </p:anim>
                                    <p:set>
                                      <p:cBhvr>
                                        <p:cTn id="33" dur="80"/>
                                        <p:tgtEl>
                                          <p:spTgt spid="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624FB59-F19E-4F59-A6DC-244C1519F37E}"/>
              </a:ext>
            </a:extLst>
          </p:cNvPr>
          <p:cNvSpPr txBox="1"/>
          <p:nvPr/>
        </p:nvSpPr>
        <p:spPr>
          <a:xfrm>
            <a:off x="810087" y="1442556"/>
            <a:ext cx="10305496" cy="4154984"/>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支出法</a:t>
            </a:r>
            <a:r>
              <a:rPr lang="zh-CN" altLang="en-US" sz="2400" dirty="0">
                <a:latin typeface="华文楷体" panose="02010600040101010101" pitchFamily="2" charset="-122"/>
                <a:ea typeface="华文楷体" panose="02010600040101010101" pitchFamily="2" charset="-122"/>
              </a:rPr>
              <a:t>：用一定时期内整个社会购买最终产品的总支出即最终产品的总卖价来核算</a:t>
            </a:r>
            <a:r>
              <a:rPr lang="en-US" altLang="zh-CN" sz="2400" dirty="0">
                <a:latin typeface="华文楷体" panose="02010600040101010101" pitchFamily="2" charset="-122"/>
                <a:ea typeface="华文楷体" panose="02010600040101010101" pitchFamily="2" charset="-122"/>
              </a:rPr>
              <a:t>GDP</a:t>
            </a:r>
          </a:p>
          <a:p>
            <a:pPr marL="0" indent="0" algn="ctr">
              <a:buNone/>
            </a:pPr>
            <a:r>
              <a:rPr lang="en-US" altLang="zh-CN" sz="2400" dirty="0">
                <a:latin typeface="华文楷体" panose="02010600040101010101" pitchFamily="2" charset="-122"/>
                <a:ea typeface="华文楷体" panose="02010600040101010101" pitchFamily="2" charset="-122"/>
              </a:rPr>
              <a:t>GDP=C+I+G+(X-M)     </a:t>
            </a:r>
            <a:r>
              <a:rPr lang="en-US" altLang="zh-CN" sz="2400" dirty="0">
                <a:solidFill>
                  <a:srgbClr val="FF0000"/>
                </a:solidFill>
                <a:latin typeface="华文楷体" panose="02010600040101010101" pitchFamily="2" charset="-122"/>
                <a:ea typeface="华文楷体" panose="02010600040101010101" pitchFamily="2" charset="-122"/>
              </a:rPr>
              <a:t>G</a:t>
            </a:r>
            <a:r>
              <a:rPr lang="zh-CN" altLang="en-US" sz="2400" dirty="0">
                <a:solidFill>
                  <a:srgbClr val="FF0000"/>
                </a:solidFill>
                <a:latin typeface="华文楷体" panose="02010600040101010101" pitchFamily="2" charset="-122"/>
                <a:ea typeface="华文楷体" panose="02010600040101010101" pitchFamily="2" charset="-122"/>
              </a:rPr>
              <a:t>不包括 转移支付、公债利息</a:t>
            </a:r>
            <a:endParaRPr lang="en-US" altLang="zh-CN" sz="2400" dirty="0">
              <a:solidFill>
                <a:srgbClr val="FF0000"/>
              </a:solidFill>
              <a:latin typeface="华文楷体" panose="02010600040101010101" pitchFamily="2" charset="-122"/>
              <a:ea typeface="华文楷体" panose="02010600040101010101" pitchFamily="2" charset="-122"/>
            </a:endParaRPr>
          </a:p>
          <a:p>
            <a:pPr marL="0" indent="0" algn="ctr">
              <a:buNone/>
            </a:pPr>
            <a:endParaRPr lang="en-US" altLang="zh-CN" sz="2400" dirty="0">
              <a:solidFill>
                <a:srgbClr val="FF0000"/>
              </a:solidFill>
              <a:latin typeface="华文楷体" panose="02010600040101010101" pitchFamily="2" charset="-122"/>
              <a:ea typeface="华文楷体" panose="02010600040101010101" pitchFamily="2" charset="-122"/>
            </a:endParaRPr>
          </a:p>
          <a:p>
            <a:pPr marL="0" indent="0">
              <a:buNone/>
            </a:pPr>
            <a:r>
              <a:rPr lang="zh-CN" altLang="en-US" sz="2400" dirty="0">
                <a:solidFill>
                  <a:srgbClr val="FF0000"/>
                </a:solidFill>
                <a:latin typeface="华文楷体" panose="02010600040101010101" pitchFamily="2" charset="-122"/>
                <a:ea typeface="华文楷体" panose="02010600040101010101" pitchFamily="2" charset="-122"/>
              </a:rPr>
              <a:t>    原因：</a:t>
            </a:r>
            <a:r>
              <a:rPr lang="zh-CN" altLang="en-US" sz="2400" dirty="0">
                <a:latin typeface="华文楷体" panose="02010600040101010101" pitchFamily="2" charset="-122"/>
                <a:ea typeface="华文楷体" panose="02010600040101010101" pitchFamily="2" charset="-122"/>
              </a:rPr>
              <a:t>转移支付只是简单地把收人从一些人或一些组织转移给另一些人或另一些组织，没有相应的产品或劳务的交换发生。</a:t>
            </a:r>
            <a:endParaRPr lang="en-US" altLang="zh-CN" sz="2400" dirty="0">
              <a:solidFill>
                <a:srgbClr val="FF0000"/>
              </a:solidFill>
              <a:latin typeface="华文楷体" panose="02010600040101010101" pitchFamily="2" charset="-122"/>
              <a:ea typeface="华文楷体" panose="02010600040101010101" pitchFamily="2" charset="-122"/>
            </a:endParaRPr>
          </a:p>
          <a:p>
            <a:pPr marL="0" indent="0" algn="ctr">
              <a:buNone/>
            </a:pPr>
            <a:endParaRPr lang="en-US" altLang="zh-CN" sz="2400" dirty="0">
              <a:solidFill>
                <a:srgbClr val="FF0000"/>
              </a:solidFill>
              <a:latin typeface="华文楷体" panose="02010600040101010101" pitchFamily="2" charset="-122"/>
              <a:ea typeface="华文楷体" panose="02010600040101010101" pitchFamily="2" charset="-122"/>
            </a:endParaRPr>
          </a:p>
          <a:p>
            <a:pPr marL="342900" indent="-342900">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收入法</a:t>
            </a:r>
            <a:r>
              <a:rPr lang="zh-CN" altLang="en-US" sz="2400" dirty="0">
                <a:latin typeface="华文楷体" panose="02010600040101010101" pitchFamily="2" charset="-122"/>
                <a:ea typeface="华文楷体" panose="02010600040101010101" pitchFamily="2" charset="-122"/>
              </a:rPr>
              <a:t>：用要素收入以及企业生产成本核算</a:t>
            </a:r>
            <a:r>
              <a:rPr lang="en-US" altLang="zh-CN" sz="2400" dirty="0">
                <a:latin typeface="华文楷体" panose="02010600040101010101" pitchFamily="2" charset="-122"/>
                <a:ea typeface="华文楷体" panose="02010600040101010101" pitchFamily="2" charset="-122"/>
              </a:rPr>
              <a:t>GDP</a:t>
            </a:r>
          </a:p>
          <a:p>
            <a:pPr marL="0" indent="0" algn="ctr">
              <a:buNone/>
            </a:pPr>
            <a:r>
              <a:rPr lang="zh-CN" altLang="en-US" sz="2400" dirty="0">
                <a:latin typeface="华文楷体" panose="02010600040101010101" pitchFamily="2" charset="-122"/>
                <a:ea typeface="华文楷体" panose="02010600040101010101" pitchFamily="2" charset="-122"/>
              </a:rPr>
              <a:t>   国民总收入</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工资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利息</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利润</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租金</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间接税和企业转移支付</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折旧</a:t>
            </a:r>
            <a:endParaRPr lang="en-US" altLang="zh-CN" sz="2400" dirty="0">
              <a:latin typeface="华文楷体" panose="02010600040101010101" pitchFamily="2" charset="-122"/>
              <a:ea typeface="华文楷体" panose="02010600040101010101" pitchFamily="2" charset="-122"/>
            </a:endParaRPr>
          </a:p>
          <a:p>
            <a:pPr marL="0" indent="0" algn="ctr">
              <a:buNone/>
            </a:pPr>
            <a:endParaRPr lang="en-US" altLang="zh-CN" sz="2400" dirty="0">
              <a:latin typeface="华文楷体" panose="02010600040101010101" pitchFamily="2" charset="-122"/>
              <a:ea typeface="华文楷体" panose="02010600040101010101" pitchFamily="2" charset="-122"/>
            </a:endParaRPr>
          </a:p>
          <a:p>
            <a:r>
              <a:rPr lang="zh-CN" altLang="en-US" sz="2000" dirty="0">
                <a:latin typeface="华文楷体" panose="02010600040101010101" pitchFamily="2" charset="-122"/>
                <a:ea typeface="华文楷体" panose="02010600040101010101" pitchFamily="2" charset="-122"/>
              </a:rPr>
              <a:t>折旧：资本物品由于损耗造成的价值减少（无形加有形）</a:t>
            </a:r>
            <a:endParaRPr lang="en-US" altLang="zh-CN" sz="2000" dirty="0">
              <a:latin typeface="华文楷体" panose="02010600040101010101" pitchFamily="2" charset="-122"/>
              <a:ea typeface="华文楷体" panose="02010600040101010101" pitchFamily="2" charset="-122"/>
            </a:endParaRPr>
          </a:p>
        </p:txBody>
      </p:sp>
      <p:sp>
        <p:nvSpPr>
          <p:cNvPr id="7" name="文本框 6">
            <a:extLst>
              <a:ext uri="{FF2B5EF4-FFF2-40B4-BE49-F238E27FC236}">
                <a16:creationId xmlns:a16="http://schemas.microsoft.com/office/drawing/2014/main" id="{8749CE5E-86F1-4900-B92A-E0FE41EBC70C}"/>
              </a:ext>
            </a:extLst>
          </p:cNvPr>
          <p:cNvSpPr txBox="1"/>
          <p:nvPr/>
        </p:nvSpPr>
        <p:spPr>
          <a:xfrm>
            <a:off x="1076417" y="547742"/>
            <a:ext cx="6094520" cy="584775"/>
          </a:xfrm>
          <a:prstGeom prst="rect">
            <a:avLst/>
          </a:prstGeom>
          <a:noFill/>
        </p:spPr>
        <p:txBody>
          <a:bodyPr wrap="square">
            <a:spAutoFit/>
          </a:bodyPr>
          <a:lstStyle/>
          <a:p>
            <a:r>
              <a:rPr lang="zh-CN" altLang="en-US" sz="3200" b="1" dirty="0">
                <a:latin typeface="华文楷体" panose="02010600040101010101" pitchFamily="2" charset="-122"/>
                <a:ea typeface="华文楷体" panose="02010600040101010101" pitchFamily="2" charset="-122"/>
              </a:rPr>
              <a:t>核算方法：</a:t>
            </a:r>
            <a:endParaRPr lang="en-US" altLang="zh-CN" sz="3200" b="1" dirty="0">
              <a:latin typeface="华文楷体" panose="02010600040101010101" pitchFamily="2" charset="-122"/>
              <a:ea typeface="华文楷体" panose="02010600040101010101" pitchFamily="2" charset="-122"/>
            </a:endParaRPr>
          </a:p>
        </p:txBody>
      </p:sp>
      <p:pic>
        <p:nvPicPr>
          <p:cNvPr id="9" name="图片 8">
            <a:extLst>
              <a:ext uri="{FF2B5EF4-FFF2-40B4-BE49-F238E27FC236}">
                <a16:creationId xmlns:a16="http://schemas.microsoft.com/office/drawing/2014/main" id="{7E05482E-F47F-4774-BBAD-0C13C0AE2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1069" y="1309391"/>
            <a:ext cx="7722925" cy="2696740"/>
          </a:xfrm>
          <a:prstGeom prst="rect">
            <a:avLst/>
          </a:prstGeom>
        </p:spPr>
      </p:pic>
    </p:spTree>
    <p:extLst>
      <p:ext uri="{BB962C8B-B14F-4D97-AF65-F5344CB8AC3E}">
        <p14:creationId xmlns:p14="http://schemas.microsoft.com/office/powerpoint/2010/main" val="165214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920240" y="2829560"/>
            <a:ext cx="8351520" cy="706755"/>
          </a:xfrm>
          <a:prstGeom prst="rect">
            <a:avLst/>
          </a:prstGeom>
          <a:noFill/>
          <a:ln>
            <a:noFill/>
          </a:ln>
        </p:spPr>
        <p:txBody>
          <a:bodyPr wrap="none" rtlCol="0" anchor="t">
            <a:spAutoFit/>
          </a:bodyPr>
          <a:lstStyle/>
          <a:p>
            <a:pPr algn="ctr"/>
            <a:r>
              <a:rPr lang="zh-CN" altLang="en-US" sz="4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祝大家在微经结课考中取得好成绩！</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7A1CE6-5229-4D77-9E91-43BA08A59B13}"/>
              </a:ext>
            </a:extLst>
          </p:cNvPr>
          <p:cNvSpPr>
            <a:spLocks noGrp="1"/>
          </p:cNvSpPr>
          <p:nvPr>
            <p:ph type="title"/>
          </p:nvPr>
        </p:nvSpPr>
        <p:spPr>
          <a:xfrm>
            <a:off x="838200" y="365126"/>
            <a:ext cx="10515600" cy="907494"/>
          </a:xfrm>
        </p:spPr>
        <p:txBody>
          <a:bodyPr>
            <a:normAutofit/>
          </a:bodyPr>
          <a:lstStyle/>
          <a:p>
            <a:r>
              <a:rPr lang="zh-CN" altLang="en-US" sz="3200" dirty="0">
                <a:latin typeface="华文隶书" panose="02010800040101010101" pitchFamily="2" charset="-122"/>
                <a:ea typeface="华文隶书" panose="02010800040101010101" pitchFamily="2" charset="-122"/>
              </a:rPr>
              <a:t>国民收入的其他衡量指标</a:t>
            </a:r>
          </a:p>
        </p:txBody>
      </p:sp>
      <p:sp>
        <p:nvSpPr>
          <p:cNvPr id="5" name="内容占位符 4">
            <a:extLst>
              <a:ext uri="{FF2B5EF4-FFF2-40B4-BE49-F238E27FC236}">
                <a16:creationId xmlns:a16="http://schemas.microsoft.com/office/drawing/2014/main" id="{7418F059-52A5-48ED-A0B2-A11B341D5F74}"/>
              </a:ext>
            </a:extLst>
          </p:cNvPr>
          <p:cNvSpPr>
            <a:spLocks noGrp="1"/>
          </p:cNvSpPr>
          <p:nvPr>
            <p:ph sz="half" idx="1"/>
          </p:nvPr>
        </p:nvSpPr>
        <p:spPr>
          <a:xfrm>
            <a:off x="838200" y="1414021"/>
            <a:ext cx="4044518" cy="907495"/>
          </a:xfrm>
        </p:spPr>
        <p:txBody>
          <a:bodyPr>
            <a:normAutofit fontScale="70000" lnSpcReduction="20000"/>
          </a:bodyPr>
          <a:lstStyle/>
          <a:p>
            <a:r>
              <a:rPr lang="en-US" altLang="zh-CN" sz="2400" dirty="0">
                <a:latin typeface="华文楷体" panose="02010600040101010101" pitchFamily="2" charset="-122"/>
                <a:ea typeface="华文楷体" panose="02010600040101010101" pitchFamily="2" charset="-122"/>
              </a:rPr>
              <a:t>GDP</a:t>
            </a:r>
            <a:r>
              <a:rPr lang="zh-CN" altLang="en-US" sz="2400" dirty="0">
                <a:latin typeface="华文楷体" panose="02010600040101010101" pitchFamily="2" charset="-122"/>
                <a:ea typeface="华文楷体" panose="02010600040101010101" pitchFamily="2" charset="-122"/>
              </a:rPr>
              <a:t>（国内生产总值）</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NDP</a:t>
            </a:r>
            <a:r>
              <a:rPr lang="zh-CN" altLang="en-US" sz="2400" dirty="0">
                <a:latin typeface="华文楷体" panose="02010600040101010101" pitchFamily="2" charset="-122"/>
                <a:ea typeface="华文楷体" panose="02010600040101010101" pitchFamily="2" charset="-122"/>
              </a:rPr>
              <a:t>（国内生产净值）</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NI</a:t>
            </a:r>
            <a:r>
              <a:rPr lang="zh-CN" altLang="en-US" sz="2400" dirty="0">
                <a:latin typeface="华文楷体" panose="02010600040101010101" pitchFamily="2" charset="-122"/>
                <a:ea typeface="华文楷体" panose="02010600040101010101" pitchFamily="2" charset="-122"/>
              </a:rPr>
              <a:t>（国民收入）</a:t>
            </a:r>
          </a:p>
        </p:txBody>
      </p:sp>
      <p:sp>
        <p:nvSpPr>
          <p:cNvPr id="6" name="内容占位符 5">
            <a:extLst>
              <a:ext uri="{FF2B5EF4-FFF2-40B4-BE49-F238E27FC236}">
                <a16:creationId xmlns:a16="http://schemas.microsoft.com/office/drawing/2014/main" id="{C229B248-8C35-4B39-BCF5-CC34380EA217}"/>
              </a:ext>
            </a:extLst>
          </p:cNvPr>
          <p:cNvSpPr>
            <a:spLocks noGrp="1"/>
          </p:cNvSpPr>
          <p:nvPr>
            <p:ph sz="half" idx="2"/>
          </p:nvPr>
        </p:nvSpPr>
        <p:spPr>
          <a:xfrm>
            <a:off x="838200" y="2352583"/>
            <a:ext cx="4044518" cy="1017829"/>
          </a:xfrm>
        </p:spPr>
        <p:txBody>
          <a:bodyPr>
            <a:normAutofit fontScale="70000" lnSpcReduction="20000"/>
          </a:bodyPr>
          <a:lstStyle/>
          <a:p>
            <a:r>
              <a:rPr lang="en-US" altLang="zh-CN" sz="2400" dirty="0">
                <a:latin typeface="华文楷体" panose="02010600040101010101" pitchFamily="2" charset="-122"/>
                <a:ea typeface="华文楷体" panose="02010600040101010101" pitchFamily="2" charset="-122"/>
              </a:rPr>
              <a:t>PI</a:t>
            </a:r>
            <a:r>
              <a:rPr lang="zh-CN" altLang="en-US" sz="2400" dirty="0">
                <a:latin typeface="华文楷体" panose="02010600040101010101" pitchFamily="2" charset="-122"/>
                <a:ea typeface="华文楷体" panose="02010600040101010101" pitchFamily="2" charset="-122"/>
              </a:rPr>
              <a:t>（个人收入）</a:t>
            </a:r>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DPI</a:t>
            </a:r>
            <a:r>
              <a:rPr lang="zh-CN" altLang="en-US" sz="2400" dirty="0">
                <a:latin typeface="华文楷体" panose="02010600040101010101" pitchFamily="2" charset="-122"/>
                <a:ea typeface="华文楷体" panose="02010600040101010101" pitchFamily="2" charset="-122"/>
              </a:rPr>
              <a:t>（个人可支配收入）</a:t>
            </a:r>
          </a:p>
        </p:txBody>
      </p:sp>
      <p:sp>
        <p:nvSpPr>
          <p:cNvPr id="9" name="标题 1">
            <a:extLst>
              <a:ext uri="{FF2B5EF4-FFF2-40B4-BE49-F238E27FC236}">
                <a16:creationId xmlns:a16="http://schemas.microsoft.com/office/drawing/2014/main" id="{D62BE579-4585-49C6-8E9F-F1FD7EEBFD0F}"/>
              </a:ext>
            </a:extLst>
          </p:cNvPr>
          <p:cNvSpPr txBox="1">
            <a:spLocks/>
          </p:cNvSpPr>
          <p:nvPr/>
        </p:nvSpPr>
        <p:spPr>
          <a:xfrm>
            <a:off x="864833" y="2965699"/>
            <a:ext cx="10515600" cy="8389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华文隶书" panose="02010800040101010101" pitchFamily="2" charset="-122"/>
                <a:ea typeface="华文隶书" panose="02010800040101010101" pitchFamily="2" charset="-122"/>
                <a:cs typeface="华文楷体" panose="02010600040101010101" charset="-122"/>
              </a:rPr>
              <a:t>国民收入基本公式</a:t>
            </a:r>
            <a:endParaRPr lang="zh-CN" altLang="en-US" sz="3200" dirty="0">
              <a:latin typeface="华文隶书" panose="02010800040101010101" pitchFamily="2" charset="-122"/>
              <a:ea typeface="华文隶书" panose="02010800040101010101" pitchFamily="2" charset="-122"/>
            </a:endParaRPr>
          </a:p>
        </p:txBody>
      </p:sp>
      <p:sp>
        <p:nvSpPr>
          <p:cNvPr id="10" name="文本框 9">
            <a:extLst>
              <a:ext uri="{FF2B5EF4-FFF2-40B4-BE49-F238E27FC236}">
                <a16:creationId xmlns:a16="http://schemas.microsoft.com/office/drawing/2014/main" id="{6AA4F42A-7C8B-42A6-BA93-155C6C2D281E}"/>
              </a:ext>
            </a:extLst>
          </p:cNvPr>
          <p:cNvSpPr txBox="1"/>
          <p:nvPr/>
        </p:nvSpPr>
        <p:spPr>
          <a:xfrm>
            <a:off x="864833" y="3676453"/>
            <a:ext cx="9597272" cy="2308324"/>
          </a:xfrm>
          <a:prstGeom prst="rect">
            <a:avLst/>
          </a:prstGeom>
          <a:noFill/>
        </p:spPr>
        <p:txBody>
          <a:bodyPr wrap="square">
            <a:spAutoFit/>
          </a:bodyPr>
          <a:lstStyle/>
          <a:p>
            <a:pPr marL="342900" indent="-342900">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两部门储蓄投资恒等式</a:t>
            </a:r>
            <a:endParaRPr lang="en-US" altLang="zh-CN" sz="2400" b="1"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支出角度）</a:t>
            </a:r>
            <a:r>
              <a:rPr lang="en-US" altLang="zh-CN" sz="2400" dirty="0">
                <a:latin typeface="华文楷体" panose="02010600040101010101" pitchFamily="2" charset="-122"/>
                <a:ea typeface="华文楷体" panose="02010600040101010101" pitchFamily="2" charset="-122"/>
              </a:rPr>
              <a:t> C+I=Y=C+S  </a:t>
            </a:r>
            <a:r>
              <a:rPr lang="zh-CN" altLang="en-US" sz="2400" dirty="0">
                <a:latin typeface="华文楷体" panose="02010600040101010101" pitchFamily="2" charset="-122"/>
                <a:ea typeface="华文楷体" panose="02010600040101010101" pitchFamily="2" charset="-122"/>
              </a:rPr>
              <a:t>（收入角度）</a:t>
            </a:r>
            <a:r>
              <a:rPr lang="en-US" altLang="zh-CN" sz="2400" dirty="0">
                <a:latin typeface="华文楷体" panose="02010600040101010101" pitchFamily="2" charset="-122"/>
                <a:ea typeface="华文楷体" panose="02010600040101010101" pitchFamily="2" charset="-122"/>
              </a:rPr>
              <a:t> </a:t>
            </a:r>
            <a:r>
              <a:rPr lang="zh-CN" altLang="en-US" sz="2400" b="1" dirty="0">
                <a:solidFill>
                  <a:schemeClr val="accent1"/>
                </a:solidFill>
                <a:latin typeface="华文楷体" panose="02010600040101010101" pitchFamily="2" charset="-122"/>
                <a:ea typeface="华文楷体" panose="02010600040101010101" pitchFamily="2" charset="-122"/>
              </a:rPr>
              <a:t>→  </a:t>
            </a:r>
            <a:r>
              <a:rPr lang="en-US" altLang="zh-CN" sz="2400" b="1" dirty="0">
                <a:solidFill>
                  <a:schemeClr val="accent1"/>
                </a:solidFill>
                <a:latin typeface="华文楷体" panose="02010600040101010101" pitchFamily="2" charset="-122"/>
                <a:ea typeface="华文楷体" panose="02010600040101010101" pitchFamily="2" charset="-122"/>
              </a:rPr>
              <a:t>I=S</a:t>
            </a:r>
          </a:p>
          <a:p>
            <a:pPr marL="342900" indent="-342900">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三部门储蓄投资恒等式</a:t>
            </a:r>
            <a:endParaRPr lang="en-US" altLang="zh-CN" sz="2400" b="1"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C+I+G=Y=C+S+T(</a:t>
            </a:r>
            <a:r>
              <a:rPr lang="zh-CN" altLang="en-US" sz="2400" dirty="0">
                <a:latin typeface="华文楷体" panose="02010600040101010101" pitchFamily="2" charset="-122"/>
                <a:ea typeface="华文楷体" panose="02010600040101010101" pitchFamily="2" charset="-122"/>
              </a:rPr>
              <a:t>政府净收入）（</a:t>
            </a:r>
            <a:r>
              <a:rPr lang="en-US" altLang="zh-CN" sz="2400" dirty="0">
                <a:latin typeface="华文楷体" panose="02010600040101010101" pitchFamily="2" charset="-122"/>
                <a:ea typeface="华文楷体" panose="02010600040101010101" pitchFamily="2" charset="-122"/>
              </a:rPr>
              <a:t>T0 –tr</a:t>
            </a: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I+G= S+T</a:t>
            </a:r>
          </a:p>
          <a:p>
            <a:pPr marL="342900" indent="-342900">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四部门储蓄投资恒等式</a:t>
            </a:r>
            <a:endParaRPr lang="en-US" altLang="zh-CN" sz="2400" b="1"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I+G+(X—M)=S + T+ </a:t>
            </a:r>
            <a:r>
              <a:rPr lang="en-US" altLang="zh-CN" sz="2400" dirty="0">
                <a:solidFill>
                  <a:schemeClr val="accent2"/>
                </a:solidFill>
                <a:latin typeface="华文楷体" panose="02010600040101010101" pitchFamily="2" charset="-122"/>
                <a:ea typeface="华文楷体" panose="02010600040101010101" pitchFamily="2" charset="-122"/>
              </a:rPr>
              <a:t>Kr</a:t>
            </a:r>
            <a:r>
              <a:rPr lang="zh-CN" altLang="en-US" sz="2000" dirty="0">
                <a:latin typeface="华文楷体" panose="02010600040101010101" pitchFamily="2" charset="-122"/>
                <a:ea typeface="华文楷体" panose="02010600040101010101" pitchFamily="2" charset="-122"/>
              </a:rPr>
              <a:t>（本国居民对外国人的转移支付 如：灾难捐款）</a:t>
            </a:r>
            <a:endParaRPr lang="en-US" altLang="zh-CN" sz="2400" dirty="0">
              <a:latin typeface="华文楷体" panose="02010600040101010101" pitchFamily="2" charset="-122"/>
              <a:ea typeface="华文楷体" panose="02010600040101010101" pitchFamily="2" charset="-122"/>
            </a:endParaRPr>
          </a:p>
        </p:txBody>
      </p:sp>
      <p:sp>
        <p:nvSpPr>
          <p:cNvPr id="4" name="文本框 3">
            <a:extLst>
              <a:ext uri="{FF2B5EF4-FFF2-40B4-BE49-F238E27FC236}">
                <a16:creationId xmlns:a16="http://schemas.microsoft.com/office/drawing/2014/main" id="{7A56774D-3AFA-4E98-BCB2-40E064BCCB1D}"/>
              </a:ext>
            </a:extLst>
          </p:cNvPr>
          <p:cNvSpPr txBox="1"/>
          <p:nvPr/>
        </p:nvSpPr>
        <p:spPr>
          <a:xfrm>
            <a:off x="3861785" y="1332655"/>
            <a:ext cx="7412855" cy="1631216"/>
          </a:xfrm>
          <a:prstGeom prst="rect">
            <a:avLst/>
          </a:prstGeom>
          <a:noFill/>
        </p:spPr>
        <p:txBody>
          <a:bodyPr wrap="square" rtlCol="0">
            <a:spAutoFit/>
          </a:bodyPr>
          <a:lstStyle/>
          <a:p>
            <a:r>
              <a:rPr lang="en-US" altLang="zh-CN" sz="2000" dirty="0">
                <a:latin typeface="楷体" panose="02010609060101010101" pitchFamily="49" charset="-122"/>
                <a:ea typeface="楷体" panose="02010609060101010101" pitchFamily="49" charset="-122"/>
              </a:rPr>
              <a:t>NDP=GDP-</a:t>
            </a:r>
            <a:r>
              <a:rPr lang="zh-CN" altLang="en-US" sz="2000" dirty="0">
                <a:latin typeface="楷体" panose="02010609060101010101" pitchFamily="49" charset="-122"/>
                <a:ea typeface="楷体" panose="02010609060101010101" pitchFamily="49" charset="-122"/>
              </a:rPr>
              <a:t>折旧</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NI=NDP-</a:t>
            </a:r>
            <a:r>
              <a:rPr lang="zh-CN" altLang="en-US" sz="2000" dirty="0">
                <a:latin typeface="楷体" panose="02010609060101010101" pitchFamily="49" charset="-122"/>
                <a:ea typeface="楷体" panose="02010609060101010101" pitchFamily="49" charset="-122"/>
              </a:rPr>
              <a:t>间接税</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企业转移支付</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政府补助金</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PI=NI-</a:t>
            </a:r>
            <a:r>
              <a:rPr lang="zh-CN" altLang="en-US" sz="2000" dirty="0">
                <a:latin typeface="楷体" panose="02010609060101010101" pitchFamily="49" charset="-122"/>
                <a:ea typeface="楷体" panose="02010609060101010101" pitchFamily="49" charset="-122"/>
              </a:rPr>
              <a:t>公司未分配利润</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公司所得税</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社会保险税</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政府给个人的转移支付</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DPI=PI-</a:t>
            </a:r>
            <a:r>
              <a:rPr lang="zh-CN" altLang="en-US" sz="2000" dirty="0">
                <a:latin typeface="楷体" panose="02010609060101010101" pitchFamily="49" charset="-122"/>
                <a:ea typeface="楷体" panose="02010609060101010101" pitchFamily="49" charset="-122"/>
              </a:rPr>
              <a:t>个人所得税</a:t>
            </a:r>
          </a:p>
        </p:txBody>
      </p:sp>
    </p:spTree>
    <p:extLst>
      <p:ext uri="{BB962C8B-B14F-4D97-AF65-F5344CB8AC3E}">
        <p14:creationId xmlns:p14="http://schemas.microsoft.com/office/powerpoint/2010/main" val="1623031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67A2087-25A5-4A50-85D9-059432EA4C92}"/>
              </a:ext>
            </a:extLst>
          </p:cNvPr>
          <p:cNvPicPr>
            <a:picLocks noChangeAspect="1"/>
          </p:cNvPicPr>
          <p:nvPr/>
        </p:nvPicPr>
        <p:blipFill rotWithShape="1">
          <a:blip r:embed="rId2">
            <a:extLst>
              <a:ext uri="{28A0092B-C50C-407E-A947-70E740481C1C}">
                <a14:useLocalDpi xmlns:a14="http://schemas.microsoft.com/office/drawing/2010/main" val="0"/>
              </a:ext>
            </a:extLst>
          </a:blip>
          <a:srcRect b="44564"/>
          <a:stretch/>
        </p:blipFill>
        <p:spPr>
          <a:xfrm>
            <a:off x="162757" y="777280"/>
            <a:ext cx="9549157" cy="2512257"/>
          </a:xfrm>
          <a:prstGeom prst="rect">
            <a:avLst/>
          </a:prstGeom>
        </p:spPr>
      </p:pic>
      <mc:AlternateContent xmlns:mc="http://schemas.openxmlformats.org/markup-compatibility/2006" xmlns:p14="http://schemas.microsoft.com/office/powerpoint/2010/main">
        <mc:Choice Requires="p14">
          <p:contentPart p14:bwMode="auto" r:id="rId3">
            <p14:nvContentPartPr>
              <p14:cNvPr id="29" name="墨迹 28">
                <a:extLst>
                  <a:ext uri="{FF2B5EF4-FFF2-40B4-BE49-F238E27FC236}">
                    <a16:creationId xmlns:a16="http://schemas.microsoft.com/office/drawing/2014/main" id="{6E9BAA27-07D6-49F6-9BF0-E5E4548BCE79}"/>
                  </a:ext>
                </a:extLst>
              </p14:cNvPr>
              <p14:cNvContentPartPr/>
              <p14:nvPr/>
            </p14:nvContentPartPr>
            <p14:xfrm>
              <a:off x="4901311" y="5572583"/>
              <a:ext cx="360" cy="360"/>
            </p14:xfrm>
          </p:contentPart>
        </mc:Choice>
        <mc:Fallback xmlns="">
          <p:pic>
            <p:nvPicPr>
              <p:cNvPr id="29" name="墨迹 28">
                <a:extLst>
                  <a:ext uri="{FF2B5EF4-FFF2-40B4-BE49-F238E27FC236}">
                    <a16:creationId xmlns:a16="http://schemas.microsoft.com/office/drawing/2014/main" id="{6E9BAA27-07D6-49F6-9BF0-E5E4548BCE79}"/>
                  </a:ext>
                </a:extLst>
              </p:cNvPr>
              <p:cNvPicPr/>
              <p:nvPr/>
            </p:nvPicPr>
            <p:blipFill>
              <a:blip r:embed="rId4"/>
              <a:stretch>
                <a:fillRect/>
              </a:stretch>
            </p:blipFill>
            <p:spPr>
              <a:xfrm>
                <a:off x="4838311" y="5509583"/>
                <a:ext cx="126000" cy="126000"/>
              </a:xfrm>
              <a:prstGeom prst="rect">
                <a:avLst/>
              </a:prstGeom>
            </p:spPr>
          </p:pic>
        </mc:Fallback>
      </mc:AlternateContent>
      <p:sp>
        <p:nvSpPr>
          <p:cNvPr id="6" name="文本框 5">
            <a:extLst>
              <a:ext uri="{FF2B5EF4-FFF2-40B4-BE49-F238E27FC236}">
                <a16:creationId xmlns:a16="http://schemas.microsoft.com/office/drawing/2014/main" id="{98FAF32C-2203-4314-8B7F-D480721D511E}"/>
              </a:ext>
            </a:extLst>
          </p:cNvPr>
          <p:cNvSpPr txBox="1"/>
          <p:nvPr/>
        </p:nvSpPr>
        <p:spPr>
          <a:xfrm>
            <a:off x="9108488" y="716189"/>
            <a:ext cx="2778712" cy="2246769"/>
          </a:xfrm>
          <a:prstGeom prst="rect">
            <a:avLst/>
          </a:prstGeom>
          <a:noFill/>
        </p:spPr>
        <p:txBody>
          <a:bodyPr wrap="square" rtlCol="0">
            <a:spAutoFit/>
          </a:bodyPr>
          <a:lstStyle/>
          <a:p>
            <a:r>
              <a:rPr lang="en-US" altLang="zh-CN" sz="2000" dirty="0">
                <a:latin typeface="楷体" panose="02010609060101010101" pitchFamily="49" charset="-122"/>
                <a:ea typeface="楷体" panose="02010609060101010101" pitchFamily="49" charset="-122"/>
              </a:rPr>
              <a:t>NDP=GDP-</a:t>
            </a:r>
            <a:r>
              <a:rPr lang="zh-CN" altLang="en-US" sz="2000" dirty="0">
                <a:latin typeface="楷体" panose="02010609060101010101" pitchFamily="49" charset="-122"/>
                <a:ea typeface="楷体" panose="02010609060101010101" pitchFamily="49" charset="-122"/>
              </a:rPr>
              <a:t>折旧</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NI=NDP-</a:t>
            </a:r>
            <a:r>
              <a:rPr lang="zh-CN" altLang="en-US" sz="2000" dirty="0">
                <a:latin typeface="楷体" panose="02010609060101010101" pitchFamily="49" charset="-122"/>
                <a:ea typeface="楷体" panose="02010609060101010101" pitchFamily="49" charset="-122"/>
              </a:rPr>
              <a:t>间接税</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企业转移支付</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政府补助金</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PI=NI-</a:t>
            </a:r>
            <a:r>
              <a:rPr lang="zh-CN" altLang="en-US" sz="2000" dirty="0">
                <a:latin typeface="楷体" panose="02010609060101010101" pitchFamily="49" charset="-122"/>
                <a:ea typeface="楷体" panose="02010609060101010101" pitchFamily="49" charset="-122"/>
              </a:rPr>
              <a:t>公司未分配利润</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公司所得税</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社会保险税</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政府转移支付</a:t>
            </a:r>
            <a:endParaRPr lang="en-US" altLang="zh-CN" sz="2000" dirty="0">
              <a:latin typeface="楷体" panose="02010609060101010101" pitchFamily="49" charset="-122"/>
              <a:ea typeface="楷体" panose="02010609060101010101" pitchFamily="49" charset="-122"/>
            </a:endParaRPr>
          </a:p>
          <a:p>
            <a:r>
              <a:rPr lang="en-US" altLang="zh-CN" sz="2000" dirty="0">
                <a:latin typeface="楷体" panose="02010609060101010101" pitchFamily="49" charset="-122"/>
                <a:ea typeface="楷体" panose="02010609060101010101" pitchFamily="49" charset="-122"/>
              </a:rPr>
              <a:t>DPI=PI-</a:t>
            </a:r>
            <a:r>
              <a:rPr lang="zh-CN" altLang="en-US" sz="2000" dirty="0">
                <a:latin typeface="楷体" panose="02010609060101010101" pitchFamily="49" charset="-122"/>
                <a:ea typeface="楷体" panose="02010609060101010101" pitchFamily="49" charset="-122"/>
              </a:rPr>
              <a:t>个人所得税</a:t>
            </a:r>
          </a:p>
        </p:txBody>
      </p:sp>
      <p:sp>
        <p:nvSpPr>
          <p:cNvPr id="26" name="文本框 25">
            <a:extLst>
              <a:ext uri="{FF2B5EF4-FFF2-40B4-BE49-F238E27FC236}">
                <a16:creationId xmlns:a16="http://schemas.microsoft.com/office/drawing/2014/main" id="{56D6329D-8782-455B-8C0B-0F719883262F}"/>
              </a:ext>
            </a:extLst>
          </p:cNvPr>
          <p:cNvSpPr txBox="1"/>
          <p:nvPr/>
        </p:nvSpPr>
        <p:spPr>
          <a:xfrm>
            <a:off x="5832629" y="1189607"/>
            <a:ext cx="3275859" cy="369332"/>
          </a:xfrm>
          <a:prstGeom prst="rect">
            <a:avLst/>
          </a:prstGeom>
          <a:noFill/>
        </p:spPr>
        <p:txBody>
          <a:bodyPr wrap="square" rtlCol="0">
            <a:spAutoFit/>
          </a:bodyPr>
          <a:lstStyle/>
          <a:p>
            <a:r>
              <a:rPr lang="zh-CN" altLang="en-US" dirty="0"/>
              <a:t>公司利润</a:t>
            </a:r>
            <a:r>
              <a:rPr lang="en-US" altLang="zh-CN" dirty="0"/>
              <a:t>=</a:t>
            </a:r>
            <a:r>
              <a:rPr lang="zh-CN" altLang="en-US" dirty="0"/>
              <a:t>红利</a:t>
            </a:r>
            <a:r>
              <a:rPr lang="en-US" altLang="zh-CN" dirty="0"/>
              <a:t>+</a:t>
            </a:r>
            <a:r>
              <a:rPr lang="zh-CN" altLang="en-US" dirty="0"/>
              <a:t>未分配利润</a:t>
            </a:r>
          </a:p>
        </p:txBody>
      </p:sp>
      <p:pic>
        <p:nvPicPr>
          <p:cNvPr id="2" name="图片 1">
            <a:extLst>
              <a:ext uri="{FF2B5EF4-FFF2-40B4-BE49-F238E27FC236}">
                <a16:creationId xmlns:a16="http://schemas.microsoft.com/office/drawing/2014/main" id="{EA57CE95-781B-40B0-B1EB-E7496DB05426}"/>
              </a:ext>
            </a:extLst>
          </p:cNvPr>
          <p:cNvPicPr>
            <a:picLocks noChangeAspect="1"/>
          </p:cNvPicPr>
          <p:nvPr/>
        </p:nvPicPr>
        <p:blipFill>
          <a:blip r:embed="rId5"/>
          <a:stretch>
            <a:fillRect/>
          </a:stretch>
        </p:blipFill>
        <p:spPr>
          <a:xfrm>
            <a:off x="931681" y="873798"/>
            <a:ext cx="7724301" cy="2694666"/>
          </a:xfrm>
          <a:prstGeom prst="rect">
            <a:avLst/>
          </a:prstGeom>
        </p:spPr>
      </p:pic>
      <p:pic>
        <p:nvPicPr>
          <p:cNvPr id="32" name="图片 31">
            <a:extLst>
              <a:ext uri="{FF2B5EF4-FFF2-40B4-BE49-F238E27FC236}">
                <a16:creationId xmlns:a16="http://schemas.microsoft.com/office/drawing/2014/main" id="{E137E461-DB9F-4CDA-88CF-2A88B775D5D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0163" y="3884273"/>
            <a:ext cx="8075407" cy="1972461"/>
          </a:xfrm>
          <a:prstGeom prst="rect">
            <a:avLst/>
          </a:prstGeom>
        </p:spPr>
      </p:pic>
    </p:spTree>
    <p:extLst>
      <p:ext uri="{BB962C8B-B14F-4D97-AF65-F5344CB8AC3E}">
        <p14:creationId xmlns:p14="http://schemas.microsoft.com/office/powerpoint/2010/main" val="2336376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64036-2901-4D3E-9D93-848A73435145}"/>
              </a:ext>
            </a:extLst>
          </p:cNvPr>
          <p:cNvSpPr>
            <a:spLocks noGrp="1"/>
          </p:cNvSpPr>
          <p:nvPr>
            <p:ph type="title"/>
          </p:nvPr>
        </p:nvSpPr>
        <p:spPr>
          <a:xfrm>
            <a:off x="838200" y="631455"/>
            <a:ext cx="10515600" cy="1114883"/>
          </a:xfrm>
        </p:spPr>
        <p:txBody>
          <a:bodyPr>
            <a:normAutofit/>
          </a:bodyPr>
          <a:lstStyle/>
          <a:p>
            <a:r>
              <a:rPr lang="zh-CN" altLang="en-US" sz="3200" dirty="0">
                <a:latin typeface="华文隶书" panose="02010800040101010101" pitchFamily="2" charset="-122"/>
                <a:ea typeface="华文隶书" panose="02010800040101010101" pitchFamily="2" charset="-122"/>
                <a:cs typeface="华文楷体" panose="02010600040101010101" charset="-122"/>
              </a:rPr>
              <a:t>名义</a:t>
            </a:r>
            <a:r>
              <a:rPr lang="en-US" altLang="zh-CN" sz="3200" dirty="0">
                <a:latin typeface="华文楷体" panose="02010600040101010101" pitchFamily="2" charset="-122"/>
                <a:ea typeface="华文楷体" panose="02010600040101010101" pitchFamily="2" charset="-122"/>
                <a:cs typeface="华文楷体" panose="02010600040101010101" charset="-122"/>
              </a:rPr>
              <a:t>GDP</a:t>
            </a:r>
            <a:r>
              <a:rPr lang="zh-CN" altLang="en-US" sz="3200" dirty="0">
                <a:latin typeface="华文隶书" panose="02010800040101010101" pitchFamily="2" charset="-122"/>
                <a:ea typeface="华文隶书" panose="02010800040101010101" pitchFamily="2" charset="-122"/>
                <a:cs typeface="华文楷体" panose="02010600040101010101" charset="-122"/>
              </a:rPr>
              <a:t>和实际</a:t>
            </a:r>
            <a:r>
              <a:rPr lang="en-US" altLang="zh-CN" sz="3200" dirty="0">
                <a:latin typeface="华文楷体" panose="02010600040101010101" pitchFamily="2" charset="-122"/>
                <a:ea typeface="华文楷体" panose="02010600040101010101" pitchFamily="2" charset="-122"/>
                <a:cs typeface="华文楷体" panose="02010600040101010101" charset="-122"/>
              </a:rPr>
              <a:t>GDP</a:t>
            </a:r>
            <a:br>
              <a:rPr lang="zh-CN" altLang="en-US" sz="3200" dirty="0">
                <a:latin typeface="华文隶书" panose="02010800040101010101" pitchFamily="2" charset="-122"/>
                <a:ea typeface="华文隶书" panose="02010800040101010101" pitchFamily="2" charset="-122"/>
                <a:cs typeface="华文楷体" panose="02010600040101010101" charset="-122"/>
              </a:rPr>
            </a:br>
            <a:endParaRPr lang="zh-CN" altLang="en-US" sz="3200" dirty="0">
              <a:latin typeface="华文隶书" panose="02010800040101010101" pitchFamily="2" charset="-122"/>
              <a:ea typeface="华文隶书" panose="02010800040101010101" pitchFamily="2" charset="-122"/>
            </a:endParaRPr>
          </a:p>
        </p:txBody>
      </p:sp>
      <p:sp>
        <p:nvSpPr>
          <p:cNvPr id="3" name="内容占位符 2">
            <a:extLst>
              <a:ext uri="{FF2B5EF4-FFF2-40B4-BE49-F238E27FC236}">
                <a16:creationId xmlns:a16="http://schemas.microsoft.com/office/drawing/2014/main" id="{000F2C99-AFEE-45BF-A845-CDD6B75AAC20}"/>
              </a:ext>
            </a:extLst>
          </p:cNvPr>
          <p:cNvSpPr>
            <a:spLocks noGrp="1"/>
          </p:cNvSpPr>
          <p:nvPr>
            <p:ph idx="1"/>
          </p:nvPr>
        </p:nvSpPr>
        <p:spPr>
          <a:xfrm>
            <a:off x="838200" y="1293210"/>
            <a:ext cx="10326064" cy="4787993"/>
          </a:xfrm>
        </p:spPr>
        <p:txBody>
          <a:bodyPr>
            <a:normAutofit lnSpcReduction="10000"/>
          </a:bodyPr>
          <a:lstStyle/>
          <a:p>
            <a:r>
              <a:rPr lang="zh-CN" altLang="en-US" sz="2400" b="1" dirty="0">
                <a:latin typeface="华文楷体" panose="02010600040101010101" pitchFamily="2" charset="-122"/>
                <a:ea typeface="华文楷体" panose="02010600040101010101" pitchFamily="2" charset="-122"/>
              </a:rPr>
              <a:t>名义 </a:t>
            </a:r>
            <a:r>
              <a:rPr lang="en-US" altLang="zh-CN" sz="2400" b="1" dirty="0">
                <a:latin typeface="华文楷体" panose="02010600040101010101" pitchFamily="2" charset="-122"/>
                <a:ea typeface="华文楷体" panose="02010600040101010101" pitchFamily="2" charset="-122"/>
              </a:rPr>
              <a:t>GDP:</a:t>
            </a:r>
            <a:r>
              <a:rPr lang="zh-CN" altLang="en-US" sz="2400" dirty="0">
                <a:latin typeface="华文楷体" panose="02010600040101010101" pitchFamily="2" charset="-122"/>
                <a:ea typeface="华文楷体" panose="02010600040101010101" pitchFamily="2" charset="-122"/>
              </a:rPr>
              <a:t>指用生产产品和劳务的</a:t>
            </a:r>
            <a:r>
              <a:rPr lang="zh-CN" altLang="en-US" sz="2400" dirty="0">
                <a:solidFill>
                  <a:srgbClr val="FF0000"/>
                </a:solidFill>
                <a:latin typeface="华文楷体" panose="02010600040101010101" pitchFamily="2" charset="-122"/>
                <a:ea typeface="华文楷体" panose="02010600040101010101" pitchFamily="2" charset="-122"/>
              </a:rPr>
              <a:t>当年价格计算</a:t>
            </a:r>
            <a:r>
              <a:rPr lang="zh-CN" altLang="en-US" sz="2400" dirty="0">
                <a:latin typeface="华文楷体" panose="02010600040101010101" pitchFamily="2" charset="-122"/>
                <a:ea typeface="华文楷体" panose="02010600040101010101" pitchFamily="2" charset="-122"/>
              </a:rPr>
              <a:t>出来的全部最终产品的市场价值。</a:t>
            </a:r>
            <a:endParaRPr lang="en-US" altLang="zh-CN" sz="24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实际 </a:t>
            </a:r>
            <a:r>
              <a:rPr lang="en-US" altLang="zh-CN" sz="2400" b="1" dirty="0">
                <a:latin typeface="华文楷体" panose="02010600040101010101" pitchFamily="2" charset="-122"/>
                <a:ea typeface="华文楷体" panose="02010600040101010101" pitchFamily="2" charset="-122"/>
              </a:rPr>
              <a:t>GDP:</a:t>
            </a:r>
            <a:r>
              <a:rPr lang="zh-CN" altLang="en-US" sz="2400" dirty="0">
                <a:latin typeface="华文楷体" panose="02010600040101010101" pitchFamily="2" charset="-122"/>
                <a:ea typeface="华文楷体" panose="02010600040101010101" pitchFamily="2" charset="-122"/>
              </a:rPr>
              <a:t>指用</a:t>
            </a:r>
            <a:r>
              <a:rPr lang="zh-CN" altLang="en-US" sz="2400" dirty="0">
                <a:solidFill>
                  <a:srgbClr val="FF0000"/>
                </a:solidFill>
                <a:latin typeface="华文楷体" panose="02010600040101010101" pitchFamily="2" charset="-122"/>
                <a:ea typeface="华文楷体" panose="02010600040101010101" pitchFamily="2" charset="-122"/>
              </a:rPr>
              <a:t>从前某一年的价格作为基期价格</a:t>
            </a:r>
            <a:r>
              <a:rPr lang="zh-CN" altLang="en-US" sz="2400" dirty="0">
                <a:latin typeface="华文楷体" panose="02010600040101010101" pitchFamily="2" charset="-122"/>
                <a:ea typeface="华文楷体" panose="02010600040101010101" pitchFamily="2" charset="-122"/>
              </a:rPr>
              <a:t>计算出来的全部最终产品的市场价值。</a:t>
            </a:r>
            <a:endParaRPr lang="en-US" altLang="zh-CN" sz="2400"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rPr>
              <a:t>GDP</a:t>
            </a:r>
            <a:r>
              <a:rPr lang="zh-CN" altLang="en-US" sz="2400" b="1" dirty="0">
                <a:latin typeface="华文楷体" panose="02010600040101010101" pitchFamily="2" charset="-122"/>
                <a:ea typeface="华文楷体" panose="02010600040101010101" pitchFamily="2" charset="-122"/>
              </a:rPr>
              <a:t>折算指数（平减指数</a:t>
            </a:r>
            <a:r>
              <a:rPr lang="en-US" altLang="zh-CN" sz="2400" b="1" dirty="0">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hlinkClick r:id="rId2" action="ppaction://hlinksldjump"/>
              </a:rPr>
              <a:t>价格指数</a:t>
            </a:r>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a:t>
            </a:r>
          </a:p>
          <a:p>
            <a:pPr marL="0" indent="0" algn="ctr">
              <a:buNone/>
            </a:pPr>
            <a:r>
              <a:rPr lang="zh-CN" altLang="en-US" sz="2400" dirty="0">
                <a:latin typeface="华文楷体" panose="02010600040101010101" pitchFamily="2" charset="-122"/>
                <a:ea typeface="华文楷体" panose="02010600040101010101" pitchFamily="2" charset="-122"/>
              </a:rPr>
              <a:t>名义</a:t>
            </a:r>
            <a:r>
              <a:rPr lang="en-US" altLang="zh-CN" sz="2400" dirty="0">
                <a:latin typeface="华文楷体" panose="02010600040101010101" pitchFamily="2" charset="-122"/>
                <a:ea typeface="华文楷体" panose="02010600040101010101" pitchFamily="2" charset="-122"/>
              </a:rPr>
              <a:t>GDP/</a:t>
            </a:r>
            <a:r>
              <a:rPr lang="zh-CN" altLang="en-US" sz="2400" dirty="0">
                <a:latin typeface="华文楷体" panose="02010600040101010101" pitchFamily="2" charset="-122"/>
                <a:ea typeface="华文楷体" panose="02010600040101010101" pitchFamily="2" charset="-122"/>
              </a:rPr>
              <a:t>实际</a:t>
            </a:r>
            <a:r>
              <a:rPr lang="en-US" altLang="zh-CN" sz="2400" dirty="0">
                <a:latin typeface="华文楷体" panose="02010600040101010101" pitchFamily="2" charset="-122"/>
                <a:ea typeface="华文楷体" panose="02010600040101010101" pitchFamily="2" charset="-122"/>
              </a:rPr>
              <a:t>GDP</a:t>
            </a:r>
            <a:r>
              <a:rPr lang="zh-CN" altLang="en-US" sz="2400" dirty="0">
                <a:latin typeface="华文楷体" panose="02010600040101010101" pitchFamily="2" charset="-122"/>
                <a:ea typeface="华文楷体" panose="02010600040101010101" pitchFamily="2" charset="-122"/>
              </a:rPr>
              <a:t>，用来反映物价变动程度。</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用</a:t>
            </a:r>
            <a:r>
              <a:rPr lang="en-US" altLang="zh-CN" sz="2400" b="1" dirty="0">
                <a:latin typeface="华文楷体" panose="02010600040101010101" pitchFamily="2" charset="-122"/>
                <a:ea typeface="华文楷体" panose="02010600040101010101" pitchFamily="2" charset="-122"/>
              </a:rPr>
              <a:t>GDP</a:t>
            </a:r>
            <a:r>
              <a:rPr lang="zh-CN" altLang="en-US" sz="2400" b="1" dirty="0">
                <a:latin typeface="华文楷体" panose="02010600040101010101" pitchFamily="2" charset="-122"/>
                <a:ea typeface="华文楷体" panose="02010600040101010101" pitchFamily="2" charset="-122"/>
              </a:rPr>
              <a:t>折算指数核算通货膨胀率</a:t>
            </a:r>
            <a:endParaRPr lang="en-US" altLang="zh-CN" sz="2400" b="1" dirty="0">
              <a:latin typeface="华文楷体" panose="02010600040101010101" pitchFamily="2" charset="-122"/>
              <a:ea typeface="华文楷体" panose="02010600040101010101" pitchFamily="2" charset="-122"/>
            </a:endParaRPr>
          </a:p>
          <a:p>
            <a:pPr marL="0" indent="0" algn="ctr">
              <a:buNone/>
            </a:pPr>
            <a:r>
              <a:rPr lang="zh-CN" altLang="en-US" sz="2000" dirty="0">
                <a:latin typeface="华文楷体" panose="02010600040101010101" pitchFamily="2" charset="-122"/>
                <a:ea typeface="华文楷体" panose="02010600040101010101" pitchFamily="2" charset="-122"/>
              </a:rPr>
              <a:t>（本年</a:t>
            </a:r>
            <a:r>
              <a:rPr lang="en-US" altLang="zh-CN" sz="2000" dirty="0">
                <a:latin typeface="华文楷体" panose="02010600040101010101" pitchFamily="2" charset="-122"/>
                <a:ea typeface="华文楷体" panose="02010600040101010101" pitchFamily="2" charset="-122"/>
              </a:rPr>
              <a:t>GDP</a:t>
            </a:r>
            <a:r>
              <a:rPr lang="zh-CN" altLang="en-US" sz="2000" dirty="0">
                <a:latin typeface="华文楷体" panose="02010600040101010101" pitchFamily="2" charset="-122"/>
                <a:ea typeface="华文楷体" panose="02010600040101010101" pitchFamily="2" charset="-122"/>
              </a:rPr>
              <a:t>折算指数</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上一年</a:t>
            </a:r>
            <a:r>
              <a:rPr lang="en-US" altLang="zh-CN" sz="2000" dirty="0">
                <a:latin typeface="华文楷体" panose="02010600040101010101" pitchFamily="2" charset="-122"/>
                <a:ea typeface="华文楷体" panose="02010600040101010101" pitchFamily="2" charset="-122"/>
              </a:rPr>
              <a:t>GDP</a:t>
            </a:r>
            <a:r>
              <a:rPr lang="zh-CN" altLang="en-US" sz="2000" dirty="0">
                <a:latin typeface="华文楷体" panose="02010600040101010101" pitchFamily="2" charset="-122"/>
                <a:ea typeface="华文楷体" panose="02010600040101010101" pitchFamily="2" charset="-122"/>
              </a:rPr>
              <a:t>折算指数）</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上一年</a:t>
            </a:r>
            <a:r>
              <a:rPr lang="en-US" altLang="zh-CN" sz="2000" dirty="0">
                <a:latin typeface="华文楷体" panose="02010600040101010101" pitchFamily="2" charset="-122"/>
                <a:ea typeface="华文楷体" panose="02010600040101010101" pitchFamily="2" charset="-122"/>
              </a:rPr>
              <a:t>GDP</a:t>
            </a:r>
            <a:r>
              <a:rPr lang="zh-CN" altLang="en-US" sz="2000" dirty="0">
                <a:latin typeface="华文楷体" panose="02010600040101010101" pitchFamily="2" charset="-122"/>
                <a:ea typeface="华文楷体" panose="02010600040101010101" pitchFamily="2" charset="-122"/>
              </a:rPr>
              <a:t>折算指数</a:t>
            </a:r>
            <a:endParaRPr lang="en-US" altLang="zh-CN" sz="2000"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年平均增长率</a:t>
            </a:r>
            <a:endParaRPr lang="en-US" altLang="zh-CN" sz="2400" b="1"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GDP1     GDP2        GDP3  </a:t>
            </a:r>
          </a:p>
          <a:p>
            <a:pPr marL="0" indent="0">
              <a:buNone/>
            </a:pPr>
            <a:r>
              <a:rPr lang="en-US" altLang="zh-CN" sz="2400" dirty="0">
                <a:latin typeface="华文楷体" panose="02010600040101010101" pitchFamily="2" charset="-122"/>
                <a:ea typeface="华文楷体" panose="02010600040101010101" pitchFamily="2" charset="-122"/>
              </a:rPr>
              <a:t>GDP1*(1+a%)=GDP2        GDP2*(1+b%)=GDP3 </a:t>
            </a:r>
          </a:p>
          <a:p>
            <a:pPr marL="0" indent="0">
              <a:buNone/>
            </a:pPr>
            <a:r>
              <a:rPr lang="en-US" altLang="zh-CN" sz="2400" dirty="0">
                <a:latin typeface="华文楷体" panose="02010600040101010101" pitchFamily="2" charset="-122"/>
                <a:ea typeface="华文楷体" panose="02010600040101010101" pitchFamily="2" charset="-122"/>
              </a:rPr>
              <a:t>GDP1*(1+c%</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^2=GDP3</a:t>
            </a:r>
          </a:p>
          <a:p>
            <a:pPr marL="0" indent="0">
              <a:buNone/>
            </a:pPr>
            <a:endParaRPr lang="zh-CN" altLang="en-US" dirty="0"/>
          </a:p>
        </p:txBody>
      </p:sp>
    </p:spTree>
    <p:extLst>
      <p:ext uri="{BB962C8B-B14F-4D97-AF65-F5344CB8AC3E}">
        <p14:creationId xmlns:p14="http://schemas.microsoft.com/office/powerpoint/2010/main" val="115629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6549"/>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VALUE" val="429"/>
  <p:tag name="KSO_WM_UNIT_HIGHLIGHT" val="0"/>
  <p:tag name="KSO_WM_UNIT_COMPATIBLE" val="0"/>
  <p:tag name="KSO_WM_UNIT_TYPE" val="f"/>
  <p:tag name="KSO_WM_UNIT_INDEX" val="1"/>
  <p:tag name="KSO_WM_UNIT_ID" val="custom20186549_4*f*1"/>
  <p:tag name="KSO_WM_TEMPLATE_CATEGORY" val="custom"/>
  <p:tag name="KSO_WM_TEMPLATE_INDEX" val="20186549"/>
  <p:tag name="KSO_WM_UNIT_LAYERLEVEL" val="1"/>
  <p:tag name="KSO_WM_TAG_VERSION" val="1.0"/>
  <p:tag name="KSO_WM_BEAUTIFY_FLAG" val="#wm#"/>
  <p:tag name="KSO_WM_UNIT_DIAGRAM_ISNUMVISUAL" val="0"/>
  <p:tag name="KSO_WM_UNIT_DIAGRAM_ISREFERUNIT" val="0"/>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09.xml><?xml version="1.0" encoding="utf-8"?>
<p:tagLst xmlns:a="http://schemas.openxmlformats.org/drawingml/2006/main" xmlns:r="http://schemas.openxmlformats.org/officeDocument/2006/relationships" xmlns:p="http://schemas.openxmlformats.org/presentationml/2006/main">
  <p:tag name="KSO_WM_SLIDE_ID" val="custom20186549_4"/>
  <p:tag name="KSO_WM_SLIDE_ITEM_CNT" val="0"/>
  <p:tag name="KSO_WM_SLIDE_INDEX" val="4"/>
  <p:tag name="KSO_WM_TAG_VERSION" val="1.0"/>
  <p:tag name="KSO_WM_BEAUTIFY_FLAG" val="#wm#"/>
  <p:tag name="KSO_WM_TEMPLATE_CATEGORY" val="custom"/>
  <p:tag name="KSO_WM_TEMPLATE_INDEX" val="20186549"/>
  <p:tag name="KSO_WM_SLIDE_TYPE" val="text"/>
  <p:tag name="KSO_WM_SLIDE_SUBTYPE" val="pureTxt"/>
  <p:tag name="KSO_WM_SLIDE_SIZE" val="822*459"/>
  <p:tag name="KSO_WM_SLIDE_POSITION" val="68*26"/>
  <p:tag name="KSO_WM_SLIDE_LAYOUT" val="a_f"/>
  <p:tag name="KSO_WM_SLIDE_LAYOUT_CNT" val="1_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44"/>
  <p:tag name="KSO_WM_UNIT_HIGHLIGHT" val="0"/>
  <p:tag name="KSO_WM_UNIT_COMPATIBLE" val="0"/>
  <p:tag name="KSO_WM_UNIT_TYPE" val="a"/>
  <p:tag name="KSO_WM_UNIT_INDEX" val="1"/>
  <p:tag name="KSO_WM_UNIT_ID" val="custom20186549_4*a*1"/>
  <p:tag name="KSO_WM_TEMPLATE_CATEGORY" val="custom"/>
  <p:tag name="KSO_WM_TEMPLATE_INDEX" val="20186549"/>
  <p:tag name="KSO_WM_UNIT_LAYERLEVEL" val="1"/>
  <p:tag name="KSO_WM_TAG_VERSION" val="1.0"/>
  <p:tag name="KSO_WM_BEAUTIFY_FLAG" val="#wm#"/>
  <p:tag name="KSO_WM_UNIT_PRESET_TEXT" val="单击此处添加标题"/>
  <p:tag name="KSO_WM_UNIT_DIAGRAM_ISNUMVISUAL" val="0"/>
  <p:tag name="KSO_WM_UNIT_DIAGRAM_ISREFERUNIT" val="0"/>
</p:tagLst>
</file>

<file path=ppt/tags/tag11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VALUE" val="429"/>
  <p:tag name="KSO_WM_UNIT_HIGHLIGHT" val="0"/>
  <p:tag name="KSO_WM_UNIT_COMPATIBLE" val="0"/>
  <p:tag name="KSO_WM_UNIT_TYPE" val="f"/>
  <p:tag name="KSO_WM_UNIT_INDEX" val="1"/>
  <p:tag name="KSO_WM_UNIT_ID" val="custom20186549_4*f*1"/>
  <p:tag name="KSO_WM_TEMPLATE_CATEGORY" val="custom"/>
  <p:tag name="KSO_WM_TEMPLATE_INDEX" val="20186549"/>
  <p:tag name="KSO_WM_UNIT_LAYERLEVEL" val="1"/>
  <p:tag name="KSO_WM_TAG_VERSION" val="1.0"/>
  <p:tag name="KSO_WM_BEAUTIFY_FLAG" val="#wm#"/>
  <p:tag name="KSO_WM_UNIT_DIAGRAM_ISNUMVISUAL" val="0"/>
  <p:tag name="KSO_WM_UNIT_DIAGRAM_ISREFERUNIT" val="0"/>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17.xml><?xml version="1.0" encoding="utf-8"?>
<p:tagLst xmlns:a="http://schemas.openxmlformats.org/drawingml/2006/main" xmlns:r="http://schemas.openxmlformats.org/officeDocument/2006/relationships" xmlns:p="http://schemas.openxmlformats.org/presentationml/2006/main">
  <p:tag name="KSO_WM_SLIDE_ID" val="custom20186549_4"/>
  <p:tag name="KSO_WM_SLIDE_ITEM_CNT" val="0"/>
  <p:tag name="KSO_WM_SLIDE_INDEX" val="4"/>
  <p:tag name="KSO_WM_TAG_VERSION" val="1.0"/>
  <p:tag name="KSO_WM_BEAUTIFY_FLAG" val="#wm#"/>
  <p:tag name="KSO_WM_TEMPLATE_CATEGORY" val="custom"/>
  <p:tag name="KSO_WM_TEMPLATE_INDEX" val="20186549"/>
  <p:tag name="KSO_WM_SLIDE_TYPE" val="text"/>
  <p:tag name="KSO_WM_SLIDE_SUBTYPE" val="pureTxt"/>
  <p:tag name="KSO_WM_SLIDE_SIZE" val="822*459"/>
  <p:tag name="KSO_WM_SLIDE_POSITION" val="68*26"/>
  <p:tag name="KSO_WM_SLIDE_LAYOUT" val="a_f"/>
  <p:tag name="KSO_WM_SLIDE_LAYOUT_CNT" val="1_1"/>
</p:tagLst>
</file>

<file path=ppt/tags/tag11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44"/>
  <p:tag name="KSO_WM_UNIT_HIGHLIGHT" val="0"/>
  <p:tag name="KSO_WM_UNIT_COMPATIBLE" val="0"/>
  <p:tag name="KSO_WM_UNIT_TYPE" val="a"/>
  <p:tag name="KSO_WM_UNIT_INDEX" val="1"/>
  <p:tag name="KSO_WM_UNIT_ID" val="custom20186549_4*a*1"/>
  <p:tag name="KSO_WM_TEMPLATE_CATEGORY" val="custom"/>
  <p:tag name="KSO_WM_TEMPLATE_INDEX" val="20186549"/>
  <p:tag name="KSO_WM_UNIT_LAYERLEVEL" val="1"/>
  <p:tag name="KSO_WM_TAG_VERSION" val="1.0"/>
  <p:tag name="KSO_WM_BEAUTIFY_FLAG" val="#wm#"/>
  <p:tag name="KSO_WM_UNIT_PRESET_TEXT" val="单击此处添加标题"/>
  <p:tag name="KSO_WM_UNIT_DIAGRAM_ISNUMVISUAL" val="0"/>
  <p:tag name="KSO_WM_UNIT_DIAGRAM_ISREFERUNIT" val="0"/>
</p:tagLst>
</file>

<file path=ppt/tags/tag119.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VALUE" val="429"/>
  <p:tag name="KSO_WM_UNIT_HIGHLIGHT" val="0"/>
  <p:tag name="KSO_WM_UNIT_COMPATIBLE" val="0"/>
  <p:tag name="KSO_WM_UNIT_TYPE" val="f"/>
  <p:tag name="KSO_WM_UNIT_INDEX" val="1"/>
  <p:tag name="KSO_WM_UNIT_ID" val="custom20186549_4*f*1"/>
  <p:tag name="KSO_WM_TEMPLATE_CATEGORY" val="custom"/>
  <p:tag name="KSO_WM_TEMPLATE_INDEX" val="20186549"/>
  <p:tag name="KSO_WM_UNIT_LAYERLEVEL" val="1"/>
  <p:tag name="KSO_WM_TAG_VERSION" val="1.0"/>
  <p:tag name="KSO_WM_BEAUTIFY_FLAG" val="#wm#"/>
  <p:tag name="KSO_WM_UNIT_DIAGRAM_ISNUMVISUAL" val="0"/>
  <p:tag name="KSO_WM_UNIT_DIAGRAM_ISREFERUNIT" val="0"/>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6549"/>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186549"/>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INDEX" val="20186549"/>
  <p:tag name="KSO_WM_TEMPLATE_CATEGORY" val="custom"/>
  <p:tag name="KSO_WM_TEMPLATE_THUMBS_INDEX" val="1、2、3、4、5、6、7、8、9、10、11、12、13、14、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549"/>
</p:tagLst>
</file>

<file path=ppt/tags/tag87.xml><?xml version="1.0" encoding="utf-8"?>
<p:tagLst xmlns:a="http://schemas.openxmlformats.org/drawingml/2006/main" xmlns:r="http://schemas.openxmlformats.org/officeDocument/2006/relationships" xmlns:p="http://schemas.openxmlformats.org/presentationml/2006/main">
  <p:tag name="PA" val="v3.2.0"/>
</p:tagLst>
</file>

<file path=ppt/tags/tag88.xml><?xml version="1.0" encoding="utf-8"?>
<p:tagLst xmlns:a="http://schemas.openxmlformats.org/drawingml/2006/main" xmlns:r="http://schemas.openxmlformats.org/officeDocument/2006/relationships" xmlns:p="http://schemas.openxmlformats.org/presentationml/2006/main">
  <p:tag name="PA" val="v3.2.0"/>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186549_4"/>
  <p:tag name="KSO_WM_SLIDE_ITEM_CNT" val="0"/>
  <p:tag name="KSO_WM_SLIDE_INDEX" val="4"/>
  <p:tag name="KSO_WM_TAG_VERSION" val="1.0"/>
  <p:tag name="KSO_WM_BEAUTIFY_FLAG" val="#wm#"/>
  <p:tag name="KSO_WM_TEMPLATE_CATEGORY" val="custom"/>
  <p:tag name="KSO_WM_TEMPLATE_INDEX" val="20186549"/>
  <p:tag name="KSO_WM_SLIDE_TYPE" val="text"/>
  <p:tag name="KSO_WM_SLIDE_SUBTYPE" val="pureTxt"/>
  <p:tag name="KSO_WM_SLIDE_SIZE" val="822*459"/>
  <p:tag name="KSO_WM_SLIDE_POSITION" val="68*26"/>
  <p:tag name="KSO_WM_SLIDE_LAYOUT" val="a_f"/>
  <p:tag name="KSO_WM_SLIDE_LAYOUT_CNT" val="1_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44"/>
  <p:tag name="KSO_WM_UNIT_HIGHLIGHT" val="0"/>
  <p:tag name="KSO_WM_UNIT_COMPATIBLE" val="0"/>
  <p:tag name="KSO_WM_UNIT_TYPE" val="a"/>
  <p:tag name="KSO_WM_UNIT_INDEX" val="1"/>
  <p:tag name="KSO_WM_UNIT_ID" val="custom20186549_4*a*1"/>
  <p:tag name="KSO_WM_TEMPLATE_CATEGORY" val="custom"/>
  <p:tag name="KSO_WM_TEMPLATE_INDEX" val="20186549"/>
  <p:tag name="KSO_WM_UNIT_LAYERLEVEL" val="1"/>
  <p:tag name="KSO_WM_TAG_VERSION" val="1.0"/>
  <p:tag name="KSO_WM_BEAUTIFY_FLAG" val="#wm#"/>
  <p:tag name="KSO_WM_UNIT_PRESET_TEXT" val="单击此处添加标题"/>
  <p:tag name="KSO_WM_UNIT_DIAGRAM_ISNUMVISUAL" val="0"/>
  <p:tag name="KSO_WM_UNIT_DIAGRAM_ISREFERUNIT" val="0"/>
</p:tagLst>
</file>

<file path=ppt/tags/tag91.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VALUE" val="429"/>
  <p:tag name="KSO_WM_UNIT_HIGHLIGHT" val="0"/>
  <p:tag name="KSO_WM_UNIT_COMPATIBLE" val="0"/>
  <p:tag name="KSO_WM_UNIT_TYPE" val="f"/>
  <p:tag name="KSO_WM_UNIT_INDEX" val="1"/>
  <p:tag name="KSO_WM_UNIT_ID" val="custom20186549_4*f*1"/>
  <p:tag name="KSO_WM_TEMPLATE_CATEGORY" val="custom"/>
  <p:tag name="KSO_WM_TEMPLATE_INDEX" val="20186549"/>
  <p:tag name="KSO_WM_UNIT_LAYERLEVEL" val="1"/>
  <p:tag name="KSO_WM_TAG_VERSION" val="1.0"/>
  <p:tag name="KSO_WM_BEAUTIFY_FLAG" val="#wm#"/>
  <p:tag name="KSO_WM_UNIT_DIAGRAM_ISNUMVISUAL" val="0"/>
  <p:tag name="KSO_WM_UNIT_DIAGRAM_ISREFERUNIT" val="0"/>
</p:tagLst>
</file>

<file path=ppt/tags/tag92.xml><?xml version="1.0" encoding="utf-8"?>
<p:tagLst xmlns:a="http://schemas.openxmlformats.org/drawingml/2006/main" xmlns:r="http://schemas.openxmlformats.org/officeDocument/2006/relationships" xmlns:p="http://schemas.openxmlformats.org/presentationml/2006/main">
  <p:tag name="KSO_WM_SLIDE_ID" val="custom20186549_4"/>
  <p:tag name="KSO_WM_SLIDE_ITEM_CNT" val="0"/>
  <p:tag name="KSO_WM_SLIDE_INDEX" val="4"/>
  <p:tag name="KSO_WM_TAG_VERSION" val="1.0"/>
  <p:tag name="KSO_WM_BEAUTIFY_FLAG" val="#wm#"/>
  <p:tag name="KSO_WM_TEMPLATE_CATEGORY" val="custom"/>
  <p:tag name="KSO_WM_TEMPLATE_INDEX" val="20186549"/>
  <p:tag name="KSO_WM_SLIDE_TYPE" val="text"/>
  <p:tag name="KSO_WM_SLIDE_SUBTYPE" val="pureTxt"/>
  <p:tag name="KSO_WM_SLIDE_SIZE" val="822*459"/>
  <p:tag name="KSO_WM_SLIDE_POSITION" val="68*26"/>
  <p:tag name="KSO_WM_SLIDE_LAYOUT" val="a_f"/>
  <p:tag name="KSO_WM_SLIDE_LAYOUT_CNT" val="1_1"/>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44"/>
  <p:tag name="KSO_WM_UNIT_HIGHLIGHT" val="0"/>
  <p:tag name="KSO_WM_UNIT_COMPATIBLE" val="0"/>
  <p:tag name="KSO_WM_UNIT_TYPE" val="a"/>
  <p:tag name="KSO_WM_UNIT_INDEX" val="1"/>
  <p:tag name="KSO_WM_UNIT_ID" val="custom20186549_4*a*1"/>
  <p:tag name="KSO_WM_TEMPLATE_CATEGORY" val="custom"/>
  <p:tag name="KSO_WM_TEMPLATE_INDEX" val="20186549"/>
  <p:tag name="KSO_WM_UNIT_LAYERLEVEL" val="1"/>
  <p:tag name="KSO_WM_TAG_VERSION" val="1.0"/>
  <p:tag name="KSO_WM_BEAUTIFY_FLAG" val="#wm#"/>
  <p:tag name="KSO_WM_UNIT_PRESET_TEXT" val="单击此处添加标题"/>
  <p:tag name="KSO_WM_UNIT_DIAGRAM_ISNUMVISUAL" val="0"/>
  <p:tag name="KSO_WM_UNIT_DIAGRAM_ISREFERUNIT" val="0"/>
</p:tagLst>
</file>

<file path=ppt/tags/tag94.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VALUE" val="429"/>
  <p:tag name="KSO_WM_UNIT_HIGHLIGHT" val="0"/>
  <p:tag name="KSO_WM_UNIT_COMPATIBLE" val="0"/>
  <p:tag name="KSO_WM_UNIT_TYPE" val="f"/>
  <p:tag name="KSO_WM_UNIT_INDEX" val="1"/>
  <p:tag name="KSO_WM_UNIT_ID" val="custom20186549_4*f*1"/>
  <p:tag name="KSO_WM_TEMPLATE_CATEGORY" val="custom"/>
  <p:tag name="KSO_WM_TEMPLATE_INDEX" val="20186549"/>
  <p:tag name="KSO_WM_UNIT_LAYERLEVEL" val="1"/>
  <p:tag name="KSO_WM_TAG_VERSION" val="1.0"/>
  <p:tag name="KSO_WM_BEAUTIFY_FLAG" val="#wm#"/>
  <p:tag name="KSO_WM_UNIT_DIAGRAM_ISNUMVISUAL" val="0"/>
  <p:tag name="KSO_WM_UNIT_DIAGRAM_ISREFERUNIT" val="0"/>
</p:tagLst>
</file>

<file path=ppt/tags/tag95.xml><?xml version="1.0" encoding="utf-8"?>
<p:tagLst xmlns:a="http://schemas.openxmlformats.org/drawingml/2006/main" xmlns:r="http://schemas.openxmlformats.org/officeDocument/2006/relationships" xmlns:p="http://schemas.openxmlformats.org/presentationml/2006/main">
  <p:tag name="KSO_WM_SLIDE_ID" val="custom20186549_4"/>
  <p:tag name="KSO_WM_SLIDE_ITEM_CNT" val="0"/>
  <p:tag name="KSO_WM_SLIDE_INDEX" val="4"/>
  <p:tag name="KSO_WM_TAG_VERSION" val="1.0"/>
  <p:tag name="KSO_WM_BEAUTIFY_FLAG" val="#wm#"/>
  <p:tag name="KSO_WM_TEMPLATE_CATEGORY" val="custom"/>
  <p:tag name="KSO_WM_TEMPLATE_INDEX" val="20186549"/>
  <p:tag name="KSO_WM_SLIDE_TYPE" val="text"/>
  <p:tag name="KSO_WM_SLIDE_SUBTYPE" val="pureTxt"/>
  <p:tag name="KSO_WM_SLIDE_SIZE" val="822*459"/>
  <p:tag name="KSO_WM_SLIDE_POSITION" val="68*26"/>
  <p:tag name="KSO_WM_SLIDE_LAYOUT" val="a_f"/>
  <p:tag name="KSO_WM_SLIDE_LAYOUT_CNT" val="1_1"/>
</p:tagLst>
</file>

<file path=ppt/tags/tag9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44"/>
  <p:tag name="KSO_WM_UNIT_HIGHLIGHT" val="0"/>
  <p:tag name="KSO_WM_UNIT_COMPATIBLE" val="0"/>
  <p:tag name="KSO_WM_UNIT_TYPE" val="a"/>
  <p:tag name="KSO_WM_UNIT_INDEX" val="1"/>
  <p:tag name="KSO_WM_UNIT_ID" val="custom20186549_4*a*1"/>
  <p:tag name="KSO_WM_TEMPLATE_CATEGORY" val="custom"/>
  <p:tag name="KSO_WM_TEMPLATE_INDEX" val="20186549"/>
  <p:tag name="KSO_WM_UNIT_LAYERLEVEL" val="1"/>
  <p:tag name="KSO_WM_TAG_VERSION" val="1.0"/>
  <p:tag name="KSO_WM_BEAUTIFY_FLAG" val="#wm#"/>
  <p:tag name="KSO_WM_UNIT_PRESET_TEXT" val="单击此处添加标题"/>
  <p:tag name="KSO_WM_UNIT_DIAGRAM_ISNUMVISUAL" val="0"/>
  <p:tag name="KSO_WM_UNIT_DIAGRAM_ISREFERUNIT" val="0"/>
</p:tagLst>
</file>

<file path=ppt/tags/tag97.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
  <p:tag name="KSO_WM_UNIT_VALUE" val="429"/>
  <p:tag name="KSO_WM_UNIT_HIGHLIGHT" val="0"/>
  <p:tag name="KSO_WM_UNIT_COMPATIBLE" val="0"/>
  <p:tag name="KSO_WM_UNIT_TYPE" val="f"/>
  <p:tag name="KSO_WM_UNIT_INDEX" val="1"/>
  <p:tag name="KSO_WM_UNIT_ID" val="custom20186549_4*f*1"/>
  <p:tag name="KSO_WM_TEMPLATE_CATEGORY" val="custom"/>
  <p:tag name="KSO_WM_TEMPLATE_INDEX" val="20186549"/>
  <p:tag name="KSO_WM_UNIT_LAYERLEVEL" val="1"/>
  <p:tag name="KSO_WM_TAG_VERSION" val="1.0"/>
  <p:tag name="KSO_WM_BEAUTIFY_FLAG" val="#wm#"/>
  <p:tag name="KSO_WM_UNIT_DIAGRAM_ISNUMVISUAL" val="0"/>
  <p:tag name="KSO_WM_UNIT_DIAGRAM_ISREFERUNIT" val="0"/>
</p:tagLst>
</file>

<file path=ppt/tags/tag98.xml><?xml version="1.0" encoding="utf-8"?>
<p:tagLst xmlns:a="http://schemas.openxmlformats.org/drawingml/2006/main" xmlns:r="http://schemas.openxmlformats.org/officeDocument/2006/relationships" xmlns:p="http://schemas.openxmlformats.org/presentationml/2006/main">
  <p:tag name="KSO_WM_SLIDE_ID" val="custom20186549_4"/>
  <p:tag name="KSO_WM_SLIDE_ITEM_CNT" val="0"/>
  <p:tag name="KSO_WM_SLIDE_INDEX" val="4"/>
  <p:tag name="KSO_WM_TAG_VERSION" val="1.0"/>
  <p:tag name="KSO_WM_BEAUTIFY_FLAG" val="#wm#"/>
  <p:tag name="KSO_WM_TEMPLATE_CATEGORY" val="custom"/>
  <p:tag name="KSO_WM_TEMPLATE_INDEX" val="20186549"/>
  <p:tag name="KSO_WM_SLIDE_TYPE" val="text"/>
  <p:tag name="KSO_WM_SLIDE_SUBTYPE" val="pureTxt"/>
  <p:tag name="KSO_WM_SLIDE_SIZE" val="822*459"/>
  <p:tag name="KSO_WM_SLIDE_POSITION" val="68*26"/>
  <p:tag name="KSO_WM_SLIDE_LAYOUT" val="a_f"/>
  <p:tag name="KSO_WM_SLIDE_LAYOUT_CNT" val="1_1"/>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44"/>
  <p:tag name="KSO_WM_UNIT_HIGHLIGHT" val="0"/>
  <p:tag name="KSO_WM_UNIT_COMPATIBLE" val="0"/>
  <p:tag name="KSO_WM_UNIT_TYPE" val="a"/>
  <p:tag name="KSO_WM_UNIT_INDEX" val="1"/>
  <p:tag name="KSO_WM_UNIT_ID" val="custom20186549_4*a*1"/>
  <p:tag name="KSO_WM_TEMPLATE_CATEGORY" val="custom"/>
  <p:tag name="KSO_WM_TEMPLATE_INDEX" val="20186549"/>
  <p:tag name="KSO_WM_UNIT_LAYERLEVEL" val="1"/>
  <p:tag name="KSO_WM_TAG_VERSION" val="1.0"/>
  <p:tag name="KSO_WM_BEAUTIFY_FLAG" val="#wm#"/>
  <p:tag name="KSO_WM_UNIT_PRESET_TEXT" val="单击此处添加标题"/>
  <p:tag name="KSO_WM_UNIT_DIAGRAM_ISNUMVISUAL" val="0"/>
  <p:tag name="KSO_WM_UNIT_DIAGRAM_ISREFERUNIT"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20186549">
      <a:dk1>
        <a:srgbClr val="000000"/>
      </a:dk1>
      <a:lt1>
        <a:srgbClr val="FFFFFF"/>
      </a:lt1>
      <a:dk2>
        <a:srgbClr val="465674"/>
      </a:dk2>
      <a:lt2>
        <a:srgbClr val="DCD8DC"/>
      </a:lt2>
      <a:accent1>
        <a:srgbClr val="455673"/>
      </a:accent1>
      <a:accent2>
        <a:srgbClr val="AEB5C2"/>
      </a:accent2>
      <a:accent3>
        <a:srgbClr val="455673"/>
      </a:accent3>
      <a:accent4>
        <a:srgbClr val="AEB5C2"/>
      </a:accent4>
      <a:accent5>
        <a:srgbClr val="455673"/>
      </a:accent5>
      <a:accent6>
        <a:srgbClr val="AEB5C2"/>
      </a:accent6>
      <a:hlink>
        <a:srgbClr val="5D739A"/>
      </a:hlink>
      <a:folHlink>
        <a:srgbClr val="8C8C8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1980</TotalTime>
  <Words>4109</Words>
  <Application>Microsoft Office PowerPoint</Application>
  <PresentationFormat>宽屏</PresentationFormat>
  <Paragraphs>484</Paragraphs>
  <Slides>60</Slides>
  <Notes>12</Notes>
  <HiddenSlides>0</HiddenSlides>
  <MMClips>0</MMClips>
  <ScaleCrop>false</ScaleCrop>
  <HeadingPairs>
    <vt:vector size="8" baseType="variant">
      <vt:variant>
        <vt:lpstr>已用的字体</vt:lpstr>
      </vt:variant>
      <vt:variant>
        <vt:i4>13</vt:i4>
      </vt:variant>
      <vt:variant>
        <vt:lpstr>主题</vt:lpstr>
      </vt:variant>
      <vt:variant>
        <vt:i4>2</vt:i4>
      </vt:variant>
      <vt:variant>
        <vt:lpstr>嵌入 OLE 服务器</vt:lpstr>
      </vt:variant>
      <vt:variant>
        <vt:i4>1</vt:i4>
      </vt:variant>
      <vt:variant>
        <vt:lpstr>幻灯片标题</vt:lpstr>
      </vt:variant>
      <vt:variant>
        <vt:i4>60</vt:i4>
      </vt:variant>
    </vt:vector>
  </HeadingPairs>
  <TitlesOfParts>
    <vt:vector size="76" baseType="lpstr">
      <vt:lpstr>等线</vt:lpstr>
      <vt:lpstr>等线 Light</vt:lpstr>
      <vt:lpstr>华文楷体</vt:lpstr>
      <vt:lpstr>华文隶书</vt:lpstr>
      <vt:lpstr>华文新魏</vt:lpstr>
      <vt:lpstr>楷体</vt:lpstr>
      <vt:lpstr>微软雅黑</vt:lpstr>
      <vt:lpstr>杨任东竹石体-Semibold</vt:lpstr>
      <vt:lpstr>Arial</vt:lpstr>
      <vt:lpstr>Bodoni MT</vt:lpstr>
      <vt:lpstr>Bradley Hand ITC</vt:lpstr>
      <vt:lpstr>Mistral</vt:lpstr>
      <vt:lpstr>Wingdings</vt:lpstr>
      <vt:lpstr>Office 主题​​</vt:lpstr>
      <vt:lpstr>2_Office 主题​​</vt:lpstr>
      <vt:lpstr>Equation.KSEE3</vt:lpstr>
      <vt:lpstr>宏观经济学串讲 </vt:lpstr>
      <vt:lpstr>第十二章-宏观经济的基本指标及其衡量</vt:lpstr>
      <vt:lpstr>认识宏观经济学</vt:lpstr>
      <vt:lpstr>PowerPoint 演示文稿</vt:lpstr>
      <vt:lpstr>国内生产总值及其核算方法</vt:lpstr>
      <vt:lpstr>PowerPoint 演示文稿</vt:lpstr>
      <vt:lpstr>国民收入的其他衡量指标</vt:lpstr>
      <vt:lpstr>PowerPoint 演示文稿</vt:lpstr>
      <vt:lpstr>名义GDP和实际GDP </vt:lpstr>
      <vt:lpstr>PowerPoint 演示文稿</vt:lpstr>
      <vt:lpstr>物价水平衡量 </vt:lpstr>
      <vt:lpstr>第十三章-国民收入的决定：收入—支出模型</vt:lpstr>
      <vt:lpstr>均衡产出</vt:lpstr>
      <vt:lpstr>凯恩斯消费理论 </vt:lpstr>
      <vt:lpstr>两部门和三部门均衡收入决定及乘数论（四） </vt:lpstr>
      <vt:lpstr>PowerPoint 演示文稿</vt:lpstr>
      <vt:lpstr>潜在国民收入与缺口</vt:lpstr>
      <vt:lpstr>PowerPoint 演示文稿</vt:lpstr>
      <vt:lpstr>PowerPoint 演示文稿</vt:lpstr>
      <vt:lpstr>第十四章-国民收入的决定：IS—LM模型</vt:lpstr>
      <vt:lpstr>投资的决定</vt:lpstr>
      <vt:lpstr>投资的决定</vt:lpstr>
      <vt:lpstr>IS曲线</vt:lpstr>
      <vt:lpstr>PowerPoint 演示文稿</vt:lpstr>
      <vt:lpstr>PowerPoint 演示文稿</vt:lpstr>
      <vt:lpstr>利率的决定</vt:lpstr>
      <vt:lpstr>PowerPoint 演示文稿</vt:lpstr>
      <vt:lpstr>PowerPoint 演示文稿</vt:lpstr>
      <vt:lpstr>LM曲线</vt:lpstr>
      <vt:lpstr>PowerPoint 演示文稿</vt:lpstr>
      <vt:lpstr>IS—LM分析</vt:lpstr>
      <vt:lpstr>第十五章-国民收入的决定：AD—AS模型</vt:lpstr>
      <vt:lpstr>AD曲线（总需求曲线）</vt:lpstr>
      <vt:lpstr>总需求曲线向右下方倾斜</vt:lpstr>
      <vt:lpstr>AD曲线的移动</vt:lpstr>
      <vt:lpstr>宏观生产函数</vt:lpstr>
      <vt:lpstr>劳动力市场均衡</vt:lpstr>
      <vt:lpstr>AS曲线（总供给曲线）</vt:lpstr>
      <vt:lpstr>总供给曲线向右上方倾斜</vt:lpstr>
      <vt:lpstr>AD——AS</vt:lpstr>
      <vt:lpstr>PowerPoint 演示文稿</vt:lpstr>
      <vt:lpstr>第十六章-失业与通货膨胀</vt:lpstr>
      <vt:lpstr>失业的描述</vt:lpstr>
      <vt:lpstr>失业的原因</vt:lpstr>
      <vt:lpstr>通货膨胀的描述、原因及成本</vt:lpstr>
      <vt:lpstr>通胀成因</vt:lpstr>
      <vt:lpstr>PowerPoint 演示文稿</vt:lpstr>
      <vt:lpstr>PowerPoint 演示文稿</vt:lpstr>
      <vt:lpstr>通货膨胀的成本</vt:lpstr>
      <vt:lpstr>失业与通货膨胀的关系—菲利普斯曲线</vt:lpstr>
      <vt:lpstr>第十七章-宏观经济政策</vt:lpstr>
      <vt:lpstr>宏观经济政策</vt:lpstr>
      <vt:lpstr>财政政策</vt:lpstr>
      <vt:lpstr>财政政策的IS - LM分析</vt:lpstr>
      <vt:lpstr>货币政策</vt:lpstr>
      <vt:lpstr>存款创造和货币供给（仅将活期存款作为货币供给量）</vt:lpstr>
      <vt:lpstr>货币政策</vt:lpstr>
      <vt:lpstr>存款创造和货币供给（将活期存款和通货作为货币供给量）</vt:lpstr>
      <vt:lpstr>供给管理政策</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宏观经济学串讲 </dc:title>
  <dc:creator>见 文娜</dc:creator>
  <cp:lastModifiedBy>见 文娜</cp:lastModifiedBy>
  <cp:revision>55</cp:revision>
  <dcterms:created xsi:type="dcterms:W3CDTF">2021-12-04T13:12:37Z</dcterms:created>
  <dcterms:modified xsi:type="dcterms:W3CDTF">2021-12-19T08:17:19Z</dcterms:modified>
</cp:coreProperties>
</file>