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40"/>
  </p:handoutMasterIdLst>
  <p:sldIdLst>
    <p:sldId id="256" r:id="rId3"/>
    <p:sldId id="262" r:id="rId4"/>
    <p:sldId id="340" r:id="rId5"/>
    <p:sldId id="259" r:id="rId6"/>
    <p:sldId id="268" r:id="rId7"/>
    <p:sldId id="269" r:id="rId8"/>
    <p:sldId id="270" r:id="rId10"/>
    <p:sldId id="271" r:id="rId11"/>
    <p:sldId id="341" r:id="rId12"/>
    <p:sldId id="342" r:id="rId13"/>
    <p:sldId id="381" r:id="rId14"/>
    <p:sldId id="382" r:id="rId15"/>
    <p:sldId id="383" r:id="rId16"/>
    <p:sldId id="260" r:id="rId17"/>
    <p:sldId id="273" r:id="rId18"/>
    <p:sldId id="417" r:id="rId19"/>
    <p:sldId id="418" r:id="rId20"/>
    <p:sldId id="274" r:id="rId21"/>
    <p:sldId id="419" r:id="rId22"/>
    <p:sldId id="420" r:id="rId23"/>
    <p:sldId id="451" r:id="rId24"/>
    <p:sldId id="452" r:id="rId25"/>
    <p:sldId id="272" r:id="rId26"/>
    <p:sldId id="285" r:id="rId27"/>
    <p:sldId id="454" r:id="rId28"/>
    <p:sldId id="453" r:id="rId29"/>
    <p:sldId id="455" r:id="rId30"/>
    <p:sldId id="456" r:id="rId31"/>
    <p:sldId id="457" r:id="rId32"/>
    <p:sldId id="458" r:id="rId33"/>
    <p:sldId id="459" r:id="rId34"/>
    <p:sldId id="301" r:id="rId35"/>
    <p:sldId id="303" r:id="rId36"/>
    <p:sldId id="305" r:id="rId37"/>
    <p:sldId id="460" r:id="rId38"/>
    <p:sldId id="33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AD</a:t>
            </a:r>
            <a:r>
              <a:rPr lang="zh-CN" altLang="en-US"/>
              <a:t>曲线的经济含义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实在没图了就手绘一下，五种情况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实在没图了就手绘一下，五种情况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货币的边际效用、反需求函数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货币的边际效用、反需求函数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通货膨胀的持续（物价和工资的螺旋式上升）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失业率</a:t>
            </a:r>
            <a:r>
              <a:rPr lang="en-US" altLang="zh-CN"/>
              <a:t>-</a:t>
            </a:r>
            <a:r>
              <a:rPr lang="zh-CN" altLang="en-US"/>
              <a:t>通货膨胀率</a:t>
            </a:r>
            <a:r>
              <a:rPr lang="en-US" altLang="zh-CN"/>
              <a:t>-GDP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实在没图了就手绘一下，五种情况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实在没图了就手绘一下，五种情况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实在没图了就手绘一下，五种情况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实在没图了就手绘一下，五种情况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实在没图了就手绘一下，五种情况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实在没图了就手绘一下，五种情况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.emf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image" Target="../media/image1.emf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1.emf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2131845" y="1087401"/>
            <a:ext cx="10065632" cy="5770599"/>
            <a:chOff x="2131845" y="1087401"/>
            <a:chExt cx="10065632" cy="5770599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4211618" y="2304568"/>
              <a:ext cx="6687014" cy="4151574"/>
              <a:chOff x="1473" y="692"/>
              <a:chExt cx="4779" cy="2967"/>
            </a:xfrm>
            <a:solidFill>
              <a:schemeClr val="accent5">
                <a:alpha val="35000"/>
              </a:schemeClr>
            </a:solidFill>
          </p:grpSpPr>
          <p:sp>
            <p:nvSpPr>
              <p:cNvPr id="8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452" y="692"/>
                <a:ext cx="3800" cy="2967"/>
              </a:xfrm>
              <a:custGeom>
                <a:avLst/>
                <a:gdLst>
                  <a:gd name="T0" fmla="*/ 1549 w 1606"/>
                  <a:gd name="T1" fmla="*/ 1122 h 1253"/>
                  <a:gd name="T2" fmla="*/ 1529 w 1606"/>
                  <a:gd name="T3" fmla="*/ 325 h 1253"/>
                  <a:gd name="T4" fmla="*/ 1379 w 1606"/>
                  <a:gd name="T5" fmla="*/ 88 h 1253"/>
                  <a:gd name="T6" fmla="*/ 1305 w 1606"/>
                  <a:gd name="T7" fmla="*/ 49 h 1253"/>
                  <a:gd name="T8" fmla="*/ 1280 w 1606"/>
                  <a:gd name="T9" fmla="*/ 4 h 1253"/>
                  <a:gd name="T10" fmla="*/ 1235 w 1606"/>
                  <a:gd name="T11" fmla="*/ 40 h 1253"/>
                  <a:gd name="T12" fmla="*/ 1166 w 1606"/>
                  <a:gd name="T13" fmla="*/ 91 h 1253"/>
                  <a:gd name="T14" fmla="*/ 1157 w 1606"/>
                  <a:gd name="T15" fmla="*/ 158 h 1253"/>
                  <a:gd name="T16" fmla="*/ 1129 w 1606"/>
                  <a:gd name="T17" fmla="*/ 68 h 1253"/>
                  <a:gd name="T18" fmla="*/ 1034 w 1606"/>
                  <a:gd name="T19" fmla="*/ 66 h 1253"/>
                  <a:gd name="T20" fmla="*/ 947 w 1606"/>
                  <a:gd name="T21" fmla="*/ 40 h 1253"/>
                  <a:gd name="T22" fmla="*/ 928 w 1606"/>
                  <a:gd name="T23" fmla="*/ 75 h 1253"/>
                  <a:gd name="T24" fmla="*/ 877 w 1606"/>
                  <a:gd name="T25" fmla="*/ 136 h 1253"/>
                  <a:gd name="T26" fmla="*/ 877 w 1606"/>
                  <a:gd name="T27" fmla="*/ 220 h 1253"/>
                  <a:gd name="T28" fmla="*/ 947 w 1606"/>
                  <a:gd name="T29" fmla="*/ 267 h 1253"/>
                  <a:gd name="T30" fmla="*/ 791 w 1606"/>
                  <a:gd name="T31" fmla="*/ 261 h 1253"/>
                  <a:gd name="T32" fmla="*/ 794 w 1606"/>
                  <a:gd name="T33" fmla="*/ 292 h 1253"/>
                  <a:gd name="T34" fmla="*/ 762 w 1606"/>
                  <a:gd name="T35" fmla="*/ 372 h 1253"/>
                  <a:gd name="T36" fmla="*/ 721 w 1606"/>
                  <a:gd name="T37" fmla="*/ 354 h 1253"/>
                  <a:gd name="T38" fmla="*/ 675 w 1606"/>
                  <a:gd name="T39" fmla="*/ 298 h 1253"/>
                  <a:gd name="T40" fmla="*/ 654 w 1606"/>
                  <a:gd name="T41" fmla="*/ 284 h 1253"/>
                  <a:gd name="T42" fmla="*/ 612 w 1606"/>
                  <a:gd name="T43" fmla="*/ 314 h 1253"/>
                  <a:gd name="T44" fmla="*/ 546 w 1606"/>
                  <a:gd name="T45" fmla="*/ 352 h 1253"/>
                  <a:gd name="T46" fmla="*/ 480 w 1606"/>
                  <a:gd name="T47" fmla="*/ 385 h 1253"/>
                  <a:gd name="T48" fmla="*/ 453 w 1606"/>
                  <a:gd name="T49" fmla="*/ 435 h 1253"/>
                  <a:gd name="T50" fmla="*/ 461 w 1606"/>
                  <a:gd name="T51" fmla="*/ 465 h 1253"/>
                  <a:gd name="T52" fmla="*/ 509 w 1606"/>
                  <a:gd name="T53" fmla="*/ 531 h 1253"/>
                  <a:gd name="T54" fmla="*/ 502 w 1606"/>
                  <a:gd name="T55" fmla="*/ 575 h 1253"/>
                  <a:gd name="T56" fmla="*/ 468 w 1606"/>
                  <a:gd name="T57" fmla="*/ 598 h 1253"/>
                  <a:gd name="T58" fmla="*/ 386 w 1606"/>
                  <a:gd name="T59" fmla="*/ 564 h 1253"/>
                  <a:gd name="T60" fmla="*/ 328 w 1606"/>
                  <a:gd name="T61" fmla="*/ 609 h 1253"/>
                  <a:gd name="T62" fmla="*/ 301 w 1606"/>
                  <a:gd name="T63" fmla="*/ 638 h 1253"/>
                  <a:gd name="T64" fmla="*/ 243 w 1606"/>
                  <a:gd name="T65" fmla="*/ 698 h 1253"/>
                  <a:gd name="T66" fmla="*/ 246 w 1606"/>
                  <a:gd name="T67" fmla="*/ 764 h 1253"/>
                  <a:gd name="T68" fmla="*/ 251 w 1606"/>
                  <a:gd name="T69" fmla="*/ 801 h 1253"/>
                  <a:gd name="T70" fmla="*/ 328 w 1606"/>
                  <a:gd name="T71" fmla="*/ 830 h 1253"/>
                  <a:gd name="T72" fmla="*/ 170 w 1606"/>
                  <a:gd name="T73" fmla="*/ 845 h 1253"/>
                  <a:gd name="T74" fmla="*/ 84 w 1606"/>
                  <a:gd name="T75" fmla="*/ 868 h 1253"/>
                  <a:gd name="T76" fmla="*/ 39 w 1606"/>
                  <a:gd name="T77" fmla="*/ 876 h 1253"/>
                  <a:gd name="T78" fmla="*/ 33 w 1606"/>
                  <a:gd name="T79" fmla="*/ 941 h 1253"/>
                  <a:gd name="T80" fmla="*/ 44 w 1606"/>
                  <a:gd name="T81" fmla="*/ 1024 h 1253"/>
                  <a:gd name="T82" fmla="*/ 103 w 1606"/>
                  <a:gd name="T83" fmla="*/ 1058 h 1253"/>
                  <a:gd name="T84" fmla="*/ 289 w 1606"/>
                  <a:gd name="T85" fmla="*/ 1157 h 1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6" h="1253">
                    <a:moveTo>
                      <a:pt x="710" y="1221"/>
                    </a:moveTo>
                    <a:cubicBezTo>
                      <a:pt x="934" y="1239"/>
                      <a:pt x="1158" y="1253"/>
                      <a:pt x="1377" y="1200"/>
                    </a:cubicBezTo>
                    <a:cubicBezTo>
                      <a:pt x="1432" y="1186"/>
                      <a:pt x="1514" y="1171"/>
                      <a:pt x="1549" y="1122"/>
                    </a:cubicBezTo>
                    <a:cubicBezTo>
                      <a:pt x="1606" y="1039"/>
                      <a:pt x="1585" y="907"/>
                      <a:pt x="1568" y="817"/>
                    </a:cubicBezTo>
                    <a:cubicBezTo>
                      <a:pt x="1549" y="719"/>
                      <a:pt x="1554" y="619"/>
                      <a:pt x="1556" y="521"/>
                    </a:cubicBezTo>
                    <a:cubicBezTo>
                      <a:pt x="1557" y="450"/>
                      <a:pt x="1544" y="393"/>
                      <a:pt x="1529" y="325"/>
                    </a:cubicBezTo>
                    <a:cubicBezTo>
                      <a:pt x="1515" y="262"/>
                      <a:pt x="1539" y="143"/>
                      <a:pt x="1471" y="106"/>
                    </a:cubicBezTo>
                    <a:cubicBezTo>
                      <a:pt x="1450" y="94"/>
                      <a:pt x="1425" y="90"/>
                      <a:pt x="1398" y="89"/>
                    </a:cubicBezTo>
                    <a:cubicBezTo>
                      <a:pt x="1391" y="89"/>
                      <a:pt x="1384" y="89"/>
                      <a:pt x="1379" y="88"/>
                    </a:cubicBezTo>
                    <a:cubicBezTo>
                      <a:pt x="1377" y="88"/>
                      <a:pt x="1375" y="87"/>
                      <a:pt x="1374" y="87"/>
                    </a:cubicBezTo>
                    <a:cubicBezTo>
                      <a:pt x="1383" y="68"/>
                      <a:pt x="1383" y="46"/>
                      <a:pt x="1367" y="32"/>
                    </a:cubicBezTo>
                    <a:cubicBezTo>
                      <a:pt x="1347" y="15"/>
                      <a:pt x="1316" y="26"/>
                      <a:pt x="1305" y="49"/>
                    </a:cubicBezTo>
                    <a:cubicBezTo>
                      <a:pt x="1305" y="46"/>
                      <a:pt x="1308" y="43"/>
                      <a:pt x="1309" y="40"/>
                    </a:cubicBezTo>
                    <a:cubicBezTo>
                      <a:pt x="1309" y="38"/>
                      <a:pt x="1309" y="35"/>
                      <a:pt x="1309" y="33"/>
                    </a:cubicBezTo>
                    <a:cubicBezTo>
                      <a:pt x="1306" y="19"/>
                      <a:pt x="1295" y="8"/>
                      <a:pt x="1280" y="4"/>
                    </a:cubicBezTo>
                    <a:cubicBezTo>
                      <a:pt x="1258" y="0"/>
                      <a:pt x="1239" y="13"/>
                      <a:pt x="1232" y="32"/>
                    </a:cubicBezTo>
                    <a:cubicBezTo>
                      <a:pt x="1231" y="35"/>
                      <a:pt x="1231" y="37"/>
                      <a:pt x="1231" y="38"/>
                    </a:cubicBezTo>
                    <a:cubicBezTo>
                      <a:pt x="1233" y="38"/>
                      <a:pt x="1235" y="40"/>
                      <a:pt x="1235" y="40"/>
                    </a:cubicBezTo>
                    <a:cubicBezTo>
                      <a:pt x="1221" y="29"/>
                      <a:pt x="1199" y="32"/>
                      <a:pt x="1185" y="43"/>
                    </a:cubicBezTo>
                    <a:cubicBezTo>
                      <a:pt x="1171" y="54"/>
                      <a:pt x="1174" y="71"/>
                      <a:pt x="1171" y="85"/>
                    </a:cubicBezTo>
                    <a:cubicBezTo>
                      <a:pt x="1169" y="87"/>
                      <a:pt x="1167" y="89"/>
                      <a:pt x="1166" y="91"/>
                    </a:cubicBezTo>
                    <a:cubicBezTo>
                      <a:pt x="1161" y="97"/>
                      <a:pt x="1156" y="103"/>
                      <a:pt x="1152" y="110"/>
                    </a:cubicBezTo>
                    <a:cubicBezTo>
                      <a:pt x="1148" y="117"/>
                      <a:pt x="1145" y="124"/>
                      <a:pt x="1142" y="131"/>
                    </a:cubicBezTo>
                    <a:cubicBezTo>
                      <a:pt x="1143" y="141"/>
                      <a:pt x="1151" y="149"/>
                      <a:pt x="1157" y="158"/>
                    </a:cubicBezTo>
                    <a:cubicBezTo>
                      <a:pt x="1151" y="148"/>
                      <a:pt x="1144" y="138"/>
                      <a:pt x="1137" y="129"/>
                    </a:cubicBezTo>
                    <a:cubicBezTo>
                      <a:pt x="1135" y="127"/>
                      <a:pt x="1133" y="125"/>
                      <a:pt x="1131" y="122"/>
                    </a:cubicBezTo>
                    <a:cubicBezTo>
                      <a:pt x="1137" y="105"/>
                      <a:pt x="1143" y="85"/>
                      <a:pt x="1129" y="68"/>
                    </a:cubicBezTo>
                    <a:cubicBezTo>
                      <a:pt x="1110" y="46"/>
                      <a:pt x="1073" y="43"/>
                      <a:pt x="1059" y="71"/>
                    </a:cubicBezTo>
                    <a:cubicBezTo>
                      <a:pt x="1058" y="71"/>
                      <a:pt x="1055" y="70"/>
                      <a:pt x="1052" y="69"/>
                    </a:cubicBezTo>
                    <a:cubicBezTo>
                      <a:pt x="1046" y="68"/>
                      <a:pt x="1040" y="67"/>
                      <a:pt x="1034" y="66"/>
                    </a:cubicBezTo>
                    <a:cubicBezTo>
                      <a:pt x="1029" y="65"/>
                      <a:pt x="1023" y="64"/>
                      <a:pt x="1017" y="64"/>
                    </a:cubicBezTo>
                    <a:cubicBezTo>
                      <a:pt x="1015" y="64"/>
                      <a:pt x="1012" y="64"/>
                      <a:pt x="1009" y="65"/>
                    </a:cubicBezTo>
                    <a:cubicBezTo>
                      <a:pt x="1006" y="35"/>
                      <a:pt x="970" y="26"/>
                      <a:pt x="947" y="40"/>
                    </a:cubicBezTo>
                    <a:cubicBezTo>
                      <a:pt x="936" y="52"/>
                      <a:pt x="931" y="66"/>
                      <a:pt x="933" y="82"/>
                    </a:cubicBezTo>
                    <a:cubicBezTo>
                      <a:pt x="933" y="80"/>
                      <a:pt x="933" y="80"/>
                      <a:pt x="934" y="77"/>
                    </a:cubicBezTo>
                    <a:cubicBezTo>
                      <a:pt x="932" y="76"/>
                      <a:pt x="930" y="76"/>
                      <a:pt x="928" y="75"/>
                    </a:cubicBezTo>
                    <a:cubicBezTo>
                      <a:pt x="913" y="69"/>
                      <a:pt x="897" y="67"/>
                      <a:pt x="883" y="82"/>
                    </a:cubicBezTo>
                    <a:cubicBezTo>
                      <a:pt x="872" y="99"/>
                      <a:pt x="866" y="127"/>
                      <a:pt x="883" y="141"/>
                    </a:cubicBezTo>
                    <a:cubicBezTo>
                      <a:pt x="880" y="138"/>
                      <a:pt x="880" y="138"/>
                      <a:pt x="877" y="136"/>
                    </a:cubicBezTo>
                    <a:cubicBezTo>
                      <a:pt x="875" y="136"/>
                      <a:pt x="874" y="136"/>
                      <a:pt x="872" y="137"/>
                    </a:cubicBezTo>
                    <a:cubicBezTo>
                      <a:pt x="862" y="140"/>
                      <a:pt x="854" y="148"/>
                      <a:pt x="847" y="155"/>
                    </a:cubicBezTo>
                    <a:cubicBezTo>
                      <a:pt x="830" y="183"/>
                      <a:pt x="852" y="208"/>
                      <a:pt x="877" y="220"/>
                    </a:cubicBezTo>
                    <a:cubicBezTo>
                      <a:pt x="877" y="222"/>
                      <a:pt x="877" y="223"/>
                      <a:pt x="878" y="225"/>
                    </a:cubicBezTo>
                    <a:cubicBezTo>
                      <a:pt x="879" y="231"/>
                      <a:pt x="880" y="236"/>
                      <a:pt x="881" y="241"/>
                    </a:cubicBezTo>
                    <a:cubicBezTo>
                      <a:pt x="894" y="264"/>
                      <a:pt x="925" y="256"/>
                      <a:pt x="947" y="267"/>
                    </a:cubicBezTo>
                    <a:cubicBezTo>
                      <a:pt x="919" y="255"/>
                      <a:pt x="890" y="254"/>
                      <a:pt x="865" y="262"/>
                    </a:cubicBezTo>
                    <a:cubicBezTo>
                      <a:pt x="862" y="263"/>
                      <a:pt x="859" y="264"/>
                      <a:pt x="856" y="265"/>
                    </a:cubicBezTo>
                    <a:cubicBezTo>
                      <a:pt x="841" y="239"/>
                      <a:pt x="808" y="239"/>
                      <a:pt x="791" y="261"/>
                    </a:cubicBezTo>
                    <a:cubicBezTo>
                      <a:pt x="787" y="268"/>
                      <a:pt x="785" y="274"/>
                      <a:pt x="785" y="281"/>
                    </a:cubicBezTo>
                    <a:cubicBezTo>
                      <a:pt x="785" y="283"/>
                      <a:pt x="785" y="285"/>
                      <a:pt x="786" y="288"/>
                    </a:cubicBezTo>
                    <a:cubicBezTo>
                      <a:pt x="785" y="292"/>
                      <a:pt x="788" y="292"/>
                      <a:pt x="794" y="292"/>
                    </a:cubicBezTo>
                    <a:cubicBezTo>
                      <a:pt x="777" y="289"/>
                      <a:pt x="763" y="292"/>
                      <a:pt x="752" y="306"/>
                    </a:cubicBezTo>
                    <a:cubicBezTo>
                      <a:pt x="738" y="326"/>
                      <a:pt x="752" y="348"/>
                      <a:pt x="764" y="366"/>
                    </a:cubicBezTo>
                    <a:cubicBezTo>
                      <a:pt x="763" y="368"/>
                      <a:pt x="762" y="370"/>
                      <a:pt x="762" y="372"/>
                    </a:cubicBezTo>
                    <a:cubicBezTo>
                      <a:pt x="759" y="381"/>
                      <a:pt x="757" y="390"/>
                      <a:pt x="756" y="399"/>
                    </a:cubicBezTo>
                    <a:cubicBezTo>
                      <a:pt x="748" y="383"/>
                      <a:pt x="738" y="369"/>
                      <a:pt x="725" y="358"/>
                    </a:cubicBezTo>
                    <a:cubicBezTo>
                      <a:pt x="723" y="356"/>
                      <a:pt x="721" y="355"/>
                      <a:pt x="721" y="354"/>
                    </a:cubicBezTo>
                    <a:cubicBezTo>
                      <a:pt x="738" y="328"/>
                      <a:pt x="715" y="295"/>
                      <a:pt x="687" y="295"/>
                    </a:cubicBezTo>
                    <a:cubicBezTo>
                      <a:pt x="685" y="295"/>
                      <a:pt x="683" y="296"/>
                      <a:pt x="681" y="296"/>
                    </a:cubicBezTo>
                    <a:cubicBezTo>
                      <a:pt x="679" y="296"/>
                      <a:pt x="677" y="297"/>
                      <a:pt x="675" y="298"/>
                    </a:cubicBezTo>
                    <a:cubicBezTo>
                      <a:pt x="673" y="298"/>
                      <a:pt x="671" y="298"/>
                      <a:pt x="671" y="295"/>
                    </a:cubicBezTo>
                    <a:cubicBezTo>
                      <a:pt x="679" y="303"/>
                      <a:pt x="682" y="314"/>
                      <a:pt x="682" y="326"/>
                    </a:cubicBezTo>
                    <a:cubicBezTo>
                      <a:pt x="682" y="306"/>
                      <a:pt x="671" y="289"/>
                      <a:pt x="654" y="284"/>
                    </a:cubicBezTo>
                    <a:cubicBezTo>
                      <a:pt x="634" y="277"/>
                      <a:pt x="614" y="288"/>
                      <a:pt x="606" y="307"/>
                    </a:cubicBezTo>
                    <a:cubicBezTo>
                      <a:pt x="605" y="309"/>
                      <a:pt x="605" y="311"/>
                      <a:pt x="606" y="311"/>
                    </a:cubicBezTo>
                    <a:cubicBezTo>
                      <a:pt x="606" y="314"/>
                      <a:pt x="609" y="314"/>
                      <a:pt x="612" y="314"/>
                    </a:cubicBezTo>
                    <a:cubicBezTo>
                      <a:pt x="595" y="303"/>
                      <a:pt x="573" y="303"/>
                      <a:pt x="559" y="317"/>
                    </a:cubicBezTo>
                    <a:cubicBezTo>
                      <a:pt x="553" y="326"/>
                      <a:pt x="548" y="337"/>
                      <a:pt x="548" y="347"/>
                    </a:cubicBezTo>
                    <a:cubicBezTo>
                      <a:pt x="548" y="349"/>
                      <a:pt x="548" y="350"/>
                      <a:pt x="546" y="352"/>
                    </a:cubicBezTo>
                    <a:cubicBezTo>
                      <a:pt x="543" y="354"/>
                      <a:pt x="545" y="351"/>
                      <a:pt x="545" y="351"/>
                    </a:cubicBezTo>
                    <a:cubicBezTo>
                      <a:pt x="525" y="331"/>
                      <a:pt x="492" y="342"/>
                      <a:pt x="481" y="365"/>
                    </a:cubicBezTo>
                    <a:cubicBezTo>
                      <a:pt x="479" y="372"/>
                      <a:pt x="478" y="379"/>
                      <a:pt x="480" y="385"/>
                    </a:cubicBezTo>
                    <a:cubicBezTo>
                      <a:pt x="480" y="388"/>
                      <a:pt x="481" y="390"/>
                      <a:pt x="482" y="392"/>
                    </a:cubicBezTo>
                    <a:cubicBezTo>
                      <a:pt x="489" y="398"/>
                      <a:pt x="500" y="387"/>
                      <a:pt x="506" y="395"/>
                    </a:cubicBezTo>
                    <a:cubicBezTo>
                      <a:pt x="481" y="395"/>
                      <a:pt x="458" y="412"/>
                      <a:pt x="453" y="435"/>
                    </a:cubicBezTo>
                    <a:cubicBezTo>
                      <a:pt x="452" y="443"/>
                      <a:pt x="454" y="450"/>
                      <a:pt x="457" y="456"/>
                    </a:cubicBezTo>
                    <a:cubicBezTo>
                      <a:pt x="458" y="458"/>
                      <a:pt x="459" y="460"/>
                      <a:pt x="461" y="462"/>
                    </a:cubicBezTo>
                    <a:cubicBezTo>
                      <a:pt x="461" y="462"/>
                      <a:pt x="461" y="465"/>
                      <a:pt x="461" y="465"/>
                    </a:cubicBezTo>
                    <a:cubicBezTo>
                      <a:pt x="469" y="457"/>
                      <a:pt x="475" y="446"/>
                      <a:pt x="489" y="446"/>
                    </a:cubicBezTo>
                    <a:cubicBezTo>
                      <a:pt x="472" y="446"/>
                      <a:pt x="464" y="460"/>
                      <a:pt x="458" y="474"/>
                    </a:cubicBezTo>
                    <a:cubicBezTo>
                      <a:pt x="450" y="510"/>
                      <a:pt x="486" y="518"/>
                      <a:pt x="509" y="531"/>
                    </a:cubicBezTo>
                    <a:cubicBezTo>
                      <a:pt x="509" y="533"/>
                      <a:pt x="510" y="535"/>
                      <a:pt x="511" y="537"/>
                    </a:cubicBezTo>
                    <a:cubicBezTo>
                      <a:pt x="513" y="543"/>
                      <a:pt x="516" y="550"/>
                      <a:pt x="519" y="556"/>
                    </a:cubicBezTo>
                    <a:cubicBezTo>
                      <a:pt x="513" y="562"/>
                      <a:pt x="508" y="568"/>
                      <a:pt x="502" y="575"/>
                    </a:cubicBezTo>
                    <a:cubicBezTo>
                      <a:pt x="497" y="581"/>
                      <a:pt x="492" y="587"/>
                      <a:pt x="486" y="594"/>
                    </a:cubicBezTo>
                    <a:cubicBezTo>
                      <a:pt x="483" y="597"/>
                      <a:pt x="478" y="602"/>
                      <a:pt x="475" y="602"/>
                    </a:cubicBezTo>
                    <a:cubicBezTo>
                      <a:pt x="473" y="601"/>
                      <a:pt x="470" y="600"/>
                      <a:pt x="468" y="598"/>
                    </a:cubicBezTo>
                    <a:cubicBezTo>
                      <a:pt x="465" y="597"/>
                      <a:pt x="463" y="596"/>
                      <a:pt x="460" y="595"/>
                    </a:cubicBezTo>
                    <a:cubicBezTo>
                      <a:pt x="464" y="569"/>
                      <a:pt x="447" y="549"/>
                      <a:pt x="425" y="546"/>
                    </a:cubicBezTo>
                    <a:cubicBezTo>
                      <a:pt x="411" y="545"/>
                      <a:pt x="395" y="553"/>
                      <a:pt x="386" y="564"/>
                    </a:cubicBezTo>
                    <a:cubicBezTo>
                      <a:pt x="385" y="567"/>
                      <a:pt x="383" y="569"/>
                      <a:pt x="382" y="571"/>
                    </a:cubicBezTo>
                    <a:cubicBezTo>
                      <a:pt x="383" y="574"/>
                      <a:pt x="383" y="577"/>
                      <a:pt x="386" y="577"/>
                    </a:cubicBezTo>
                    <a:cubicBezTo>
                      <a:pt x="360" y="563"/>
                      <a:pt x="330" y="583"/>
                      <a:pt x="328" y="609"/>
                    </a:cubicBezTo>
                    <a:cubicBezTo>
                      <a:pt x="328" y="611"/>
                      <a:pt x="326" y="613"/>
                      <a:pt x="324" y="615"/>
                    </a:cubicBezTo>
                    <a:cubicBezTo>
                      <a:pt x="318" y="620"/>
                      <a:pt x="312" y="626"/>
                      <a:pt x="306" y="632"/>
                    </a:cubicBezTo>
                    <a:cubicBezTo>
                      <a:pt x="304" y="634"/>
                      <a:pt x="302" y="636"/>
                      <a:pt x="301" y="638"/>
                    </a:cubicBezTo>
                    <a:cubicBezTo>
                      <a:pt x="277" y="633"/>
                      <a:pt x="246" y="616"/>
                      <a:pt x="229" y="644"/>
                    </a:cubicBezTo>
                    <a:cubicBezTo>
                      <a:pt x="214" y="668"/>
                      <a:pt x="225" y="686"/>
                      <a:pt x="243" y="699"/>
                    </a:cubicBezTo>
                    <a:cubicBezTo>
                      <a:pt x="245" y="701"/>
                      <a:pt x="243" y="698"/>
                      <a:pt x="243" y="698"/>
                    </a:cubicBezTo>
                    <a:cubicBezTo>
                      <a:pt x="243" y="692"/>
                      <a:pt x="251" y="697"/>
                      <a:pt x="251" y="692"/>
                    </a:cubicBezTo>
                    <a:cubicBezTo>
                      <a:pt x="229" y="704"/>
                      <a:pt x="229" y="737"/>
                      <a:pt x="241" y="758"/>
                    </a:cubicBezTo>
                    <a:cubicBezTo>
                      <a:pt x="243" y="760"/>
                      <a:pt x="244" y="762"/>
                      <a:pt x="246" y="764"/>
                    </a:cubicBezTo>
                    <a:cubicBezTo>
                      <a:pt x="249" y="767"/>
                      <a:pt x="249" y="767"/>
                      <a:pt x="249" y="767"/>
                    </a:cubicBezTo>
                    <a:cubicBezTo>
                      <a:pt x="254" y="762"/>
                      <a:pt x="254" y="750"/>
                      <a:pt x="263" y="748"/>
                    </a:cubicBezTo>
                    <a:cubicBezTo>
                      <a:pt x="246" y="762"/>
                      <a:pt x="240" y="781"/>
                      <a:pt x="251" y="801"/>
                    </a:cubicBezTo>
                    <a:cubicBezTo>
                      <a:pt x="265" y="829"/>
                      <a:pt x="293" y="826"/>
                      <a:pt x="318" y="826"/>
                    </a:cubicBezTo>
                    <a:cubicBezTo>
                      <a:pt x="319" y="827"/>
                      <a:pt x="322" y="827"/>
                      <a:pt x="325" y="827"/>
                    </a:cubicBezTo>
                    <a:cubicBezTo>
                      <a:pt x="327" y="827"/>
                      <a:pt x="329" y="827"/>
                      <a:pt x="328" y="830"/>
                    </a:cubicBezTo>
                    <a:cubicBezTo>
                      <a:pt x="323" y="837"/>
                      <a:pt x="318" y="845"/>
                      <a:pt x="314" y="851"/>
                    </a:cubicBezTo>
                    <a:cubicBezTo>
                      <a:pt x="309" y="858"/>
                      <a:pt x="304" y="865"/>
                      <a:pt x="299" y="872"/>
                    </a:cubicBezTo>
                    <a:cubicBezTo>
                      <a:pt x="265" y="837"/>
                      <a:pt x="214" y="832"/>
                      <a:pt x="170" y="845"/>
                    </a:cubicBezTo>
                    <a:cubicBezTo>
                      <a:pt x="168" y="846"/>
                      <a:pt x="165" y="847"/>
                      <a:pt x="163" y="848"/>
                    </a:cubicBezTo>
                    <a:cubicBezTo>
                      <a:pt x="154" y="831"/>
                      <a:pt x="134" y="826"/>
                      <a:pt x="117" y="831"/>
                    </a:cubicBezTo>
                    <a:cubicBezTo>
                      <a:pt x="100" y="837"/>
                      <a:pt x="89" y="851"/>
                      <a:pt x="84" y="868"/>
                    </a:cubicBezTo>
                    <a:cubicBezTo>
                      <a:pt x="83" y="871"/>
                      <a:pt x="83" y="874"/>
                      <a:pt x="84" y="877"/>
                    </a:cubicBezTo>
                    <a:cubicBezTo>
                      <a:pt x="85" y="880"/>
                      <a:pt x="87" y="883"/>
                      <a:pt x="89" y="885"/>
                    </a:cubicBezTo>
                    <a:cubicBezTo>
                      <a:pt x="73" y="876"/>
                      <a:pt x="56" y="865"/>
                      <a:pt x="39" y="876"/>
                    </a:cubicBezTo>
                    <a:cubicBezTo>
                      <a:pt x="22" y="887"/>
                      <a:pt x="17" y="907"/>
                      <a:pt x="22" y="924"/>
                    </a:cubicBezTo>
                    <a:cubicBezTo>
                      <a:pt x="31" y="943"/>
                      <a:pt x="47" y="952"/>
                      <a:pt x="67" y="957"/>
                    </a:cubicBezTo>
                    <a:cubicBezTo>
                      <a:pt x="56" y="954"/>
                      <a:pt x="45" y="946"/>
                      <a:pt x="33" y="941"/>
                    </a:cubicBezTo>
                    <a:cubicBezTo>
                      <a:pt x="31" y="942"/>
                      <a:pt x="29" y="943"/>
                      <a:pt x="27" y="944"/>
                    </a:cubicBezTo>
                    <a:cubicBezTo>
                      <a:pt x="23" y="947"/>
                      <a:pt x="19" y="950"/>
                      <a:pt x="17" y="954"/>
                    </a:cubicBezTo>
                    <a:cubicBezTo>
                      <a:pt x="0" y="982"/>
                      <a:pt x="14" y="1019"/>
                      <a:pt x="44" y="1024"/>
                    </a:cubicBezTo>
                    <a:cubicBezTo>
                      <a:pt x="44" y="1024"/>
                      <a:pt x="44" y="1022"/>
                      <a:pt x="44" y="1024"/>
                    </a:cubicBezTo>
                    <a:cubicBezTo>
                      <a:pt x="45" y="1029"/>
                      <a:pt x="46" y="1034"/>
                      <a:pt x="47" y="1038"/>
                    </a:cubicBezTo>
                    <a:cubicBezTo>
                      <a:pt x="59" y="1058"/>
                      <a:pt x="81" y="1063"/>
                      <a:pt x="103" y="1058"/>
                    </a:cubicBezTo>
                    <a:cubicBezTo>
                      <a:pt x="105" y="1060"/>
                      <a:pt x="107" y="1062"/>
                      <a:pt x="109" y="1065"/>
                    </a:cubicBezTo>
                    <a:cubicBezTo>
                      <a:pt x="147" y="1111"/>
                      <a:pt x="209" y="1142"/>
                      <a:pt x="265" y="1152"/>
                    </a:cubicBezTo>
                    <a:cubicBezTo>
                      <a:pt x="273" y="1153"/>
                      <a:pt x="281" y="1155"/>
                      <a:pt x="289" y="1157"/>
                    </a:cubicBezTo>
                    <a:cubicBezTo>
                      <a:pt x="330" y="1166"/>
                      <a:pt x="373" y="1170"/>
                      <a:pt x="411" y="1179"/>
                    </a:cubicBezTo>
                    <a:cubicBezTo>
                      <a:pt x="508" y="1205"/>
                      <a:pt x="610" y="1213"/>
                      <a:pt x="710" y="1221"/>
                    </a:cubicBezTo>
                    <a:close/>
                  </a:path>
                </a:pathLst>
              </a:custGeom>
              <a:solidFill>
                <a:schemeClr val="accent2">
                  <a:alpha val="2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Freeform 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473" y="2880"/>
                <a:ext cx="1793" cy="582"/>
              </a:xfrm>
              <a:custGeom>
                <a:avLst/>
                <a:gdLst>
                  <a:gd name="T0" fmla="*/ 667 w 758"/>
                  <a:gd name="T1" fmla="*/ 236 h 246"/>
                  <a:gd name="T2" fmla="*/ 507 w 758"/>
                  <a:gd name="T3" fmla="*/ 229 h 246"/>
                  <a:gd name="T4" fmla="*/ 370 w 758"/>
                  <a:gd name="T5" fmla="*/ 245 h 246"/>
                  <a:gd name="T6" fmla="*/ 215 w 758"/>
                  <a:gd name="T7" fmla="*/ 229 h 246"/>
                  <a:gd name="T8" fmla="*/ 0 w 758"/>
                  <a:gd name="T9" fmla="*/ 232 h 246"/>
                  <a:gd name="T10" fmla="*/ 51 w 758"/>
                  <a:gd name="T11" fmla="*/ 215 h 246"/>
                  <a:gd name="T12" fmla="*/ 85 w 758"/>
                  <a:gd name="T13" fmla="*/ 180 h 246"/>
                  <a:gd name="T14" fmla="*/ 111 w 758"/>
                  <a:gd name="T15" fmla="*/ 145 h 246"/>
                  <a:gd name="T16" fmla="*/ 106 w 758"/>
                  <a:gd name="T17" fmla="*/ 84 h 246"/>
                  <a:gd name="T18" fmla="*/ 146 w 758"/>
                  <a:gd name="T19" fmla="*/ 82 h 246"/>
                  <a:gd name="T20" fmla="*/ 223 w 758"/>
                  <a:gd name="T21" fmla="*/ 55 h 246"/>
                  <a:gd name="T22" fmla="*/ 272 w 758"/>
                  <a:gd name="T23" fmla="*/ 89 h 246"/>
                  <a:gd name="T24" fmla="*/ 343 w 758"/>
                  <a:gd name="T25" fmla="*/ 145 h 246"/>
                  <a:gd name="T26" fmla="*/ 454 w 758"/>
                  <a:gd name="T27" fmla="*/ 179 h 246"/>
                  <a:gd name="T28" fmla="*/ 536 w 758"/>
                  <a:gd name="T29" fmla="*/ 181 h 246"/>
                  <a:gd name="T30" fmla="*/ 635 w 758"/>
                  <a:gd name="T31" fmla="*/ 193 h 246"/>
                  <a:gd name="T32" fmla="*/ 758 w 758"/>
                  <a:gd name="T33" fmla="*/ 209 h 246"/>
                  <a:gd name="T34" fmla="*/ 579 w 758"/>
                  <a:gd name="T35" fmla="*/ 211 h 246"/>
                  <a:gd name="T36" fmla="*/ 665 w 758"/>
                  <a:gd name="T37" fmla="*/ 23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8" h="246">
                    <a:moveTo>
                      <a:pt x="667" y="236"/>
                    </a:moveTo>
                    <a:cubicBezTo>
                      <a:pt x="607" y="239"/>
                      <a:pt x="565" y="230"/>
                      <a:pt x="507" y="229"/>
                    </a:cubicBezTo>
                    <a:cubicBezTo>
                      <a:pt x="451" y="229"/>
                      <a:pt x="434" y="245"/>
                      <a:pt x="370" y="245"/>
                    </a:cubicBezTo>
                    <a:cubicBezTo>
                      <a:pt x="280" y="246"/>
                      <a:pt x="260" y="233"/>
                      <a:pt x="215" y="229"/>
                    </a:cubicBezTo>
                    <a:cubicBezTo>
                      <a:pt x="156" y="224"/>
                      <a:pt x="80" y="228"/>
                      <a:pt x="0" y="232"/>
                    </a:cubicBezTo>
                    <a:cubicBezTo>
                      <a:pt x="9" y="225"/>
                      <a:pt x="31" y="227"/>
                      <a:pt x="51" y="215"/>
                    </a:cubicBezTo>
                    <a:cubicBezTo>
                      <a:pt x="41" y="206"/>
                      <a:pt x="75" y="183"/>
                      <a:pt x="85" y="180"/>
                    </a:cubicBezTo>
                    <a:cubicBezTo>
                      <a:pt x="72" y="167"/>
                      <a:pt x="76" y="148"/>
                      <a:pt x="111" y="145"/>
                    </a:cubicBezTo>
                    <a:cubicBezTo>
                      <a:pt x="102" y="124"/>
                      <a:pt x="92" y="102"/>
                      <a:pt x="106" y="84"/>
                    </a:cubicBezTo>
                    <a:cubicBezTo>
                      <a:pt x="115" y="72"/>
                      <a:pt x="134" y="80"/>
                      <a:pt x="146" y="82"/>
                    </a:cubicBezTo>
                    <a:cubicBezTo>
                      <a:pt x="139" y="67"/>
                      <a:pt x="180" y="0"/>
                      <a:pt x="223" y="55"/>
                    </a:cubicBezTo>
                    <a:cubicBezTo>
                      <a:pt x="265" y="50"/>
                      <a:pt x="275" y="53"/>
                      <a:pt x="272" y="89"/>
                    </a:cubicBezTo>
                    <a:cubicBezTo>
                      <a:pt x="313" y="82"/>
                      <a:pt x="347" y="102"/>
                      <a:pt x="343" y="145"/>
                    </a:cubicBezTo>
                    <a:cubicBezTo>
                      <a:pt x="385" y="138"/>
                      <a:pt x="437" y="127"/>
                      <a:pt x="454" y="179"/>
                    </a:cubicBezTo>
                    <a:cubicBezTo>
                      <a:pt x="482" y="167"/>
                      <a:pt x="510" y="148"/>
                      <a:pt x="536" y="181"/>
                    </a:cubicBezTo>
                    <a:cubicBezTo>
                      <a:pt x="558" y="160"/>
                      <a:pt x="610" y="186"/>
                      <a:pt x="635" y="193"/>
                    </a:cubicBezTo>
                    <a:cubicBezTo>
                      <a:pt x="674" y="203"/>
                      <a:pt x="712" y="207"/>
                      <a:pt x="758" y="209"/>
                    </a:cubicBezTo>
                    <a:cubicBezTo>
                      <a:pt x="758" y="217"/>
                      <a:pt x="580" y="207"/>
                      <a:pt x="579" y="211"/>
                    </a:cubicBezTo>
                    <a:cubicBezTo>
                      <a:pt x="575" y="222"/>
                      <a:pt x="682" y="234"/>
                      <a:pt x="665" y="236"/>
                    </a:cubicBezTo>
                  </a:path>
                </a:pathLst>
              </a:custGeom>
              <a:solidFill>
                <a:schemeClr val="accent2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8" name="Group 4"/>
            <p:cNvGrpSpPr>
              <a:grpSpLocks noChangeAspect="1"/>
            </p:cNvGrpSpPr>
            <p:nvPr/>
          </p:nvGrpSpPr>
          <p:grpSpPr bwMode="auto">
            <a:xfrm>
              <a:off x="5678592" y="2912353"/>
              <a:ext cx="5360645" cy="3328110"/>
              <a:chOff x="1473" y="692"/>
              <a:chExt cx="4779" cy="2967"/>
            </a:xfrm>
            <a:solidFill>
              <a:schemeClr val="accent5">
                <a:alpha val="35000"/>
              </a:schemeClr>
            </a:solidFill>
          </p:grpSpPr>
          <p:sp>
            <p:nvSpPr>
              <p:cNvPr id="1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452" y="692"/>
                <a:ext cx="3800" cy="2967"/>
              </a:xfrm>
              <a:custGeom>
                <a:avLst/>
                <a:gdLst>
                  <a:gd name="T0" fmla="*/ 1549 w 1606"/>
                  <a:gd name="T1" fmla="*/ 1122 h 1253"/>
                  <a:gd name="T2" fmla="*/ 1529 w 1606"/>
                  <a:gd name="T3" fmla="*/ 325 h 1253"/>
                  <a:gd name="T4" fmla="*/ 1379 w 1606"/>
                  <a:gd name="T5" fmla="*/ 88 h 1253"/>
                  <a:gd name="T6" fmla="*/ 1305 w 1606"/>
                  <a:gd name="T7" fmla="*/ 49 h 1253"/>
                  <a:gd name="T8" fmla="*/ 1280 w 1606"/>
                  <a:gd name="T9" fmla="*/ 4 h 1253"/>
                  <a:gd name="T10" fmla="*/ 1235 w 1606"/>
                  <a:gd name="T11" fmla="*/ 40 h 1253"/>
                  <a:gd name="T12" fmla="*/ 1166 w 1606"/>
                  <a:gd name="T13" fmla="*/ 91 h 1253"/>
                  <a:gd name="T14" fmla="*/ 1157 w 1606"/>
                  <a:gd name="T15" fmla="*/ 158 h 1253"/>
                  <a:gd name="T16" fmla="*/ 1129 w 1606"/>
                  <a:gd name="T17" fmla="*/ 68 h 1253"/>
                  <a:gd name="T18" fmla="*/ 1034 w 1606"/>
                  <a:gd name="T19" fmla="*/ 66 h 1253"/>
                  <a:gd name="T20" fmla="*/ 947 w 1606"/>
                  <a:gd name="T21" fmla="*/ 40 h 1253"/>
                  <a:gd name="T22" fmla="*/ 928 w 1606"/>
                  <a:gd name="T23" fmla="*/ 75 h 1253"/>
                  <a:gd name="T24" fmla="*/ 877 w 1606"/>
                  <a:gd name="T25" fmla="*/ 136 h 1253"/>
                  <a:gd name="T26" fmla="*/ 877 w 1606"/>
                  <a:gd name="T27" fmla="*/ 220 h 1253"/>
                  <a:gd name="T28" fmla="*/ 947 w 1606"/>
                  <a:gd name="T29" fmla="*/ 267 h 1253"/>
                  <a:gd name="T30" fmla="*/ 791 w 1606"/>
                  <a:gd name="T31" fmla="*/ 261 h 1253"/>
                  <a:gd name="T32" fmla="*/ 794 w 1606"/>
                  <a:gd name="T33" fmla="*/ 292 h 1253"/>
                  <a:gd name="T34" fmla="*/ 762 w 1606"/>
                  <a:gd name="T35" fmla="*/ 372 h 1253"/>
                  <a:gd name="T36" fmla="*/ 721 w 1606"/>
                  <a:gd name="T37" fmla="*/ 354 h 1253"/>
                  <a:gd name="T38" fmla="*/ 675 w 1606"/>
                  <a:gd name="T39" fmla="*/ 298 h 1253"/>
                  <a:gd name="T40" fmla="*/ 654 w 1606"/>
                  <a:gd name="T41" fmla="*/ 284 h 1253"/>
                  <a:gd name="T42" fmla="*/ 612 w 1606"/>
                  <a:gd name="T43" fmla="*/ 314 h 1253"/>
                  <a:gd name="T44" fmla="*/ 546 w 1606"/>
                  <a:gd name="T45" fmla="*/ 352 h 1253"/>
                  <a:gd name="T46" fmla="*/ 480 w 1606"/>
                  <a:gd name="T47" fmla="*/ 385 h 1253"/>
                  <a:gd name="T48" fmla="*/ 453 w 1606"/>
                  <a:gd name="T49" fmla="*/ 435 h 1253"/>
                  <a:gd name="T50" fmla="*/ 461 w 1606"/>
                  <a:gd name="T51" fmla="*/ 465 h 1253"/>
                  <a:gd name="T52" fmla="*/ 509 w 1606"/>
                  <a:gd name="T53" fmla="*/ 531 h 1253"/>
                  <a:gd name="T54" fmla="*/ 502 w 1606"/>
                  <a:gd name="T55" fmla="*/ 575 h 1253"/>
                  <a:gd name="T56" fmla="*/ 468 w 1606"/>
                  <a:gd name="T57" fmla="*/ 598 h 1253"/>
                  <a:gd name="T58" fmla="*/ 386 w 1606"/>
                  <a:gd name="T59" fmla="*/ 564 h 1253"/>
                  <a:gd name="T60" fmla="*/ 328 w 1606"/>
                  <a:gd name="T61" fmla="*/ 609 h 1253"/>
                  <a:gd name="T62" fmla="*/ 301 w 1606"/>
                  <a:gd name="T63" fmla="*/ 638 h 1253"/>
                  <a:gd name="T64" fmla="*/ 243 w 1606"/>
                  <a:gd name="T65" fmla="*/ 698 h 1253"/>
                  <a:gd name="T66" fmla="*/ 246 w 1606"/>
                  <a:gd name="T67" fmla="*/ 764 h 1253"/>
                  <a:gd name="T68" fmla="*/ 251 w 1606"/>
                  <a:gd name="T69" fmla="*/ 801 h 1253"/>
                  <a:gd name="T70" fmla="*/ 328 w 1606"/>
                  <a:gd name="T71" fmla="*/ 830 h 1253"/>
                  <a:gd name="T72" fmla="*/ 170 w 1606"/>
                  <a:gd name="T73" fmla="*/ 845 h 1253"/>
                  <a:gd name="T74" fmla="*/ 84 w 1606"/>
                  <a:gd name="T75" fmla="*/ 868 h 1253"/>
                  <a:gd name="T76" fmla="*/ 39 w 1606"/>
                  <a:gd name="T77" fmla="*/ 876 h 1253"/>
                  <a:gd name="T78" fmla="*/ 33 w 1606"/>
                  <a:gd name="T79" fmla="*/ 941 h 1253"/>
                  <a:gd name="T80" fmla="*/ 44 w 1606"/>
                  <a:gd name="T81" fmla="*/ 1024 h 1253"/>
                  <a:gd name="T82" fmla="*/ 103 w 1606"/>
                  <a:gd name="T83" fmla="*/ 1058 h 1253"/>
                  <a:gd name="T84" fmla="*/ 289 w 1606"/>
                  <a:gd name="T85" fmla="*/ 1157 h 1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6" h="1253">
                    <a:moveTo>
                      <a:pt x="710" y="1221"/>
                    </a:moveTo>
                    <a:cubicBezTo>
                      <a:pt x="934" y="1239"/>
                      <a:pt x="1158" y="1253"/>
                      <a:pt x="1377" y="1200"/>
                    </a:cubicBezTo>
                    <a:cubicBezTo>
                      <a:pt x="1432" y="1186"/>
                      <a:pt x="1514" y="1171"/>
                      <a:pt x="1549" y="1122"/>
                    </a:cubicBezTo>
                    <a:cubicBezTo>
                      <a:pt x="1606" y="1039"/>
                      <a:pt x="1585" y="907"/>
                      <a:pt x="1568" y="817"/>
                    </a:cubicBezTo>
                    <a:cubicBezTo>
                      <a:pt x="1549" y="719"/>
                      <a:pt x="1554" y="619"/>
                      <a:pt x="1556" y="521"/>
                    </a:cubicBezTo>
                    <a:cubicBezTo>
                      <a:pt x="1557" y="450"/>
                      <a:pt x="1544" y="393"/>
                      <a:pt x="1529" y="325"/>
                    </a:cubicBezTo>
                    <a:cubicBezTo>
                      <a:pt x="1515" y="262"/>
                      <a:pt x="1539" y="143"/>
                      <a:pt x="1471" y="106"/>
                    </a:cubicBezTo>
                    <a:cubicBezTo>
                      <a:pt x="1450" y="94"/>
                      <a:pt x="1425" y="90"/>
                      <a:pt x="1398" y="89"/>
                    </a:cubicBezTo>
                    <a:cubicBezTo>
                      <a:pt x="1391" y="89"/>
                      <a:pt x="1384" y="89"/>
                      <a:pt x="1379" y="88"/>
                    </a:cubicBezTo>
                    <a:cubicBezTo>
                      <a:pt x="1377" y="88"/>
                      <a:pt x="1375" y="87"/>
                      <a:pt x="1374" y="87"/>
                    </a:cubicBezTo>
                    <a:cubicBezTo>
                      <a:pt x="1383" y="68"/>
                      <a:pt x="1383" y="46"/>
                      <a:pt x="1367" y="32"/>
                    </a:cubicBezTo>
                    <a:cubicBezTo>
                      <a:pt x="1347" y="15"/>
                      <a:pt x="1316" y="26"/>
                      <a:pt x="1305" y="49"/>
                    </a:cubicBezTo>
                    <a:cubicBezTo>
                      <a:pt x="1305" y="46"/>
                      <a:pt x="1308" y="43"/>
                      <a:pt x="1309" y="40"/>
                    </a:cubicBezTo>
                    <a:cubicBezTo>
                      <a:pt x="1309" y="38"/>
                      <a:pt x="1309" y="35"/>
                      <a:pt x="1309" y="33"/>
                    </a:cubicBezTo>
                    <a:cubicBezTo>
                      <a:pt x="1306" y="19"/>
                      <a:pt x="1295" y="8"/>
                      <a:pt x="1280" y="4"/>
                    </a:cubicBezTo>
                    <a:cubicBezTo>
                      <a:pt x="1258" y="0"/>
                      <a:pt x="1239" y="13"/>
                      <a:pt x="1232" y="32"/>
                    </a:cubicBezTo>
                    <a:cubicBezTo>
                      <a:pt x="1231" y="35"/>
                      <a:pt x="1231" y="37"/>
                      <a:pt x="1231" y="38"/>
                    </a:cubicBezTo>
                    <a:cubicBezTo>
                      <a:pt x="1233" y="38"/>
                      <a:pt x="1235" y="40"/>
                      <a:pt x="1235" y="40"/>
                    </a:cubicBezTo>
                    <a:cubicBezTo>
                      <a:pt x="1221" y="29"/>
                      <a:pt x="1199" y="32"/>
                      <a:pt x="1185" y="43"/>
                    </a:cubicBezTo>
                    <a:cubicBezTo>
                      <a:pt x="1171" y="54"/>
                      <a:pt x="1174" y="71"/>
                      <a:pt x="1171" y="85"/>
                    </a:cubicBezTo>
                    <a:cubicBezTo>
                      <a:pt x="1169" y="87"/>
                      <a:pt x="1167" y="89"/>
                      <a:pt x="1166" y="91"/>
                    </a:cubicBezTo>
                    <a:cubicBezTo>
                      <a:pt x="1161" y="97"/>
                      <a:pt x="1156" y="103"/>
                      <a:pt x="1152" y="110"/>
                    </a:cubicBezTo>
                    <a:cubicBezTo>
                      <a:pt x="1148" y="117"/>
                      <a:pt x="1145" y="124"/>
                      <a:pt x="1142" y="131"/>
                    </a:cubicBezTo>
                    <a:cubicBezTo>
                      <a:pt x="1143" y="141"/>
                      <a:pt x="1151" y="149"/>
                      <a:pt x="1157" y="158"/>
                    </a:cubicBezTo>
                    <a:cubicBezTo>
                      <a:pt x="1151" y="148"/>
                      <a:pt x="1144" y="138"/>
                      <a:pt x="1137" y="129"/>
                    </a:cubicBezTo>
                    <a:cubicBezTo>
                      <a:pt x="1135" y="127"/>
                      <a:pt x="1133" y="125"/>
                      <a:pt x="1131" y="122"/>
                    </a:cubicBezTo>
                    <a:cubicBezTo>
                      <a:pt x="1137" y="105"/>
                      <a:pt x="1143" y="85"/>
                      <a:pt x="1129" y="68"/>
                    </a:cubicBezTo>
                    <a:cubicBezTo>
                      <a:pt x="1110" y="46"/>
                      <a:pt x="1073" y="43"/>
                      <a:pt x="1059" y="71"/>
                    </a:cubicBezTo>
                    <a:cubicBezTo>
                      <a:pt x="1058" y="71"/>
                      <a:pt x="1055" y="70"/>
                      <a:pt x="1052" y="69"/>
                    </a:cubicBezTo>
                    <a:cubicBezTo>
                      <a:pt x="1046" y="68"/>
                      <a:pt x="1040" y="67"/>
                      <a:pt x="1034" y="66"/>
                    </a:cubicBezTo>
                    <a:cubicBezTo>
                      <a:pt x="1029" y="65"/>
                      <a:pt x="1023" y="64"/>
                      <a:pt x="1017" y="64"/>
                    </a:cubicBezTo>
                    <a:cubicBezTo>
                      <a:pt x="1015" y="64"/>
                      <a:pt x="1012" y="64"/>
                      <a:pt x="1009" y="65"/>
                    </a:cubicBezTo>
                    <a:cubicBezTo>
                      <a:pt x="1006" y="35"/>
                      <a:pt x="970" y="26"/>
                      <a:pt x="947" y="40"/>
                    </a:cubicBezTo>
                    <a:cubicBezTo>
                      <a:pt x="936" y="52"/>
                      <a:pt x="931" y="66"/>
                      <a:pt x="933" y="82"/>
                    </a:cubicBezTo>
                    <a:cubicBezTo>
                      <a:pt x="933" y="80"/>
                      <a:pt x="933" y="80"/>
                      <a:pt x="934" y="77"/>
                    </a:cubicBezTo>
                    <a:cubicBezTo>
                      <a:pt x="932" y="76"/>
                      <a:pt x="930" y="76"/>
                      <a:pt x="928" y="75"/>
                    </a:cubicBezTo>
                    <a:cubicBezTo>
                      <a:pt x="913" y="69"/>
                      <a:pt x="897" y="67"/>
                      <a:pt x="883" y="82"/>
                    </a:cubicBezTo>
                    <a:cubicBezTo>
                      <a:pt x="872" y="99"/>
                      <a:pt x="866" y="127"/>
                      <a:pt x="883" y="141"/>
                    </a:cubicBezTo>
                    <a:cubicBezTo>
                      <a:pt x="880" y="138"/>
                      <a:pt x="880" y="138"/>
                      <a:pt x="877" y="136"/>
                    </a:cubicBezTo>
                    <a:cubicBezTo>
                      <a:pt x="875" y="136"/>
                      <a:pt x="874" y="136"/>
                      <a:pt x="872" y="137"/>
                    </a:cubicBezTo>
                    <a:cubicBezTo>
                      <a:pt x="862" y="140"/>
                      <a:pt x="854" y="148"/>
                      <a:pt x="847" y="155"/>
                    </a:cubicBezTo>
                    <a:cubicBezTo>
                      <a:pt x="830" y="183"/>
                      <a:pt x="852" y="208"/>
                      <a:pt x="877" y="220"/>
                    </a:cubicBezTo>
                    <a:cubicBezTo>
                      <a:pt x="877" y="222"/>
                      <a:pt x="877" y="223"/>
                      <a:pt x="878" y="225"/>
                    </a:cubicBezTo>
                    <a:cubicBezTo>
                      <a:pt x="879" y="231"/>
                      <a:pt x="880" y="236"/>
                      <a:pt x="881" y="241"/>
                    </a:cubicBezTo>
                    <a:cubicBezTo>
                      <a:pt x="894" y="264"/>
                      <a:pt x="925" y="256"/>
                      <a:pt x="947" y="267"/>
                    </a:cubicBezTo>
                    <a:cubicBezTo>
                      <a:pt x="919" y="255"/>
                      <a:pt x="890" y="254"/>
                      <a:pt x="865" y="262"/>
                    </a:cubicBezTo>
                    <a:cubicBezTo>
                      <a:pt x="862" y="263"/>
                      <a:pt x="859" y="264"/>
                      <a:pt x="856" y="265"/>
                    </a:cubicBezTo>
                    <a:cubicBezTo>
                      <a:pt x="841" y="239"/>
                      <a:pt x="808" y="239"/>
                      <a:pt x="791" y="261"/>
                    </a:cubicBezTo>
                    <a:cubicBezTo>
                      <a:pt x="787" y="268"/>
                      <a:pt x="785" y="274"/>
                      <a:pt x="785" y="281"/>
                    </a:cubicBezTo>
                    <a:cubicBezTo>
                      <a:pt x="785" y="283"/>
                      <a:pt x="785" y="285"/>
                      <a:pt x="786" y="288"/>
                    </a:cubicBezTo>
                    <a:cubicBezTo>
                      <a:pt x="785" y="292"/>
                      <a:pt x="788" y="292"/>
                      <a:pt x="794" y="292"/>
                    </a:cubicBezTo>
                    <a:cubicBezTo>
                      <a:pt x="777" y="289"/>
                      <a:pt x="763" y="292"/>
                      <a:pt x="752" y="306"/>
                    </a:cubicBezTo>
                    <a:cubicBezTo>
                      <a:pt x="738" y="326"/>
                      <a:pt x="752" y="348"/>
                      <a:pt x="764" y="366"/>
                    </a:cubicBezTo>
                    <a:cubicBezTo>
                      <a:pt x="763" y="368"/>
                      <a:pt x="762" y="370"/>
                      <a:pt x="762" y="372"/>
                    </a:cubicBezTo>
                    <a:cubicBezTo>
                      <a:pt x="759" y="381"/>
                      <a:pt x="757" y="390"/>
                      <a:pt x="756" y="399"/>
                    </a:cubicBezTo>
                    <a:cubicBezTo>
                      <a:pt x="748" y="383"/>
                      <a:pt x="738" y="369"/>
                      <a:pt x="725" y="358"/>
                    </a:cubicBezTo>
                    <a:cubicBezTo>
                      <a:pt x="723" y="356"/>
                      <a:pt x="721" y="355"/>
                      <a:pt x="721" y="354"/>
                    </a:cubicBezTo>
                    <a:cubicBezTo>
                      <a:pt x="738" y="328"/>
                      <a:pt x="715" y="295"/>
                      <a:pt x="687" y="295"/>
                    </a:cubicBezTo>
                    <a:cubicBezTo>
                      <a:pt x="685" y="295"/>
                      <a:pt x="683" y="296"/>
                      <a:pt x="681" y="296"/>
                    </a:cubicBezTo>
                    <a:cubicBezTo>
                      <a:pt x="679" y="296"/>
                      <a:pt x="677" y="297"/>
                      <a:pt x="675" y="298"/>
                    </a:cubicBezTo>
                    <a:cubicBezTo>
                      <a:pt x="673" y="298"/>
                      <a:pt x="671" y="298"/>
                      <a:pt x="671" y="295"/>
                    </a:cubicBezTo>
                    <a:cubicBezTo>
                      <a:pt x="679" y="303"/>
                      <a:pt x="682" y="314"/>
                      <a:pt x="682" y="326"/>
                    </a:cubicBezTo>
                    <a:cubicBezTo>
                      <a:pt x="682" y="306"/>
                      <a:pt x="671" y="289"/>
                      <a:pt x="654" y="284"/>
                    </a:cubicBezTo>
                    <a:cubicBezTo>
                      <a:pt x="634" y="277"/>
                      <a:pt x="614" y="288"/>
                      <a:pt x="606" y="307"/>
                    </a:cubicBezTo>
                    <a:cubicBezTo>
                      <a:pt x="605" y="309"/>
                      <a:pt x="605" y="311"/>
                      <a:pt x="606" y="311"/>
                    </a:cubicBezTo>
                    <a:cubicBezTo>
                      <a:pt x="606" y="314"/>
                      <a:pt x="609" y="314"/>
                      <a:pt x="612" y="314"/>
                    </a:cubicBezTo>
                    <a:cubicBezTo>
                      <a:pt x="595" y="303"/>
                      <a:pt x="573" y="303"/>
                      <a:pt x="559" y="317"/>
                    </a:cubicBezTo>
                    <a:cubicBezTo>
                      <a:pt x="553" y="326"/>
                      <a:pt x="548" y="337"/>
                      <a:pt x="548" y="347"/>
                    </a:cubicBezTo>
                    <a:cubicBezTo>
                      <a:pt x="548" y="349"/>
                      <a:pt x="548" y="350"/>
                      <a:pt x="546" y="352"/>
                    </a:cubicBezTo>
                    <a:cubicBezTo>
                      <a:pt x="543" y="354"/>
                      <a:pt x="545" y="351"/>
                      <a:pt x="545" y="351"/>
                    </a:cubicBezTo>
                    <a:cubicBezTo>
                      <a:pt x="525" y="331"/>
                      <a:pt x="492" y="342"/>
                      <a:pt x="481" y="365"/>
                    </a:cubicBezTo>
                    <a:cubicBezTo>
                      <a:pt x="479" y="372"/>
                      <a:pt x="478" y="379"/>
                      <a:pt x="480" y="385"/>
                    </a:cubicBezTo>
                    <a:cubicBezTo>
                      <a:pt x="480" y="388"/>
                      <a:pt x="481" y="390"/>
                      <a:pt x="482" y="392"/>
                    </a:cubicBezTo>
                    <a:cubicBezTo>
                      <a:pt x="489" y="398"/>
                      <a:pt x="500" y="387"/>
                      <a:pt x="506" y="395"/>
                    </a:cubicBezTo>
                    <a:cubicBezTo>
                      <a:pt x="481" y="395"/>
                      <a:pt x="458" y="412"/>
                      <a:pt x="453" y="435"/>
                    </a:cubicBezTo>
                    <a:cubicBezTo>
                      <a:pt x="452" y="443"/>
                      <a:pt x="454" y="450"/>
                      <a:pt x="457" y="456"/>
                    </a:cubicBezTo>
                    <a:cubicBezTo>
                      <a:pt x="458" y="458"/>
                      <a:pt x="459" y="460"/>
                      <a:pt x="461" y="462"/>
                    </a:cubicBezTo>
                    <a:cubicBezTo>
                      <a:pt x="461" y="462"/>
                      <a:pt x="461" y="465"/>
                      <a:pt x="461" y="465"/>
                    </a:cubicBezTo>
                    <a:cubicBezTo>
                      <a:pt x="469" y="457"/>
                      <a:pt x="475" y="446"/>
                      <a:pt x="489" y="446"/>
                    </a:cubicBezTo>
                    <a:cubicBezTo>
                      <a:pt x="472" y="446"/>
                      <a:pt x="464" y="460"/>
                      <a:pt x="458" y="474"/>
                    </a:cubicBezTo>
                    <a:cubicBezTo>
                      <a:pt x="450" y="510"/>
                      <a:pt x="486" y="518"/>
                      <a:pt x="509" y="531"/>
                    </a:cubicBezTo>
                    <a:cubicBezTo>
                      <a:pt x="509" y="533"/>
                      <a:pt x="510" y="535"/>
                      <a:pt x="511" y="537"/>
                    </a:cubicBezTo>
                    <a:cubicBezTo>
                      <a:pt x="513" y="543"/>
                      <a:pt x="516" y="550"/>
                      <a:pt x="519" y="556"/>
                    </a:cubicBezTo>
                    <a:cubicBezTo>
                      <a:pt x="513" y="562"/>
                      <a:pt x="508" y="568"/>
                      <a:pt x="502" y="575"/>
                    </a:cubicBezTo>
                    <a:cubicBezTo>
                      <a:pt x="497" y="581"/>
                      <a:pt x="492" y="587"/>
                      <a:pt x="486" y="594"/>
                    </a:cubicBezTo>
                    <a:cubicBezTo>
                      <a:pt x="483" y="597"/>
                      <a:pt x="478" y="602"/>
                      <a:pt x="475" y="602"/>
                    </a:cubicBezTo>
                    <a:cubicBezTo>
                      <a:pt x="473" y="601"/>
                      <a:pt x="470" y="600"/>
                      <a:pt x="468" y="598"/>
                    </a:cubicBezTo>
                    <a:cubicBezTo>
                      <a:pt x="465" y="597"/>
                      <a:pt x="463" y="596"/>
                      <a:pt x="460" y="595"/>
                    </a:cubicBezTo>
                    <a:cubicBezTo>
                      <a:pt x="464" y="569"/>
                      <a:pt x="447" y="549"/>
                      <a:pt x="425" y="546"/>
                    </a:cubicBezTo>
                    <a:cubicBezTo>
                      <a:pt x="411" y="545"/>
                      <a:pt x="395" y="553"/>
                      <a:pt x="386" y="564"/>
                    </a:cubicBezTo>
                    <a:cubicBezTo>
                      <a:pt x="385" y="567"/>
                      <a:pt x="383" y="569"/>
                      <a:pt x="382" y="571"/>
                    </a:cubicBezTo>
                    <a:cubicBezTo>
                      <a:pt x="383" y="574"/>
                      <a:pt x="383" y="577"/>
                      <a:pt x="386" y="577"/>
                    </a:cubicBezTo>
                    <a:cubicBezTo>
                      <a:pt x="360" y="563"/>
                      <a:pt x="330" y="583"/>
                      <a:pt x="328" y="609"/>
                    </a:cubicBezTo>
                    <a:cubicBezTo>
                      <a:pt x="328" y="611"/>
                      <a:pt x="326" y="613"/>
                      <a:pt x="324" y="615"/>
                    </a:cubicBezTo>
                    <a:cubicBezTo>
                      <a:pt x="318" y="620"/>
                      <a:pt x="312" y="626"/>
                      <a:pt x="306" y="632"/>
                    </a:cubicBezTo>
                    <a:cubicBezTo>
                      <a:pt x="304" y="634"/>
                      <a:pt x="302" y="636"/>
                      <a:pt x="301" y="638"/>
                    </a:cubicBezTo>
                    <a:cubicBezTo>
                      <a:pt x="277" y="633"/>
                      <a:pt x="246" y="616"/>
                      <a:pt x="229" y="644"/>
                    </a:cubicBezTo>
                    <a:cubicBezTo>
                      <a:pt x="214" y="668"/>
                      <a:pt x="225" y="686"/>
                      <a:pt x="243" y="699"/>
                    </a:cubicBezTo>
                    <a:cubicBezTo>
                      <a:pt x="245" y="701"/>
                      <a:pt x="243" y="698"/>
                      <a:pt x="243" y="698"/>
                    </a:cubicBezTo>
                    <a:cubicBezTo>
                      <a:pt x="243" y="692"/>
                      <a:pt x="251" y="697"/>
                      <a:pt x="251" y="692"/>
                    </a:cubicBezTo>
                    <a:cubicBezTo>
                      <a:pt x="229" y="704"/>
                      <a:pt x="229" y="737"/>
                      <a:pt x="241" y="758"/>
                    </a:cubicBezTo>
                    <a:cubicBezTo>
                      <a:pt x="243" y="760"/>
                      <a:pt x="244" y="762"/>
                      <a:pt x="246" y="764"/>
                    </a:cubicBezTo>
                    <a:cubicBezTo>
                      <a:pt x="249" y="767"/>
                      <a:pt x="249" y="767"/>
                      <a:pt x="249" y="767"/>
                    </a:cubicBezTo>
                    <a:cubicBezTo>
                      <a:pt x="254" y="762"/>
                      <a:pt x="254" y="750"/>
                      <a:pt x="263" y="748"/>
                    </a:cubicBezTo>
                    <a:cubicBezTo>
                      <a:pt x="246" y="762"/>
                      <a:pt x="240" y="781"/>
                      <a:pt x="251" y="801"/>
                    </a:cubicBezTo>
                    <a:cubicBezTo>
                      <a:pt x="265" y="829"/>
                      <a:pt x="293" y="826"/>
                      <a:pt x="318" y="826"/>
                    </a:cubicBezTo>
                    <a:cubicBezTo>
                      <a:pt x="319" y="827"/>
                      <a:pt x="322" y="827"/>
                      <a:pt x="325" y="827"/>
                    </a:cubicBezTo>
                    <a:cubicBezTo>
                      <a:pt x="327" y="827"/>
                      <a:pt x="329" y="827"/>
                      <a:pt x="328" y="830"/>
                    </a:cubicBezTo>
                    <a:cubicBezTo>
                      <a:pt x="323" y="837"/>
                      <a:pt x="318" y="845"/>
                      <a:pt x="314" y="851"/>
                    </a:cubicBezTo>
                    <a:cubicBezTo>
                      <a:pt x="309" y="858"/>
                      <a:pt x="304" y="865"/>
                      <a:pt x="299" y="872"/>
                    </a:cubicBezTo>
                    <a:cubicBezTo>
                      <a:pt x="265" y="837"/>
                      <a:pt x="214" y="832"/>
                      <a:pt x="170" y="845"/>
                    </a:cubicBezTo>
                    <a:cubicBezTo>
                      <a:pt x="168" y="846"/>
                      <a:pt x="165" y="847"/>
                      <a:pt x="163" y="848"/>
                    </a:cubicBezTo>
                    <a:cubicBezTo>
                      <a:pt x="154" y="831"/>
                      <a:pt x="134" y="826"/>
                      <a:pt x="117" y="831"/>
                    </a:cubicBezTo>
                    <a:cubicBezTo>
                      <a:pt x="100" y="837"/>
                      <a:pt x="89" y="851"/>
                      <a:pt x="84" y="868"/>
                    </a:cubicBezTo>
                    <a:cubicBezTo>
                      <a:pt x="83" y="871"/>
                      <a:pt x="83" y="874"/>
                      <a:pt x="84" y="877"/>
                    </a:cubicBezTo>
                    <a:cubicBezTo>
                      <a:pt x="85" y="880"/>
                      <a:pt x="87" y="883"/>
                      <a:pt x="89" y="885"/>
                    </a:cubicBezTo>
                    <a:cubicBezTo>
                      <a:pt x="73" y="876"/>
                      <a:pt x="56" y="865"/>
                      <a:pt x="39" y="876"/>
                    </a:cubicBezTo>
                    <a:cubicBezTo>
                      <a:pt x="22" y="887"/>
                      <a:pt x="17" y="907"/>
                      <a:pt x="22" y="924"/>
                    </a:cubicBezTo>
                    <a:cubicBezTo>
                      <a:pt x="31" y="943"/>
                      <a:pt x="47" y="952"/>
                      <a:pt x="67" y="957"/>
                    </a:cubicBezTo>
                    <a:cubicBezTo>
                      <a:pt x="56" y="954"/>
                      <a:pt x="45" y="946"/>
                      <a:pt x="33" y="941"/>
                    </a:cubicBezTo>
                    <a:cubicBezTo>
                      <a:pt x="31" y="942"/>
                      <a:pt x="29" y="943"/>
                      <a:pt x="27" y="944"/>
                    </a:cubicBezTo>
                    <a:cubicBezTo>
                      <a:pt x="23" y="947"/>
                      <a:pt x="19" y="950"/>
                      <a:pt x="17" y="954"/>
                    </a:cubicBezTo>
                    <a:cubicBezTo>
                      <a:pt x="0" y="982"/>
                      <a:pt x="14" y="1019"/>
                      <a:pt x="44" y="1024"/>
                    </a:cubicBezTo>
                    <a:cubicBezTo>
                      <a:pt x="44" y="1024"/>
                      <a:pt x="44" y="1022"/>
                      <a:pt x="44" y="1024"/>
                    </a:cubicBezTo>
                    <a:cubicBezTo>
                      <a:pt x="45" y="1029"/>
                      <a:pt x="46" y="1034"/>
                      <a:pt x="47" y="1038"/>
                    </a:cubicBezTo>
                    <a:cubicBezTo>
                      <a:pt x="59" y="1058"/>
                      <a:pt x="81" y="1063"/>
                      <a:pt x="103" y="1058"/>
                    </a:cubicBezTo>
                    <a:cubicBezTo>
                      <a:pt x="105" y="1060"/>
                      <a:pt x="107" y="1062"/>
                      <a:pt x="109" y="1065"/>
                    </a:cubicBezTo>
                    <a:cubicBezTo>
                      <a:pt x="147" y="1111"/>
                      <a:pt x="209" y="1142"/>
                      <a:pt x="265" y="1152"/>
                    </a:cubicBezTo>
                    <a:cubicBezTo>
                      <a:pt x="273" y="1153"/>
                      <a:pt x="281" y="1155"/>
                      <a:pt x="289" y="1157"/>
                    </a:cubicBezTo>
                    <a:cubicBezTo>
                      <a:pt x="330" y="1166"/>
                      <a:pt x="373" y="1170"/>
                      <a:pt x="411" y="1179"/>
                    </a:cubicBezTo>
                    <a:cubicBezTo>
                      <a:pt x="508" y="1205"/>
                      <a:pt x="610" y="1213"/>
                      <a:pt x="710" y="1221"/>
                    </a:cubicBezTo>
                    <a:close/>
                  </a:path>
                </a:pathLst>
              </a:custGeom>
              <a:solidFill>
                <a:schemeClr val="accent2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" name="Freeform 6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473" y="2880"/>
                <a:ext cx="1793" cy="582"/>
              </a:xfrm>
              <a:custGeom>
                <a:avLst/>
                <a:gdLst>
                  <a:gd name="T0" fmla="*/ 667 w 758"/>
                  <a:gd name="T1" fmla="*/ 236 h 246"/>
                  <a:gd name="T2" fmla="*/ 507 w 758"/>
                  <a:gd name="T3" fmla="*/ 229 h 246"/>
                  <a:gd name="T4" fmla="*/ 370 w 758"/>
                  <a:gd name="T5" fmla="*/ 245 h 246"/>
                  <a:gd name="T6" fmla="*/ 215 w 758"/>
                  <a:gd name="T7" fmla="*/ 229 h 246"/>
                  <a:gd name="T8" fmla="*/ 0 w 758"/>
                  <a:gd name="T9" fmla="*/ 232 h 246"/>
                  <a:gd name="T10" fmla="*/ 51 w 758"/>
                  <a:gd name="T11" fmla="*/ 215 h 246"/>
                  <a:gd name="T12" fmla="*/ 85 w 758"/>
                  <a:gd name="T13" fmla="*/ 180 h 246"/>
                  <a:gd name="T14" fmla="*/ 111 w 758"/>
                  <a:gd name="T15" fmla="*/ 145 h 246"/>
                  <a:gd name="T16" fmla="*/ 106 w 758"/>
                  <a:gd name="T17" fmla="*/ 84 h 246"/>
                  <a:gd name="T18" fmla="*/ 146 w 758"/>
                  <a:gd name="T19" fmla="*/ 82 h 246"/>
                  <a:gd name="T20" fmla="*/ 223 w 758"/>
                  <a:gd name="T21" fmla="*/ 55 h 246"/>
                  <a:gd name="T22" fmla="*/ 272 w 758"/>
                  <a:gd name="T23" fmla="*/ 89 h 246"/>
                  <a:gd name="T24" fmla="*/ 343 w 758"/>
                  <a:gd name="T25" fmla="*/ 145 h 246"/>
                  <a:gd name="T26" fmla="*/ 454 w 758"/>
                  <a:gd name="T27" fmla="*/ 179 h 246"/>
                  <a:gd name="T28" fmla="*/ 536 w 758"/>
                  <a:gd name="T29" fmla="*/ 181 h 246"/>
                  <a:gd name="T30" fmla="*/ 635 w 758"/>
                  <a:gd name="T31" fmla="*/ 193 h 246"/>
                  <a:gd name="T32" fmla="*/ 758 w 758"/>
                  <a:gd name="T33" fmla="*/ 209 h 246"/>
                  <a:gd name="T34" fmla="*/ 579 w 758"/>
                  <a:gd name="T35" fmla="*/ 211 h 246"/>
                  <a:gd name="T36" fmla="*/ 665 w 758"/>
                  <a:gd name="T37" fmla="*/ 23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8" h="246">
                    <a:moveTo>
                      <a:pt x="667" y="236"/>
                    </a:moveTo>
                    <a:cubicBezTo>
                      <a:pt x="607" y="239"/>
                      <a:pt x="565" y="230"/>
                      <a:pt x="507" y="229"/>
                    </a:cubicBezTo>
                    <a:cubicBezTo>
                      <a:pt x="451" y="229"/>
                      <a:pt x="434" y="245"/>
                      <a:pt x="370" y="245"/>
                    </a:cubicBezTo>
                    <a:cubicBezTo>
                      <a:pt x="280" y="246"/>
                      <a:pt x="260" y="233"/>
                      <a:pt x="215" y="229"/>
                    </a:cubicBezTo>
                    <a:cubicBezTo>
                      <a:pt x="156" y="224"/>
                      <a:pt x="80" y="228"/>
                      <a:pt x="0" y="232"/>
                    </a:cubicBezTo>
                    <a:cubicBezTo>
                      <a:pt x="9" y="225"/>
                      <a:pt x="31" y="227"/>
                      <a:pt x="51" y="215"/>
                    </a:cubicBezTo>
                    <a:cubicBezTo>
                      <a:pt x="41" y="206"/>
                      <a:pt x="75" y="183"/>
                      <a:pt x="85" y="180"/>
                    </a:cubicBezTo>
                    <a:cubicBezTo>
                      <a:pt x="72" y="167"/>
                      <a:pt x="76" y="148"/>
                      <a:pt x="111" y="145"/>
                    </a:cubicBezTo>
                    <a:cubicBezTo>
                      <a:pt x="102" y="124"/>
                      <a:pt x="92" y="102"/>
                      <a:pt x="106" y="84"/>
                    </a:cubicBezTo>
                    <a:cubicBezTo>
                      <a:pt x="115" y="72"/>
                      <a:pt x="134" y="80"/>
                      <a:pt x="146" y="82"/>
                    </a:cubicBezTo>
                    <a:cubicBezTo>
                      <a:pt x="139" y="67"/>
                      <a:pt x="180" y="0"/>
                      <a:pt x="223" y="55"/>
                    </a:cubicBezTo>
                    <a:cubicBezTo>
                      <a:pt x="265" y="50"/>
                      <a:pt x="275" y="53"/>
                      <a:pt x="272" y="89"/>
                    </a:cubicBezTo>
                    <a:cubicBezTo>
                      <a:pt x="313" y="82"/>
                      <a:pt x="347" y="102"/>
                      <a:pt x="343" y="145"/>
                    </a:cubicBezTo>
                    <a:cubicBezTo>
                      <a:pt x="385" y="138"/>
                      <a:pt x="437" y="127"/>
                      <a:pt x="454" y="179"/>
                    </a:cubicBezTo>
                    <a:cubicBezTo>
                      <a:pt x="482" y="167"/>
                      <a:pt x="510" y="148"/>
                      <a:pt x="536" y="181"/>
                    </a:cubicBezTo>
                    <a:cubicBezTo>
                      <a:pt x="558" y="160"/>
                      <a:pt x="610" y="186"/>
                      <a:pt x="635" y="193"/>
                    </a:cubicBezTo>
                    <a:cubicBezTo>
                      <a:pt x="674" y="203"/>
                      <a:pt x="712" y="207"/>
                      <a:pt x="758" y="209"/>
                    </a:cubicBezTo>
                    <a:cubicBezTo>
                      <a:pt x="758" y="217"/>
                      <a:pt x="580" y="207"/>
                      <a:pt x="579" y="211"/>
                    </a:cubicBezTo>
                    <a:cubicBezTo>
                      <a:pt x="575" y="222"/>
                      <a:pt x="682" y="234"/>
                      <a:pt x="665" y="236"/>
                    </a:cubicBezTo>
                  </a:path>
                </a:pathLst>
              </a:custGeom>
              <a:solidFill>
                <a:schemeClr val="accent2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 rotWithShape="1"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3191" b="5810"/>
            <a:stretch>
              <a:fillRect/>
            </a:stretch>
          </p:blipFill>
          <p:spPr>
            <a:xfrm>
              <a:off x="4994166" y="1087401"/>
              <a:ext cx="7203311" cy="5770599"/>
            </a:xfrm>
            <a:prstGeom prst="rect">
              <a:avLst/>
            </a:prstGeom>
          </p:spPr>
        </p:pic>
        <p:sp>
          <p:nvSpPr>
            <p:cNvPr id="22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2131845" y="4129526"/>
              <a:ext cx="3449638" cy="893763"/>
            </a:xfrm>
            <a:custGeom>
              <a:avLst/>
              <a:gdLst>
                <a:gd name="T0" fmla="*/ 917 w 917"/>
                <a:gd name="T1" fmla="*/ 142 h 235"/>
                <a:gd name="T2" fmla="*/ 779 w 917"/>
                <a:gd name="T3" fmla="*/ 126 h 235"/>
                <a:gd name="T4" fmla="*/ 739 w 917"/>
                <a:gd name="T5" fmla="*/ 125 h 235"/>
                <a:gd name="T6" fmla="*/ 700 w 917"/>
                <a:gd name="T7" fmla="*/ 129 h 235"/>
                <a:gd name="T8" fmla="*/ 658 w 917"/>
                <a:gd name="T9" fmla="*/ 113 h 235"/>
                <a:gd name="T10" fmla="*/ 638 w 917"/>
                <a:gd name="T11" fmla="*/ 91 h 235"/>
                <a:gd name="T12" fmla="*/ 614 w 917"/>
                <a:gd name="T13" fmla="*/ 69 h 235"/>
                <a:gd name="T14" fmla="*/ 579 w 917"/>
                <a:gd name="T15" fmla="*/ 49 h 235"/>
                <a:gd name="T16" fmla="*/ 579 w 917"/>
                <a:gd name="T17" fmla="*/ 22 h 235"/>
                <a:gd name="T18" fmla="*/ 535 w 917"/>
                <a:gd name="T19" fmla="*/ 43 h 235"/>
                <a:gd name="T20" fmla="*/ 506 w 917"/>
                <a:gd name="T21" fmla="*/ 69 h 235"/>
                <a:gd name="T22" fmla="*/ 491 w 917"/>
                <a:gd name="T23" fmla="*/ 92 h 235"/>
                <a:gd name="T24" fmla="*/ 467 w 917"/>
                <a:gd name="T25" fmla="*/ 114 h 235"/>
                <a:gd name="T26" fmla="*/ 437 w 917"/>
                <a:gd name="T27" fmla="*/ 128 h 235"/>
                <a:gd name="T28" fmla="*/ 401 w 917"/>
                <a:gd name="T29" fmla="*/ 127 h 235"/>
                <a:gd name="T30" fmla="*/ 365 w 917"/>
                <a:gd name="T31" fmla="*/ 138 h 235"/>
                <a:gd name="T32" fmla="*/ 286 w 917"/>
                <a:gd name="T33" fmla="*/ 129 h 235"/>
                <a:gd name="T34" fmla="*/ 226 w 917"/>
                <a:gd name="T35" fmla="*/ 122 h 235"/>
                <a:gd name="T36" fmla="*/ 131 w 917"/>
                <a:gd name="T37" fmla="*/ 135 h 235"/>
                <a:gd name="T38" fmla="*/ 0 w 917"/>
                <a:gd name="T39" fmla="*/ 142 h 235"/>
                <a:gd name="T40" fmla="*/ 174 w 917"/>
                <a:gd name="T41" fmla="*/ 154 h 235"/>
                <a:gd name="T42" fmla="*/ 222 w 917"/>
                <a:gd name="T43" fmla="*/ 171 h 235"/>
                <a:gd name="T44" fmla="*/ 255 w 917"/>
                <a:gd name="T45" fmla="*/ 192 h 235"/>
                <a:gd name="T46" fmla="*/ 290 w 917"/>
                <a:gd name="T47" fmla="*/ 185 h 235"/>
                <a:gd name="T48" fmla="*/ 341 w 917"/>
                <a:gd name="T49" fmla="*/ 185 h 235"/>
                <a:gd name="T50" fmla="*/ 405 w 917"/>
                <a:gd name="T51" fmla="*/ 193 h 235"/>
                <a:gd name="T52" fmla="*/ 435 w 917"/>
                <a:gd name="T53" fmla="*/ 203 h 235"/>
                <a:gd name="T54" fmla="*/ 471 w 917"/>
                <a:gd name="T55" fmla="*/ 217 h 235"/>
                <a:gd name="T56" fmla="*/ 518 w 917"/>
                <a:gd name="T57" fmla="*/ 215 h 235"/>
                <a:gd name="T58" fmla="*/ 568 w 917"/>
                <a:gd name="T59" fmla="*/ 207 h 235"/>
                <a:gd name="T60" fmla="*/ 613 w 917"/>
                <a:gd name="T61" fmla="*/ 209 h 235"/>
                <a:gd name="T62" fmla="*/ 674 w 917"/>
                <a:gd name="T63" fmla="*/ 202 h 235"/>
                <a:gd name="T64" fmla="*/ 581 w 917"/>
                <a:gd name="T65" fmla="*/ 196 h 235"/>
                <a:gd name="T66" fmla="*/ 759 w 917"/>
                <a:gd name="T67" fmla="*/ 154 h 235"/>
                <a:gd name="T68" fmla="*/ 694 w 917"/>
                <a:gd name="T69" fmla="*/ 136 h 235"/>
                <a:gd name="T70" fmla="*/ 840 w 917"/>
                <a:gd name="T71" fmla="*/ 135 h 235"/>
                <a:gd name="T72" fmla="*/ 760 w 917"/>
                <a:gd name="T73" fmla="*/ 145 h 235"/>
                <a:gd name="T74" fmla="*/ 917 w 917"/>
                <a:gd name="T75" fmla="*/ 14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7" h="235">
                  <a:moveTo>
                    <a:pt x="917" y="142"/>
                  </a:moveTo>
                  <a:cubicBezTo>
                    <a:pt x="886" y="123"/>
                    <a:pt x="810" y="121"/>
                    <a:pt x="779" y="126"/>
                  </a:cubicBezTo>
                  <a:cubicBezTo>
                    <a:pt x="767" y="115"/>
                    <a:pt x="747" y="111"/>
                    <a:pt x="739" y="125"/>
                  </a:cubicBezTo>
                  <a:cubicBezTo>
                    <a:pt x="724" y="124"/>
                    <a:pt x="710" y="115"/>
                    <a:pt x="700" y="129"/>
                  </a:cubicBezTo>
                  <a:cubicBezTo>
                    <a:pt x="689" y="118"/>
                    <a:pt x="672" y="109"/>
                    <a:pt x="658" y="113"/>
                  </a:cubicBezTo>
                  <a:cubicBezTo>
                    <a:pt x="659" y="100"/>
                    <a:pt x="652" y="93"/>
                    <a:pt x="638" y="91"/>
                  </a:cubicBezTo>
                  <a:cubicBezTo>
                    <a:pt x="647" y="74"/>
                    <a:pt x="631" y="61"/>
                    <a:pt x="614" y="69"/>
                  </a:cubicBezTo>
                  <a:cubicBezTo>
                    <a:pt x="624" y="51"/>
                    <a:pt x="599" y="32"/>
                    <a:pt x="579" y="49"/>
                  </a:cubicBezTo>
                  <a:cubicBezTo>
                    <a:pt x="582" y="32"/>
                    <a:pt x="590" y="47"/>
                    <a:pt x="579" y="22"/>
                  </a:cubicBezTo>
                  <a:cubicBezTo>
                    <a:pt x="576" y="19"/>
                    <a:pt x="538" y="0"/>
                    <a:pt x="535" y="43"/>
                  </a:cubicBezTo>
                  <a:cubicBezTo>
                    <a:pt x="516" y="32"/>
                    <a:pt x="499" y="45"/>
                    <a:pt x="506" y="69"/>
                  </a:cubicBezTo>
                  <a:cubicBezTo>
                    <a:pt x="495" y="64"/>
                    <a:pt x="479" y="80"/>
                    <a:pt x="491" y="92"/>
                  </a:cubicBezTo>
                  <a:cubicBezTo>
                    <a:pt x="476" y="81"/>
                    <a:pt x="460" y="96"/>
                    <a:pt x="467" y="114"/>
                  </a:cubicBezTo>
                  <a:cubicBezTo>
                    <a:pt x="440" y="108"/>
                    <a:pt x="425" y="112"/>
                    <a:pt x="437" y="128"/>
                  </a:cubicBezTo>
                  <a:cubicBezTo>
                    <a:pt x="410" y="106"/>
                    <a:pt x="408" y="114"/>
                    <a:pt x="401" y="127"/>
                  </a:cubicBezTo>
                  <a:cubicBezTo>
                    <a:pt x="391" y="146"/>
                    <a:pt x="388" y="110"/>
                    <a:pt x="365" y="138"/>
                  </a:cubicBezTo>
                  <a:cubicBezTo>
                    <a:pt x="357" y="117"/>
                    <a:pt x="316" y="95"/>
                    <a:pt x="286" y="129"/>
                  </a:cubicBezTo>
                  <a:cubicBezTo>
                    <a:pt x="272" y="117"/>
                    <a:pt x="253" y="92"/>
                    <a:pt x="226" y="122"/>
                  </a:cubicBezTo>
                  <a:cubicBezTo>
                    <a:pt x="206" y="121"/>
                    <a:pt x="131" y="96"/>
                    <a:pt x="131" y="135"/>
                  </a:cubicBezTo>
                  <a:cubicBezTo>
                    <a:pt x="96" y="140"/>
                    <a:pt x="35" y="137"/>
                    <a:pt x="0" y="142"/>
                  </a:cubicBezTo>
                  <a:cubicBezTo>
                    <a:pt x="76" y="151"/>
                    <a:pt x="152" y="145"/>
                    <a:pt x="174" y="154"/>
                  </a:cubicBezTo>
                  <a:cubicBezTo>
                    <a:pt x="190" y="160"/>
                    <a:pt x="206" y="168"/>
                    <a:pt x="222" y="171"/>
                  </a:cubicBezTo>
                  <a:cubicBezTo>
                    <a:pt x="236" y="173"/>
                    <a:pt x="262" y="169"/>
                    <a:pt x="255" y="192"/>
                  </a:cubicBezTo>
                  <a:cubicBezTo>
                    <a:pt x="265" y="196"/>
                    <a:pt x="281" y="193"/>
                    <a:pt x="290" y="185"/>
                  </a:cubicBezTo>
                  <a:cubicBezTo>
                    <a:pt x="293" y="215"/>
                    <a:pt x="329" y="203"/>
                    <a:pt x="341" y="185"/>
                  </a:cubicBezTo>
                  <a:cubicBezTo>
                    <a:pt x="336" y="226"/>
                    <a:pt x="386" y="206"/>
                    <a:pt x="405" y="193"/>
                  </a:cubicBezTo>
                  <a:cubicBezTo>
                    <a:pt x="399" y="214"/>
                    <a:pt x="423" y="214"/>
                    <a:pt x="435" y="203"/>
                  </a:cubicBezTo>
                  <a:cubicBezTo>
                    <a:pt x="423" y="229"/>
                    <a:pt x="458" y="229"/>
                    <a:pt x="471" y="217"/>
                  </a:cubicBezTo>
                  <a:cubicBezTo>
                    <a:pt x="468" y="235"/>
                    <a:pt x="513" y="235"/>
                    <a:pt x="518" y="215"/>
                  </a:cubicBezTo>
                  <a:cubicBezTo>
                    <a:pt x="533" y="222"/>
                    <a:pt x="564" y="224"/>
                    <a:pt x="568" y="207"/>
                  </a:cubicBezTo>
                  <a:cubicBezTo>
                    <a:pt x="575" y="226"/>
                    <a:pt x="601" y="212"/>
                    <a:pt x="613" y="209"/>
                  </a:cubicBezTo>
                  <a:cubicBezTo>
                    <a:pt x="633" y="204"/>
                    <a:pt x="656" y="205"/>
                    <a:pt x="674" y="202"/>
                  </a:cubicBezTo>
                  <a:cubicBezTo>
                    <a:pt x="643" y="199"/>
                    <a:pt x="607" y="203"/>
                    <a:pt x="581" y="196"/>
                  </a:cubicBezTo>
                  <a:cubicBezTo>
                    <a:pt x="642" y="192"/>
                    <a:pt x="700" y="169"/>
                    <a:pt x="759" y="154"/>
                  </a:cubicBezTo>
                  <a:cubicBezTo>
                    <a:pt x="739" y="156"/>
                    <a:pt x="694" y="159"/>
                    <a:pt x="694" y="136"/>
                  </a:cubicBezTo>
                  <a:cubicBezTo>
                    <a:pt x="716" y="135"/>
                    <a:pt x="817" y="132"/>
                    <a:pt x="840" y="135"/>
                  </a:cubicBezTo>
                  <a:cubicBezTo>
                    <a:pt x="837" y="136"/>
                    <a:pt x="763" y="144"/>
                    <a:pt x="760" y="145"/>
                  </a:cubicBezTo>
                  <a:cubicBezTo>
                    <a:pt x="778" y="141"/>
                    <a:pt x="898" y="142"/>
                    <a:pt x="917" y="142"/>
                  </a:cubicBezTo>
                </a:path>
              </a:pathLst>
            </a:custGeom>
            <a:solidFill>
              <a:schemeClr val="accent2">
                <a:alpha val="21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669926" y="2696674"/>
            <a:ext cx="6106819" cy="343813"/>
          </a:xfrm>
          <a:noFill/>
        </p:spPr>
        <p:txBody>
          <a:bodyPr lIns="90000" rIns="90000"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669926" y="1737360"/>
            <a:ext cx="6106819" cy="897834"/>
          </a:xfrm>
          <a:noFill/>
        </p:spPr>
        <p:txBody>
          <a:bodyPr lIns="90000" rIns="90000" anchor="b">
            <a:normAutofit/>
          </a:bodyPr>
          <a:lstStyle>
            <a:lvl1pPr algn="l">
              <a:lnSpc>
                <a:spcPct val="90000"/>
              </a:lnSpc>
              <a:defRPr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2131845" y="1087401"/>
            <a:ext cx="10065632" cy="5770599"/>
            <a:chOff x="2131845" y="1087401"/>
            <a:chExt cx="10065632" cy="5770599"/>
          </a:xfrm>
        </p:grpSpPr>
        <p:grpSp>
          <p:nvGrpSpPr>
            <p:cNvPr id="20" name="Group 4"/>
            <p:cNvGrpSpPr>
              <a:grpSpLocks noChangeAspect="1"/>
            </p:cNvGrpSpPr>
            <p:nvPr/>
          </p:nvGrpSpPr>
          <p:grpSpPr bwMode="auto">
            <a:xfrm>
              <a:off x="4211618" y="2304568"/>
              <a:ext cx="6687014" cy="4151574"/>
              <a:chOff x="1473" y="692"/>
              <a:chExt cx="4779" cy="2967"/>
            </a:xfrm>
            <a:solidFill>
              <a:schemeClr val="accent5">
                <a:alpha val="35000"/>
              </a:schemeClr>
            </a:solidFill>
          </p:grpSpPr>
          <p:sp>
            <p:nvSpPr>
              <p:cNvPr id="21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452" y="692"/>
                <a:ext cx="3800" cy="2967"/>
              </a:xfrm>
              <a:custGeom>
                <a:avLst/>
                <a:gdLst>
                  <a:gd name="T0" fmla="*/ 1549 w 1606"/>
                  <a:gd name="T1" fmla="*/ 1122 h 1253"/>
                  <a:gd name="T2" fmla="*/ 1529 w 1606"/>
                  <a:gd name="T3" fmla="*/ 325 h 1253"/>
                  <a:gd name="T4" fmla="*/ 1379 w 1606"/>
                  <a:gd name="T5" fmla="*/ 88 h 1253"/>
                  <a:gd name="T6" fmla="*/ 1305 w 1606"/>
                  <a:gd name="T7" fmla="*/ 49 h 1253"/>
                  <a:gd name="T8" fmla="*/ 1280 w 1606"/>
                  <a:gd name="T9" fmla="*/ 4 h 1253"/>
                  <a:gd name="T10" fmla="*/ 1235 w 1606"/>
                  <a:gd name="T11" fmla="*/ 40 h 1253"/>
                  <a:gd name="T12" fmla="*/ 1166 w 1606"/>
                  <a:gd name="T13" fmla="*/ 91 h 1253"/>
                  <a:gd name="T14" fmla="*/ 1157 w 1606"/>
                  <a:gd name="T15" fmla="*/ 158 h 1253"/>
                  <a:gd name="T16" fmla="*/ 1129 w 1606"/>
                  <a:gd name="T17" fmla="*/ 68 h 1253"/>
                  <a:gd name="T18" fmla="*/ 1034 w 1606"/>
                  <a:gd name="T19" fmla="*/ 66 h 1253"/>
                  <a:gd name="T20" fmla="*/ 947 w 1606"/>
                  <a:gd name="T21" fmla="*/ 40 h 1253"/>
                  <a:gd name="T22" fmla="*/ 928 w 1606"/>
                  <a:gd name="T23" fmla="*/ 75 h 1253"/>
                  <a:gd name="T24" fmla="*/ 877 w 1606"/>
                  <a:gd name="T25" fmla="*/ 136 h 1253"/>
                  <a:gd name="T26" fmla="*/ 877 w 1606"/>
                  <a:gd name="T27" fmla="*/ 220 h 1253"/>
                  <a:gd name="T28" fmla="*/ 947 w 1606"/>
                  <a:gd name="T29" fmla="*/ 267 h 1253"/>
                  <a:gd name="T30" fmla="*/ 791 w 1606"/>
                  <a:gd name="T31" fmla="*/ 261 h 1253"/>
                  <a:gd name="T32" fmla="*/ 794 w 1606"/>
                  <a:gd name="T33" fmla="*/ 292 h 1253"/>
                  <a:gd name="T34" fmla="*/ 762 w 1606"/>
                  <a:gd name="T35" fmla="*/ 372 h 1253"/>
                  <a:gd name="T36" fmla="*/ 721 w 1606"/>
                  <a:gd name="T37" fmla="*/ 354 h 1253"/>
                  <a:gd name="T38" fmla="*/ 675 w 1606"/>
                  <a:gd name="T39" fmla="*/ 298 h 1253"/>
                  <a:gd name="T40" fmla="*/ 654 w 1606"/>
                  <a:gd name="T41" fmla="*/ 284 h 1253"/>
                  <a:gd name="T42" fmla="*/ 612 w 1606"/>
                  <a:gd name="T43" fmla="*/ 314 h 1253"/>
                  <a:gd name="T44" fmla="*/ 546 w 1606"/>
                  <a:gd name="T45" fmla="*/ 352 h 1253"/>
                  <a:gd name="T46" fmla="*/ 480 w 1606"/>
                  <a:gd name="T47" fmla="*/ 385 h 1253"/>
                  <a:gd name="T48" fmla="*/ 453 w 1606"/>
                  <a:gd name="T49" fmla="*/ 435 h 1253"/>
                  <a:gd name="T50" fmla="*/ 461 w 1606"/>
                  <a:gd name="T51" fmla="*/ 465 h 1253"/>
                  <a:gd name="T52" fmla="*/ 509 w 1606"/>
                  <a:gd name="T53" fmla="*/ 531 h 1253"/>
                  <a:gd name="T54" fmla="*/ 502 w 1606"/>
                  <a:gd name="T55" fmla="*/ 575 h 1253"/>
                  <a:gd name="T56" fmla="*/ 468 w 1606"/>
                  <a:gd name="T57" fmla="*/ 598 h 1253"/>
                  <a:gd name="T58" fmla="*/ 386 w 1606"/>
                  <a:gd name="T59" fmla="*/ 564 h 1253"/>
                  <a:gd name="T60" fmla="*/ 328 w 1606"/>
                  <a:gd name="T61" fmla="*/ 609 h 1253"/>
                  <a:gd name="T62" fmla="*/ 301 w 1606"/>
                  <a:gd name="T63" fmla="*/ 638 h 1253"/>
                  <a:gd name="T64" fmla="*/ 243 w 1606"/>
                  <a:gd name="T65" fmla="*/ 698 h 1253"/>
                  <a:gd name="T66" fmla="*/ 246 w 1606"/>
                  <a:gd name="T67" fmla="*/ 764 h 1253"/>
                  <a:gd name="T68" fmla="*/ 251 w 1606"/>
                  <a:gd name="T69" fmla="*/ 801 h 1253"/>
                  <a:gd name="T70" fmla="*/ 328 w 1606"/>
                  <a:gd name="T71" fmla="*/ 830 h 1253"/>
                  <a:gd name="T72" fmla="*/ 170 w 1606"/>
                  <a:gd name="T73" fmla="*/ 845 h 1253"/>
                  <a:gd name="T74" fmla="*/ 84 w 1606"/>
                  <a:gd name="T75" fmla="*/ 868 h 1253"/>
                  <a:gd name="T76" fmla="*/ 39 w 1606"/>
                  <a:gd name="T77" fmla="*/ 876 h 1253"/>
                  <a:gd name="T78" fmla="*/ 33 w 1606"/>
                  <a:gd name="T79" fmla="*/ 941 h 1253"/>
                  <a:gd name="T80" fmla="*/ 44 w 1606"/>
                  <a:gd name="T81" fmla="*/ 1024 h 1253"/>
                  <a:gd name="T82" fmla="*/ 103 w 1606"/>
                  <a:gd name="T83" fmla="*/ 1058 h 1253"/>
                  <a:gd name="T84" fmla="*/ 289 w 1606"/>
                  <a:gd name="T85" fmla="*/ 1157 h 1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6" h="1253">
                    <a:moveTo>
                      <a:pt x="710" y="1221"/>
                    </a:moveTo>
                    <a:cubicBezTo>
                      <a:pt x="934" y="1239"/>
                      <a:pt x="1158" y="1253"/>
                      <a:pt x="1377" y="1200"/>
                    </a:cubicBezTo>
                    <a:cubicBezTo>
                      <a:pt x="1432" y="1186"/>
                      <a:pt x="1514" y="1171"/>
                      <a:pt x="1549" y="1122"/>
                    </a:cubicBezTo>
                    <a:cubicBezTo>
                      <a:pt x="1606" y="1039"/>
                      <a:pt x="1585" y="907"/>
                      <a:pt x="1568" y="817"/>
                    </a:cubicBezTo>
                    <a:cubicBezTo>
                      <a:pt x="1549" y="719"/>
                      <a:pt x="1554" y="619"/>
                      <a:pt x="1556" y="521"/>
                    </a:cubicBezTo>
                    <a:cubicBezTo>
                      <a:pt x="1557" y="450"/>
                      <a:pt x="1544" y="393"/>
                      <a:pt x="1529" y="325"/>
                    </a:cubicBezTo>
                    <a:cubicBezTo>
                      <a:pt x="1515" y="262"/>
                      <a:pt x="1539" y="143"/>
                      <a:pt x="1471" y="106"/>
                    </a:cubicBezTo>
                    <a:cubicBezTo>
                      <a:pt x="1450" y="94"/>
                      <a:pt x="1425" y="90"/>
                      <a:pt x="1398" y="89"/>
                    </a:cubicBezTo>
                    <a:cubicBezTo>
                      <a:pt x="1391" y="89"/>
                      <a:pt x="1384" y="89"/>
                      <a:pt x="1379" y="88"/>
                    </a:cubicBezTo>
                    <a:cubicBezTo>
                      <a:pt x="1377" y="88"/>
                      <a:pt x="1375" y="87"/>
                      <a:pt x="1374" y="87"/>
                    </a:cubicBezTo>
                    <a:cubicBezTo>
                      <a:pt x="1383" y="68"/>
                      <a:pt x="1383" y="46"/>
                      <a:pt x="1367" y="32"/>
                    </a:cubicBezTo>
                    <a:cubicBezTo>
                      <a:pt x="1347" y="15"/>
                      <a:pt x="1316" y="26"/>
                      <a:pt x="1305" y="49"/>
                    </a:cubicBezTo>
                    <a:cubicBezTo>
                      <a:pt x="1305" y="46"/>
                      <a:pt x="1308" y="43"/>
                      <a:pt x="1309" y="40"/>
                    </a:cubicBezTo>
                    <a:cubicBezTo>
                      <a:pt x="1309" y="38"/>
                      <a:pt x="1309" y="35"/>
                      <a:pt x="1309" y="33"/>
                    </a:cubicBezTo>
                    <a:cubicBezTo>
                      <a:pt x="1306" y="19"/>
                      <a:pt x="1295" y="8"/>
                      <a:pt x="1280" y="4"/>
                    </a:cubicBezTo>
                    <a:cubicBezTo>
                      <a:pt x="1258" y="0"/>
                      <a:pt x="1239" y="13"/>
                      <a:pt x="1232" y="32"/>
                    </a:cubicBezTo>
                    <a:cubicBezTo>
                      <a:pt x="1231" y="35"/>
                      <a:pt x="1231" y="37"/>
                      <a:pt x="1231" y="38"/>
                    </a:cubicBezTo>
                    <a:cubicBezTo>
                      <a:pt x="1233" y="38"/>
                      <a:pt x="1235" y="40"/>
                      <a:pt x="1235" y="40"/>
                    </a:cubicBezTo>
                    <a:cubicBezTo>
                      <a:pt x="1221" y="29"/>
                      <a:pt x="1199" y="32"/>
                      <a:pt x="1185" y="43"/>
                    </a:cubicBezTo>
                    <a:cubicBezTo>
                      <a:pt x="1171" y="54"/>
                      <a:pt x="1174" y="71"/>
                      <a:pt x="1171" y="85"/>
                    </a:cubicBezTo>
                    <a:cubicBezTo>
                      <a:pt x="1169" y="87"/>
                      <a:pt x="1167" y="89"/>
                      <a:pt x="1166" y="91"/>
                    </a:cubicBezTo>
                    <a:cubicBezTo>
                      <a:pt x="1161" y="97"/>
                      <a:pt x="1156" y="103"/>
                      <a:pt x="1152" y="110"/>
                    </a:cubicBezTo>
                    <a:cubicBezTo>
                      <a:pt x="1148" y="117"/>
                      <a:pt x="1145" y="124"/>
                      <a:pt x="1142" y="131"/>
                    </a:cubicBezTo>
                    <a:cubicBezTo>
                      <a:pt x="1143" y="141"/>
                      <a:pt x="1151" y="149"/>
                      <a:pt x="1157" y="158"/>
                    </a:cubicBezTo>
                    <a:cubicBezTo>
                      <a:pt x="1151" y="148"/>
                      <a:pt x="1144" y="138"/>
                      <a:pt x="1137" y="129"/>
                    </a:cubicBezTo>
                    <a:cubicBezTo>
                      <a:pt x="1135" y="127"/>
                      <a:pt x="1133" y="125"/>
                      <a:pt x="1131" y="122"/>
                    </a:cubicBezTo>
                    <a:cubicBezTo>
                      <a:pt x="1137" y="105"/>
                      <a:pt x="1143" y="85"/>
                      <a:pt x="1129" y="68"/>
                    </a:cubicBezTo>
                    <a:cubicBezTo>
                      <a:pt x="1110" y="46"/>
                      <a:pt x="1073" y="43"/>
                      <a:pt x="1059" y="71"/>
                    </a:cubicBezTo>
                    <a:cubicBezTo>
                      <a:pt x="1058" y="71"/>
                      <a:pt x="1055" y="70"/>
                      <a:pt x="1052" y="69"/>
                    </a:cubicBezTo>
                    <a:cubicBezTo>
                      <a:pt x="1046" y="68"/>
                      <a:pt x="1040" y="67"/>
                      <a:pt x="1034" y="66"/>
                    </a:cubicBezTo>
                    <a:cubicBezTo>
                      <a:pt x="1029" y="65"/>
                      <a:pt x="1023" y="64"/>
                      <a:pt x="1017" y="64"/>
                    </a:cubicBezTo>
                    <a:cubicBezTo>
                      <a:pt x="1015" y="64"/>
                      <a:pt x="1012" y="64"/>
                      <a:pt x="1009" y="65"/>
                    </a:cubicBezTo>
                    <a:cubicBezTo>
                      <a:pt x="1006" y="35"/>
                      <a:pt x="970" y="26"/>
                      <a:pt x="947" y="40"/>
                    </a:cubicBezTo>
                    <a:cubicBezTo>
                      <a:pt x="936" y="52"/>
                      <a:pt x="931" y="66"/>
                      <a:pt x="933" y="82"/>
                    </a:cubicBezTo>
                    <a:cubicBezTo>
                      <a:pt x="933" y="80"/>
                      <a:pt x="933" y="80"/>
                      <a:pt x="934" y="77"/>
                    </a:cubicBezTo>
                    <a:cubicBezTo>
                      <a:pt x="932" y="76"/>
                      <a:pt x="930" y="76"/>
                      <a:pt x="928" y="75"/>
                    </a:cubicBezTo>
                    <a:cubicBezTo>
                      <a:pt x="913" y="69"/>
                      <a:pt x="897" y="67"/>
                      <a:pt x="883" y="82"/>
                    </a:cubicBezTo>
                    <a:cubicBezTo>
                      <a:pt x="872" y="99"/>
                      <a:pt x="866" y="127"/>
                      <a:pt x="883" y="141"/>
                    </a:cubicBezTo>
                    <a:cubicBezTo>
                      <a:pt x="880" y="138"/>
                      <a:pt x="880" y="138"/>
                      <a:pt x="877" y="136"/>
                    </a:cubicBezTo>
                    <a:cubicBezTo>
                      <a:pt x="875" y="136"/>
                      <a:pt x="874" y="136"/>
                      <a:pt x="872" y="137"/>
                    </a:cubicBezTo>
                    <a:cubicBezTo>
                      <a:pt x="862" y="140"/>
                      <a:pt x="854" y="148"/>
                      <a:pt x="847" y="155"/>
                    </a:cubicBezTo>
                    <a:cubicBezTo>
                      <a:pt x="830" y="183"/>
                      <a:pt x="852" y="208"/>
                      <a:pt x="877" y="220"/>
                    </a:cubicBezTo>
                    <a:cubicBezTo>
                      <a:pt x="877" y="222"/>
                      <a:pt x="877" y="223"/>
                      <a:pt x="878" y="225"/>
                    </a:cubicBezTo>
                    <a:cubicBezTo>
                      <a:pt x="879" y="231"/>
                      <a:pt x="880" y="236"/>
                      <a:pt x="881" y="241"/>
                    </a:cubicBezTo>
                    <a:cubicBezTo>
                      <a:pt x="894" y="264"/>
                      <a:pt x="925" y="256"/>
                      <a:pt x="947" y="267"/>
                    </a:cubicBezTo>
                    <a:cubicBezTo>
                      <a:pt x="919" y="255"/>
                      <a:pt x="890" y="254"/>
                      <a:pt x="865" y="262"/>
                    </a:cubicBezTo>
                    <a:cubicBezTo>
                      <a:pt x="862" y="263"/>
                      <a:pt x="859" y="264"/>
                      <a:pt x="856" y="265"/>
                    </a:cubicBezTo>
                    <a:cubicBezTo>
                      <a:pt x="841" y="239"/>
                      <a:pt x="808" y="239"/>
                      <a:pt x="791" y="261"/>
                    </a:cubicBezTo>
                    <a:cubicBezTo>
                      <a:pt x="787" y="268"/>
                      <a:pt x="785" y="274"/>
                      <a:pt x="785" y="281"/>
                    </a:cubicBezTo>
                    <a:cubicBezTo>
                      <a:pt x="785" y="283"/>
                      <a:pt x="785" y="285"/>
                      <a:pt x="786" y="288"/>
                    </a:cubicBezTo>
                    <a:cubicBezTo>
                      <a:pt x="785" y="292"/>
                      <a:pt x="788" y="292"/>
                      <a:pt x="794" y="292"/>
                    </a:cubicBezTo>
                    <a:cubicBezTo>
                      <a:pt x="777" y="289"/>
                      <a:pt x="763" y="292"/>
                      <a:pt x="752" y="306"/>
                    </a:cubicBezTo>
                    <a:cubicBezTo>
                      <a:pt x="738" y="326"/>
                      <a:pt x="752" y="348"/>
                      <a:pt x="764" y="366"/>
                    </a:cubicBezTo>
                    <a:cubicBezTo>
                      <a:pt x="763" y="368"/>
                      <a:pt x="762" y="370"/>
                      <a:pt x="762" y="372"/>
                    </a:cubicBezTo>
                    <a:cubicBezTo>
                      <a:pt x="759" y="381"/>
                      <a:pt x="757" y="390"/>
                      <a:pt x="756" y="399"/>
                    </a:cubicBezTo>
                    <a:cubicBezTo>
                      <a:pt x="748" y="383"/>
                      <a:pt x="738" y="369"/>
                      <a:pt x="725" y="358"/>
                    </a:cubicBezTo>
                    <a:cubicBezTo>
                      <a:pt x="723" y="356"/>
                      <a:pt x="721" y="355"/>
                      <a:pt x="721" y="354"/>
                    </a:cubicBezTo>
                    <a:cubicBezTo>
                      <a:pt x="738" y="328"/>
                      <a:pt x="715" y="295"/>
                      <a:pt x="687" y="295"/>
                    </a:cubicBezTo>
                    <a:cubicBezTo>
                      <a:pt x="685" y="295"/>
                      <a:pt x="683" y="296"/>
                      <a:pt x="681" y="296"/>
                    </a:cubicBezTo>
                    <a:cubicBezTo>
                      <a:pt x="679" y="296"/>
                      <a:pt x="677" y="297"/>
                      <a:pt x="675" y="298"/>
                    </a:cubicBezTo>
                    <a:cubicBezTo>
                      <a:pt x="673" y="298"/>
                      <a:pt x="671" y="298"/>
                      <a:pt x="671" y="295"/>
                    </a:cubicBezTo>
                    <a:cubicBezTo>
                      <a:pt x="679" y="303"/>
                      <a:pt x="682" y="314"/>
                      <a:pt x="682" y="326"/>
                    </a:cubicBezTo>
                    <a:cubicBezTo>
                      <a:pt x="682" y="306"/>
                      <a:pt x="671" y="289"/>
                      <a:pt x="654" y="284"/>
                    </a:cubicBezTo>
                    <a:cubicBezTo>
                      <a:pt x="634" y="277"/>
                      <a:pt x="614" y="288"/>
                      <a:pt x="606" y="307"/>
                    </a:cubicBezTo>
                    <a:cubicBezTo>
                      <a:pt x="605" y="309"/>
                      <a:pt x="605" y="311"/>
                      <a:pt x="606" y="311"/>
                    </a:cubicBezTo>
                    <a:cubicBezTo>
                      <a:pt x="606" y="314"/>
                      <a:pt x="609" y="314"/>
                      <a:pt x="612" y="314"/>
                    </a:cubicBezTo>
                    <a:cubicBezTo>
                      <a:pt x="595" y="303"/>
                      <a:pt x="573" y="303"/>
                      <a:pt x="559" y="317"/>
                    </a:cubicBezTo>
                    <a:cubicBezTo>
                      <a:pt x="553" y="326"/>
                      <a:pt x="548" y="337"/>
                      <a:pt x="548" y="347"/>
                    </a:cubicBezTo>
                    <a:cubicBezTo>
                      <a:pt x="548" y="349"/>
                      <a:pt x="548" y="350"/>
                      <a:pt x="546" y="352"/>
                    </a:cubicBezTo>
                    <a:cubicBezTo>
                      <a:pt x="543" y="354"/>
                      <a:pt x="545" y="351"/>
                      <a:pt x="545" y="351"/>
                    </a:cubicBezTo>
                    <a:cubicBezTo>
                      <a:pt x="525" y="331"/>
                      <a:pt x="492" y="342"/>
                      <a:pt x="481" y="365"/>
                    </a:cubicBezTo>
                    <a:cubicBezTo>
                      <a:pt x="479" y="372"/>
                      <a:pt x="478" y="379"/>
                      <a:pt x="480" y="385"/>
                    </a:cubicBezTo>
                    <a:cubicBezTo>
                      <a:pt x="480" y="388"/>
                      <a:pt x="481" y="390"/>
                      <a:pt x="482" y="392"/>
                    </a:cubicBezTo>
                    <a:cubicBezTo>
                      <a:pt x="489" y="398"/>
                      <a:pt x="500" y="387"/>
                      <a:pt x="506" y="395"/>
                    </a:cubicBezTo>
                    <a:cubicBezTo>
                      <a:pt x="481" y="395"/>
                      <a:pt x="458" y="412"/>
                      <a:pt x="453" y="435"/>
                    </a:cubicBezTo>
                    <a:cubicBezTo>
                      <a:pt x="452" y="443"/>
                      <a:pt x="454" y="450"/>
                      <a:pt x="457" y="456"/>
                    </a:cubicBezTo>
                    <a:cubicBezTo>
                      <a:pt x="458" y="458"/>
                      <a:pt x="459" y="460"/>
                      <a:pt x="461" y="462"/>
                    </a:cubicBezTo>
                    <a:cubicBezTo>
                      <a:pt x="461" y="462"/>
                      <a:pt x="461" y="465"/>
                      <a:pt x="461" y="465"/>
                    </a:cubicBezTo>
                    <a:cubicBezTo>
                      <a:pt x="469" y="457"/>
                      <a:pt x="475" y="446"/>
                      <a:pt x="489" y="446"/>
                    </a:cubicBezTo>
                    <a:cubicBezTo>
                      <a:pt x="472" y="446"/>
                      <a:pt x="464" y="460"/>
                      <a:pt x="458" y="474"/>
                    </a:cubicBezTo>
                    <a:cubicBezTo>
                      <a:pt x="450" y="510"/>
                      <a:pt x="486" y="518"/>
                      <a:pt x="509" y="531"/>
                    </a:cubicBezTo>
                    <a:cubicBezTo>
                      <a:pt x="509" y="533"/>
                      <a:pt x="510" y="535"/>
                      <a:pt x="511" y="537"/>
                    </a:cubicBezTo>
                    <a:cubicBezTo>
                      <a:pt x="513" y="543"/>
                      <a:pt x="516" y="550"/>
                      <a:pt x="519" y="556"/>
                    </a:cubicBezTo>
                    <a:cubicBezTo>
                      <a:pt x="513" y="562"/>
                      <a:pt x="508" y="568"/>
                      <a:pt x="502" y="575"/>
                    </a:cubicBezTo>
                    <a:cubicBezTo>
                      <a:pt x="497" y="581"/>
                      <a:pt x="492" y="587"/>
                      <a:pt x="486" y="594"/>
                    </a:cubicBezTo>
                    <a:cubicBezTo>
                      <a:pt x="483" y="597"/>
                      <a:pt x="478" y="602"/>
                      <a:pt x="475" y="602"/>
                    </a:cubicBezTo>
                    <a:cubicBezTo>
                      <a:pt x="473" y="601"/>
                      <a:pt x="470" y="600"/>
                      <a:pt x="468" y="598"/>
                    </a:cubicBezTo>
                    <a:cubicBezTo>
                      <a:pt x="465" y="597"/>
                      <a:pt x="463" y="596"/>
                      <a:pt x="460" y="595"/>
                    </a:cubicBezTo>
                    <a:cubicBezTo>
                      <a:pt x="464" y="569"/>
                      <a:pt x="447" y="549"/>
                      <a:pt x="425" y="546"/>
                    </a:cubicBezTo>
                    <a:cubicBezTo>
                      <a:pt x="411" y="545"/>
                      <a:pt x="395" y="553"/>
                      <a:pt x="386" y="564"/>
                    </a:cubicBezTo>
                    <a:cubicBezTo>
                      <a:pt x="385" y="567"/>
                      <a:pt x="383" y="569"/>
                      <a:pt x="382" y="571"/>
                    </a:cubicBezTo>
                    <a:cubicBezTo>
                      <a:pt x="383" y="574"/>
                      <a:pt x="383" y="577"/>
                      <a:pt x="386" y="577"/>
                    </a:cubicBezTo>
                    <a:cubicBezTo>
                      <a:pt x="360" y="563"/>
                      <a:pt x="330" y="583"/>
                      <a:pt x="328" y="609"/>
                    </a:cubicBezTo>
                    <a:cubicBezTo>
                      <a:pt x="328" y="611"/>
                      <a:pt x="326" y="613"/>
                      <a:pt x="324" y="615"/>
                    </a:cubicBezTo>
                    <a:cubicBezTo>
                      <a:pt x="318" y="620"/>
                      <a:pt x="312" y="626"/>
                      <a:pt x="306" y="632"/>
                    </a:cubicBezTo>
                    <a:cubicBezTo>
                      <a:pt x="304" y="634"/>
                      <a:pt x="302" y="636"/>
                      <a:pt x="301" y="638"/>
                    </a:cubicBezTo>
                    <a:cubicBezTo>
                      <a:pt x="277" y="633"/>
                      <a:pt x="246" y="616"/>
                      <a:pt x="229" y="644"/>
                    </a:cubicBezTo>
                    <a:cubicBezTo>
                      <a:pt x="214" y="668"/>
                      <a:pt x="225" y="686"/>
                      <a:pt x="243" y="699"/>
                    </a:cubicBezTo>
                    <a:cubicBezTo>
                      <a:pt x="245" y="701"/>
                      <a:pt x="243" y="698"/>
                      <a:pt x="243" y="698"/>
                    </a:cubicBezTo>
                    <a:cubicBezTo>
                      <a:pt x="243" y="692"/>
                      <a:pt x="251" y="697"/>
                      <a:pt x="251" y="692"/>
                    </a:cubicBezTo>
                    <a:cubicBezTo>
                      <a:pt x="229" y="704"/>
                      <a:pt x="229" y="737"/>
                      <a:pt x="241" y="758"/>
                    </a:cubicBezTo>
                    <a:cubicBezTo>
                      <a:pt x="243" y="760"/>
                      <a:pt x="244" y="762"/>
                      <a:pt x="246" y="764"/>
                    </a:cubicBezTo>
                    <a:cubicBezTo>
                      <a:pt x="249" y="767"/>
                      <a:pt x="249" y="767"/>
                      <a:pt x="249" y="767"/>
                    </a:cubicBezTo>
                    <a:cubicBezTo>
                      <a:pt x="254" y="762"/>
                      <a:pt x="254" y="750"/>
                      <a:pt x="263" y="748"/>
                    </a:cubicBezTo>
                    <a:cubicBezTo>
                      <a:pt x="246" y="762"/>
                      <a:pt x="240" y="781"/>
                      <a:pt x="251" y="801"/>
                    </a:cubicBezTo>
                    <a:cubicBezTo>
                      <a:pt x="265" y="829"/>
                      <a:pt x="293" y="826"/>
                      <a:pt x="318" y="826"/>
                    </a:cubicBezTo>
                    <a:cubicBezTo>
                      <a:pt x="319" y="827"/>
                      <a:pt x="322" y="827"/>
                      <a:pt x="325" y="827"/>
                    </a:cubicBezTo>
                    <a:cubicBezTo>
                      <a:pt x="327" y="827"/>
                      <a:pt x="329" y="827"/>
                      <a:pt x="328" y="830"/>
                    </a:cubicBezTo>
                    <a:cubicBezTo>
                      <a:pt x="323" y="837"/>
                      <a:pt x="318" y="845"/>
                      <a:pt x="314" y="851"/>
                    </a:cubicBezTo>
                    <a:cubicBezTo>
                      <a:pt x="309" y="858"/>
                      <a:pt x="304" y="865"/>
                      <a:pt x="299" y="872"/>
                    </a:cubicBezTo>
                    <a:cubicBezTo>
                      <a:pt x="265" y="837"/>
                      <a:pt x="214" y="832"/>
                      <a:pt x="170" y="845"/>
                    </a:cubicBezTo>
                    <a:cubicBezTo>
                      <a:pt x="168" y="846"/>
                      <a:pt x="165" y="847"/>
                      <a:pt x="163" y="848"/>
                    </a:cubicBezTo>
                    <a:cubicBezTo>
                      <a:pt x="154" y="831"/>
                      <a:pt x="134" y="826"/>
                      <a:pt x="117" y="831"/>
                    </a:cubicBezTo>
                    <a:cubicBezTo>
                      <a:pt x="100" y="837"/>
                      <a:pt x="89" y="851"/>
                      <a:pt x="84" y="868"/>
                    </a:cubicBezTo>
                    <a:cubicBezTo>
                      <a:pt x="83" y="871"/>
                      <a:pt x="83" y="874"/>
                      <a:pt x="84" y="877"/>
                    </a:cubicBezTo>
                    <a:cubicBezTo>
                      <a:pt x="85" y="880"/>
                      <a:pt x="87" y="883"/>
                      <a:pt x="89" y="885"/>
                    </a:cubicBezTo>
                    <a:cubicBezTo>
                      <a:pt x="73" y="876"/>
                      <a:pt x="56" y="865"/>
                      <a:pt x="39" y="876"/>
                    </a:cubicBezTo>
                    <a:cubicBezTo>
                      <a:pt x="22" y="887"/>
                      <a:pt x="17" y="907"/>
                      <a:pt x="22" y="924"/>
                    </a:cubicBezTo>
                    <a:cubicBezTo>
                      <a:pt x="31" y="943"/>
                      <a:pt x="47" y="952"/>
                      <a:pt x="67" y="957"/>
                    </a:cubicBezTo>
                    <a:cubicBezTo>
                      <a:pt x="56" y="954"/>
                      <a:pt x="45" y="946"/>
                      <a:pt x="33" y="941"/>
                    </a:cubicBezTo>
                    <a:cubicBezTo>
                      <a:pt x="31" y="942"/>
                      <a:pt x="29" y="943"/>
                      <a:pt x="27" y="944"/>
                    </a:cubicBezTo>
                    <a:cubicBezTo>
                      <a:pt x="23" y="947"/>
                      <a:pt x="19" y="950"/>
                      <a:pt x="17" y="954"/>
                    </a:cubicBezTo>
                    <a:cubicBezTo>
                      <a:pt x="0" y="982"/>
                      <a:pt x="14" y="1019"/>
                      <a:pt x="44" y="1024"/>
                    </a:cubicBezTo>
                    <a:cubicBezTo>
                      <a:pt x="44" y="1024"/>
                      <a:pt x="44" y="1022"/>
                      <a:pt x="44" y="1024"/>
                    </a:cubicBezTo>
                    <a:cubicBezTo>
                      <a:pt x="45" y="1029"/>
                      <a:pt x="46" y="1034"/>
                      <a:pt x="47" y="1038"/>
                    </a:cubicBezTo>
                    <a:cubicBezTo>
                      <a:pt x="59" y="1058"/>
                      <a:pt x="81" y="1063"/>
                      <a:pt x="103" y="1058"/>
                    </a:cubicBezTo>
                    <a:cubicBezTo>
                      <a:pt x="105" y="1060"/>
                      <a:pt x="107" y="1062"/>
                      <a:pt x="109" y="1065"/>
                    </a:cubicBezTo>
                    <a:cubicBezTo>
                      <a:pt x="147" y="1111"/>
                      <a:pt x="209" y="1142"/>
                      <a:pt x="265" y="1152"/>
                    </a:cubicBezTo>
                    <a:cubicBezTo>
                      <a:pt x="273" y="1153"/>
                      <a:pt x="281" y="1155"/>
                      <a:pt x="289" y="1157"/>
                    </a:cubicBezTo>
                    <a:cubicBezTo>
                      <a:pt x="330" y="1166"/>
                      <a:pt x="373" y="1170"/>
                      <a:pt x="411" y="1179"/>
                    </a:cubicBezTo>
                    <a:cubicBezTo>
                      <a:pt x="508" y="1205"/>
                      <a:pt x="610" y="1213"/>
                      <a:pt x="710" y="1221"/>
                    </a:cubicBezTo>
                    <a:close/>
                  </a:path>
                </a:pathLst>
              </a:custGeom>
              <a:solidFill>
                <a:schemeClr val="accent2">
                  <a:alpha val="2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Freeform 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473" y="2880"/>
                <a:ext cx="1793" cy="582"/>
              </a:xfrm>
              <a:custGeom>
                <a:avLst/>
                <a:gdLst>
                  <a:gd name="T0" fmla="*/ 667 w 758"/>
                  <a:gd name="T1" fmla="*/ 236 h 246"/>
                  <a:gd name="T2" fmla="*/ 507 w 758"/>
                  <a:gd name="T3" fmla="*/ 229 h 246"/>
                  <a:gd name="T4" fmla="*/ 370 w 758"/>
                  <a:gd name="T5" fmla="*/ 245 h 246"/>
                  <a:gd name="T6" fmla="*/ 215 w 758"/>
                  <a:gd name="T7" fmla="*/ 229 h 246"/>
                  <a:gd name="T8" fmla="*/ 0 w 758"/>
                  <a:gd name="T9" fmla="*/ 232 h 246"/>
                  <a:gd name="T10" fmla="*/ 51 w 758"/>
                  <a:gd name="T11" fmla="*/ 215 h 246"/>
                  <a:gd name="T12" fmla="*/ 85 w 758"/>
                  <a:gd name="T13" fmla="*/ 180 h 246"/>
                  <a:gd name="T14" fmla="*/ 111 w 758"/>
                  <a:gd name="T15" fmla="*/ 145 h 246"/>
                  <a:gd name="T16" fmla="*/ 106 w 758"/>
                  <a:gd name="T17" fmla="*/ 84 h 246"/>
                  <a:gd name="T18" fmla="*/ 146 w 758"/>
                  <a:gd name="T19" fmla="*/ 82 h 246"/>
                  <a:gd name="T20" fmla="*/ 223 w 758"/>
                  <a:gd name="T21" fmla="*/ 55 h 246"/>
                  <a:gd name="T22" fmla="*/ 272 w 758"/>
                  <a:gd name="T23" fmla="*/ 89 h 246"/>
                  <a:gd name="T24" fmla="*/ 343 w 758"/>
                  <a:gd name="T25" fmla="*/ 145 h 246"/>
                  <a:gd name="T26" fmla="*/ 454 w 758"/>
                  <a:gd name="T27" fmla="*/ 179 h 246"/>
                  <a:gd name="T28" fmla="*/ 536 w 758"/>
                  <a:gd name="T29" fmla="*/ 181 h 246"/>
                  <a:gd name="T30" fmla="*/ 635 w 758"/>
                  <a:gd name="T31" fmla="*/ 193 h 246"/>
                  <a:gd name="T32" fmla="*/ 758 w 758"/>
                  <a:gd name="T33" fmla="*/ 209 h 246"/>
                  <a:gd name="T34" fmla="*/ 579 w 758"/>
                  <a:gd name="T35" fmla="*/ 211 h 246"/>
                  <a:gd name="T36" fmla="*/ 665 w 758"/>
                  <a:gd name="T37" fmla="*/ 23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8" h="246">
                    <a:moveTo>
                      <a:pt x="667" y="236"/>
                    </a:moveTo>
                    <a:cubicBezTo>
                      <a:pt x="607" y="239"/>
                      <a:pt x="565" y="230"/>
                      <a:pt x="507" y="229"/>
                    </a:cubicBezTo>
                    <a:cubicBezTo>
                      <a:pt x="451" y="229"/>
                      <a:pt x="434" y="245"/>
                      <a:pt x="370" y="245"/>
                    </a:cubicBezTo>
                    <a:cubicBezTo>
                      <a:pt x="280" y="246"/>
                      <a:pt x="260" y="233"/>
                      <a:pt x="215" y="229"/>
                    </a:cubicBezTo>
                    <a:cubicBezTo>
                      <a:pt x="156" y="224"/>
                      <a:pt x="80" y="228"/>
                      <a:pt x="0" y="232"/>
                    </a:cubicBezTo>
                    <a:cubicBezTo>
                      <a:pt x="9" y="225"/>
                      <a:pt x="31" y="227"/>
                      <a:pt x="51" y="215"/>
                    </a:cubicBezTo>
                    <a:cubicBezTo>
                      <a:pt x="41" y="206"/>
                      <a:pt x="75" y="183"/>
                      <a:pt x="85" y="180"/>
                    </a:cubicBezTo>
                    <a:cubicBezTo>
                      <a:pt x="72" y="167"/>
                      <a:pt x="76" y="148"/>
                      <a:pt x="111" y="145"/>
                    </a:cubicBezTo>
                    <a:cubicBezTo>
                      <a:pt x="102" y="124"/>
                      <a:pt x="92" y="102"/>
                      <a:pt x="106" y="84"/>
                    </a:cubicBezTo>
                    <a:cubicBezTo>
                      <a:pt x="115" y="72"/>
                      <a:pt x="134" y="80"/>
                      <a:pt x="146" y="82"/>
                    </a:cubicBezTo>
                    <a:cubicBezTo>
                      <a:pt x="139" y="67"/>
                      <a:pt x="180" y="0"/>
                      <a:pt x="223" y="55"/>
                    </a:cubicBezTo>
                    <a:cubicBezTo>
                      <a:pt x="265" y="50"/>
                      <a:pt x="275" y="53"/>
                      <a:pt x="272" y="89"/>
                    </a:cubicBezTo>
                    <a:cubicBezTo>
                      <a:pt x="313" y="82"/>
                      <a:pt x="347" y="102"/>
                      <a:pt x="343" y="145"/>
                    </a:cubicBezTo>
                    <a:cubicBezTo>
                      <a:pt x="385" y="138"/>
                      <a:pt x="437" y="127"/>
                      <a:pt x="454" y="179"/>
                    </a:cubicBezTo>
                    <a:cubicBezTo>
                      <a:pt x="482" y="167"/>
                      <a:pt x="510" y="148"/>
                      <a:pt x="536" y="181"/>
                    </a:cubicBezTo>
                    <a:cubicBezTo>
                      <a:pt x="558" y="160"/>
                      <a:pt x="610" y="186"/>
                      <a:pt x="635" y="193"/>
                    </a:cubicBezTo>
                    <a:cubicBezTo>
                      <a:pt x="674" y="203"/>
                      <a:pt x="712" y="207"/>
                      <a:pt x="758" y="209"/>
                    </a:cubicBezTo>
                    <a:cubicBezTo>
                      <a:pt x="758" y="217"/>
                      <a:pt x="580" y="207"/>
                      <a:pt x="579" y="211"/>
                    </a:cubicBezTo>
                    <a:cubicBezTo>
                      <a:pt x="575" y="222"/>
                      <a:pt x="682" y="234"/>
                      <a:pt x="665" y="236"/>
                    </a:cubicBezTo>
                  </a:path>
                </a:pathLst>
              </a:custGeom>
              <a:solidFill>
                <a:schemeClr val="accent2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5678592" y="2912353"/>
              <a:ext cx="5360645" cy="3328110"/>
              <a:chOff x="1473" y="692"/>
              <a:chExt cx="4779" cy="2967"/>
            </a:xfrm>
            <a:solidFill>
              <a:schemeClr val="accent5">
                <a:alpha val="35000"/>
              </a:schemeClr>
            </a:solidFill>
          </p:grpSpPr>
          <p:sp>
            <p:nvSpPr>
              <p:cNvPr id="24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452" y="692"/>
                <a:ext cx="3800" cy="2967"/>
              </a:xfrm>
              <a:custGeom>
                <a:avLst/>
                <a:gdLst>
                  <a:gd name="T0" fmla="*/ 1549 w 1606"/>
                  <a:gd name="T1" fmla="*/ 1122 h 1253"/>
                  <a:gd name="T2" fmla="*/ 1529 w 1606"/>
                  <a:gd name="T3" fmla="*/ 325 h 1253"/>
                  <a:gd name="T4" fmla="*/ 1379 w 1606"/>
                  <a:gd name="T5" fmla="*/ 88 h 1253"/>
                  <a:gd name="T6" fmla="*/ 1305 w 1606"/>
                  <a:gd name="T7" fmla="*/ 49 h 1253"/>
                  <a:gd name="T8" fmla="*/ 1280 w 1606"/>
                  <a:gd name="T9" fmla="*/ 4 h 1253"/>
                  <a:gd name="T10" fmla="*/ 1235 w 1606"/>
                  <a:gd name="T11" fmla="*/ 40 h 1253"/>
                  <a:gd name="T12" fmla="*/ 1166 w 1606"/>
                  <a:gd name="T13" fmla="*/ 91 h 1253"/>
                  <a:gd name="T14" fmla="*/ 1157 w 1606"/>
                  <a:gd name="T15" fmla="*/ 158 h 1253"/>
                  <a:gd name="T16" fmla="*/ 1129 w 1606"/>
                  <a:gd name="T17" fmla="*/ 68 h 1253"/>
                  <a:gd name="T18" fmla="*/ 1034 w 1606"/>
                  <a:gd name="T19" fmla="*/ 66 h 1253"/>
                  <a:gd name="T20" fmla="*/ 947 w 1606"/>
                  <a:gd name="T21" fmla="*/ 40 h 1253"/>
                  <a:gd name="T22" fmla="*/ 928 w 1606"/>
                  <a:gd name="T23" fmla="*/ 75 h 1253"/>
                  <a:gd name="T24" fmla="*/ 877 w 1606"/>
                  <a:gd name="T25" fmla="*/ 136 h 1253"/>
                  <a:gd name="T26" fmla="*/ 877 w 1606"/>
                  <a:gd name="T27" fmla="*/ 220 h 1253"/>
                  <a:gd name="T28" fmla="*/ 947 w 1606"/>
                  <a:gd name="T29" fmla="*/ 267 h 1253"/>
                  <a:gd name="T30" fmla="*/ 791 w 1606"/>
                  <a:gd name="T31" fmla="*/ 261 h 1253"/>
                  <a:gd name="T32" fmla="*/ 794 w 1606"/>
                  <a:gd name="T33" fmla="*/ 292 h 1253"/>
                  <a:gd name="T34" fmla="*/ 762 w 1606"/>
                  <a:gd name="T35" fmla="*/ 372 h 1253"/>
                  <a:gd name="T36" fmla="*/ 721 w 1606"/>
                  <a:gd name="T37" fmla="*/ 354 h 1253"/>
                  <a:gd name="T38" fmla="*/ 675 w 1606"/>
                  <a:gd name="T39" fmla="*/ 298 h 1253"/>
                  <a:gd name="T40" fmla="*/ 654 w 1606"/>
                  <a:gd name="T41" fmla="*/ 284 h 1253"/>
                  <a:gd name="T42" fmla="*/ 612 w 1606"/>
                  <a:gd name="T43" fmla="*/ 314 h 1253"/>
                  <a:gd name="T44" fmla="*/ 546 w 1606"/>
                  <a:gd name="T45" fmla="*/ 352 h 1253"/>
                  <a:gd name="T46" fmla="*/ 480 w 1606"/>
                  <a:gd name="T47" fmla="*/ 385 h 1253"/>
                  <a:gd name="T48" fmla="*/ 453 w 1606"/>
                  <a:gd name="T49" fmla="*/ 435 h 1253"/>
                  <a:gd name="T50" fmla="*/ 461 w 1606"/>
                  <a:gd name="T51" fmla="*/ 465 h 1253"/>
                  <a:gd name="T52" fmla="*/ 509 w 1606"/>
                  <a:gd name="T53" fmla="*/ 531 h 1253"/>
                  <a:gd name="T54" fmla="*/ 502 w 1606"/>
                  <a:gd name="T55" fmla="*/ 575 h 1253"/>
                  <a:gd name="T56" fmla="*/ 468 w 1606"/>
                  <a:gd name="T57" fmla="*/ 598 h 1253"/>
                  <a:gd name="T58" fmla="*/ 386 w 1606"/>
                  <a:gd name="T59" fmla="*/ 564 h 1253"/>
                  <a:gd name="T60" fmla="*/ 328 w 1606"/>
                  <a:gd name="T61" fmla="*/ 609 h 1253"/>
                  <a:gd name="T62" fmla="*/ 301 w 1606"/>
                  <a:gd name="T63" fmla="*/ 638 h 1253"/>
                  <a:gd name="T64" fmla="*/ 243 w 1606"/>
                  <a:gd name="T65" fmla="*/ 698 h 1253"/>
                  <a:gd name="T66" fmla="*/ 246 w 1606"/>
                  <a:gd name="T67" fmla="*/ 764 h 1253"/>
                  <a:gd name="T68" fmla="*/ 251 w 1606"/>
                  <a:gd name="T69" fmla="*/ 801 h 1253"/>
                  <a:gd name="T70" fmla="*/ 328 w 1606"/>
                  <a:gd name="T71" fmla="*/ 830 h 1253"/>
                  <a:gd name="T72" fmla="*/ 170 w 1606"/>
                  <a:gd name="T73" fmla="*/ 845 h 1253"/>
                  <a:gd name="T74" fmla="*/ 84 w 1606"/>
                  <a:gd name="T75" fmla="*/ 868 h 1253"/>
                  <a:gd name="T76" fmla="*/ 39 w 1606"/>
                  <a:gd name="T77" fmla="*/ 876 h 1253"/>
                  <a:gd name="T78" fmla="*/ 33 w 1606"/>
                  <a:gd name="T79" fmla="*/ 941 h 1253"/>
                  <a:gd name="T80" fmla="*/ 44 w 1606"/>
                  <a:gd name="T81" fmla="*/ 1024 h 1253"/>
                  <a:gd name="T82" fmla="*/ 103 w 1606"/>
                  <a:gd name="T83" fmla="*/ 1058 h 1253"/>
                  <a:gd name="T84" fmla="*/ 289 w 1606"/>
                  <a:gd name="T85" fmla="*/ 1157 h 1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6" h="1253">
                    <a:moveTo>
                      <a:pt x="710" y="1221"/>
                    </a:moveTo>
                    <a:cubicBezTo>
                      <a:pt x="934" y="1239"/>
                      <a:pt x="1158" y="1253"/>
                      <a:pt x="1377" y="1200"/>
                    </a:cubicBezTo>
                    <a:cubicBezTo>
                      <a:pt x="1432" y="1186"/>
                      <a:pt x="1514" y="1171"/>
                      <a:pt x="1549" y="1122"/>
                    </a:cubicBezTo>
                    <a:cubicBezTo>
                      <a:pt x="1606" y="1039"/>
                      <a:pt x="1585" y="907"/>
                      <a:pt x="1568" y="817"/>
                    </a:cubicBezTo>
                    <a:cubicBezTo>
                      <a:pt x="1549" y="719"/>
                      <a:pt x="1554" y="619"/>
                      <a:pt x="1556" y="521"/>
                    </a:cubicBezTo>
                    <a:cubicBezTo>
                      <a:pt x="1557" y="450"/>
                      <a:pt x="1544" y="393"/>
                      <a:pt x="1529" y="325"/>
                    </a:cubicBezTo>
                    <a:cubicBezTo>
                      <a:pt x="1515" y="262"/>
                      <a:pt x="1539" y="143"/>
                      <a:pt x="1471" y="106"/>
                    </a:cubicBezTo>
                    <a:cubicBezTo>
                      <a:pt x="1450" y="94"/>
                      <a:pt x="1425" y="90"/>
                      <a:pt x="1398" y="89"/>
                    </a:cubicBezTo>
                    <a:cubicBezTo>
                      <a:pt x="1391" y="89"/>
                      <a:pt x="1384" y="89"/>
                      <a:pt x="1379" y="88"/>
                    </a:cubicBezTo>
                    <a:cubicBezTo>
                      <a:pt x="1377" y="88"/>
                      <a:pt x="1375" y="87"/>
                      <a:pt x="1374" y="87"/>
                    </a:cubicBezTo>
                    <a:cubicBezTo>
                      <a:pt x="1383" y="68"/>
                      <a:pt x="1383" y="46"/>
                      <a:pt x="1367" y="32"/>
                    </a:cubicBezTo>
                    <a:cubicBezTo>
                      <a:pt x="1347" y="15"/>
                      <a:pt x="1316" y="26"/>
                      <a:pt x="1305" y="49"/>
                    </a:cubicBezTo>
                    <a:cubicBezTo>
                      <a:pt x="1305" y="46"/>
                      <a:pt x="1308" y="43"/>
                      <a:pt x="1309" y="40"/>
                    </a:cubicBezTo>
                    <a:cubicBezTo>
                      <a:pt x="1309" y="38"/>
                      <a:pt x="1309" y="35"/>
                      <a:pt x="1309" y="33"/>
                    </a:cubicBezTo>
                    <a:cubicBezTo>
                      <a:pt x="1306" y="19"/>
                      <a:pt x="1295" y="8"/>
                      <a:pt x="1280" y="4"/>
                    </a:cubicBezTo>
                    <a:cubicBezTo>
                      <a:pt x="1258" y="0"/>
                      <a:pt x="1239" y="13"/>
                      <a:pt x="1232" y="32"/>
                    </a:cubicBezTo>
                    <a:cubicBezTo>
                      <a:pt x="1231" y="35"/>
                      <a:pt x="1231" y="37"/>
                      <a:pt x="1231" y="38"/>
                    </a:cubicBezTo>
                    <a:cubicBezTo>
                      <a:pt x="1233" y="38"/>
                      <a:pt x="1235" y="40"/>
                      <a:pt x="1235" y="40"/>
                    </a:cubicBezTo>
                    <a:cubicBezTo>
                      <a:pt x="1221" y="29"/>
                      <a:pt x="1199" y="32"/>
                      <a:pt x="1185" y="43"/>
                    </a:cubicBezTo>
                    <a:cubicBezTo>
                      <a:pt x="1171" y="54"/>
                      <a:pt x="1174" y="71"/>
                      <a:pt x="1171" y="85"/>
                    </a:cubicBezTo>
                    <a:cubicBezTo>
                      <a:pt x="1169" y="87"/>
                      <a:pt x="1167" y="89"/>
                      <a:pt x="1166" y="91"/>
                    </a:cubicBezTo>
                    <a:cubicBezTo>
                      <a:pt x="1161" y="97"/>
                      <a:pt x="1156" y="103"/>
                      <a:pt x="1152" y="110"/>
                    </a:cubicBezTo>
                    <a:cubicBezTo>
                      <a:pt x="1148" y="117"/>
                      <a:pt x="1145" y="124"/>
                      <a:pt x="1142" y="131"/>
                    </a:cubicBezTo>
                    <a:cubicBezTo>
                      <a:pt x="1143" y="141"/>
                      <a:pt x="1151" y="149"/>
                      <a:pt x="1157" y="158"/>
                    </a:cubicBezTo>
                    <a:cubicBezTo>
                      <a:pt x="1151" y="148"/>
                      <a:pt x="1144" y="138"/>
                      <a:pt x="1137" y="129"/>
                    </a:cubicBezTo>
                    <a:cubicBezTo>
                      <a:pt x="1135" y="127"/>
                      <a:pt x="1133" y="125"/>
                      <a:pt x="1131" y="122"/>
                    </a:cubicBezTo>
                    <a:cubicBezTo>
                      <a:pt x="1137" y="105"/>
                      <a:pt x="1143" y="85"/>
                      <a:pt x="1129" y="68"/>
                    </a:cubicBezTo>
                    <a:cubicBezTo>
                      <a:pt x="1110" y="46"/>
                      <a:pt x="1073" y="43"/>
                      <a:pt x="1059" y="71"/>
                    </a:cubicBezTo>
                    <a:cubicBezTo>
                      <a:pt x="1058" y="71"/>
                      <a:pt x="1055" y="70"/>
                      <a:pt x="1052" y="69"/>
                    </a:cubicBezTo>
                    <a:cubicBezTo>
                      <a:pt x="1046" y="68"/>
                      <a:pt x="1040" y="67"/>
                      <a:pt x="1034" y="66"/>
                    </a:cubicBezTo>
                    <a:cubicBezTo>
                      <a:pt x="1029" y="65"/>
                      <a:pt x="1023" y="64"/>
                      <a:pt x="1017" y="64"/>
                    </a:cubicBezTo>
                    <a:cubicBezTo>
                      <a:pt x="1015" y="64"/>
                      <a:pt x="1012" y="64"/>
                      <a:pt x="1009" y="65"/>
                    </a:cubicBezTo>
                    <a:cubicBezTo>
                      <a:pt x="1006" y="35"/>
                      <a:pt x="970" y="26"/>
                      <a:pt x="947" y="40"/>
                    </a:cubicBezTo>
                    <a:cubicBezTo>
                      <a:pt x="936" y="52"/>
                      <a:pt x="931" y="66"/>
                      <a:pt x="933" y="82"/>
                    </a:cubicBezTo>
                    <a:cubicBezTo>
                      <a:pt x="933" y="80"/>
                      <a:pt x="933" y="80"/>
                      <a:pt x="934" y="77"/>
                    </a:cubicBezTo>
                    <a:cubicBezTo>
                      <a:pt x="932" y="76"/>
                      <a:pt x="930" y="76"/>
                      <a:pt x="928" y="75"/>
                    </a:cubicBezTo>
                    <a:cubicBezTo>
                      <a:pt x="913" y="69"/>
                      <a:pt x="897" y="67"/>
                      <a:pt x="883" y="82"/>
                    </a:cubicBezTo>
                    <a:cubicBezTo>
                      <a:pt x="872" y="99"/>
                      <a:pt x="866" y="127"/>
                      <a:pt x="883" y="141"/>
                    </a:cubicBezTo>
                    <a:cubicBezTo>
                      <a:pt x="880" y="138"/>
                      <a:pt x="880" y="138"/>
                      <a:pt x="877" y="136"/>
                    </a:cubicBezTo>
                    <a:cubicBezTo>
                      <a:pt x="875" y="136"/>
                      <a:pt x="874" y="136"/>
                      <a:pt x="872" y="137"/>
                    </a:cubicBezTo>
                    <a:cubicBezTo>
                      <a:pt x="862" y="140"/>
                      <a:pt x="854" y="148"/>
                      <a:pt x="847" y="155"/>
                    </a:cubicBezTo>
                    <a:cubicBezTo>
                      <a:pt x="830" y="183"/>
                      <a:pt x="852" y="208"/>
                      <a:pt x="877" y="220"/>
                    </a:cubicBezTo>
                    <a:cubicBezTo>
                      <a:pt x="877" y="222"/>
                      <a:pt x="877" y="223"/>
                      <a:pt x="878" y="225"/>
                    </a:cubicBezTo>
                    <a:cubicBezTo>
                      <a:pt x="879" y="231"/>
                      <a:pt x="880" y="236"/>
                      <a:pt x="881" y="241"/>
                    </a:cubicBezTo>
                    <a:cubicBezTo>
                      <a:pt x="894" y="264"/>
                      <a:pt x="925" y="256"/>
                      <a:pt x="947" y="267"/>
                    </a:cubicBezTo>
                    <a:cubicBezTo>
                      <a:pt x="919" y="255"/>
                      <a:pt x="890" y="254"/>
                      <a:pt x="865" y="262"/>
                    </a:cubicBezTo>
                    <a:cubicBezTo>
                      <a:pt x="862" y="263"/>
                      <a:pt x="859" y="264"/>
                      <a:pt x="856" y="265"/>
                    </a:cubicBezTo>
                    <a:cubicBezTo>
                      <a:pt x="841" y="239"/>
                      <a:pt x="808" y="239"/>
                      <a:pt x="791" y="261"/>
                    </a:cubicBezTo>
                    <a:cubicBezTo>
                      <a:pt x="787" y="268"/>
                      <a:pt x="785" y="274"/>
                      <a:pt x="785" y="281"/>
                    </a:cubicBezTo>
                    <a:cubicBezTo>
                      <a:pt x="785" y="283"/>
                      <a:pt x="785" y="285"/>
                      <a:pt x="786" y="288"/>
                    </a:cubicBezTo>
                    <a:cubicBezTo>
                      <a:pt x="785" y="292"/>
                      <a:pt x="788" y="292"/>
                      <a:pt x="794" y="292"/>
                    </a:cubicBezTo>
                    <a:cubicBezTo>
                      <a:pt x="777" y="289"/>
                      <a:pt x="763" y="292"/>
                      <a:pt x="752" y="306"/>
                    </a:cubicBezTo>
                    <a:cubicBezTo>
                      <a:pt x="738" y="326"/>
                      <a:pt x="752" y="348"/>
                      <a:pt x="764" y="366"/>
                    </a:cubicBezTo>
                    <a:cubicBezTo>
                      <a:pt x="763" y="368"/>
                      <a:pt x="762" y="370"/>
                      <a:pt x="762" y="372"/>
                    </a:cubicBezTo>
                    <a:cubicBezTo>
                      <a:pt x="759" y="381"/>
                      <a:pt x="757" y="390"/>
                      <a:pt x="756" y="399"/>
                    </a:cubicBezTo>
                    <a:cubicBezTo>
                      <a:pt x="748" y="383"/>
                      <a:pt x="738" y="369"/>
                      <a:pt x="725" y="358"/>
                    </a:cubicBezTo>
                    <a:cubicBezTo>
                      <a:pt x="723" y="356"/>
                      <a:pt x="721" y="355"/>
                      <a:pt x="721" y="354"/>
                    </a:cubicBezTo>
                    <a:cubicBezTo>
                      <a:pt x="738" y="328"/>
                      <a:pt x="715" y="295"/>
                      <a:pt x="687" y="295"/>
                    </a:cubicBezTo>
                    <a:cubicBezTo>
                      <a:pt x="685" y="295"/>
                      <a:pt x="683" y="296"/>
                      <a:pt x="681" y="296"/>
                    </a:cubicBezTo>
                    <a:cubicBezTo>
                      <a:pt x="679" y="296"/>
                      <a:pt x="677" y="297"/>
                      <a:pt x="675" y="298"/>
                    </a:cubicBezTo>
                    <a:cubicBezTo>
                      <a:pt x="673" y="298"/>
                      <a:pt x="671" y="298"/>
                      <a:pt x="671" y="295"/>
                    </a:cubicBezTo>
                    <a:cubicBezTo>
                      <a:pt x="679" y="303"/>
                      <a:pt x="682" y="314"/>
                      <a:pt x="682" y="326"/>
                    </a:cubicBezTo>
                    <a:cubicBezTo>
                      <a:pt x="682" y="306"/>
                      <a:pt x="671" y="289"/>
                      <a:pt x="654" y="284"/>
                    </a:cubicBezTo>
                    <a:cubicBezTo>
                      <a:pt x="634" y="277"/>
                      <a:pt x="614" y="288"/>
                      <a:pt x="606" y="307"/>
                    </a:cubicBezTo>
                    <a:cubicBezTo>
                      <a:pt x="605" y="309"/>
                      <a:pt x="605" y="311"/>
                      <a:pt x="606" y="311"/>
                    </a:cubicBezTo>
                    <a:cubicBezTo>
                      <a:pt x="606" y="314"/>
                      <a:pt x="609" y="314"/>
                      <a:pt x="612" y="314"/>
                    </a:cubicBezTo>
                    <a:cubicBezTo>
                      <a:pt x="595" y="303"/>
                      <a:pt x="573" y="303"/>
                      <a:pt x="559" y="317"/>
                    </a:cubicBezTo>
                    <a:cubicBezTo>
                      <a:pt x="553" y="326"/>
                      <a:pt x="548" y="337"/>
                      <a:pt x="548" y="347"/>
                    </a:cubicBezTo>
                    <a:cubicBezTo>
                      <a:pt x="548" y="349"/>
                      <a:pt x="548" y="350"/>
                      <a:pt x="546" y="352"/>
                    </a:cubicBezTo>
                    <a:cubicBezTo>
                      <a:pt x="543" y="354"/>
                      <a:pt x="545" y="351"/>
                      <a:pt x="545" y="351"/>
                    </a:cubicBezTo>
                    <a:cubicBezTo>
                      <a:pt x="525" y="331"/>
                      <a:pt x="492" y="342"/>
                      <a:pt x="481" y="365"/>
                    </a:cubicBezTo>
                    <a:cubicBezTo>
                      <a:pt x="479" y="372"/>
                      <a:pt x="478" y="379"/>
                      <a:pt x="480" y="385"/>
                    </a:cubicBezTo>
                    <a:cubicBezTo>
                      <a:pt x="480" y="388"/>
                      <a:pt x="481" y="390"/>
                      <a:pt x="482" y="392"/>
                    </a:cubicBezTo>
                    <a:cubicBezTo>
                      <a:pt x="489" y="398"/>
                      <a:pt x="500" y="387"/>
                      <a:pt x="506" y="395"/>
                    </a:cubicBezTo>
                    <a:cubicBezTo>
                      <a:pt x="481" y="395"/>
                      <a:pt x="458" y="412"/>
                      <a:pt x="453" y="435"/>
                    </a:cubicBezTo>
                    <a:cubicBezTo>
                      <a:pt x="452" y="443"/>
                      <a:pt x="454" y="450"/>
                      <a:pt x="457" y="456"/>
                    </a:cubicBezTo>
                    <a:cubicBezTo>
                      <a:pt x="458" y="458"/>
                      <a:pt x="459" y="460"/>
                      <a:pt x="461" y="462"/>
                    </a:cubicBezTo>
                    <a:cubicBezTo>
                      <a:pt x="461" y="462"/>
                      <a:pt x="461" y="465"/>
                      <a:pt x="461" y="465"/>
                    </a:cubicBezTo>
                    <a:cubicBezTo>
                      <a:pt x="469" y="457"/>
                      <a:pt x="475" y="446"/>
                      <a:pt x="489" y="446"/>
                    </a:cubicBezTo>
                    <a:cubicBezTo>
                      <a:pt x="472" y="446"/>
                      <a:pt x="464" y="460"/>
                      <a:pt x="458" y="474"/>
                    </a:cubicBezTo>
                    <a:cubicBezTo>
                      <a:pt x="450" y="510"/>
                      <a:pt x="486" y="518"/>
                      <a:pt x="509" y="531"/>
                    </a:cubicBezTo>
                    <a:cubicBezTo>
                      <a:pt x="509" y="533"/>
                      <a:pt x="510" y="535"/>
                      <a:pt x="511" y="537"/>
                    </a:cubicBezTo>
                    <a:cubicBezTo>
                      <a:pt x="513" y="543"/>
                      <a:pt x="516" y="550"/>
                      <a:pt x="519" y="556"/>
                    </a:cubicBezTo>
                    <a:cubicBezTo>
                      <a:pt x="513" y="562"/>
                      <a:pt x="508" y="568"/>
                      <a:pt x="502" y="575"/>
                    </a:cubicBezTo>
                    <a:cubicBezTo>
                      <a:pt x="497" y="581"/>
                      <a:pt x="492" y="587"/>
                      <a:pt x="486" y="594"/>
                    </a:cubicBezTo>
                    <a:cubicBezTo>
                      <a:pt x="483" y="597"/>
                      <a:pt x="478" y="602"/>
                      <a:pt x="475" y="602"/>
                    </a:cubicBezTo>
                    <a:cubicBezTo>
                      <a:pt x="473" y="601"/>
                      <a:pt x="470" y="600"/>
                      <a:pt x="468" y="598"/>
                    </a:cubicBezTo>
                    <a:cubicBezTo>
                      <a:pt x="465" y="597"/>
                      <a:pt x="463" y="596"/>
                      <a:pt x="460" y="595"/>
                    </a:cubicBezTo>
                    <a:cubicBezTo>
                      <a:pt x="464" y="569"/>
                      <a:pt x="447" y="549"/>
                      <a:pt x="425" y="546"/>
                    </a:cubicBezTo>
                    <a:cubicBezTo>
                      <a:pt x="411" y="545"/>
                      <a:pt x="395" y="553"/>
                      <a:pt x="386" y="564"/>
                    </a:cubicBezTo>
                    <a:cubicBezTo>
                      <a:pt x="385" y="567"/>
                      <a:pt x="383" y="569"/>
                      <a:pt x="382" y="571"/>
                    </a:cubicBezTo>
                    <a:cubicBezTo>
                      <a:pt x="383" y="574"/>
                      <a:pt x="383" y="577"/>
                      <a:pt x="386" y="577"/>
                    </a:cubicBezTo>
                    <a:cubicBezTo>
                      <a:pt x="360" y="563"/>
                      <a:pt x="330" y="583"/>
                      <a:pt x="328" y="609"/>
                    </a:cubicBezTo>
                    <a:cubicBezTo>
                      <a:pt x="328" y="611"/>
                      <a:pt x="326" y="613"/>
                      <a:pt x="324" y="615"/>
                    </a:cubicBezTo>
                    <a:cubicBezTo>
                      <a:pt x="318" y="620"/>
                      <a:pt x="312" y="626"/>
                      <a:pt x="306" y="632"/>
                    </a:cubicBezTo>
                    <a:cubicBezTo>
                      <a:pt x="304" y="634"/>
                      <a:pt x="302" y="636"/>
                      <a:pt x="301" y="638"/>
                    </a:cubicBezTo>
                    <a:cubicBezTo>
                      <a:pt x="277" y="633"/>
                      <a:pt x="246" y="616"/>
                      <a:pt x="229" y="644"/>
                    </a:cubicBezTo>
                    <a:cubicBezTo>
                      <a:pt x="214" y="668"/>
                      <a:pt x="225" y="686"/>
                      <a:pt x="243" y="699"/>
                    </a:cubicBezTo>
                    <a:cubicBezTo>
                      <a:pt x="245" y="701"/>
                      <a:pt x="243" y="698"/>
                      <a:pt x="243" y="698"/>
                    </a:cubicBezTo>
                    <a:cubicBezTo>
                      <a:pt x="243" y="692"/>
                      <a:pt x="251" y="697"/>
                      <a:pt x="251" y="692"/>
                    </a:cubicBezTo>
                    <a:cubicBezTo>
                      <a:pt x="229" y="704"/>
                      <a:pt x="229" y="737"/>
                      <a:pt x="241" y="758"/>
                    </a:cubicBezTo>
                    <a:cubicBezTo>
                      <a:pt x="243" y="760"/>
                      <a:pt x="244" y="762"/>
                      <a:pt x="246" y="764"/>
                    </a:cubicBezTo>
                    <a:cubicBezTo>
                      <a:pt x="249" y="767"/>
                      <a:pt x="249" y="767"/>
                      <a:pt x="249" y="767"/>
                    </a:cubicBezTo>
                    <a:cubicBezTo>
                      <a:pt x="254" y="762"/>
                      <a:pt x="254" y="750"/>
                      <a:pt x="263" y="748"/>
                    </a:cubicBezTo>
                    <a:cubicBezTo>
                      <a:pt x="246" y="762"/>
                      <a:pt x="240" y="781"/>
                      <a:pt x="251" y="801"/>
                    </a:cubicBezTo>
                    <a:cubicBezTo>
                      <a:pt x="265" y="829"/>
                      <a:pt x="293" y="826"/>
                      <a:pt x="318" y="826"/>
                    </a:cubicBezTo>
                    <a:cubicBezTo>
                      <a:pt x="319" y="827"/>
                      <a:pt x="322" y="827"/>
                      <a:pt x="325" y="827"/>
                    </a:cubicBezTo>
                    <a:cubicBezTo>
                      <a:pt x="327" y="827"/>
                      <a:pt x="329" y="827"/>
                      <a:pt x="328" y="830"/>
                    </a:cubicBezTo>
                    <a:cubicBezTo>
                      <a:pt x="323" y="837"/>
                      <a:pt x="318" y="845"/>
                      <a:pt x="314" y="851"/>
                    </a:cubicBezTo>
                    <a:cubicBezTo>
                      <a:pt x="309" y="858"/>
                      <a:pt x="304" y="865"/>
                      <a:pt x="299" y="872"/>
                    </a:cubicBezTo>
                    <a:cubicBezTo>
                      <a:pt x="265" y="837"/>
                      <a:pt x="214" y="832"/>
                      <a:pt x="170" y="845"/>
                    </a:cubicBezTo>
                    <a:cubicBezTo>
                      <a:pt x="168" y="846"/>
                      <a:pt x="165" y="847"/>
                      <a:pt x="163" y="848"/>
                    </a:cubicBezTo>
                    <a:cubicBezTo>
                      <a:pt x="154" y="831"/>
                      <a:pt x="134" y="826"/>
                      <a:pt x="117" y="831"/>
                    </a:cubicBezTo>
                    <a:cubicBezTo>
                      <a:pt x="100" y="837"/>
                      <a:pt x="89" y="851"/>
                      <a:pt x="84" y="868"/>
                    </a:cubicBezTo>
                    <a:cubicBezTo>
                      <a:pt x="83" y="871"/>
                      <a:pt x="83" y="874"/>
                      <a:pt x="84" y="877"/>
                    </a:cubicBezTo>
                    <a:cubicBezTo>
                      <a:pt x="85" y="880"/>
                      <a:pt x="87" y="883"/>
                      <a:pt x="89" y="885"/>
                    </a:cubicBezTo>
                    <a:cubicBezTo>
                      <a:pt x="73" y="876"/>
                      <a:pt x="56" y="865"/>
                      <a:pt x="39" y="876"/>
                    </a:cubicBezTo>
                    <a:cubicBezTo>
                      <a:pt x="22" y="887"/>
                      <a:pt x="17" y="907"/>
                      <a:pt x="22" y="924"/>
                    </a:cubicBezTo>
                    <a:cubicBezTo>
                      <a:pt x="31" y="943"/>
                      <a:pt x="47" y="952"/>
                      <a:pt x="67" y="957"/>
                    </a:cubicBezTo>
                    <a:cubicBezTo>
                      <a:pt x="56" y="954"/>
                      <a:pt x="45" y="946"/>
                      <a:pt x="33" y="941"/>
                    </a:cubicBezTo>
                    <a:cubicBezTo>
                      <a:pt x="31" y="942"/>
                      <a:pt x="29" y="943"/>
                      <a:pt x="27" y="944"/>
                    </a:cubicBezTo>
                    <a:cubicBezTo>
                      <a:pt x="23" y="947"/>
                      <a:pt x="19" y="950"/>
                      <a:pt x="17" y="954"/>
                    </a:cubicBezTo>
                    <a:cubicBezTo>
                      <a:pt x="0" y="982"/>
                      <a:pt x="14" y="1019"/>
                      <a:pt x="44" y="1024"/>
                    </a:cubicBezTo>
                    <a:cubicBezTo>
                      <a:pt x="44" y="1024"/>
                      <a:pt x="44" y="1022"/>
                      <a:pt x="44" y="1024"/>
                    </a:cubicBezTo>
                    <a:cubicBezTo>
                      <a:pt x="45" y="1029"/>
                      <a:pt x="46" y="1034"/>
                      <a:pt x="47" y="1038"/>
                    </a:cubicBezTo>
                    <a:cubicBezTo>
                      <a:pt x="59" y="1058"/>
                      <a:pt x="81" y="1063"/>
                      <a:pt x="103" y="1058"/>
                    </a:cubicBezTo>
                    <a:cubicBezTo>
                      <a:pt x="105" y="1060"/>
                      <a:pt x="107" y="1062"/>
                      <a:pt x="109" y="1065"/>
                    </a:cubicBezTo>
                    <a:cubicBezTo>
                      <a:pt x="147" y="1111"/>
                      <a:pt x="209" y="1142"/>
                      <a:pt x="265" y="1152"/>
                    </a:cubicBezTo>
                    <a:cubicBezTo>
                      <a:pt x="273" y="1153"/>
                      <a:pt x="281" y="1155"/>
                      <a:pt x="289" y="1157"/>
                    </a:cubicBezTo>
                    <a:cubicBezTo>
                      <a:pt x="330" y="1166"/>
                      <a:pt x="373" y="1170"/>
                      <a:pt x="411" y="1179"/>
                    </a:cubicBezTo>
                    <a:cubicBezTo>
                      <a:pt x="508" y="1205"/>
                      <a:pt x="610" y="1213"/>
                      <a:pt x="710" y="1221"/>
                    </a:cubicBezTo>
                    <a:close/>
                  </a:path>
                </a:pathLst>
              </a:custGeom>
              <a:solidFill>
                <a:schemeClr val="accent2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Freeform 6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473" y="2880"/>
                <a:ext cx="1793" cy="582"/>
              </a:xfrm>
              <a:custGeom>
                <a:avLst/>
                <a:gdLst>
                  <a:gd name="T0" fmla="*/ 667 w 758"/>
                  <a:gd name="T1" fmla="*/ 236 h 246"/>
                  <a:gd name="T2" fmla="*/ 507 w 758"/>
                  <a:gd name="T3" fmla="*/ 229 h 246"/>
                  <a:gd name="T4" fmla="*/ 370 w 758"/>
                  <a:gd name="T5" fmla="*/ 245 h 246"/>
                  <a:gd name="T6" fmla="*/ 215 w 758"/>
                  <a:gd name="T7" fmla="*/ 229 h 246"/>
                  <a:gd name="T8" fmla="*/ 0 w 758"/>
                  <a:gd name="T9" fmla="*/ 232 h 246"/>
                  <a:gd name="T10" fmla="*/ 51 w 758"/>
                  <a:gd name="T11" fmla="*/ 215 h 246"/>
                  <a:gd name="T12" fmla="*/ 85 w 758"/>
                  <a:gd name="T13" fmla="*/ 180 h 246"/>
                  <a:gd name="T14" fmla="*/ 111 w 758"/>
                  <a:gd name="T15" fmla="*/ 145 h 246"/>
                  <a:gd name="T16" fmla="*/ 106 w 758"/>
                  <a:gd name="T17" fmla="*/ 84 h 246"/>
                  <a:gd name="T18" fmla="*/ 146 w 758"/>
                  <a:gd name="T19" fmla="*/ 82 h 246"/>
                  <a:gd name="T20" fmla="*/ 223 w 758"/>
                  <a:gd name="T21" fmla="*/ 55 h 246"/>
                  <a:gd name="T22" fmla="*/ 272 w 758"/>
                  <a:gd name="T23" fmla="*/ 89 h 246"/>
                  <a:gd name="T24" fmla="*/ 343 w 758"/>
                  <a:gd name="T25" fmla="*/ 145 h 246"/>
                  <a:gd name="T26" fmla="*/ 454 w 758"/>
                  <a:gd name="T27" fmla="*/ 179 h 246"/>
                  <a:gd name="T28" fmla="*/ 536 w 758"/>
                  <a:gd name="T29" fmla="*/ 181 h 246"/>
                  <a:gd name="T30" fmla="*/ 635 w 758"/>
                  <a:gd name="T31" fmla="*/ 193 h 246"/>
                  <a:gd name="T32" fmla="*/ 758 w 758"/>
                  <a:gd name="T33" fmla="*/ 209 h 246"/>
                  <a:gd name="T34" fmla="*/ 579 w 758"/>
                  <a:gd name="T35" fmla="*/ 211 h 246"/>
                  <a:gd name="T36" fmla="*/ 665 w 758"/>
                  <a:gd name="T37" fmla="*/ 23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8" h="246">
                    <a:moveTo>
                      <a:pt x="667" y="236"/>
                    </a:moveTo>
                    <a:cubicBezTo>
                      <a:pt x="607" y="239"/>
                      <a:pt x="565" y="230"/>
                      <a:pt x="507" y="229"/>
                    </a:cubicBezTo>
                    <a:cubicBezTo>
                      <a:pt x="451" y="229"/>
                      <a:pt x="434" y="245"/>
                      <a:pt x="370" y="245"/>
                    </a:cubicBezTo>
                    <a:cubicBezTo>
                      <a:pt x="280" y="246"/>
                      <a:pt x="260" y="233"/>
                      <a:pt x="215" y="229"/>
                    </a:cubicBezTo>
                    <a:cubicBezTo>
                      <a:pt x="156" y="224"/>
                      <a:pt x="80" y="228"/>
                      <a:pt x="0" y="232"/>
                    </a:cubicBezTo>
                    <a:cubicBezTo>
                      <a:pt x="9" y="225"/>
                      <a:pt x="31" y="227"/>
                      <a:pt x="51" y="215"/>
                    </a:cubicBezTo>
                    <a:cubicBezTo>
                      <a:pt x="41" y="206"/>
                      <a:pt x="75" y="183"/>
                      <a:pt x="85" y="180"/>
                    </a:cubicBezTo>
                    <a:cubicBezTo>
                      <a:pt x="72" y="167"/>
                      <a:pt x="76" y="148"/>
                      <a:pt x="111" y="145"/>
                    </a:cubicBezTo>
                    <a:cubicBezTo>
                      <a:pt x="102" y="124"/>
                      <a:pt x="92" y="102"/>
                      <a:pt x="106" y="84"/>
                    </a:cubicBezTo>
                    <a:cubicBezTo>
                      <a:pt x="115" y="72"/>
                      <a:pt x="134" y="80"/>
                      <a:pt x="146" y="82"/>
                    </a:cubicBezTo>
                    <a:cubicBezTo>
                      <a:pt x="139" y="67"/>
                      <a:pt x="180" y="0"/>
                      <a:pt x="223" y="55"/>
                    </a:cubicBezTo>
                    <a:cubicBezTo>
                      <a:pt x="265" y="50"/>
                      <a:pt x="275" y="53"/>
                      <a:pt x="272" y="89"/>
                    </a:cubicBezTo>
                    <a:cubicBezTo>
                      <a:pt x="313" y="82"/>
                      <a:pt x="347" y="102"/>
                      <a:pt x="343" y="145"/>
                    </a:cubicBezTo>
                    <a:cubicBezTo>
                      <a:pt x="385" y="138"/>
                      <a:pt x="437" y="127"/>
                      <a:pt x="454" y="179"/>
                    </a:cubicBezTo>
                    <a:cubicBezTo>
                      <a:pt x="482" y="167"/>
                      <a:pt x="510" y="148"/>
                      <a:pt x="536" y="181"/>
                    </a:cubicBezTo>
                    <a:cubicBezTo>
                      <a:pt x="558" y="160"/>
                      <a:pt x="610" y="186"/>
                      <a:pt x="635" y="193"/>
                    </a:cubicBezTo>
                    <a:cubicBezTo>
                      <a:pt x="674" y="203"/>
                      <a:pt x="712" y="207"/>
                      <a:pt x="758" y="209"/>
                    </a:cubicBezTo>
                    <a:cubicBezTo>
                      <a:pt x="758" y="217"/>
                      <a:pt x="580" y="207"/>
                      <a:pt x="579" y="211"/>
                    </a:cubicBezTo>
                    <a:cubicBezTo>
                      <a:pt x="575" y="222"/>
                      <a:pt x="682" y="234"/>
                      <a:pt x="665" y="236"/>
                    </a:cubicBezTo>
                  </a:path>
                </a:pathLst>
              </a:custGeom>
              <a:solidFill>
                <a:schemeClr val="accent2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 rotWithShape="1"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3191" b="5810"/>
            <a:stretch>
              <a:fillRect/>
            </a:stretch>
          </p:blipFill>
          <p:spPr>
            <a:xfrm>
              <a:off x="4994166" y="1087401"/>
              <a:ext cx="7203311" cy="5770599"/>
            </a:xfrm>
            <a:prstGeom prst="rect">
              <a:avLst/>
            </a:prstGeom>
          </p:spPr>
        </p:pic>
        <p:sp>
          <p:nvSpPr>
            <p:cNvPr id="27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2131845" y="4129526"/>
              <a:ext cx="3449638" cy="893763"/>
            </a:xfrm>
            <a:custGeom>
              <a:avLst/>
              <a:gdLst>
                <a:gd name="T0" fmla="*/ 917 w 917"/>
                <a:gd name="T1" fmla="*/ 142 h 235"/>
                <a:gd name="T2" fmla="*/ 779 w 917"/>
                <a:gd name="T3" fmla="*/ 126 h 235"/>
                <a:gd name="T4" fmla="*/ 739 w 917"/>
                <a:gd name="T5" fmla="*/ 125 h 235"/>
                <a:gd name="T6" fmla="*/ 700 w 917"/>
                <a:gd name="T7" fmla="*/ 129 h 235"/>
                <a:gd name="T8" fmla="*/ 658 w 917"/>
                <a:gd name="T9" fmla="*/ 113 h 235"/>
                <a:gd name="T10" fmla="*/ 638 w 917"/>
                <a:gd name="T11" fmla="*/ 91 h 235"/>
                <a:gd name="T12" fmla="*/ 614 w 917"/>
                <a:gd name="T13" fmla="*/ 69 h 235"/>
                <a:gd name="T14" fmla="*/ 579 w 917"/>
                <a:gd name="T15" fmla="*/ 49 h 235"/>
                <a:gd name="T16" fmla="*/ 579 w 917"/>
                <a:gd name="T17" fmla="*/ 22 h 235"/>
                <a:gd name="T18" fmla="*/ 535 w 917"/>
                <a:gd name="T19" fmla="*/ 43 h 235"/>
                <a:gd name="T20" fmla="*/ 506 w 917"/>
                <a:gd name="T21" fmla="*/ 69 h 235"/>
                <a:gd name="T22" fmla="*/ 491 w 917"/>
                <a:gd name="T23" fmla="*/ 92 h 235"/>
                <a:gd name="T24" fmla="*/ 467 w 917"/>
                <a:gd name="T25" fmla="*/ 114 h 235"/>
                <a:gd name="T26" fmla="*/ 437 w 917"/>
                <a:gd name="T27" fmla="*/ 128 h 235"/>
                <a:gd name="T28" fmla="*/ 401 w 917"/>
                <a:gd name="T29" fmla="*/ 127 h 235"/>
                <a:gd name="T30" fmla="*/ 365 w 917"/>
                <a:gd name="T31" fmla="*/ 138 h 235"/>
                <a:gd name="T32" fmla="*/ 286 w 917"/>
                <a:gd name="T33" fmla="*/ 129 h 235"/>
                <a:gd name="T34" fmla="*/ 226 w 917"/>
                <a:gd name="T35" fmla="*/ 122 h 235"/>
                <a:gd name="T36" fmla="*/ 131 w 917"/>
                <a:gd name="T37" fmla="*/ 135 h 235"/>
                <a:gd name="T38" fmla="*/ 0 w 917"/>
                <a:gd name="T39" fmla="*/ 142 h 235"/>
                <a:gd name="T40" fmla="*/ 174 w 917"/>
                <a:gd name="T41" fmla="*/ 154 h 235"/>
                <a:gd name="T42" fmla="*/ 222 w 917"/>
                <a:gd name="T43" fmla="*/ 171 h 235"/>
                <a:gd name="T44" fmla="*/ 255 w 917"/>
                <a:gd name="T45" fmla="*/ 192 h 235"/>
                <a:gd name="T46" fmla="*/ 290 w 917"/>
                <a:gd name="T47" fmla="*/ 185 h 235"/>
                <a:gd name="T48" fmla="*/ 341 w 917"/>
                <a:gd name="T49" fmla="*/ 185 h 235"/>
                <a:gd name="T50" fmla="*/ 405 w 917"/>
                <a:gd name="T51" fmla="*/ 193 h 235"/>
                <a:gd name="T52" fmla="*/ 435 w 917"/>
                <a:gd name="T53" fmla="*/ 203 h 235"/>
                <a:gd name="T54" fmla="*/ 471 w 917"/>
                <a:gd name="T55" fmla="*/ 217 h 235"/>
                <a:gd name="T56" fmla="*/ 518 w 917"/>
                <a:gd name="T57" fmla="*/ 215 h 235"/>
                <a:gd name="T58" fmla="*/ 568 w 917"/>
                <a:gd name="T59" fmla="*/ 207 h 235"/>
                <a:gd name="T60" fmla="*/ 613 w 917"/>
                <a:gd name="T61" fmla="*/ 209 h 235"/>
                <a:gd name="T62" fmla="*/ 674 w 917"/>
                <a:gd name="T63" fmla="*/ 202 h 235"/>
                <a:gd name="T64" fmla="*/ 581 w 917"/>
                <a:gd name="T65" fmla="*/ 196 h 235"/>
                <a:gd name="T66" fmla="*/ 759 w 917"/>
                <a:gd name="T67" fmla="*/ 154 h 235"/>
                <a:gd name="T68" fmla="*/ 694 w 917"/>
                <a:gd name="T69" fmla="*/ 136 h 235"/>
                <a:gd name="T70" fmla="*/ 840 w 917"/>
                <a:gd name="T71" fmla="*/ 135 h 235"/>
                <a:gd name="T72" fmla="*/ 760 w 917"/>
                <a:gd name="T73" fmla="*/ 145 h 235"/>
                <a:gd name="T74" fmla="*/ 917 w 917"/>
                <a:gd name="T75" fmla="*/ 14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7" h="235">
                  <a:moveTo>
                    <a:pt x="917" y="142"/>
                  </a:moveTo>
                  <a:cubicBezTo>
                    <a:pt x="886" y="123"/>
                    <a:pt x="810" y="121"/>
                    <a:pt x="779" y="126"/>
                  </a:cubicBezTo>
                  <a:cubicBezTo>
                    <a:pt x="767" y="115"/>
                    <a:pt x="747" y="111"/>
                    <a:pt x="739" y="125"/>
                  </a:cubicBezTo>
                  <a:cubicBezTo>
                    <a:pt x="724" y="124"/>
                    <a:pt x="710" y="115"/>
                    <a:pt x="700" y="129"/>
                  </a:cubicBezTo>
                  <a:cubicBezTo>
                    <a:pt x="689" y="118"/>
                    <a:pt x="672" y="109"/>
                    <a:pt x="658" y="113"/>
                  </a:cubicBezTo>
                  <a:cubicBezTo>
                    <a:pt x="659" y="100"/>
                    <a:pt x="652" y="93"/>
                    <a:pt x="638" y="91"/>
                  </a:cubicBezTo>
                  <a:cubicBezTo>
                    <a:pt x="647" y="74"/>
                    <a:pt x="631" y="61"/>
                    <a:pt x="614" y="69"/>
                  </a:cubicBezTo>
                  <a:cubicBezTo>
                    <a:pt x="624" y="51"/>
                    <a:pt x="599" y="32"/>
                    <a:pt x="579" y="49"/>
                  </a:cubicBezTo>
                  <a:cubicBezTo>
                    <a:pt x="582" y="32"/>
                    <a:pt x="590" y="47"/>
                    <a:pt x="579" y="22"/>
                  </a:cubicBezTo>
                  <a:cubicBezTo>
                    <a:pt x="576" y="19"/>
                    <a:pt x="538" y="0"/>
                    <a:pt x="535" y="43"/>
                  </a:cubicBezTo>
                  <a:cubicBezTo>
                    <a:pt x="516" y="32"/>
                    <a:pt x="499" y="45"/>
                    <a:pt x="506" y="69"/>
                  </a:cubicBezTo>
                  <a:cubicBezTo>
                    <a:pt x="495" y="64"/>
                    <a:pt x="479" y="80"/>
                    <a:pt x="491" y="92"/>
                  </a:cubicBezTo>
                  <a:cubicBezTo>
                    <a:pt x="476" y="81"/>
                    <a:pt x="460" y="96"/>
                    <a:pt x="467" y="114"/>
                  </a:cubicBezTo>
                  <a:cubicBezTo>
                    <a:pt x="440" y="108"/>
                    <a:pt x="425" y="112"/>
                    <a:pt x="437" y="128"/>
                  </a:cubicBezTo>
                  <a:cubicBezTo>
                    <a:pt x="410" y="106"/>
                    <a:pt x="408" y="114"/>
                    <a:pt x="401" y="127"/>
                  </a:cubicBezTo>
                  <a:cubicBezTo>
                    <a:pt x="391" y="146"/>
                    <a:pt x="388" y="110"/>
                    <a:pt x="365" y="138"/>
                  </a:cubicBezTo>
                  <a:cubicBezTo>
                    <a:pt x="357" y="117"/>
                    <a:pt x="316" y="95"/>
                    <a:pt x="286" y="129"/>
                  </a:cubicBezTo>
                  <a:cubicBezTo>
                    <a:pt x="272" y="117"/>
                    <a:pt x="253" y="92"/>
                    <a:pt x="226" y="122"/>
                  </a:cubicBezTo>
                  <a:cubicBezTo>
                    <a:pt x="206" y="121"/>
                    <a:pt x="131" y="96"/>
                    <a:pt x="131" y="135"/>
                  </a:cubicBezTo>
                  <a:cubicBezTo>
                    <a:pt x="96" y="140"/>
                    <a:pt x="35" y="137"/>
                    <a:pt x="0" y="142"/>
                  </a:cubicBezTo>
                  <a:cubicBezTo>
                    <a:pt x="76" y="151"/>
                    <a:pt x="152" y="145"/>
                    <a:pt x="174" y="154"/>
                  </a:cubicBezTo>
                  <a:cubicBezTo>
                    <a:pt x="190" y="160"/>
                    <a:pt x="206" y="168"/>
                    <a:pt x="222" y="171"/>
                  </a:cubicBezTo>
                  <a:cubicBezTo>
                    <a:pt x="236" y="173"/>
                    <a:pt x="262" y="169"/>
                    <a:pt x="255" y="192"/>
                  </a:cubicBezTo>
                  <a:cubicBezTo>
                    <a:pt x="265" y="196"/>
                    <a:pt x="281" y="193"/>
                    <a:pt x="290" y="185"/>
                  </a:cubicBezTo>
                  <a:cubicBezTo>
                    <a:pt x="293" y="215"/>
                    <a:pt x="329" y="203"/>
                    <a:pt x="341" y="185"/>
                  </a:cubicBezTo>
                  <a:cubicBezTo>
                    <a:pt x="336" y="226"/>
                    <a:pt x="386" y="206"/>
                    <a:pt x="405" y="193"/>
                  </a:cubicBezTo>
                  <a:cubicBezTo>
                    <a:pt x="399" y="214"/>
                    <a:pt x="423" y="214"/>
                    <a:pt x="435" y="203"/>
                  </a:cubicBezTo>
                  <a:cubicBezTo>
                    <a:pt x="423" y="229"/>
                    <a:pt x="458" y="229"/>
                    <a:pt x="471" y="217"/>
                  </a:cubicBezTo>
                  <a:cubicBezTo>
                    <a:pt x="468" y="235"/>
                    <a:pt x="513" y="235"/>
                    <a:pt x="518" y="215"/>
                  </a:cubicBezTo>
                  <a:cubicBezTo>
                    <a:pt x="533" y="222"/>
                    <a:pt x="564" y="224"/>
                    <a:pt x="568" y="207"/>
                  </a:cubicBezTo>
                  <a:cubicBezTo>
                    <a:pt x="575" y="226"/>
                    <a:pt x="601" y="212"/>
                    <a:pt x="613" y="209"/>
                  </a:cubicBezTo>
                  <a:cubicBezTo>
                    <a:pt x="633" y="204"/>
                    <a:pt x="656" y="205"/>
                    <a:pt x="674" y="202"/>
                  </a:cubicBezTo>
                  <a:cubicBezTo>
                    <a:pt x="643" y="199"/>
                    <a:pt x="607" y="203"/>
                    <a:pt x="581" y="196"/>
                  </a:cubicBezTo>
                  <a:cubicBezTo>
                    <a:pt x="642" y="192"/>
                    <a:pt x="700" y="169"/>
                    <a:pt x="759" y="154"/>
                  </a:cubicBezTo>
                  <a:cubicBezTo>
                    <a:pt x="739" y="156"/>
                    <a:pt x="694" y="159"/>
                    <a:pt x="694" y="136"/>
                  </a:cubicBezTo>
                  <a:cubicBezTo>
                    <a:pt x="716" y="135"/>
                    <a:pt x="817" y="132"/>
                    <a:pt x="840" y="135"/>
                  </a:cubicBezTo>
                  <a:cubicBezTo>
                    <a:pt x="837" y="136"/>
                    <a:pt x="763" y="144"/>
                    <a:pt x="760" y="145"/>
                  </a:cubicBezTo>
                  <a:cubicBezTo>
                    <a:pt x="778" y="141"/>
                    <a:pt x="898" y="142"/>
                    <a:pt x="917" y="142"/>
                  </a:cubicBezTo>
                </a:path>
              </a:pathLst>
            </a:custGeom>
            <a:solidFill>
              <a:schemeClr val="accent2">
                <a:alpha val="21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726991" y="2461278"/>
            <a:ext cx="5317149" cy="1579499"/>
          </a:xfrm>
        </p:spPr>
        <p:txBody>
          <a:bodyPr lIns="0" tIns="46800" rIns="90000" bIns="46800" anchor="ctr" anchorCtr="0">
            <a:noAutofit/>
          </a:bodyPr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9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3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8332149" y="4419600"/>
            <a:ext cx="3865327" cy="2374232"/>
            <a:chOff x="2131845" y="1087401"/>
            <a:chExt cx="10065632" cy="5770599"/>
          </a:xfrm>
        </p:grpSpPr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4211618" y="2304568"/>
              <a:ext cx="6687014" cy="4151574"/>
              <a:chOff x="1473" y="692"/>
              <a:chExt cx="4779" cy="2967"/>
            </a:xfrm>
            <a:solidFill>
              <a:schemeClr val="accent5">
                <a:alpha val="35000"/>
              </a:schemeClr>
            </a:solidFill>
          </p:grpSpPr>
          <p:sp>
            <p:nvSpPr>
              <p:cNvPr id="12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452" y="692"/>
                <a:ext cx="3800" cy="2967"/>
              </a:xfrm>
              <a:custGeom>
                <a:avLst/>
                <a:gdLst>
                  <a:gd name="T0" fmla="*/ 1549 w 1606"/>
                  <a:gd name="T1" fmla="*/ 1122 h 1253"/>
                  <a:gd name="T2" fmla="*/ 1529 w 1606"/>
                  <a:gd name="T3" fmla="*/ 325 h 1253"/>
                  <a:gd name="T4" fmla="*/ 1379 w 1606"/>
                  <a:gd name="T5" fmla="*/ 88 h 1253"/>
                  <a:gd name="T6" fmla="*/ 1305 w 1606"/>
                  <a:gd name="T7" fmla="*/ 49 h 1253"/>
                  <a:gd name="T8" fmla="*/ 1280 w 1606"/>
                  <a:gd name="T9" fmla="*/ 4 h 1253"/>
                  <a:gd name="T10" fmla="*/ 1235 w 1606"/>
                  <a:gd name="T11" fmla="*/ 40 h 1253"/>
                  <a:gd name="T12" fmla="*/ 1166 w 1606"/>
                  <a:gd name="T13" fmla="*/ 91 h 1253"/>
                  <a:gd name="T14" fmla="*/ 1157 w 1606"/>
                  <a:gd name="T15" fmla="*/ 158 h 1253"/>
                  <a:gd name="T16" fmla="*/ 1129 w 1606"/>
                  <a:gd name="T17" fmla="*/ 68 h 1253"/>
                  <a:gd name="T18" fmla="*/ 1034 w 1606"/>
                  <a:gd name="T19" fmla="*/ 66 h 1253"/>
                  <a:gd name="T20" fmla="*/ 947 w 1606"/>
                  <a:gd name="T21" fmla="*/ 40 h 1253"/>
                  <a:gd name="T22" fmla="*/ 928 w 1606"/>
                  <a:gd name="T23" fmla="*/ 75 h 1253"/>
                  <a:gd name="T24" fmla="*/ 877 w 1606"/>
                  <a:gd name="T25" fmla="*/ 136 h 1253"/>
                  <a:gd name="T26" fmla="*/ 877 w 1606"/>
                  <a:gd name="T27" fmla="*/ 220 h 1253"/>
                  <a:gd name="T28" fmla="*/ 947 w 1606"/>
                  <a:gd name="T29" fmla="*/ 267 h 1253"/>
                  <a:gd name="T30" fmla="*/ 791 w 1606"/>
                  <a:gd name="T31" fmla="*/ 261 h 1253"/>
                  <a:gd name="T32" fmla="*/ 794 w 1606"/>
                  <a:gd name="T33" fmla="*/ 292 h 1253"/>
                  <a:gd name="T34" fmla="*/ 762 w 1606"/>
                  <a:gd name="T35" fmla="*/ 372 h 1253"/>
                  <a:gd name="T36" fmla="*/ 721 w 1606"/>
                  <a:gd name="T37" fmla="*/ 354 h 1253"/>
                  <a:gd name="T38" fmla="*/ 675 w 1606"/>
                  <a:gd name="T39" fmla="*/ 298 h 1253"/>
                  <a:gd name="T40" fmla="*/ 654 w 1606"/>
                  <a:gd name="T41" fmla="*/ 284 h 1253"/>
                  <a:gd name="T42" fmla="*/ 612 w 1606"/>
                  <a:gd name="T43" fmla="*/ 314 h 1253"/>
                  <a:gd name="T44" fmla="*/ 546 w 1606"/>
                  <a:gd name="T45" fmla="*/ 352 h 1253"/>
                  <a:gd name="T46" fmla="*/ 480 w 1606"/>
                  <a:gd name="T47" fmla="*/ 385 h 1253"/>
                  <a:gd name="T48" fmla="*/ 453 w 1606"/>
                  <a:gd name="T49" fmla="*/ 435 h 1253"/>
                  <a:gd name="T50" fmla="*/ 461 w 1606"/>
                  <a:gd name="T51" fmla="*/ 465 h 1253"/>
                  <a:gd name="T52" fmla="*/ 509 w 1606"/>
                  <a:gd name="T53" fmla="*/ 531 h 1253"/>
                  <a:gd name="T54" fmla="*/ 502 w 1606"/>
                  <a:gd name="T55" fmla="*/ 575 h 1253"/>
                  <a:gd name="T56" fmla="*/ 468 w 1606"/>
                  <a:gd name="T57" fmla="*/ 598 h 1253"/>
                  <a:gd name="T58" fmla="*/ 386 w 1606"/>
                  <a:gd name="T59" fmla="*/ 564 h 1253"/>
                  <a:gd name="T60" fmla="*/ 328 w 1606"/>
                  <a:gd name="T61" fmla="*/ 609 h 1253"/>
                  <a:gd name="T62" fmla="*/ 301 w 1606"/>
                  <a:gd name="T63" fmla="*/ 638 h 1253"/>
                  <a:gd name="T64" fmla="*/ 243 w 1606"/>
                  <a:gd name="T65" fmla="*/ 698 h 1253"/>
                  <a:gd name="T66" fmla="*/ 246 w 1606"/>
                  <a:gd name="T67" fmla="*/ 764 h 1253"/>
                  <a:gd name="T68" fmla="*/ 251 w 1606"/>
                  <a:gd name="T69" fmla="*/ 801 h 1253"/>
                  <a:gd name="T70" fmla="*/ 328 w 1606"/>
                  <a:gd name="T71" fmla="*/ 830 h 1253"/>
                  <a:gd name="T72" fmla="*/ 170 w 1606"/>
                  <a:gd name="T73" fmla="*/ 845 h 1253"/>
                  <a:gd name="T74" fmla="*/ 84 w 1606"/>
                  <a:gd name="T75" fmla="*/ 868 h 1253"/>
                  <a:gd name="T76" fmla="*/ 39 w 1606"/>
                  <a:gd name="T77" fmla="*/ 876 h 1253"/>
                  <a:gd name="T78" fmla="*/ 33 w 1606"/>
                  <a:gd name="T79" fmla="*/ 941 h 1253"/>
                  <a:gd name="T80" fmla="*/ 44 w 1606"/>
                  <a:gd name="T81" fmla="*/ 1024 h 1253"/>
                  <a:gd name="T82" fmla="*/ 103 w 1606"/>
                  <a:gd name="T83" fmla="*/ 1058 h 1253"/>
                  <a:gd name="T84" fmla="*/ 289 w 1606"/>
                  <a:gd name="T85" fmla="*/ 1157 h 1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6" h="1253">
                    <a:moveTo>
                      <a:pt x="710" y="1221"/>
                    </a:moveTo>
                    <a:cubicBezTo>
                      <a:pt x="934" y="1239"/>
                      <a:pt x="1158" y="1253"/>
                      <a:pt x="1377" y="1200"/>
                    </a:cubicBezTo>
                    <a:cubicBezTo>
                      <a:pt x="1432" y="1186"/>
                      <a:pt x="1514" y="1171"/>
                      <a:pt x="1549" y="1122"/>
                    </a:cubicBezTo>
                    <a:cubicBezTo>
                      <a:pt x="1606" y="1039"/>
                      <a:pt x="1585" y="907"/>
                      <a:pt x="1568" y="817"/>
                    </a:cubicBezTo>
                    <a:cubicBezTo>
                      <a:pt x="1549" y="719"/>
                      <a:pt x="1554" y="619"/>
                      <a:pt x="1556" y="521"/>
                    </a:cubicBezTo>
                    <a:cubicBezTo>
                      <a:pt x="1557" y="450"/>
                      <a:pt x="1544" y="393"/>
                      <a:pt x="1529" y="325"/>
                    </a:cubicBezTo>
                    <a:cubicBezTo>
                      <a:pt x="1515" y="262"/>
                      <a:pt x="1539" y="143"/>
                      <a:pt x="1471" y="106"/>
                    </a:cubicBezTo>
                    <a:cubicBezTo>
                      <a:pt x="1450" y="94"/>
                      <a:pt x="1425" y="90"/>
                      <a:pt x="1398" y="89"/>
                    </a:cubicBezTo>
                    <a:cubicBezTo>
                      <a:pt x="1391" y="89"/>
                      <a:pt x="1384" y="89"/>
                      <a:pt x="1379" y="88"/>
                    </a:cubicBezTo>
                    <a:cubicBezTo>
                      <a:pt x="1377" y="88"/>
                      <a:pt x="1375" y="87"/>
                      <a:pt x="1374" y="87"/>
                    </a:cubicBezTo>
                    <a:cubicBezTo>
                      <a:pt x="1383" y="68"/>
                      <a:pt x="1383" y="46"/>
                      <a:pt x="1367" y="32"/>
                    </a:cubicBezTo>
                    <a:cubicBezTo>
                      <a:pt x="1347" y="15"/>
                      <a:pt x="1316" y="26"/>
                      <a:pt x="1305" y="49"/>
                    </a:cubicBezTo>
                    <a:cubicBezTo>
                      <a:pt x="1305" y="46"/>
                      <a:pt x="1308" y="43"/>
                      <a:pt x="1309" y="40"/>
                    </a:cubicBezTo>
                    <a:cubicBezTo>
                      <a:pt x="1309" y="38"/>
                      <a:pt x="1309" y="35"/>
                      <a:pt x="1309" y="33"/>
                    </a:cubicBezTo>
                    <a:cubicBezTo>
                      <a:pt x="1306" y="19"/>
                      <a:pt x="1295" y="8"/>
                      <a:pt x="1280" y="4"/>
                    </a:cubicBezTo>
                    <a:cubicBezTo>
                      <a:pt x="1258" y="0"/>
                      <a:pt x="1239" y="13"/>
                      <a:pt x="1232" y="32"/>
                    </a:cubicBezTo>
                    <a:cubicBezTo>
                      <a:pt x="1231" y="35"/>
                      <a:pt x="1231" y="37"/>
                      <a:pt x="1231" y="38"/>
                    </a:cubicBezTo>
                    <a:cubicBezTo>
                      <a:pt x="1233" y="38"/>
                      <a:pt x="1235" y="40"/>
                      <a:pt x="1235" y="40"/>
                    </a:cubicBezTo>
                    <a:cubicBezTo>
                      <a:pt x="1221" y="29"/>
                      <a:pt x="1199" y="32"/>
                      <a:pt x="1185" y="43"/>
                    </a:cubicBezTo>
                    <a:cubicBezTo>
                      <a:pt x="1171" y="54"/>
                      <a:pt x="1174" y="71"/>
                      <a:pt x="1171" y="85"/>
                    </a:cubicBezTo>
                    <a:cubicBezTo>
                      <a:pt x="1169" y="87"/>
                      <a:pt x="1167" y="89"/>
                      <a:pt x="1166" y="91"/>
                    </a:cubicBezTo>
                    <a:cubicBezTo>
                      <a:pt x="1161" y="97"/>
                      <a:pt x="1156" y="103"/>
                      <a:pt x="1152" y="110"/>
                    </a:cubicBezTo>
                    <a:cubicBezTo>
                      <a:pt x="1148" y="117"/>
                      <a:pt x="1145" y="124"/>
                      <a:pt x="1142" y="131"/>
                    </a:cubicBezTo>
                    <a:cubicBezTo>
                      <a:pt x="1143" y="141"/>
                      <a:pt x="1151" y="149"/>
                      <a:pt x="1157" y="158"/>
                    </a:cubicBezTo>
                    <a:cubicBezTo>
                      <a:pt x="1151" y="148"/>
                      <a:pt x="1144" y="138"/>
                      <a:pt x="1137" y="129"/>
                    </a:cubicBezTo>
                    <a:cubicBezTo>
                      <a:pt x="1135" y="127"/>
                      <a:pt x="1133" y="125"/>
                      <a:pt x="1131" y="122"/>
                    </a:cubicBezTo>
                    <a:cubicBezTo>
                      <a:pt x="1137" y="105"/>
                      <a:pt x="1143" y="85"/>
                      <a:pt x="1129" y="68"/>
                    </a:cubicBezTo>
                    <a:cubicBezTo>
                      <a:pt x="1110" y="46"/>
                      <a:pt x="1073" y="43"/>
                      <a:pt x="1059" y="71"/>
                    </a:cubicBezTo>
                    <a:cubicBezTo>
                      <a:pt x="1058" y="71"/>
                      <a:pt x="1055" y="70"/>
                      <a:pt x="1052" y="69"/>
                    </a:cubicBezTo>
                    <a:cubicBezTo>
                      <a:pt x="1046" y="68"/>
                      <a:pt x="1040" y="67"/>
                      <a:pt x="1034" y="66"/>
                    </a:cubicBezTo>
                    <a:cubicBezTo>
                      <a:pt x="1029" y="65"/>
                      <a:pt x="1023" y="64"/>
                      <a:pt x="1017" y="64"/>
                    </a:cubicBezTo>
                    <a:cubicBezTo>
                      <a:pt x="1015" y="64"/>
                      <a:pt x="1012" y="64"/>
                      <a:pt x="1009" y="65"/>
                    </a:cubicBezTo>
                    <a:cubicBezTo>
                      <a:pt x="1006" y="35"/>
                      <a:pt x="970" y="26"/>
                      <a:pt x="947" y="40"/>
                    </a:cubicBezTo>
                    <a:cubicBezTo>
                      <a:pt x="936" y="52"/>
                      <a:pt x="931" y="66"/>
                      <a:pt x="933" y="82"/>
                    </a:cubicBezTo>
                    <a:cubicBezTo>
                      <a:pt x="933" y="80"/>
                      <a:pt x="933" y="80"/>
                      <a:pt x="934" y="77"/>
                    </a:cubicBezTo>
                    <a:cubicBezTo>
                      <a:pt x="932" y="76"/>
                      <a:pt x="930" y="76"/>
                      <a:pt x="928" y="75"/>
                    </a:cubicBezTo>
                    <a:cubicBezTo>
                      <a:pt x="913" y="69"/>
                      <a:pt x="897" y="67"/>
                      <a:pt x="883" y="82"/>
                    </a:cubicBezTo>
                    <a:cubicBezTo>
                      <a:pt x="872" y="99"/>
                      <a:pt x="866" y="127"/>
                      <a:pt x="883" y="141"/>
                    </a:cubicBezTo>
                    <a:cubicBezTo>
                      <a:pt x="880" y="138"/>
                      <a:pt x="880" y="138"/>
                      <a:pt x="877" y="136"/>
                    </a:cubicBezTo>
                    <a:cubicBezTo>
                      <a:pt x="875" y="136"/>
                      <a:pt x="874" y="136"/>
                      <a:pt x="872" y="137"/>
                    </a:cubicBezTo>
                    <a:cubicBezTo>
                      <a:pt x="862" y="140"/>
                      <a:pt x="854" y="148"/>
                      <a:pt x="847" y="155"/>
                    </a:cubicBezTo>
                    <a:cubicBezTo>
                      <a:pt x="830" y="183"/>
                      <a:pt x="852" y="208"/>
                      <a:pt x="877" y="220"/>
                    </a:cubicBezTo>
                    <a:cubicBezTo>
                      <a:pt x="877" y="222"/>
                      <a:pt x="877" y="223"/>
                      <a:pt x="878" y="225"/>
                    </a:cubicBezTo>
                    <a:cubicBezTo>
                      <a:pt x="879" y="231"/>
                      <a:pt x="880" y="236"/>
                      <a:pt x="881" y="241"/>
                    </a:cubicBezTo>
                    <a:cubicBezTo>
                      <a:pt x="894" y="264"/>
                      <a:pt x="925" y="256"/>
                      <a:pt x="947" y="267"/>
                    </a:cubicBezTo>
                    <a:cubicBezTo>
                      <a:pt x="919" y="255"/>
                      <a:pt x="890" y="254"/>
                      <a:pt x="865" y="262"/>
                    </a:cubicBezTo>
                    <a:cubicBezTo>
                      <a:pt x="862" y="263"/>
                      <a:pt x="859" y="264"/>
                      <a:pt x="856" y="265"/>
                    </a:cubicBezTo>
                    <a:cubicBezTo>
                      <a:pt x="841" y="239"/>
                      <a:pt x="808" y="239"/>
                      <a:pt x="791" y="261"/>
                    </a:cubicBezTo>
                    <a:cubicBezTo>
                      <a:pt x="787" y="268"/>
                      <a:pt x="785" y="274"/>
                      <a:pt x="785" y="281"/>
                    </a:cubicBezTo>
                    <a:cubicBezTo>
                      <a:pt x="785" y="283"/>
                      <a:pt x="785" y="285"/>
                      <a:pt x="786" y="288"/>
                    </a:cubicBezTo>
                    <a:cubicBezTo>
                      <a:pt x="785" y="292"/>
                      <a:pt x="788" y="292"/>
                      <a:pt x="794" y="292"/>
                    </a:cubicBezTo>
                    <a:cubicBezTo>
                      <a:pt x="777" y="289"/>
                      <a:pt x="763" y="292"/>
                      <a:pt x="752" y="306"/>
                    </a:cubicBezTo>
                    <a:cubicBezTo>
                      <a:pt x="738" y="326"/>
                      <a:pt x="752" y="348"/>
                      <a:pt x="764" y="366"/>
                    </a:cubicBezTo>
                    <a:cubicBezTo>
                      <a:pt x="763" y="368"/>
                      <a:pt x="762" y="370"/>
                      <a:pt x="762" y="372"/>
                    </a:cubicBezTo>
                    <a:cubicBezTo>
                      <a:pt x="759" y="381"/>
                      <a:pt x="757" y="390"/>
                      <a:pt x="756" y="399"/>
                    </a:cubicBezTo>
                    <a:cubicBezTo>
                      <a:pt x="748" y="383"/>
                      <a:pt x="738" y="369"/>
                      <a:pt x="725" y="358"/>
                    </a:cubicBezTo>
                    <a:cubicBezTo>
                      <a:pt x="723" y="356"/>
                      <a:pt x="721" y="355"/>
                      <a:pt x="721" y="354"/>
                    </a:cubicBezTo>
                    <a:cubicBezTo>
                      <a:pt x="738" y="328"/>
                      <a:pt x="715" y="295"/>
                      <a:pt x="687" y="295"/>
                    </a:cubicBezTo>
                    <a:cubicBezTo>
                      <a:pt x="685" y="295"/>
                      <a:pt x="683" y="296"/>
                      <a:pt x="681" y="296"/>
                    </a:cubicBezTo>
                    <a:cubicBezTo>
                      <a:pt x="679" y="296"/>
                      <a:pt x="677" y="297"/>
                      <a:pt x="675" y="298"/>
                    </a:cubicBezTo>
                    <a:cubicBezTo>
                      <a:pt x="673" y="298"/>
                      <a:pt x="671" y="298"/>
                      <a:pt x="671" y="295"/>
                    </a:cubicBezTo>
                    <a:cubicBezTo>
                      <a:pt x="679" y="303"/>
                      <a:pt x="682" y="314"/>
                      <a:pt x="682" y="326"/>
                    </a:cubicBezTo>
                    <a:cubicBezTo>
                      <a:pt x="682" y="306"/>
                      <a:pt x="671" y="289"/>
                      <a:pt x="654" y="284"/>
                    </a:cubicBezTo>
                    <a:cubicBezTo>
                      <a:pt x="634" y="277"/>
                      <a:pt x="614" y="288"/>
                      <a:pt x="606" y="307"/>
                    </a:cubicBezTo>
                    <a:cubicBezTo>
                      <a:pt x="605" y="309"/>
                      <a:pt x="605" y="311"/>
                      <a:pt x="606" y="311"/>
                    </a:cubicBezTo>
                    <a:cubicBezTo>
                      <a:pt x="606" y="314"/>
                      <a:pt x="609" y="314"/>
                      <a:pt x="612" y="314"/>
                    </a:cubicBezTo>
                    <a:cubicBezTo>
                      <a:pt x="595" y="303"/>
                      <a:pt x="573" y="303"/>
                      <a:pt x="559" y="317"/>
                    </a:cubicBezTo>
                    <a:cubicBezTo>
                      <a:pt x="553" y="326"/>
                      <a:pt x="548" y="337"/>
                      <a:pt x="548" y="347"/>
                    </a:cubicBezTo>
                    <a:cubicBezTo>
                      <a:pt x="548" y="349"/>
                      <a:pt x="548" y="350"/>
                      <a:pt x="546" y="352"/>
                    </a:cubicBezTo>
                    <a:cubicBezTo>
                      <a:pt x="543" y="354"/>
                      <a:pt x="545" y="351"/>
                      <a:pt x="545" y="351"/>
                    </a:cubicBezTo>
                    <a:cubicBezTo>
                      <a:pt x="525" y="331"/>
                      <a:pt x="492" y="342"/>
                      <a:pt x="481" y="365"/>
                    </a:cubicBezTo>
                    <a:cubicBezTo>
                      <a:pt x="479" y="372"/>
                      <a:pt x="478" y="379"/>
                      <a:pt x="480" y="385"/>
                    </a:cubicBezTo>
                    <a:cubicBezTo>
                      <a:pt x="480" y="388"/>
                      <a:pt x="481" y="390"/>
                      <a:pt x="482" y="392"/>
                    </a:cubicBezTo>
                    <a:cubicBezTo>
                      <a:pt x="489" y="398"/>
                      <a:pt x="500" y="387"/>
                      <a:pt x="506" y="395"/>
                    </a:cubicBezTo>
                    <a:cubicBezTo>
                      <a:pt x="481" y="395"/>
                      <a:pt x="458" y="412"/>
                      <a:pt x="453" y="435"/>
                    </a:cubicBezTo>
                    <a:cubicBezTo>
                      <a:pt x="452" y="443"/>
                      <a:pt x="454" y="450"/>
                      <a:pt x="457" y="456"/>
                    </a:cubicBezTo>
                    <a:cubicBezTo>
                      <a:pt x="458" y="458"/>
                      <a:pt x="459" y="460"/>
                      <a:pt x="461" y="462"/>
                    </a:cubicBezTo>
                    <a:cubicBezTo>
                      <a:pt x="461" y="462"/>
                      <a:pt x="461" y="465"/>
                      <a:pt x="461" y="465"/>
                    </a:cubicBezTo>
                    <a:cubicBezTo>
                      <a:pt x="469" y="457"/>
                      <a:pt x="475" y="446"/>
                      <a:pt x="489" y="446"/>
                    </a:cubicBezTo>
                    <a:cubicBezTo>
                      <a:pt x="472" y="446"/>
                      <a:pt x="464" y="460"/>
                      <a:pt x="458" y="474"/>
                    </a:cubicBezTo>
                    <a:cubicBezTo>
                      <a:pt x="450" y="510"/>
                      <a:pt x="486" y="518"/>
                      <a:pt x="509" y="531"/>
                    </a:cubicBezTo>
                    <a:cubicBezTo>
                      <a:pt x="509" y="533"/>
                      <a:pt x="510" y="535"/>
                      <a:pt x="511" y="537"/>
                    </a:cubicBezTo>
                    <a:cubicBezTo>
                      <a:pt x="513" y="543"/>
                      <a:pt x="516" y="550"/>
                      <a:pt x="519" y="556"/>
                    </a:cubicBezTo>
                    <a:cubicBezTo>
                      <a:pt x="513" y="562"/>
                      <a:pt x="508" y="568"/>
                      <a:pt x="502" y="575"/>
                    </a:cubicBezTo>
                    <a:cubicBezTo>
                      <a:pt x="497" y="581"/>
                      <a:pt x="492" y="587"/>
                      <a:pt x="486" y="594"/>
                    </a:cubicBezTo>
                    <a:cubicBezTo>
                      <a:pt x="483" y="597"/>
                      <a:pt x="478" y="602"/>
                      <a:pt x="475" y="602"/>
                    </a:cubicBezTo>
                    <a:cubicBezTo>
                      <a:pt x="473" y="601"/>
                      <a:pt x="470" y="600"/>
                      <a:pt x="468" y="598"/>
                    </a:cubicBezTo>
                    <a:cubicBezTo>
                      <a:pt x="465" y="597"/>
                      <a:pt x="463" y="596"/>
                      <a:pt x="460" y="595"/>
                    </a:cubicBezTo>
                    <a:cubicBezTo>
                      <a:pt x="464" y="569"/>
                      <a:pt x="447" y="549"/>
                      <a:pt x="425" y="546"/>
                    </a:cubicBezTo>
                    <a:cubicBezTo>
                      <a:pt x="411" y="545"/>
                      <a:pt x="395" y="553"/>
                      <a:pt x="386" y="564"/>
                    </a:cubicBezTo>
                    <a:cubicBezTo>
                      <a:pt x="385" y="567"/>
                      <a:pt x="383" y="569"/>
                      <a:pt x="382" y="571"/>
                    </a:cubicBezTo>
                    <a:cubicBezTo>
                      <a:pt x="383" y="574"/>
                      <a:pt x="383" y="577"/>
                      <a:pt x="386" y="577"/>
                    </a:cubicBezTo>
                    <a:cubicBezTo>
                      <a:pt x="360" y="563"/>
                      <a:pt x="330" y="583"/>
                      <a:pt x="328" y="609"/>
                    </a:cubicBezTo>
                    <a:cubicBezTo>
                      <a:pt x="328" y="611"/>
                      <a:pt x="326" y="613"/>
                      <a:pt x="324" y="615"/>
                    </a:cubicBezTo>
                    <a:cubicBezTo>
                      <a:pt x="318" y="620"/>
                      <a:pt x="312" y="626"/>
                      <a:pt x="306" y="632"/>
                    </a:cubicBezTo>
                    <a:cubicBezTo>
                      <a:pt x="304" y="634"/>
                      <a:pt x="302" y="636"/>
                      <a:pt x="301" y="638"/>
                    </a:cubicBezTo>
                    <a:cubicBezTo>
                      <a:pt x="277" y="633"/>
                      <a:pt x="246" y="616"/>
                      <a:pt x="229" y="644"/>
                    </a:cubicBezTo>
                    <a:cubicBezTo>
                      <a:pt x="214" y="668"/>
                      <a:pt x="225" y="686"/>
                      <a:pt x="243" y="699"/>
                    </a:cubicBezTo>
                    <a:cubicBezTo>
                      <a:pt x="245" y="701"/>
                      <a:pt x="243" y="698"/>
                      <a:pt x="243" y="698"/>
                    </a:cubicBezTo>
                    <a:cubicBezTo>
                      <a:pt x="243" y="692"/>
                      <a:pt x="251" y="697"/>
                      <a:pt x="251" y="692"/>
                    </a:cubicBezTo>
                    <a:cubicBezTo>
                      <a:pt x="229" y="704"/>
                      <a:pt x="229" y="737"/>
                      <a:pt x="241" y="758"/>
                    </a:cubicBezTo>
                    <a:cubicBezTo>
                      <a:pt x="243" y="760"/>
                      <a:pt x="244" y="762"/>
                      <a:pt x="246" y="764"/>
                    </a:cubicBezTo>
                    <a:cubicBezTo>
                      <a:pt x="249" y="767"/>
                      <a:pt x="249" y="767"/>
                      <a:pt x="249" y="767"/>
                    </a:cubicBezTo>
                    <a:cubicBezTo>
                      <a:pt x="254" y="762"/>
                      <a:pt x="254" y="750"/>
                      <a:pt x="263" y="748"/>
                    </a:cubicBezTo>
                    <a:cubicBezTo>
                      <a:pt x="246" y="762"/>
                      <a:pt x="240" y="781"/>
                      <a:pt x="251" y="801"/>
                    </a:cubicBezTo>
                    <a:cubicBezTo>
                      <a:pt x="265" y="829"/>
                      <a:pt x="293" y="826"/>
                      <a:pt x="318" y="826"/>
                    </a:cubicBezTo>
                    <a:cubicBezTo>
                      <a:pt x="319" y="827"/>
                      <a:pt x="322" y="827"/>
                      <a:pt x="325" y="827"/>
                    </a:cubicBezTo>
                    <a:cubicBezTo>
                      <a:pt x="327" y="827"/>
                      <a:pt x="329" y="827"/>
                      <a:pt x="328" y="830"/>
                    </a:cubicBezTo>
                    <a:cubicBezTo>
                      <a:pt x="323" y="837"/>
                      <a:pt x="318" y="845"/>
                      <a:pt x="314" y="851"/>
                    </a:cubicBezTo>
                    <a:cubicBezTo>
                      <a:pt x="309" y="858"/>
                      <a:pt x="304" y="865"/>
                      <a:pt x="299" y="872"/>
                    </a:cubicBezTo>
                    <a:cubicBezTo>
                      <a:pt x="265" y="837"/>
                      <a:pt x="214" y="832"/>
                      <a:pt x="170" y="845"/>
                    </a:cubicBezTo>
                    <a:cubicBezTo>
                      <a:pt x="168" y="846"/>
                      <a:pt x="165" y="847"/>
                      <a:pt x="163" y="848"/>
                    </a:cubicBezTo>
                    <a:cubicBezTo>
                      <a:pt x="154" y="831"/>
                      <a:pt x="134" y="826"/>
                      <a:pt x="117" y="831"/>
                    </a:cubicBezTo>
                    <a:cubicBezTo>
                      <a:pt x="100" y="837"/>
                      <a:pt x="89" y="851"/>
                      <a:pt x="84" y="868"/>
                    </a:cubicBezTo>
                    <a:cubicBezTo>
                      <a:pt x="83" y="871"/>
                      <a:pt x="83" y="874"/>
                      <a:pt x="84" y="877"/>
                    </a:cubicBezTo>
                    <a:cubicBezTo>
                      <a:pt x="85" y="880"/>
                      <a:pt x="87" y="883"/>
                      <a:pt x="89" y="885"/>
                    </a:cubicBezTo>
                    <a:cubicBezTo>
                      <a:pt x="73" y="876"/>
                      <a:pt x="56" y="865"/>
                      <a:pt x="39" y="876"/>
                    </a:cubicBezTo>
                    <a:cubicBezTo>
                      <a:pt x="22" y="887"/>
                      <a:pt x="17" y="907"/>
                      <a:pt x="22" y="924"/>
                    </a:cubicBezTo>
                    <a:cubicBezTo>
                      <a:pt x="31" y="943"/>
                      <a:pt x="47" y="952"/>
                      <a:pt x="67" y="957"/>
                    </a:cubicBezTo>
                    <a:cubicBezTo>
                      <a:pt x="56" y="954"/>
                      <a:pt x="45" y="946"/>
                      <a:pt x="33" y="941"/>
                    </a:cubicBezTo>
                    <a:cubicBezTo>
                      <a:pt x="31" y="942"/>
                      <a:pt x="29" y="943"/>
                      <a:pt x="27" y="944"/>
                    </a:cubicBezTo>
                    <a:cubicBezTo>
                      <a:pt x="23" y="947"/>
                      <a:pt x="19" y="950"/>
                      <a:pt x="17" y="954"/>
                    </a:cubicBezTo>
                    <a:cubicBezTo>
                      <a:pt x="0" y="982"/>
                      <a:pt x="14" y="1019"/>
                      <a:pt x="44" y="1024"/>
                    </a:cubicBezTo>
                    <a:cubicBezTo>
                      <a:pt x="44" y="1024"/>
                      <a:pt x="44" y="1022"/>
                      <a:pt x="44" y="1024"/>
                    </a:cubicBezTo>
                    <a:cubicBezTo>
                      <a:pt x="45" y="1029"/>
                      <a:pt x="46" y="1034"/>
                      <a:pt x="47" y="1038"/>
                    </a:cubicBezTo>
                    <a:cubicBezTo>
                      <a:pt x="59" y="1058"/>
                      <a:pt x="81" y="1063"/>
                      <a:pt x="103" y="1058"/>
                    </a:cubicBezTo>
                    <a:cubicBezTo>
                      <a:pt x="105" y="1060"/>
                      <a:pt x="107" y="1062"/>
                      <a:pt x="109" y="1065"/>
                    </a:cubicBezTo>
                    <a:cubicBezTo>
                      <a:pt x="147" y="1111"/>
                      <a:pt x="209" y="1142"/>
                      <a:pt x="265" y="1152"/>
                    </a:cubicBezTo>
                    <a:cubicBezTo>
                      <a:pt x="273" y="1153"/>
                      <a:pt x="281" y="1155"/>
                      <a:pt x="289" y="1157"/>
                    </a:cubicBezTo>
                    <a:cubicBezTo>
                      <a:pt x="330" y="1166"/>
                      <a:pt x="373" y="1170"/>
                      <a:pt x="411" y="1179"/>
                    </a:cubicBezTo>
                    <a:cubicBezTo>
                      <a:pt x="508" y="1205"/>
                      <a:pt x="610" y="1213"/>
                      <a:pt x="710" y="12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Freeform 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473" y="2880"/>
                <a:ext cx="1793" cy="582"/>
              </a:xfrm>
              <a:custGeom>
                <a:avLst/>
                <a:gdLst>
                  <a:gd name="T0" fmla="*/ 667 w 758"/>
                  <a:gd name="T1" fmla="*/ 236 h 246"/>
                  <a:gd name="T2" fmla="*/ 507 w 758"/>
                  <a:gd name="T3" fmla="*/ 229 h 246"/>
                  <a:gd name="T4" fmla="*/ 370 w 758"/>
                  <a:gd name="T5" fmla="*/ 245 h 246"/>
                  <a:gd name="T6" fmla="*/ 215 w 758"/>
                  <a:gd name="T7" fmla="*/ 229 h 246"/>
                  <a:gd name="T8" fmla="*/ 0 w 758"/>
                  <a:gd name="T9" fmla="*/ 232 h 246"/>
                  <a:gd name="T10" fmla="*/ 51 w 758"/>
                  <a:gd name="T11" fmla="*/ 215 h 246"/>
                  <a:gd name="T12" fmla="*/ 85 w 758"/>
                  <a:gd name="T13" fmla="*/ 180 h 246"/>
                  <a:gd name="T14" fmla="*/ 111 w 758"/>
                  <a:gd name="T15" fmla="*/ 145 h 246"/>
                  <a:gd name="T16" fmla="*/ 106 w 758"/>
                  <a:gd name="T17" fmla="*/ 84 h 246"/>
                  <a:gd name="T18" fmla="*/ 146 w 758"/>
                  <a:gd name="T19" fmla="*/ 82 h 246"/>
                  <a:gd name="T20" fmla="*/ 223 w 758"/>
                  <a:gd name="T21" fmla="*/ 55 h 246"/>
                  <a:gd name="T22" fmla="*/ 272 w 758"/>
                  <a:gd name="T23" fmla="*/ 89 h 246"/>
                  <a:gd name="T24" fmla="*/ 343 w 758"/>
                  <a:gd name="T25" fmla="*/ 145 h 246"/>
                  <a:gd name="T26" fmla="*/ 454 w 758"/>
                  <a:gd name="T27" fmla="*/ 179 h 246"/>
                  <a:gd name="T28" fmla="*/ 536 w 758"/>
                  <a:gd name="T29" fmla="*/ 181 h 246"/>
                  <a:gd name="T30" fmla="*/ 635 w 758"/>
                  <a:gd name="T31" fmla="*/ 193 h 246"/>
                  <a:gd name="T32" fmla="*/ 758 w 758"/>
                  <a:gd name="T33" fmla="*/ 209 h 246"/>
                  <a:gd name="T34" fmla="*/ 579 w 758"/>
                  <a:gd name="T35" fmla="*/ 211 h 246"/>
                  <a:gd name="T36" fmla="*/ 665 w 758"/>
                  <a:gd name="T37" fmla="*/ 23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8" h="246">
                    <a:moveTo>
                      <a:pt x="667" y="236"/>
                    </a:moveTo>
                    <a:cubicBezTo>
                      <a:pt x="607" y="239"/>
                      <a:pt x="565" y="230"/>
                      <a:pt x="507" y="229"/>
                    </a:cubicBezTo>
                    <a:cubicBezTo>
                      <a:pt x="451" y="229"/>
                      <a:pt x="434" y="245"/>
                      <a:pt x="370" y="245"/>
                    </a:cubicBezTo>
                    <a:cubicBezTo>
                      <a:pt x="280" y="246"/>
                      <a:pt x="260" y="233"/>
                      <a:pt x="215" y="229"/>
                    </a:cubicBezTo>
                    <a:cubicBezTo>
                      <a:pt x="156" y="224"/>
                      <a:pt x="80" y="228"/>
                      <a:pt x="0" y="232"/>
                    </a:cubicBezTo>
                    <a:cubicBezTo>
                      <a:pt x="9" y="225"/>
                      <a:pt x="31" y="227"/>
                      <a:pt x="51" y="215"/>
                    </a:cubicBezTo>
                    <a:cubicBezTo>
                      <a:pt x="41" y="206"/>
                      <a:pt x="75" y="183"/>
                      <a:pt x="85" y="180"/>
                    </a:cubicBezTo>
                    <a:cubicBezTo>
                      <a:pt x="72" y="167"/>
                      <a:pt x="76" y="148"/>
                      <a:pt x="111" y="145"/>
                    </a:cubicBezTo>
                    <a:cubicBezTo>
                      <a:pt x="102" y="124"/>
                      <a:pt x="92" y="102"/>
                      <a:pt x="106" y="84"/>
                    </a:cubicBezTo>
                    <a:cubicBezTo>
                      <a:pt x="115" y="72"/>
                      <a:pt x="134" y="80"/>
                      <a:pt x="146" y="82"/>
                    </a:cubicBezTo>
                    <a:cubicBezTo>
                      <a:pt x="139" y="67"/>
                      <a:pt x="180" y="0"/>
                      <a:pt x="223" y="55"/>
                    </a:cubicBezTo>
                    <a:cubicBezTo>
                      <a:pt x="265" y="50"/>
                      <a:pt x="275" y="53"/>
                      <a:pt x="272" y="89"/>
                    </a:cubicBezTo>
                    <a:cubicBezTo>
                      <a:pt x="313" y="82"/>
                      <a:pt x="347" y="102"/>
                      <a:pt x="343" y="145"/>
                    </a:cubicBezTo>
                    <a:cubicBezTo>
                      <a:pt x="385" y="138"/>
                      <a:pt x="437" y="127"/>
                      <a:pt x="454" y="179"/>
                    </a:cubicBezTo>
                    <a:cubicBezTo>
                      <a:pt x="482" y="167"/>
                      <a:pt x="510" y="148"/>
                      <a:pt x="536" y="181"/>
                    </a:cubicBezTo>
                    <a:cubicBezTo>
                      <a:pt x="558" y="160"/>
                      <a:pt x="610" y="186"/>
                      <a:pt x="635" y="193"/>
                    </a:cubicBezTo>
                    <a:cubicBezTo>
                      <a:pt x="674" y="203"/>
                      <a:pt x="712" y="207"/>
                      <a:pt x="758" y="209"/>
                    </a:cubicBezTo>
                    <a:cubicBezTo>
                      <a:pt x="758" y="217"/>
                      <a:pt x="580" y="207"/>
                      <a:pt x="579" y="211"/>
                    </a:cubicBezTo>
                    <a:cubicBezTo>
                      <a:pt x="575" y="222"/>
                      <a:pt x="682" y="234"/>
                      <a:pt x="665" y="236"/>
                    </a:cubicBezTo>
                  </a:path>
                </a:pathLst>
              </a:custGeom>
              <a:solidFill>
                <a:schemeClr val="accent5">
                  <a:alpha val="4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10000"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5678592" y="2912353"/>
              <a:ext cx="5360645" cy="3328110"/>
              <a:chOff x="1473" y="692"/>
              <a:chExt cx="4779" cy="2967"/>
            </a:xfrm>
            <a:solidFill>
              <a:schemeClr val="accent5">
                <a:alpha val="35000"/>
              </a:schemeClr>
            </a:solidFill>
          </p:grpSpPr>
          <p:sp>
            <p:nvSpPr>
              <p:cNvPr id="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452" y="692"/>
                <a:ext cx="3800" cy="2967"/>
              </a:xfrm>
              <a:custGeom>
                <a:avLst/>
                <a:gdLst>
                  <a:gd name="T0" fmla="*/ 1549 w 1606"/>
                  <a:gd name="T1" fmla="*/ 1122 h 1253"/>
                  <a:gd name="T2" fmla="*/ 1529 w 1606"/>
                  <a:gd name="T3" fmla="*/ 325 h 1253"/>
                  <a:gd name="T4" fmla="*/ 1379 w 1606"/>
                  <a:gd name="T5" fmla="*/ 88 h 1253"/>
                  <a:gd name="T6" fmla="*/ 1305 w 1606"/>
                  <a:gd name="T7" fmla="*/ 49 h 1253"/>
                  <a:gd name="T8" fmla="*/ 1280 w 1606"/>
                  <a:gd name="T9" fmla="*/ 4 h 1253"/>
                  <a:gd name="T10" fmla="*/ 1235 w 1606"/>
                  <a:gd name="T11" fmla="*/ 40 h 1253"/>
                  <a:gd name="T12" fmla="*/ 1166 w 1606"/>
                  <a:gd name="T13" fmla="*/ 91 h 1253"/>
                  <a:gd name="T14" fmla="*/ 1157 w 1606"/>
                  <a:gd name="T15" fmla="*/ 158 h 1253"/>
                  <a:gd name="T16" fmla="*/ 1129 w 1606"/>
                  <a:gd name="T17" fmla="*/ 68 h 1253"/>
                  <a:gd name="T18" fmla="*/ 1034 w 1606"/>
                  <a:gd name="T19" fmla="*/ 66 h 1253"/>
                  <a:gd name="T20" fmla="*/ 947 w 1606"/>
                  <a:gd name="T21" fmla="*/ 40 h 1253"/>
                  <a:gd name="T22" fmla="*/ 928 w 1606"/>
                  <a:gd name="T23" fmla="*/ 75 h 1253"/>
                  <a:gd name="T24" fmla="*/ 877 w 1606"/>
                  <a:gd name="T25" fmla="*/ 136 h 1253"/>
                  <a:gd name="T26" fmla="*/ 877 w 1606"/>
                  <a:gd name="T27" fmla="*/ 220 h 1253"/>
                  <a:gd name="T28" fmla="*/ 947 w 1606"/>
                  <a:gd name="T29" fmla="*/ 267 h 1253"/>
                  <a:gd name="T30" fmla="*/ 791 w 1606"/>
                  <a:gd name="T31" fmla="*/ 261 h 1253"/>
                  <a:gd name="T32" fmla="*/ 794 w 1606"/>
                  <a:gd name="T33" fmla="*/ 292 h 1253"/>
                  <a:gd name="T34" fmla="*/ 762 w 1606"/>
                  <a:gd name="T35" fmla="*/ 372 h 1253"/>
                  <a:gd name="T36" fmla="*/ 721 w 1606"/>
                  <a:gd name="T37" fmla="*/ 354 h 1253"/>
                  <a:gd name="T38" fmla="*/ 675 w 1606"/>
                  <a:gd name="T39" fmla="*/ 298 h 1253"/>
                  <a:gd name="T40" fmla="*/ 654 w 1606"/>
                  <a:gd name="T41" fmla="*/ 284 h 1253"/>
                  <a:gd name="T42" fmla="*/ 612 w 1606"/>
                  <a:gd name="T43" fmla="*/ 314 h 1253"/>
                  <a:gd name="T44" fmla="*/ 546 w 1606"/>
                  <a:gd name="T45" fmla="*/ 352 h 1253"/>
                  <a:gd name="T46" fmla="*/ 480 w 1606"/>
                  <a:gd name="T47" fmla="*/ 385 h 1253"/>
                  <a:gd name="T48" fmla="*/ 453 w 1606"/>
                  <a:gd name="T49" fmla="*/ 435 h 1253"/>
                  <a:gd name="T50" fmla="*/ 461 w 1606"/>
                  <a:gd name="T51" fmla="*/ 465 h 1253"/>
                  <a:gd name="T52" fmla="*/ 509 w 1606"/>
                  <a:gd name="T53" fmla="*/ 531 h 1253"/>
                  <a:gd name="T54" fmla="*/ 502 w 1606"/>
                  <a:gd name="T55" fmla="*/ 575 h 1253"/>
                  <a:gd name="T56" fmla="*/ 468 w 1606"/>
                  <a:gd name="T57" fmla="*/ 598 h 1253"/>
                  <a:gd name="T58" fmla="*/ 386 w 1606"/>
                  <a:gd name="T59" fmla="*/ 564 h 1253"/>
                  <a:gd name="T60" fmla="*/ 328 w 1606"/>
                  <a:gd name="T61" fmla="*/ 609 h 1253"/>
                  <a:gd name="T62" fmla="*/ 301 w 1606"/>
                  <a:gd name="T63" fmla="*/ 638 h 1253"/>
                  <a:gd name="T64" fmla="*/ 243 w 1606"/>
                  <a:gd name="T65" fmla="*/ 698 h 1253"/>
                  <a:gd name="T66" fmla="*/ 246 w 1606"/>
                  <a:gd name="T67" fmla="*/ 764 h 1253"/>
                  <a:gd name="T68" fmla="*/ 251 w 1606"/>
                  <a:gd name="T69" fmla="*/ 801 h 1253"/>
                  <a:gd name="T70" fmla="*/ 328 w 1606"/>
                  <a:gd name="T71" fmla="*/ 830 h 1253"/>
                  <a:gd name="T72" fmla="*/ 170 w 1606"/>
                  <a:gd name="T73" fmla="*/ 845 h 1253"/>
                  <a:gd name="T74" fmla="*/ 84 w 1606"/>
                  <a:gd name="T75" fmla="*/ 868 h 1253"/>
                  <a:gd name="T76" fmla="*/ 39 w 1606"/>
                  <a:gd name="T77" fmla="*/ 876 h 1253"/>
                  <a:gd name="T78" fmla="*/ 33 w 1606"/>
                  <a:gd name="T79" fmla="*/ 941 h 1253"/>
                  <a:gd name="T80" fmla="*/ 44 w 1606"/>
                  <a:gd name="T81" fmla="*/ 1024 h 1253"/>
                  <a:gd name="T82" fmla="*/ 103 w 1606"/>
                  <a:gd name="T83" fmla="*/ 1058 h 1253"/>
                  <a:gd name="T84" fmla="*/ 289 w 1606"/>
                  <a:gd name="T85" fmla="*/ 1157 h 1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6" h="1253">
                    <a:moveTo>
                      <a:pt x="710" y="1221"/>
                    </a:moveTo>
                    <a:cubicBezTo>
                      <a:pt x="934" y="1239"/>
                      <a:pt x="1158" y="1253"/>
                      <a:pt x="1377" y="1200"/>
                    </a:cubicBezTo>
                    <a:cubicBezTo>
                      <a:pt x="1432" y="1186"/>
                      <a:pt x="1514" y="1171"/>
                      <a:pt x="1549" y="1122"/>
                    </a:cubicBezTo>
                    <a:cubicBezTo>
                      <a:pt x="1606" y="1039"/>
                      <a:pt x="1585" y="907"/>
                      <a:pt x="1568" y="817"/>
                    </a:cubicBezTo>
                    <a:cubicBezTo>
                      <a:pt x="1549" y="719"/>
                      <a:pt x="1554" y="619"/>
                      <a:pt x="1556" y="521"/>
                    </a:cubicBezTo>
                    <a:cubicBezTo>
                      <a:pt x="1557" y="450"/>
                      <a:pt x="1544" y="393"/>
                      <a:pt x="1529" y="325"/>
                    </a:cubicBezTo>
                    <a:cubicBezTo>
                      <a:pt x="1515" y="262"/>
                      <a:pt x="1539" y="143"/>
                      <a:pt x="1471" y="106"/>
                    </a:cubicBezTo>
                    <a:cubicBezTo>
                      <a:pt x="1450" y="94"/>
                      <a:pt x="1425" y="90"/>
                      <a:pt x="1398" y="89"/>
                    </a:cubicBezTo>
                    <a:cubicBezTo>
                      <a:pt x="1391" y="89"/>
                      <a:pt x="1384" y="89"/>
                      <a:pt x="1379" y="88"/>
                    </a:cubicBezTo>
                    <a:cubicBezTo>
                      <a:pt x="1377" y="88"/>
                      <a:pt x="1375" y="87"/>
                      <a:pt x="1374" y="87"/>
                    </a:cubicBezTo>
                    <a:cubicBezTo>
                      <a:pt x="1383" y="68"/>
                      <a:pt x="1383" y="46"/>
                      <a:pt x="1367" y="32"/>
                    </a:cubicBezTo>
                    <a:cubicBezTo>
                      <a:pt x="1347" y="15"/>
                      <a:pt x="1316" y="26"/>
                      <a:pt x="1305" y="49"/>
                    </a:cubicBezTo>
                    <a:cubicBezTo>
                      <a:pt x="1305" y="46"/>
                      <a:pt x="1308" y="43"/>
                      <a:pt x="1309" y="40"/>
                    </a:cubicBezTo>
                    <a:cubicBezTo>
                      <a:pt x="1309" y="38"/>
                      <a:pt x="1309" y="35"/>
                      <a:pt x="1309" y="33"/>
                    </a:cubicBezTo>
                    <a:cubicBezTo>
                      <a:pt x="1306" y="19"/>
                      <a:pt x="1295" y="8"/>
                      <a:pt x="1280" y="4"/>
                    </a:cubicBezTo>
                    <a:cubicBezTo>
                      <a:pt x="1258" y="0"/>
                      <a:pt x="1239" y="13"/>
                      <a:pt x="1232" y="32"/>
                    </a:cubicBezTo>
                    <a:cubicBezTo>
                      <a:pt x="1231" y="35"/>
                      <a:pt x="1231" y="37"/>
                      <a:pt x="1231" y="38"/>
                    </a:cubicBezTo>
                    <a:cubicBezTo>
                      <a:pt x="1233" y="38"/>
                      <a:pt x="1235" y="40"/>
                      <a:pt x="1235" y="40"/>
                    </a:cubicBezTo>
                    <a:cubicBezTo>
                      <a:pt x="1221" y="29"/>
                      <a:pt x="1199" y="32"/>
                      <a:pt x="1185" y="43"/>
                    </a:cubicBezTo>
                    <a:cubicBezTo>
                      <a:pt x="1171" y="54"/>
                      <a:pt x="1174" y="71"/>
                      <a:pt x="1171" y="85"/>
                    </a:cubicBezTo>
                    <a:cubicBezTo>
                      <a:pt x="1169" y="87"/>
                      <a:pt x="1167" y="89"/>
                      <a:pt x="1166" y="91"/>
                    </a:cubicBezTo>
                    <a:cubicBezTo>
                      <a:pt x="1161" y="97"/>
                      <a:pt x="1156" y="103"/>
                      <a:pt x="1152" y="110"/>
                    </a:cubicBezTo>
                    <a:cubicBezTo>
                      <a:pt x="1148" y="117"/>
                      <a:pt x="1145" y="124"/>
                      <a:pt x="1142" y="131"/>
                    </a:cubicBezTo>
                    <a:cubicBezTo>
                      <a:pt x="1143" y="141"/>
                      <a:pt x="1151" y="149"/>
                      <a:pt x="1157" y="158"/>
                    </a:cubicBezTo>
                    <a:cubicBezTo>
                      <a:pt x="1151" y="148"/>
                      <a:pt x="1144" y="138"/>
                      <a:pt x="1137" y="129"/>
                    </a:cubicBezTo>
                    <a:cubicBezTo>
                      <a:pt x="1135" y="127"/>
                      <a:pt x="1133" y="125"/>
                      <a:pt x="1131" y="122"/>
                    </a:cubicBezTo>
                    <a:cubicBezTo>
                      <a:pt x="1137" y="105"/>
                      <a:pt x="1143" y="85"/>
                      <a:pt x="1129" y="68"/>
                    </a:cubicBezTo>
                    <a:cubicBezTo>
                      <a:pt x="1110" y="46"/>
                      <a:pt x="1073" y="43"/>
                      <a:pt x="1059" y="71"/>
                    </a:cubicBezTo>
                    <a:cubicBezTo>
                      <a:pt x="1058" y="71"/>
                      <a:pt x="1055" y="70"/>
                      <a:pt x="1052" y="69"/>
                    </a:cubicBezTo>
                    <a:cubicBezTo>
                      <a:pt x="1046" y="68"/>
                      <a:pt x="1040" y="67"/>
                      <a:pt x="1034" y="66"/>
                    </a:cubicBezTo>
                    <a:cubicBezTo>
                      <a:pt x="1029" y="65"/>
                      <a:pt x="1023" y="64"/>
                      <a:pt x="1017" y="64"/>
                    </a:cubicBezTo>
                    <a:cubicBezTo>
                      <a:pt x="1015" y="64"/>
                      <a:pt x="1012" y="64"/>
                      <a:pt x="1009" y="65"/>
                    </a:cubicBezTo>
                    <a:cubicBezTo>
                      <a:pt x="1006" y="35"/>
                      <a:pt x="970" y="26"/>
                      <a:pt x="947" y="40"/>
                    </a:cubicBezTo>
                    <a:cubicBezTo>
                      <a:pt x="936" y="52"/>
                      <a:pt x="931" y="66"/>
                      <a:pt x="933" y="82"/>
                    </a:cubicBezTo>
                    <a:cubicBezTo>
                      <a:pt x="933" y="80"/>
                      <a:pt x="933" y="80"/>
                      <a:pt x="934" y="77"/>
                    </a:cubicBezTo>
                    <a:cubicBezTo>
                      <a:pt x="932" y="76"/>
                      <a:pt x="930" y="76"/>
                      <a:pt x="928" y="75"/>
                    </a:cubicBezTo>
                    <a:cubicBezTo>
                      <a:pt x="913" y="69"/>
                      <a:pt x="897" y="67"/>
                      <a:pt x="883" y="82"/>
                    </a:cubicBezTo>
                    <a:cubicBezTo>
                      <a:pt x="872" y="99"/>
                      <a:pt x="866" y="127"/>
                      <a:pt x="883" y="141"/>
                    </a:cubicBezTo>
                    <a:cubicBezTo>
                      <a:pt x="880" y="138"/>
                      <a:pt x="880" y="138"/>
                      <a:pt x="877" y="136"/>
                    </a:cubicBezTo>
                    <a:cubicBezTo>
                      <a:pt x="875" y="136"/>
                      <a:pt x="874" y="136"/>
                      <a:pt x="872" y="137"/>
                    </a:cubicBezTo>
                    <a:cubicBezTo>
                      <a:pt x="862" y="140"/>
                      <a:pt x="854" y="148"/>
                      <a:pt x="847" y="155"/>
                    </a:cubicBezTo>
                    <a:cubicBezTo>
                      <a:pt x="830" y="183"/>
                      <a:pt x="852" y="208"/>
                      <a:pt x="877" y="220"/>
                    </a:cubicBezTo>
                    <a:cubicBezTo>
                      <a:pt x="877" y="222"/>
                      <a:pt x="877" y="223"/>
                      <a:pt x="878" y="225"/>
                    </a:cubicBezTo>
                    <a:cubicBezTo>
                      <a:pt x="879" y="231"/>
                      <a:pt x="880" y="236"/>
                      <a:pt x="881" y="241"/>
                    </a:cubicBezTo>
                    <a:cubicBezTo>
                      <a:pt x="894" y="264"/>
                      <a:pt x="925" y="256"/>
                      <a:pt x="947" y="267"/>
                    </a:cubicBezTo>
                    <a:cubicBezTo>
                      <a:pt x="919" y="255"/>
                      <a:pt x="890" y="254"/>
                      <a:pt x="865" y="262"/>
                    </a:cubicBezTo>
                    <a:cubicBezTo>
                      <a:pt x="862" y="263"/>
                      <a:pt x="859" y="264"/>
                      <a:pt x="856" y="265"/>
                    </a:cubicBezTo>
                    <a:cubicBezTo>
                      <a:pt x="841" y="239"/>
                      <a:pt x="808" y="239"/>
                      <a:pt x="791" y="261"/>
                    </a:cubicBezTo>
                    <a:cubicBezTo>
                      <a:pt x="787" y="268"/>
                      <a:pt x="785" y="274"/>
                      <a:pt x="785" y="281"/>
                    </a:cubicBezTo>
                    <a:cubicBezTo>
                      <a:pt x="785" y="283"/>
                      <a:pt x="785" y="285"/>
                      <a:pt x="786" y="288"/>
                    </a:cubicBezTo>
                    <a:cubicBezTo>
                      <a:pt x="785" y="292"/>
                      <a:pt x="788" y="292"/>
                      <a:pt x="794" y="292"/>
                    </a:cubicBezTo>
                    <a:cubicBezTo>
                      <a:pt x="777" y="289"/>
                      <a:pt x="763" y="292"/>
                      <a:pt x="752" y="306"/>
                    </a:cubicBezTo>
                    <a:cubicBezTo>
                      <a:pt x="738" y="326"/>
                      <a:pt x="752" y="348"/>
                      <a:pt x="764" y="366"/>
                    </a:cubicBezTo>
                    <a:cubicBezTo>
                      <a:pt x="763" y="368"/>
                      <a:pt x="762" y="370"/>
                      <a:pt x="762" y="372"/>
                    </a:cubicBezTo>
                    <a:cubicBezTo>
                      <a:pt x="759" y="381"/>
                      <a:pt x="757" y="390"/>
                      <a:pt x="756" y="399"/>
                    </a:cubicBezTo>
                    <a:cubicBezTo>
                      <a:pt x="748" y="383"/>
                      <a:pt x="738" y="369"/>
                      <a:pt x="725" y="358"/>
                    </a:cubicBezTo>
                    <a:cubicBezTo>
                      <a:pt x="723" y="356"/>
                      <a:pt x="721" y="355"/>
                      <a:pt x="721" y="354"/>
                    </a:cubicBezTo>
                    <a:cubicBezTo>
                      <a:pt x="738" y="328"/>
                      <a:pt x="715" y="295"/>
                      <a:pt x="687" y="295"/>
                    </a:cubicBezTo>
                    <a:cubicBezTo>
                      <a:pt x="685" y="295"/>
                      <a:pt x="683" y="296"/>
                      <a:pt x="681" y="296"/>
                    </a:cubicBezTo>
                    <a:cubicBezTo>
                      <a:pt x="679" y="296"/>
                      <a:pt x="677" y="297"/>
                      <a:pt x="675" y="298"/>
                    </a:cubicBezTo>
                    <a:cubicBezTo>
                      <a:pt x="673" y="298"/>
                      <a:pt x="671" y="298"/>
                      <a:pt x="671" y="295"/>
                    </a:cubicBezTo>
                    <a:cubicBezTo>
                      <a:pt x="679" y="303"/>
                      <a:pt x="682" y="314"/>
                      <a:pt x="682" y="326"/>
                    </a:cubicBezTo>
                    <a:cubicBezTo>
                      <a:pt x="682" y="306"/>
                      <a:pt x="671" y="289"/>
                      <a:pt x="654" y="284"/>
                    </a:cubicBezTo>
                    <a:cubicBezTo>
                      <a:pt x="634" y="277"/>
                      <a:pt x="614" y="288"/>
                      <a:pt x="606" y="307"/>
                    </a:cubicBezTo>
                    <a:cubicBezTo>
                      <a:pt x="605" y="309"/>
                      <a:pt x="605" y="311"/>
                      <a:pt x="606" y="311"/>
                    </a:cubicBezTo>
                    <a:cubicBezTo>
                      <a:pt x="606" y="314"/>
                      <a:pt x="609" y="314"/>
                      <a:pt x="612" y="314"/>
                    </a:cubicBezTo>
                    <a:cubicBezTo>
                      <a:pt x="595" y="303"/>
                      <a:pt x="573" y="303"/>
                      <a:pt x="559" y="317"/>
                    </a:cubicBezTo>
                    <a:cubicBezTo>
                      <a:pt x="553" y="326"/>
                      <a:pt x="548" y="337"/>
                      <a:pt x="548" y="347"/>
                    </a:cubicBezTo>
                    <a:cubicBezTo>
                      <a:pt x="548" y="349"/>
                      <a:pt x="548" y="350"/>
                      <a:pt x="546" y="352"/>
                    </a:cubicBezTo>
                    <a:cubicBezTo>
                      <a:pt x="543" y="354"/>
                      <a:pt x="545" y="351"/>
                      <a:pt x="545" y="351"/>
                    </a:cubicBezTo>
                    <a:cubicBezTo>
                      <a:pt x="525" y="331"/>
                      <a:pt x="492" y="342"/>
                      <a:pt x="481" y="365"/>
                    </a:cubicBezTo>
                    <a:cubicBezTo>
                      <a:pt x="479" y="372"/>
                      <a:pt x="478" y="379"/>
                      <a:pt x="480" y="385"/>
                    </a:cubicBezTo>
                    <a:cubicBezTo>
                      <a:pt x="480" y="388"/>
                      <a:pt x="481" y="390"/>
                      <a:pt x="482" y="392"/>
                    </a:cubicBezTo>
                    <a:cubicBezTo>
                      <a:pt x="489" y="398"/>
                      <a:pt x="500" y="387"/>
                      <a:pt x="506" y="395"/>
                    </a:cubicBezTo>
                    <a:cubicBezTo>
                      <a:pt x="481" y="395"/>
                      <a:pt x="458" y="412"/>
                      <a:pt x="453" y="435"/>
                    </a:cubicBezTo>
                    <a:cubicBezTo>
                      <a:pt x="452" y="443"/>
                      <a:pt x="454" y="450"/>
                      <a:pt x="457" y="456"/>
                    </a:cubicBezTo>
                    <a:cubicBezTo>
                      <a:pt x="458" y="458"/>
                      <a:pt x="459" y="460"/>
                      <a:pt x="461" y="462"/>
                    </a:cubicBezTo>
                    <a:cubicBezTo>
                      <a:pt x="461" y="462"/>
                      <a:pt x="461" y="465"/>
                      <a:pt x="461" y="465"/>
                    </a:cubicBezTo>
                    <a:cubicBezTo>
                      <a:pt x="469" y="457"/>
                      <a:pt x="475" y="446"/>
                      <a:pt x="489" y="446"/>
                    </a:cubicBezTo>
                    <a:cubicBezTo>
                      <a:pt x="472" y="446"/>
                      <a:pt x="464" y="460"/>
                      <a:pt x="458" y="474"/>
                    </a:cubicBezTo>
                    <a:cubicBezTo>
                      <a:pt x="450" y="510"/>
                      <a:pt x="486" y="518"/>
                      <a:pt x="509" y="531"/>
                    </a:cubicBezTo>
                    <a:cubicBezTo>
                      <a:pt x="509" y="533"/>
                      <a:pt x="510" y="535"/>
                      <a:pt x="511" y="537"/>
                    </a:cubicBezTo>
                    <a:cubicBezTo>
                      <a:pt x="513" y="543"/>
                      <a:pt x="516" y="550"/>
                      <a:pt x="519" y="556"/>
                    </a:cubicBezTo>
                    <a:cubicBezTo>
                      <a:pt x="513" y="562"/>
                      <a:pt x="508" y="568"/>
                      <a:pt x="502" y="575"/>
                    </a:cubicBezTo>
                    <a:cubicBezTo>
                      <a:pt x="497" y="581"/>
                      <a:pt x="492" y="587"/>
                      <a:pt x="486" y="594"/>
                    </a:cubicBezTo>
                    <a:cubicBezTo>
                      <a:pt x="483" y="597"/>
                      <a:pt x="478" y="602"/>
                      <a:pt x="475" y="602"/>
                    </a:cubicBezTo>
                    <a:cubicBezTo>
                      <a:pt x="473" y="601"/>
                      <a:pt x="470" y="600"/>
                      <a:pt x="468" y="598"/>
                    </a:cubicBezTo>
                    <a:cubicBezTo>
                      <a:pt x="465" y="597"/>
                      <a:pt x="463" y="596"/>
                      <a:pt x="460" y="595"/>
                    </a:cubicBezTo>
                    <a:cubicBezTo>
                      <a:pt x="464" y="569"/>
                      <a:pt x="447" y="549"/>
                      <a:pt x="425" y="546"/>
                    </a:cubicBezTo>
                    <a:cubicBezTo>
                      <a:pt x="411" y="545"/>
                      <a:pt x="395" y="553"/>
                      <a:pt x="386" y="564"/>
                    </a:cubicBezTo>
                    <a:cubicBezTo>
                      <a:pt x="385" y="567"/>
                      <a:pt x="383" y="569"/>
                      <a:pt x="382" y="571"/>
                    </a:cubicBezTo>
                    <a:cubicBezTo>
                      <a:pt x="383" y="574"/>
                      <a:pt x="383" y="577"/>
                      <a:pt x="386" y="577"/>
                    </a:cubicBezTo>
                    <a:cubicBezTo>
                      <a:pt x="360" y="563"/>
                      <a:pt x="330" y="583"/>
                      <a:pt x="328" y="609"/>
                    </a:cubicBezTo>
                    <a:cubicBezTo>
                      <a:pt x="328" y="611"/>
                      <a:pt x="326" y="613"/>
                      <a:pt x="324" y="615"/>
                    </a:cubicBezTo>
                    <a:cubicBezTo>
                      <a:pt x="318" y="620"/>
                      <a:pt x="312" y="626"/>
                      <a:pt x="306" y="632"/>
                    </a:cubicBezTo>
                    <a:cubicBezTo>
                      <a:pt x="304" y="634"/>
                      <a:pt x="302" y="636"/>
                      <a:pt x="301" y="638"/>
                    </a:cubicBezTo>
                    <a:cubicBezTo>
                      <a:pt x="277" y="633"/>
                      <a:pt x="246" y="616"/>
                      <a:pt x="229" y="644"/>
                    </a:cubicBezTo>
                    <a:cubicBezTo>
                      <a:pt x="214" y="668"/>
                      <a:pt x="225" y="686"/>
                      <a:pt x="243" y="699"/>
                    </a:cubicBezTo>
                    <a:cubicBezTo>
                      <a:pt x="245" y="701"/>
                      <a:pt x="243" y="698"/>
                      <a:pt x="243" y="698"/>
                    </a:cubicBezTo>
                    <a:cubicBezTo>
                      <a:pt x="243" y="692"/>
                      <a:pt x="251" y="697"/>
                      <a:pt x="251" y="692"/>
                    </a:cubicBezTo>
                    <a:cubicBezTo>
                      <a:pt x="229" y="704"/>
                      <a:pt x="229" y="737"/>
                      <a:pt x="241" y="758"/>
                    </a:cubicBezTo>
                    <a:cubicBezTo>
                      <a:pt x="243" y="760"/>
                      <a:pt x="244" y="762"/>
                      <a:pt x="246" y="764"/>
                    </a:cubicBezTo>
                    <a:cubicBezTo>
                      <a:pt x="249" y="767"/>
                      <a:pt x="249" y="767"/>
                      <a:pt x="249" y="767"/>
                    </a:cubicBezTo>
                    <a:cubicBezTo>
                      <a:pt x="254" y="762"/>
                      <a:pt x="254" y="750"/>
                      <a:pt x="263" y="748"/>
                    </a:cubicBezTo>
                    <a:cubicBezTo>
                      <a:pt x="246" y="762"/>
                      <a:pt x="240" y="781"/>
                      <a:pt x="251" y="801"/>
                    </a:cubicBezTo>
                    <a:cubicBezTo>
                      <a:pt x="265" y="829"/>
                      <a:pt x="293" y="826"/>
                      <a:pt x="318" y="826"/>
                    </a:cubicBezTo>
                    <a:cubicBezTo>
                      <a:pt x="319" y="827"/>
                      <a:pt x="322" y="827"/>
                      <a:pt x="325" y="827"/>
                    </a:cubicBezTo>
                    <a:cubicBezTo>
                      <a:pt x="327" y="827"/>
                      <a:pt x="329" y="827"/>
                      <a:pt x="328" y="830"/>
                    </a:cubicBezTo>
                    <a:cubicBezTo>
                      <a:pt x="323" y="837"/>
                      <a:pt x="318" y="845"/>
                      <a:pt x="314" y="851"/>
                    </a:cubicBezTo>
                    <a:cubicBezTo>
                      <a:pt x="309" y="858"/>
                      <a:pt x="304" y="865"/>
                      <a:pt x="299" y="872"/>
                    </a:cubicBezTo>
                    <a:cubicBezTo>
                      <a:pt x="265" y="837"/>
                      <a:pt x="214" y="832"/>
                      <a:pt x="170" y="845"/>
                    </a:cubicBezTo>
                    <a:cubicBezTo>
                      <a:pt x="168" y="846"/>
                      <a:pt x="165" y="847"/>
                      <a:pt x="163" y="848"/>
                    </a:cubicBezTo>
                    <a:cubicBezTo>
                      <a:pt x="154" y="831"/>
                      <a:pt x="134" y="826"/>
                      <a:pt x="117" y="831"/>
                    </a:cubicBezTo>
                    <a:cubicBezTo>
                      <a:pt x="100" y="837"/>
                      <a:pt x="89" y="851"/>
                      <a:pt x="84" y="868"/>
                    </a:cubicBezTo>
                    <a:cubicBezTo>
                      <a:pt x="83" y="871"/>
                      <a:pt x="83" y="874"/>
                      <a:pt x="84" y="877"/>
                    </a:cubicBezTo>
                    <a:cubicBezTo>
                      <a:pt x="85" y="880"/>
                      <a:pt x="87" y="883"/>
                      <a:pt x="89" y="885"/>
                    </a:cubicBezTo>
                    <a:cubicBezTo>
                      <a:pt x="73" y="876"/>
                      <a:pt x="56" y="865"/>
                      <a:pt x="39" y="876"/>
                    </a:cubicBezTo>
                    <a:cubicBezTo>
                      <a:pt x="22" y="887"/>
                      <a:pt x="17" y="907"/>
                      <a:pt x="22" y="924"/>
                    </a:cubicBezTo>
                    <a:cubicBezTo>
                      <a:pt x="31" y="943"/>
                      <a:pt x="47" y="952"/>
                      <a:pt x="67" y="957"/>
                    </a:cubicBezTo>
                    <a:cubicBezTo>
                      <a:pt x="56" y="954"/>
                      <a:pt x="45" y="946"/>
                      <a:pt x="33" y="941"/>
                    </a:cubicBezTo>
                    <a:cubicBezTo>
                      <a:pt x="31" y="942"/>
                      <a:pt x="29" y="943"/>
                      <a:pt x="27" y="944"/>
                    </a:cubicBezTo>
                    <a:cubicBezTo>
                      <a:pt x="23" y="947"/>
                      <a:pt x="19" y="950"/>
                      <a:pt x="17" y="954"/>
                    </a:cubicBezTo>
                    <a:cubicBezTo>
                      <a:pt x="0" y="982"/>
                      <a:pt x="14" y="1019"/>
                      <a:pt x="44" y="1024"/>
                    </a:cubicBezTo>
                    <a:cubicBezTo>
                      <a:pt x="44" y="1024"/>
                      <a:pt x="44" y="1022"/>
                      <a:pt x="44" y="1024"/>
                    </a:cubicBezTo>
                    <a:cubicBezTo>
                      <a:pt x="45" y="1029"/>
                      <a:pt x="46" y="1034"/>
                      <a:pt x="47" y="1038"/>
                    </a:cubicBezTo>
                    <a:cubicBezTo>
                      <a:pt x="59" y="1058"/>
                      <a:pt x="81" y="1063"/>
                      <a:pt x="103" y="1058"/>
                    </a:cubicBezTo>
                    <a:cubicBezTo>
                      <a:pt x="105" y="1060"/>
                      <a:pt x="107" y="1062"/>
                      <a:pt x="109" y="1065"/>
                    </a:cubicBezTo>
                    <a:cubicBezTo>
                      <a:pt x="147" y="1111"/>
                      <a:pt x="209" y="1142"/>
                      <a:pt x="265" y="1152"/>
                    </a:cubicBezTo>
                    <a:cubicBezTo>
                      <a:pt x="273" y="1153"/>
                      <a:pt x="281" y="1155"/>
                      <a:pt x="289" y="1157"/>
                    </a:cubicBezTo>
                    <a:cubicBezTo>
                      <a:pt x="330" y="1166"/>
                      <a:pt x="373" y="1170"/>
                      <a:pt x="411" y="1179"/>
                    </a:cubicBezTo>
                    <a:cubicBezTo>
                      <a:pt x="508" y="1205"/>
                      <a:pt x="610" y="1213"/>
                      <a:pt x="710" y="12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Freeform 6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473" y="2880"/>
                <a:ext cx="1793" cy="582"/>
              </a:xfrm>
              <a:custGeom>
                <a:avLst/>
                <a:gdLst>
                  <a:gd name="T0" fmla="*/ 667 w 758"/>
                  <a:gd name="T1" fmla="*/ 236 h 246"/>
                  <a:gd name="T2" fmla="*/ 507 w 758"/>
                  <a:gd name="T3" fmla="*/ 229 h 246"/>
                  <a:gd name="T4" fmla="*/ 370 w 758"/>
                  <a:gd name="T5" fmla="*/ 245 h 246"/>
                  <a:gd name="T6" fmla="*/ 215 w 758"/>
                  <a:gd name="T7" fmla="*/ 229 h 246"/>
                  <a:gd name="T8" fmla="*/ 0 w 758"/>
                  <a:gd name="T9" fmla="*/ 232 h 246"/>
                  <a:gd name="T10" fmla="*/ 51 w 758"/>
                  <a:gd name="T11" fmla="*/ 215 h 246"/>
                  <a:gd name="T12" fmla="*/ 85 w 758"/>
                  <a:gd name="T13" fmla="*/ 180 h 246"/>
                  <a:gd name="T14" fmla="*/ 111 w 758"/>
                  <a:gd name="T15" fmla="*/ 145 h 246"/>
                  <a:gd name="T16" fmla="*/ 106 w 758"/>
                  <a:gd name="T17" fmla="*/ 84 h 246"/>
                  <a:gd name="T18" fmla="*/ 146 w 758"/>
                  <a:gd name="T19" fmla="*/ 82 h 246"/>
                  <a:gd name="T20" fmla="*/ 223 w 758"/>
                  <a:gd name="T21" fmla="*/ 55 h 246"/>
                  <a:gd name="T22" fmla="*/ 272 w 758"/>
                  <a:gd name="T23" fmla="*/ 89 h 246"/>
                  <a:gd name="T24" fmla="*/ 343 w 758"/>
                  <a:gd name="T25" fmla="*/ 145 h 246"/>
                  <a:gd name="T26" fmla="*/ 454 w 758"/>
                  <a:gd name="T27" fmla="*/ 179 h 246"/>
                  <a:gd name="T28" fmla="*/ 536 w 758"/>
                  <a:gd name="T29" fmla="*/ 181 h 246"/>
                  <a:gd name="T30" fmla="*/ 635 w 758"/>
                  <a:gd name="T31" fmla="*/ 193 h 246"/>
                  <a:gd name="T32" fmla="*/ 758 w 758"/>
                  <a:gd name="T33" fmla="*/ 209 h 246"/>
                  <a:gd name="T34" fmla="*/ 579 w 758"/>
                  <a:gd name="T35" fmla="*/ 211 h 246"/>
                  <a:gd name="T36" fmla="*/ 665 w 758"/>
                  <a:gd name="T37" fmla="*/ 23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8" h="246">
                    <a:moveTo>
                      <a:pt x="667" y="236"/>
                    </a:moveTo>
                    <a:cubicBezTo>
                      <a:pt x="607" y="239"/>
                      <a:pt x="565" y="230"/>
                      <a:pt x="507" y="229"/>
                    </a:cubicBezTo>
                    <a:cubicBezTo>
                      <a:pt x="451" y="229"/>
                      <a:pt x="434" y="245"/>
                      <a:pt x="370" y="245"/>
                    </a:cubicBezTo>
                    <a:cubicBezTo>
                      <a:pt x="280" y="246"/>
                      <a:pt x="260" y="233"/>
                      <a:pt x="215" y="229"/>
                    </a:cubicBezTo>
                    <a:cubicBezTo>
                      <a:pt x="156" y="224"/>
                      <a:pt x="80" y="228"/>
                      <a:pt x="0" y="232"/>
                    </a:cubicBezTo>
                    <a:cubicBezTo>
                      <a:pt x="9" y="225"/>
                      <a:pt x="31" y="227"/>
                      <a:pt x="51" y="215"/>
                    </a:cubicBezTo>
                    <a:cubicBezTo>
                      <a:pt x="41" y="206"/>
                      <a:pt x="75" y="183"/>
                      <a:pt x="85" y="180"/>
                    </a:cubicBezTo>
                    <a:cubicBezTo>
                      <a:pt x="72" y="167"/>
                      <a:pt x="76" y="148"/>
                      <a:pt x="111" y="145"/>
                    </a:cubicBezTo>
                    <a:cubicBezTo>
                      <a:pt x="102" y="124"/>
                      <a:pt x="92" y="102"/>
                      <a:pt x="106" y="84"/>
                    </a:cubicBezTo>
                    <a:cubicBezTo>
                      <a:pt x="115" y="72"/>
                      <a:pt x="134" y="80"/>
                      <a:pt x="146" y="82"/>
                    </a:cubicBezTo>
                    <a:cubicBezTo>
                      <a:pt x="139" y="67"/>
                      <a:pt x="180" y="0"/>
                      <a:pt x="223" y="55"/>
                    </a:cubicBezTo>
                    <a:cubicBezTo>
                      <a:pt x="265" y="50"/>
                      <a:pt x="275" y="53"/>
                      <a:pt x="272" y="89"/>
                    </a:cubicBezTo>
                    <a:cubicBezTo>
                      <a:pt x="313" y="82"/>
                      <a:pt x="347" y="102"/>
                      <a:pt x="343" y="145"/>
                    </a:cubicBezTo>
                    <a:cubicBezTo>
                      <a:pt x="385" y="138"/>
                      <a:pt x="437" y="127"/>
                      <a:pt x="454" y="179"/>
                    </a:cubicBezTo>
                    <a:cubicBezTo>
                      <a:pt x="482" y="167"/>
                      <a:pt x="510" y="148"/>
                      <a:pt x="536" y="181"/>
                    </a:cubicBezTo>
                    <a:cubicBezTo>
                      <a:pt x="558" y="160"/>
                      <a:pt x="610" y="186"/>
                      <a:pt x="635" y="193"/>
                    </a:cubicBezTo>
                    <a:cubicBezTo>
                      <a:pt x="674" y="203"/>
                      <a:pt x="712" y="207"/>
                      <a:pt x="758" y="209"/>
                    </a:cubicBezTo>
                    <a:cubicBezTo>
                      <a:pt x="758" y="217"/>
                      <a:pt x="580" y="207"/>
                      <a:pt x="579" y="211"/>
                    </a:cubicBezTo>
                    <a:cubicBezTo>
                      <a:pt x="575" y="222"/>
                      <a:pt x="682" y="234"/>
                      <a:pt x="665" y="2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 rotWithShape="1"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3191" b="5810"/>
            <a:stretch>
              <a:fillRect/>
            </a:stretch>
          </p:blipFill>
          <p:spPr>
            <a:xfrm>
              <a:off x="4994166" y="1087401"/>
              <a:ext cx="7203311" cy="5770599"/>
            </a:xfrm>
            <a:prstGeom prst="rect">
              <a:avLst/>
            </a:prstGeom>
          </p:spPr>
        </p:pic>
        <p:sp>
          <p:nvSpPr>
            <p:cNvPr id="14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2131845" y="4129526"/>
              <a:ext cx="3449638" cy="893763"/>
            </a:xfrm>
            <a:custGeom>
              <a:avLst/>
              <a:gdLst>
                <a:gd name="T0" fmla="*/ 917 w 917"/>
                <a:gd name="T1" fmla="*/ 142 h 235"/>
                <a:gd name="T2" fmla="*/ 779 w 917"/>
                <a:gd name="T3" fmla="*/ 126 h 235"/>
                <a:gd name="T4" fmla="*/ 739 w 917"/>
                <a:gd name="T5" fmla="*/ 125 h 235"/>
                <a:gd name="T6" fmla="*/ 700 w 917"/>
                <a:gd name="T7" fmla="*/ 129 h 235"/>
                <a:gd name="T8" fmla="*/ 658 w 917"/>
                <a:gd name="T9" fmla="*/ 113 h 235"/>
                <a:gd name="T10" fmla="*/ 638 w 917"/>
                <a:gd name="T11" fmla="*/ 91 h 235"/>
                <a:gd name="T12" fmla="*/ 614 w 917"/>
                <a:gd name="T13" fmla="*/ 69 h 235"/>
                <a:gd name="T14" fmla="*/ 579 w 917"/>
                <a:gd name="T15" fmla="*/ 49 h 235"/>
                <a:gd name="T16" fmla="*/ 579 w 917"/>
                <a:gd name="T17" fmla="*/ 22 h 235"/>
                <a:gd name="T18" fmla="*/ 535 w 917"/>
                <a:gd name="T19" fmla="*/ 43 h 235"/>
                <a:gd name="T20" fmla="*/ 506 w 917"/>
                <a:gd name="T21" fmla="*/ 69 h 235"/>
                <a:gd name="T22" fmla="*/ 491 w 917"/>
                <a:gd name="T23" fmla="*/ 92 h 235"/>
                <a:gd name="T24" fmla="*/ 467 w 917"/>
                <a:gd name="T25" fmla="*/ 114 h 235"/>
                <a:gd name="T26" fmla="*/ 437 w 917"/>
                <a:gd name="T27" fmla="*/ 128 h 235"/>
                <a:gd name="T28" fmla="*/ 401 w 917"/>
                <a:gd name="T29" fmla="*/ 127 h 235"/>
                <a:gd name="T30" fmla="*/ 365 w 917"/>
                <a:gd name="T31" fmla="*/ 138 h 235"/>
                <a:gd name="T32" fmla="*/ 286 w 917"/>
                <a:gd name="T33" fmla="*/ 129 h 235"/>
                <a:gd name="T34" fmla="*/ 226 w 917"/>
                <a:gd name="T35" fmla="*/ 122 h 235"/>
                <a:gd name="T36" fmla="*/ 131 w 917"/>
                <a:gd name="T37" fmla="*/ 135 h 235"/>
                <a:gd name="T38" fmla="*/ 0 w 917"/>
                <a:gd name="T39" fmla="*/ 142 h 235"/>
                <a:gd name="T40" fmla="*/ 174 w 917"/>
                <a:gd name="T41" fmla="*/ 154 h 235"/>
                <a:gd name="T42" fmla="*/ 222 w 917"/>
                <a:gd name="T43" fmla="*/ 171 h 235"/>
                <a:gd name="T44" fmla="*/ 255 w 917"/>
                <a:gd name="T45" fmla="*/ 192 h 235"/>
                <a:gd name="T46" fmla="*/ 290 w 917"/>
                <a:gd name="T47" fmla="*/ 185 h 235"/>
                <a:gd name="T48" fmla="*/ 341 w 917"/>
                <a:gd name="T49" fmla="*/ 185 h 235"/>
                <a:gd name="T50" fmla="*/ 405 w 917"/>
                <a:gd name="T51" fmla="*/ 193 h 235"/>
                <a:gd name="T52" fmla="*/ 435 w 917"/>
                <a:gd name="T53" fmla="*/ 203 h 235"/>
                <a:gd name="T54" fmla="*/ 471 w 917"/>
                <a:gd name="T55" fmla="*/ 217 h 235"/>
                <a:gd name="T56" fmla="*/ 518 w 917"/>
                <a:gd name="T57" fmla="*/ 215 h 235"/>
                <a:gd name="T58" fmla="*/ 568 w 917"/>
                <a:gd name="T59" fmla="*/ 207 h 235"/>
                <a:gd name="T60" fmla="*/ 613 w 917"/>
                <a:gd name="T61" fmla="*/ 209 h 235"/>
                <a:gd name="T62" fmla="*/ 674 w 917"/>
                <a:gd name="T63" fmla="*/ 202 h 235"/>
                <a:gd name="T64" fmla="*/ 581 w 917"/>
                <a:gd name="T65" fmla="*/ 196 h 235"/>
                <a:gd name="T66" fmla="*/ 759 w 917"/>
                <a:gd name="T67" fmla="*/ 154 h 235"/>
                <a:gd name="T68" fmla="*/ 694 w 917"/>
                <a:gd name="T69" fmla="*/ 136 h 235"/>
                <a:gd name="T70" fmla="*/ 840 w 917"/>
                <a:gd name="T71" fmla="*/ 135 h 235"/>
                <a:gd name="T72" fmla="*/ 760 w 917"/>
                <a:gd name="T73" fmla="*/ 145 h 235"/>
                <a:gd name="T74" fmla="*/ 917 w 917"/>
                <a:gd name="T75" fmla="*/ 14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7" h="235">
                  <a:moveTo>
                    <a:pt x="917" y="142"/>
                  </a:moveTo>
                  <a:cubicBezTo>
                    <a:pt x="886" y="123"/>
                    <a:pt x="810" y="121"/>
                    <a:pt x="779" y="126"/>
                  </a:cubicBezTo>
                  <a:cubicBezTo>
                    <a:pt x="767" y="115"/>
                    <a:pt x="747" y="111"/>
                    <a:pt x="739" y="125"/>
                  </a:cubicBezTo>
                  <a:cubicBezTo>
                    <a:pt x="724" y="124"/>
                    <a:pt x="710" y="115"/>
                    <a:pt x="700" y="129"/>
                  </a:cubicBezTo>
                  <a:cubicBezTo>
                    <a:pt x="689" y="118"/>
                    <a:pt x="672" y="109"/>
                    <a:pt x="658" y="113"/>
                  </a:cubicBezTo>
                  <a:cubicBezTo>
                    <a:pt x="659" y="100"/>
                    <a:pt x="652" y="93"/>
                    <a:pt x="638" y="91"/>
                  </a:cubicBezTo>
                  <a:cubicBezTo>
                    <a:pt x="647" y="74"/>
                    <a:pt x="631" y="61"/>
                    <a:pt x="614" y="69"/>
                  </a:cubicBezTo>
                  <a:cubicBezTo>
                    <a:pt x="624" y="51"/>
                    <a:pt x="599" y="32"/>
                    <a:pt x="579" y="49"/>
                  </a:cubicBezTo>
                  <a:cubicBezTo>
                    <a:pt x="582" y="32"/>
                    <a:pt x="590" y="47"/>
                    <a:pt x="579" y="22"/>
                  </a:cubicBezTo>
                  <a:cubicBezTo>
                    <a:pt x="576" y="19"/>
                    <a:pt x="538" y="0"/>
                    <a:pt x="535" y="43"/>
                  </a:cubicBezTo>
                  <a:cubicBezTo>
                    <a:pt x="516" y="32"/>
                    <a:pt x="499" y="45"/>
                    <a:pt x="506" y="69"/>
                  </a:cubicBezTo>
                  <a:cubicBezTo>
                    <a:pt x="495" y="64"/>
                    <a:pt x="479" y="80"/>
                    <a:pt x="491" y="92"/>
                  </a:cubicBezTo>
                  <a:cubicBezTo>
                    <a:pt x="476" y="81"/>
                    <a:pt x="460" y="96"/>
                    <a:pt x="467" y="114"/>
                  </a:cubicBezTo>
                  <a:cubicBezTo>
                    <a:pt x="440" y="108"/>
                    <a:pt x="425" y="112"/>
                    <a:pt x="437" y="128"/>
                  </a:cubicBezTo>
                  <a:cubicBezTo>
                    <a:pt x="410" y="106"/>
                    <a:pt x="408" y="114"/>
                    <a:pt x="401" y="127"/>
                  </a:cubicBezTo>
                  <a:cubicBezTo>
                    <a:pt x="391" y="146"/>
                    <a:pt x="388" y="110"/>
                    <a:pt x="365" y="138"/>
                  </a:cubicBezTo>
                  <a:cubicBezTo>
                    <a:pt x="357" y="117"/>
                    <a:pt x="316" y="95"/>
                    <a:pt x="286" y="129"/>
                  </a:cubicBezTo>
                  <a:cubicBezTo>
                    <a:pt x="272" y="117"/>
                    <a:pt x="253" y="92"/>
                    <a:pt x="226" y="122"/>
                  </a:cubicBezTo>
                  <a:cubicBezTo>
                    <a:pt x="206" y="121"/>
                    <a:pt x="131" y="96"/>
                    <a:pt x="131" y="135"/>
                  </a:cubicBezTo>
                  <a:cubicBezTo>
                    <a:pt x="96" y="140"/>
                    <a:pt x="35" y="137"/>
                    <a:pt x="0" y="142"/>
                  </a:cubicBezTo>
                  <a:cubicBezTo>
                    <a:pt x="76" y="151"/>
                    <a:pt x="152" y="145"/>
                    <a:pt x="174" y="154"/>
                  </a:cubicBezTo>
                  <a:cubicBezTo>
                    <a:pt x="190" y="160"/>
                    <a:pt x="206" y="168"/>
                    <a:pt x="222" y="171"/>
                  </a:cubicBezTo>
                  <a:cubicBezTo>
                    <a:pt x="236" y="173"/>
                    <a:pt x="262" y="169"/>
                    <a:pt x="255" y="192"/>
                  </a:cubicBezTo>
                  <a:cubicBezTo>
                    <a:pt x="265" y="196"/>
                    <a:pt x="281" y="193"/>
                    <a:pt x="290" y="185"/>
                  </a:cubicBezTo>
                  <a:cubicBezTo>
                    <a:pt x="293" y="215"/>
                    <a:pt x="329" y="203"/>
                    <a:pt x="341" y="185"/>
                  </a:cubicBezTo>
                  <a:cubicBezTo>
                    <a:pt x="336" y="226"/>
                    <a:pt x="386" y="206"/>
                    <a:pt x="405" y="193"/>
                  </a:cubicBezTo>
                  <a:cubicBezTo>
                    <a:pt x="399" y="214"/>
                    <a:pt x="423" y="214"/>
                    <a:pt x="435" y="203"/>
                  </a:cubicBezTo>
                  <a:cubicBezTo>
                    <a:pt x="423" y="229"/>
                    <a:pt x="458" y="229"/>
                    <a:pt x="471" y="217"/>
                  </a:cubicBezTo>
                  <a:cubicBezTo>
                    <a:pt x="468" y="235"/>
                    <a:pt x="513" y="235"/>
                    <a:pt x="518" y="215"/>
                  </a:cubicBezTo>
                  <a:cubicBezTo>
                    <a:pt x="533" y="222"/>
                    <a:pt x="564" y="224"/>
                    <a:pt x="568" y="207"/>
                  </a:cubicBezTo>
                  <a:cubicBezTo>
                    <a:pt x="575" y="226"/>
                    <a:pt x="601" y="212"/>
                    <a:pt x="613" y="209"/>
                  </a:cubicBezTo>
                  <a:cubicBezTo>
                    <a:pt x="633" y="204"/>
                    <a:pt x="656" y="205"/>
                    <a:pt x="674" y="202"/>
                  </a:cubicBezTo>
                  <a:cubicBezTo>
                    <a:pt x="643" y="199"/>
                    <a:pt x="607" y="203"/>
                    <a:pt x="581" y="196"/>
                  </a:cubicBezTo>
                  <a:cubicBezTo>
                    <a:pt x="642" y="192"/>
                    <a:pt x="700" y="169"/>
                    <a:pt x="759" y="154"/>
                  </a:cubicBezTo>
                  <a:cubicBezTo>
                    <a:pt x="739" y="156"/>
                    <a:pt x="694" y="159"/>
                    <a:pt x="694" y="136"/>
                  </a:cubicBezTo>
                  <a:cubicBezTo>
                    <a:pt x="716" y="135"/>
                    <a:pt x="817" y="132"/>
                    <a:pt x="840" y="135"/>
                  </a:cubicBezTo>
                  <a:cubicBezTo>
                    <a:pt x="837" y="136"/>
                    <a:pt x="763" y="144"/>
                    <a:pt x="760" y="145"/>
                  </a:cubicBezTo>
                  <a:cubicBezTo>
                    <a:pt x="778" y="141"/>
                    <a:pt x="898" y="142"/>
                    <a:pt x="917" y="142"/>
                  </a:cubicBezTo>
                </a:path>
              </a:pathLst>
            </a:custGeom>
            <a:solidFill>
              <a:schemeClr val="accent5">
                <a:alpha val="21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876000" y="1852295"/>
            <a:ext cx="10440000" cy="432000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0" y="2034179"/>
            <a:ext cx="12192000" cy="2562307"/>
            <a:chOff x="0" y="2034179"/>
            <a:chExt cx="12192000" cy="2562307"/>
          </a:xfrm>
        </p:grpSpPr>
        <p:sp>
          <p:nvSpPr>
            <p:cNvPr id="2" name="矩形 1"/>
            <p:cNvSpPr/>
            <p:nvPr>
              <p:custDataLst>
                <p:tags r:id="rId3"/>
              </p:custDataLst>
            </p:nvPr>
          </p:nvSpPr>
          <p:spPr>
            <a:xfrm>
              <a:off x="0" y="2129742"/>
              <a:ext cx="12192000" cy="24667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3191" b="5810"/>
            <a:stretch>
              <a:fillRect/>
            </a:stretch>
          </p:blipFill>
          <p:spPr>
            <a:xfrm>
              <a:off x="8610599" y="2034179"/>
              <a:ext cx="3198471" cy="2562307"/>
            </a:xfrm>
            <a:prstGeom prst="rect">
              <a:avLst/>
            </a:prstGeom>
          </p:spPr>
        </p:pic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669925" y="2371038"/>
            <a:ext cx="7432354" cy="870111"/>
          </a:xfrm>
          <a:noFill/>
        </p:spPr>
        <p:txBody>
          <a:bodyPr lIns="90000" rIns="90000" anchor="b">
            <a:normAutofit/>
          </a:bodyPr>
          <a:lstStyle>
            <a:lvl1pPr>
              <a:lnSpc>
                <a:spcPct val="90000"/>
              </a:lnSpc>
              <a:defRPr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69925" y="3315332"/>
            <a:ext cx="7432354" cy="1082874"/>
          </a:xfrm>
          <a:noFill/>
        </p:spPr>
        <p:txBody>
          <a:bodyPr lIns="90000" rIns="90000" anchor="t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5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                                                         </a:t>
            </a:r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527176" y="1968500"/>
            <a:ext cx="6106819" cy="897834"/>
          </a:xfrm>
        </p:spPr>
        <p:txBody>
          <a:bodyPr/>
          <a:p>
            <a:r>
              <a:rPr lang="zh-CN" altLang="en-US"/>
              <a:t>宏观经济学串讲（下）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697865"/>
            <a:ext cx="6241415" cy="723265"/>
          </a:xfrm>
        </p:spPr>
        <p:txBody>
          <a:bodyPr>
            <a:normAutofit/>
          </a:bodyPr>
          <a:p>
            <a:r>
              <a:rPr lang="en-US" altLang="zh-CN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AS</a:t>
            </a:r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曲线（总供给曲线）</a:t>
            </a:r>
            <a:endParaRPr lang="zh-CN" altLang="en-US" sz="3200"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895" y="1716405"/>
            <a:ext cx="5108575" cy="3267075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sym typeface="+mn-ea"/>
              </a:rPr>
              <a:t>古典总供给曲线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&amp;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sym typeface="+mn-ea"/>
              </a:rPr>
              <a:t>长期总供给曲线：一条位于充分就业产量上的竖直线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sym typeface="+mn-ea"/>
              </a:rPr>
              <a:t>凯恩斯总供给曲线：一条位于某一价格水平下的水平线，在达到充分就业产量时变为竖直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sym typeface="+mn-ea"/>
              </a:rPr>
              <a:t>常规总供给曲线：向右上方倾斜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92825" y="-6350"/>
            <a:ext cx="6350" cy="687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>
            <a:spLocks noGrp="1"/>
          </p:cNvSpPr>
          <p:nvPr/>
        </p:nvSpPr>
        <p:spPr>
          <a:xfrm>
            <a:off x="608965" y="1947545"/>
            <a:ext cx="5108575" cy="4319905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sym typeface="+mn-ea"/>
              </a:rPr>
              <a:t>在某个特定的价格水平下，经济社会的总产出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sym typeface="+mn-ea"/>
              </a:rPr>
              <a:t>价格水平变动引起工资变动，导致劳动市场均衡点改变（就业量改变），造成的总产出变化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365" y="222405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总供给曲线向右上方倾斜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2115820"/>
            <a:ext cx="10440000" cy="43200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粘性工资理论：价格水平上涨时工资不会立刻上涨，导致企业收入增加，雇佣更多工人，总产量上升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粘性价格理论：价格水平上涨时物价不会立刻上涨，导致人们购买量增加，促使企业总产量上升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错觉理论：价格水平上涨，但企业认为主营产品价格先上涨了，所以提高总产量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469265"/>
            <a:ext cx="10440035" cy="915670"/>
          </a:xfrm>
        </p:spPr>
        <p:txBody>
          <a:bodyPr>
            <a:normAutofit/>
          </a:bodyPr>
          <a:p>
            <a:r>
              <a:rPr lang="en-US" altLang="zh-CN" sz="3200">
                <a:latin typeface="华文隶书" panose="02010800040101010101" charset="-122"/>
                <a:ea typeface="华文隶书" panose="02010800040101010101" charset="-122"/>
              </a:rPr>
              <a:t>AS</a:t>
            </a:r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</a:rPr>
              <a:t>曲线的移动</a:t>
            </a:r>
            <a:endParaRPr lang="zh-CN" altLang="en-US" sz="3200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65" y="1854835"/>
            <a:ext cx="10440035" cy="414909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影响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的：失业率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影响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K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的：物质资本或人力资本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影响自然资源、技术水平、教育程度的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...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影响成本的：税收、工资、各种灾难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...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10843895" y="5209540"/>
            <a:ext cx="109029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2592FF">
                        <a:alpha val="14999"/>
                      </a:srgbClr>
                    </a:gs>
                    <a:gs pos="100000">
                      <a:srgbClr val="0099FF">
                        <a:alpha val="20000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2000" tIns="0" rIns="36000" bIns="154800">
            <a:spAutoFit/>
          </a:bodyPr>
          <a:p>
            <a:pPr marL="0" marR="0" lvl="0" indent="0" algn="ctr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杨任东竹石体-Semibold" panose="02000000000000000000" pitchFamily="2" charset="-122"/>
                <a:ea typeface="杨任东竹石体-Semibold" panose="02000000000000000000" pitchFamily="2" charset="-122"/>
              </a:rPr>
              <a:t>·</a:t>
            </a:r>
            <a:endParaRPr kumimoji="1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杨任东竹石体-Semibold" panose="02000000000000000000" pitchFamily="2" charset="-122"/>
              <a:ea typeface="杨任东竹石体-Semibold" panose="02000000000000000000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469265"/>
            <a:ext cx="10440035" cy="915670"/>
          </a:xfrm>
        </p:spPr>
        <p:txBody>
          <a:bodyPr>
            <a:normAutofit/>
          </a:bodyPr>
          <a:p>
            <a:r>
              <a:rPr lang="en-US" sz="3200">
                <a:latin typeface="华文隶书" panose="02010800040101010101" charset="-122"/>
                <a:ea typeface="华文隶书" panose="02010800040101010101" charset="-122"/>
              </a:rPr>
              <a:t>SHOCK</a:t>
            </a:r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</a:rPr>
              <a:t>！</a:t>
            </a:r>
            <a:endParaRPr lang="zh-CN" altLang="en-US" sz="3200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65" y="1854835"/>
            <a:ext cx="3582035" cy="3222625"/>
          </a:xfrm>
        </p:spPr>
        <p:txBody>
          <a:bodyPr>
            <a:normAutofit lnSpcReduction="10000"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需求冲击：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失业率上涨（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AD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左移）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通货膨胀（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AD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右移）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供给冲击：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滞涨（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AS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左移）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10843895" y="5209540"/>
            <a:ext cx="109029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2592FF">
                        <a:alpha val="14999"/>
                      </a:srgbClr>
                    </a:gs>
                    <a:gs pos="100000">
                      <a:srgbClr val="0099FF">
                        <a:alpha val="20000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2000" tIns="0" rIns="36000" bIns="154800">
            <a:spAutoFit/>
          </a:bodyPr>
          <a:p>
            <a:pPr marL="0" marR="0" lvl="0" indent="0" algn="ctr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杨任东竹石体-Semibold" panose="02000000000000000000" pitchFamily="2" charset="-122"/>
                <a:ea typeface="杨任东竹石体-Semibold" panose="02000000000000000000" pitchFamily="2" charset="-122"/>
              </a:rPr>
              <a:t>·</a:t>
            </a:r>
            <a:endParaRPr kumimoji="1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杨任东竹石体-Semibold" panose="02000000000000000000" pitchFamily="2" charset="-122"/>
              <a:ea typeface="杨任东竹石体-Semibold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1815" y="1573530"/>
            <a:ext cx="4528820" cy="316928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4439920" y="2583815"/>
            <a:ext cx="92583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469420"/>
            <a:ext cx="10440000" cy="1368000"/>
          </a:xfrm>
        </p:spPr>
        <p:txBody>
          <a:bodyPr>
            <a:normAutofit/>
          </a:bodyPr>
          <a:p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第五章</a:t>
            </a:r>
            <a:r>
              <a:rPr lang="en-US" alt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- </a:t>
            </a:r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失业与通货膨胀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2401570"/>
            <a:ext cx="10440000" cy="43200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失业与失业率（自然失业率）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失业的影响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奥肯定律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通货膨胀与通货膨胀率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菲利普斯曲线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365" y="172240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失业与失业率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2115820"/>
            <a:ext cx="10440000" cy="43200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失业：过多的劳动力追逐过少的工作岗位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摩擦性失业：难以避免的摩擦，短期局部性的失业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结构性失业：劳动力的供给和需求不匹配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周期性失业：衰退和萧条导致支出和产出水平下降造成的失业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172240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自然失业率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65" y="3214370"/>
            <a:ext cx="10440035" cy="220472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自然失业率是指离职人数与就职人数达到动态平衡时的失业率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充分就业是指失业率处于自然失业率时的状态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050" y="1824355"/>
          <a:ext cx="121158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85800" imgH="405765" progId="Equation.KSEE3">
                  <p:embed/>
                </p:oleObj>
              </mc:Choice>
              <mc:Fallback>
                <p:oleObj name="" r:id="rId1" imgW="6858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5050" y="1824355"/>
                        <a:ext cx="121158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621915" y="2182495"/>
            <a:ext cx="5099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62985" y="1824355"/>
          <a:ext cx="1149985" cy="71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73100" imgH="419100" progId="Equation.KSEE3">
                  <p:embed/>
                </p:oleObj>
              </mc:Choice>
              <mc:Fallback>
                <p:oleObj name="" r:id="rId3" imgW="673100" imgH="419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2985" y="1824355"/>
                        <a:ext cx="1149985" cy="71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96965" y="1443990"/>
            <a:ext cx="1946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离职率：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l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就职率：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f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失业人数：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U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就业人数：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E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劳动力数量：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365" y="172240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通货膨胀与通货膨胀率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2115820"/>
            <a:ext cx="10440000" cy="4320000"/>
          </a:xfrm>
        </p:spPr>
        <p:txBody>
          <a:bodyPr>
            <a:normAutofit lnSpcReduction="10000"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通货膨胀：大多数产品和劳务的价格在一段时间内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持续普遍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上涨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通货膨胀率：价格水平在一段时间内变动的百分比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温和的通胀：＜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10%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奔腾的通胀：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10%-100%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超级的通胀：＞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100%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9675" y="3275330"/>
          <a:ext cx="1569720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812800" imgH="431800" progId="Equation.KSEE3">
                  <p:embed/>
                </p:oleObj>
              </mc:Choice>
              <mc:Fallback>
                <p:oleObj name="" r:id="rId1" imgW="8128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9675" y="3275330"/>
                        <a:ext cx="1569720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9260000">
            <a:off x="-54610" y="235585"/>
            <a:ext cx="1792605" cy="661035"/>
          </a:xfrm>
        </p:spPr>
        <p:txBody>
          <a:bodyPr>
            <a:normAutofit fontScale="90000"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通胀成因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2152650"/>
            <a:ext cx="10440000" cy="4320000"/>
          </a:xfrm>
        </p:spPr>
        <p:txBody>
          <a:bodyPr/>
          <a:p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049520" y="179070"/>
            <a:ext cx="2093595" cy="136779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货币现象</a:t>
            </a:r>
            <a:endParaRPr lang="zh-CN" altLang="en-US" sz="32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0310" y="2371725"/>
          <a:ext cx="1481455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22300" imgH="203200" progId="Equation.KSEE3">
                  <p:embed/>
                </p:oleObj>
              </mc:Choice>
              <mc:Fallback>
                <p:oleObj name="" r:id="rId1" imgW="6223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0310" y="2371725"/>
                        <a:ext cx="1481455" cy="4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2806700" y="2526665"/>
            <a:ext cx="4592955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63290" y="2158365"/>
            <a:ext cx="348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取对数、对时间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求微分、移项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68590" y="2063115"/>
          <a:ext cx="1849120" cy="72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774065" imgH="304800" progId="Equation.KSEE3">
                  <p:embed/>
                </p:oleObj>
              </mc:Choice>
              <mc:Fallback>
                <p:oleObj name="" r:id="rId3" imgW="774065" imgH="304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8590" y="2063115"/>
                        <a:ext cx="1849120" cy="728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68590" y="3115945"/>
            <a:ext cx="24149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：货币供应量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：货币流通速度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：价格指数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：实际收入水平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：货币增长率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：产量增长率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：货币流通速度增长率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7190"/>
            <a:ext cx="10440035" cy="1579245"/>
          </a:xfrm>
        </p:spPr>
        <p:txBody>
          <a:bodyPr>
            <a:normAutofit lnSpcReduction="10000"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总需求超过总供给引起的通胀（需求冲击引起）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常规AS曲线下的AD曲线移动导致通货膨胀为“瓶颈式通货膨胀”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竖直的AS曲线下的AD曲线移动导致通胀为“需求拉动的通胀”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 rot="19260000">
            <a:off x="-54610" y="235585"/>
            <a:ext cx="1792605" cy="661035"/>
          </a:xfrm>
          <a:prstGeom prst="rect">
            <a:avLst/>
          </a:prstGeom>
        </p:spPr>
        <p:txBody>
          <a:bodyPr vert="horz" lIns="91440" tIns="45720" rIns="91440" bIns="46800" rtlCol="0" anchor="b">
            <a:normAutofit fontScale="9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通胀成因</a:t>
            </a:r>
            <a:endParaRPr lang="zh-CN" altLang="en-US" sz="320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5049520" y="179070"/>
            <a:ext cx="2093595" cy="136779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需求拉动</a:t>
            </a:r>
            <a:endParaRPr lang="zh-CN" altLang="en-US" sz="320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5048885" y="2922270"/>
            <a:ext cx="2093595" cy="136779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成本推动</a:t>
            </a:r>
            <a:endParaRPr lang="zh-CN" altLang="en-US" sz="320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838200" y="4333875"/>
            <a:ext cx="10440035" cy="1955165"/>
          </a:xfrm>
          <a:prstGeom prst="rect">
            <a:avLst/>
          </a:prstGeom>
        </p:spPr>
        <p:txBody>
          <a:bodyPr vert="horz" lIns="91440" tIns="45720" rIns="91440" bIns="468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sym typeface="+mn-ea"/>
              </a:rPr>
              <a:t>总需求超过总供给引起的通胀（供给冲击引起）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第一章</a:t>
            </a:r>
            <a:r>
              <a:rPr lang="en-US" alt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- </a:t>
            </a:r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国内生产总值</a:t>
            </a:r>
            <a:r>
              <a:rPr lang="en-US" alt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GDP</a:t>
            </a:r>
            <a:endParaRPr lang="en-US" altLang="zh-CN" sz="3600" dirty="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76000" y="1626390"/>
            <a:ext cx="10440000" cy="1368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第二章</a:t>
            </a:r>
            <a:r>
              <a:rPr lang="en-US" alt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- </a:t>
            </a:r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收入 </a:t>
            </a:r>
            <a:r>
              <a:rPr lang="en-US" alt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- </a:t>
            </a:r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支出模型</a:t>
            </a:r>
            <a:endParaRPr lang="zh-CN" altLang="en-US" sz="3600" dirty="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76000" y="2994180"/>
            <a:ext cx="10440000" cy="1368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第三章</a:t>
            </a:r>
            <a:r>
              <a:rPr lang="en-US" alt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- IS - LM</a:t>
            </a:r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模型</a:t>
            </a:r>
            <a:r>
              <a:rPr lang="en-US" alt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 </a:t>
            </a:r>
            <a:endParaRPr lang="zh-CN" altLang="en-US" sz="3600" dirty="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330" y="2578735"/>
            <a:ext cx="3387725" cy="29203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78065" y="1626235"/>
            <a:ext cx="2294890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给定价格水平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下，假定价格水平不变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2065655"/>
            <a:ext cx="10440000" cy="4320000"/>
          </a:xfrm>
        </p:spPr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“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不患寡而患不均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”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两个企业生产能力不同，工资低的企业员工又要向另一个企业的工资看齐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通货膨胀率 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工资增长率 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-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产量增长率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 rot="19260000">
            <a:off x="-54610" y="235585"/>
            <a:ext cx="1792605" cy="661035"/>
          </a:xfrm>
          <a:prstGeom prst="rect">
            <a:avLst/>
          </a:prstGeom>
        </p:spPr>
        <p:txBody>
          <a:bodyPr vert="horz" lIns="91440" tIns="45720" rIns="91440" bIns="46800" rtlCol="0" anchor="b">
            <a:normAutofit fontScale="9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通胀成因</a:t>
            </a:r>
            <a:endParaRPr lang="zh-CN" altLang="en-US" sz="320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4886960" y="172720"/>
            <a:ext cx="2418080" cy="136779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结构性通胀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365" y="172240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通货膨胀的成本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3894455" y="2132965"/>
            <a:ext cx="1826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可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确定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3980" y="4928870"/>
            <a:ext cx="1638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不确定的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1350" y="777240"/>
            <a:ext cx="1307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菜单成本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1350" y="1452245"/>
            <a:ext cx="1695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鞋底成本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8335" y="2126615"/>
            <a:ext cx="1688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税收扭曲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21350" y="2806700"/>
            <a:ext cx="4598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相对价格变动导致的资源配置不当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8335" y="3474720"/>
            <a:ext cx="192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混乱与不方便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8335" y="4263390"/>
            <a:ext cx="2715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不确定性的增加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21350" y="4922520"/>
            <a:ext cx="3084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不合意的财富再分配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8335" y="5584825"/>
            <a:ext cx="2984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相对价格变动性的增加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61440" y="3514090"/>
            <a:ext cx="29660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通货膨胀的成本</a:t>
            </a:r>
            <a:endParaRPr lang="zh-CN" altLang="en-US" sz="220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3663950" y="2333625"/>
            <a:ext cx="231140" cy="2790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5172075" y="937895"/>
            <a:ext cx="356235" cy="27343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5172710" y="4436745"/>
            <a:ext cx="354965" cy="1383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365" y="172240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菲利普斯曲线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2115820"/>
            <a:ext cx="10440035" cy="133604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失业率和通货膨胀率有反比例关系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                                        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政府可以通过承受更高失业率缓解通货膨胀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-2147482568" name="对象 -2147482569"/>
          <p:cNvGraphicFramePr>
            <a:graphicFrameLocks noChangeAspect="1"/>
          </p:cNvGraphicFramePr>
          <p:nvPr/>
        </p:nvGraphicFramePr>
        <p:xfrm>
          <a:off x="1243330" y="2657475"/>
          <a:ext cx="246761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41400" imgH="228600" progId="Equation.KSEE3">
                  <p:embed/>
                </p:oleObj>
              </mc:Choice>
              <mc:Fallback>
                <p:oleObj name="" r:id="rId1" imgW="10414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330" y="2657475"/>
                        <a:ext cx="2467610" cy="541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830820" y="1101090"/>
            <a:ext cx="3297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π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：通货膨胀率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π</a:t>
            </a:r>
            <a:r>
              <a:rPr lang="en-US" altLang="zh-CN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：预期通货膨胀率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ε：价格对于失业率的反应程度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u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：实际失业率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u</a:t>
            </a:r>
            <a:r>
              <a:rPr lang="en-US" altLang="zh-CN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*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：自然失业率</a:t>
            </a:r>
            <a:endParaRPr lang="zh-CN" altLang="en-US" baseline="30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45" y="3451860"/>
            <a:ext cx="6233160" cy="2498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30820" y="4039870"/>
            <a:ext cx="29476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AD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曲线移动时，产量增加，所需工人增加，失业率下降；同时价格水平上升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第六章</a:t>
            </a:r>
            <a:r>
              <a:rPr lang="en-US" alt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- </a:t>
            </a:r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宏观经济政策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2114550"/>
            <a:ext cx="10440000" cy="43200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财政政策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货币政策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500" y="111915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宏观经济政策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931670"/>
            <a:ext cx="10440000" cy="43200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目标：实现充分就业、价格稳定、经济持续均衡增长、平衡国际收支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分类：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7985" y="3345180"/>
            <a:ext cx="2352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需求管理政策</a:t>
            </a:r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7985" y="4567555"/>
            <a:ext cx="2352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供给管理政策</a:t>
            </a:r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0660" y="3059430"/>
            <a:ext cx="2352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财政政策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80660" y="3576320"/>
            <a:ext cx="2352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货币政策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0660" y="4269105"/>
            <a:ext cx="2352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人力政策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0660" y="4820285"/>
            <a:ext cx="2352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收入政策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4915535" y="3272790"/>
            <a:ext cx="162560" cy="5003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4915535" y="4531995"/>
            <a:ext cx="162560" cy="5003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606675" y="3554095"/>
            <a:ext cx="187960" cy="1226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4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500" y="111915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财政政策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931670"/>
            <a:ext cx="10440000" cy="4320000"/>
          </a:xfrm>
        </p:spPr>
        <p:txBody>
          <a:bodyPr>
            <a:normAutofit lnSpcReduction="20000"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变动税收（商品税、个人所得税）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减税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个人可支配收入增加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总需求增加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刺激生产和就业 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刺激生产就业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货币需求增加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利率上升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投资下降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政府购买（政府直接购买、政府转移支付）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政府购买增加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国民收入增加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总需求增加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刺激生产就业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刺激生产就业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货币需求增加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利率上升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投资下降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预算赤字和预算盈余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功能财政思想：政府需要保持社会充分就业而不是收支平衡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029970" y="2588895"/>
            <a:ext cx="75565" cy="532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029970" y="4450715"/>
            <a:ext cx="75565" cy="532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43950" y="2347595"/>
            <a:ext cx="551815" cy="3172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扩张型财政政策</a:t>
            </a:r>
            <a:endParaRPr lang="zh-CN" altLang="en-US" sz="24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60660" y="2347595"/>
            <a:ext cx="551815" cy="3172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紧缩型财政政策</a:t>
            </a:r>
            <a:endParaRPr lang="zh-CN" altLang="en-US" sz="24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00235" y="333883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39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9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19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19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99"/>
                            </p:stCondLst>
                            <p:childTnLst>
                              <p:par>
                                <p:cTn id="3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159"/>
                            </p:stCondLst>
                            <p:childTnLst>
                              <p:par>
                                <p:cTn id="4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59"/>
                            </p:stCondLst>
                            <p:childTnLst>
                              <p:par>
                                <p:cTn id="4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500" y="111915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财政政策的IS - LM分析</a:t>
            </a:r>
            <a:endParaRPr lang="zh-CN" altLang="en-US" sz="3200"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931670"/>
            <a:ext cx="10440000" cy="4320000"/>
          </a:xfrm>
        </p:spPr>
        <p:txBody>
          <a:bodyPr/>
          <a:p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挤出效应：政府支出增加引起的私人消费或投资降低的效果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越大，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曲线越平坦，挤出效应越大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越小，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曲线越陡峭，挤出效应越小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LM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斜率越大，政府一定支出引起利率增加越多，挤出效应越大，政策效果越小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LM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斜率越小，政府一定支出引起利率增加越少，挤出效应越小，政策效果越大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aphicFrame>
        <p:nvGraphicFramePr>
          <p:cNvPr id="-2147482591" name="对象 -2147482592"/>
          <p:cNvGraphicFramePr>
            <a:graphicFrameLocks noChangeAspect="1"/>
          </p:cNvGraphicFramePr>
          <p:nvPr/>
        </p:nvGraphicFramePr>
        <p:xfrm>
          <a:off x="1003300" y="1610995"/>
          <a:ext cx="2093595" cy="71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55700" imgH="393700" progId="Equation.KSEE3">
                  <p:embed/>
                </p:oleObj>
              </mc:Choice>
              <mc:Fallback>
                <p:oleObj name="" r:id="rId1" imgW="1155700" imgH="3937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3300" y="1610995"/>
                        <a:ext cx="2093595" cy="713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003300" y="4323715"/>
          <a:ext cx="1355090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510030" imgH="803275" progId="Equation.KSEE3">
                  <p:embed/>
                </p:oleObj>
              </mc:Choice>
              <mc:Fallback>
                <p:oleObj name="" r:id="rId3" imgW="1510030" imgH="80327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300" y="4323715"/>
                        <a:ext cx="1355090" cy="69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500" y="111915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存款创造和货币供给（仅将活期存款作为货币供给量）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365" y="1868805"/>
            <a:ext cx="10440000" cy="43200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存款准备金：商业银行手上留有的为了应付提款的金额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法定准备率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</a:t>
            </a:r>
            <a:r>
              <a:rPr lang="en-US" altLang="zh-CN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：中央银行规定的每个商业银行应该留有的存款准备金比例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超额准备率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</a:t>
            </a:r>
            <a:r>
              <a:rPr lang="en-US" altLang="zh-CN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：超额准备金与存款的比例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客户每次存款都留有的现金比例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</a:t>
            </a:r>
            <a:r>
              <a:rPr lang="en-US" altLang="zh-CN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货币创造乘数                       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（增加一批原始货币供给使货币供给量扩大为多少倍）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0725" y="4665980"/>
          <a:ext cx="1508125" cy="7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01700" imgH="431800" progId="Equation.KSEE3">
                  <p:embed/>
                </p:oleObj>
              </mc:Choice>
              <mc:Fallback>
                <p:oleObj name="" r:id="rId1" imgW="9017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0725" y="4665980"/>
                        <a:ext cx="1508125" cy="72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500" y="111915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存款创造和货币供给（将活期存款和通货作为货币供给量）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365" y="1868805"/>
            <a:ext cx="10440000" cy="43200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货币创造乘数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2170" y="1812925"/>
          <a:ext cx="1508125" cy="7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01700" imgH="431800" progId="Equation.KSEE3">
                  <p:embed/>
                </p:oleObj>
              </mc:Choice>
              <mc:Fallback>
                <p:oleObj name="" r:id="rId1" imgW="9017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92170" y="1812925"/>
                        <a:ext cx="1508125" cy="72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200" y="-100810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货币政策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65" y="1530985"/>
            <a:ext cx="10440035" cy="4876165"/>
          </a:xfrm>
        </p:spPr>
        <p:txBody>
          <a:bodyPr>
            <a:normAutofit fontScale="90000" lnSpcReduction="20000"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再贴现率政策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再贴现率：中央银行对商业银行贷款的利率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再贴现率降低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商业银行更愿贷款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原始货币供给增加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货币供给量增加 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货币供给量增加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总需求增加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刺激生产就业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货币供给量增加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利率下降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刺激投资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公开市场业务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公开市场业务：中央银行在金融市场上买卖政府债券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中央银行购买债券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原始货币供给增加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货币供给量增加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货币供给量增加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总需求增加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刺激生产就业 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货币供给量增加 - 利率下降 - 刺激投资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029335" y="2558415"/>
            <a:ext cx="76835" cy="858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1029335" y="5125720"/>
            <a:ext cx="77470" cy="795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9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39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39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39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79"/>
                            </p:stCondLst>
                            <p:childTnLst>
                              <p:par>
                                <p:cTn id="3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59"/>
                            </p:stCondLst>
                            <p:childTnLst>
                              <p:par>
                                <p:cTn id="4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19"/>
                            </p:stCondLst>
                            <p:childTnLst>
                              <p:par>
                                <p:cTn id="4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679"/>
                            </p:stCondLst>
                            <p:childTnLst>
                              <p:par>
                                <p:cTn id="5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880"/>
                            </p:stCondLst>
                            <p:childTnLst>
                              <p:par>
                                <p:cTn id="5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50675"/>
            <a:ext cx="10440000" cy="1368000"/>
          </a:xfrm>
        </p:spPr>
        <p:txBody>
          <a:bodyPr>
            <a:normAutofit/>
          </a:bodyPr>
          <a:p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第四章</a:t>
            </a:r>
            <a:r>
              <a:rPr lang="en-US" alt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- AD -AS</a:t>
            </a:r>
            <a:r>
              <a:rPr lang="zh-CN" altLang="en-US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模型</a:t>
            </a:r>
            <a:endParaRPr lang="zh-CN" altLang="en-US" sz="3600" dirty="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2163445"/>
            <a:ext cx="10440035" cy="2112010"/>
          </a:xfrm>
        </p:spPr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AD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曲线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AS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曲线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AD -AS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均衡分析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200" y="-100810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货币政策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65" y="1706245"/>
            <a:ext cx="10440035" cy="4876165"/>
          </a:xfrm>
        </p:spPr>
        <p:txBody>
          <a:bodyPr>
            <a:normAutofit/>
          </a:bodyPr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变动法定准备率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法定准备率降低 </a:t>
            </a:r>
            <a:r>
              <a:rPr lang="en-US" alt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货币创造乘数变大 </a:t>
            </a:r>
            <a:r>
              <a:rPr lang="en-US" alt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货币供给量增加</a:t>
            </a:r>
            <a:endParaRPr lang="zh-CN" altLang="en-US" sz="1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货币供给量增加 </a:t>
            </a:r>
            <a:r>
              <a:rPr lang="en-US" alt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总需求增加 </a:t>
            </a:r>
            <a:r>
              <a:rPr lang="en-US" alt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刺激生产就业 </a:t>
            </a:r>
            <a:endParaRPr lang="zh-CN" altLang="en-US" sz="1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货币供给量增加 </a:t>
            </a:r>
            <a:r>
              <a:rPr lang="en-US" alt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利率下降 </a:t>
            </a:r>
            <a:r>
              <a:rPr lang="en-US" alt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刺激投资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道义劝告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鼓励商业银行扩大贷款 </a:t>
            </a:r>
            <a:r>
              <a:rPr lang="en-US" alt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货币供给量增加</a:t>
            </a:r>
            <a:endParaRPr lang="zh-CN" altLang="en-US" sz="1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货币供给量增加 </a:t>
            </a:r>
            <a:r>
              <a:rPr lang="en-US" alt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总需求增加 </a:t>
            </a:r>
            <a:r>
              <a:rPr lang="en-US" alt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刺激生产就业 </a:t>
            </a:r>
            <a:endParaRPr lang="zh-CN" altLang="en-US" sz="1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货币供给量增加 </a:t>
            </a:r>
            <a:r>
              <a:rPr lang="en-US" alt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利率下降 </a:t>
            </a:r>
            <a:r>
              <a:rPr lang="en-US" alt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</a:t>
            </a:r>
            <a:r>
              <a:rPr lang="zh-CN" altLang="en-US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刺激投资</a:t>
            </a:r>
            <a:endParaRPr lang="zh-CN" altLang="en-US" sz="1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016635" y="2451100"/>
            <a:ext cx="76200" cy="958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016635" y="4855845"/>
            <a:ext cx="76200" cy="958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19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39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39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79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79"/>
                            </p:stCondLst>
                            <p:childTnLst>
                              <p:par>
                                <p:cTn id="3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79"/>
                            </p:stCondLst>
                            <p:childTnLst>
                              <p:par>
                                <p:cTn id="4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79"/>
                            </p:stCondLst>
                            <p:childTnLst>
                              <p:par>
                                <p:cTn id="4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200" y="-100810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供给管理政策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65" y="1706245"/>
            <a:ext cx="10440035" cy="4870450"/>
          </a:xfrm>
        </p:spPr>
        <p:txBody>
          <a:bodyPr>
            <a:norm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收入政策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设置最高最低工资或直接介入工资决定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人力政策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政府雇佣失业工人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发展吸收劳动力多的企业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9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79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79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99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8960000">
            <a:off x="-179705" y="342265"/>
            <a:ext cx="2013585" cy="779780"/>
          </a:xfrm>
        </p:spPr>
        <p:txBody>
          <a:bodyPr>
            <a:normAutofit/>
          </a:bodyPr>
          <a:p>
            <a:r>
              <a:rPr 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解题思路</a:t>
            </a:r>
            <a:endParaRPr lang="zh-CN" sz="360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75665" y="1904365"/>
            <a:ext cx="10440035" cy="1547495"/>
          </a:xfrm>
        </p:spPr>
        <p:txBody>
          <a:bodyPr>
            <a:normAutofit/>
          </a:bodyPr>
          <a:p>
            <a:pPr fontAlgn="auto">
              <a:lnSpc>
                <a:spcPts val="2500"/>
              </a:lnSpc>
            </a:pP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 = c + i + g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IS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方程）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ts val="2500"/>
              </a:lnSpc>
            </a:pP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 = m = M/P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LM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方程）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ts val="25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联立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IS - LM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方程得到 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 - P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函数（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AD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函数）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ts val="2500"/>
              </a:lnSpc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867275" y="697230"/>
            <a:ext cx="2457450" cy="77978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sz="2800" b="1" dirty="0">
                <a:latin typeface="华文楷体" panose="02010600040101010101" charset="-122"/>
                <a:ea typeface="华文楷体" panose="02010600040101010101" charset="-122"/>
                <a:cs typeface="华文隶书" panose="02010800040101010101" charset="-122"/>
                <a:sym typeface="+mn-ea"/>
              </a:rPr>
              <a:t>求总需求函数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隶书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2950" y="611505"/>
            <a:ext cx="247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en-US"/>
              <a:t>86-9</a:t>
            </a:r>
            <a:endParaRPr lang="en-US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5226685" y="3451860"/>
            <a:ext cx="1737995" cy="77978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sz="2800" b="1" dirty="0">
                <a:latin typeface="华文楷体" panose="02010600040101010101" charset="-122"/>
                <a:ea typeface="华文楷体" panose="02010600040101010101" charset="-122"/>
                <a:cs typeface="华文隶书" panose="02010800040101010101" charset="-122"/>
                <a:sym typeface="+mn-ea"/>
              </a:rPr>
              <a:t>求均衡点</a:t>
            </a:r>
            <a:endParaRPr lang="zh-CN" sz="2800" b="1" dirty="0">
              <a:latin typeface="华文楷体" panose="02010600040101010101" charset="-122"/>
              <a:ea typeface="华文楷体" panose="02010600040101010101" charset="-122"/>
              <a:cs typeface="华文隶书" panose="02010800040101010101" charset="-122"/>
              <a:sym typeface="+mn-ea"/>
            </a:endParaRPr>
          </a:p>
        </p:txBody>
      </p:sp>
      <p:sp>
        <p:nvSpPr>
          <p:cNvPr id="7" name="内容占位符 3"/>
          <p:cNvSpPr/>
          <p:nvPr/>
        </p:nvSpPr>
        <p:spPr>
          <a:xfrm>
            <a:off x="875665" y="4561205"/>
            <a:ext cx="10440035" cy="123952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2500"/>
              </a:lnSpc>
            </a:pPr>
            <a:r>
              <a:rPr 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联立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AD - AS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方程求出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ts val="25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若有平移则直接在截距上加减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ts val="2500"/>
              </a:lnSpc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62950" y="3657600"/>
            <a:ext cx="247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en-US"/>
              <a:t>85-7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8960000">
            <a:off x="-179705" y="342265"/>
            <a:ext cx="2013585" cy="779780"/>
          </a:xfrm>
        </p:spPr>
        <p:txBody>
          <a:bodyPr>
            <a:normAutofit/>
          </a:bodyPr>
          <a:p>
            <a:r>
              <a:rPr 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解题思路</a:t>
            </a:r>
            <a:endParaRPr lang="zh-CN" sz="360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048885" y="719455"/>
            <a:ext cx="2093595" cy="77978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sz="2800" b="1" dirty="0">
                <a:latin typeface="华文楷体" panose="02010600040101010101" charset="-122"/>
                <a:ea typeface="华文楷体" panose="02010600040101010101" charset="-122"/>
                <a:cs typeface="华文隶书" panose="02010800040101010101" charset="-122"/>
                <a:sym typeface="+mn-ea"/>
              </a:rPr>
              <a:t>算失业率等</a:t>
            </a:r>
            <a:endParaRPr lang="zh-CN" sz="28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183380" y="3639820"/>
            <a:ext cx="3826510" cy="77978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sz="2800" b="1">
                <a:latin typeface="华文楷体" panose="02010600040101010101" charset="-122"/>
                <a:ea typeface="华文楷体" panose="02010600040101010101" charset="-122"/>
              </a:rPr>
              <a:t>菲利普斯曲线相关换算</a:t>
            </a:r>
            <a:endParaRPr lang="zh-CN" sz="28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内容占位符 3"/>
          <p:cNvSpPr/>
          <p:nvPr/>
        </p:nvSpPr>
        <p:spPr>
          <a:xfrm>
            <a:off x="876935" y="4782185"/>
            <a:ext cx="10440035" cy="100838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2500"/>
              </a:lnSpc>
            </a:pPr>
            <a:r>
              <a:rPr 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从菲利普斯曲线函数入手，代入计算</a:t>
            </a:r>
            <a:endParaRPr 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02370" y="719455"/>
            <a:ext cx="2764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P122/8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10" name="内容占位符 9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876300" y="1711960"/>
          <a:ext cx="3839210" cy="182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298700" imgH="1091565" progId="Equation.KSEE3">
                  <p:embed/>
                </p:oleObj>
              </mc:Choice>
              <mc:Fallback>
                <p:oleObj name="" r:id="rId1" imgW="2298700" imgH="10915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6300" y="1711960"/>
                        <a:ext cx="3839210" cy="182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897620" y="3535045"/>
            <a:ext cx="2764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P122/9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8960000">
            <a:off x="-179705" y="342265"/>
            <a:ext cx="2013585" cy="779780"/>
          </a:xfrm>
        </p:spPr>
        <p:txBody>
          <a:bodyPr>
            <a:normAutofit/>
          </a:bodyPr>
          <a:p>
            <a:r>
              <a:rPr 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解题思路</a:t>
            </a:r>
            <a:endParaRPr lang="zh-CN" sz="360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920750" y="2667635"/>
            <a:ext cx="6224270" cy="3251200"/>
          </a:xfrm>
        </p:spPr>
        <p:txBody>
          <a:bodyPr>
            <a:normAutofit/>
          </a:bodyPr>
          <a:p>
            <a:pPr fontAlgn="auto">
              <a:lnSpc>
                <a:spcPct val="120000"/>
              </a:lnSpc>
            </a:pP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对现金的需求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一项直接相加就行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实际准备金率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法定准备金率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+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超额准备金率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702810" y="755015"/>
            <a:ext cx="2786380" cy="77978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sz="2800" b="1" dirty="0">
                <a:latin typeface="华文楷体" panose="02010600040101010101" charset="-122"/>
                <a:ea typeface="华文楷体" panose="02010600040101010101" charset="-122"/>
                <a:cs typeface="华文隶书" panose="02010800040101010101" charset="-122"/>
                <a:sym typeface="+mn-ea"/>
              </a:rPr>
              <a:t>求货币创造乘数</a:t>
            </a:r>
            <a:endParaRPr lang="zh-CN" sz="2800" b="1" dirty="0">
              <a:latin typeface="华文楷体" panose="02010600040101010101" charset="-122"/>
              <a:ea typeface="华文楷体" panose="02010600040101010101" charset="-122"/>
              <a:cs typeface="华文隶书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9320" y="1294765"/>
            <a:ext cx="237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P152/8</a:t>
            </a:r>
            <a:r>
              <a:rPr lang="zh-CN" altLang="en-US"/>
              <a:t>、</a:t>
            </a:r>
            <a:r>
              <a:rPr lang="en-US" altLang="zh-CN"/>
              <a:t>9</a:t>
            </a:r>
            <a:endParaRPr lang="en-US" altLang="zh-CN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9040" y="1813560"/>
          <a:ext cx="1508125" cy="7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901700" imgH="431800" progId="Equation.KSEE3">
                  <p:embed/>
                </p:oleObj>
              </mc:Choice>
              <mc:Fallback>
                <p:oleObj name="" r:id="rId1" imgW="9017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9040" y="1813560"/>
                        <a:ext cx="1508125" cy="72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8960000">
            <a:off x="-179705" y="342265"/>
            <a:ext cx="2013585" cy="779780"/>
          </a:xfrm>
        </p:spPr>
        <p:txBody>
          <a:bodyPr>
            <a:normAutofit/>
          </a:bodyPr>
          <a:p>
            <a:r>
              <a:rPr lang="zh-CN" sz="3600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解题思路</a:t>
            </a:r>
            <a:endParaRPr lang="zh-CN" sz="360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920750" y="2024380"/>
            <a:ext cx="9248140" cy="3251200"/>
          </a:xfrm>
        </p:spPr>
        <p:txBody>
          <a:bodyPr>
            <a:normAutofit/>
          </a:bodyPr>
          <a:p>
            <a:pPr fontAlgn="auto">
              <a:lnSpc>
                <a:spcPct val="120000"/>
              </a:lnSpc>
            </a:pP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先确定题目中给出的事件是需求冲击还是供给冲击</a:t>
            </a:r>
            <a:endParaRPr lang="zh-CN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会导致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AD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或是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曲线向哪个方向移动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比较新的均衡点和原有均衡点的差别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此时政府有两条路：拉回变动曲线 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or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拉动另一条曲线使其重新均衡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按照影响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AD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AS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曲线的条件分析如何进行调控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602480" y="761365"/>
            <a:ext cx="2986405" cy="77978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隶书" panose="02010800040101010101" charset="-122"/>
                <a:sym typeface="+mn-ea"/>
              </a:rPr>
              <a:t>AD - AS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隶书" panose="02010800040101010101" charset="-122"/>
                <a:sym typeface="+mn-ea"/>
              </a:rPr>
              <a:t>均衡分析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隶书" panose="020108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20240" y="2829560"/>
            <a:ext cx="835152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祝大家在宏经结课考中取得好成绩！</a:t>
            </a:r>
            <a:endParaRPr lang="zh-C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697865"/>
            <a:ext cx="6241415" cy="723265"/>
          </a:xfrm>
        </p:spPr>
        <p:txBody>
          <a:bodyPr>
            <a:normAutofit/>
          </a:bodyPr>
          <a:p>
            <a:r>
              <a:rPr lang="en-US" altLang="zh-CN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AD</a:t>
            </a:r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曲线（总需求曲线）</a:t>
            </a:r>
            <a:endParaRPr lang="zh-CN" altLang="en-US" sz="3200"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820545"/>
            <a:ext cx="5108575" cy="4319905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sym typeface="+mn-ea"/>
              </a:rPr>
              <a:t>经济社会对产品和劳务的需求总量（产出水平）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sym typeface="+mn-ea"/>
              </a:rPr>
              <a:t>在某个特定的价格水平下，经济社会需要多少产量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533" y="3015933"/>
          <a:ext cx="2806700" cy="36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346200" imgH="177165" progId="Equation.KSEE3">
                  <p:embed/>
                </p:oleObj>
              </mc:Choice>
              <mc:Fallback>
                <p:oleObj name="" r:id="rId1" imgW="1346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5533" y="3015933"/>
                        <a:ext cx="2806700" cy="36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10" y="1976755"/>
            <a:ext cx="3724275" cy="26365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266220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总需求曲线向右下方倾斜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0425" y="2108835"/>
            <a:ext cx="10440035" cy="313817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财富效应：价格水平上升使实际收入减少造成的支出下降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利率效应：价格水平上升使实际货币量下降，导致利率上升造成的投资下降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税收效应：价格水平上升使名义收入增加，导致税收增加造成的可支配收入下降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                           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422910"/>
            <a:ext cx="10440035" cy="1073785"/>
          </a:xfrm>
        </p:spPr>
        <p:txBody>
          <a:bodyPr>
            <a:normAutofit/>
          </a:bodyPr>
          <a:p>
            <a:r>
              <a:rPr lang="en-US" altLang="zh-CN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AD</a:t>
            </a:r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曲线推导</a:t>
            </a:r>
            <a:endParaRPr lang="zh-CN" altLang="en-US" sz="3200"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852295"/>
            <a:ext cx="5459095" cy="4037965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几何推导：每一个价格水平下的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IS-LM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均衡点对应的国民收入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代数推导（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IS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LM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表达式联立）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0390" y="1184275"/>
            <a:ext cx="3437255" cy="4046220"/>
          </a:xfrm>
          <a:prstGeom prst="rect">
            <a:avLst/>
          </a:prstGeom>
        </p:spPr>
      </p:pic>
      <p:graphicFrame>
        <p:nvGraphicFramePr>
          <p:cNvPr id="4" name="对象 -2147482580"/>
          <p:cNvGraphicFramePr>
            <a:graphicFrameLocks noChangeAspect="1"/>
          </p:cNvGraphicFramePr>
          <p:nvPr/>
        </p:nvGraphicFramePr>
        <p:xfrm>
          <a:off x="1232535" y="3573780"/>
          <a:ext cx="190309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104900" imgH="812800" progId="Equation.KSEE3">
                  <p:embed/>
                </p:oleObj>
              </mc:Choice>
              <mc:Fallback>
                <p:oleObj name="" r:id="rId2" imgW="1104900" imgH="812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2535" y="3573780"/>
                        <a:ext cx="1903095" cy="140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579"/>
          <p:cNvGraphicFramePr>
            <a:graphicFrameLocks noChangeAspect="1"/>
          </p:cNvGraphicFramePr>
          <p:nvPr/>
        </p:nvGraphicFramePr>
        <p:xfrm>
          <a:off x="3705860" y="3916045"/>
          <a:ext cx="3118485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828800" imgH="419100" progId="Equation.KSEE3">
                  <p:embed/>
                </p:oleObj>
              </mc:Choice>
              <mc:Fallback>
                <p:oleObj name="" r:id="rId4" imgW="1828800" imgH="4191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5860" y="3916045"/>
                        <a:ext cx="3118485" cy="715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stCxn id="2147484717" idx="3"/>
          </p:cNvCxnSpPr>
          <p:nvPr/>
        </p:nvCxnSpPr>
        <p:spPr>
          <a:xfrm flipV="1">
            <a:off x="3135630" y="4273550"/>
            <a:ext cx="34099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588645"/>
            <a:ext cx="10440035" cy="915670"/>
          </a:xfrm>
        </p:spPr>
        <p:txBody>
          <a:bodyPr>
            <a:normAutofit/>
          </a:bodyPr>
          <a:p>
            <a:r>
              <a:rPr lang="en-US" altLang="zh-CN" sz="3200">
                <a:latin typeface="华文隶书" panose="02010800040101010101" charset="-122"/>
                <a:ea typeface="华文隶书" panose="02010800040101010101" charset="-122"/>
              </a:rPr>
              <a:t>AD</a:t>
            </a:r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</a:rPr>
              <a:t>曲线的移动</a:t>
            </a:r>
            <a:endParaRPr lang="zh-CN" altLang="en-US" sz="3200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504315"/>
            <a:ext cx="10440035" cy="4149090"/>
          </a:xfrm>
        </p:spPr>
        <p:txBody>
          <a:bodyPr/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影响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C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的：税收下降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影响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I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的：货币供给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影响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G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的：政府购买、政府转移支付增加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影响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的：国外经济繁荣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10843895" y="5209540"/>
            <a:ext cx="109029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2592FF">
                        <a:alpha val="14999"/>
                      </a:srgbClr>
                    </a:gs>
                    <a:gs pos="100000">
                      <a:srgbClr val="0099FF">
                        <a:alpha val="20000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2000" tIns="0" rIns="36000" bIns="154800">
            <a:spAutoFit/>
          </a:bodyPr>
          <a:p>
            <a:pPr marL="0" marR="0" lvl="0" indent="0" algn="ctr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杨任东竹石体-Semibold" panose="02000000000000000000" pitchFamily="2" charset="-122"/>
                <a:ea typeface="杨任东竹石体-Semibold" panose="02000000000000000000" pitchFamily="2" charset="-122"/>
              </a:rPr>
              <a:t>·</a:t>
            </a:r>
            <a:endParaRPr kumimoji="1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杨任东竹石体-Semibold" panose="02000000000000000000" pitchFamily="2" charset="-122"/>
              <a:ea typeface="杨任东竹石体-Semibold" panose="02000000000000000000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4418" y="1952308"/>
          <a:ext cx="2806700" cy="36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346200" imgH="177165" progId="Equation.KSEE3">
                  <p:embed/>
                </p:oleObj>
              </mc:Choice>
              <mc:Fallback>
                <p:oleObj name="" r:id="rId1" imgW="1346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4418" y="1952308"/>
                        <a:ext cx="2806700" cy="36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365" y="234470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宏观生产函数</a:t>
            </a:r>
            <a:endParaRPr lang="zh-CN" altLang="en-US" sz="3200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4469765" y="923925"/>
          <a:ext cx="178498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698500" imgH="228600" progId="Equation.KSEE3">
                  <p:embed/>
                </p:oleObj>
              </mc:Choice>
              <mc:Fallback>
                <p:oleObj name="" r:id="rId1" imgW="698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9765" y="923925"/>
                        <a:ext cx="178498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/>
        </p:nvSpPr>
        <p:spPr>
          <a:xfrm>
            <a:off x="875665" y="1988185"/>
            <a:ext cx="5172075" cy="4319905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短期生产函数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&amp;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长期生产函数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一定技术水平和资本存量下，总产出主要取决于就业量（边际报酬递减）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潜在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GDP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：现有技术水平和资本存量下，充分就业时的总产出，由技术水平，教育程度决定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35" y="2179320"/>
            <a:ext cx="3361690" cy="29521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365" y="234470"/>
            <a:ext cx="10440000" cy="1368000"/>
          </a:xfrm>
        </p:spPr>
        <p:txBody>
          <a:bodyPr>
            <a:normAutofit/>
          </a:bodyPr>
          <a:p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+mn-ea"/>
              </a:rPr>
              <a:t>劳动力市场均衡</a:t>
            </a:r>
            <a:endParaRPr lang="zh-CN" altLang="en-US" sz="32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75665" y="1988185"/>
            <a:ext cx="5172075" cy="4319905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边际产品价值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MP</a:t>
            </a:r>
            <a:r>
              <a:rPr lang="en-US" altLang="zh-CN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·P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工资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劳动需求与工资反相关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劳动供给与工资正相关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劳动市场供求均衡点对应的就业量是充分就业量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9780" y="1753235"/>
            <a:ext cx="3426460" cy="3145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549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549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AG_VERSION" val="1.0"/>
  <p:tag name="KSO_WM_TEMPLATE_INDEX" val="20186549"/>
  <p:tag name="KSO_WM_TEMPLATE_CATEGORY" val="custom"/>
  <p:tag name="KSO_WM_TEMPLATE_THUMBS_INDEX" val="1、2、3、4、5、6、7、8、9、10、11、12、13、14、15"/>
</p:tagLst>
</file>

<file path=ppt/tags/tag86.xml><?xml version="1.0" encoding="utf-8"?>
<p:tagLst xmlns:p="http://schemas.openxmlformats.org/presentationml/2006/main">
  <p:tag name="KSO_WM_TEMPLATE_CATEGORY" val="custom"/>
  <p:tag name="KSO_WM_TEMPLATE_INDEX" val="20186549"/>
</p:tagLst>
</file>

<file path=ppt/tags/tag87.xml><?xml version="1.0" encoding="utf-8"?>
<p:tagLst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49_4*a*1"/>
  <p:tag name="KSO_WM_TEMPLATE_CATEGORY" val="custom"/>
  <p:tag name="KSO_WM_TEMPLATE_INDEX" val="20186549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</p:tagLst>
</file>

<file path=ppt/tags/tag88.xml><?xml version="1.0" encoding="utf-8"?>
<p:tagLst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49_4*a*1"/>
  <p:tag name="KSO_WM_TEMPLATE_CATEGORY" val="custom"/>
  <p:tag name="KSO_WM_TEMPLATE_INDEX" val="20186549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</p:tagLst>
</file>

<file path=ppt/tags/tag89.xml><?xml version="1.0" encoding="utf-8"?>
<p:tagLst xmlns:p="http://schemas.openxmlformats.org/presentationml/2006/main">
  <p:tag name="KSO_WM_UNIT_ISCONTENTSTITLE" val="0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49_4*a*1"/>
  <p:tag name="KSO_WM_TEMPLATE_CATEGORY" val="custom"/>
  <p:tag name="KSO_WM_TEMPLATE_INDEX" val="20186549"/>
  <p:tag name="KSO_WM_UNIT_LAYERLEVEL" val="1"/>
  <p:tag name="KSO_WM_TAG_VERSION" val="1.0"/>
  <p:tag name="KSO_WM_BEAUTIFY_FLAG" val="#wm#"/>
  <p:tag name="KSO_WM_UNIT_PRESET_TEXT" val="单击此处添加标题"/>
  <p:tag name="KSO_WM_UNIT_DIAGRAM_ISNUMVISUAL" val="0"/>
  <p:tag name="KSO_WM_UNIT_DIAGRAM_ISREFERUNIT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186549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549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6549"/>
</p:tagLst>
</file>

<file path=ppt/theme/theme1.xml><?xml version="1.0" encoding="utf-8"?>
<a:theme xmlns:a="http://schemas.openxmlformats.org/drawingml/2006/main" name="2_Office 主题​​">
  <a:themeElements>
    <a:clrScheme name="20186549">
      <a:dk1>
        <a:srgbClr val="000000"/>
      </a:dk1>
      <a:lt1>
        <a:srgbClr val="FFFFFF"/>
      </a:lt1>
      <a:dk2>
        <a:srgbClr val="465674"/>
      </a:dk2>
      <a:lt2>
        <a:srgbClr val="DCD8DC"/>
      </a:lt2>
      <a:accent1>
        <a:srgbClr val="455673"/>
      </a:accent1>
      <a:accent2>
        <a:srgbClr val="AEB5C2"/>
      </a:accent2>
      <a:accent3>
        <a:srgbClr val="455673"/>
      </a:accent3>
      <a:accent4>
        <a:srgbClr val="AEB5C2"/>
      </a:accent4>
      <a:accent5>
        <a:srgbClr val="455673"/>
      </a:accent5>
      <a:accent6>
        <a:srgbClr val="AEB5C2"/>
      </a:accent6>
      <a:hlink>
        <a:srgbClr val="5D739A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3356</Words>
  <Application>WPS 演示</Application>
  <PresentationFormat>宽屏</PresentationFormat>
  <Paragraphs>384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36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华文隶书</vt:lpstr>
      <vt:lpstr>华文楷体</vt:lpstr>
      <vt:lpstr>杨任东竹石体-Semibold</vt:lpstr>
      <vt:lpstr>Arial Unicode MS</vt:lpstr>
      <vt:lpstr>Calibri</vt:lpstr>
      <vt:lpstr>楷体</vt:lpstr>
      <vt:lpstr>Times New Roman</vt:lpstr>
      <vt:lpstr>黑体</vt:lpstr>
      <vt:lpstr>隶书</vt:lpstr>
      <vt:lpstr>方正姚体</vt:lpstr>
      <vt:lpstr>2_Office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宏观经济学串讲（下）</vt:lpstr>
      <vt:lpstr>第一章- 国内生产总值GDP</vt:lpstr>
      <vt:lpstr>第四章- AD -AS模型</vt:lpstr>
      <vt:lpstr>AD曲线（总需求曲线）</vt:lpstr>
      <vt:lpstr>总需求曲线向右下方倾斜</vt:lpstr>
      <vt:lpstr>AD曲线推导</vt:lpstr>
      <vt:lpstr>AD曲线的移动</vt:lpstr>
      <vt:lpstr>宏观生产函数</vt:lpstr>
      <vt:lpstr>劳动力市场均衡</vt:lpstr>
      <vt:lpstr>AS曲线（总供给曲线）</vt:lpstr>
      <vt:lpstr>总供给曲线向右上方倾斜</vt:lpstr>
      <vt:lpstr>AS曲线的移动</vt:lpstr>
      <vt:lpstr>SHOCK！</vt:lpstr>
      <vt:lpstr>第五章- 失业与通货膨胀</vt:lpstr>
      <vt:lpstr>失业与失业率</vt:lpstr>
      <vt:lpstr>自然失业率</vt:lpstr>
      <vt:lpstr>通货膨胀与通货膨胀率</vt:lpstr>
      <vt:lpstr>通胀成因</vt:lpstr>
      <vt:lpstr>PowerPoint 演示文稿</vt:lpstr>
      <vt:lpstr>PowerPoint 演示文稿</vt:lpstr>
      <vt:lpstr>失业与失业率</vt:lpstr>
      <vt:lpstr>失业与失业率</vt:lpstr>
      <vt:lpstr>第四章- 生产技术</vt:lpstr>
      <vt:lpstr>完全竞争市场的短期均衡</vt:lpstr>
      <vt:lpstr>财政政策</vt:lpstr>
      <vt:lpstr>宏观经济政策主要目标</vt:lpstr>
      <vt:lpstr>财政政策</vt:lpstr>
      <vt:lpstr>存款创造和货币供给（仅将活期存款作为货币供给量）</vt:lpstr>
      <vt:lpstr>财政政策</vt:lpstr>
      <vt:lpstr>货币政策</vt:lpstr>
      <vt:lpstr>货币政策</vt:lpstr>
      <vt:lpstr>解题思路</vt:lpstr>
      <vt:lpstr>解题思路</vt:lpstr>
      <vt:lpstr>解题思路</vt:lpstr>
      <vt:lpstr>解题思路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朱芃润</dc:creator>
  <cp:lastModifiedBy>zpr</cp:lastModifiedBy>
  <cp:revision>52</cp:revision>
  <dcterms:created xsi:type="dcterms:W3CDTF">2020-10-27T11:45:00Z</dcterms:created>
  <dcterms:modified xsi:type="dcterms:W3CDTF">2020-12-17T12:49:43Z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