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1788711817" r:id="rId1"/>
  </p:sldMasterIdLst>
  <p:notesMasterIdLst>
    <p:notesMasterId r:id="rId4"/>
  </p:notesMasterIdLst>
  <p:sldIdLst>
    <p:sldId id="381" r:id="rId3"/>
    <p:sldId id="647" r:id="rId5"/>
    <p:sldId id="648" r:id="rId6"/>
    <p:sldId id="646" r:id="rId7"/>
    <p:sldId id="649" r:id="rId8"/>
    <p:sldId id="650" r:id="rId9"/>
    <p:sldId id="651" r:id="rId10"/>
    <p:sldId id="652" r:id="rId11"/>
    <p:sldId id="653" r:id="rId12"/>
    <p:sldId id="654" r:id="rId13"/>
    <p:sldId id="655" r:id="rId14"/>
    <p:sldId id="656" r:id="rId15"/>
    <p:sldId id="657" r:id="rId16"/>
    <p:sldId id="658" r:id="rId17"/>
    <p:sldId id="659" r:id="rId18"/>
    <p:sldId id="660" r:id="rId19"/>
    <p:sldId id="661" r:id="rId20"/>
    <p:sldId id="662" r:id="rId21"/>
    <p:sldId id="663" r:id="rId22"/>
    <p:sldId id="664" r:id="rId23"/>
    <p:sldId id="676" r:id="rId24"/>
    <p:sldId id="686" r:id="rId25"/>
    <p:sldId id="677" r:id="rId26"/>
    <p:sldId id="678" r:id="rId27"/>
    <p:sldId id="679" r:id="rId28"/>
    <p:sldId id="680" r:id="rId29"/>
    <p:sldId id="681" r:id="rId30"/>
    <p:sldId id="682" r:id="rId31"/>
    <p:sldId id="683" r:id="rId32"/>
    <p:sldId id="684" r:id="rId33"/>
    <p:sldId id="685" r:id="rId3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tableStyles.xml><?xml version="1.0" encoding="utf-8"?>
<a:tblStyleLst xmlns:a="http://schemas.openxmlformats.org/drawingml/2006/main" def="{0fd3d5c8-88b5-44b2-a635-fa54cf2106d5}"/>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a14="http://schemas.microsoft.com/office/drawing/2010/main"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52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r>
              <a:rPr lang="zh-CN" altLang="en-US" sz="1400" b="1" dirty="0">
                <a:latin typeface="Times New Roman" panose="02020603050405020304" pitchFamily="18" charset="0"/>
              </a:rPr>
              <a:t>稳。</a:t>
            </a:r>
            <a:endParaRPr lang="zh-CN" altLang="en-US" sz="1400" b="1"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3"/>
          <p:cNvSpPr>
            <a:spLocks noGrp="1"/>
          </p:cNvSpPr>
          <p:nvPr>
            <p:ph type="body"/>
          </p:nvPr>
        </p:nvSpPr>
        <p:spPr/>
        <p:txBody>
          <a:bodyPr wrap="square" lIns="91440" tIns="45720" rIns="91440" bIns="45720" anchor="t"/>
          <a:p>
            <a:pPr lvl="0" eaLnBrk="1" hangingPunct="1">
              <a:spcBef>
                <a:spcPct val="0"/>
              </a:spcBef>
            </a:pPr>
            <a:endParaRPr lang="zh-CN" altLang="en-US" sz="1400" b="1"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type="title" preserve="1">
  <p:cSld name="标题幻灯片">
    <p:spTree>
      <p:nvGrpSpPr>
        <p:cNvPr id="1" name=""/>
        <p:cNvGrpSpPr/>
        <p:nvPr/>
      </p:nvGrpSpPr>
      <p:grpSpPr>
        <a:xfrm>
          <a:off x="0" y="0"/>
          <a:ext cx="0" cy="0"/>
          <a:chOff x="0" y="0"/>
          <a:chExt cx="0" cy="0"/>
        </a:xfrm>
      </p:grpSpPr>
      <p:sp>
        <p:nvSpPr>
          <p:cNvPr id="20482" name="Rectangle 2"/>
          <p:cNvSpPr>
            <a:spLocks noGrp="1" noRot="1" noChangeArrowheads="1"/>
          </p:cNvSpPr>
          <p:nvPr>
            <p:ph type="ctrTitle"/>
          </p:nvPr>
        </p:nvSpPr>
        <p:spPr>
          <a:xfrm>
            <a:off x="685800" y="1981200"/>
            <a:ext cx="7772400" cy="1600200"/>
          </a:xfrm>
        </p:spPr>
        <p:txBody>
          <a:bodyPr/>
          <a:lstStyle>
            <a:lvl1pPr>
              <a:defRPr/>
            </a:lvl1pPr>
          </a:lstStyle>
          <a:p>
            <a:pPr lvl="0" fontAlgn="base"/>
            <a:r>
              <a:rPr lang="zh-CN" altLang="en-US" strike="noStrike" noProof="0" smtClean="0"/>
              <a:t>单击此处编辑母版标题样式</a:t>
            </a:r>
            <a:endParaRPr lang="zh-CN" altLang="en-US" strike="noStrike" noProof="0" smtClean="0"/>
          </a:p>
        </p:txBody>
      </p:sp>
      <p:sp>
        <p:nvSpPr>
          <p:cNvPr id="2048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228600"/>
            <a:ext cx="6253163"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10588"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1625" y="1676400"/>
            <a:ext cx="4194175" cy="4422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76400"/>
            <a:ext cx="4194175" cy="4422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10588"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1625" y="1676400"/>
            <a:ext cx="4194175" cy="4422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76400"/>
            <a:ext cx="4194175" cy="21351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63988"/>
            <a:ext cx="4194175" cy="2135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p="http://schemas.openxmlformats.org/presentationml/2006/main" xmlns:r="http://schemas.openxmlformats.org/officeDocument/2006/relationships" type="tx">
  <p:cSld name="8_标题幻灯片">
    <p:bg>
      <p:bgPr>
        <a:blipFill rotWithShape="0">
          <a:blip r:embed="rId2">
            <a:duotone>
              <a:schemeClr val="bg1"/>
              <a:srgbClr val="FFFFFF"/>
            </a:duotone>
          </a:blip>
          <a:stretch>
            <a:fillRect/>
          </a:stretch>
        </a:blipFill>
        <a:effectLst/>
      </p:bgPr>
    </p:bg>
    <p:spTree>
      <p:nvGrpSpPr>
        <p:cNvPr id="1" name=""/>
        <p:cNvGrpSpPr/>
        <p:nvPr/>
      </p:nvGrpSpPr>
      <p:grpSpPr>
        <a:xfrm>
          <a:off x="0" y="0"/>
          <a:ext cx="0" cy="0"/>
          <a:chOff x="0" y="0"/>
          <a:chExt cx="0" cy="0"/>
        </a:xfrm>
      </p:grpSpPr>
      <p:sp>
        <p:nvSpPr>
          <p:cNvPr id="2050" name="矩形 1"/>
          <p:cNvSpPr/>
          <p:nvPr/>
        </p:nvSpPr>
        <p:spPr>
          <a:xfrm>
            <a:off x="0" y="0"/>
            <a:ext cx="9144000" cy="933450"/>
          </a:xfrm>
          <a:prstGeom prst="rect">
            <a:avLst/>
          </a:prstGeom>
          <a:solidFill>
            <a:srgbClr val="414455"/>
          </a:solidFill>
          <a:ln w="12700">
            <a:noFill/>
          </a:ln>
        </p:spPr>
        <p:txBody>
          <a:bodyPr lIns="45719" rIns="45719" anchor="ctr"/>
          <a:p>
            <a:pPr lvl="0" algn="ctr"/>
            <a:endParaRPr lang="zh-CN" altLang="zh-CN">
              <a:latin typeface="Arial" panose="020B0604020202020204" pitchFamily="34" charset="0"/>
              <a:ea typeface="宋体" panose="02010600030101010101" pitchFamily="2" charset="-122"/>
            </a:endParaRPr>
          </a:p>
        </p:txBody>
      </p:sp>
      <p:pic>
        <p:nvPicPr>
          <p:cNvPr id="2051" name="图片 2" descr="图片 2"/>
          <p:cNvPicPr>
            <a:picLocks noChangeAspect="1"/>
          </p:cNvPicPr>
          <p:nvPr/>
        </p:nvPicPr>
        <p:blipFill>
          <a:blip r:embed="rId3"/>
          <a:stretch>
            <a:fillRect/>
          </a:stretch>
        </p:blipFill>
        <p:spPr>
          <a:xfrm>
            <a:off x="179388" y="-26987"/>
            <a:ext cx="1704975" cy="960437"/>
          </a:xfrm>
          <a:prstGeom prst="rect">
            <a:avLst/>
          </a:prstGeom>
          <a:noFill/>
          <a:ln w="12700">
            <a:noFill/>
          </a:ln>
        </p:spPr>
      </p:pic>
      <p:sp>
        <p:nvSpPr>
          <p:cNvPr id="2052" name="矩形 3"/>
          <p:cNvSpPr txBox="1"/>
          <p:nvPr/>
        </p:nvSpPr>
        <p:spPr>
          <a:xfrm>
            <a:off x="6477000" y="234950"/>
            <a:ext cx="801688" cy="306388"/>
          </a:xfrm>
          <a:prstGeom prst="rect">
            <a:avLst/>
          </a:prstGeom>
          <a:noFill/>
          <a:ln w="12700">
            <a:noFill/>
          </a:ln>
        </p:spPr>
        <p:txBody>
          <a:bodyPr wrap="none" lIns="45719" rIns="45719" anchor="t">
            <a:spAutoFit/>
          </a:bodyPr>
          <a:p>
            <a:pPr lvl="0"/>
            <a:r>
              <a:rPr lang="zh-CN" altLang="zh-CN" sz="1400">
                <a:solidFill>
                  <a:srgbClr val="FFFFFF"/>
                </a:solidFill>
                <a:latin typeface="微软雅黑" panose="020B0503020204020204" charset="-122"/>
                <a:ea typeface="微软雅黑" panose="020B0503020204020204" charset="-122"/>
                <a:sym typeface="微软雅黑" panose="020B0503020204020204" charset="-122"/>
              </a:rPr>
              <a:t>参考文献</a:t>
            </a:r>
            <a:endParaRPr lang="zh-CN" altLang="zh-CN" sz="1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53" name="矩形 4"/>
          <p:cNvSpPr/>
          <p:nvPr/>
        </p:nvSpPr>
        <p:spPr>
          <a:xfrm>
            <a:off x="8564563" y="344488"/>
            <a:ext cx="184150" cy="184150"/>
          </a:xfrm>
          <a:prstGeom prst="rect">
            <a:avLst/>
          </a:prstGeom>
          <a:noFill/>
          <a:ln w="6350" cap="flat" cmpd="sng">
            <a:solidFill>
              <a:srgbClr val="D9D9D9"/>
            </a:solidFill>
            <a:prstDash val="solid"/>
            <a:round/>
            <a:headEnd type="none" w="med" len="med"/>
            <a:tailEnd type="none" w="med" len="med"/>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4" name="矩形 5"/>
          <p:cNvSpPr/>
          <p:nvPr/>
        </p:nvSpPr>
        <p:spPr>
          <a:xfrm>
            <a:off x="8329613" y="344488"/>
            <a:ext cx="182562" cy="184150"/>
          </a:xfrm>
          <a:prstGeom prst="rect">
            <a:avLst/>
          </a:prstGeom>
          <a:solidFill>
            <a:srgbClr val="FFFFFF">
              <a:alpha val="79999"/>
            </a:srgbClr>
          </a:solidFill>
          <a:ln w="12700">
            <a:noFill/>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5" name="矩形 6"/>
          <p:cNvSpPr/>
          <p:nvPr/>
        </p:nvSpPr>
        <p:spPr>
          <a:xfrm>
            <a:off x="8097838" y="344488"/>
            <a:ext cx="184150" cy="184150"/>
          </a:xfrm>
          <a:prstGeom prst="rect">
            <a:avLst/>
          </a:prstGeom>
          <a:solidFill>
            <a:srgbClr val="FFFFFF">
              <a:alpha val="79999"/>
            </a:srgbClr>
          </a:solidFill>
          <a:ln w="12700">
            <a:noFill/>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6" name="矩形 7"/>
          <p:cNvSpPr/>
          <p:nvPr/>
        </p:nvSpPr>
        <p:spPr>
          <a:xfrm>
            <a:off x="7861300" y="344488"/>
            <a:ext cx="184150" cy="184150"/>
          </a:xfrm>
          <a:prstGeom prst="rect">
            <a:avLst/>
          </a:prstGeom>
          <a:solidFill>
            <a:srgbClr val="FFFFFF">
              <a:alpha val="79999"/>
            </a:srgbClr>
          </a:solidFill>
          <a:ln w="12700">
            <a:noFill/>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7" name="矩形 8"/>
          <p:cNvSpPr/>
          <p:nvPr/>
        </p:nvSpPr>
        <p:spPr>
          <a:xfrm>
            <a:off x="7626350" y="344488"/>
            <a:ext cx="184150" cy="184150"/>
          </a:xfrm>
          <a:prstGeom prst="rect">
            <a:avLst/>
          </a:prstGeom>
          <a:solidFill>
            <a:srgbClr val="FFFFFF">
              <a:alpha val="79999"/>
            </a:srgbClr>
          </a:solidFill>
          <a:ln w="12700">
            <a:noFill/>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8" name="矩形 9"/>
          <p:cNvSpPr/>
          <p:nvPr/>
        </p:nvSpPr>
        <p:spPr>
          <a:xfrm>
            <a:off x="7383463" y="344488"/>
            <a:ext cx="184150" cy="184150"/>
          </a:xfrm>
          <a:prstGeom prst="rect">
            <a:avLst/>
          </a:prstGeom>
          <a:solidFill>
            <a:srgbClr val="D9D9D9"/>
          </a:solidFill>
          <a:ln w="12700">
            <a:noFill/>
          </a:ln>
        </p:spPr>
        <p:txBody>
          <a:bodyPr lIns="45719" rIns="45719" anchor="ctr"/>
          <a:p>
            <a:pPr lvl="0" algn="ctr"/>
            <a:endParaRPr lang="zh-CN" altLang="zh-CN" sz="1800">
              <a:latin typeface="Arial" panose="020B0604020202020204" pitchFamily="34" charset="0"/>
              <a:ea typeface="宋体" panose="02010600030101010101" pitchFamily="2" charset="-122"/>
            </a:endParaRPr>
          </a:p>
        </p:txBody>
      </p:sp>
      <p:sp>
        <p:nvSpPr>
          <p:cNvPr id="2059" name="矩形 1"/>
          <p:cNvSpPr/>
          <p:nvPr/>
        </p:nvSpPr>
        <p:spPr>
          <a:xfrm>
            <a:off x="0" y="0"/>
            <a:ext cx="9144000" cy="933450"/>
          </a:xfrm>
          <a:prstGeom prst="rect">
            <a:avLst/>
          </a:prstGeom>
          <a:solidFill>
            <a:srgbClr val="414455"/>
          </a:solidFill>
          <a:ln w="12700">
            <a:noFill/>
          </a:ln>
        </p:spPr>
        <p:txBody>
          <a:bodyPr lIns="45719" rIns="45719" anchor="ctr"/>
          <a:p>
            <a:pPr lvl="0" algn="ctr"/>
            <a:endParaRPr lang="zh-CN" altLang="zh-CN">
              <a:latin typeface="Arial" panose="020B0604020202020204" pitchFamily="34" charset="0"/>
              <a:ea typeface="宋体" panose="02010600030101010101" pitchFamily="2" charset="-122"/>
            </a:endParaRPr>
          </a:p>
        </p:txBody>
      </p:sp>
      <p:pic>
        <p:nvPicPr>
          <p:cNvPr id="2060" name="图片 13"/>
          <p:cNvPicPr>
            <a:picLocks noChangeAspect="1"/>
          </p:cNvPicPr>
          <p:nvPr userDrawn="1"/>
        </p:nvPicPr>
        <p:blipFill>
          <a:blip r:embed="rId4"/>
          <a:stretch>
            <a:fillRect/>
          </a:stretch>
        </p:blipFill>
        <p:spPr>
          <a:xfrm>
            <a:off x="93663" y="84138"/>
            <a:ext cx="2106612" cy="765175"/>
          </a:xfrm>
          <a:prstGeom prst="rect">
            <a:avLst/>
          </a:prstGeom>
          <a:noFill/>
          <a:ln w="9525">
            <a:noFill/>
          </a:ln>
        </p:spPr>
      </p:pic>
      <p:sp>
        <p:nvSpPr>
          <p:cNvPr id="1049461" name="幻灯片编号"/>
          <p:cNvSpPr txBox="1">
            <a:spLocks noGrp="1"/>
          </p:cNvSpPr>
          <p:nvPr>
            <p:ph type="sldNum" sz="quarter" idx="2"/>
          </p:nvPr>
        </p:nvSpPr>
        <p:spPr>
          <a:xfrm>
            <a:off x="4419600" y="6170613"/>
            <a:ext cx="2133600" cy="371475"/>
          </a:xfrm>
          <a:prstGeom prst="rect">
            <a:avLst/>
          </a:prstGeom>
          <a:noFill/>
          <a:ln>
            <a:noFill/>
          </a:ln>
          <a:effectLst/>
        </p:spPr>
        <p:txBody>
          <a:bodyPr vert="horz" wrap="square" lIns="91440" tIns="45720" rIns="91440" bIns="45720" numCol="1" anchor="ctr" anchorCtr="0" compatLnSpc="1"/>
          <a:lstStyle>
            <a:lvl1pPr algn="r">
              <a:defRPr sz="1200"/>
            </a:lvl1pPr>
          </a:lstStyle>
          <a:p>
            <a:pPr fontAlgn="base"/>
            <a:fld id="{86CB4B4D-7CA3-9044-876B-883B54F8677D}" type="slidenum">
              <a:rPr strike="noStrike" noProof="1">
                <a:latin typeface="Arial" panose="020B0604020202020204" pitchFamily="34" charset="0"/>
                <a:ea typeface="宋体" panose="02010600030101010101" pitchFamily="2" charset="-122"/>
                <a:cs typeface="+mn-cs"/>
              </a:rPr>
            </a:fld>
            <a:endParaRPr strike="noStrike" noProof="1"/>
          </a:p>
        </p:txBody>
      </p:sp>
      <p:sp>
        <p:nvSpPr>
          <p:cNvPr id="2" name="日期占位符 1"/>
          <p:cNvSpPr>
            <a:spLocks noGrp="1"/>
          </p:cNvSpPr>
          <p:nvPr>
            <p:ph type="dt" sz="half" idx="10"/>
          </p:nvPr>
        </p:nvSpPr>
        <p:spPr>
          <a:xfrm>
            <a:off x="304800" y="6245225"/>
            <a:ext cx="22860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b"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ldLayout>
</file>

<file path=ppt/slideLayouts/slideLayout2.xml><?xml version="1.0" encoding="utf-8"?>
<p:sldLayout xmlns:a="http://schemas.openxmlformats.org/drawingml/2006/main"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a14="http://schemas.microsoft.com/office/drawing/2010/main" xmlns:p="http://schemas.openxmlformats.org/presentationml/2006/main" xmlns:r="http://schemas.openxmlformats.org/officeDocument/2006/relationships">
  <p:cSld>
    <p:bg>
      <p:bgPr>
        <a:blipFill rotWithShape="0">
          <a:blip r:embed="rId15">
            <a:duotone>
              <a:schemeClr val="bg1"/>
              <a:srgbClr val="FFFFFF"/>
            </a:duotone>
          </a:blip>
          <a:stretch>
            <a:fillRect/>
          </a:stretch>
        </a:blipFill>
        <a:effectLst/>
      </p:bgPr>
    </p:bg>
    <p:spTree>
      <p:nvGrpSpPr>
        <p:cNvPr id="1" name=""/>
        <p:cNvGrpSpPr/>
        <p:nvPr/>
      </p:nvGrpSpPr>
      <p:grpSpPr/>
      <p:sp>
        <p:nvSpPr>
          <p:cNvPr id="19458" name="Rectangle 2"/>
          <p:cNvSpPr>
            <a:spLocks noGrp="1" noRot="1" noChangeArrowheads="1"/>
          </p:cNvSpPr>
          <p:nvPr>
            <p:ph type="title"/>
          </p:nvPr>
        </p:nvSpPr>
        <p:spPr bwMode="auto">
          <a:xfrm>
            <a:off x="301625" y="228600"/>
            <a:ext cx="8510588" cy="13255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19459" name="Rectangle 3"/>
          <p:cNvSpPr>
            <a:spLocks noGrp="1" noRot="1" noChangeArrowheads="1"/>
          </p:cNvSpPr>
          <p:nvPr>
            <p:ph type="body" idx="1"/>
          </p:nvPr>
        </p:nvSpPr>
        <p:spPr bwMode="auto">
          <a:xfrm>
            <a:off x="301625" y="1676400"/>
            <a:ext cx="8540750" cy="4422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19460" name="Rectangle 4"/>
          <p:cNvSpPr>
            <a:spLocks noGrp="1" noChangeArrowheads="1"/>
          </p:cNvSpPr>
          <p:nvPr>
            <p:ph type="dt" sz="half" idx="2"/>
          </p:nvPr>
        </p:nvSpPr>
        <p:spPr bwMode="auto">
          <a:xfrm>
            <a:off x="304800" y="6245225"/>
            <a:ext cx="2286000" cy="4762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94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9462" name="Rectangle 6"/>
          <p:cNvSpPr>
            <a:spLocks noGrp="1" noChangeArrowheads="1"/>
          </p:cNvSpPr>
          <p:nvPr>
            <p:ph type="sldNum" sz="quarter" idx="4"/>
          </p:nvPr>
        </p:nvSpPr>
        <p:spPr bwMode="auto">
          <a:xfrm>
            <a:off x="6553200" y="6245225"/>
            <a:ext cx="2286000" cy="4762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vl1pPr>
          </a:lstStyle>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bodyStyle>
      <a:lvl1pPr marL="342900" indent="-342900" algn="l" rtl="0" fontAlgn="base">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image" Target="../media/image5.png"/></Relationships>
</file>

<file path=ppt/slides/slide1.xml><?xml version="1.0" encoding="utf-8"?>
<p:sld xmlns:a="http://schemas.openxmlformats.org/drawingml/2006/main" xmlns:a14="http://schemas.microsoft.com/office/drawing/2010/main" xmlns:p="http://schemas.openxmlformats.org/presentationml/2006/main" xmlns:r="http://schemas.openxmlformats.org/officeDocument/2006/relationships" showMasterSp="0">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924560" y="2286000"/>
            <a:ext cx="7470775" cy="4419600"/>
          </a:xfrm>
        </p:spPr>
        <p:txBody>
          <a:bodyPr vert="horz" wrap="square" lIns="91440" tIns="45720" rIns="91440" bIns="45720" numCol="1" anchor="t" anchorCtr="0" compatLnSpc="1"/>
          <a:lstStyle/>
          <a:p>
            <a:pPr marL="0" lvl="0" indent="0" algn="ctr" defTabSz="1371600" rtl="0" eaLnBrk="1" latinLnBrk="0" hangingPunct="1">
              <a:lnSpc>
                <a:spcPct val="100000"/>
              </a:lnSpc>
              <a:buNone/>
            </a:pPr>
            <a:r>
              <a:rPr kumimoji="0" lang="zh-CN" altLang="en-US" sz="4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第二十二章 西方经济学与中国</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0" lvl="0" indent="0" algn="ctr" defTabSz="1371600" rtl="0" eaLnBrk="1" latinLnBrk="0" hangingPunct="1">
              <a:lnSpc>
                <a:spcPct val="100000"/>
              </a:lnSpc>
              <a:buNone/>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0" lvl="0" indent="0" algn="ctr" defTabSz="1371600" rtl="0" eaLnBrk="1" latinLnBrk="0" hangingPunct="1">
              <a:lnSpc>
                <a:spcPct val="100000"/>
              </a:lnSpc>
              <a:buNone/>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0" lvl="0" indent="0" algn="ctr" defTabSz="1371600" rtl="0" eaLnBrk="1" latinLnBrk="0" hangingPunct="1">
              <a:lnSpc>
                <a:spcPct val="100000"/>
              </a:lnSpc>
              <a:buNone/>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0" lvl="0" indent="0" algn="ctr" defTabSz="1371600" rtl="0" eaLnBrk="1" latinLnBrk="0" hangingPunct="1">
              <a:lnSpc>
                <a:spcPct val="100000"/>
              </a:lnSpc>
              <a:buNone/>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0" lvl="0" indent="0" algn="ctr" defTabSz="1371600" rtl="0" eaLnBrk="1" latinLnBrk="0" hangingPunct="1">
              <a:lnSpc>
                <a:spcPct val="100000"/>
              </a:lnSpc>
              <a:buNone/>
            </a:pPr>
            <a:r>
              <a:rPr kumimoji="0" lang="zh-CN" altLang="en-US"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主讲人：高扬   </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234502" name="Rectangle 6"/>
          <p:cNvSpPr>
            <a:spLocks noChangeArrowheads="1"/>
          </p:cNvSpPr>
          <p:nvPr/>
        </p:nvSpPr>
        <p:spPr bwMode="auto">
          <a:xfrm>
            <a:off x="1143000" y="790575"/>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b="1" i="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宏观经济学</a:t>
            </a:r>
            <a:endParaRPr kumimoji="0" lang="zh-CN" b="1" i="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pic>
        <p:nvPicPr>
          <p:cNvPr id="8200" name="Picture 13" descr="未标题-3352">
            <a:hlinkClick r:id="rId1" action="ppaction://hlinksldjump"/>
          </p:cNvPr>
          <p:cNvPicPr>
            <a:picLocks noChangeAspect="1"/>
          </p:cNvPicPr>
          <p:nvPr/>
        </p:nvPicPr>
        <p:blipFill>
          <a:blip r:embed="rId2"/>
          <a:stretch>
            <a:fillRect/>
          </a:stretch>
        </p:blipFill>
        <p:spPr>
          <a:xfrm>
            <a:off x="4343400" y="6491288"/>
            <a:ext cx="457200" cy="214312"/>
          </a:xfrm>
          <a:prstGeom prst="rect">
            <a:avLst/>
          </a:prstGeom>
          <a:noFill/>
          <a:ln w="9525">
            <a:noFill/>
          </a:ln>
        </p:spPr>
      </p:pic>
    </p:spTree>
  </p:cSld>
  <p:clrMapOvr>
    <a:masterClrMapping/>
  </p:clrMapOvr>
</p:sld>
</file>

<file path=ppt/slides/slide10.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90805" y="1499870"/>
            <a:ext cx="8716645" cy="5205730"/>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2</a:t>
            </a:r>
            <a:r>
              <a:rPr lang="en-US" altLang="zh-CN" sz="2800" b="1" noProof="0" smtClean="0">
                <a:ln>
                  <a:noFill/>
                </a:ln>
                <a:uLnTx/>
                <a:uFillTx/>
                <a:latin typeface="Times New Roman" panose="02020603050405020304" pitchFamily="18" charset="0"/>
                <a:sym typeface="+mn-ea"/>
              </a:rPr>
              <a:t>.</a:t>
            </a:r>
            <a:r>
              <a:rPr lang="zh-CN" altLang="en-US" sz="2800" b="1" noProof="0" smtClean="0">
                <a:ln>
                  <a:noFill/>
                </a:ln>
                <a:uLnTx/>
                <a:uFillTx/>
                <a:latin typeface="Times New Roman" panose="02020603050405020304" pitchFamily="18" charset="0"/>
                <a:sym typeface="+mn-ea"/>
              </a:rPr>
              <a:t>进行供给侧结构性改革原因是：因为当前我国经济生活中的需求结构已发生明显变化。</a:t>
            </a:r>
            <a:endParaRPr lang="zh-CN" altLang="en-US" sz="28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endParaRPr lang="zh-CN" altLang="en-US" sz="2800" b="1" noProof="0" smtClean="0">
              <a:ln>
                <a:noFill/>
              </a:ln>
              <a:uLnTx/>
              <a:uFillTx/>
              <a:latin typeface="Times New Roman" panose="02020603050405020304" pitchFamily="18" charset="0"/>
              <a:sym typeface="+mn-ea"/>
            </a:endParaRPr>
          </a:p>
          <a:p>
            <a:pPr marL="0" marR="0" lvl="0" indent="0" algn="l" defTabSz="914400" rtl="0" eaLnBrk="1" fontAlgn="base" latinLnBrk="0" hangingPunct="1">
              <a:lnSpc>
                <a:spcPct val="115000"/>
              </a:lnSpc>
              <a:spcBef>
                <a:spcPct val="20000"/>
              </a:spcBef>
              <a:spcAft>
                <a:spcPct val="0"/>
              </a:spcAft>
              <a:buClr>
                <a:schemeClr val="hlink"/>
              </a:buClr>
              <a:buSzTx/>
              <a:buFont typeface="+mj-ea"/>
              <a:buNone/>
              <a:defRPr/>
            </a:pPr>
            <a:r>
              <a:rPr lang="zh-CN" altLang="en-US" sz="2800" b="1" noProof="0" smtClean="0">
                <a:ln>
                  <a:noFill/>
                </a:ln>
                <a:uLnTx/>
                <a:uFillTx/>
                <a:latin typeface="Times New Roman" panose="02020603050405020304" pitchFamily="18" charset="0"/>
                <a:sym typeface="+mn-ea"/>
              </a:rPr>
              <a:t>（</a:t>
            </a:r>
            <a:r>
              <a:rPr lang="en-US" altLang="zh-CN" sz="2800" b="1" noProof="0" smtClean="0">
                <a:ln>
                  <a:noFill/>
                </a:ln>
                <a:uLnTx/>
                <a:uFillTx/>
                <a:latin typeface="Times New Roman" panose="02020603050405020304" pitchFamily="18" charset="0"/>
                <a:sym typeface="+mn-ea"/>
              </a:rPr>
              <a:t>1</a:t>
            </a:r>
            <a:r>
              <a:rPr lang="zh-CN" altLang="en-US" sz="2800" b="1" noProof="0" smtClean="0">
                <a:ln>
                  <a:noFill/>
                </a:ln>
                <a:uLnTx/>
                <a:uFillTx/>
                <a:latin typeface="Times New Roman" panose="02020603050405020304" pitchFamily="18" charset="0"/>
                <a:sym typeface="+mn-ea"/>
              </a:rPr>
              <a:t>）</a:t>
            </a:r>
            <a:r>
              <a:rPr lang="zh-CN" altLang="en-US" sz="2800" b="1" noProof="0" smtClean="0">
                <a:ln>
                  <a:noFill/>
                </a:ln>
                <a:uLnTx/>
                <a:uFillTx/>
                <a:latin typeface="Times New Roman" panose="02020603050405020304" pitchFamily="18" charset="0"/>
                <a:sym typeface="+mn-ea"/>
              </a:rPr>
              <a:t>随着收入水平提高和中等收入群体扩大,人民对物质生活、精神生活和生态环境等各方面需求明显提高,多样化、个性化、高端化需求与日俱增。</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第三节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1.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90805" y="1499870"/>
            <a:ext cx="8716645" cy="5205730"/>
          </a:xfrm>
        </p:spPr>
        <p:txBody>
          <a:bodyPr vert="horz" wrap="square" lIns="91440" tIns="45720" rIns="91440" bIns="45720" numCol="1" anchor="t" anchorCtr="0" compatLnSpc="1"/>
          <a:lstStyle/>
          <a:p>
            <a:pPr marL="0" marR="0" lvl="0" indent="0" algn="l" defTabSz="914400" rtl="0" eaLnBrk="1" fontAlgn="base" latinLnBrk="0" hangingPunct="1">
              <a:lnSpc>
                <a:spcPct val="115000"/>
              </a:lnSpc>
              <a:spcBef>
                <a:spcPct val="20000"/>
              </a:spcBef>
              <a:spcAft>
                <a:spcPct val="0"/>
              </a:spcAft>
              <a:buClr>
                <a:schemeClr val="hlink"/>
              </a:buClr>
              <a:buSzTx/>
              <a:buFont typeface="+mj-ea"/>
              <a:buNone/>
              <a:defRPr/>
            </a:pPr>
            <a:r>
              <a:rPr lang="zh-CN" altLang="en-US" sz="2800" b="1" noProof="0" smtClean="0">
                <a:ln>
                  <a:noFill/>
                </a:ln>
                <a:uLnTx/>
                <a:uFillTx/>
                <a:latin typeface="Times New Roman" panose="02020603050405020304" pitchFamily="18" charset="0"/>
                <a:sym typeface="+mn-ea"/>
              </a:rPr>
              <a:t>（</a:t>
            </a:r>
            <a:r>
              <a:rPr lang="en-US" altLang="zh-CN" sz="2800" b="1" noProof="0" smtClean="0">
                <a:ln>
                  <a:noFill/>
                </a:ln>
                <a:uLnTx/>
                <a:uFillTx/>
                <a:latin typeface="Times New Roman" panose="02020603050405020304" pitchFamily="18" charset="0"/>
                <a:sym typeface="+mn-ea"/>
              </a:rPr>
              <a:t>2</a:t>
            </a:r>
            <a:r>
              <a:rPr lang="zh-CN" altLang="en-US" sz="2800" b="1" noProof="0" smtClean="0">
                <a:ln>
                  <a:noFill/>
                </a:ln>
                <a:uLnTx/>
                <a:uFillTx/>
                <a:latin typeface="Times New Roman" panose="02020603050405020304" pitchFamily="18" charset="0"/>
                <a:sym typeface="+mn-ea"/>
              </a:rPr>
              <a:t>）现有供给侧明显不适应需求结构的变化:无效和低端供给过多,一些传统产业产能严重过剩,产能利用率偏低,有效和中高端供给不足。供给侧调整明显滞后于需求结构升級,居民对高品质商品和服务的需求难以得到满足,出现到境外大量采购日常用品的现象,造成国内消费需求外流。</a:t>
            </a:r>
            <a:endParaRPr lang="zh-CN" altLang="en-US" sz="2800" b="1" noProof="0" smtClean="0">
              <a:ln>
                <a:noFill/>
              </a:ln>
              <a:uLnTx/>
              <a:uFillTx/>
              <a:latin typeface="Times New Roman" panose="02020603050405020304" pitchFamily="18" charset="0"/>
              <a:sym typeface="+mn-ea"/>
            </a:endParaRPr>
          </a:p>
          <a:p>
            <a:pPr marL="0" marR="0" lvl="0" indent="0" algn="l" defTabSz="914400" rtl="0" eaLnBrk="1" fontAlgn="base" latinLnBrk="0" hangingPunct="1">
              <a:lnSpc>
                <a:spcPct val="115000"/>
              </a:lnSpc>
              <a:spcBef>
                <a:spcPct val="20000"/>
              </a:spcBef>
              <a:spcAft>
                <a:spcPct val="0"/>
              </a:spcAft>
              <a:buClr>
                <a:schemeClr val="hlink"/>
              </a:buClr>
              <a:buSzTx/>
              <a:buFont typeface="+mj-ea"/>
              <a:buNone/>
              <a:defRPr/>
            </a:pPr>
            <a:r>
              <a:rPr lang="zh-CN" altLang="en-US" sz="2800" b="1" noProof="0" smtClean="0">
                <a:ln>
                  <a:noFill/>
                </a:ln>
                <a:uLnTx/>
                <a:uFillTx/>
                <a:latin typeface="Times New Roman" panose="02020603050405020304" pitchFamily="18" charset="0"/>
                <a:sym typeface="+mn-ea"/>
              </a:rPr>
              <a:t>      受传统体制机制约束等影响,供给侧调整表现出明显迟滞,生产要素难以从无效需求领域向有效需求领域、从低端领域向中高端领域流动,新产品和新服务的供给潜力没有得到释放。</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第三节 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2.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85725" y="1388745"/>
            <a:ext cx="8973185" cy="5205730"/>
          </a:xfrm>
        </p:spPr>
        <p:txBody>
          <a:bodyPr vert="horz" wrap="square" lIns="91440" tIns="45720" rIns="91440" bIns="45720" numCol="1" anchor="t" anchorCtr="0" compatLnSpc="1"/>
          <a:lstStyle/>
          <a:p>
            <a:pPr marL="0" marR="0" lvl="0" indent="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lang="zh-CN" altLang="en-US" sz="2800" b="1" noProof="0" smtClean="0">
                <a:ln>
                  <a:noFill/>
                </a:ln>
                <a:uLnTx/>
                <a:uFillTx/>
                <a:latin typeface="Times New Roman" panose="02020603050405020304" pitchFamily="18" charset="0"/>
                <a:sym typeface="+mn-ea"/>
              </a:rPr>
              <a:t>（</a:t>
            </a:r>
            <a:r>
              <a:rPr lang="en-US" altLang="zh-CN" sz="2800" b="1" noProof="0" smtClean="0">
                <a:ln>
                  <a:noFill/>
                </a:ln>
                <a:uLnTx/>
                <a:uFillTx/>
                <a:latin typeface="Times New Roman" panose="02020603050405020304" pitchFamily="18" charset="0"/>
                <a:sym typeface="+mn-ea"/>
              </a:rPr>
              <a:t>3</a:t>
            </a:r>
            <a:r>
              <a:rPr lang="zh-CN" altLang="en-US" sz="2800" b="1" noProof="0" smtClean="0">
                <a:ln>
                  <a:noFill/>
                </a:ln>
                <a:uLnTx/>
                <a:uFillTx/>
                <a:latin typeface="Times New Roman" panose="02020603050405020304" pitchFamily="18" charset="0"/>
                <a:sym typeface="+mn-ea"/>
              </a:rPr>
              <a:t>）</a:t>
            </a:r>
            <a:r>
              <a:rPr lang="zh-CN" altLang="en-US" sz="2800" b="1" noProof="0" smtClean="0">
                <a:ln>
                  <a:noFill/>
                </a:ln>
                <a:uLnTx/>
                <a:uFillTx/>
                <a:latin typeface="Times New Roman" panose="02020603050405020304" pitchFamily="18" charset="0"/>
                <a:sym typeface="+mn-ea"/>
              </a:rPr>
              <a:t>国际分工格局重构对结构性改革也提出紧迫要求。前几年金融危机后,欧美国家信贷消费模式难以持续,转向推进再工业化战略,一些高端制造业出现回流;能源原材料生产国迫于新能源技术快速发展的压力,着力延伸产业链,提高产品附加值;人力资源丰富的国家凭借劳动力低成本优势,抢占劳动密集型产业的国际市场,在这种形势下,加快结构性改革是打造中国国际竞争新优势的关健。随着中国要素成本逐步提高,传统比较优势逐步减弱。而新的竞争优势尚未形成。这就要求从供给侧发力,加快产业结构转型升级,培育建立在新比较优势基础上的竞争优势。</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第三节 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3.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236220" y="1437640"/>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400" b="1" noProof="0" smtClean="0">
                <a:ln>
                  <a:noFill/>
                </a:ln>
                <a:uLnTx/>
                <a:uFillTx/>
                <a:latin typeface="Times New Roman" panose="02020603050405020304" pitchFamily="18" charset="0"/>
                <a:sym typeface="+mn-ea"/>
              </a:rPr>
              <a:t>推进供给侧结构性改革开展工作：</a:t>
            </a:r>
            <a:endParaRPr lang="zh-CN" altLang="en-US" sz="24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400" b="1" noProof="0" smtClean="0">
                <a:ln>
                  <a:noFill/>
                </a:ln>
                <a:uLnTx/>
                <a:uFillTx/>
                <a:latin typeface="Times New Roman" panose="02020603050405020304" pitchFamily="18" charset="0"/>
                <a:sym typeface="+mn-ea"/>
              </a:rPr>
              <a:t>一方面要着力减少无效和低端供给,尤其是其集中表现的过剩产能和过大库存,沉淀了大量的厂房、土地、设备和劳动力等生产要素,降低了资源配置效率,去产能、去库存就是减少无效和低端供给以及提高经济运行效率的根本举措。</a:t>
            </a:r>
            <a:endParaRPr lang="zh-CN" altLang="en-US" sz="24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400" b="1" noProof="0" smtClean="0">
                <a:ln>
                  <a:noFill/>
                </a:ln>
                <a:uLnTx/>
                <a:uFillTx/>
                <a:latin typeface="Times New Roman" panose="02020603050405020304" pitchFamily="18" charset="0"/>
                <a:sym typeface="+mn-ea"/>
              </a:rPr>
              <a:t>另一方面要着力扩大有效和中高端供给,改变供给体系和产品品质明显不适应居民消费结构升级要求的局面。推进供给侧结构性改革,要着力推进体制机制改革,包括取消一些行业准人限制和民营企业进入障碍;完善金融市场;健全市场诚信体系;加强知识产权保护度等。供给侧结构性改革主要任务是去产能,去库存,去杠杆,降成本,补短板。</a:t>
            </a:r>
            <a:endParaRPr lang="zh-CN" altLang="en-US" sz="24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第三节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4.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推进供给侧结构性改革并不意味着放弃需求管理。需求管理重在短期调控,重在引导市场预期。在国际金融市场动荡不定、国内面临经济下行压力的胃景下,做好需求管理可以改善市场预期,增强人们对经济的信心,避免经济增速短期快速下行激化各种矛盾和潜在风险,避免增大改革的难度和成本。为此,要把据好供给侧结构性改革的时间窗口,营造稳定的宏观经济环境,为改革有序推进创造条件。</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第三节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5.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创新、协调、绿色、开放、共享这五大理念,是指导中国下一个时期经济发展新的思想灵魂。</a:t>
            </a:r>
            <a:endParaRPr lang="zh-CN" altLang="en-US" sz="28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endParaRPr lang="zh-CN" altLang="en-US" sz="28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创新发展是跨越“中等收入陷阱”难题的根本出路。在新常态下,创新是引领发展的第一动力,是国家发展全局的核心。创新包括理论创新、制度创新、科技创新、文化创新、产品创新等各方面创新。未来要把创新摆在国家发展全局的核心位置，带动产业结构转型升级，提升经济发展的动力和质量。</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434340" y="361315"/>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6.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协调发展就是要在优化结构、补齐短板上取得突破性进展。当前,中国在协调发展方面存在三个比较突出的问题:一是城乡二元结构和城市内部二元结构的矛盾依然比较突出:二是区域发展不平衡,东中西北区域间不平衡;三是社会文明程度和国民素质与经济社会发展的水平还不匹配。下一个时期经济社会发展,要在优化结构、补齐短板上取得突破性进展,着力提高发展的协调性和平衡性,协调发展理念是对中国现存问题的一个更有针对性的指导,对发展提出的新要求。</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7.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绿色发展是人与自然和谐共生的现代化要求。过去,中国经济长期发展中积累的大气、水、土壤污染的问题比较突出,人民群众对改善生态环境的呼声强烈。所以,中国把坚持节约资源和保护环境,把加快生态文明,建设美丽中国作为基本国策,坚持可持续发展,坚定走生产发展、生活富格、生态良好的文明发展道路,加快建设资源节约型、环境友好型社会,为此,要支持绿色清洁生产,推进传统制造业绿色改造,推动建立绿色低碳循环发展产业体系。</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8.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开放发展是要在与国际社会积极融入的同时成为主动塑造者。历经30多年的不懈努力,中国已经成为全球最大货物贸易国、最大外汇储备国,吸引外资和对外投资也居世界前列。然而,经济全球化背景下的大国棋局正在发生深刻变化,中国和世界经济已经形成了你中有我,我中有你的格局。中国要发展更高层次的开放型经济,与世界各国同舟共济,促进贸易和投资自由化、便利化,推动经济朝更加开放、包容、普惠、平衡、共赢的方向发展。</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19.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共享发展是经济发展的出发点和落脚点。近些年来,中国在保障和改善民生上做了大量工作,也取得了明显的成效。但是与人民群众的期盼相比,公共服务和社会保障体系还不够完善,均等化程度也有待提高,社会管理和矛盾调处能力还不足。因此,必须坚持发展为了人民、发展依靠人民、发展成果由人民共享,作出更有效的制度安排,使全体人民在共建共享发展中有更多获得感、幸福感、安全感,增强发展动力,增进人民团结,朝着共同富格方向稳步前进。</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558165" y="1398270"/>
            <a:ext cx="8036560" cy="4881245"/>
          </a:xfrm>
        </p:spPr>
        <p:txBody>
          <a:bodyPr vert="horz" wrap="square" lIns="91440" tIns="45720" rIns="91440" bIns="45720" numCol="1" anchor="t" anchorCtr="0" compatLnSpc="1"/>
          <a:lstStyle/>
          <a:p>
            <a:pPr marL="0" lvl="0" indent="0" algn="l" defTabSz="1371600" rtl="0" eaLnBrk="1" latinLnBrk="0" hangingPunct="1">
              <a:lnSpc>
                <a:spcPct val="150000"/>
              </a:lnSpc>
              <a:spcBef>
                <a:spcPts val="600"/>
              </a:spcBef>
              <a:spcAft>
                <a:spcPts val="600"/>
              </a:spcAft>
            </a:pPr>
            <a:r>
              <a:rPr lang="en-US" sz="2800" b="1" kern="1200">
                <a:latin typeface="微软雅黑" panose="020B0503020204020204" charset="-122"/>
                <a:ea typeface="微软雅黑" panose="020B0503020204020204" charset="-122"/>
                <a:cs typeface="微软雅黑" panose="020B0503020204020204" charset="-122"/>
                <a:sym typeface="+mn-ea"/>
              </a:rPr>
              <a:t>1.</a:t>
            </a:r>
            <a:r>
              <a:rPr lang="zh-TW" sz="2400" kern="1200">
                <a:latin typeface="微软雅黑" panose="020B0503020204020204" charset="-122"/>
                <a:ea typeface="微软雅黑" panose="020B0503020204020204" charset="-122"/>
                <a:cs typeface="微软雅黑" panose="020B0503020204020204" charset="-122"/>
                <a:sym typeface="+mn-ea"/>
              </a:rPr>
              <a:t>我国国情和西方国家差异主要表现？</a:t>
            </a:r>
            <a:endParaRPr lang="zh-TW" sz="2400" kern="1200">
              <a:latin typeface="微软雅黑" panose="020B0503020204020204" charset="-122"/>
              <a:ea typeface="微软雅黑" panose="020B0503020204020204" charset="-122"/>
              <a:cs typeface="微软雅黑" panose="020B0503020204020204" charset="-122"/>
              <a:sym typeface="+mn-ea"/>
            </a:endParaRPr>
          </a:p>
          <a:p>
            <a:pPr marL="0" lvl="0" indent="0" algn="l" defTabSz="1371600" rtl="0" eaLnBrk="1" latinLnBrk="0" hangingPunct="1">
              <a:lnSpc>
                <a:spcPct val="150000"/>
              </a:lnSpc>
              <a:spcBef>
                <a:spcPts val="600"/>
              </a:spcBef>
              <a:spcAft>
                <a:spcPts val="600"/>
              </a:spcAft>
            </a:pPr>
            <a:r>
              <a:rPr lang="en-US" sz="2800" b="1" kern="1200">
                <a:latin typeface="微软雅黑" panose="020B0503020204020204" charset="-122"/>
                <a:ea typeface="微软雅黑" panose="020B0503020204020204" charset="-122"/>
                <a:cs typeface="微软雅黑" panose="020B0503020204020204" charset="-122"/>
                <a:sym typeface="+mn-ea"/>
              </a:rPr>
              <a:t>2.</a:t>
            </a:r>
            <a:r>
              <a:rPr lang="zh-TW" sz="2400" kern="1200">
                <a:latin typeface="微软雅黑" panose="020B0503020204020204" charset="-122"/>
                <a:ea typeface="微软雅黑" panose="020B0503020204020204" charset="-122"/>
                <a:cs typeface="微软雅黑" panose="020B0503020204020204" charset="-122"/>
                <a:sym typeface="+mn-ea"/>
              </a:rPr>
              <a:t>何为中国经济新常态? 中国经济新常态有什么特点?</a:t>
            </a:r>
            <a:endParaRPr lang="zh-TW" sz="2400" kern="1200">
              <a:latin typeface="微软雅黑" panose="020B0503020204020204" charset="-122"/>
              <a:ea typeface="微软雅黑" panose="020B0503020204020204" charset="-122"/>
              <a:cs typeface="微软雅黑" panose="020B0503020204020204" charset="-122"/>
              <a:sym typeface="+mn-ea"/>
            </a:endParaRPr>
          </a:p>
          <a:p>
            <a:pPr marL="0" lvl="0" indent="0" algn="l" defTabSz="1371600" rtl="0" eaLnBrk="1" latinLnBrk="0" hangingPunct="1">
              <a:lnSpc>
                <a:spcPct val="150000"/>
              </a:lnSpc>
              <a:spcBef>
                <a:spcPts val="600"/>
              </a:spcBef>
              <a:spcAft>
                <a:spcPts val="600"/>
              </a:spcAft>
            </a:pPr>
            <a:r>
              <a:rPr lang="en-US" sz="2800" b="1" kern="1200">
                <a:latin typeface="微软雅黑" panose="020B0503020204020204" charset="-122"/>
                <a:ea typeface="微软雅黑" panose="020B0503020204020204" charset="-122"/>
                <a:cs typeface="微软雅黑" panose="020B0503020204020204" charset="-122"/>
                <a:sym typeface="+mn-ea"/>
              </a:rPr>
              <a:t>3.</a:t>
            </a:r>
            <a:r>
              <a:rPr lang="zh-TW" sz="2400" kern="1200">
                <a:latin typeface="微软雅黑" panose="020B0503020204020204" charset="-122"/>
                <a:ea typeface="微软雅黑" panose="020B0503020204020204" charset="-122"/>
                <a:cs typeface="微软雅黑" panose="020B0503020204020204" charset="-122"/>
                <a:sym typeface="+mn-ea"/>
              </a:rPr>
              <a:t>何为供给结构性改革，为什么要进行供给侧改革，供给侧改革主要重点开展哪些工作？</a:t>
            </a:r>
            <a:endParaRPr lang="zh-TW" sz="2400" kern="1200">
              <a:latin typeface="微软雅黑" panose="020B0503020204020204" charset="-122"/>
              <a:ea typeface="微软雅黑" panose="020B0503020204020204" charset="-122"/>
              <a:cs typeface="微软雅黑" panose="020B0503020204020204" charset="-122"/>
              <a:sym typeface="+mn-ea"/>
            </a:endParaRPr>
          </a:p>
          <a:p>
            <a:pPr marL="0" lvl="0" indent="0" algn="l" defTabSz="1371600" rtl="0" eaLnBrk="1" latinLnBrk="0" hangingPunct="1">
              <a:lnSpc>
                <a:spcPct val="150000"/>
              </a:lnSpc>
              <a:spcBef>
                <a:spcPts val="600"/>
              </a:spcBef>
              <a:spcAft>
                <a:spcPts val="600"/>
              </a:spcAft>
            </a:pPr>
            <a:r>
              <a:rPr lang="en-US" sz="2800" b="1" kern="1200">
                <a:latin typeface="微软雅黑" panose="020B0503020204020204" charset="-122"/>
                <a:ea typeface="微软雅黑" panose="020B0503020204020204" charset="-122"/>
                <a:cs typeface="微软雅黑" panose="020B0503020204020204" charset="-122"/>
                <a:sym typeface="+mn-ea"/>
              </a:rPr>
              <a:t>4.</a:t>
            </a:r>
            <a:r>
              <a:rPr lang="zh-TW" sz="2400" kern="1200">
                <a:latin typeface="微软雅黑" panose="020B0503020204020204" charset="-122"/>
                <a:ea typeface="微软雅黑" panose="020B0503020204020204" charset="-122"/>
                <a:cs typeface="微软雅黑" panose="020B0503020204020204" charset="-122"/>
                <a:sym typeface="+mn-ea"/>
              </a:rPr>
              <a:t>如何理解中国经济发展的新理念？</a:t>
            </a:r>
            <a:endParaRPr lang="zh-TW" sz="2400" kern="1200">
              <a:latin typeface="微软雅黑" panose="020B0503020204020204" charset="-122"/>
              <a:ea typeface="微软雅黑" panose="020B0503020204020204" charset="-122"/>
              <a:cs typeface="微软雅黑" panose="020B0503020204020204" charset="-122"/>
              <a:sym typeface="+mn-ea"/>
            </a:endParaRPr>
          </a:p>
          <a:p>
            <a:pPr marL="0" lvl="0" indent="0" algn="l" defTabSz="1371600" rtl="0" eaLnBrk="1" latinLnBrk="0" hangingPunct="1">
              <a:lnSpc>
                <a:spcPct val="100000"/>
              </a:lnSpc>
            </a:pPr>
            <a:endParaRPr lang="zh-TW" sz="3000" kern="1200">
              <a:latin typeface="MingLiU" panose="02020509000000000000" charset="-120"/>
              <a:ea typeface="MingLiU" panose="02020509000000000000" charset="-120"/>
              <a:sym typeface="+mn-ea"/>
            </a:endParaRPr>
          </a:p>
          <a:p>
            <a:pPr marL="0" lvl="0" indent="0" algn="l" defTabSz="1371600" rtl="0" eaLnBrk="1" latinLnBrk="0" hangingPunct="1">
              <a:lnSpc>
                <a:spcPct val="100000"/>
              </a:lnSpc>
              <a:buNone/>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234502" name="Rectangle 6"/>
          <p:cNvSpPr>
            <a:spLocks noChangeArrowheads="1"/>
          </p:cNvSpPr>
          <p:nvPr/>
        </p:nvSpPr>
        <p:spPr bwMode="auto">
          <a:xfrm>
            <a:off x="1143000" y="762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知识结构</a:t>
            </a:r>
            <a:endParaRPr kumimoji="0" lang="zh-CN"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pic>
        <p:nvPicPr>
          <p:cNvPr id="8200" name="Picture 13" descr="未标题-3352">
            <a:hlinkClick r:id="rId1" action="ppaction://hlinksldjump"/>
          </p:cNvPr>
          <p:cNvPicPr>
            <a:picLocks noChangeAspect="1"/>
          </p:cNvPicPr>
          <p:nvPr/>
        </p:nvPicPr>
        <p:blipFill>
          <a:blip r:embed="rId2"/>
          <a:stretch>
            <a:fillRect/>
          </a:stretch>
        </p:blipFill>
        <p:spPr>
          <a:xfrm>
            <a:off x="4343400" y="6491288"/>
            <a:ext cx="457200" cy="214312"/>
          </a:xfrm>
          <a:prstGeom prst="rect">
            <a:avLst/>
          </a:prstGeom>
          <a:noFill/>
          <a:ln w="9525">
            <a:noFill/>
          </a:ln>
        </p:spPr>
      </p:pic>
    </p:spTree>
  </p:cSld>
  <p:clrMapOvr>
    <a:masterClrMapping/>
  </p:clrMapOvr>
</p:sld>
</file>

<file path=ppt/slides/slide20.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0815" y="1651635"/>
            <a:ext cx="8636635" cy="5053965"/>
          </a:xfrm>
        </p:spPr>
        <p:txBody>
          <a:bodyPr vert="horz" wrap="square" lIns="91440" tIns="45720" rIns="91440" bIns="45720" numCol="1" anchor="t" anchorCtr="0" compatLnSpc="1"/>
          <a:lstStyle/>
          <a:p>
            <a:pPr marL="0" marR="0" lvl="0" indent="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lang="zh-CN" altLang="en-US" sz="2400" b="1" noProof="0" smtClean="0">
                <a:ln>
                  <a:noFill/>
                </a:ln>
                <a:uLnTx/>
                <a:uFillTx/>
                <a:latin typeface="Times New Roman" panose="02020603050405020304" pitchFamily="18" charset="0"/>
                <a:sym typeface="+mn-ea"/>
              </a:rPr>
              <a:t>“共享发展是中国全面实现社会主义现代化的基本出发点和落脚点”,这体现了我国发展目标的重要特点,即全面小康不能有一个人掉队,是全民共享的小康,要实现共享发展,除了脱贫之外,还要把优先发展教育事业,提高就业质量和人民收入,加强社会保障体系建设,实施健康中国战略,打造共建共治共享社会治理格局,维护国家安全这些事情一件件办好,不断满足人民日益增长的美好生活需要。</a:t>
            </a:r>
            <a:endParaRPr lang="zh-CN" altLang="en-US" sz="24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400" b="1" noProof="0" smtClean="0">
                <a:ln>
                  <a:noFill/>
                </a:ln>
                <a:uLnTx/>
                <a:uFillTx/>
                <a:latin typeface="Times New Roman" panose="02020603050405020304" pitchFamily="18" charset="0"/>
                <a:sym typeface="+mn-ea"/>
              </a:rPr>
              <a:t>五大发展新理念体现了要进一步通过改革开放来更长远地保证优化配置、开发利用国内外一切现实的和潜在的经济资源来促进社会生产力发展、实现中国长治久安的根本要求。</a:t>
            </a:r>
            <a:endParaRPr lang="zh-CN" altLang="en-US" sz="24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endParaRPr lang="zh-CN" altLang="en-US" sz="24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第四节 </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中国经济发展的新理念</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1.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061720"/>
            <a:ext cx="9013825" cy="5053965"/>
          </a:xfrm>
        </p:spPr>
        <p:txBody>
          <a:bodyPr vert="horz" wrap="square" lIns="91440" tIns="45720" rIns="91440" bIns="45720" numCol="1" anchor="t" anchorCtr="0" compatLnSpc="1"/>
          <a:lstStyle/>
          <a:p>
            <a:pPr indent="0" algn="just" eaLnBrk="1" latinLnBrk="0" hangingPunct="1">
              <a:lnSpc>
                <a:spcPct val="100000"/>
              </a:lnSpc>
              <a:spcBef>
                <a:spcPts val="600"/>
              </a:spcBef>
              <a:spcAft>
                <a:spcPts val="200"/>
              </a:spcAft>
            </a:pPr>
            <a:r>
              <a:rPr lang="en-US" altLang="zh-TW" sz="2800" b="1">
                <a:latin typeface="+mn-ea"/>
                <a:cs typeface="+mn-ea"/>
                <a:sym typeface="+mn-ea"/>
              </a:rPr>
              <a:t>1</a:t>
            </a:r>
            <a:r>
              <a:rPr lang="zh-TW" sz="2800">
                <a:latin typeface="+mn-ea"/>
                <a:cs typeface="+mn-ea"/>
                <a:sym typeface="+mn-ea"/>
              </a:rPr>
              <a:t>.关于国民收入核算的理论和方法已被我国釆用</a:t>
            </a:r>
            <a:r>
              <a:rPr lang="en-US" altLang="zh-TW" sz="2800">
                <a:latin typeface="+mn-ea"/>
                <a:cs typeface="+mn-ea"/>
                <a:sym typeface="+mn-ea"/>
              </a:rPr>
              <a:t>,关于GDP核算国民经济成果的理论是一国宏观经济预测和战略规划制定的重要依据和参考</a:t>
            </a:r>
            <a:r>
              <a:rPr lang="zh-CN" altLang="zh-TW" sz="2800">
                <a:latin typeface="+mn-ea"/>
                <a:cs typeface="+mn-ea"/>
                <a:sym typeface="+mn-ea"/>
              </a:rPr>
              <a:t>。</a:t>
            </a:r>
            <a:endParaRPr lang="zh-CN" altLang="zh-TW" sz="2800">
              <a:latin typeface="+mn-ea"/>
              <a:cs typeface="+mn-ea"/>
              <a:sym typeface="+mn-ea"/>
            </a:endParaRPr>
          </a:p>
          <a:p>
            <a:pPr indent="0" algn="just" eaLnBrk="1" latinLnBrk="0" hangingPunct="1">
              <a:lnSpc>
                <a:spcPct val="100000"/>
              </a:lnSpc>
              <a:spcBef>
                <a:spcPts val="600"/>
              </a:spcBef>
              <a:spcAft>
                <a:spcPts val="200"/>
              </a:spcAft>
            </a:pPr>
            <a:endParaRPr lang="zh-TW" sz="2800">
              <a:latin typeface="+mn-ea"/>
              <a:cs typeface="+mn-ea"/>
            </a:endParaRPr>
          </a:p>
          <a:p>
            <a:pPr indent="0" algn="just" eaLnBrk="1" latinLnBrk="0" hangingPunct="1">
              <a:lnSpc>
                <a:spcPct val="100000"/>
              </a:lnSpc>
              <a:spcBef>
                <a:spcPts val="600"/>
              </a:spcBef>
              <a:spcAft>
                <a:spcPts val="200"/>
              </a:spcAft>
            </a:pPr>
            <a:r>
              <a:rPr lang="en-US" sz="2800">
                <a:solidFill>
                  <a:schemeClr val="tx1"/>
                </a:solidFill>
                <a:uFillTx/>
                <a:latin typeface="+mn-ea"/>
                <a:cs typeface="+mn-ea"/>
                <a:sym typeface="+mn-ea"/>
              </a:rPr>
              <a:t>2.</a:t>
            </a:r>
            <a:r>
              <a:rPr sz="2800">
                <a:solidFill>
                  <a:schemeClr val="tx1"/>
                </a:solidFill>
                <a:uFillTx/>
                <a:latin typeface="+mn-ea"/>
                <a:cs typeface="+mn-ea"/>
                <a:sym typeface="+mn-ea"/>
              </a:rPr>
              <a:t>关于总需求调节主要靠财政政策和货币政策的理论和主张，同样也日益为我国政府所运用。在经济发展遇到较大困难，从而可能经济增速严重受阻甚至面临下行压力时，政府就会实行积极的财政政策和宽松的货币政策来对经济加以刺激，以稳定经济发展和劳动就业。相反</a:t>
            </a:r>
            <a:r>
              <a:rPr lang="zh-CN" sz="2800">
                <a:solidFill>
                  <a:schemeClr val="tx1"/>
                </a:solidFill>
                <a:uFillTx/>
                <a:latin typeface="+mn-ea"/>
                <a:cs typeface="+mn-ea"/>
                <a:sym typeface="+mn-ea"/>
              </a:rPr>
              <a:t>，</a:t>
            </a:r>
            <a:r>
              <a:rPr sz="2800">
                <a:solidFill>
                  <a:schemeClr val="tx1"/>
                </a:solidFill>
                <a:uFillTx/>
                <a:latin typeface="+mn-ea"/>
                <a:cs typeface="+mn-ea"/>
                <a:sym typeface="+mn-ea"/>
              </a:rPr>
              <a:t>如果经济出现过热。通货膨胀加剧势头时，政府就会用紧缩财政和货币的政策加以抑制。</a:t>
            </a:r>
            <a:endParaRPr sz="2800">
              <a:solidFill>
                <a:schemeClr val="tx1"/>
              </a:solidFill>
              <a:uFillTx/>
              <a:latin typeface="+mn-ea"/>
              <a:cs typeface="+mn-ea"/>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7538085"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第五节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西方经济学对我国的有用之处</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2.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061720"/>
            <a:ext cx="9013825" cy="5053965"/>
          </a:xfrm>
        </p:spPr>
        <p:txBody>
          <a:bodyPr vert="horz" wrap="square" lIns="91440" tIns="45720" rIns="91440" bIns="45720" numCol="1" anchor="t" anchorCtr="0" compatLnSpc="1"/>
          <a:lstStyle/>
          <a:p>
            <a:pPr indent="0" algn="just">
              <a:lnSpc>
                <a:spcPts val="4210"/>
              </a:lnSpc>
              <a:spcAft>
                <a:spcPts val="280"/>
              </a:spcAft>
            </a:pPr>
            <a:r>
              <a:rPr lang="en-US" altLang="zh-TW" sz="2800" b="1">
                <a:latin typeface="+mn-ea"/>
                <a:cs typeface="+mn-ea"/>
                <a:sym typeface="+mn-ea"/>
              </a:rPr>
              <a:t>3</a:t>
            </a:r>
            <a:r>
              <a:rPr lang="zh-TW" sz="2800">
                <a:latin typeface="+mn-ea"/>
                <a:cs typeface="+mn-ea"/>
                <a:sym typeface="+mn-ea"/>
              </a:rPr>
              <a:t>.</a:t>
            </a:r>
            <a:r>
              <a:rPr sz="2800">
                <a:latin typeface="+mn-ea"/>
                <a:cs typeface="+mn-ea"/>
                <a:sym typeface="+mn-ea"/>
              </a:rPr>
              <a:t>关于经济增长源泉的分析及相关政策理论，对教育的加强、知识技术的应用等，反映了马克思主义的“科学技术是生产力”的正确论断，尤其值得关注。</a:t>
            </a:r>
            <a:endParaRPr sz="2800">
              <a:latin typeface="+mn-ea"/>
              <a:cs typeface="+mn-ea"/>
              <a:sym typeface="+mn-ea"/>
            </a:endParaRPr>
          </a:p>
          <a:p>
            <a:pPr indent="0" algn="just">
              <a:lnSpc>
                <a:spcPts val="4210"/>
              </a:lnSpc>
              <a:spcAft>
                <a:spcPts val="280"/>
              </a:spcAft>
            </a:pPr>
            <a:endParaRPr sz="2800">
              <a:latin typeface="+mn-ea"/>
              <a:cs typeface="+mn-ea"/>
              <a:sym typeface="+mn-ea"/>
            </a:endParaRPr>
          </a:p>
          <a:p>
            <a:pPr indent="0" algn="just">
              <a:lnSpc>
                <a:spcPts val="4210"/>
              </a:lnSpc>
              <a:spcAft>
                <a:spcPts val="280"/>
              </a:spcAft>
            </a:pPr>
            <a:r>
              <a:rPr lang="en-US" sz="2800">
                <a:solidFill>
                  <a:schemeClr val="tx1"/>
                </a:solidFill>
                <a:uFillTx/>
                <a:latin typeface="+mn-ea"/>
                <a:cs typeface="+mn-ea"/>
                <a:sym typeface="+mn-ea"/>
              </a:rPr>
              <a:t>4.物价水平的衡量方法；消费理论的不确定性条件有助于深入研究社会保障、医疗和教育等制度的建设</a:t>
            </a:r>
            <a:r>
              <a:rPr lang="zh-CN" altLang="en-US" sz="2800">
                <a:solidFill>
                  <a:schemeClr val="tx1"/>
                </a:solidFill>
                <a:uFillTx/>
                <a:latin typeface="+mn-ea"/>
                <a:cs typeface="+mn-ea"/>
                <a:sym typeface="+mn-ea"/>
              </a:rPr>
              <a:t>。。。</a:t>
            </a:r>
            <a:endParaRPr lang="zh-CN" altLang="en-US" sz="2800">
              <a:solidFill>
                <a:schemeClr val="tx1"/>
              </a:solidFill>
              <a:uFillTx/>
              <a:latin typeface="+mn-ea"/>
              <a:cs typeface="+mn-ea"/>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7538085"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第五节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西方经济学对我国的有用之处</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3.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061720"/>
            <a:ext cx="9013825" cy="5053965"/>
          </a:xfrm>
        </p:spPr>
        <p:txBody>
          <a:bodyPr vert="horz" wrap="square" lIns="91440" tIns="45720" rIns="91440" bIns="45720" numCol="1" anchor="t" anchorCtr="0" compatLnSpc="1"/>
          <a:lstStyle/>
          <a:p>
            <a:pPr indent="0" algn="just">
              <a:lnSpc>
                <a:spcPts val="4370"/>
              </a:lnSpc>
            </a:pPr>
            <a:r>
              <a:rPr lang="en-US" altLang="zh-TW" sz="2800" b="1">
                <a:latin typeface="宋体" panose="02010600030101010101" pitchFamily="2" charset="-122"/>
                <a:ea typeface="宋体" panose="02010600030101010101" pitchFamily="2" charset="-122"/>
                <a:cs typeface="宋体" panose="02010600030101010101" pitchFamily="2" charset="-122"/>
                <a:sym typeface="+mn-ea"/>
              </a:rPr>
              <a:t>5</a:t>
            </a:r>
            <a:r>
              <a:rPr lang="zh-CN" sz="2800">
                <a:latin typeface="宋体" panose="02010600030101010101" pitchFamily="2" charset="-122"/>
                <a:ea typeface="宋体" panose="02010600030101010101" pitchFamily="2" charset="-122"/>
                <a:cs typeface="宋体" panose="02010600030101010101" pitchFamily="2" charset="-122"/>
                <a:sym typeface="+mn-ea"/>
              </a:rPr>
              <a:t>.在国</a:t>
            </a:r>
            <a:r>
              <a:rPr lang="zh-TW" sz="2800">
                <a:latin typeface="宋体" panose="02010600030101010101" pitchFamily="2" charset="-122"/>
                <a:ea typeface="宋体" panose="02010600030101010101" pitchFamily="2" charset="-122"/>
                <a:cs typeface="宋体" panose="02010600030101010101" pitchFamily="2" charset="-122"/>
                <a:sym typeface="+mn-ea"/>
              </a:rPr>
              <a:t>际经济学中，由于我国要和西方市场经济国家往来，因此，更要运用国际金融、国际贸易和国际投资的许多理论，遵循一些国际惯例，才能使我们和这些国家打交道过程中做互利互惠，维护本国利益。例如，我国 在实行外汇体制改革的时候，既要迈向市场化改革的大方向，又要运用一些经济手段控制人民币升值的节奏和幅度，以保持我国进出口贸易和国际收支差额在一个合理的限度内。</a:t>
            </a:r>
            <a:endParaRPr sz="26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7312025"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第五节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西方经济学对我国的有用之处</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4.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666240"/>
            <a:ext cx="9013825" cy="5053965"/>
          </a:xfrm>
        </p:spPr>
        <p:txBody>
          <a:bodyPr vert="horz" wrap="square" lIns="91440" tIns="45720" rIns="91440" bIns="45720" numCol="1" anchor="t" anchorCtr="0" compatLnSpc="1"/>
          <a:lstStyle/>
          <a:p>
            <a:pPr indent="0" algn="just">
              <a:lnSpc>
                <a:spcPts val="4500"/>
              </a:lnSpc>
            </a:pPr>
            <a:r>
              <a:rPr lang="en-US" sz="2800" b="1">
                <a:latin typeface="宋体" panose="02010600030101010101" pitchFamily="2" charset="-122"/>
                <a:ea typeface="宋体" panose="02010600030101010101" pitchFamily="2" charset="-122"/>
                <a:cs typeface="宋体" panose="02010600030101010101" pitchFamily="2" charset="-122"/>
                <a:sym typeface="+mn-ea"/>
              </a:rPr>
              <a:t>1</a:t>
            </a:r>
            <a:r>
              <a:rPr lang="zh-TW" sz="2800">
                <a:latin typeface="宋体" panose="02010600030101010101" pitchFamily="2" charset="-122"/>
                <a:ea typeface="宋体" panose="02010600030101010101" pitchFamily="2" charset="-122"/>
                <a:cs typeface="宋体" panose="02010600030101010101" pitchFamily="2" charset="-122"/>
                <a:sym typeface="+mn-ea"/>
              </a:rPr>
              <a:t>.我国是一个发展中国家，目前尚不具备足够的市场赖以运行的机制</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endParaRPr lang="zh-CN" altLang="zh-TW" sz="2800">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ts val="4500"/>
              </a:lnSpc>
            </a:pPr>
            <a:r>
              <a:rPr lang="zh-TW" sz="2800">
                <a:latin typeface="宋体" panose="02010600030101010101" pitchFamily="2" charset="-122"/>
                <a:ea typeface="宋体" panose="02010600030101010101" pitchFamily="2" charset="-122"/>
                <a:cs typeface="宋体" panose="02010600030101010101" pitchFamily="2" charset="-122"/>
                <a:sym typeface="+mn-ea"/>
              </a:rPr>
              <a:t>中国至今还处于转轨时期，从原来的计划经济体制 向市场经济体制过渡，市场机制赖以这行的制度框架尚 不完善，在这些制度条件具备以前，市场机制的作用程度和范围就要受到限制。</a:t>
            </a:r>
            <a:endParaRPr lang="zh-TW" sz="2800">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ts val="4500"/>
              </a:lnSpc>
              <a:buNone/>
            </a:pPr>
            <a:endParaRPr lang="zh-TW" sz="2800">
              <a:latin typeface="MingLiU" panose="02020509000000000000" charset="-120"/>
              <a:ea typeface="MingLiU" panose="02020509000000000000" charset="-120"/>
              <a:sym typeface="+mn-ea"/>
            </a:endParaRPr>
          </a:p>
          <a:p>
            <a:pPr indent="0" algn="just">
              <a:lnSpc>
                <a:spcPts val="4500"/>
              </a:lnSpc>
            </a:pPr>
            <a:endParaRPr lang="zh-TW" sz="2800">
              <a:latin typeface="MingLiU" panose="02020509000000000000" charset="-120"/>
              <a:ea typeface="MingLiU" panose="02020509000000000000" charset="-120"/>
            </a:endParaRPr>
          </a:p>
          <a:p>
            <a:pPr indent="0" algn="just">
              <a:lnSpc>
                <a:spcPts val="4335"/>
              </a:lnSpc>
              <a:buNone/>
            </a:pPr>
            <a:endParaRPr sz="26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729615"/>
            <a:ext cx="1143000" cy="1017588"/>
          </a:xfrm>
          <a:prstGeom prst="rect">
            <a:avLst/>
          </a:prstGeom>
          <a:noFill/>
          <a:ln w="9525">
            <a:noFill/>
          </a:ln>
        </p:spPr>
      </p:pic>
      <p:sp>
        <p:nvSpPr>
          <p:cNvPr id="234502" name="Rectangle 6"/>
          <p:cNvSpPr>
            <a:spLocks noChangeArrowheads="1"/>
          </p:cNvSpPr>
          <p:nvPr/>
        </p:nvSpPr>
        <p:spPr bwMode="auto">
          <a:xfrm>
            <a:off x="1125855" y="909320"/>
            <a:ext cx="765556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第六节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在应用西方经济学时应加以考虑的我国国情的特殊性</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5.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741805"/>
            <a:ext cx="9013825" cy="5053965"/>
          </a:xfrm>
        </p:spPr>
        <p:txBody>
          <a:bodyPr vert="horz" wrap="square" lIns="91440" tIns="45720" rIns="91440" bIns="45720" numCol="1" anchor="t" anchorCtr="0" compatLnSpc="1"/>
          <a:lstStyle/>
          <a:p>
            <a:pPr indent="0" algn="just">
              <a:lnSpc>
                <a:spcPts val="4700"/>
              </a:lnSpc>
            </a:pPr>
            <a:r>
              <a:rPr lang="zh-TW" sz="2800" b="1">
                <a:latin typeface="Times New Roman" panose="02020603050405020304"/>
                <a:ea typeface="Times New Roman" panose="02020603050405020304"/>
                <a:sym typeface="+mn-ea"/>
              </a:rPr>
              <a:t>2</a:t>
            </a:r>
            <a:r>
              <a:rPr lang="zh-TW" sz="2800">
                <a:latin typeface="MingLiU" panose="02020509000000000000" charset="-120"/>
                <a:ea typeface="MingLiU" panose="02020509000000000000" charset="-120"/>
                <a:sym typeface="+mn-ea"/>
              </a:rPr>
              <a:t>.我国是一个人口大国，人口压力也会使 我国市场经济作用的程度和范围受到限制</a:t>
            </a:r>
            <a:r>
              <a:rPr lang="zh-CN" altLang="zh-TW" sz="2800">
                <a:latin typeface="MingLiU" panose="02020509000000000000" charset="-120"/>
                <a:ea typeface="宋体" panose="02010600030101010101" pitchFamily="2" charset="-122"/>
                <a:sym typeface="+mn-ea"/>
              </a:rPr>
              <a:t>：</a:t>
            </a:r>
            <a:endParaRPr lang="zh-TW" sz="2800">
              <a:latin typeface="MingLiU" panose="02020509000000000000" charset="-120"/>
              <a:ea typeface="MingLiU" panose="02020509000000000000" charset="-120"/>
              <a:sym typeface="+mn-ea"/>
            </a:endParaRPr>
          </a:p>
          <a:p>
            <a:pPr indent="0" algn="just">
              <a:lnSpc>
                <a:spcPts val="4700"/>
              </a:lnSpc>
            </a:pPr>
            <a:r>
              <a:rPr lang="zh-TW" sz="2800">
                <a:latin typeface="MingLiU" panose="02020509000000000000" charset="-120"/>
                <a:ea typeface="MingLiU" panose="02020509000000000000" charset="-120"/>
              </a:rPr>
              <a:t>在人口较少的国家，个体经济行为轻微变动的集合效应可能不甚显著，而在我国则可能形成巨大冲击。比 如农村劳动力向城市的转移、失业量巨大、春运等，决定了我国不可能什么事都照市场原则去办。</a:t>
            </a:r>
            <a:endParaRPr lang="zh-TW" sz="2800">
              <a:latin typeface="MingLiU" panose="02020509000000000000" charset="-120"/>
              <a:ea typeface="MingLiU" panose="02020509000000000000" charset="-120"/>
            </a:endParaRPr>
          </a:p>
          <a:p>
            <a:pPr indent="0" algn="just">
              <a:lnSpc>
                <a:spcPts val="4700"/>
              </a:lnSpc>
              <a:buNone/>
            </a:pPr>
            <a:endParaRPr lang="zh-TW" sz="2800">
              <a:latin typeface="MingLiU" panose="02020509000000000000" charset="-120"/>
              <a:ea typeface="MingLiU" panose="02020509000000000000" charset="-120"/>
            </a:endParaRPr>
          </a:p>
          <a:p>
            <a:pPr indent="0" algn="just">
              <a:lnSpc>
                <a:spcPts val="4700"/>
              </a:lnSpc>
            </a:pPr>
            <a:endParaRPr sz="26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805180"/>
            <a:ext cx="1143000" cy="1017588"/>
          </a:xfrm>
          <a:prstGeom prst="rect">
            <a:avLst/>
          </a:prstGeom>
          <a:noFill/>
          <a:ln w="9525">
            <a:noFill/>
          </a:ln>
        </p:spPr>
      </p:pic>
      <p:sp>
        <p:nvSpPr>
          <p:cNvPr id="234502" name="Rectangle 6"/>
          <p:cNvSpPr>
            <a:spLocks noChangeArrowheads="1"/>
          </p:cNvSpPr>
          <p:nvPr/>
        </p:nvSpPr>
        <p:spPr bwMode="auto">
          <a:xfrm>
            <a:off x="1125855" y="984885"/>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a:t>
            </a: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六</a:t>
            </a:r>
            <a:r>
              <a:rPr kumimoji="0" 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在应用西方经济学时应加以考虑的我国国情的特殊性</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7171373"/>
            <a:ext cx="457200" cy="214312"/>
          </a:xfrm>
          <a:prstGeom prst="rect">
            <a:avLst/>
          </a:prstGeom>
          <a:noFill/>
          <a:ln w="9525">
            <a:noFill/>
          </a:ln>
        </p:spPr>
      </p:pic>
    </p:spTree>
  </p:cSld>
  <p:clrMapOvr>
    <a:masterClrMapping/>
  </p:clrMapOvr>
</p:sld>
</file>

<file path=ppt/slides/slide26.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666240"/>
            <a:ext cx="9013825" cy="5053965"/>
          </a:xfrm>
        </p:spPr>
        <p:txBody>
          <a:bodyPr vert="horz" wrap="square" lIns="91440" tIns="45720" rIns="91440" bIns="45720" numCol="1" anchor="t" anchorCtr="0" compatLnSpc="1"/>
          <a:lstStyle/>
          <a:p>
            <a:pPr indent="0" algn="just">
              <a:lnSpc>
                <a:spcPts val="4700"/>
              </a:lnSpc>
            </a:pPr>
            <a:r>
              <a:rPr lang="zh-TW" sz="2800">
                <a:sym typeface="+mn-ea"/>
              </a:rPr>
              <a:t>3.我国特有的文化传统也是我们要考虑的国情之一 </a:t>
            </a:r>
            <a:endParaRPr lang="zh-TW" sz="2800">
              <a:sym typeface="+mn-ea"/>
            </a:endParaRPr>
          </a:p>
          <a:p>
            <a:pPr indent="0" algn="just">
              <a:lnSpc>
                <a:spcPts val="4700"/>
              </a:lnSpc>
            </a:pPr>
            <a:r>
              <a:rPr lang="zh-TW" sz="2800">
                <a:sym typeface="+mn-ea"/>
              </a:rPr>
              <a:t>例如，我国“中庸之道”、“不患寡而患不均" 的观念依然存在，因此，在实行收入分配制度改革时， 尽管也要按市场化改革方向拉开差距，但差距要适当， 高低不能过分悬殊，应当照顾左邻右舍关系，以构建一 个有活力、又和谐的收入分配模式。</a:t>
            </a:r>
            <a:endParaRPr lang="zh-TW" sz="2800">
              <a:sym typeface="+mn-ea"/>
            </a:endParaRPr>
          </a:p>
          <a:p>
            <a:pPr indent="0" algn="just">
              <a:lnSpc>
                <a:spcPts val="4700"/>
              </a:lnSpc>
            </a:pPr>
            <a:endParaRPr sz="26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225550" y="90932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第六节 </a:t>
            </a:r>
            <a:r>
              <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在应用西方经济学时应加以考虑的我国国情的特殊性</a:t>
            </a:r>
            <a:endParaRPr kumimoji="0"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7.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061720"/>
            <a:ext cx="9013825" cy="5053965"/>
          </a:xfrm>
        </p:spPr>
        <p:txBody>
          <a:bodyPr vert="horz" wrap="square" lIns="91440" tIns="45720" rIns="91440" bIns="45720" numCol="1" anchor="t" anchorCtr="0" compatLnSpc="1"/>
          <a:lstStyle/>
          <a:p>
            <a:pPr indent="0" algn="just">
              <a:lnSpc>
                <a:spcPts val="4700"/>
              </a:lnSpc>
            </a:pPr>
            <a:r>
              <a:rPr lang="zh-TW" sz="2800" b="1">
                <a:latin typeface="宋体" panose="02010600030101010101" pitchFamily="2" charset="-122"/>
                <a:ea typeface="宋体" panose="02010600030101010101" pitchFamily="2" charset="-122"/>
                <a:cs typeface="宋体" panose="02010600030101010101" pitchFamily="2" charset="-122"/>
                <a:sym typeface="+mn-ea"/>
              </a:rPr>
              <a:t>1.科学主义的含义</a:t>
            </a:r>
            <a:endParaRPr lang="zh-TW" sz="2800" b="1">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ts val="4700"/>
              </a:lnSpc>
            </a:pPr>
            <a:r>
              <a:rPr lang="zh-TW" sz="2800">
                <a:latin typeface="宋体" panose="02010600030101010101" pitchFamily="2" charset="-122"/>
                <a:ea typeface="宋体" panose="02010600030101010101" pitchFamily="2" charset="-122"/>
                <a:cs typeface="宋体" panose="02010600030101010101" pitchFamily="2" charset="-122"/>
                <a:sym typeface="+mn-ea"/>
              </a:rPr>
              <a:t>科学主义系指一门学科中的成员虽然在表面上使用了科学的研究方法，却未能得到科学的结果，使该学科成为科学，从而科学方法仅使该学科貌似科学，而在事实上却不是</a:t>
            </a:r>
            <a:r>
              <a:rPr lang="en-US" altLang="zh-TW" sz="2800">
                <a:latin typeface="宋体" panose="02010600030101010101" pitchFamily="2" charset="-122"/>
                <a:ea typeface="宋体" panose="02010600030101010101" pitchFamily="2" charset="-122"/>
                <a:cs typeface="宋体" panose="02010600030101010101" pitchFamily="2" charset="-122"/>
                <a:sym typeface="+mn-ea"/>
              </a:rPr>
              <a:t>.</a:t>
            </a:r>
            <a:endParaRPr lang="en-US" altLang="zh-TW" sz="28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第七节 </a:t>
            </a:r>
            <a:r>
              <a:rPr lang="en-US" sz="3200" noProof="0" smtClean="0">
                <a:ln>
                  <a:noFill/>
                </a:ln>
                <a:solidFill>
                  <a:srgbClr val="FF7979"/>
                </a:solidFill>
                <a:uLnTx/>
                <a:uFillTx/>
                <a:latin typeface="黑体" panose="02010609060101010101" pitchFamily="49" charset="-122"/>
                <a:ea typeface="黑体" panose="02010609060101010101" pitchFamily="49" charset="-122"/>
                <a:sym typeface="+mn-ea"/>
              </a:rPr>
              <a:t>科学主义</a:t>
            </a:r>
            <a:endParaRPr lang="en-US" sz="320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8.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363980"/>
            <a:ext cx="9013825" cy="5053965"/>
          </a:xfrm>
        </p:spPr>
        <p:txBody>
          <a:bodyPr vert="horz" wrap="square" lIns="91440" tIns="45720" rIns="91440" bIns="45720" numCol="1" anchor="t" anchorCtr="0" compatLnSpc="1"/>
          <a:lstStyle/>
          <a:p>
            <a:pPr indent="0"/>
            <a:r>
              <a:rPr lang="zh-TW" sz="2800" b="1">
                <a:latin typeface="宋体" panose="02010600030101010101" pitchFamily="2" charset="-122"/>
                <a:ea typeface="宋体" panose="02010600030101010101" pitchFamily="2" charset="-122"/>
                <a:cs typeface="宋体" panose="02010600030101010101" pitchFamily="2" charset="-122"/>
                <a:sym typeface="+mn-ea"/>
              </a:rPr>
              <a:t>2.作为科学主义例子的数学的误用和滥用</a:t>
            </a:r>
            <a:endParaRPr lang="zh-TW" sz="2800" b="1">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TW" sz="2800" b="1">
              <a:latin typeface="宋体" panose="02010600030101010101" pitchFamily="2" charset="-122"/>
              <a:ea typeface="宋体" panose="02010600030101010101" pitchFamily="2" charset="-122"/>
              <a:cs typeface="宋体" panose="02010600030101010101" pitchFamily="2" charset="-122"/>
            </a:endParaRPr>
          </a:p>
          <a:p>
            <a:pPr indent="0"/>
            <a:r>
              <a:rPr lang="zh-TW" sz="2800">
                <a:latin typeface="宋体" panose="02010600030101010101" pitchFamily="2" charset="-122"/>
                <a:ea typeface="宋体" panose="02010600030101010101" pitchFamily="2" charset="-122"/>
                <a:cs typeface="宋体" panose="02010600030101010101" pitchFamily="2" charset="-122"/>
                <a:sym typeface="+mn-ea"/>
              </a:rPr>
              <a:t>第一，经济学需要数学</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r>
              <a:rPr lang="zh-TW" sz="2800">
                <a:latin typeface="宋体" panose="02010600030101010101" pitchFamily="2" charset="-122"/>
                <a:ea typeface="宋体" panose="02010600030101010101" pitchFamily="2" charset="-122"/>
                <a:cs typeface="宋体" panose="02010600030101010101" pitchFamily="2" charset="-122"/>
                <a:sym typeface="+mn-ea"/>
              </a:rPr>
              <a:t>经济学对经济问题的研究，不但要作定性分析，也要作定量分析，经济规律也需要统计数字和经验加以揭 示和证明。</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其次，</a:t>
            </a:r>
            <a:r>
              <a:rPr lang="zh-TW" sz="2800">
                <a:latin typeface="宋体" panose="02010600030101010101" pitchFamily="2" charset="-122"/>
                <a:ea typeface="宋体" panose="02010600030101010101" pitchFamily="2" charset="-122"/>
                <a:cs typeface="宋体" panose="02010600030101010101" pitchFamily="2" charset="-122"/>
                <a:sym typeface="+mn-ea"/>
              </a:rPr>
              <a:t>人们从事经济活动总要求优化其活动的决策，而优化在数字上就是求极大、极小问题。研究经济变量之间的均衡关系也需要运用数学工具。这些都说明研究经济学需要运用数学作工具和方法，但这种运用应当是正确和恰当的，而不能误用和滥用。</a:t>
            </a:r>
            <a:endParaRPr lang="zh-TW" sz="2800">
              <a:latin typeface="宋体" panose="02010600030101010101" pitchFamily="2" charset="-122"/>
              <a:ea typeface="宋体" panose="02010600030101010101" pitchFamily="2" charset="-122"/>
              <a:cs typeface="宋体" panose="02010600030101010101" pitchFamily="2" charset="-122"/>
            </a:endParaRPr>
          </a:p>
          <a:p>
            <a:pPr indent="0">
              <a:buNone/>
            </a:pPr>
            <a:endParaRPr lang="zh-TW" sz="2800">
              <a:latin typeface="宋体" panose="02010600030101010101" pitchFamily="2" charset="-122"/>
              <a:ea typeface="宋体" panose="02010600030101010101" pitchFamily="2" charset="-122"/>
              <a:cs typeface="宋体" panose="02010600030101010101" pitchFamily="2" charset="-122"/>
            </a:endParaRPr>
          </a:p>
          <a:p>
            <a:pPr indent="0">
              <a:buNone/>
            </a:pPr>
            <a:endParaRPr lang="zh-TW" sz="2800">
              <a:latin typeface="MingLiU" panose="02020509000000000000" charset="-120"/>
              <a:ea typeface="MingLiU" panose="02020509000000000000" charset="-120"/>
            </a:endParaRPr>
          </a:p>
          <a:p>
            <a:pPr indent="0">
              <a:buNone/>
            </a:pPr>
            <a:endParaRPr lang="zh-TW" sz="2800">
              <a:latin typeface="MingLiU" panose="02020509000000000000" charset="-120"/>
              <a:ea typeface="MingLiU" panose="02020509000000000000" charset="-120"/>
            </a:endParaRPr>
          </a:p>
          <a:p>
            <a:pPr indent="0">
              <a:buNone/>
            </a:pPr>
            <a:endParaRPr lang="en-US" altLang="zh-TW" sz="28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427355"/>
            <a:ext cx="1143000" cy="1017588"/>
          </a:xfrm>
          <a:prstGeom prst="rect">
            <a:avLst/>
          </a:prstGeom>
          <a:noFill/>
          <a:ln w="9525">
            <a:noFill/>
          </a:ln>
        </p:spPr>
      </p:pic>
      <p:sp>
        <p:nvSpPr>
          <p:cNvPr id="234502" name="Rectangle 6"/>
          <p:cNvSpPr>
            <a:spLocks noChangeArrowheads="1"/>
          </p:cNvSpPr>
          <p:nvPr/>
        </p:nvSpPr>
        <p:spPr bwMode="auto">
          <a:xfrm>
            <a:off x="1125855" y="60706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第七节 </a:t>
            </a:r>
            <a:r>
              <a:rPr lang="en-US" sz="3200" noProof="0" smtClean="0">
                <a:ln>
                  <a:noFill/>
                </a:ln>
                <a:solidFill>
                  <a:srgbClr val="FF7979"/>
                </a:solidFill>
                <a:uLnTx/>
                <a:uFillTx/>
                <a:latin typeface="黑体" panose="02010609060101010101" pitchFamily="49" charset="-122"/>
                <a:ea typeface="黑体" panose="02010609060101010101" pitchFamily="49" charset="-122"/>
                <a:sym typeface="+mn-ea"/>
              </a:rPr>
              <a:t>科学主义</a:t>
            </a:r>
            <a:endParaRPr lang="en-US" sz="320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29.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490220" y="1061720"/>
            <a:ext cx="8522970" cy="5053965"/>
          </a:xfrm>
        </p:spPr>
        <p:txBody>
          <a:bodyPr vert="horz" wrap="square" lIns="91440" tIns="45720" rIns="91440" bIns="45720" numCol="1" anchor="t" anchorCtr="0" compatLnSpc="1"/>
          <a:lstStyle/>
          <a:p>
            <a:pPr marL="0" indent="0" eaLnBrk="1" latinLnBrk="0" hangingPunct="1">
              <a:spcBef>
                <a:spcPts val="0"/>
              </a:spcBef>
            </a:pPr>
            <a:r>
              <a:rPr lang="zh-TW" sz="2800" b="1">
                <a:latin typeface="+mn-ea"/>
                <a:cs typeface="+mn-ea"/>
                <a:sym typeface="+mn-ea"/>
              </a:rPr>
              <a:t>2</a:t>
            </a:r>
            <a:r>
              <a:rPr lang="zh-TW" sz="2800">
                <a:latin typeface="+mn-ea"/>
                <a:cs typeface="+mn-ea"/>
                <a:sym typeface="+mn-ea"/>
              </a:rPr>
              <a:t>.作为科学主义例子的数学的误用和滥用</a:t>
            </a:r>
            <a:endParaRPr lang="zh-TW" sz="2800">
              <a:latin typeface="+mn-ea"/>
              <a:cs typeface="+mn-ea"/>
              <a:sym typeface="+mn-ea"/>
            </a:endParaRPr>
          </a:p>
          <a:p>
            <a:pPr marL="0" indent="0" eaLnBrk="1" latinLnBrk="0" hangingPunct="1">
              <a:spcBef>
                <a:spcPts val="0"/>
              </a:spcBef>
            </a:pPr>
            <a:endParaRPr lang="zh-TW" sz="2800">
              <a:latin typeface="+mn-ea"/>
              <a:cs typeface="+mn-ea"/>
            </a:endParaRPr>
          </a:p>
          <a:p>
            <a:pPr marL="0" indent="0" algn="just" eaLnBrk="1" latinLnBrk="0" hangingPunct="1">
              <a:lnSpc>
                <a:spcPct val="100000"/>
              </a:lnSpc>
              <a:spcBef>
                <a:spcPts val="0"/>
              </a:spcBef>
              <a:buSzTx/>
              <a:buNone/>
            </a:pPr>
            <a:r>
              <a:rPr lang="zh-TW" sz="2800">
                <a:latin typeface="宋体" panose="02010600030101010101" pitchFamily="2" charset="-122"/>
                <a:ea typeface="宋体" panose="02010600030101010101" pitchFamily="2" charset="-122"/>
                <a:cs typeface="宋体" panose="02010600030101010101" pitchFamily="2" charset="-122"/>
                <a:sym typeface="+mn-ea"/>
              </a:rPr>
              <a:t>第二，数学仅仅是一种科学方法，与西方经济学的内容无关</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r>
              <a:rPr lang="zh-TW" sz="2800">
                <a:latin typeface="宋体" panose="02010600030101010101" pitchFamily="2" charset="-122"/>
                <a:ea typeface="宋体" panose="02010600030101010101" pitchFamily="2" charset="-122"/>
                <a:cs typeface="宋体" panose="02010600030101010101" pitchFamily="2" charset="-122"/>
                <a:sym typeface="+mn-ea"/>
              </a:rPr>
              <a:t>数学可以对正确的内容进行论证，也可给错误的内容披上一层科学的外衣。一门学科是否为科学取决于其内容，而不是它是否使用数学方法。例如，生物学、解剖学等并不大量使用数学，但没有人怀疑它们是科学。由于西方经济学的部分内容并不正确，而又使用大量数学方法加以论证，所以西方经济学含有大量的科学主义的成分。</a:t>
            </a:r>
            <a:endParaRPr lang="zh-TW" sz="2800">
              <a:latin typeface="宋体" panose="02010600030101010101" pitchFamily="2" charset="-122"/>
              <a:ea typeface="宋体" panose="02010600030101010101" pitchFamily="2" charset="-122"/>
              <a:cs typeface="宋体" panose="02010600030101010101" pitchFamily="2" charset="-122"/>
            </a:endParaRPr>
          </a:p>
          <a:p>
            <a:pPr indent="0" algn="just">
              <a:lnSpc>
                <a:spcPts val="4300"/>
              </a:lnSpc>
              <a:buNone/>
            </a:pPr>
            <a:endParaRPr lang="zh-TW" sz="2800">
              <a:latin typeface="MingLiU" panose="02020509000000000000" charset="-120"/>
              <a:ea typeface="MingLiU" panose="02020509000000000000" charset="-120"/>
            </a:endParaRPr>
          </a:p>
          <a:p>
            <a:pPr indent="0">
              <a:buNone/>
            </a:pPr>
            <a:endParaRPr lang="zh-TW" sz="2800">
              <a:latin typeface="MingLiU" panose="02020509000000000000" charset="-120"/>
              <a:ea typeface="MingLiU" panose="02020509000000000000" charset="-120"/>
            </a:endParaRPr>
          </a:p>
          <a:p>
            <a:pPr indent="0">
              <a:buNone/>
            </a:pPr>
            <a:endParaRPr lang="en-US" altLang="zh-TW" sz="28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第七节 </a:t>
            </a:r>
            <a:r>
              <a:rPr lang="en-US" sz="3200" noProof="0" smtClean="0">
                <a:ln>
                  <a:noFill/>
                </a:ln>
                <a:solidFill>
                  <a:srgbClr val="FF7979"/>
                </a:solidFill>
                <a:uLnTx/>
                <a:uFillTx/>
                <a:latin typeface="黑体" panose="02010609060101010101" pitchFamily="49" charset="-122"/>
                <a:ea typeface="黑体" panose="02010609060101010101" pitchFamily="49" charset="-122"/>
                <a:sym typeface="+mn-ea"/>
              </a:rPr>
              <a:t>科学主义</a:t>
            </a:r>
            <a:endParaRPr lang="en-US" sz="320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3.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599440" y="1398270"/>
            <a:ext cx="8049895" cy="4881245"/>
          </a:xfrm>
        </p:spPr>
        <p:txBody>
          <a:bodyPr vert="horz" wrap="square" lIns="91440" tIns="45720" rIns="91440" bIns="45720" numCol="1" anchor="t" anchorCtr="0" compatLnSpc="1"/>
          <a:lstStyle/>
          <a:p>
            <a:pPr marL="0" lvl="0" algn="l" defTabSz="1371600" rtl="0" eaLnBrk="1" latinLnBrk="0" hangingPunct="1">
              <a:lnSpc>
                <a:spcPct val="150000"/>
              </a:lnSpc>
              <a:spcBef>
                <a:spcPts val="600"/>
              </a:spcBef>
              <a:spcAft>
                <a:spcPts val="600"/>
              </a:spcAft>
              <a:buSzTx/>
            </a:pPr>
            <a:r>
              <a:rPr lang="en-US" altLang="zh-TW" sz="2400" kern="1200">
                <a:latin typeface="微软雅黑" panose="020B0503020204020204" charset="-122"/>
                <a:ea typeface="微软雅黑" panose="020B0503020204020204" charset="-122"/>
                <a:cs typeface="微软雅黑" panose="020B0503020204020204" charset="-122"/>
                <a:sym typeface="+mn-ea"/>
              </a:rPr>
              <a:t>5</a:t>
            </a:r>
            <a:r>
              <a:rPr lang="zh-TW" sz="2400" kern="1200">
                <a:latin typeface="微软雅黑" panose="020B0503020204020204" charset="-122"/>
                <a:ea typeface="微软雅黑" panose="020B0503020204020204" charset="-122"/>
                <a:cs typeface="微软雅黑" panose="020B0503020204020204" charset="-122"/>
                <a:sym typeface="+mn-ea"/>
              </a:rPr>
              <a:t>.西方经济学对我国的有用之处</a:t>
            </a:r>
            <a:endParaRPr lang="zh-TW" sz="2400" kern="1200">
              <a:latin typeface="微软雅黑" panose="020B0503020204020204" charset="-122"/>
              <a:ea typeface="微软雅黑" panose="020B0503020204020204" charset="-122"/>
              <a:cs typeface="微软雅黑" panose="020B0503020204020204" charset="-122"/>
            </a:endParaRPr>
          </a:p>
          <a:p>
            <a:pPr marL="0" lvl="0" algn="l" defTabSz="1371600" rtl="0" eaLnBrk="1" latinLnBrk="0" hangingPunct="1">
              <a:lnSpc>
                <a:spcPct val="150000"/>
              </a:lnSpc>
              <a:spcBef>
                <a:spcPts val="600"/>
              </a:spcBef>
              <a:spcAft>
                <a:spcPts val="600"/>
              </a:spcAft>
              <a:buSzTx/>
            </a:pPr>
            <a:r>
              <a:rPr lang="en-US" altLang="zh-TW" sz="2400" kern="1200">
                <a:latin typeface="微软雅黑" panose="020B0503020204020204" charset="-122"/>
                <a:ea typeface="微软雅黑" panose="020B0503020204020204" charset="-122"/>
                <a:cs typeface="微软雅黑" panose="020B0503020204020204" charset="-122"/>
                <a:sym typeface="+mn-ea"/>
              </a:rPr>
              <a:t>6</a:t>
            </a:r>
            <a:r>
              <a:rPr lang="zh-TW" sz="2400" kern="1200">
                <a:latin typeface="微软雅黑" panose="020B0503020204020204" charset="-122"/>
                <a:ea typeface="微软雅黑" panose="020B0503020204020204" charset="-122"/>
                <a:cs typeface="微软雅黑" panose="020B0503020204020204" charset="-122"/>
                <a:sym typeface="+mn-ea"/>
              </a:rPr>
              <a:t>.在应用西方经济学时应加以考虑的我国国情的特殊性</a:t>
            </a:r>
            <a:endParaRPr lang="zh-TW" sz="2400" kern="1200">
              <a:latin typeface="微软雅黑" panose="020B0503020204020204" charset="-122"/>
              <a:ea typeface="微软雅黑" panose="020B0503020204020204" charset="-122"/>
              <a:cs typeface="微软雅黑" panose="020B0503020204020204" charset="-122"/>
              <a:sym typeface="+mn-ea"/>
            </a:endParaRPr>
          </a:p>
          <a:p>
            <a:pPr marL="0" lvl="0" algn="l" defTabSz="1371600" rtl="0" eaLnBrk="1" latinLnBrk="0" hangingPunct="1">
              <a:lnSpc>
                <a:spcPct val="150000"/>
              </a:lnSpc>
              <a:spcBef>
                <a:spcPts val="600"/>
              </a:spcBef>
              <a:spcAft>
                <a:spcPts val="600"/>
              </a:spcAft>
              <a:buSzTx/>
            </a:pPr>
            <a:r>
              <a:rPr lang="en-US" altLang="zh-TW" sz="2400" kern="1200">
                <a:latin typeface="微软雅黑" panose="020B0503020204020204" charset="-122"/>
                <a:ea typeface="微软雅黑" panose="020B0503020204020204" charset="-122"/>
                <a:cs typeface="微软雅黑" panose="020B0503020204020204" charset="-122"/>
                <a:sym typeface="+mn-ea"/>
              </a:rPr>
              <a:t>7.</a:t>
            </a:r>
            <a:r>
              <a:rPr lang="zh-CN" altLang="en-US" sz="2400" kern="1200">
                <a:latin typeface="微软雅黑" panose="020B0503020204020204" charset="-122"/>
                <a:ea typeface="微软雅黑" panose="020B0503020204020204" charset="-122"/>
                <a:cs typeface="微软雅黑" panose="020B0503020204020204" charset="-122"/>
                <a:sym typeface="+mn-ea"/>
              </a:rPr>
              <a:t>科学主义</a:t>
            </a:r>
            <a:endParaRPr lang="zh-TW" sz="2400" kern="1200">
              <a:latin typeface="微软雅黑" panose="020B0503020204020204" charset="-122"/>
              <a:ea typeface="微软雅黑" panose="020B0503020204020204" charset="-122"/>
              <a:cs typeface="微软雅黑" panose="020B0503020204020204" charset="-122"/>
            </a:endParaRPr>
          </a:p>
          <a:p>
            <a:pPr marL="0" lvl="0" algn="l" defTabSz="1371600" rtl="0" eaLnBrk="1" latinLnBrk="0" hangingPunct="1">
              <a:lnSpc>
                <a:spcPct val="150000"/>
              </a:lnSpc>
              <a:spcBef>
                <a:spcPts val="600"/>
              </a:spcBef>
              <a:spcAft>
                <a:spcPts val="600"/>
              </a:spcAft>
              <a:buSzTx/>
            </a:pPr>
            <a:endParaRPr kumimoji="0" lang="zh-TW" sz="2400" i="0" u="none" strike="noStrike" kern="1200" cap="none" spc="0" normalizeH="0" baseline="0">
              <a:solidFill>
                <a:schemeClr val="tx1"/>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endParaRPr>
          </a:p>
        </p:txBody>
      </p:sp>
      <p:sp>
        <p:nvSpPr>
          <p:cNvPr id="234502" name="Rectangle 6"/>
          <p:cNvSpPr>
            <a:spLocks noChangeArrowheads="1"/>
          </p:cNvSpPr>
          <p:nvPr/>
        </p:nvSpPr>
        <p:spPr bwMode="auto">
          <a:xfrm>
            <a:off x="1143000" y="762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知识结构</a:t>
            </a:r>
            <a:endParaRPr kumimoji="0" lang="zh-CN"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pic>
        <p:nvPicPr>
          <p:cNvPr id="8200" name="Picture 13" descr="未标题-3352">
            <a:hlinkClick r:id="rId1" action="ppaction://hlinksldjump"/>
          </p:cNvPr>
          <p:cNvPicPr>
            <a:picLocks noChangeAspect="1"/>
          </p:cNvPicPr>
          <p:nvPr/>
        </p:nvPicPr>
        <p:blipFill>
          <a:blip r:embed="rId2"/>
          <a:stretch>
            <a:fillRect/>
          </a:stretch>
        </p:blipFill>
        <p:spPr>
          <a:xfrm>
            <a:off x="4343400" y="6491288"/>
            <a:ext cx="457200" cy="214312"/>
          </a:xfrm>
          <a:prstGeom prst="rect">
            <a:avLst/>
          </a:prstGeom>
          <a:noFill/>
          <a:ln w="9525">
            <a:noFill/>
          </a:ln>
        </p:spPr>
      </p:pic>
    </p:spTree>
  </p:cSld>
  <p:clrMapOvr>
    <a:masterClrMapping/>
  </p:clrMapOvr>
</p:sld>
</file>

<file path=ppt/slides/slide30.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389890" y="1061720"/>
            <a:ext cx="8623300" cy="5053965"/>
          </a:xfrm>
        </p:spPr>
        <p:txBody>
          <a:bodyPr vert="horz" wrap="square" lIns="91440" tIns="45720" rIns="91440" bIns="45720" numCol="1" anchor="t" anchorCtr="0" compatLnSpc="1"/>
          <a:lstStyle/>
          <a:p>
            <a:pPr indent="0"/>
            <a:r>
              <a:rPr lang="zh-TW" sz="2800" b="1">
                <a:latin typeface="宋体" panose="02010600030101010101" pitchFamily="2" charset="-122"/>
                <a:ea typeface="宋体" panose="02010600030101010101" pitchFamily="2" charset="-122"/>
                <a:cs typeface="宋体" panose="02010600030101010101" pitchFamily="2" charset="-122"/>
                <a:sym typeface="+mn-ea"/>
              </a:rPr>
              <a:t>2.作为科学主义例子的数学的误用和滥用</a:t>
            </a:r>
            <a:endParaRPr lang="zh-TW" sz="2800" b="1">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TW" sz="2800">
              <a:latin typeface="宋体" panose="02010600030101010101" pitchFamily="2" charset="-122"/>
              <a:ea typeface="宋体" panose="02010600030101010101" pitchFamily="2" charset="-122"/>
              <a:cs typeface="宋体" panose="02010600030101010101" pitchFamily="2" charset="-122"/>
            </a:endParaRPr>
          </a:p>
          <a:p>
            <a:pPr marL="0" algn="just">
              <a:lnSpc>
                <a:spcPct val="100000"/>
              </a:lnSpc>
              <a:spcBef>
                <a:spcPts val="0"/>
              </a:spcBef>
              <a:buSzTx/>
              <a:buNone/>
            </a:pPr>
            <a:r>
              <a:rPr lang="zh-TW" sz="2800">
                <a:latin typeface="宋体" panose="02010600030101010101" pitchFamily="2" charset="-122"/>
                <a:ea typeface="宋体" panose="02010600030101010101" pitchFamily="2" charset="-122"/>
                <a:cs typeface="宋体" panose="02010600030101010101" pitchFamily="2" charset="-122"/>
                <a:sym typeface="+mn-ea"/>
              </a:rPr>
              <a:t>第三，西方经济学存在大量误用和滥用数学的现象</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r>
              <a:rPr lang="zh-TW" sz="2800">
                <a:latin typeface="宋体" panose="02010600030101010101" pitchFamily="2" charset="-122"/>
                <a:ea typeface="宋体" panose="02010600030101010101" pitchFamily="2" charset="-122"/>
                <a:cs typeface="宋体" panose="02010600030101010101" pitchFamily="2" charset="-122"/>
                <a:sym typeface="+mn-ea"/>
              </a:rPr>
              <a:t>现在有一种不良倾向，即不管研究什么经济问题，都要求搞一套数学模型，弄一个目标函数，列几点约束条件，然后再作一些数学推导，从中引申出几点结论， 便大功告成。至于结论是否正确，约束条件是否从实际中来，则不必追究。只要数学公式成立，推导的步骤正确，就是科学的了，而且数学公式越多，推导越复杂，科学性就越强，理论也越深。这实在是对数学的误用和滥用。</a:t>
            </a:r>
            <a:endParaRPr lang="zh-TW" sz="2800">
              <a:latin typeface="宋体" panose="02010600030101010101" pitchFamily="2" charset="-122"/>
              <a:ea typeface="宋体" panose="02010600030101010101" pitchFamily="2" charset="-122"/>
              <a:cs typeface="宋体" panose="02010600030101010101" pitchFamily="2" charset="-122"/>
              <a:sym typeface="+mn-ea"/>
            </a:endParaRPr>
          </a:p>
          <a:p>
            <a:pPr indent="0">
              <a:buNone/>
            </a:pPr>
            <a:endParaRPr lang="zh-TW" sz="2800">
              <a:latin typeface="MingLiU" panose="02020509000000000000" charset="-120"/>
              <a:ea typeface="MingLiU" panose="02020509000000000000" charset="-120"/>
            </a:endParaRPr>
          </a:p>
          <a:p>
            <a:pPr indent="0">
              <a:buNone/>
            </a:pPr>
            <a:endParaRPr lang="en-US" altLang="zh-TW" sz="28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第七节 </a:t>
            </a:r>
            <a:r>
              <a:rPr lang="en-US" sz="3200" noProof="0" smtClean="0">
                <a:ln>
                  <a:noFill/>
                </a:ln>
                <a:solidFill>
                  <a:srgbClr val="FF7979"/>
                </a:solidFill>
                <a:uLnTx/>
                <a:uFillTx/>
                <a:latin typeface="黑体" panose="02010609060101010101" pitchFamily="49" charset="-122"/>
                <a:ea typeface="黑体" panose="02010609060101010101" pitchFamily="49" charset="-122"/>
                <a:sym typeface="+mn-ea"/>
              </a:rPr>
              <a:t>科学主义</a:t>
            </a:r>
            <a:endParaRPr lang="en-US" sz="320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31.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635" y="1061720"/>
            <a:ext cx="9013825" cy="5053965"/>
          </a:xfrm>
        </p:spPr>
        <p:txBody>
          <a:bodyPr vert="horz" wrap="square" lIns="91440" tIns="45720" rIns="91440" bIns="45720" numCol="1" anchor="t" anchorCtr="0" compatLnSpc="1"/>
          <a:lstStyle/>
          <a:p>
            <a:pPr indent="0"/>
            <a:r>
              <a:rPr lang="zh-TW" sz="2800" b="1">
                <a:latin typeface="宋体" panose="02010600030101010101" pitchFamily="2" charset="-122"/>
                <a:ea typeface="宋体" panose="02010600030101010101" pitchFamily="2" charset="-122"/>
                <a:cs typeface="宋体" panose="02010600030101010101" pitchFamily="2" charset="-122"/>
                <a:sym typeface="+mn-ea"/>
              </a:rPr>
              <a:t>2.作为科学主义例子的数学的误用和滥用</a:t>
            </a:r>
            <a:endParaRPr lang="zh-TW" sz="2800" b="1">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TW" sz="2800" b="1">
              <a:latin typeface="宋体" panose="02010600030101010101" pitchFamily="2" charset="-122"/>
              <a:ea typeface="宋体" panose="02010600030101010101" pitchFamily="2" charset="-122"/>
              <a:cs typeface="宋体" panose="02010600030101010101" pitchFamily="2" charset="-122"/>
            </a:endParaRPr>
          </a:p>
          <a:p>
            <a:pPr indent="0">
              <a:buNone/>
            </a:pPr>
            <a:r>
              <a:rPr lang="zh-TW" sz="2800">
                <a:latin typeface="宋体" panose="02010600030101010101" pitchFamily="2" charset="-122"/>
                <a:ea typeface="宋体" panose="02010600030101010101" pitchFamily="2" charset="-122"/>
                <a:cs typeface="宋体" panose="02010600030101010101" pitchFamily="2" charset="-122"/>
                <a:sym typeface="+mn-ea"/>
              </a:rPr>
              <a:t>第四，除了误用数学以外，滥用数学也可以造成不良的后果</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r>
              <a:rPr lang="zh-TW" sz="2800">
                <a:latin typeface="宋体" panose="02010600030101010101" pitchFamily="2" charset="-122"/>
                <a:ea typeface="宋体" panose="02010600030101010101" pitchFamily="2" charset="-122"/>
                <a:cs typeface="宋体" panose="02010600030101010101" pitchFamily="2" charset="-122"/>
                <a:sym typeface="+mn-ea"/>
              </a:rPr>
              <a:t>为了片面地追求研究的精确性，一部分西方学者往 往把不能用数学来解决的课题排除在外，而社会迫切需 要解决的经济问题又经常是数学无法解决的，如贫穷</a:t>
            </a:r>
            <a:r>
              <a:rPr lang="zh-CN" altLang="zh-TW" sz="2800">
                <a:latin typeface="宋体" panose="02010600030101010101" pitchFamily="2" charset="-122"/>
                <a:ea typeface="宋体" panose="02010600030101010101" pitchFamily="2" charset="-122"/>
                <a:cs typeface="宋体" panose="02010600030101010101" pitchFamily="2" charset="-122"/>
                <a:sym typeface="+mn-ea"/>
              </a:rPr>
              <a:t>、</a:t>
            </a:r>
            <a:r>
              <a:rPr lang="zh-TW" sz="2800">
                <a:latin typeface="宋体" panose="02010600030101010101" pitchFamily="2" charset="-122"/>
                <a:ea typeface="宋体" panose="02010600030101010101" pitchFamily="2" charset="-122"/>
                <a:cs typeface="宋体" panose="02010600030101010101" pitchFamily="2" charset="-122"/>
                <a:sym typeface="+mn-ea"/>
              </a:rPr>
              <a:t>污染、货币金融危机等等。这种滥用数学的后果是经济学者所致力于研究的只能是一些数学方法所能涉及的一些无关宏旨的细枝末节问题，从而使经济研究和社会的 现实日益远离，成为没有实践作用的东西。</a:t>
            </a:r>
            <a:endParaRPr lang="zh-TW" sz="2800">
              <a:latin typeface="宋体" panose="02010600030101010101" pitchFamily="2" charset="-122"/>
              <a:ea typeface="宋体" panose="02010600030101010101" pitchFamily="2" charset="-122"/>
              <a:cs typeface="宋体" panose="02010600030101010101" pitchFamily="2" charset="-122"/>
            </a:endParaRPr>
          </a:p>
          <a:p>
            <a:pPr indent="0">
              <a:buNone/>
            </a:pPr>
            <a:endParaRPr lang="zh-TW" sz="2800">
              <a:latin typeface="MingLiU" panose="02020509000000000000" charset="-120"/>
              <a:ea typeface="MingLiU" panose="02020509000000000000" charset="-120"/>
            </a:endParaRPr>
          </a:p>
          <a:p>
            <a:pPr indent="0">
              <a:buNone/>
            </a:pPr>
            <a:endParaRPr lang="en-US" altLang="zh-TW" sz="2800">
              <a:solidFill>
                <a:schemeClr val="tx1"/>
              </a:solidFill>
              <a:uFillTx/>
              <a:latin typeface="MingLiU" panose="02020509000000000000" charset="-120"/>
              <a:ea typeface="MingLiU" panose="02020509000000000000" charset="-120"/>
              <a:sym typeface="+mn-ea"/>
            </a:endParaRPr>
          </a:p>
        </p:txBody>
      </p:sp>
      <p:pic>
        <p:nvPicPr>
          <p:cNvPr id="8197" name="Picture 3" descr="未标题-3434"/>
          <p:cNvPicPr>
            <a:picLocks noChangeAspect="1"/>
          </p:cNvPicPr>
          <p:nvPr/>
        </p:nvPicPr>
        <p:blipFill>
          <a:blip r:embed="rId1"/>
          <a:stretch>
            <a:fillRect/>
          </a:stretch>
        </p:blipFill>
        <p:spPr>
          <a:xfrm>
            <a:off x="202565" y="125095"/>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第七节 </a:t>
            </a:r>
            <a:r>
              <a:rPr lang="en-US" sz="3200" noProof="0" smtClean="0">
                <a:ln>
                  <a:noFill/>
                </a:ln>
                <a:solidFill>
                  <a:srgbClr val="FF7979"/>
                </a:solidFill>
                <a:uLnTx/>
                <a:uFillTx/>
                <a:latin typeface="黑体" panose="02010609060101010101" pitchFamily="49" charset="-122"/>
                <a:ea typeface="黑体" panose="02010609060101010101" pitchFamily="49" charset="-122"/>
                <a:sym typeface="+mn-ea"/>
              </a:rPr>
              <a:t>科学主义</a:t>
            </a:r>
            <a:endParaRPr lang="en-US" sz="3200" noProof="0" smtClean="0">
              <a:ln>
                <a:noFill/>
              </a:ln>
              <a:solidFill>
                <a:srgbClr val="FF7979"/>
              </a:solidFill>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4.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1450" y="1325880"/>
            <a:ext cx="8766810" cy="4982845"/>
          </a:xfrm>
        </p:spPr>
        <p:txBody>
          <a:bodyPr vert="horz" wrap="square" lIns="91440" tIns="45720" rIns="91440" bIns="45720" numCol="1" anchor="t" anchorCtr="0" compatLnSpc="1"/>
          <a:lstStyle/>
          <a:p>
            <a:pPr marL="0" marR="0" lvl="0" indent="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kumimoji="0" lang="zh-CN" altLang="en-US" sz="24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rPr>
              <a:t>第一,从社会制度看,西方国家是资本主义制度,而我们是中国特色社会主义。中国特色社会主义最本质的特征是中国共产党领导。事实证明,坚持和加强党的全面领导,不仅是中国革命胜利,也是中国各项建设事业胜利推进的根本保证。中国共产党之所以能够成为领导我们各项事业的核心力量,是因为中国共产党从严治党,经受各种考验,始终不忘为中国人民谋幸福、为中华民族谋复兴的初心和使命,不断增强先进性和纯洁性。</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814705" y="487680"/>
            <a:ext cx="822325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第一节 </a:t>
            </a: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我国国情和西方国家差异主要表现</a:t>
            </a:r>
            <a:endPar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4501">
                                            <p:txEl>
                                              <p:pRg st="0" end="0"/>
                                            </p:txEl>
                                          </p:spTgt>
                                        </p:tgtEl>
                                        <p:attrNameLst>
                                          <p:attrName>style.visibility</p:attrName>
                                        </p:attrNameLst>
                                      </p:cBhvr>
                                      <p:to>
                                        <p:strVal val="visible"/>
                                      </p:to>
                                    </p:set>
                                    <p:animEffect transition="in" filter="wheel(1)">
                                      <p:cBhvr>
                                        <p:cTn id="7" dur="2000"/>
                                        <p:tgtEl>
                                          <p:spTgt spid="2345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234501">
                                            <p:txEl>
                                              <p:pRg st="1" end="1"/>
                                            </p:txEl>
                                          </p:spTgt>
                                        </p:tgtEl>
                                        <p:attrNameLst>
                                          <p:attrName>style.visibility</p:attrName>
                                        </p:attrNameLst>
                                      </p:cBhvr>
                                      <p:to>
                                        <p:strVal val="visible"/>
                                      </p:to>
                                    </p:set>
                                    <p:anim calcmode="lin" valueType="num">
                                      <p:cBhvr additive="base">
                                        <p:cTn id="12" dur="5000" fill="hold"/>
                                        <p:tgtEl>
                                          <p:spTgt spid="234501">
                                            <p:txEl>
                                              <p:pRg st="1" end="1"/>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2345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171450" y="2118995"/>
            <a:ext cx="8766810" cy="4189730"/>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kumimoji="0" lang="zh-CN" altLang="en-US" sz="28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rPr>
              <a:t>第二,从社会发展历史方位看,经过长期努力,现在中国特色社会主义进入新时代,社会主要矛盾已经转化为人民日益增长的美好生活需要和不平衡不充分发展之间的矛盾。</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
        <p:nvSpPr>
          <p:cNvPr id="2" name="Rectangle 6"/>
          <p:cNvSpPr>
            <a:spLocks noChangeArrowheads="1"/>
          </p:cNvSpPr>
          <p:nvPr/>
        </p:nvSpPr>
        <p:spPr bwMode="auto">
          <a:xfrm>
            <a:off x="814705" y="487680"/>
            <a:ext cx="822325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第一节 </a:t>
            </a: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我国国情和西方国家差异主要表现</a:t>
            </a:r>
            <a:endPar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394335" y="1539875"/>
            <a:ext cx="8321040" cy="5165725"/>
          </a:xfrm>
        </p:spPr>
        <p:txBody>
          <a:bodyPr vert="horz" wrap="square" lIns="91440" tIns="45720" rIns="91440" bIns="45720" numCol="1" anchor="t" anchorCtr="0" compatLnSpc="1"/>
          <a:lstStyle/>
          <a:p>
            <a:pPr marL="342900" marR="0" lvl="0" indent="-34290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kumimoji="0" lang="zh-CN" altLang="en-US" sz="24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rPr>
              <a:t>第三,我国仍处于并长期处于社会主义初级阶段的国情没有变,我国是世界最大发展中国家的国际地位没有变。</a:t>
            </a:r>
            <a:r>
              <a:rPr lang="zh-CN" altLang="en-US" sz="2400" b="1" noProof="0" smtClean="0">
                <a:ln>
                  <a:noFill/>
                </a:ln>
                <a:uLnTx/>
                <a:uFillTx/>
                <a:latin typeface="Times New Roman" panose="02020603050405020304" pitchFamily="18" charset="0"/>
                <a:sym typeface="+mn-ea"/>
              </a:rPr>
              <a:t>因此要牢牢坚持党的基本路线,以经济建设为中心，坚持四项基本原则,坚持改革开放,坚定不移把发展作为党执政兴国的第一要务,坚持解放和发展生产力,坚持社会主义经济改革方向,转变发展方式:优化经济结构,转换增长动力,以供给侧结构性改革为主线,推动经济发展质量变革、效率变革、动力变革提高全要素生产率,着力构建市场机制有效、微观主体有活力、宏观调控有度的经济体制。要以“一带一路”建设为重点,坚持引进来和走出去并重,遵循共商共建共享原则,形成陆海内外联动,东西双向互济的开放格局。</a:t>
            </a:r>
            <a:endParaRPr kumimoji="0" lang="zh-CN" altLang="en-US" sz="24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endParaRPr kumimoji="0" lang="zh-CN" altLang="en-US" sz="24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
        <p:nvSpPr>
          <p:cNvPr id="2" name="Rectangle 6"/>
          <p:cNvSpPr>
            <a:spLocks noChangeArrowheads="1"/>
          </p:cNvSpPr>
          <p:nvPr/>
        </p:nvSpPr>
        <p:spPr bwMode="auto">
          <a:xfrm>
            <a:off x="814705" y="487680"/>
            <a:ext cx="822325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第一节 </a:t>
            </a:r>
            <a:r>
              <a:rPr lang="zh-CN" altLang="en-US" sz="3200" noProof="0" smtClean="0">
                <a:ln>
                  <a:noFill/>
                </a:ln>
                <a:solidFill>
                  <a:srgbClr val="FF7979"/>
                </a:solidFill>
                <a:uLnTx/>
                <a:uFillTx/>
                <a:latin typeface="黑体" panose="02010609060101010101" pitchFamily="49" charset="-122"/>
                <a:ea typeface="黑体" panose="02010609060101010101" pitchFamily="49" charset="-122"/>
                <a:sym typeface="+mn-ea"/>
              </a:rPr>
              <a:t>我国国情和西方国家差异主要表现</a:t>
            </a:r>
            <a:endParaRPr kumimoji="0" lang="zh-CN" altLang="en-US" sz="3200" b="0" i="0" u="none" strike="noStrike" kern="1200" cap="none" spc="0" normalizeH="0" baseline="0" noProof="0" smtClean="0">
              <a:ln>
                <a:noFill/>
              </a:ln>
              <a:solidFill>
                <a:srgbClr val="FF7979"/>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7.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303530" y="1651635"/>
            <a:ext cx="8503920"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中国经济新常态是21世纪中国经济社会呈现的一种状态，是指中国经济的发展进入了新的发展阶段。 </a:t>
            </a:r>
            <a:endParaRPr lang="zh-CN" altLang="en-US" sz="2800" b="1"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这种状态的特点,一是从高速增长转变为中高速增长。二是经济结构优化升级,第三产业、消费需求逐步成为主体,城乡居民差距逐步缩小,居民收人占比上升,发展成果惠及更广大民众。三是增长动力转换,从要素驱动、投资驱动转向创新驱动。四是发展方式要从规模速度型转向质量效率型。</a:t>
            </a:r>
            <a:endParaRPr kumimoji="0" lang="zh-CN" altLang="en-US" sz="2800" b="1" i="0" u="none" strike="noStrike" kern="0" cap="none" spc="0" normalizeH="0" baseline="0" noProof="0" smtClean="0">
              <a:ln>
                <a:noFill/>
              </a:ln>
              <a:effectLst>
                <a:outerShdw blurRad="38100" dist="38100" dir="2700000" algn="tl">
                  <a:srgbClr val="000000"/>
                </a:outerShdw>
              </a:effectLst>
              <a:uLnTx/>
              <a:uFillTx/>
              <a:latin typeface="Times New Roman" panose="02020603050405020304" pitchFamily="18" charset="0"/>
              <a:ea typeface="+mn-ea"/>
              <a:cs typeface="+mn-cs"/>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第二节 中国经济新常态</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34501">
                                            <p:txEl>
                                              <p:pRg st="0" end="0"/>
                                            </p:txEl>
                                          </p:spTgt>
                                        </p:tgtEl>
                                        <p:attrNameLst>
                                          <p:attrName>style.visibility</p:attrName>
                                        </p:attrNameLst>
                                      </p:cBhvr>
                                      <p:to>
                                        <p:strVal val="visible"/>
                                      </p:to>
                                    </p:set>
                                    <p:animEffect transition="in" filter="strips(downLeft)">
                                      <p:cBhvr>
                                        <p:cTn id="7" dur="500"/>
                                        <p:tgtEl>
                                          <p:spTgt spid="2345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34501">
                                            <p:txEl>
                                              <p:pRg st="1" end="1"/>
                                            </p:txEl>
                                          </p:spTgt>
                                        </p:tgtEl>
                                        <p:attrNameLst>
                                          <p:attrName>style.visibility</p:attrName>
                                        </p:attrNameLst>
                                      </p:cBhvr>
                                      <p:to>
                                        <p:strVal val="visible"/>
                                      </p:to>
                                    </p:set>
                                    <p:animEffect transition="in" filter="diamond(in)">
                                      <p:cBhvr>
                                        <p:cTn id="12" dur="2000"/>
                                        <p:tgtEl>
                                          <p:spTgt spid="2345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303530" y="1651635"/>
            <a:ext cx="8503920"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新常态面临多种挑战,更蕴含多种机遇。随着新型工业化,信息化、农业现代化和城镇化协同推进,中国经济完全有条件、有能力保持较长时期的中高速增长,化解“成长的恼”,新常态具有长期性,要适应新常态,关键还在于全面深化改革,激发市场蕴藏的活力,为创新拓宽道路,更好对外开放,增进人民福祉。</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第二节 中国经济新常态</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slides/slide9.xml><?xml version="1.0" encoding="utf-8"?>
<p:sld xmlns:a="http://schemas.openxmlformats.org/drawingml/2006/main" xmlns:a14="http://schemas.microsoft.com/office/drawing/2010/main" xmlns:p="http://schemas.openxmlformats.org/presentationml/2006/main" xmlns:r="http://schemas.openxmlformats.org/officeDocument/2006/relationships">
  <p:cSld>
    <p:bg>
      <p:bgPr>
        <a:solidFill>
          <a:schemeClr val="bg2"/>
        </a:solidFill>
        <a:effectLst/>
      </p:bgPr>
    </p:bg>
    <p:spTree>
      <p:nvGrpSpPr>
        <p:cNvPr id="1" name=""/>
        <p:cNvGrpSpPr/>
        <p:nvPr/>
      </p:nvGrpSpPr>
      <p:grpSpPr/>
      <p:sp>
        <p:nvSpPr>
          <p:cNvPr id="234501" name="Rectangle 5"/>
          <p:cNvSpPr>
            <a:spLocks noGrp="1" noRot="1" noChangeArrowheads="1"/>
          </p:cNvSpPr>
          <p:nvPr>
            <p:ph type="body" sz="half" idx="1"/>
          </p:nvPr>
        </p:nvSpPr>
        <p:spPr>
          <a:xfrm>
            <a:off x="303530" y="1651635"/>
            <a:ext cx="8503920" cy="505396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lang="zh-CN" altLang="en-US" sz="2800" b="1" noProof="0" smtClean="0">
                <a:ln>
                  <a:noFill/>
                </a:ln>
                <a:uLnTx/>
                <a:uFillTx/>
                <a:latin typeface="Times New Roman" panose="02020603050405020304" pitchFamily="18" charset="0"/>
                <a:sym typeface="+mn-ea"/>
              </a:rPr>
              <a:t>供给侧结构性改革指从提高供给质量出发,用改革办法推进结构调整，矫正资源配置扭曲,扩大有效供给。提高供给结构对需求变化的适应性，更好满足广大人民日益增长的美好生活需要，促进社会经济持续健康发展。</a:t>
            </a:r>
            <a:endParaRPr lang="zh-CN" altLang="en-US" sz="2800" b="1" noProof="0" smtClean="0">
              <a:ln>
                <a:noFill/>
              </a:ln>
              <a:uLnTx/>
              <a:uFillTx/>
              <a:latin typeface="Times New Roman" panose="02020603050405020304" pitchFamily="18" charset="0"/>
              <a:sym typeface="+mn-ea"/>
            </a:endParaRPr>
          </a:p>
        </p:txBody>
      </p:sp>
      <p:pic>
        <p:nvPicPr>
          <p:cNvPr id="8197" name="Picture 3" descr="未标题-3434"/>
          <p:cNvPicPr>
            <a:picLocks noChangeAspect="1"/>
          </p:cNvPicPr>
          <p:nvPr/>
        </p:nvPicPr>
        <p:blipFill>
          <a:blip r:embed="rId1"/>
          <a:stretch>
            <a:fillRect/>
          </a:stretch>
        </p:blipFill>
        <p:spPr>
          <a:xfrm>
            <a:off x="171450" y="370840"/>
            <a:ext cx="1143000" cy="1017588"/>
          </a:xfrm>
          <a:prstGeom prst="rect">
            <a:avLst/>
          </a:prstGeom>
          <a:noFill/>
          <a:ln w="9525">
            <a:noFill/>
          </a:ln>
        </p:spPr>
      </p:pic>
      <p:sp>
        <p:nvSpPr>
          <p:cNvPr id="234502" name="Rectangle 6"/>
          <p:cNvSpPr>
            <a:spLocks noChangeArrowheads="1"/>
          </p:cNvSpPr>
          <p:nvPr/>
        </p:nvSpPr>
        <p:spPr bwMode="auto">
          <a:xfrm>
            <a:off x="1125855" y="304800"/>
            <a:ext cx="68580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rPr>
              <a:t>第三节 供给侧改革</a:t>
            </a:r>
            <a:endParaRPr kumimoji="0" lang="zh-CN" altLang="en-US" sz="3200" b="0" i="0" u="none" strike="noStrike" cap="none" spc="0" normalizeH="0" baseline="0" noProof="0" smtClean="0">
              <a:ln>
                <a:noFill/>
              </a:ln>
              <a:solidFill>
                <a:srgbClr val="FF7979"/>
              </a:solidFill>
              <a:uLnTx/>
              <a:uFillTx/>
              <a:latin typeface="黑体" panose="02010609060101010101" pitchFamily="49" charset="-122"/>
              <a:ea typeface="黑体" panose="02010609060101010101" pitchFamily="49" charset="-122"/>
            </a:endParaRPr>
          </a:p>
        </p:txBody>
      </p:sp>
      <p:pic>
        <p:nvPicPr>
          <p:cNvPr id="8200" name="Picture 13" descr="未标题-3352">
            <a:hlinkClick r:id="rId2" action="ppaction://hlinksldjump"/>
          </p:cNvPr>
          <p:cNvPicPr>
            <a:picLocks noChangeAspect="1"/>
          </p:cNvPicPr>
          <p:nvPr/>
        </p:nvPicPr>
        <p:blipFill>
          <a:blip r:embed="rId3"/>
          <a:stretch>
            <a:fillRect/>
          </a:stretch>
        </p:blipFill>
        <p:spPr>
          <a:xfrm>
            <a:off x="4343400" y="6491288"/>
            <a:ext cx="457200" cy="214312"/>
          </a:xfrm>
          <a:prstGeom prst="rect">
            <a:avLst/>
          </a:prstGeom>
          <a:noFill/>
          <a:ln w="9525">
            <a:noFill/>
          </a:ln>
        </p:spPr>
      </p:pic>
    </p:spTree>
  </p:cSld>
  <p:clrMapOvr>
    <a:masterClrMapping/>
  </p:clrMapOvr>
</p:sld>
</file>

<file path=ppt/theme/theme1.xml><?xml version="1.0" encoding="utf-8"?>
<a:theme xmlns:a="http://schemas.openxmlformats.org/drawingml/2006/main" xmlns:thm15="http://schemas.microsoft.com/office/thememl/2012/main"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fontScheme name="Clouds">
      <a:majorFont>
        <a:latin typeface="Arial"/>
        <a:ea typeface="宋体"/>
        <a:cs typeface=""/>
      </a:majorFont>
      <a:minorFont>
        <a:latin typeface="Arial"/>
        <a:ea typeface="宋体"/>
        <a:cs typeface=""/>
      </a:minorFont>
    </a:fontScheme>
  </a:themeElemen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name="Office Theme" id="{62F939B6-93AF-4DB8-9C6B-D6C7DFDC589F}" vid="{4A3C46E8-61CC-4603-A589-7422A47A8E4A}"/>
    </a:ext>
  </a:extLst>
</a:theme>
</file>

<file path=ppt/theme/theme2.xml><?xml version="1.0" encoding="utf-8"?>
<a:theme xmlns:a="http://schemas.openxmlformats.org/drawingml/2006/main" xmlns:thm15="http://schemas.microsoft.com/office/thememl/2012/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themeElements>
  <a:extLst>
    <a:ext uri="{05A4C25C-085E-4340-85A3-A5531E510DB2}">
      <thm15:themeFamily name="Office Theme" id="{62F939B6-93AF-4DB8-9C6B-D6C7DFDC589F}" vid="{4A3C46E8-61CC-4603-A589-7422A47A8E4A}"/>
    </a:ext>
  </a:extLst>
</a:theme>
</file>

<file path=docProps/app.xml><?xml version="1.0" encoding="utf-8"?>
<Properties xmlns="http://schemas.openxmlformats.org/officeDocument/2006/extended-properties"/>
</file>

<file path=docProps/core.xml><?xml version="1.0" encoding="utf-8"?>
<cp:coreProperties xmlns:cp="http://schemas.openxmlformats.org/package/2006/metadata/core-properties"/>
</file>