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p="http://schemas.openxmlformats.org/presentationml/2006/main" xmlns:p15="http://schemas.microsoft.com/office/powerpoint/2012/main" xmlns:r="http://schemas.openxmlformats.org/officeDocument/2006/relationships" saveSubsetFonts="1">
  <p:sldMasterIdLst>
    <p:sldMasterId id="31037312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/>
    </p:ext>
  </p:extLst>
</p:presentation>
</file>

<file path=ppt/tableStyles.xml><?xml version="1.0" encoding="utf-8"?>
<a:tblStyleLst xmlns:a="http://schemas.openxmlformats.org/drawingml/2006/main" def="{3b79800c-af04-4861-985b-29419b8e6211}"/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a16="http://schemas.microsoft.com/office/drawing/2014/main" xmlns:p="http://schemas.openxmlformats.org/presentationml/2006/main" xmlns:p14="http://schemas.microsoft.com/office/powerpoint/2010/main" type="title" preserve="1">
  <p:cSld name="标题幻灯片">
    <p:extLst>
      <p:ext uri="{BB962C8B-B14F-4D97-AF65-F5344CB8AC3E}">
        <p14:creationId val="2512371904"/>
      </p:ext>
    </p:extLst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id="{01FA9067-022F-7779-1621-D1C303B57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id="{467A94BF-0839-F24C-CACD-EC3010694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id="{9A1ED951-1054-03B0-3CCE-649634A89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25FD-C21D-4902-A50F-368342214E37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id="{AA698FEA-04E2-91B3-4E8A-9B6ADABEE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id="{FCF5D89E-A99C-FEC7-F441-BF333FB62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07B5-2BAF-45EB-9895-D84367E5D2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a16="http://schemas.microsoft.com/office/drawing/2014/main" xmlns:p="http://schemas.openxmlformats.org/presentationml/2006/main" xmlns:p14="http://schemas.microsoft.com/office/powerpoint/2010/main" type="vertTx" preserve="1">
  <p:cSld name="标题和竖排文字">
    <p:extLst>
      <p:ext uri="{BB962C8B-B14F-4D97-AF65-F5344CB8AC3E}">
        <p14:creationId val="3925890261"/>
      </p:ext>
    </p:extLst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id="{C8E289B1-94CE-6492-339D-1CDA2A2E4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id="{06F81C91-E4DE-AE65-E813-3440FF5A5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id="{E196C52C-2719-43BD-753B-09172C5FD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25FD-C21D-4902-A50F-368342214E37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id="{40B96085-F54F-1D27-7151-7F8A15736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id="{63F2C0D0-2E66-DD66-2BDA-23007A436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07B5-2BAF-45EB-9895-D84367E5D2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a16="http://schemas.microsoft.com/office/drawing/2014/main" xmlns:p="http://schemas.openxmlformats.org/presentationml/2006/main" xmlns:p14="http://schemas.microsoft.com/office/powerpoint/2010/main" type="vertTitleAndTx" preserve="1">
  <p:cSld name="竖排标题与文本">
    <p:extLst>
      <p:ext uri="{BB962C8B-B14F-4D97-AF65-F5344CB8AC3E}">
        <p14:creationId val="3209025903"/>
      </p:ext>
    </p:extLst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id="{5A805DFE-2AA3-51D8-0A26-84C7191F6F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id="{4DDB06F4-6CA6-AF51-9370-B5ADBA9C3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id="{500A1295-1692-5A04-75AF-E873A3101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25FD-C21D-4902-A50F-368342214E37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id="{5210E64F-B632-2CAE-F8AB-65265CCE3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id="{83155AB9-7F20-9AFA-6F06-4909FE2CA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07B5-2BAF-45EB-9895-D84367E5D2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a16="http://schemas.microsoft.com/office/drawing/2014/main" xmlns:p="http://schemas.openxmlformats.org/presentationml/2006/main" xmlns:p14="http://schemas.microsoft.com/office/powerpoint/2010/main" type="obj" preserve="1">
  <p:cSld name="标题和内容">
    <p:extLst>
      <p:ext uri="{BB962C8B-B14F-4D97-AF65-F5344CB8AC3E}">
        <p14:creationId val="2624067832"/>
      </p:ext>
    </p:extLst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id="{CAA68160-2CE7-89EC-EAEC-E2ECBD769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id="{B9ADA891-8F58-58F8-F841-42C627084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id="{724891C7-2C09-0B2A-49E3-A329F1430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25FD-C21D-4902-A50F-368342214E37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id="{E90B71A4-DEDF-EB35-5393-78DD72608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id="{AF6FB38D-B5FC-8C1A-52C2-583B3296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07B5-2BAF-45EB-9895-D84367E5D2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a16="http://schemas.microsoft.com/office/drawing/2014/main" xmlns:p="http://schemas.openxmlformats.org/presentationml/2006/main" xmlns:p14="http://schemas.microsoft.com/office/powerpoint/2010/main" type="secHead" preserve="1">
  <p:cSld name="节标题">
    <p:extLst>
      <p:ext uri="{BB962C8B-B14F-4D97-AF65-F5344CB8AC3E}">
        <p14:creationId val="3523391694"/>
      </p:ext>
    </p:extLst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id="{6C5DD78E-A601-1978-A68D-66A6807CC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id="{9E88751C-9EE0-EE56-287D-E902A8513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id="{CCB31D4A-1090-7011-5C9B-12ED0E8AD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25FD-C21D-4902-A50F-368342214E37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id="{2904D3CF-D5E9-D64B-505F-C80B8766C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id="{9BFC0DB0-656B-3045-FCE2-96EF47891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07B5-2BAF-45EB-9895-D84367E5D2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a16="http://schemas.microsoft.com/office/drawing/2014/main" xmlns:p="http://schemas.openxmlformats.org/presentationml/2006/main" xmlns:p14="http://schemas.microsoft.com/office/powerpoint/2010/main" type="twoObj" preserve="1">
  <p:cSld name="两栏内容">
    <p:extLst>
      <p:ext uri="{BB962C8B-B14F-4D97-AF65-F5344CB8AC3E}">
        <p14:creationId val="817221484"/>
      </p:ext>
    </p:extLst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id="{5E500CAD-6244-88DB-1D11-B063FEDAB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id="{D68874C5-BBA2-9221-122D-F05F204B3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id="{A5EFBFA4-BBE2-CEBB-7FD1-11EC89821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id="{D78182BA-4B60-27AE-4C39-AF10AD028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25FD-C21D-4902-A50F-368342214E37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id="{00BB9F69-71E5-5667-68AC-EC6AA34B4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id="{64A4539C-32D9-55A5-47B1-79DADD385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07B5-2BAF-45EB-9895-D84367E5D2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a16="http://schemas.microsoft.com/office/drawing/2014/main" xmlns:p="http://schemas.openxmlformats.org/presentationml/2006/main" xmlns:p14="http://schemas.microsoft.com/office/powerpoint/2010/main" type="twoTxTwoObj" preserve="1">
  <p:cSld name="比较">
    <p:extLst>
      <p:ext uri="{BB962C8B-B14F-4D97-AF65-F5344CB8AC3E}">
        <p14:creationId val="372340358"/>
      </p:ext>
    </p:extLst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id="{6F5FAB52-593E-EB4D-10E9-EECC76B2E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id="{2F61A6E3-88B8-14CE-2F44-8FB22DD0A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id="{C39A4DAE-77A8-50E9-2E4E-49DDE87A3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id="{6394989B-1B7B-74AC-A760-23C39B4E1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id="{0A8A8983-6646-CF34-6577-1BE92C4573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id="{2CFDA91C-9E0B-49E9-230F-F56F86FEC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25FD-C21D-4902-A50F-368342214E37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id="{12BC5C24-4C85-0080-F689-CEB4C7C90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id="{09B62A10-971F-CC09-8929-9279C5340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07B5-2BAF-45EB-9895-D84367E5D2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a16="http://schemas.microsoft.com/office/drawing/2014/main" xmlns:p="http://schemas.openxmlformats.org/presentationml/2006/main" xmlns:p14="http://schemas.microsoft.com/office/powerpoint/2010/main" type="titleOnly" preserve="1">
  <p:cSld name="仅标题">
    <p:extLst>
      <p:ext uri="{BB962C8B-B14F-4D97-AF65-F5344CB8AC3E}">
        <p14:creationId val="3439448763"/>
      </p:ext>
    </p:extLst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id="{10DA0519-8977-B5B7-0215-6BA63A289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id="{0DC4A72E-A086-07AC-9372-FF790E6D0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25FD-C21D-4902-A50F-368342214E37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id="{353AEA04-42F8-845B-2C38-D2C4201B2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id="{42BAA830-72B2-45A4-7A7D-7583DE451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07B5-2BAF-45EB-9895-D84367E5D2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a16="http://schemas.microsoft.com/office/drawing/2014/main" xmlns:p="http://schemas.openxmlformats.org/presentationml/2006/main" xmlns:p14="http://schemas.microsoft.com/office/powerpoint/2010/main" type="blank" preserve="1">
  <p:cSld name="空白">
    <p:extLst>
      <p:ext uri="{BB962C8B-B14F-4D97-AF65-F5344CB8AC3E}">
        <p14:creationId val="3435610037"/>
      </p:ext>
    </p:extLst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id="{F40281E7-5F25-04B7-23CC-7BF2D5E66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25FD-C21D-4902-A50F-368342214E37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id="{74E7A61C-665C-011C-B7D5-3606956D3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id="{CF11A24E-67B3-3057-8479-E702D1A2B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07B5-2BAF-45EB-9895-D84367E5D2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a16="http://schemas.microsoft.com/office/drawing/2014/main" xmlns:p="http://schemas.openxmlformats.org/presentationml/2006/main" xmlns:p14="http://schemas.microsoft.com/office/powerpoint/2010/main" type="objTx" preserve="1">
  <p:cSld name="内容与标题">
    <p:extLst>
      <p:ext uri="{BB962C8B-B14F-4D97-AF65-F5344CB8AC3E}">
        <p14:creationId val="3333497994"/>
      </p:ext>
    </p:extLst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id="{A4AC23C5-6ADA-DC98-521D-8AEA18C7D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id="{0AA18152-1535-DB0A-C9F8-224484CC6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id="{14F95389-3E57-3D13-6FEB-365F32245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id="{AFACA2BF-8E20-438A-157E-59FB20693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25FD-C21D-4902-A50F-368342214E37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id="{DE0B20F7-4652-5F37-357F-86571AB7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id="{ACFFC916-91C0-FB45-0365-5968D9F17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07B5-2BAF-45EB-9895-D84367E5D2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a16="http://schemas.microsoft.com/office/drawing/2014/main" xmlns:p="http://schemas.openxmlformats.org/presentationml/2006/main" xmlns:p14="http://schemas.microsoft.com/office/powerpoint/2010/main" type="picTx" preserve="1">
  <p:cSld name="图片与标题">
    <p:extLst>
      <p:ext uri="{BB962C8B-B14F-4D97-AF65-F5344CB8AC3E}">
        <p14:creationId val="2301327623"/>
      </p:ext>
    </p:extLst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id="{A3EB272B-8D7D-2207-0BB8-DB5F59E34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id="{E83676F1-01BF-8529-453F-B4FF883D14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id="{97B538B1-0404-5020-09F9-D5B46B1E1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id="{A2F71864-40D5-523F-571C-0E019B5A2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25FD-C21D-4902-A50F-368342214E37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id="{9414D467-DC61-2259-02DA-0401E5E08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id="{BB32D9F7-8B24-4EEC-4D4F-3346CB101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07B5-2BAF-45EB-9895-D84367E5D2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a16="http://schemas.microsoft.com/office/drawing/2014/main" xmlns:p="http://schemas.openxmlformats.org/presentationml/2006/main" xmlns:p14="http://schemas.microsoft.com/office/powerpoint/2010/main" xmlns:r="http://schemas.openxmlformats.org/officeDocument/2006/relationships">
  <p:cSld>
    <p:bg>
      <p:bgRef idx="1001">
        <a:schemeClr val="bg1"/>
      </p:bgRef>
    </p:bg>
    <p:extLst>
      <p:ext uri="{BB962C8B-B14F-4D97-AF65-F5344CB8AC3E}">
        <p14:creationId val="2682946765"/>
      </p:ext>
    </p:extLst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id="{78661B86-532C-5433-9855-048538B42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id="{787200F8-C59D-D2C5-2C9F-F030FE8CD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id="{EF8319D6-AC9F-1179-BE4E-224E9570C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225FD-C21D-4902-A50F-368342214E37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id="{CBE80774-0724-0233-0117-898724212D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id="{965F104F-ED40-03DB-27C9-9A3E3985BE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F07B5-2BAF-45EB-9895-D84367E5D2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a16="http://schemas.microsoft.com/office/drawing/2014/main" xmlns:p="http://schemas.openxmlformats.org/presentationml/2006/main" xmlns:p14="http://schemas.microsoft.com/office/powerpoint/2010/main" xmlns:r="http://schemas.openxmlformats.org/officeDocument/2006/relationships">
  <p:cSld>
    <p:extLst>
      <p:ext uri="{BB962C8B-B14F-4D97-AF65-F5344CB8AC3E}">
        <p14:creationId val="3380930780"/>
      </p:ext>
    </p:extLst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id="{F6D1286A-9FA3-CD6A-1A31-07AADDF9A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961" y="2304390"/>
            <a:ext cx="5358769" cy="7472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id="{674C40FC-FEA6-5672-14C0-097B737FF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313" y="3320145"/>
            <a:ext cx="4138232" cy="52635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id="{3BBD3C4B-2D35-2662-810A-7710AFEEC8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961" y="4056531"/>
            <a:ext cx="2188802" cy="56123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id="{769793C2-9ACF-BB35-8185-3E00B8F8F741}"/>
              </a:ext>
            </a:extLst>
          </p:cNvPr>
          <p:cNvSpPr txBox="1"/>
          <p:nvPr/>
        </p:nvSpPr>
        <p:spPr>
          <a:xfrm>
            <a:off x="805542" y="908186"/>
            <a:ext cx="10994572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600" dirty="0">
                <a:latin typeface="+mj-lt"/>
                <a:ea typeface="+mj-ea"/>
                <a:cs typeface="+mj-cs"/>
              </a:rPr>
              <a:t>第一章 化学反应中的质量关系和能量关系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a16="http://schemas.microsoft.com/office/drawing/2014/main" xmlns:p="http://schemas.openxmlformats.org/presentationml/2006/main" xmlns:p14="http://schemas.microsoft.com/office/powerpoint/2010/main" xmlns:r="http://schemas.openxmlformats.org/officeDocument/2006/relationships">
  <p:cSld>
    <p:extLst>
      <p:ext uri="{BB962C8B-B14F-4D97-AF65-F5344CB8AC3E}">
        <p14:creationId val="1877750653"/>
      </p:ext>
    </p:extLst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id="{718FB29C-80A2-A3D5-2BBB-D9B7A56ED46C}"/>
              </a:ext>
            </a:extLst>
          </p:cNvPr>
          <p:cNvSpPr txBox="1"/>
          <p:nvPr/>
        </p:nvSpPr>
        <p:spPr>
          <a:xfrm>
            <a:off x="1016000" y="108533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原子轨道，波函数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id="{C448B07E-F72D-99BF-95CD-320980AC2C9C}"/>
              </a:ext>
            </a:extLst>
          </p:cNvPr>
          <p:cNvSpPr txBox="1"/>
          <p:nvPr/>
        </p:nvSpPr>
        <p:spPr>
          <a:xfrm>
            <a:off x="1016000" y="186706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量子数</a:t>
            </a:r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id="{225F535E-9DF7-04B4-A788-96B137D1956E}"/>
              </a:ext>
            </a:extLst>
          </p:cNvPr>
          <p:cNvSpPr txBox="1"/>
          <p:nvPr/>
        </p:nvSpPr>
        <p:spPr>
          <a:xfrm>
            <a:off x="2641600" y="182181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1" u="none" strike="noStrike" baseline="0" dirty="0">
                <a:latin typeface="TimesNewRomanPS-ItalicMT"/>
              </a:rPr>
              <a:t>n</a:t>
            </a:r>
            <a:r>
              <a:rPr lang="zh-CN" altLang="en-US" sz="24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b="0" i="1" u="none" strike="noStrike" baseline="0" dirty="0">
                <a:latin typeface="TimesNewRomanPS-ItalicMT"/>
                <a:ea typeface="宋体" panose="02010600030101010101" pitchFamily="2" charset="-122"/>
              </a:rPr>
              <a:t>l</a:t>
            </a:r>
            <a:r>
              <a:rPr lang="zh-CN" altLang="en-US" sz="24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b="0" i="1" u="none" strike="noStrike" baseline="0" dirty="0">
                <a:latin typeface="TimesNewRomanPS-ItalicMT"/>
                <a:ea typeface="宋体" panose="02010600030101010101" pitchFamily="2" charset="-122"/>
              </a:rPr>
              <a:t>m</a:t>
            </a:r>
            <a:r>
              <a:rPr lang="zh-CN" altLang="en-US" sz="2400" b="0" i="1" u="none" strike="noStrike" baseline="0" dirty="0">
                <a:latin typeface="TimesNewRomanPS-ItalicMT"/>
                <a:ea typeface="宋体" panose="02010600030101010101" pitchFamily="2" charset="-122"/>
              </a:rPr>
              <a:t>、</a:t>
            </a:r>
            <a:r>
              <a:rPr lang="en-US" altLang="zh-CN" sz="2400" b="0" i="1" u="none" strike="noStrike" baseline="0" dirty="0">
                <a:latin typeface="TimesNewRomanPS-ItalicMT"/>
              </a:rPr>
              <a:t> </a:t>
            </a:r>
            <a:r>
              <a:rPr lang="en-US" altLang="zh-CN" sz="2400" b="0" i="1" u="none" strike="noStrike" baseline="0" dirty="0" err="1">
                <a:latin typeface="TimesNewRomanPS-ItalicMT"/>
              </a:rPr>
              <a:t>m</a:t>
            </a:r>
            <a:r>
              <a:rPr lang="en-US" altLang="zh-CN" sz="2400" b="0" i="0" u="none" strike="noStrike" baseline="-25000" dirty="0" err="1">
                <a:latin typeface="TimesNewRomanPSMT"/>
              </a:rPr>
              <a:t>s</a:t>
            </a:r>
            <a:endParaRPr lang="zh-CN" altLang="en-US" sz="2400" baseline="-25000" dirty="0"/>
          </a:p>
        </p:txBody>
      </p:sp>
      <p:sp>
        <p:nvSpPr>
          <p:cNvPr id="11" name="文本框 10">
            <a:extLst>
              <a:ext uri="{FF2B5EF4-FFF2-40B4-BE49-F238E27FC236}">
                <a16:creationId id="{433E0DA3-9D9F-ECB3-A5C7-48574D6706D5}"/>
              </a:ext>
            </a:extLst>
          </p:cNvPr>
          <p:cNvSpPr txBox="1"/>
          <p:nvPr/>
        </p:nvSpPr>
        <p:spPr>
          <a:xfrm>
            <a:off x="1016000" y="255529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原子中电子分布</a:t>
            </a:r>
            <a:endParaRPr lang="zh-CN" altLang="en-US" sz="2400" dirty="0"/>
          </a:p>
        </p:txBody>
      </p:sp>
      <p:sp>
        <p:nvSpPr>
          <p:cNvPr id="13" name="文本框 12">
            <a:extLst>
              <a:ext uri="{FF2B5EF4-FFF2-40B4-BE49-F238E27FC236}">
                <a16:creationId id="{B1EB75B2-1CCF-6AC4-B857-8E32554B72B4}"/>
              </a:ext>
            </a:extLst>
          </p:cNvPr>
          <p:cNvSpPr txBox="1"/>
          <p:nvPr/>
        </p:nvSpPr>
        <p:spPr>
          <a:xfrm>
            <a:off x="3802742" y="2574522"/>
            <a:ext cx="81134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泡利</a:t>
            </a:r>
            <a:r>
              <a:rPr lang="en-US" altLang="zh-CN" sz="2400" b="0" i="0" u="none" strike="noStrike" baseline="0" dirty="0">
                <a:latin typeface="TimesNewRomanPSMT"/>
                <a:ea typeface="宋体" panose="02010600030101010101" pitchFamily="2" charset="-122"/>
              </a:rPr>
              <a:t>(Pauli)</a:t>
            </a:r>
            <a:r>
              <a:rPr lang="zh-CN" altLang="en-US" sz="24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不相容原理；能量最低原理；洪特规则</a:t>
            </a:r>
            <a:endParaRPr lang="zh-CN" altLang="en-US" sz="2400" dirty="0"/>
          </a:p>
        </p:txBody>
      </p:sp>
      <p:sp>
        <p:nvSpPr>
          <p:cNvPr id="15" name="文本框 14">
            <a:extLst>
              <a:ext uri="{FF2B5EF4-FFF2-40B4-BE49-F238E27FC236}">
                <a16:creationId id="{6DE935E4-8957-1186-113C-A03E7DF7358D}"/>
              </a:ext>
            </a:extLst>
          </p:cNvPr>
          <p:cNvSpPr txBox="1"/>
          <p:nvPr/>
        </p:nvSpPr>
        <p:spPr>
          <a:xfrm>
            <a:off x="1016000" y="32443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基态原子中的电子分布</a:t>
            </a:r>
            <a:endParaRPr lang="zh-CN" altLang="en-US" sz="2400" dirty="0"/>
          </a:p>
        </p:txBody>
      </p:sp>
      <p:sp>
        <p:nvSpPr>
          <p:cNvPr id="17" name="文本框 16">
            <a:extLst>
              <a:ext uri="{FF2B5EF4-FFF2-40B4-BE49-F238E27FC236}">
                <a16:creationId id="{1F97189F-9EE1-AFC8-60C6-9D75769407AF}"/>
              </a:ext>
            </a:extLst>
          </p:cNvPr>
          <p:cNvSpPr txBox="1"/>
          <p:nvPr/>
        </p:nvSpPr>
        <p:spPr>
          <a:xfrm>
            <a:off x="1016000" y="394671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核外电子排布式</a:t>
            </a:r>
            <a:endParaRPr lang="zh-CN" altLang="en-US" sz="2400" dirty="0"/>
          </a:p>
        </p:txBody>
      </p:sp>
      <p:pic>
        <p:nvPicPr>
          <p:cNvPr id="21" name="图片 20">
            <a:extLst>
              <a:ext uri="{FF2B5EF4-FFF2-40B4-BE49-F238E27FC236}">
                <a16:creationId id="{871B6DCC-EE1B-D411-1696-3E6F1B27F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0" y="3974234"/>
            <a:ext cx="2349875" cy="481652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id="{15B94DA4-D4AA-78CF-E72F-BC8D41C2773F}"/>
              </a:ext>
            </a:extLst>
          </p:cNvPr>
          <p:cNvSpPr txBox="1"/>
          <p:nvPr/>
        </p:nvSpPr>
        <p:spPr>
          <a:xfrm>
            <a:off x="1016000" y="464908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元素周期系与核外电子排布的关系</a:t>
            </a:r>
            <a:endParaRPr lang="zh-CN" altLang="en-US" sz="2400" dirty="0"/>
          </a:p>
        </p:txBody>
      </p:sp>
      <p:sp>
        <p:nvSpPr>
          <p:cNvPr id="25" name="文本框 24">
            <a:extLst>
              <a:ext uri="{FF2B5EF4-FFF2-40B4-BE49-F238E27FC236}">
                <a16:creationId id="{2374B231-560A-FF90-6FAB-E97C99051F57}"/>
              </a:ext>
            </a:extLst>
          </p:cNvPr>
          <p:cNvSpPr txBox="1"/>
          <p:nvPr/>
        </p:nvSpPr>
        <p:spPr>
          <a:xfrm>
            <a:off x="1016000" y="535146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原子性质的周期性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a16="http://schemas.microsoft.com/office/drawing/2014/main" xmlns:p="http://schemas.openxmlformats.org/presentationml/2006/main" xmlns:p14="http://schemas.microsoft.com/office/powerpoint/2010/main" xmlns:r="http://schemas.openxmlformats.org/officeDocument/2006/relationships">
  <p:cSld>
    <p:bg>
      <p:bgPr>
        <a:solidFill>
          <a:schemeClr val="bg1"/>
        </a:solidFill>
        <a:effectLst/>
      </p:bgPr>
    </p:bg>
    <p:extLst>
      <p:ext uri="{BB962C8B-B14F-4D97-AF65-F5344CB8AC3E}">
        <p14:creationId val="1561051885"/>
      </p:ext>
    </p:extLst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id="{33005CEC-BEBC-1E2E-6D35-390C6E7242D6}"/>
              </a:ext>
            </a:extLst>
          </p:cNvPr>
          <p:cNvSpPr txBox="1"/>
          <p:nvPr/>
        </p:nvSpPr>
        <p:spPr>
          <a:xfrm>
            <a:off x="2004058" y="342665"/>
            <a:ext cx="8183881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5400" b="0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第六章 分子的结构与性质</a:t>
            </a:r>
            <a:endParaRPr lang="en-US" altLang="zh-CN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id="{36BE7305-6E87-7422-2C34-0F08639C9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80" y="1930526"/>
            <a:ext cx="11692466" cy="333235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a16="http://schemas.microsoft.com/office/drawing/2014/main" xmlns:adec="http://schemas.microsoft.com/office/drawing/2017/decorative" xmlns:ask="http://schemas.microsoft.com/office/drawing/2018/sketchyshapes" xmlns:p="http://schemas.openxmlformats.org/presentationml/2006/main" xmlns:p14="http://schemas.microsoft.com/office/powerpoint/2010/main" xmlns:p16="http://schemas.microsoft.com/office/powerpoint/2015/main" xmlns:r="http://schemas.openxmlformats.org/officeDocument/2006/relationships">
  <p:cSld>
    <p:bg>
      <p:bgPr>
        <a:solidFill>
          <a:schemeClr val="bg1"/>
        </a:solidFill>
        <a:effectLst/>
      </p:bgPr>
    </p:bg>
    <p:extLst>
      <p:ext uri="{BB962C8B-B14F-4D97-AF65-F5344CB8AC3E}">
        <p14:creationId val="945076808"/>
      </p:ext>
    </p:extLst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id="{BCED4D40-4B67-4331-AC48-79B82B4A47D8}"/>
              </a:ext>
              <a:ext uri="{C183D7F6-B498-43B3-948B-1728B52AA6E4}">
                <adec:decorative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id="{7D13A93D-4E75-55A2-8703-1DBAC43A287F}"/>
              </a:ext>
            </a:extLst>
          </p:cNvPr>
          <p:cNvSpPr txBox="1"/>
          <p:nvPr/>
        </p:nvSpPr>
        <p:spPr>
          <a:xfrm>
            <a:off x="638881" y="417576"/>
            <a:ext cx="10909640" cy="1249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6600" b="0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第八章 配位化合物</a:t>
            </a:r>
            <a:endParaRPr lang="en-US" altLang="zh-CN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ketch line">
            <a:extLst>
              <a:ext uri="{FF2B5EF4-FFF2-40B4-BE49-F238E27FC236}">
                <a16:creationId id="{670CEDEF-4F34-412E-84EE-329C1E936AF5}"/>
              </a:ext>
              <a:ext uri="{C183D7F6-B498-43B3-948B-1728B52AA6E4}">
                <adec:decorative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图片 8">
            <a:extLst>
              <a:ext uri="{FF2B5EF4-FFF2-40B4-BE49-F238E27FC236}">
                <a16:creationId id="{E237A33F-0A44-8439-8456-46674633A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65" y="2536637"/>
            <a:ext cx="11548872" cy="256962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a16="http://schemas.microsoft.com/office/drawing/2014/main" xmlns:p="http://schemas.openxmlformats.org/presentationml/2006/main" xmlns:p14="http://schemas.microsoft.com/office/powerpoint/2010/main" xmlns:r="http://schemas.openxmlformats.org/officeDocument/2006/relationships">
  <p:cSld>
    <p:extLst>
      <p:ext uri="{BB962C8B-B14F-4D97-AF65-F5344CB8AC3E}">
        <p14:creationId val="1659232127"/>
      </p:ext>
    </p:extLst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id="{2ACFF0D6-668D-FE1F-4C9C-205DEF4EB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91" y="1729328"/>
            <a:ext cx="4696930" cy="315944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id="{A289A33E-C5B1-6485-60F4-EBD855568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361" y="1485331"/>
            <a:ext cx="6297058" cy="34644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a16="http://schemas.microsoft.com/office/drawing/2014/main" xmlns:p="http://schemas.openxmlformats.org/presentationml/2006/main" xmlns:p14="http://schemas.microsoft.com/office/powerpoint/2010/main" xmlns:r="http://schemas.openxmlformats.org/officeDocument/2006/relationships">
  <p:cSld>
    <p:bg>
      <p:bgPr>
        <a:solidFill>
          <a:schemeClr val="bg1"/>
        </a:solidFill>
        <a:effectLst/>
      </p:bgPr>
    </p:bg>
    <p:extLst>
      <p:ext uri="{BB962C8B-B14F-4D97-AF65-F5344CB8AC3E}">
        <p14:creationId val="4144848005"/>
      </p:ext>
    </p:extLst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id="{2EEE0AFD-18DD-3881-27EE-6CDF21AF50C1}"/>
              </a:ext>
            </a:extLst>
          </p:cNvPr>
          <p:cNvSpPr txBox="1"/>
          <p:nvPr/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4600" b="0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第二章 化学反应的方向、速率和限度</a:t>
            </a:r>
            <a:endParaRPr lang="en-US" altLang="zh-CN" sz="4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id="{AA607B8C-5030-95F4-500D-C84B93D45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74" y="2136076"/>
            <a:ext cx="11669452" cy="300488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a16="http://schemas.microsoft.com/office/drawing/2014/main" xmlns:p="http://schemas.openxmlformats.org/presentationml/2006/main" xmlns:p14="http://schemas.microsoft.com/office/powerpoint/2010/main" xmlns:r="http://schemas.openxmlformats.org/officeDocument/2006/relationships">
  <p:cSld>
    <p:extLst>
      <p:ext uri="{BB962C8B-B14F-4D97-AF65-F5344CB8AC3E}">
        <p14:creationId val="4136373508"/>
      </p:ext>
    </p:extLst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id="{48447757-4F49-BC43-9DF0-07A8F365D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339" y="765613"/>
            <a:ext cx="8573321" cy="313582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id="{7D8B7CCE-581F-7D5C-7D7C-98722BB54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338" y="3855720"/>
            <a:ext cx="2682581" cy="45212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id="{F28108FF-5F7B-F41A-7F0A-F3D6A8F455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7064" y="4531407"/>
            <a:ext cx="6360992" cy="15609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a16="http://schemas.microsoft.com/office/drawing/2014/main" xmlns:p="http://schemas.openxmlformats.org/presentationml/2006/main" xmlns:p14="http://schemas.microsoft.com/office/powerpoint/2010/main" xmlns:r="http://schemas.openxmlformats.org/officeDocument/2006/relationships">
  <p:cSld>
    <p:extLst>
      <p:ext uri="{BB962C8B-B14F-4D97-AF65-F5344CB8AC3E}">
        <p14:creationId val="2384317419"/>
      </p:ext>
    </p:extLst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id="{08E25D44-4334-57A1-5C0F-4D35E7CC4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285" y="1008581"/>
            <a:ext cx="9236595" cy="209747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id="{B18E3CF0-8FC6-5E25-4F38-8456B1C17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555" y="3533380"/>
            <a:ext cx="8480820" cy="188044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a16="http://schemas.microsoft.com/office/drawing/2014/main" xmlns:adec="http://schemas.microsoft.com/office/drawing/2017/decorative" xmlns:ask="http://schemas.microsoft.com/office/drawing/2018/sketchyshapes" xmlns:p="http://schemas.openxmlformats.org/presentationml/2006/main" xmlns:p14="http://schemas.microsoft.com/office/powerpoint/2010/main" xmlns:p16="http://schemas.microsoft.com/office/powerpoint/2015/main" xmlns:r="http://schemas.openxmlformats.org/officeDocument/2006/relationships">
  <p:cSld>
    <p:bg>
      <p:bgPr>
        <a:solidFill>
          <a:schemeClr val="bg1"/>
        </a:solidFill>
        <a:effectLst/>
      </p:bgPr>
    </p:bg>
    <p:extLst>
      <p:ext uri="{BB962C8B-B14F-4D97-AF65-F5344CB8AC3E}">
        <p14:creationId val="3274083357"/>
      </p:ext>
    </p:extLst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id="{BCED4D40-4B67-4331-AC48-79B82B4A47D8}"/>
              </a:ext>
              <a:ext uri="{C183D7F6-B498-43B3-948B-1728B52AA6E4}">
                <adec:decorative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id="{862F1DF1-D133-B475-B036-353402ABA10A}"/>
              </a:ext>
            </a:extLst>
          </p:cNvPr>
          <p:cNvSpPr txBox="1"/>
          <p:nvPr/>
        </p:nvSpPr>
        <p:spPr>
          <a:xfrm>
            <a:off x="638881" y="417576"/>
            <a:ext cx="10909640" cy="1249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6600" b="0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第三章酸碱反应和沉淀反应</a:t>
            </a:r>
            <a:endParaRPr lang="en-US" altLang="zh-CN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sketch line">
            <a:extLst>
              <a:ext uri="{FF2B5EF4-FFF2-40B4-BE49-F238E27FC236}">
                <a16:creationId id="{670CEDEF-4F34-412E-84EE-329C1E936AF5}"/>
              </a:ext>
              <a:ext uri="{C183D7F6-B498-43B3-948B-1728B52AA6E4}">
                <adec:decorative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id="{902B5F2E-C84D-68CE-19A1-520473BCE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49" y="2489777"/>
            <a:ext cx="11893104" cy="261648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a16="http://schemas.microsoft.com/office/drawing/2014/main" xmlns:p="http://schemas.openxmlformats.org/presentationml/2006/main" xmlns:p14="http://schemas.microsoft.com/office/powerpoint/2010/main">
  <p:cSld>
    <p:extLst>
      <p:ext uri="{BB962C8B-B14F-4D97-AF65-F5344CB8AC3E}">
        <p14:creationId val="2898037002"/>
      </p:ext>
    </p:extLst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id="{685B02AF-2C31-07EE-8C85-F04519B747F0}"/>
              </a:ext>
            </a:extLst>
          </p:cNvPr>
          <p:cNvSpPr txBox="1"/>
          <p:nvPr/>
        </p:nvSpPr>
        <p:spPr>
          <a:xfrm>
            <a:off x="1233714" y="94164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 i="0" u="none" strike="noStrike" baseline="0" dirty="0">
                <a:solidFill>
                  <a:srgbClr val="44444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溶液的酸碱性和</a:t>
            </a:r>
            <a:r>
              <a:rPr lang="en-US" altLang="zh-CN" sz="2800" b="0" i="0" u="none" strike="noStrike" baseline="0" dirty="0">
                <a:solidFill>
                  <a:srgbClr val="444444"/>
                </a:solidFill>
                <a:latin typeface="TimesNewRomanPSMT"/>
                <a:ea typeface="宋体" panose="02010600030101010101" pitchFamily="2" charset="-122"/>
              </a:rPr>
              <a:t>pH</a:t>
            </a:r>
            <a:endParaRPr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id="{B27882DD-B4EB-BABF-5E1C-EBAA97E8C153}"/>
              </a:ext>
            </a:extLst>
          </p:cNvPr>
          <p:cNvSpPr txBox="1"/>
          <p:nvPr/>
        </p:nvSpPr>
        <p:spPr>
          <a:xfrm>
            <a:off x="1233714" y="155518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 i="0" u="none" strike="noStrike" baseline="0" dirty="0">
                <a:solidFill>
                  <a:srgbClr val="44444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解离平衡</a:t>
            </a:r>
            <a:endParaRPr lang="zh-CN" altLang="en-US" sz="2800" dirty="0"/>
          </a:p>
        </p:txBody>
      </p:sp>
      <p:sp>
        <p:nvSpPr>
          <p:cNvPr id="9" name="文本框 8">
            <a:extLst>
              <a:ext uri="{FF2B5EF4-FFF2-40B4-BE49-F238E27FC236}">
                <a16:creationId id="{A57B38FC-0B91-3609-FD47-B188F31D51C9}"/>
              </a:ext>
            </a:extLst>
          </p:cNvPr>
          <p:cNvSpPr txBox="1"/>
          <p:nvPr/>
        </p:nvSpPr>
        <p:spPr>
          <a:xfrm>
            <a:off x="1233714" y="216872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 i="0" u="none" strike="noStrike" baseline="0" dirty="0">
                <a:solidFill>
                  <a:srgbClr val="44444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解离度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id="{0609AEE8-6994-202B-E0AE-971CCB63EB26}"/>
              </a:ext>
            </a:extLst>
          </p:cNvPr>
          <p:cNvSpPr txBox="1"/>
          <p:nvPr/>
        </p:nvSpPr>
        <p:spPr>
          <a:xfrm>
            <a:off x="1233714" y="278226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 i="0" u="none" strike="noStrike" baseline="0" dirty="0">
                <a:solidFill>
                  <a:srgbClr val="44444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同离子效应</a:t>
            </a:r>
            <a:endParaRPr lang="zh-CN" altLang="en-US" sz="2800" dirty="0"/>
          </a:p>
        </p:txBody>
      </p:sp>
      <p:sp>
        <p:nvSpPr>
          <p:cNvPr id="13" name="文本框 12">
            <a:extLst>
              <a:ext uri="{FF2B5EF4-FFF2-40B4-BE49-F238E27FC236}">
                <a16:creationId id="{3213C321-D9CF-11C9-5612-2DC420BF5287}"/>
              </a:ext>
            </a:extLst>
          </p:cNvPr>
          <p:cNvSpPr txBox="1"/>
          <p:nvPr/>
        </p:nvSpPr>
        <p:spPr>
          <a:xfrm>
            <a:off x="1233714" y="339580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 i="0" u="none" strike="noStrike" baseline="0" dirty="0">
                <a:solidFill>
                  <a:srgbClr val="44444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缓冲溶液</a:t>
            </a:r>
            <a:endParaRPr lang="zh-CN" altLang="en-US" sz="2800" dirty="0"/>
          </a:p>
        </p:txBody>
      </p:sp>
      <p:sp>
        <p:nvSpPr>
          <p:cNvPr id="15" name="文本框 14">
            <a:extLst>
              <a:ext uri="{FF2B5EF4-FFF2-40B4-BE49-F238E27FC236}">
                <a16:creationId id="{8B486687-0BF6-4B11-E2E2-A02FDF43E097}"/>
              </a:ext>
            </a:extLst>
          </p:cNvPr>
          <p:cNvSpPr txBox="1"/>
          <p:nvPr/>
        </p:nvSpPr>
        <p:spPr>
          <a:xfrm>
            <a:off x="1233714" y="400934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 i="0" u="none" strike="noStrike" baseline="0" dirty="0">
                <a:solidFill>
                  <a:srgbClr val="44444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盐类水解</a:t>
            </a:r>
            <a:endParaRPr lang="zh-CN" altLang="en-US" sz="2800" dirty="0"/>
          </a:p>
        </p:txBody>
      </p:sp>
      <p:sp>
        <p:nvSpPr>
          <p:cNvPr id="17" name="文本框 16">
            <a:extLst>
              <a:ext uri="{FF2B5EF4-FFF2-40B4-BE49-F238E27FC236}">
                <a16:creationId id="{D5843357-A2A8-9E2C-ED7E-8956907AF3A9}"/>
              </a:ext>
            </a:extLst>
          </p:cNvPr>
          <p:cNvSpPr txBox="1"/>
          <p:nvPr/>
        </p:nvSpPr>
        <p:spPr>
          <a:xfrm>
            <a:off x="1233714" y="462288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 i="0" u="none" strike="noStrike" baseline="0" dirty="0">
                <a:solidFill>
                  <a:srgbClr val="44444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溶解</a:t>
            </a:r>
            <a:r>
              <a:rPr lang="en-US" altLang="zh-CN" sz="2800" b="0" i="0" u="none" strike="noStrike" baseline="0" dirty="0">
                <a:solidFill>
                  <a:srgbClr val="444444"/>
                </a:solidFill>
                <a:latin typeface="TimesNewRomanPSMT"/>
                <a:ea typeface="宋体" panose="02010600030101010101" pitchFamily="2" charset="-122"/>
              </a:rPr>
              <a:t>-</a:t>
            </a:r>
            <a:r>
              <a:rPr lang="zh-CN" altLang="en-US" sz="2800" b="0" i="0" u="none" strike="noStrike" baseline="0" dirty="0">
                <a:solidFill>
                  <a:srgbClr val="44444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沉淀平衡</a:t>
            </a:r>
            <a:endParaRPr lang="zh-CN" altLang="en-US" sz="2800" dirty="0"/>
          </a:p>
        </p:txBody>
      </p:sp>
      <p:sp>
        <p:nvSpPr>
          <p:cNvPr id="19" name="文本框 18">
            <a:extLst>
              <a:ext uri="{FF2B5EF4-FFF2-40B4-BE49-F238E27FC236}">
                <a16:creationId id="{E6988748-6C66-ADEC-DB8B-CE2E2A430DF6}"/>
              </a:ext>
            </a:extLst>
          </p:cNvPr>
          <p:cNvSpPr txBox="1"/>
          <p:nvPr/>
        </p:nvSpPr>
        <p:spPr>
          <a:xfrm>
            <a:off x="1233714" y="523642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 i="0" u="none" strike="noStrike" baseline="0" dirty="0">
                <a:solidFill>
                  <a:srgbClr val="44444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溶度积规则</a:t>
            </a:r>
            <a:endParaRPr lang="zh-CN" altLang="en-US" sz="2800" dirty="0"/>
          </a:p>
        </p:txBody>
      </p:sp>
      <p:sp>
        <p:nvSpPr>
          <p:cNvPr id="21" name="文本框 20">
            <a:extLst>
              <a:ext uri="{FF2B5EF4-FFF2-40B4-BE49-F238E27FC236}">
                <a16:creationId id="{B9EA8B35-D6EF-03DE-244E-B632B303CD8D}"/>
              </a:ext>
            </a:extLst>
          </p:cNvPr>
          <p:cNvSpPr txBox="1"/>
          <p:nvPr/>
        </p:nvSpPr>
        <p:spPr>
          <a:xfrm>
            <a:off x="4688114" y="4897868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0" i="1" u="none" strike="noStrike" baseline="0" dirty="0">
                <a:solidFill>
                  <a:srgbClr val="333333"/>
                </a:solidFill>
                <a:latin typeface="TimesNewRomanPS-ItalicMT"/>
              </a:rPr>
              <a:t>J </a:t>
            </a:r>
            <a:r>
              <a:rPr lang="en-US" altLang="zh-CN" sz="2400" b="0" i="0" u="none" strike="noStrike" baseline="0" dirty="0">
                <a:solidFill>
                  <a:srgbClr val="333333"/>
                </a:solidFill>
                <a:latin typeface="TimesNewRomanPSMT"/>
              </a:rPr>
              <a:t>&gt; </a:t>
            </a:r>
            <a:r>
              <a:rPr lang="en-US" altLang="zh-CN" sz="2400" b="0" i="1" u="none" strike="noStrike" baseline="0" dirty="0" err="1">
                <a:solidFill>
                  <a:srgbClr val="333333"/>
                </a:solidFill>
                <a:latin typeface="TimesNewRomanPS-ItalicMT"/>
              </a:rPr>
              <a:t>K</a:t>
            </a:r>
            <a:r>
              <a:rPr lang="en-US" altLang="zh-CN" sz="1200" b="0" i="0" u="none" strike="noStrike" baseline="0" dirty="0" err="1">
                <a:solidFill>
                  <a:srgbClr val="333333"/>
                </a:solidFill>
                <a:latin typeface="TimesNewRomanPSMT"/>
              </a:rPr>
              <a:t>sp</a:t>
            </a:r>
            <a:r>
              <a:rPr lang="en-US" altLang="zh-CN" sz="1200" b="0" i="0" u="none" strike="noStrike" baseline="0" dirty="0">
                <a:solidFill>
                  <a:srgbClr val="333333"/>
                </a:solidFill>
                <a:latin typeface="TimesNewRomanPSMT"/>
              </a:rPr>
              <a:t> </a:t>
            </a:r>
            <a:r>
              <a:rPr lang="zh-CN" altLang="en-US" sz="2400" b="0" i="0" u="none" strike="noStrike" baseline="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生成沉淀</a:t>
            </a:r>
          </a:p>
          <a:p>
            <a:pPr algn="l"/>
            <a:r>
              <a:rPr lang="en-US" altLang="zh-CN" sz="2400" b="0" i="1" u="none" strike="noStrike" baseline="0" dirty="0">
                <a:solidFill>
                  <a:srgbClr val="333333"/>
                </a:solidFill>
                <a:latin typeface="TimesNewRomanPS-ItalicMT"/>
              </a:rPr>
              <a:t>J </a:t>
            </a:r>
            <a:r>
              <a:rPr lang="en-US" altLang="zh-CN" sz="2400" b="0" i="0" u="none" strike="noStrike" baseline="0" dirty="0">
                <a:solidFill>
                  <a:srgbClr val="333333"/>
                </a:solidFill>
                <a:latin typeface="TimesNewRomanPSMT"/>
              </a:rPr>
              <a:t>= </a:t>
            </a:r>
            <a:r>
              <a:rPr lang="en-US" altLang="zh-CN" sz="2400" b="0" i="1" u="none" strike="noStrike" baseline="0" dirty="0" err="1">
                <a:solidFill>
                  <a:srgbClr val="333333"/>
                </a:solidFill>
                <a:latin typeface="TimesNewRomanPS-ItalicMT"/>
              </a:rPr>
              <a:t>K</a:t>
            </a:r>
            <a:r>
              <a:rPr lang="en-US" altLang="zh-CN" sz="1200" b="0" i="0" u="none" strike="noStrike" baseline="0" dirty="0" err="1">
                <a:solidFill>
                  <a:srgbClr val="333333"/>
                </a:solidFill>
                <a:latin typeface="TimesNewRomanPSMT"/>
              </a:rPr>
              <a:t>sp</a:t>
            </a:r>
            <a:r>
              <a:rPr lang="en-US" altLang="zh-CN" sz="1200" b="0" i="0" u="none" strike="noStrike" baseline="0" dirty="0">
                <a:solidFill>
                  <a:srgbClr val="333333"/>
                </a:solidFill>
                <a:latin typeface="TimesNewRomanPSMT"/>
              </a:rPr>
              <a:t> </a:t>
            </a:r>
            <a:r>
              <a:rPr lang="zh-CN" altLang="en-US" sz="2400" b="0" i="0" u="none" strike="noStrike" baseline="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平衡态，饱和溶液</a:t>
            </a:r>
            <a:endParaRPr lang="en-US" altLang="zh-CN" sz="2400" b="0" i="0" u="none" strike="noStrike" baseline="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2400" b="0" i="1" u="none" strike="noStrike" baseline="0" dirty="0">
                <a:solidFill>
                  <a:srgbClr val="333333"/>
                </a:solidFill>
                <a:latin typeface="TimesNewRomanPS-ItalicMT"/>
              </a:rPr>
              <a:t>J </a:t>
            </a:r>
            <a:r>
              <a:rPr lang="en-US" altLang="zh-CN" sz="2400" b="0" i="0" u="none" strike="noStrike" baseline="0" dirty="0">
                <a:solidFill>
                  <a:srgbClr val="333333"/>
                </a:solidFill>
                <a:latin typeface="TimesNewRomanPSMT"/>
              </a:rPr>
              <a:t>&lt; </a:t>
            </a:r>
            <a:r>
              <a:rPr lang="en-US" altLang="zh-CN" sz="2400" b="0" i="1" u="none" strike="noStrike" baseline="0" dirty="0" err="1">
                <a:solidFill>
                  <a:srgbClr val="333333"/>
                </a:solidFill>
                <a:latin typeface="TimesNewRomanPS-ItalicMT"/>
              </a:rPr>
              <a:t>K</a:t>
            </a:r>
            <a:r>
              <a:rPr lang="en-US" altLang="zh-CN" sz="2400" b="0" i="0" u="none" strike="noStrike" baseline="-25000" dirty="0" err="1">
                <a:solidFill>
                  <a:srgbClr val="333333"/>
                </a:solidFill>
                <a:latin typeface="TimesNewRomanPSMT"/>
              </a:rPr>
              <a:t>sp</a:t>
            </a:r>
            <a:r>
              <a:rPr lang="en-US" altLang="zh-CN" sz="2400" b="0" i="0" u="none" strike="noStrike" baseline="0" dirty="0">
                <a:solidFill>
                  <a:srgbClr val="333333"/>
                </a:solidFill>
                <a:latin typeface="TimesNewRomanPSMT"/>
              </a:rPr>
              <a:t> </a:t>
            </a:r>
            <a:r>
              <a:rPr lang="zh-CN" altLang="en-US" sz="2400" b="0" i="0" u="none" strike="noStrike" baseline="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沉淀溶解或无沉淀析出</a:t>
            </a:r>
            <a:endParaRPr lang="zh-CN" altLang="en-US" sz="2400" dirty="0"/>
          </a:p>
        </p:txBody>
      </p:sp>
      <p:sp>
        <p:nvSpPr>
          <p:cNvPr id="23" name="文本框 22">
            <a:extLst>
              <a:ext uri="{FF2B5EF4-FFF2-40B4-BE49-F238E27FC236}">
                <a16:creationId id="{DE0F2347-0122-66F2-E480-53E21C4825BC}"/>
              </a:ext>
            </a:extLst>
          </p:cNvPr>
          <p:cNvSpPr txBox="1"/>
          <p:nvPr/>
        </p:nvSpPr>
        <p:spPr>
          <a:xfrm>
            <a:off x="1233714" y="574425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44444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分步沉淀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a16="http://schemas.microsoft.com/office/drawing/2014/main" xmlns:p="http://schemas.openxmlformats.org/presentationml/2006/main" xmlns:p14="http://schemas.microsoft.com/office/powerpoint/2010/main" xmlns:r="http://schemas.openxmlformats.org/officeDocument/2006/relationships">
  <p:cSld>
    <p:bg>
      <p:bgPr>
        <a:solidFill>
          <a:schemeClr val="bg1"/>
        </a:solidFill>
        <a:effectLst/>
      </p:bgPr>
    </p:bg>
    <p:extLst>
      <p:ext uri="{BB962C8B-B14F-4D97-AF65-F5344CB8AC3E}">
        <p14:creationId val="4236862999"/>
      </p:ext>
    </p:extLst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id="{8F26A2DB-A49E-4407-313A-D7A5F8D9FFC2}"/>
              </a:ext>
            </a:extLst>
          </p:cNvPr>
          <p:cNvSpPr txBox="1"/>
          <p:nvPr/>
        </p:nvSpPr>
        <p:spPr>
          <a:xfrm>
            <a:off x="838200" y="648405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5000" b="0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第四章 氧化还原反应与应用电化学</a:t>
            </a:r>
            <a:endParaRPr lang="en-US" altLang="zh-CN" sz="5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id="{B34B7923-76B0-55DC-FE0B-B2A12DC91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06" y="1889760"/>
            <a:ext cx="11766388" cy="385349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a16="http://schemas.microsoft.com/office/drawing/2014/main" xmlns:p="http://schemas.openxmlformats.org/presentationml/2006/main" xmlns:p14="http://schemas.microsoft.com/office/powerpoint/2010/main" xmlns:r="http://schemas.openxmlformats.org/officeDocument/2006/relationships">
  <p:cSld>
    <p:extLst>
      <p:ext uri="{BB962C8B-B14F-4D97-AF65-F5344CB8AC3E}">
        <p14:creationId val="1889045195"/>
      </p:ext>
    </p:extLst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id="{980B1570-6F98-0056-2DD1-D83005C30816}"/>
              </a:ext>
            </a:extLst>
          </p:cNvPr>
          <p:cNvSpPr txBox="1"/>
          <p:nvPr/>
        </p:nvSpPr>
        <p:spPr>
          <a:xfrm>
            <a:off x="1074057" y="116879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i="0" u="none" strike="noStrike" baseline="0">
                <a:latin typeface="宋体" panose="02010600030101010101" pitchFamily="2" charset="-122"/>
                <a:ea typeface="宋体" panose="02010600030101010101" pitchFamily="2" charset="-122"/>
              </a:rPr>
              <a:t>氧化还原反应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id="{AAC50C44-F581-7F9A-C7AE-2D562C38363B}"/>
              </a:ext>
            </a:extLst>
          </p:cNvPr>
          <p:cNvSpPr txBox="1"/>
          <p:nvPr/>
        </p:nvSpPr>
        <p:spPr>
          <a:xfrm>
            <a:off x="1074057" y="17239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氧化还原电对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id="{6AB3C6E9-5D4C-0F51-0CDA-A54D87E1F2E9}"/>
              </a:ext>
            </a:extLst>
          </p:cNvPr>
          <p:cNvSpPr txBox="1"/>
          <p:nvPr/>
        </p:nvSpPr>
        <p:spPr>
          <a:xfrm>
            <a:off x="1074057" y="22791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氧化还原反应方程式的配平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id="{49524D5E-E092-9235-5BCE-1EB1DA13951C}"/>
              </a:ext>
            </a:extLst>
          </p:cNvPr>
          <p:cNvSpPr txBox="1"/>
          <p:nvPr/>
        </p:nvSpPr>
        <p:spPr>
          <a:xfrm>
            <a:off x="1074057" y="283430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原电池符号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id="{FFB420A3-1EE1-9390-E897-8468EEA8DCA3}"/>
              </a:ext>
            </a:extLst>
          </p:cNvPr>
          <p:cNvSpPr txBox="1"/>
          <p:nvPr/>
        </p:nvSpPr>
        <p:spPr>
          <a:xfrm>
            <a:off x="1074057" y="338947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氧化还原反应限度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id="{3743C1E7-E298-7784-4DFB-7F1C33BB8F3B}"/>
              </a:ext>
            </a:extLst>
          </p:cNvPr>
          <p:cNvSpPr txBox="1"/>
          <p:nvPr/>
        </p:nvSpPr>
        <p:spPr>
          <a:xfrm>
            <a:off x="1074057" y="394464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 dirty="0">
                <a:latin typeface="TimesNewRomanPSMT"/>
                <a:ea typeface="宋体" panose="02010600030101010101" pitchFamily="2" charset="-122"/>
              </a:rPr>
              <a:t>Nernst </a:t>
            </a:r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方程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id="{42D8D404-7DDA-FCA6-4FBC-456B2BE7084C}"/>
              </a:ext>
            </a:extLst>
          </p:cNvPr>
          <p:cNvSpPr txBox="1"/>
          <p:nvPr/>
        </p:nvSpPr>
        <p:spPr>
          <a:xfrm>
            <a:off x="3614057" y="420953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i="1" dirty="0" err="1">
                <a:latin typeface="TimesNewRomanPS-ItalicMT"/>
                <a:ea typeface="宋体" panose="02010600030101010101" pitchFamily="2" charset="-122"/>
              </a:rPr>
              <a:t>nFE</a:t>
            </a:r>
            <a:r>
              <a:rPr lang="zh-CN" altLang="en-US" sz="1800" b="0" i="0" u="none" strike="noStrike" baseline="30000" dirty="0">
                <a:latin typeface="Webdings" panose="05030102010509060703" pitchFamily="18" charset="2"/>
              </a:rPr>
              <a:t></a:t>
            </a:r>
            <a:r>
              <a:rPr lang="zh-CN" altLang="en-US" i="1" dirty="0">
                <a:latin typeface="TimesNewRomanPS-ItalicMT"/>
                <a:ea typeface="宋体" panose="02010600030101010101" pitchFamily="2" charset="-122"/>
              </a:rPr>
              <a:t> </a:t>
            </a:r>
            <a:r>
              <a:rPr lang="en-US" altLang="zh-CN" i="1" dirty="0">
                <a:latin typeface="TimesNewRomanPS-ItalicMT"/>
                <a:ea typeface="宋体" panose="02010600030101010101" pitchFamily="2" charset="-122"/>
              </a:rPr>
              <a:t>=</a:t>
            </a:r>
            <a:r>
              <a:rPr lang="en-US" altLang="zh-CN" sz="1800" b="0" i="1" u="none" strike="noStrike" baseline="0" dirty="0">
                <a:latin typeface="TimesNewRomanPS-ItalicMT"/>
              </a:rPr>
              <a:t>RT </a:t>
            </a:r>
            <a:r>
              <a:rPr lang="en-US" altLang="zh-CN" sz="1800" b="0" i="0" u="none" strike="noStrike" baseline="0" dirty="0">
                <a:latin typeface="TimesNewRomanPSMT"/>
              </a:rPr>
              <a:t>ln </a:t>
            </a:r>
            <a:r>
              <a:rPr lang="en-US" altLang="zh-CN" sz="1800" b="0" i="1" u="none" strike="noStrike" baseline="0" dirty="0">
                <a:latin typeface="TimesNewRomanPS-ItalicMT"/>
              </a:rPr>
              <a:t>K</a:t>
            </a:r>
            <a:r>
              <a:rPr lang="zh-CN" altLang="en-US" sz="1800" b="0" i="0" u="none" strike="noStrike" baseline="30000" dirty="0">
                <a:latin typeface="Webdings" panose="05030102010509060703" pitchFamily="18" charset="2"/>
              </a:rPr>
              <a:t></a:t>
            </a:r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800" b="0" i="1" u="none" strike="noStrike" baseline="0" dirty="0">
                <a:latin typeface="TimesNewRomanPS-ItalicMT"/>
                <a:ea typeface="宋体" panose="02010600030101010101" pitchFamily="2" charset="-122"/>
              </a:rPr>
              <a:t>E</a:t>
            </a:r>
            <a:r>
              <a:rPr lang="zh-CN" altLang="en-US" sz="1800" b="0" i="0" u="none" strike="noStrike" baseline="30000" dirty="0">
                <a:latin typeface="Webdings" panose="05030102010509060703" pitchFamily="18" charset="2"/>
                <a:ea typeface="宋体" panose="02010600030101010101" pitchFamily="2" charset="-122"/>
              </a:rPr>
              <a:t></a:t>
            </a:r>
            <a:r>
              <a:rPr lang="zh-CN" altLang="en-US" sz="1800" b="0" i="0" u="none" strike="noStrike" baseline="0" dirty="0">
                <a:latin typeface="Webdings" panose="05030102010509060703" pitchFamily="18" charset="2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latin typeface="TimesNewRomanPSMT"/>
                <a:ea typeface="宋体" panose="02010600030101010101" pitchFamily="2" charset="-122"/>
              </a:rPr>
              <a:t>= </a:t>
            </a:r>
            <a:r>
              <a:rPr lang="en-US" altLang="zh-CN" sz="1800" b="0" i="1" u="none" strike="noStrike" baseline="0" dirty="0">
                <a:latin typeface="TimesNewRomanPS-ItalicMT"/>
                <a:ea typeface="宋体" panose="02010600030101010101" pitchFamily="2" charset="-122"/>
              </a:rPr>
              <a:t>E</a:t>
            </a:r>
            <a:r>
              <a:rPr lang="zh-CN" altLang="en-US" sz="1800" b="0" i="0" u="none" strike="noStrike" baseline="30000" dirty="0">
                <a:latin typeface="Webdings" panose="05030102010509060703" pitchFamily="18" charset="2"/>
                <a:ea typeface="宋体" panose="02010600030101010101" pitchFamily="2" charset="-122"/>
              </a:rPr>
              <a:t></a:t>
            </a:r>
            <a:r>
              <a:rPr lang="zh-CN" altLang="en-US" sz="1800" b="0" i="0" u="none" strike="noStrike" baseline="0" dirty="0">
                <a:latin typeface="Webdings" panose="05030102010509060703" pitchFamily="18" charset="2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latin typeface="TimesNewRomanPSMT"/>
                <a:ea typeface="宋体" panose="02010600030101010101" pitchFamily="2" charset="-122"/>
              </a:rPr>
              <a:t>(</a:t>
            </a:r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氧化剂</a:t>
            </a:r>
            <a:r>
              <a:rPr lang="en-US" altLang="zh-CN" sz="1800" b="0" i="0" u="none" strike="noStrike" baseline="0" dirty="0">
                <a:latin typeface="TimesNewRomanPSMT"/>
                <a:ea typeface="宋体" panose="02010600030101010101" pitchFamily="2" charset="-122"/>
              </a:rPr>
              <a:t>) - </a:t>
            </a:r>
            <a:r>
              <a:rPr lang="en-US" altLang="zh-CN" sz="1800" b="0" i="1" u="none" strike="noStrike" baseline="0" dirty="0">
                <a:latin typeface="TimesNewRomanPS-ItalicMT"/>
                <a:ea typeface="宋体" panose="02010600030101010101" pitchFamily="2" charset="-122"/>
              </a:rPr>
              <a:t>E</a:t>
            </a:r>
            <a:r>
              <a:rPr lang="zh-CN" altLang="en-US" sz="1800" b="0" i="0" u="none" strike="noStrike" baseline="30000" dirty="0">
                <a:latin typeface="Webdings" panose="05030102010509060703" pitchFamily="18" charset="2"/>
                <a:ea typeface="宋体" panose="02010600030101010101" pitchFamily="2" charset="-122"/>
              </a:rPr>
              <a:t></a:t>
            </a:r>
            <a:r>
              <a:rPr lang="zh-CN" altLang="en-US" sz="1800" b="0" i="0" u="none" strike="noStrike" baseline="0" dirty="0">
                <a:latin typeface="Webdings" panose="05030102010509060703" pitchFamily="18" charset="2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latin typeface="TimesNewRomanPSMT"/>
                <a:ea typeface="宋体" panose="02010600030101010101" pitchFamily="2" charset="-122"/>
              </a:rPr>
              <a:t>(</a:t>
            </a:r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还原剂</a:t>
            </a:r>
            <a:r>
              <a:rPr lang="en-US" altLang="zh-CN" sz="1800" b="0" i="0" u="none" strike="noStrike" baseline="0" dirty="0">
                <a:latin typeface="TimesNewRomanPSMT"/>
                <a:ea typeface="宋体" panose="02010600030101010101" pitchFamily="2" charset="-122"/>
              </a:rPr>
              <a:t>) =</a:t>
            </a:r>
          </a:p>
        </p:txBody>
      </p:sp>
      <p:pic>
        <p:nvPicPr>
          <p:cNvPr id="19" name="图片 18">
            <a:extLst>
              <a:ext uri="{FF2B5EF4-FFF2-40B4-BE49-F238E27FC236}">
                <a16:creationId id="{3437129F-0CA7-E4A4-1BE7-58BAFD947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8914" y="3989507"/>
            <a:ext cx="1635972" cy="6779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a16="http://schemas.microsoft.com/office/drawing/2014/main" xmlns:adec="http://schemas.microsoft.com/office/drawing/2017/decorative" xmlns:ask="http://schemas.microsoft.com/office/drawing/2018/sketchyshapes" xmlns:p="http://schemas.openxmlformats.org/presentationml/2006/main" xmlns:p14="http://schemas.microsoft.com/office/powerpoint/2010/main" xmlns:p16="http://schemas.microsoft.com/office/powerpoint/2015/main" xmlns:r="http://schemas.openxmlformats.org/officeDocument/2006/relationships">
  <p:cSld>
    <p:bg>
      <p:bgPr>
        <a:solidFill>
          <a:schemeClr val="bg1"/>
        </a:solidFill>
        <a:effectLst/>
      </p:bgPr>
    </p:bg>
    <p:extLst>
      <p:ext uri="{BB962C8B-B14F-4D97-AF65-F5344CB8AC3E}">
        <p14:creationId val="2982297885"/>
      </p:ext>
    </p:extLst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id="{BCED4D40-4B67-4331-AC48-79B82B4A47D8}"/>
              </a:ext>
              <a:ext uri="{C183D7F6-B498-43B3-948B-1728B52AA6E4}">
                <adec:decorative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id="{E320E66F-D6E4-716F-1423-244E3D66CB82}"/>
              </a:ext>
            </a:extLst>
          </p:cNvPr>
          <p:cNvSpPr txBox="1"/>
          <p:nvPr/>
        </p:nvSpPr>
        <p:spPr>
          <a:xfrm>
            <a:off x="638881" y="417576"/>
            <a:ext cx="10909640" cy="1249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6100" b="0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第五章 原子结构与元素周期性</a:t>
            </a:r>
            <a:endParaRPr lang="en-US" altLang="zh-CN" sz="6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sketch line">
            <a:extLst>
              <a:ext uri="{FF2B5EF4-FFF2-40B4-BE49-F238E27FC236}">
                <a16:creationId id="{670CEDEF-4F34-412E-84EE-329C1E936AF5}"/>
              </a:ext>
              <a:ext uri="{C183D7F6-B498-43B3-948B-1728B52AA6E4}">
                <adec:decorative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id="{C60BA262-1DA1-1D78-1B2E-3F1EBAD83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35" y="2066258"/>
            <a:ext cx="11146586" cy="43193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thm15="http://schemas.microsoft.com/office/thememl/2012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</a:themeElements>
  <a:objectDefaults/>
  <a:extraClrSchemeLst/>
  <a:extLst>
    <a:ext uri="{05A4C25C-085E-4340-85A3-A5531E510DB2}">
      <thm15:themeFamily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/>
</file>

<file path=docProps/core.xml><?xml version="1.0" encoding="utf-8"?>
<cp:coreProperties xmlns:cp="http://schemas.openxmlformats.org/package/2006/metadata/core-properties"/>
</file>