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62"/>
  </p:notesMasterIdLst>
  <p:sldIdLst>
    <p:sldId id="318" r:id="rId3"/>
    <p:sldId id="314" r:id="rId4"/>
    <p:sldId id="394" r:id="rId5"/>
    <p:sldId id="396" r:id="rId6"/>
    <p:sldId id="533" r:id="rId7"/>
    <p:sldId id="514" r:id="rId8"/>
    <p:sldId id="532" r:id="rId9"/>
    <p:sldId id="407" r:id="rId10"/>
    <p:sldId id="408" r:id="rId11"/>
    <p:sldId id="409" r:id="rId12"/>
    <p:sldId id="410" r:id="rId13"/>
    <p:sldId id="411" r:id="rId14"/>
    <p:sldId id="413" r:id="rId15"/>
    <p:sldId id="415" r:id="rId16"/>
    <p:sldId id="416" r:id="rId17"/>
    <p:sldId id="417" r:id="rId18"/>
    <p:sldId id="418" r:id="rId19"/>
    <p:sldId id="422" r:id="rId20"/>
    <p:sldId id="423" r:id="rId21"/>
    <p:sldId id="424" r:id="rId22"/>
    <p:sldId id="426" r:id="rId23"/>
    <p:sldId id="427" r:id="rId24"/>
    <p:sldId id="428" r:id="rId25"/>
    <p:sldId id="429" r:id="rId26"/>
    <p:sldId id="430" r:id="rId27"/>
    <p:sldId id="454" r:id="rId28"/>
    <p:sldId id="431" r:id="rId29"/>
    <p:sldId id="432" r:id="rId30"/>
    <p:sldId id="434" r:id="rId31"/>
    <p:sldId id="435" r:id="rId32"/>
    <p:sldId id="436" r:id="rId33"/>
    <p:sldId id="437" r:id="rId34"/>
    <p:sldId id="440" r:id="rId35"/>
    <p:sldId id="441" r:id="rId36"/>
    <p:sldId id="442" r:id="rId37"/>
    <p:sldId id="444" r:id="rId38"/>
    <p:sldId id="445" r:id="rId39"/>
    <p:sldId id="446" r:id="rId40"/>
    <p:sldId id="458" r:id="rId41"/>
    <p:sldId id="448" r:id="rId42"/>
    <p:sldId id="449" r:id="rId43"/>
    <p:sldId id="450" r:id="rId44"/>
    <p:sldId id="451" r:id="rId45"/>
    <p:sldId id="457" r:id="rId46"/>
    <p:sldId id="452" r:id="rId47"/>
    <p:sldId id="456" r:id="rId48"/>
    <p:sldId id="453" r:id="rId49"/>
    <p:sldId id="455" r:id="rId50"/>
    <p:sldId id="534" r:id="rId51"/>
    <p:sldId id="535" r:id="rId52"/>
    <p:sldId id="537" r:id="rId53"/>
    <p:sldId id="538" r:id="rId54"/>
    <p:sldId id="474" r:id="rId55"/>
    <p:sldId id="475" r:id="rId56"/>
    <p:sldId id="485" r:id="rId57"/>
    <p:sldId id="488" r:id="rId58"/>
    <p:sldId id="570" r:id="rId59"/>
    <p:sldId id="571" r:id="rId60"/>
    <p:sldId id="593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78828" autoAdjust="0"/>
  </p:normalViewPr>
  <p:slideViewPr>
    <p:cSldViewPr snapToGrid="0">
      <p:cViewPr varScale="1">
        <p:scale>
          <a:sx n="89" d="100"/>
          <a:sy n="89" d="100"/>
        </p:scale>
        <p:origin x="-11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CC58-A80D-4D07-8CB6-666E9D54764E}" type="datetimeFigureOut">
              <a:rPr lang="zh-CN" altLang="en-US" smtClean="0"/>
              <a:t>2020/12/22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E82AB-C901-4C9F-B15B-DF5B1AC3B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9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0D89128-0CAB-4D6D-854D-A4F54227AAD8}" type="slidenum">
              <a:rPr lang="en-US" altLang="zh-CN" sz="1800" smtClean="0"/>
              <a:t>1</a:t>
            </a:fld>
            <a:endParaRPr lang="en-US" altLang="zh-CN" sz="1800"/>
          </a:p>
        </p:txBody>
      </p:sp>
      <p:sp>
        <p:nvSpPr>
          <p:cNvPr id="6147" name="Rectangle 1026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Rectangle 102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1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6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6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5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</a:p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B8848-0B6C-4E1D-928E-A166B02F9EA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5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auto">
          <a:xfrm>
            <a:off x="406400" y="1828800"/>
            <a:ext cx="11277600" cy="4572000"/>
            <a:chOff x="144" y="480"/>
            <a:chExt cx="5424" cy="384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4" name="Line 33"/>
          <p:cNvSpPr>
            <a:spLocks noChangeShapeType="1"/>
          </p:cNvSpPr>
          <p:nvPr userDrawn="1"/>
        </p:nvSpPr>
        <p:spPr bwMode="auto">
          <a:xfrm>
            <a:off x="814917" y="5013325"/>
            <a:ext cx="1026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35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8" y="5300664"/>
            <a:ext cx="105621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639485" y="5373688"/>
            <a:ext cx="80645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1800" b="1">
                <a:solidFill>
                  <a:srgbClr val="2D5B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北京工业大学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 userDrawn="1"/>
        </p:nvGraphicFramePr>
        <p:xfrm>
          <a:off x="1" y="0"/>
          <a:ext cx="398356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r:id="rId4" imgW="8115300" imgH="2997200" progId="Photoshop.Image.7">
                  <p:embed/>
                </p:oleObj>
              </mc:Choice>
              <mc:Fallback>
                <p:oleObj r:id="rId4" imgW="8115300" imgH="2997200" progId="Photoshop.Image.7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398356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" y="6400800"/>
            <a:ext cx="10223500" cy="457200"/>
          </a:xfrm>
          <a:prstGeom prst="rect">
            <a:avLst/>
          </a:prstGeom>
          <a:gradFill rotWithShape="0">
            <a:gsLst>
              <a:gs pos="0">
                <a:srgbClr val="00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5251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1065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0152" y="836613"/>
            <a:ext cx="2762249" cy="52895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836613"/>
            <a:ext cx="8089900" cy="52895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16001" y="836614"/>
            <a:ext cx="10240433" cy="9223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989138"/>
            <a:ext cx="5425016" cy="199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55267" y="1989138"/>
            <a:ext cx="5427133" cy="199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4133851"/>
            <a:ext cx="5425016" cy="19923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5267" y="4133851"/>
            <a:ext cx="5427133" cy="19923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1" y="836614"/>
            <a:ext cx="10240433" cy="9223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989139"/>
            <a:ext cx="5425016" cy="413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989139"/>
            <a:ext cx="5427133" cy="413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auto">
          <a:xfrm>
            <a:off x="406400" y="1828800"/>
            <a:ext cx="11277600" cy="4572000"/>
            <a:chOff x="144" y="480"/>
            <a:chExt cx="5424" cy="384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34" name="Line 33"/>
          <p:cNvSpPr>
            <a:spLocks noChangeShapeType="1"/>
          </p:cNvSpPr>
          <p:nvPr userDrawn="1"/>
        </p:nvSpPr>
        <p:spPr bwMode="auto">
          <a:xfrm>
            <a:off x="814917" y="5013325"/>
            <a:ext cx="1026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35" name="Picture 3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8" y="5300664"/>
            <a:ext cx="1056217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639485" y="5373688"/>
            <a:ext cx="80645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1800" b="1">
                <a:solidFill>
                  <a:srgbClr val="2D5B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北京工业大学</a:t>
            </a:r>
          </a:p>
        </p:txBody>
      </p:sp>
      <p:graphicFrame>
        <p:nvGraphicFramePr>
          <p:cNvPr id="37" name="Object 37"/>
          <p:cNvGraphicFramePr>
            <a:graphicFrameLocks noChangeAspect="1"/>
          </p:cNvGraphicFramePr>
          <p:nvPr userDrawn="1"/>
        </p:nvGraphicFramePr>
        <p:xfrm>
          <a:off x="1" y="0"/>
          <a:ext cx="398356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r:id="rId4" imgW="8115300" imgH="2997200" progId="Photoshop.Image.7">
                  <p:embed/>
                </p:oleObj>
              </mc:Choice>
              <mc:Fallback>
                <p:oleObj r:id="rId4" imgW="8115300" imgH="2997200" progId="Photoshop.Image.7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398356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1" y="6400800"/>
            <a:ext cx="10223500" cy="457200"/>
          </a:xfrm>
          <a:prstGeom prst="rect">
            <a:avLst/>
          </a:prstGeom>
          <a:gradFill rotWithShape="0">
            <a:gsLst>
              <a:gs pos="0">
                <a:srgbClr val="00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5251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1065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7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989139"/>
            <a:ext cx="5425016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989139"/>
            <a:ext cx="5427133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0152" y="836613"/>
            <a:ext cx="2762249" cy="52895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836613"/>
            <a:ext cx="8089900" cy="52895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16001" y="836614"/>
            <a:ext cx="10240433" cy="9223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27051" y="1989138"/>
            <a:ext cx="5425016" cy="199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55267" y="1989138"/>
            <a:ext cx="5427133" cy="1992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7051" y="4133851"/>
            <a:ext cx="5425016" cy="19923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55267" y="4133851"/>
            <a:ext cx="5427133" cy="19923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1" y="836614"/>
            <a:ext cx="10240433" cy="9223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989139"/>
            <a:ext cx="5425016" cy="413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989139"/>
            <a:ext cx="5427133" cy="413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989139"/>
            <a:ext cx="5425016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989139"/>
            <a:ext cx="5427133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3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989139"/>
            <a:ext cx="11055349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016000" y="1700213"/>
            <a:ext cx="1026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1029" name="Group 5"/>
          <p:cNvGrpSpPr/>
          <p:nvPr userDrawn="1"/>
        </p:nvGrpSpPr>
        <p:grpSpPr bwMode="auto">
          <a:xfrm>
            <a:off x="406400" y="1828800"/>
            <a:ext cx="11277600" cy="4572000"/>
            <a:chOff x="144" y="480"/>
            <a:chExt cx="5424" cy="3840"/>
          </a:xfrm>
        </p:grpSpPr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1" name="Rectangle 14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2" name="Rectangle 15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3" name="Rectangle 16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4" name="Rectangle 17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5" name="Rectangle 18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6" name="Rectangle 19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7" name="Rectangle 20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8" name="Rectangle 21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9" name="Rectangle 22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0" name="Rectangle 23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1" name="Rectangle 24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2" name="Rectangle 25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3" name="Rectangle 26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4" name="Rectangle 27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5" name="Rectangle 28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6" name="Rectangle 29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7" name="Rectangle 30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8" name="Rectangle 31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pic>
        <p:nvPicPr>
          <p:cNvPr id="1030" name="Picture 35" descr="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220663"/>
            <a:ext cx="416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1" name="Object 36"/>
          <p:cNvGraphicFramePr>
            <a:graphicFrameLocks noChangeAspect="1"/>
          </p:cNvGraphicFramePr>
          <p:nvPr userDrawn="1"/>
        </p:nvGraphicFramePr>
        <p:xfrm>
          <a:off x="8208434" y="0"/>
          <a:ext cx="398356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r:id="rId17" imgW="8115300" imgH="2997200" progId="Photoshop.Image.7">
                  <p:embed/>
                </p:oleObj>
              </mc:Choice>
              <mc:Fallback>
                <p:oleObj r:id="rId17" imgW="8115300" imgH="2997200" progId="Photoshop.Image.7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434" y="0"/>
                        <a:ext cx="398356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1" y="6400800"/>
            <a:ext cx="10223500" cy="457200"/>
          </a:xfrm>
          <a:prstGeom prst="rect">
            <a:avLst/>
          </a:prstGeom>
          <a:gradFill rotWithShape="0">
            <a:gsLst>
              <a:gs pos="0">
                <a:srgbClr val="00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989139"/>
            <a:ext cx="11055349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016000" y="1700213"/>
            <a:ext cx="1026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1029" name="Group 5"/>
          <p:cNvGrpSpPr/>
          <p:nvPr userDrawn="1"/>
        </p:nvGrpSpPr>
        <p:grpSpPr bwMode="auto">
          <a:xfrm>
            <a:off x="406400" y="1828800"/>
            <a:ext cx="11277600" cy="4572000"/>
            <a:chOff x="144" y="480"/>
            <a:chExt cx="5424" cy="3840"/>
          </a:xfrm>
        </p:grpSpPr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5520" y="480"/>
              <a:ext cx="48" cy="38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5328" y="768"/>
              <a:ext cx="48" cy="35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5136" y="1056"/>
              <a:ext cx="48" cy="32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4944" y="1296"/>
              <a:ext cx="48" cy="3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4752" y="1536"/>
              <a:ext cx="54" cy="27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4560" y="1584"/>
              <a:ext cx="48" cy="273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4368" y="1680"/>
              <a:ext cx="48" cy="2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4176" y="1920"/>
              <a:ext cx="48" cy="24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1" name="Rectangle 14"/>
            <p:cNvSpPr>
              <a:spLocks noChangeArrowheads="1"/>
            </p:cNvSpPr>
            <p:nvPr/>
          </p:nvSpPr>
          <p:spPr bwMode="auto">
            <a:xfrm>
              <a:off x="3984" y="2112"/>
              <a:ext cx="48" cy="22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2" name="Rectangle 15"/>
            <p:cNvSpPr>
              <a:spLocks noChangeArrowheads="1"/>
            </p:cNvSpPr>
            <p:nvPr/>
          </p:nvSpPr>
          <p:spPr bwMode="auto">
            <a:xfrm>
              <a:off x="3792" y="2256"/>
              <a:ext cx="53" cy="20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3" name="Rectangle 16"/>
            <p:cNvSpPr>
              <a:spLocks noChangeArrowheads="1"/>
            </p:cNvSpPr>
            <p:nvPr/>
          </p:nvSpPr>
          <p:spPr bwMode="auto">
            <a:xfrm>
              <a:off x="3600" y="2448"/>
              <a:ext cx="48" cy="18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4" name="Rectangle 17"/>
            <p:cNvSpPr>
              <a:spLocks noChangeArrowheads="1"/>
            </p:cNvSpPr>
            <p:nvPr/>
          </p:nvSpPr>
          <p:spPr bwMode="auto">
            <a:xfrm>
              <a:off x="3408" y="2592"/>
              <a:ext cx="48" cy="17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5" name="Rectangle 18"/>
            <p:cNvSpPr>
              <a:spLocks noChangeArrowheads="1"/>
            </p:cNvSpPr>
            <p:nvPr/>
          </p:nvSpPr>
          <p:spPr bwMode="auto">
            <a:xfrm>
              <a:off x="3216" y="2736"/>
              <a:ext cx="48" cy="15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6" name="Rectangle 19"/>
            <p:cNvSpPr>
              <a:spLocks noChangeArrowheads="1"/>
            </p:cNvSpPr>
            <p:nvPr/>
          </p:nvSpPr>
          <p:spPr bwMode="auto">
            <a:xfrm>
              <a:off x="3024" y="2880"/>
              <a:ext cx="48" cy="1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7" name="Rectangle 20"/>
            <p:cNvSpPr>
              <a:spLocks noChangeArrowheads="1"/>
            </p:cNvSpPr>
            <p:nvPr/>
          </p:nvSpPr>
          <p:spPr bwMode="auto">
            <a:xfrm>
              <a:off x="2832" y="2976"/>
              <a:ext cx="53" cy="134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8" name="Rectangle 21"/>
            <p:cNvSpPr>
              <a:spLocks noChangeArrowheads="1"/>
            </p:cNvSpPr>
            <p:nvPr/>
          </p:nvSpPr>
          <p:spPr bwMode="auto">
            <a:xfrm>
              <a:off x="2640" y="3072"/>
              <a:ext cx="48" cy="124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49" name="Rectangle 22"/>
            <p:cNvSpPr>
              <a:spLocks noChangeArrowheads="1"/>
            </p:cNvSpPr>
            <p:nvPr/>
          </p:nvSpPr>
          <p:spPr bwMode="auto">
            <a:xfrm>
              <a:off x="2448" y="3168"/>
              <a:ext cx="48" cy="115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0" name="Rectangle 23"/>
            <p:cNvSpPr>
              <a:spLocks noChangeArrowheads="1"/>
            </p:cNvSpPr>
            <p:nvPr/>
          </p:nvSpPr>
          <p:spPr bwMode="auto">
            <a:xfrm>
              <a:off x="2256" y="3264"/>
              <a:ext cx="48" cy="105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1" name="Rectangle 24"/>
            <p:cNvSpPr>
              <a:spLocks noChangeArrowheads="1"/>
            </p:cNvSpPr>
            <p:nvPr/>
          </p:nvSpPr>
          <p:spPr bwMode="auto">
            <a:xfrm>
              <a:off x="2064" y="3360"/>
              <a:ext cx="48" cy="9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2" name="Rectangle 25"/>
            <p:cNvSpPr>
              <a:spLocks noChangeArrowheads="1"/>
            </p:cNvSpPr>
            <p:nvPr/>
          </p:nvSpPr>
          <p:spPr bwMode="auto">
            <a:xfrm>
              <a:off x="1872" y="3408"/>
              <a:ext cx="52" cy="9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3" name="Rectangle 26"/>
            <p:cNvSpPr>
              <a:spLocks noChangeArrowheads="1"/>
            </p:cNvSpPr>
            <p:nvPr/>
          </p:nvSpPr>
          <p:spPr bwMode="auto">
            <a:xfrm>
              <a:off x="1680" y="3504"/>
              <a:ext cx="48" cy="81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4" name="Rectangle 27"/>
            <p:cNvSpPr>
              <a:spLocks noChangeArrowheads="1"/>
            </p:cNvSpPr>
            <p:nvPr/>
          </p:nvSpPr>
          <p:spPr bwMode="auto">
            <a:xfrm>
              <a:off x="1488" y="3600"/>
              <a:ext cx="48" cy="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5" name="Rectangle 28"/>
            <p:cNvSpPr>
              <a:spLocks noChangeArrowheads="1"/>
            </p:cNvSpPr>
            <p:nvPr/>
          </p:nvSpPr>
          <p:spPr bwMode="auto">
            <a:xfrm>
              <a:off x="1296" y="3648"/>
              <a:ext cx="48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6" name="Rectangle 29"/>
            <p:cNvSpPr>
              <a:spLocks noChangeArrowheads="1"/>
            </p:cNvSpPr>
            <p:nvPr/>
          </p:nvSpPr>
          <p:spPr bwMode="auto">
            <a:xfrm>
              <a:off x="1104" y="3744"/>
              <a:ext cx="48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7" name="Rectangle 30"/>
            <p:cNvSpPr>
              <a:spLocks noChangeArrowheads="1"/>
            </p:cNvSpPr>
            <p:nvPr/>
          </p:nvSpPr>
          <p:spPr bwMode="auto">
            <a:xfrm>
              <a:off x="912" y="3744"/>
              <a:ext cx="52" cy="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1058" name="Rectangle 31"/>
            <p:cNvSpPr>
              <a:spLocks noChangeArrowheads="1"/>
            </p:cNvSpPr>
            <p:nvPr/>
          </p:nvSpPr>
          <p:spPr bwMode="auto">
            <a:xfrm>
              <a:off x="720" y="3792"/>
              <a:ext cx="48" cy="5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 flipH="1">
              <a:off x="528" y="3840"/>
              <a:ext cx="48" cy="4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 flipH="1">
              <a:off x="336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800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 flipH="1">
              <a:off x="144" y="3888"/>
              <a:ext cx="48" cy="428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tint val="0"/>
                    <a:invGamma/>
                  </a:srgbClr>
                </a:gs>
                <a:gs pos="100000">
                  <a:srgbClr val="CCECFF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pic>
        <p:nvPicPr>
          <p:cNvPr id="1030" name="Picture 35" descr="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220663"/>
            <a:ext cx="416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1" name="Object 36"/>
          <p:cNvGraphicFramePr>
            <a:graphicFrameLocks noChangeAspect="1"/>
          </p:cNvGraphicFramePr>
          <p:nvPr userDrawn="1"/>
        </p:nvGraphicFramePr>
        <p:xfrm>
          <a:off x="8208434" y="0"/>
          <a:ext cx="398356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r:id="rId17" imgW="8115300" imgH="2997200" progId="Photoshop.Image.7">
                  <p:embed/>
                </p:oleObj>
              </mc:Choice>
              <mc:Fallback>
                <p:oleObj r:id="rId17" imgW="8115300" imgH="2997200" progId="Photoshop.Image.7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434" y="0"/>
                        <a:ext cx="398356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1" y="6400800"/>
            <a:ext cx="10223500" cy="457200"/>
          </a:xfrm>
          <a:prstGeom prst="rect">
            <a:avLst/>
          </a:prstGeom>
          <a:gradFill rotWithShape="0">
            <a:gsLst>
              <a:gs pos="0">
                <a:srgbClr val="0033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399108"/>
            <a:ext cx="9144000" cy="41554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fontAlgn="auto">
              <a:lnSpc>
                <a:spcPct val="125000"/>
              </a:lnSpc>
              <a:defRPr/>
            </a:pPr>
            <a:r>
              <a:rPr lang="en-US" altLang="zh-CN" sz="5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5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语言程序设计基础</a:t>
            </a:r>
          </a:p>
          <a:p>
            <a:pPr algn="ctr" fontAlgn="auto">
              <a:lnSpc>
                <a:spcPct val="125000"/>
              </a:lnSpc>
              <a:defRPr/>
            </a:pPr>
            <a:r>
              <a:rPr lang="zh-CN" altLang="en-US" sz="54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习题答案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240645" cy="1118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1.3 python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切片</a:t>
            </a: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2350" y="2974131"/>
          <a:ext cx="8128000" cy="18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6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months="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JanFebMarAprMayJunJulAugSepOctNovDec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" 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 = 4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monthAbbrev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= months[(n-1)*3:(n-1)*3+3]      #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取第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位到第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位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print(</a:t>
                      </a: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monthAbbrev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  <a:endParaRPr lang="en-US" altLang="zh-CN"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2575" y="5030470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Apr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240645" cy="1118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1.4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求均值</a:t>
            </a: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2350" y="2974131"/>
          <a:ext cx="8128000" cy="18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6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scores =  [1, 2, 3, 4, 5, 6, 7, 8]  </a:t>
                      </a: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avg = sum(scores) / len(scores)</a:t>
                      </a: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print('平均成绩是：{}'.format(avg))              #format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是格式化函数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2575" y="5030470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平均成绩是：</a:t>
                      </a: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240645" cy="1118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1.5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加载开源库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输出随机数</a:t>
            </a: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2350" y="2974131"/>
          <a:ext cx="8128000" cy="18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from random import random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rnd = random()*10             #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随机输出一个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0-10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之间的数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print(rnd)</a:t>
                      </a: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2575" y="5030470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8.318832463324151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240645" cy="1118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作业2：圆面积的计算:</a:t>
            </a:r>
            <a:endParaRPr lang="zh-CN" altLang="en-US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24796"/>
              </p:ext>
            </p:extLst>
          </p:nvPr>
        </p:nvGraphicFramePr>
        <p:xfrm>
          <a:off x="1552350" y="3002706"/>
          <a:ext cx="8128000" cy="18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raduis = float(input("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请输入半径：</a:t>
                      </a: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"))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PI = 3.1415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area = PI*raduis*raduis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print(area)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2575" y="5083810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请输入半径：</a:t>
                      </a: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3.1415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579735" cy="409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练习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1：Python源代码文件的后缀名（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pdf        B. doc        C. png        D. py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练习2：用于在IDLE交互环境中执行Python命令的是（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Clr>
                <a:srgbClr val="00B0F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execute    B. do         C. 回车       D. run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808480"/>
            <a:ext cx="1057973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温度转换实例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52053"/>
              </p:ext>
            </p:extLst>
          </p:nvPr>
        </p:nvGraphicFramePr>
        <p:xfrm>
          <a:off x="1427998" y="2418347"/>
          <a:ext cx="9336004" cy="414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75572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val = input("请输入带温度表示符号的温度值（例如：32c）：")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if val[-1] in ['C','c']:                                  #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判断输入是否为摄氏度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f = 1.8*float(val[0:-1])+32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print("转换后的温度为：%.2fF"%f)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elif val[-1] in ['F','f']:                                 #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判断输入是否为华氏度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c = (float(val[0:-1])-32)/1.8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print("转换后的温度为：%.2fC"%c)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else: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print("输入有误")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808480"/>
            <a:ext cx="1057973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练习：下面不符合Python语言命名规则的是（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dirty="0">
              <a:effectLst/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monthly     B. monthly     C. 3monthly     D. _Monthly3</a:t>
            </a:r>
            <a:r>
              <a:rPr lang="en-US" altLang="zh-CN" sz="2800" dirty="0">
                <a:effectLst/>
                <a:latin typeface="Palatino Linotype" panose="02040502050505030304" pitchFamily="18" charset="0"/>
                <a:ea typeface="楷体" panose="02010609060101010101" pitchFamily="49" charset="-122"/>
                <a:sym typeface="+mn-ea"/>
              </a:rPr>
              <a:t>_ 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808480"/>
            <a:ext cx="10579735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用户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输入两个数字，计算它们的平均数，并输出平均数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9362"/>
              </p:ext>
            </p:extLst>
          </p:nvPr>
        </p:nvGraphicFramePr>
        <p:xfrm>
          <a:off x="1552575" y="2621915"/>
          <a:ext cx="8128000" cy="205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5041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num1 = input("The first number is :")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num2 = input("The second number is :")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avg = (float(num1) + float(num2))/2                #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求平均数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print("The average number is %f"%avg)      #%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2575" y="4864735"/>
          <a:ext cx="8128000" cy="140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The first number is :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endParaRPr lang="en-US" altLang="zh-CN"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The second number is :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8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6.50000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808480"/>
            <a:ext cx="10579735" cy="10267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：利用turtle库绘制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六边形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2575" y="2660015"/>
          <a:ext cx="5641975" cy="323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3753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import turtle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turtle.setup(1000,1000,300,300)    #起点位置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turtle.pensize(10)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turtle.pencolor("black")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for i in range(6):</a:t>
                      </a: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turtle.fd(80)                                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#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边长</a:t>
                      </a:r>
                      <a:endParaRPr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turtle.left(60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)                              #</a:t>
                      </a:r>
                      <a:r>
                        <a:rPr lang="zh-CN" altLang="en-US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角度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7840" t="8608" r="14355"/>
          <a:stretch>
            <a:fillRect/>
          </a:stretch>
        </p:blipFill>
        <p:spPr>
          <a:xfrm>
            <a:off x="7449820" y="2660015"/>
            <a:ext cx="3113405" cy="32899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462405" y="4504055"/>
            <a:ext cx="9794240" cy="8413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61770" y="2525395"/>
            <a:ext cx="9794875" cy="110871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1" y="1989139"/>
            <a:ext cx="10566399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练习1：下列语句中输出结果为3的选项是（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0" algn="just" eaLnBrk="1" fontAlgn="auto" hangingPunct="1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print(“123”)                                B . print(“1”+“2”) </a:t>
            </a:r>
          </a:p>
          <a:p>
            <a:pPr marL="0" algn="just" eaLnBrk="1" fontAlgn="auto" hangingPunct="1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C. print(eval (“1+2”))                      D. print(eval (“1”+“2”) )</a:t>
            </a:r>
          </a:p>
        </p:txBody>
      </p:sp>
      <p:sp>
        <p:nvSpPr>
          <p:cNvPr id="10" name="矩形 9"/>
          <p:cNvSpPr/>
          <p:nvPr/>
        </p:nvSpPr>
        <p:spPr>
          <a:xfrm>
            <a:off x="1016000" y="3921760"/>
            <a:ext cx="1031684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练习2：语句print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b”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的输出结果是（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a,1,2,b             B. a12b             C. a 1 2 b             D. ‘a’ ,1,2,“b”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第二章主要内容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7680325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温度转换程序实例</a:t>
            </a:r>
            <a:endParaRPr lang="zh-CN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基本语法元素：缩进、注释、命名、保留字、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赋值语句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基本输入输出函数：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input()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eval()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973313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63675" y="2611120"/>
            <a:ext cx="4129405" cy="30702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//改错题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x=-5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x&gt;0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print(x,'是正数')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else:print(x,'不是正数')</a:t>
            </a:r>
            <a:endParaRPr sz="2000" b="1" i="0" u="none" strike="noStrike" kern="0" cap="none" normalizeH="0" baseline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882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955030" y="3627120"/>
            <a:ext cx="688975" cy="399415"/>
          </a:xfrm>
          <a:prstGeom prst="right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012305" y="2611120"/>
            <a:ext cx="4129405" cy="307022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//改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i="0" u="none" strike="noStrike" kern="0" cap="none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-5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i="0" u="none" strike="noStrike" kern="0" cap="none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x&gt;0: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i="0" u="none" strike="noStrike" kern="0" cap="none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print(x,'是正数')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i="0" u="none" strike="noStrike" kern="0" cap="none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i="0" u="none" strike="noStrike" kern="0" cap="none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print(x,'不是正数')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05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s=“hello”, t=“world”,s+=t, 则s[-1],s[2:8],s[::3],s[-2::-1]分别是多少？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45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s[-1]</a:t>
            </a:r>
            <a:r>
              <a:rPr lang="zh-CN" altLang="en-US" sz="245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       </a:t>
            </a:r>
            <a:r>
              <a:rPr lang="zh-CN" altLang="en-US" sz="245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s[2:8]</a:t>
            </a:r>
            <a:r>
              <a:rPr lang="zh-CN" altLang="en-US" sz="245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llowor</a:t>
            </a:r>
            <a:r>
              <a:rPr lang="en-US" altLang="zh-CN" sz="245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        </a:t>
            </a:r>
            <a:r>
              <a:rPr lang="zh-CN" altLang="en-US" sz="245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s[::3]</a:t>
            </a:r>
            <a:r>
              <a:rPr lang="zh-CN" altLang="en-US" sz="245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hlod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s[-2::-1]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  <a:sym typeface="+mn-ea"/>
              </a:rPr>
              <a:t>→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lrowolleh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937385" y="4117340"/>
            <a:ext cx="219710" cy="36957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9503410" y="4117340"/>
            <a:ext cx="219710" cy="36957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6614795" y="4117340"/>
            <a:ext cx="219710" cy="36957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155440" y="4117340"/>
            <a:ext cx="219710" cy="369570"/>
          </a:xfrm>
          <a:prstGeom prst="downArrow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36675" y="461264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取倒数第一位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30955" y="4612640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取</a:t>
            </a:r>
            <a:r>
              <a:rPr lang="en-US" altLang="zh-CN" sz="1600"/>
              <a:t>2-7</a:t>
            </a:r>
            <a:r>
              <a:rPr lang="zh-CN" altLang="en-US" sz="1600"/>
              <a:t>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39790" y="461264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每隔两位取一位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43925" y="4612640"/>
            <a:ext cx="221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从倒数第二位开始逆序</a:t>
            </a:r>
          </a:p>
        </p:txBody>
      </p:sp>
      <p:sp>
        <p:nvSpPr>
          <p:cNvPr id="28" name="内容占位符 2"/>
          <p:cNvSpPr>
            <a:spLocks noGrp="1"/>
          </p:cNvSpPr>
          <p:nvPr/>
        </p:nvSpPr>
        <p:spPr>
          <a:xfrm>
            <a:off x="1016000" y="5010785"/>
            <a:ext cx="10566400" cy="1113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判断题，Python中"4"+"5"结果为"9"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答案：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错，Python中"4"+"5"结果为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“45”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05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下列表达式错误的是（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A. 'abcd'&lt;'ad'     B. 'abc'&lt;'abcd'     C. '' &lt;'a'  D. 'hello'&lt;'Hello'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天天向上续。尽管每天坚持，但人的能力发展并不是无限的，它符合特定模型。假设能力增长符合如下带有平台期的模型：以7天为周期，连续学习3天能力值不变，从第4天开始至第7天每天能力增长为前一天的1%。如果7天中有1天间断学习，则周期从头计算。请编写程序回答，如果初始能力值为1，连续学习365天后能力值是多少？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3" name="矩形 2"/>
          <p:cNvSpPr/>
          <p:nvPr/>
        </p:nvSpPr>
        <p:spPr>
          <a:xfrm>
            <a:off x="2655346" y="1758951"/>
            <a:ext cx="6881308" cy="471521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 = 1.0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0.01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range(365):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(i+1)%7 in [1,2,3]: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day = day*1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day = day*(1+inc)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print(day)</a:t>
            </a:r>
            <a:endParaRPr lang="zh-CN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2131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：回文数判断。设n是一任意自然数，如果n的各位数字反向排列所得自然数与n相等，则n被称为回文数。从键盘输入一个5位数，请编写程序判断这个数字是不是回文数。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463675" y="1758951"/>
            <a:ext cx="9192260" cy="465260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= input("</a:t>
            </a:r>
            <a:r>
              <a:rPr lang="zh-CN" alt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请输入一个自然数：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len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(a)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0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&lt;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//2: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 a[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] != a[idx-i-1]: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print("</a:t>
            </a:r>
            <a:r>
              <a:rPr lang="zh-CN" alt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不是回文数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break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==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idx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//2-1: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print("</a:t>
            </a:r>
            <a:r>
              <a:rPr lang="zh-CN" alt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是回文数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=i+1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</p:spTree>
    <p:extLst>
      <p:ext uri="{BB962C8B-B14F-4D97-AF65-F5344CB8AC3E}">
        <p14:creationId xmlns:p14="http://schemas.microsoft.com/office/powerpoint/2010/main" val="362099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63675" y="2065655"/>
            <a:ext cx="9192260" cy="30505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= input("请输入一个自然数：")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= a[-1::-1]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a==b: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print("是回文数")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else: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print("不是回文数")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2131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：输入一个字符串，找出其中最大的字符，输出该字符及其在字符串中的位置。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463675" y="3418205"/>
            <a:ext cx="4589145" cy="26517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string = input("请输入一个字符串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:\n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= len(string)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str_big = </a:t>
            </a:r>
            <a:r>
              <a:rPr 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string[0]</a:t>
            </a:r>
            <a:endParaRPr sz="2000" b="1" kern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position = 0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133465" y="3418205"/>
            <a:ext cx="4589145" cy="26517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 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in range(a):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string[i]&gt;str_big: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str_big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string[i]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position = i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</a:t>
            </a:r>
            <a:r>
              <a:rPr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str_big</a:t>
            </a:r>
            <a:r>
              <a:rPr lang="en-US" altLang="zh-CN" sz="20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,position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1522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习：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print('{0:0&lt;8}'.format(123))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的输出结果是（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123:True    B. 123True    C. 00000123   D. 12300000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B0F0"/>
              </a:buClr>
              <a:buFont typeface="Wingdings" panose="05000000000000000000" pitchFamily="2" charset="2"/>
              <a:buNone/>
            </a:pP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16000" y="3428365"/>
            <a:ext cx="10566400" cy="1522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习：下面程序的输出结果是（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Oi          B. 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Pythi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C. 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Pything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D. 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Pythoing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63" y="4189730"/>
            <a:ext cx="4286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第三章主要内容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8400676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数字类型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数字类型的运算：数值运算操作符、函数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字符串类型及格式化：索引、切片、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format</a:t>
            </a: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字符串类型的操作：字符串操作符、处理函数、处理方法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类型判断和类型间转换：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type()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int()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（）、 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complex()</a:t>
            </a: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math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库及天天向上</a:t>
            </a:r>
            <a:endParaRPr lang="zh-CN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13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111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习：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若输入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score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80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，则下面程序输出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grade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为多少？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B0F0"/>
              </a:buClr>
              <a:buFont typeface="Wingdings" panose="05000000000000000000" pitchFamily="2" charset="2"/>
              <a:buNone/>
            </a:pP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27" y="2786436"/>
            <a:ext cx="3479006" cy="36361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7015" y="5370830"/>
            <a:ext cx="3105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    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111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习题：下面代码在运行时输入“12”，则输出结果是（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A. One                  B. Two                   C. Three                   D. Other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80" y="2800984"/>
            <a:ext cx="3736181" cy="26360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111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练习：下面代码的输出结果是（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A. 2                  B. 3                   C. Ture                   D. False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65" y="3042285"/>
            <a:ext cx="3914775" cy="7239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1016000" y="4678045"/>
            <a:ext cx="10566400" cy="1113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练习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Python中条件24&lt;=28&lt;25的输出是</a:t>
            </a:r>
            <a:r>
              <a:rPr lang="zh-CN" altLang="en-US" sz="2800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False</a:t>
            </a:r>
            <a:r>
              <a:rPr lang="zh-CN" altLang="en-US" sz="2800" u="sng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5574667"/>
            <a:ext cx="261937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16001" y="1989139"/>
            <a:ext cx="10073177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判断题：所有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循环语句都可以用于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循环语句改写    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√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判断题：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循环只能用来实现无限循环的编程                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判断题：死循环对编程没有任何益处                                     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下面不是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循环的特点的是（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A.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提高程序的复用性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能够实现无限循环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C.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如果不小心会出现死循环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必须提供循环的次数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16001" y="1989139"/>
            <a:ext cx="10073177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练习：下面代码的输出结果是（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A.3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B.6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C.10         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D.15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2778601"/>
            <a:ext cx="25241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016001" y="1989139"/>
            <a:ext cx="10073177" cy="4137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练习：下面代码的输出结果是（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A.1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3 5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B.2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36" y="2967991"/>
            <a:ext cx="4830128" cy="21793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：闰年的判定，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满足下列两种情况之一的年份属于闰年：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能被4整除，但不能被100整除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能被400整除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299200" y="2743883"/>
            <a:ext cx="4639310" cy="3680979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year = int(input("请输入年份："))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year%4 == 0 and year%100 != 0: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print("该年是闰年")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elif year%400 == 0: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print("该年是闰年")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else: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print("该年不是闰年")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13074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输入任意三个数num1、num2、num3，按从小到大的顺序排序输出。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883025" y="2727325"/>
            <a:ext cx="3741420" cy="37456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x=int(input('x='))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y=int(input('y='))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z=int(input('z='))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x&gt;y: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x,y=y,x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x&gt;z: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x,z=z,x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y&gt;z: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y,z=z,y</a:t>
            </a:r>
          </a:p>
          <a:p>
            <a:pPr algn="just">
              <a:lnSpc>
                <a:spcPct val="150000"/>
              </a:lnSpc>
            </a:pPr>
            <a:r>
              <a:rPr lang="en-US" sz="1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print(x,y,z)</a:t>
            </a:r>
            <a:endParaRPr sz="16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输入任意三个数num1、num2、num3，找出最大的值并输出。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854645" y="2620545"/>
            <a:ext cx="4563143" cy="38163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num_1 = int(input("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请输入第一个数：</a:t>
            </a: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"))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num_2 = int(input("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请输入第二个数：</a:t>
            </a: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"))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num_3 = int(input("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请输入第三个数：</a:t>
            </a: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"))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 = num_1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max &lt; num_2: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max = num_2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max &lt; num_3: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max = num_3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最大值为：</a:t>
            </a: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",</a:t>
            </a: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max)</a:t>
            </a:r>
            <a:endParaRPr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输入一个字符，判断其字符类型是字母、数字或其他</a:t>
            </a: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672739" y="2820102"/>
            <a:ext cx="4846522" cy="353257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input("请输入一个字符</a:t>
            </a:r>
            <a:r>
              <a:rPr lang="en-US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:\n</a:t>
            </a: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47 &lt; ord(c) &lt; 58:</a:t>
            </a:r>
            <a:endParaRPr sz="20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print("该字符为数字")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elif 64 &lt; ord(c) &lt; 91 or 96 &lt; ord(c) &lt; 123: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print("该字符为字母")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else: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sz="20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print("该字符为其他类型")</a:t>
            </a:r>
          </a:p>
        </p:txBody>
      </p:sp>
    </p:spTree>
    <p:extLst>
      <p:ext uri="{BB962C8B-B14F-4D97-AF65-F5344CB8AC3E}">
        <p14:creationId xmlns:p14="http://schemas.microsoft.com/office/powerpoint/2010/main" val="19403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第四章主要内容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8400676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程序的分支结构：单分支、二分支、多分支结构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程序的循环结构：遍历循环、无限循环、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 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continue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循环控制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程序的异常处理：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try-except</a:t>
            </a: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random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库的基本应用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求输入n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个数的平方和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6299200" y="2103046"/>
            <a:ext cx="5721773" cy="416484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flag = True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sum = 0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while flag: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str = input("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请输入数字，直接按回车结束输入</a:t>
            </a: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:")</a:t>
            </a:r>
          </a:p>
          <a:p>
            <a:pPr algn="just">
              <a:lnSpc>
                <a:spcPct val="150000"/>
              </a:lnSpc>
            </a:pPr>
            <a:r>
              <a:rPr lang="en-US" altLang="zh-CN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if str != '':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num = float(str)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sum = sum + num**2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else: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flag = False</a:t>
            </a:r>
          </a:p>
          <a:p>
            <a:pPr algn="just">
              <a:lnSpc>
                <a:spcPct val="150000"/>
              </a:lnSpc>
            </a:pP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输入数字的平方和为</a:t>
            </a:r>
            <a:r>
              <a:rPr lang="zh-CN" altLang="en-US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b="1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</a:t>
            </a:r>
            <a:r>
              <a:rPr lang="en-US" altLang="zh-CN" b="1" kern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d",</a:t>
            </a:r>
            <a:r>
              <a:rPr lang="en-US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sum)</a:t>
            </a:r>
            <a:endParaRPr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输入一个整数n，判断n是否为素数。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927058" y="409073"/>
            <a:ext cx="8337884" cy="603985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math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n=eval(input("</a:t>
            </a:r>
            <a:r>
              <a:rPr lang="zh-CN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n: "))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flag = 0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 = round(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math.sqrt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range(2,top):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n%i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==0: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flag=1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break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flag==1: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print("{}</a:t>
            </a:r>
            <a:r>
              <a:rPr lang="zh-CN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不是素数！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".format(n))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print("{}</a:t>
            </a:r>
            <a:r>
              <a:rPr lang="zh-CN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是素数！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".format(n))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输出100~200间的全部素数。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225290" y="2604830"/>
            <a:ext cx="3741420" cy="403660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math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n in range(100,201):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top = round(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math.sqrt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range(2,top):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</a:t>
            </a:r>
            <a:r>
              <a:rPr lang="en-US" altLang="zh-CN" sz="2200" b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n%i</a:t>
            </a: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==0: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break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print(n)</a:t>
            </a:r>
            <a:endParaRPr lang="zh-CN" altLang="zh-CN" sz="22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统计不同字符个数，用户从键盘输入一行字符，编写程序，统计并输出其中英文字符、数字、空格和其他字符的个数。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574165" y="1784350"/>
            <a:ext cx="4535170" cy="45948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str_1 = input("</a:t>
            </a:r>
            <a:r>
              <a:rPr lang="zh-CN" alt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请输入字符串：</a:t>
            </a: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")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num_num = 0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num_str = 0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num_emp = 0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num_other = 0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 c in str_1: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if 47 &lt; ord(c) &lt; 58: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num_num = num_num+1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elif 64 &lt; ord(c) &lt; 91 or 96 &lt; ord(c) &lt; 123: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num_str = num_str+1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elif ord(c) == 32: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num_emp = num_emp+1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else:</a:t>
            </a:r>
          </a:p>
          <a:p>
            <a:pPr algn="just">
              <a:lnSpc>
                <a:spcPct val="150000"/>
              </a:lnSpc>
            </a:pPr>
            <a:r>
              <a:rPr 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num_other = num_other+1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215380" y="1784350"/>
            <a:ext cx="4343400" cy="45948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数字个数：</a:t>
            </a: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",num_num)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英文字符个数：</a:t>
            </a: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",num_str)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空格个数：</a:t>
            </a: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",num_emp)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print("</a:t>
            </a:r>
            <a:r>
              <a:rPr lang="zh-CN" altLang="en-US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其他字符个数：</a:t>
            </a:r>
            <a:r>
              <a:rPr lang="en-US" altLang="zh-CN" sz="1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",num_other)</a:t>
            </a:r>
          </a:p>
        </p:txBody>
      </p:sp>
    </p:spTree>
    <p:extLst>
      <p:ext uri="{BB962C8B-B14F-4D97-AF65-F5344CB8AC3E}">
        <p14:creationId xmlns:p14="http://schemas.microsoft.com/office/powerpoint/2010/main" val="2332615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猜数游戏。在程序中预设一个0-9之间的整数，让用户通过键盘输入所猜的数，如果大于预设的数，显示“太大了”；小于预设的数，显示“太小了”，循环直至猜中该数，显示“预测N次，你猜中了”，其中N是用户输入数字的次数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734359" y="1725197"/>
            <a:ext cx="6723281" cy="46659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200" dirty="0"/>
              <a:t>import random</a:t>
            </a:r>
            <a:endParaRPr lang="zh-CN" altLang="zh-CN" sz="2200" dirty="0"/>
          </a:p>
          <a:p>
            <a:r>
              <a:rPr lang="en-US" altLang="zh-CN" sz="2200" dirty="0"/>
              <a:t>n = </a:t>
            </a:r>
            <a:r>
              <a:rPr lang="en-US" altLang="zh-CN" sz="2200" dirty="0" err="1"/>
              <a:t>random.randint</a:t>
            </a:r>
            <a:r>
              <a:rPr lang="en-US" altLang="zh-CN" sz="2200" dirty="0"/>
              <a:t>(0,100)</a:t>
            </a:r>
            <a:endParaRPr lang="zh-CN" altLang="zh-CN" sz="2200" dirty="0"/>
          </a:p>
          <a:p>
            <a:r>
              <a:rPr lang="en-US" altLang="zh-CN" sz="2200" dirty="0" err="1"/>
              <a:t>iter_num</a:t>
            </a:r>
            <a:r>
              <a:rPr lang="en-US" altLang="zh-CN" sz="2200" dirty="0"/>
              <a:t>=1</a:t>
            </a:r>
            <a:endParaRPr lang="zh-CN" altLang="zh-CN" sz="2200" dirty="0"/>
          </a:p>
          <a:p>
            <a:r>
              <a:rPr lang="en-US" altLang="zh-CN" sz="2200" dirty="0"/>
              <a:t>while </a:t>
            </a:r>
            <a:r>
              <a:rPr lang="en-US" altLang="zh-CN" sz="2200" dirty="0" err="1"/>
              <a:t>iter_num</a:t>
            </a:r>
            <a:r>
              <a:rPr lang="en-US" altLang="zh-CN" sz="2200" dirty="0"/>
              <a:t>: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input_n</a:t>
            </a:r>
            <a:r>
              <a:rPr lang="en-US" altLang="zh-CN" sz="2200" dirty="0"/>
              <a:t> = int(input("</a:t>
            </a:r>
            <a:r>
              <a:rPr lang="zh-CN" altLang="zh-CN" sz="2200" dirty="0"/>
              <a:t>请输入</a:t>
            </a:r>
            <a:r>
              <a:rPr lang="en-US" altLang="zh-CN" sz="2200" dirty="0"/>
              <a:t>1-100</a:t>
            </a:r>
            <a:r>
              <a:rPr lang="zh-CN" altLang="zh-CN" sz="2200" dirty="0"/>
              <a:t>间整数：</a:t>
            </a:r>
            <a:r>
              <a:rPr lang="en-US" altLang="zh-CN" sz="2200" dirty="0"/>
              <a:t>"))</a:t>
            </a:r>
            <a:endParaRPr lang="zh-CN" altLang="zh-CN" sz="2200" dirty="0"/>
          </a:p>
          <a:p>
            <a:r>
              <a:rPr lang="en-US" altLang="zh-CN" sz="2200" dirty="0"/>
              <a:t>    if </a:t>
            </a:r>
            <a:r>
              <a:rPr lang="en-US" altLang="zh-CN" sz="2200" dirty="0" err="1"/>
              <a:t>input_n</a:t>
            </a:r>
            <a:r>
              <a:rPr lang="en-US" altLang="zh-CN" sz="2200" dirty="0"/>
              <a:t>&lt;n:</a:t>
            </a:r>
            <a:endParaRPr lang="zh-CN" altLang="zh-CN" sz="2200" dirty="0"/>
          </a:p>
          <a:p>
            <a:r>
              <a:rPr lang="en-US" altLang="zh-CN" sz="2200" dirty="0"/>
              <a:t>        print("</a:t>
            </a:r>
            <a:r>
              <a:rPr lang="zh-CN" altLang="zh-CN" sz="2200" dirty="0"/>
              <a:t>太小了</a:t>
            </a:r>
            <a:r>
              <a:rPr lang="en-US" altLang="zh-CN" sz="2200" dirty="0"/>
              <a:t>")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elif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input_n</a:t>
            </a:r>
            <a:r>
              <a:rPr lang="en-US" altLang="zh-CN" sz="2200" dirty="0"/>
              <a:t>&gt;n:</a:t>
            </a:r>
            <a:endParaRPr lang="zh-CN" altLang="zh-CN" sz="2200" dirty="0"/>
          </a:p>
          <a:p>
            <a:r>
              <a:rPr lang="en-US" altLang="zh-CN" sz="2200" dirty="0"/>
              <a:t>        print("</a:t>
            </a:r>
            <a:r>
              <a:rPr lang="zh-CN" altLang="zh-CN" sz="2200" dirty="0"/>
              <a:t>太大了</a:t>
            </a:r>
            <a:r>
              <a:rPr lang="en-US" altLang="zh-CN" sz="2200" dirty="0"/>
              <a:t>")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elif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input_n</a:t>
            </a:r>
            <a:r>
              <a:rPr lang="en-US" altLang="zh-CN" sz="2200" dirty="0"/>
              <a:t>==n:</a:t>
            </a:r>
            <a:endParaRPr lang="zh-CN" altLang="zh-CN" sz="2200" dirty="0"/>
          </a:p>
          <a:p>
            <a:r>
              <a:rPr lang="en-US" altLang="zh-CN" sz="2200" dirty="0"/>
              <a:t>        print("</a:t>
            </a:r>
            <a:r>
              <a:rPr lang="zh-CN" altLang="zh-CN" sz="2200" dirty="0"/>
              <a:t>预测</a:t>
            </a:r>
            <a:r>
              <a:rPr lang="en-US" altLang="zh-CN" sz="2200" dirty="0"/>
              <a:t>{}</a:t>
            </a:r>
            <a:r>
              <a:rPr lang="zh-CN" altLang="zh-CN" sz="2200" dirty="0"/>
              <a:t>次，你猜中了</a:t>
            </a:r>
            <a:r>
              <a:rPr lang="en-US" altLang="zh-CN" sz="2200" dirty="0"/>
              <a:t>".format(</a:t>
            </a:r>
            <a:r>
              <a:rPr lang="en-US" altLang="zh-CN" sz="2200" dirty="0" err="1"/>
              <a:t>iter_num</a:t>
            </a:r>
            <a:r>
              <a:rPr lang="en-US" altLang="zh-CN" sz="2200" dirty="0"/>
              <a:t>))</a:t>
            </a:r>
            <a:endParaRPr lang="zh-CN" altLang="zh-CN" sz="2200" dirty="0"/>
          </a:p>
          <a:p>
            <a:r>
              <a:rPr lang="en-US" altLang="zh-CN" sz="2200" dirty="0"/>
              <a:t>        break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iter_num</a:t>
            </a:r>
            <a:r>
              <a:rPr lang="en-US" altLang="zh-CN" sz="2200" dirty="0"/>
              <a:t>+=1</a:t>
            </a:r>
            <a:endParaRPr lang="zh-CN" altLang="zh-CN" sz="2200" dirty="0"/>
          </a:p>
          <a:p>
            <a:pPr marL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endParaRPr sz="1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935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大公约数计算。从键盘接收两个整数，编程求这两个整数的最大公约数。最大公约数用辗转相除法。辗转相除法，又叫欧几里得算法。两个正整数a和b（a&gt;b），他们的最大公约数等于a除以b的余数和b之间的最大公约数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第四章答案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3414144" y="1779873"/>
            <a:ext cx="5633603" cy="45968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200" dirty="0" err="1"/>
              <a:t>x,y</a:t>
            </a:r>
            <a:r>
              <a:rPr lang="en-US" altLang="zh-CN" sz="2200" dirty="0"/>
              <a:t> = eval(input("</a:t>
            </a:r>
            <a:r>
              <a:rPr lang="zh-CN" altLang="zh-CN" sz="2200" dirty="0"/>
              <a:t>请输入两个整数</a:t>
            </a:r>
            <a:r>
              <a:rPr lang="en-US" altLang="zh-CN" sz="2200" dirty="0" err="1"/>
              <a:t>a,b</a:t>
            </a:r>
            <a:r>
              <a:rPr lang="en-US" altLang="zh-CN" sz="2200" dirty="0"/>
              <a:t>: "))</a:t>
            </a:r>
            <a:endParaRPr lang="zh-CN" altLang="zh-CN" sz="2200" dirty="0"/>
          </a:p>
          <a:p>
            <a:r>
              <a:rPr lang="en-US" altLang="zh-CN" sz="2200" dirty="0"/>
              <a:t>if x&gt;y: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a,b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x,y</a:t>
            </a:r>
            <a:endParaRPr lang="zh-CN" altLang="zh-CN" sz="2200" dirty="0"/>
          </a:p>
          <a:p>
            <a:r>
              <a:rPr lang="en-US" altLang="zh-CN" sz="2200" dirty="0"/>
              <a:t>else: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a,b</a:t>
            </a:r>
            <a:r>
              <a:rPr lang="en-US" altLang="zh-CN" sz="2200" dirty="0"/>
              <a:t>=</a:t>
            </a:r>
            <a:r>
              <a:rPr lang="en-US" altLang="zh-CN" sz="2200" dirty="0" err="1"/>
              <a:t>y,x</a:t>
            </a:r>
            <a:endParaRPr lang="zh-CN" altLang="zh-CN" sz="2200" dirty="0"/>
          </a:p>
          <a:p>
            <a:r>
              <a:rPr lang="en-US" altLang="zh-CN" sz="2200" dirty="0"/>
              <a:t>d=</a:t>
            </a:r>
            <a:r>
              <a:rPr lang="en-US" altLang="zh-CN" sz="2200" dirty="0" err="1"/>
              <a:t>a%b</a:t>
            </a:r>
            <a:endParaRPr lang="zh-CN" altLang="zh-CN" sz="2200" dirty="0"/>
          </a:p>
          <a:p>
            <a:r>
              <a:rPr lang="en-US" altLang="zh-CN" sz="2200" dirty="0"/>
              <a:t>while d!=0:</a:t>
            </a:r>
            <a:endParaRPr lang="zh-CN" altLang="zh-CN" sz="2200" dirty="0"/>
          </a:p>
          <a:p>
            <a:r>
              <a:rPr lang="en-US" altLang="zh-CN" sz="2200" dirty="0"/>
              <a:t>    a=b</a:t>
            </a:r>
            <a:endParaRPr lang="zh-CN" altLang="zh-CN" sz="2200" dirty="0"/>
          </a:p>
          <a:p>
            <a:r>
              <a:rPr lang="en-US" altLang="zh-CN" sz="2200" dirty="0"/>
              <a:t>    b=d</a:t>
            </a:r>
            <a:endParaRPr lang="zh-CN" altLang="zh-CN" sz="2200" dirty="0"/>
          </a:p>
          <a:p>
            <a:r>
              <a:rPr lang="en-US" altLang="zh-CN" sz="2200" dirty="0"/>
              <a:t>    d=</a:t>
            </a:r>
            <a:r>
              <a:rPr lang="en-US" altLang="zh-CN" sz="2200" dirty="0" err="1"/>
              <a:t>a%b</a:t>
            </a:r>
            <a:endParaRPr lang="zh-CN" altLang="zh-CN" sz="2200" dirty="0"/>
          </a:p>
          <a:p>
            <a:r>
              <a:rPr lang="en-US" altLang="zh-CN" sz="2200" dirty="0"/>
              <a:t>print("{},{}</a:t>
            </a:r>
            <a:r>
              <a:rPr lang="zh-CN" altLang="zh-CN" sz="2200" dirty="0"/>
              <a:t>的最大公约数：</a:t>
            </a:r>
            <a:r>
              <a:rPr lang="en-US" altLang="zh-CN" sz="2200" dirty="0"/>
              <a:t>{}".format(</a:t>
            </a:r>
            <a:r>
              <a:rPr lang="en-US" altLang="zh-CN" sz="2200" dirty="0" err="1"/>
              <a:t>x,y,b</a:t>
            </a:r>
            <a:r>
              <a:rPr lang="en-US" altLang="zh-CN" sz="2200" dirty="0"/>
              <a:t>))</a:t>
            </a:r>
            <a:endParaRPr lang="zh-CN" altLang="zh-CN" sz="2200" dirty="0"/>
          </a:p>
          <a:p>
            <a:pPr algn="just">
              <a:lnSpc>
                <a:spcPct val="150000"/>
              </a:lnSpc>
            </a:pPr>
            <a:endParaRPr lang="en-US" sz="14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2842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从键盘输入两个数</a:t>
                </a:r>
                <a14:m>
                  <m:oMath xmlns:m="http://schemas.openxmlformats.org/officeDocument/2006/math"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zh-CN" altLang="en-US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，编写函数返回较大的值。</a:t>
                </a:r>
                <a:endParaRPr lang="en-US" altLang="zh-CN" sz="2800" noProof="1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blipFill>
                <a:blip r:embed="rId2"/>
                <a:stretch>
                  <a:fillRect l="-1039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FA25D49-ED0C-4772-BCF8-CB0413447E8E}"/>
              </a:ext>
            </a:extLst>
          </p:cNvPr>
          <p:cNvSpPr/>
          <p:nvPr/>
        </p:nvSpPr>
        <p:spPr bwMode="auto">
          <a:xfrm>
            <a:off x="3414144" y="1779873"/>
            <a:ext cx="5862203" cy="45968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200" dirty="0"/>
              <a:t>def Compare(</a:t>
            </a:r>
            <a:r>
              <a:rPr lang="en-US" altLang="zh-CN" sz="2200" dirty="0" err="1"/>
              <a:t>a,b</a:t>
            </a:r>
            <a:r>
              <a:rPr lang="en-US" altLang="zh-CN" sz="2200" dirty="0"/>
              <a:t>):</a:t>
            </a:r>
            <a:endParaRPr lang="zh-CN" altLang="zh-CN" sz="2200" dirty="0"/>
          </a:p>
          <a:p>
            <a:r>
              <a:rPr lang="en-US" altLang="zh-CN" sz="2200" dirty="0"/>
              <a:t>    if a&gt;b:</a:t>
            </a:r>
            <a:endParaRPr lang="zh-CN" altLang="zh-CN" sz="2200" dirty="0"/>
          </a:p>
          <a:p>
            <a:r>
              <a:rPr lang="en-US" altLang="zh-CN" sz="2200" dirty="0"/>
              <a:t>        return a</a:t>
            </a:r>
            <a:endParaRPr lang="zh-CN" altLang="zh-CN" sz="2200" dirty="0"/>
          </a:p>
          <a:p>
            <a:r>
              <a:rPr lang="en-US" altLang="zh-CN" sz="2200" dirty="0"/>
              <a:t>    else:</a:t>
            </a:r>
            <a:endParaRPr lang="zh-CN" altLang="zh-CN" sz="2200" dirty="0"/>
          </a:p>
          <a:p>
            <a:r>
              <a:rPr lang="en-US" altLang="zh-CN" sz="2200" dirty="0"/>
              <a:t>        return b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 err="1"/>
              <a:t>x,y</a:t>
            </a:r>
            <a:r>
              <a:rPr lang="en-US" altLang="zh-CN" sz="2200" dirty="0"/>
              <a:t>=eval(input("</a:t>
            </a:r>
            <a:r>
              <a:rPr lang="zh-CN" altLang="zh-CN" sz="2200" dirty="0"/>
              <a:t>请输入两个数，逗号隔开：</a:t>
            </a:r>
            <a:r>
              <a:rPr lang="en-US" altLang="zh-CN" sz="2200" dirty="0"/>
              <a:t>"))</a:t>
            </a:r>
            <a:endParaRPr lang="zh-CN" altLang="zh-CN" sz="2200" dirty="0"/>
          </a:p>
          <a:p>
            <a:r>
              <a:rPr lang="en-US" altLang="zh-CN" sz="2200" dirty="0" err="1"/>
              <a:t>max_value</a:t>
            </a:r>
            <a:r>
              <a:rPr lang="en-US" altLang="zh-CN" sz="2200" dirty="0"/>
              <a:t> = Compare(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dirty="0"/>
              <a:t>print(</a:t>
            </a:r>
            <a:r>
              <a:rPr lang="en-US" altLang="zh-CN" sz="2200" dirty="0" err="1"/>
              <a:t>max_value</a:t>
            </a:r>
            <a:r>
              <a:rPr lang="en-US" altLang="zh-CN" sz="2200" dirty="0"/>
              <a:t>)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924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第五章主要内容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8400676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函数的定义和使用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函数参数传递：可选参数传递、参数名称传递、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函数的返回值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变量的作用域：局部变量和全局变量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56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用函数编程计算排列数，</a:t>
                </a:r>
                <a14:m>
                  <m:oMath xmlns:m="http://schemas.openxmlformats.org/officeDocument/2006/math"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zh-CN" altLang="en-US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、</m:t>
                    </m:r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由键盘输入：</a:t>
                </a:r>
                <a:endParaRPr lang="en-US" altLang="zh-CN" sz="2800" noProof="1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noProof="1">
                              <a:effectLst/>
                              <a:latin typeface="Cambria Math"/>
                              <a:ea typeface="楷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A</m:t>
                          </m:r>
                        </m:e>
                        <m:sub>
                          <m: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sup>
                      </m:sSubSup>
                      <m:r>
                        <a:rPr lang="en-US" altLang="zh-CN" sz="2800" i="1" noProof="1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noProof="1">
                              <a:effectLst/>
                              <a:latin typeface="Cambria Math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i="1" noProof="1">
                                  <a:effectLst/>
                                  <a:latin typeface="Cambria Math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i="1" noProof="1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2800" i="1" noProof="1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800" i="1" noProof="1">
                                  <a:effectLst/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800" i="1" noProof="1">
                              <a:effectLst/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800" noProof="1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blipFill>
                <a:blip r:embed="rId2"/>
                <a:stretch>
                  <a:fillRect l="-1039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C0EDEE3-A789-479D-95DA-E62494B61D9A}"/>
              </a:ext>
            </a:extLst>
          </p:cNvPr>
          <p:cNvSpPr/>
          <p:nvPr/>
        </p:nvSpPr>
        <p:spPr bwMode="auto">
          <a:xfrm>
            <a:off x="2730462" y="984835"/>
            <a:ext cx="6731076" cy="537987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200" dirty="0"/>
              <a:t>def factorial(x):</a:t>
            </a:r>
            <a:endParaRPr lang="zh-CN" altLang="zh-CN" sz="2200" dirty="0"/>
          </a:p>
          <a:p>
            <a:r>
              <a:rPr lang="en-US" altLang="zh-CN" sz="2200" dirty="0"/>
              <a:t>    fac=1</a:t>
            </a:r>
            <a:endParaRPr lang="zh-CN" altLang="zh-CN" sz="2200" dirty="0"/>
          </a:p>
          <a:p>
            <a:r>
              <a:rPr lang="en-US" altLang="zh-CN" sz="2200" dirty="0"/>
              <a:t>    if x&lt;0:</a:t>
            </a:r>
            <a:endParaRPr lang="zh-CN" altLang="zh-CN" sz="2200" dirty="0"/>
          </a:p>
          <a:p>
            <a:r>
              <a:rPr lang="en-US" altLang="zh-CN" sz="2200" dirty="0"/>
              <a:t>        print("</a:t>
            </a:r>
            <a:r>
              <a:rPr lang="zh-CN" altLang="zh-CN" sz="2200" dirty="0"/>
              <a:t>阶乘计算错误</a:t>
            </a:r>
            <a:r>
              <a:rPr lang="en-US" altLang="zh-CN" sz="2200" dirty="0"/>
              <a:t>")</a:t>
            </a:r>
            <a:endParaRPr lang="zh-CN" altLang="zh-CN" sz="2200" dirty="0"/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elif</a:t>
            </a:r>
            <a:r>
              <a:rPr lang="en-US" altLang="zh-CN" sz="2200" dirty="0"/>
              <a:t> x==0:</a:t>
            </a:r>
            <a:endParaRPr lang="zh-CN" altLang="zh-CN" sz="2200" dirty="0"/>
          </a:p>
          <a:p>
            <a:r>
              <a:rPr lang="en-US" altLang="zh-CN" sz="2200" dirty="0"/>
              <a:t>        fac=1</a:t>
            </a:r>
            <a:endParaRPr lang="zh-CN" altLang="zh-CN" sz="2200" dirty="0"/>
          </a:p>
          <a:p>
            <a:r>
              <a:rPr lang="en-US" altLang="zh-CN" sz="2200" dirty="0"/>
              <a:t>    else:</a:t>
            </a:r>
            <a:endParaRPr lang="zh-CN" altLang="zh-CN" sz="2200" dirty="0"/>
          </a:p>
          <a:p>
            <a:r>
              <a:rPr lang="en-US" altLang="zh-CN" sz="2200" dirty="0"/>
              <a:t>        while x&gt;1:</a:t>
            </a:r>
            <a:endParaRPr lang="zh-CN" altLang="zh-CN" sz="2200" dirty="0"/>
          </a:p>
          <a:p>
            <a:r>
              <a:rPr lang="en-US" altLang="zh-CN" sz="2200" dirty="0"/>
              <a:t>            fac*=x</a:t>
            </a:r>
            <a:endParaRPr lang="zh-CN" altLang="zh-CN" sz="2200" dirty="0"/>
          </a:p>
          <a:p>
            <a:r>
              <a:rPr lang="en-US" altLang="zh-CN" sz="2200" dirty="0"/>
              <a:t>            x-=1</a:t>
            </a:r>
            <a:endParaRPr lang="zh-CN" altLang="zh-CN" sz="2200" dirty="0"/>
          </a:p>
          <a:p>
            <a:r>
              <a:rPr lang="en-US" altLang="zh-CN" sz="2200" dirty="0"/>
              <a:t>    return fac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 err="1"/>
              <a:t>m,n</a:t>
            </a:r>
            <a:r>
              <a:rPr lang="en-US" altLang="zh-CN" sz="2200" dirty="0"/>
              <a:t>=eval(input("</a:t>
            </a:r>
            <a:r>
              <a:rPr lang="zh-CN" altLang="zh-CN" sz="2200" dirty="0"/>
              <a:t>请输入两个整数</a:t>
            </a:r>
            <a:r>
              <a:rPr lang="en-US" altLang="zh-CN" sz="2200" dirty="0" err="1"/>
              <a:t>m,n,m</a:t>
            </a:r>
            <a:r>
              <a:rPr lang="en-US" altLang="zh-CN" sz="2200" dirty="0"/>
              <a:t>&gt;n</a:t>
            </a:r>
            <a:r>
              <a:rPr lang="zh-CN" altLang="zh-CN" sz="2200" dirty="0"/>
              <a:t>：</a:t>
            </a:r>
            <a:r>
              <a:rPr lang="en-US" altLang="zh-CN" sz="2200" dirty="0"/>
              <a:t>"))</a:t>
            </a:r>
            <a:endParaRPr lang="zh-CN" altLang="zh-CN" sz="2200" dirty="0"/>
          </a:p>
          <a:p>
            <a:r>
              <a:rPr lang="en-US" altLang="zh-CN" sz="2200" dirty="0" err="1"/>
              <a:t>Amn</a:t>
            </a:r>
            <a:r>
              <a:rPr lang="en-US" altLang="zh-CN" sz="2200" dirty="0"/>
              <a:t>=factorial(m)/factorial(m-n)</a:t>
            </a:r>
            <a:endParaRPr lang="zh-CN" altLang="zh-CN" sz="2200" dirty="0"/>
          </a:p>
          <a:p>
            <a:r>
              <a:rPr lang="en-US" altLang="zh-CN" sz="2200" dirty="0"/>
              <a:t>print(factorial(m),factorial(m-n),</a:t>
            </a:r>
            <a:r>
              <a:rPr lang="en-US" altLang="zh-CN" sz="2200" dirty="0" err="1"/>
              <a:t>Amn</a:t>
            </a:r>
            <a:r>
              <a:rPr lang="en-US" altLang="zh-CN" sz="2200" dirty="0"/>
              <a:t>)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8486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第五章答案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016000" y="1989455"/>
            <a:ext cx="10566400" cy="3887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noProof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输入三角形三边长，用多个函数编程计算三角形面积、周长：</a:t>
            </a:r>
            <a:endParaRPr lang="en-US" altLang="zh-CN" sz="2800" noProof="1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68FD0F-2C3A-4168-BBAA-C085DCA49F51}"/>
              </a:ext>
            </a:extLst>
          </p:cNvPr>
          <p:cNvSpPr/>
          <p:nvPr/>
        </p:nvSpPr>
        <p:spPr bwMode="auto">
          <a:xfrm>
            <a:off x="3193083" y="1749260"/>
            <a:ext cx="5886267" cy="47653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200" dirty="0"/>
              <a:t>import math</a:t>
            </a:r>
            <a:endParaRPr lang="zh-CN" altLang="zh-CN" sz="2200" dirty="0"/>
          </a:p>
          <a:p>
            <a:r>
              <a:rPr lang="en-US" altLang="zh-CN" sz="2200" dirty="0"/>
              <a:t>def </a:t>
            </a:r>
            <a:r>
              <a:rPr lang="en-US" altLang="zh-CN" sz="2200" dirty="0" err="1"/>
              <a:t>circle_length</a:t>
            </a:r>
            <a:r>
              <a:rPr lang="en-US" altLang="zh-CN" sz="2200" dirty="0"/>
              <a:t>(</a:t>
            </a:r>
            <a:r>
              <a:rPr lang="en-US" altLang="zh-CN" sz="2200" dirty="0" err="1"/>
              <a:t>x,y,z</a:t>
            </a:r>
            <a:r>
              <a:rPr lang="en-US" altLang="zh-CN" sz="2200" dirty="0"/>
              <a:t>):</a:t>
            </a:r>
            <a:endParaRPr lang="zh-CN" altLang="zh-CN" sz="2200" dirty="0"/>
          </a:p>
          <a:p>
            <a:r>
              <a:rPr lang="en-US" altLang="zh-CN" sz="2200" dirty="0"/>
              <a:t>    length = </a:t>
            </a:r>
            <a:r>
              <a:rPr lang="en-US" altLang="zh-CN" sz="2200" dirty="0" err="1"/>
              <a:t>x+y+z</a:t>
            </a:r>
            <a:endParaRPr lang="zh-CN" altLang="zh-CN" sz="2200" dirty="0"/>
          </a:p>
          <a:p>
            <a:r>
              <a:rPr lang="en-US" altLang="zh-CN" sz="2200" dirty="0"/>
              <a:t>    return length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/>
              <a:t>def </a:t>
            </a:r>
            <a:r>
              <a:rPr lang="en-US" altLang="zh-CN" sz="2200" dirty="0" err="1"/>
              <a:t>circle_area</a:t>
            </a:r>
            <a:r>
              <a:rPr lang="en-US" altLang="zh-CN" sz="2200" dirty="0"/>
              <a:t>(</a:t>
            </a:r>
            <a:r>
              <a:rPr lang="en-US" altLang="zh-CN" sz="2200" dirty="0" err="1"/>
              <a:t>x,y,z</a:t>
            </a:r>
            <a:r>
              <a:rPr lang="en-US" altLang="zh-CN" sz="2200" dirty="0"/>
              <a:t>):</a:t>
            </a:r>
            <a:endParaRPr lang="zh-CN" altLang="zh-CN" sz="2200" dirty="0"/>
          </a:p>
          <a:p>
            <a:r>
              <a:rPr lang="en-US" altLang="zh-CN" sz="2200" dirty="0"/>
              <a:t>    p=</a:t>
            </a:r>
            <a:r>
              <a:rPr lang="en-US" altLang="zh-CN" sz="2200" dirty="0" err="1"/>
              <a:t>circle_length</a:t>
            </a:r>
            <a:r>
              <a:rPr lang="en-US" altLang="zh-CN" sz="2200" dirty="0"/>
              <a:t>(</a:t>
            </a:r>
            <a:r>
              <a:rPr lang="en-US" altLang="zh-CN" sz="2200" dirty="0" err="1"/>
              <a:t>x,y,z</a:t>
            </a:r>
            <a:r>
              <a:rPr lang="en-US" altLang="zh-CN" sz="2200" dirty="0"/>
              <a:t>)/2</a:t>
            </a:r>
            <a:endParaRPr lang="zh-CN" altLang="zh-CN" sz="2200" dirty="0"/>
          </a:p>
          <a:p>
            <a:r>
              <a:rPr lang="en-US" altLang="zh-CN" sz="2200" dirty="0"/>
              <a:t>    area = </a:t>
            </a:r>
            <a:r>
              <a:rPr lang="en-US" altLang="zh-CN" sz="2200" dirty="0" err="1"/>
              <a:t>math.sqrt</a:t>
            </a:r>
            <a:r>
              <a:rPr lang="en-US" altLang="zh-CN" sz="2200" dirty="0"/>
              <a:t>(p*(p-x)*(p-y)*(p-z))</a:t>
            </a:r>
            <a:endParaRPr lang="zh-CN" altLang="zh-CN" sz="2200" dirty="0"/>
          </a:p>
          <a:p>
            <a:r>
              <a:rPr lang="en-US" altLang="zh-CN" sz="2200" dirty="0"/>
              <a:t>    return area</a:t>
            </a:r>
            <a:endParaRPr lang="zh-CN" altLang="zh-CN" sz="2200" dirty="0"/>
          </a:p>
          <a:p>
            <a:r>
              <a:rPr lang="en-US" altLang="zh-CN" sz="2200" dirty="0"/>
              <a:t> </a:t>
            </a:r>
            <a:endParaRPr lang="zh-CN" altLang="zh-CN" sz="2200" dirty="0"/>
          </a:p>
          <a:p>
            <a:r>
              <a:rPr lang="en-US" altLang="zh-CN" sz="2200" dirty="0" err="1"/>
              <a:t>a,b,c</a:t>
            </a:r>
            <a:r>
              <a:rPr lang="en-US" altLang="zh-CN" sz="2200" dirty="0"/>
              <a:t>=eval(input("</a:t>
            </a:r>
            <a:r>
              <a:rPr lang="zh-CN" altLang="zh-CN" sz="2200" dirty="0"/>
              <a:t>请输入三角形三边长：</a:t>
            </a:r>
            <a:r>
              <a:rPr lang="en-US" altLang="zh-CN" sz="2200" dirty="0"/>
              <a:t>"))</a:t>
            </a:r>
            <a:endParaRPr lang="zh-CN" altLang="zh-CN" sz="2200" dirty="0"/>
          </a:p>
          <a:p>
            <a:r>
              <a:rPr lang="en-US" altLang="zh-CN" sz="2200" dirty="0" err="1"/>
              <a:t>cirLength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circle_length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a,b,c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dirty="0" err="1"/>
              <a:t>cirArea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circle_area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a,b,c</a:t>
            </a:r>
            <a:r>
              <a:rPr lang="en-US" altLang="zh-CN" sz="2200" dirty="0"/>
              <a:t>)</a:t>
            </a:r>
            <a:endParaRPr lang="zh-CN" altLang="zh-CN" sz="2200" dirty="0"/>
          </a:p>
          <a:p>
            <a:r>
              <a:rPr lang="en-US" altLang="zh-CN" sz="2200" dirty="0"/>
              <a:t>print(</a:t>
            </a:r>
            <a:r>
              <a:rPr lang="en-US" altLang="zh-CN" sz="2200" dirty="0" err="1"/>
              <a:t>cirLength,cirArea</a:t>
            </a:r>
            <a:r>
              <a:rPr lang="en-US" altLang="zh-CN" sz="2200" dirty="0"/>
              <a:t>)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101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第五章答案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noProof="1">
                            <a:effectLst/>
                            <a:latin typeface="Cambria Math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e</m:t>
                        </m:r>
                      </m:e>
                      <m:sup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sup>
                    </m:sSup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=1+</m:t>
                    </m:r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800" i="1" noProof="1">
                            <a:effectLst/>
                            <a:latin typeface="Cambria Math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noProof="1">
                                <a:effectLst/>
                                <a:latin typeface="Cambria Math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2!</m:t>
                        </m:r>
                      </m:den>
                    </m:f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800" i="1" noProof="1">
                            <a:effectLst/>
                            <a:latin typeface="Cambria Math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noProof="1">
                                <a:effectLst/>
                                <a:latin typeface="Cambria Math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3!</m:t>
                        </m:r>
                      </m:den>
                    </m:f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+⋯++</m:t>
                    </m:r>
                    <m:f>
                      <m:fPr>
                        <m:ctrlPr>
                          <a:rPr lang="en-US" altLang="zh-CN" sz="2800" i="1" noProof="1">
                            <a:effectLst/>
                            <a:latin typeface="Cambria Math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noProof="1">
                                <a:effectLst/>
                                <a:latin typeface="Cambria Math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 noProof="1">
                                <a:effectLst/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2800" i="1" noProof="1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+⋯</m:t>
                    </m:r>
                  </m:oMath>
                </a14:m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 x</a:t>
                </a:r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值由键盘输入，要求精度达到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noProof="1">
                            <a:effectLst/>
                            <a:latin typeface="Cambria Math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i="1" noProof="1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zh-CN" altLang="en-US" sz="2800" noProof="1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，请编程实现。</a:t>
                </a:r>
                <a:endParaRPr lang="en-US" altLang="zh-CN" sz="2800" noProof="1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989455"/>
                <a:ext cx="10566400" cy="3887470"/>
              </a:xfrm>
              <a:prstGeom prst="rect">
                <a:avLst/>
              </a:prstGeom>
              <a:blipFill>
                <a:blip r:embed="rId2"/>
                <a:stretch>
                  <a:fillRect l="-1039" r="-1154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EA2AF28-6794-409A-B400-BC90C4A24F94}"/>
              </a:ext>
            </a:extLst>
          </p:cNvPr>
          <p:cNvSpPr/>
          <p:nvPr/>
        </p:nvSpPr>
        <p:spPr bwMode="auto">
          <a:xfrm>
            <a:off x="1016000" y="1758951"/>
            <a:ext cx="5080000" cy="45968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/>
              <a:t>def factorial(x):</a:t>
            </a:r>
            <a:endParaRPr lang="zh-CN" altLang="zh-CN" sz="2400" dirty="0"/>
          </a:p>
          <a:p>
            <a:r>
              <a:rPr lang="en-US" altLang="zh-CN" sz="2400" dirty="0"/>
              <a:t>    fac=1</a:t>
            </a:r>
            <a:endParaRPr lang="zh-CN" altLang="zh-CN" sz="2400" dirty="0"/>
          </a:p>
          <a:p>
            <a:r>
              <a:rPr lang="en-US" altLang="zh-CN" sz="2400" dirty="0"/>
              <a:t>    if x&lt;0:</a:t>
            </a:r>
            <a:endParaRPr lang="zh-CN" altLang="zh-CN" sz="2400" dirty="0"/>
          </a:p>
          <a:p>
            <a:r>
              <a:rPr lang="en-US" altLang="zh-CN" sz="2400" dirty="0"/>
              <a:t>        print("</a:t>
            </a:r>
            <a:r>
              <a:rPr lang="zh-CN" altLang="zh-CN" sz="2400" dirty="0"/>
              <a:t>阶乘计算错误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elif</a:t>
            </a:r>
            <a:r>
              <a:rPr lang="en-US" altLang="zh-CN" sz="2400" dirty="0"/>
              <a:t> x==0:</a:t>
            </a:r>
            <a:endParaRPr lang="zh-CN" altLang="zh-CN" sz="2400" dirty="0"/>
          </a:p>
          <a:p>
            <a:r>
              <a:rPr lang="en-US" altLang="zh-CN" sz="2400" dirty="0"/>
              <a:t>        fac=1</a:t>
            </a:r>
            <a:endParaRPr lang="zh-CN" altLang="zh-CN" sz="2400" dirty="0"/>
          </a:p>
          <a:p>
            <a:r>
              <a:rPr lang="en-US" altLang="zh-CN" sz="2400" dirty="0"/>
              <a:t>    else:</a:t>
            </a:r>
            <a:endParaRPr lang="zh-CN" altLang="zh-CN" sz="2400" dirty="0"/>
          </a:p>
          <a:p>
            <a:r>
              <a:rPr lang="en-US" altLang="zh-CN" sz="2400" dirty="0"/>
              <a:t>        while x&gt;1:</a:t>
            </a:r>
            <a:endParaRPr lang="zh-CN" altLang="zh-CN" sz="2400" dirty="0"/>
          </a:p>
          <a:p>
            <a:r>
              <a:rPr lang="en-US" altLang="zh-CN" sz="2400" dirty="0"/>
              <a:t>            fac*=x</a:t>
            </a:r>
            <a:endParaRPr lang="zh-CN" altLang="zh-CN" sz="2400" dirty="0"/>
          </a:p>
          <a:p>
            <a:r>
              <a:rPr lang="en-US" altLang="zh-CN" sz="2400" dirty="0"/>
              <a:t>            x-=1</a:t>
            </a:r>
            <a:endParaRPr lang="zh-CN" altLang="zh-CN" sz="2400" dirty="0"/>
          </a:p>
          <a:p>
            <a:r>
              <a:rPr lang="en-US" altLang="zh-CN" sz="2400" dirty="0"/>
              <a:t>    return fac</a:t>
            </a:r>
            <a:endParaRPr lang="zh-CN" altLang="zh-CN" sz="2400" dirty="0"/>
          </a:p>
          <a:p>
            <a:pPr algn="just">
              <a:lnSpc>
                <a:spcPct val="150000"/>
              </a:lnSpc>
            </a:pPr>
            <a:endParaRPr lang="en-US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F307629-7D2C-4370-AC8C-71C062481DC3}"/>
              </a:ext>
            </a:extLst>
          </p:cNvPr>
          <p:cNvSpPr/>
          <p:nvPr/>
        </p:nvSpPr>
        <p:spPr bwMode="auto">
          <a:xfrm>
            <a:off x="6176434" y="1758951"/>
            <a:ext cx="5080000" cy="45968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400" dirty="0"/>
              <a:t>def </a:t>
            </a:r>
            <a:r>
              <a:rPr lang="en-US" altLang="zh-CN" sz="2400" dirty="0" err="1"/>
              <a:t>calEx</a:t>
            </a:r>
            <a:r>
              <a:rPr lang="en-US" altLang="zh-CN" sz="2400" dirty="0"/>
              <a:t>(x):</a:t>
            </a:r>
            <a:endParaRPr lang="zh-CN" altLang="zh-CN" sz="2400" dirty="0"/>
          </a:p>
          <a:p>
            <a:r>
              <a:rPr lang="en-US" altLang="zh-CN" sz="2400" dirty="0"/>
              <a:t>    ex=0</a:t>
            </a:r>
            <a:endParaRPr lang="zh-CN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  <a:endParaRPr lang="zh-CN" altLang="zh-CN" sz="2400" dirty="0"/>
          </a:p>
          <a:p>
            <a:r>
              <a:rPr lang="en-US" altLang="zh-CN" sz="2400" dirty="0"/>
              <a:t>    while pow(</a:t>
            </a:r>
            <a:r>
              <a:rPr lang="en-US" altLang="zh-CN" sz="2400" dirty="0" err="1"/>
              <a:t>x,i</a:t>
            </a:r>
            <a:r>
              <a:rPr lang="en-US" altLang="zh-CN" sz="2400" dirty="0"/>
              <a:t>)/factorial(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)&gt;10e-6:</a:t>
            </a:r>
            <a:endParaRPr lang="zh-CN" altLang="zh-CN" sz="2400" dirty="0"/>
          </a:p>
          <a:p>
            <a:r>
              <a:rPr lang="en-US" altLang="zh-CN" sz="2400" dirty="0"/>
              <a:t>        ex+=pow(</a:t>
            </a:r>
            <a:r>
              <a:rPr lang="en-US" altLang="zh-CN" sz="2400" dirty="0" err="1"/>
              <a:t>x,i</a:t>
            </a:r>
            <a:r>
              <a:rPr lang="en-US" altLang="zh-CN" sz="2400" dirty="0"/>
              <a:t>)/factorial(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+=1</a:t>
            </a:r>
            <a:endParaRPr lang="zh-CN" altLang="zh-CN" sz="2400" dirty="0"/>
          </a:p>
          <a:p>
            <a:r>
              <a:rPr lang="en-US" altLang="zh-CN" sz="2400" dirty="0"/>
              <a:t>    return ex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en-US" altLang="zh-CN" sz="2400" dirty="0"/>
              <a:t>x=eval(input("</a:t>
            </a:r>
            <a:r>
              <a:rPr lang="zh-CN" altLang="zh-CN" sz="2400" dirty="0"/>
              <a:t>请输入整数</a:t>
            </a:r>
            <a:r>
              <a:rPr lang="en-US" altLang="zh-CN" sz="2400" dirty="0"/>
              <a:t>x</a:t>
            </a:r>
            <a:r>
              <a:rPr lang="zh-CN" altLang="zh-CN" sz="2400" dirty="0"/>
              <a:t>值：</a:t>
            </a:r>
            <a:r>
              <a:rPr lang="en-US" altLang="zh-CN" sz="2400" dirty="0"/>
              <a:t>"))</a:t>
            </a:r>
            <a:endParaRPr lang="zh-CN" altLang="zh-CN" sz="2400" dirty="0"/>
          </a:p>
          <a:p>
            <a:r>
              <a:rPr lang="en-US" altLang="zh-CN" sz="2400" dirty="0"/>
              <a:t>Ex = </a:t>
            </a:r>
            <a:r>
              <a:rPr lang="en-US" altLang="zh-CN" sz="2400" dirty="0" err="1"/>
              <a:t>calEx</a:t>
            </a:r>
            <a:r>
              <a:rPr lang="en-US" altLang="zh-CN" sz="2400" dirty="0"/>
              <a:t>(x)</a:t>
            </a:r>
            <a:endParaRPr lang="zh-CN" altLang="zh-CN" sz="2400" dirty="0"/>
          </a:p>
          <a:p>
            <a:r>
              <a:rPr lang="en-US" altLang="zh-CN" sz="2400" dirty="0"/>
              <a:t>print(Ex)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53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第六章例题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16001" y="1989139"/>
                <a:ext cx="10566399" cy="4137025"/>
              </a:xfrm>
            </p:spPr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</a:rPr>
                  <a:t>求解一组不定长数据的基本统计值，</a:t>
                </a:r>
                <a:endParaRPr lang="en-US" altLang="zh-CN" sz="280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 algn="just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平均值、标准差、中位数</a:t>
                </a:r>
                <a:endParaRPr lang="en-US" altLang="en-US" sz="2400" dirty="0"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一组数据表示为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0" i="1" dirty="0" smtClean="0">
                            <a:effectLst/>
                            <a:latin typeface="Cambria Math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effectLst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，其算术平均值、标准差分别为：</a:t>
                </a:r>
                <a:endParaRPr lang="zh-CN" altLang="zh-CN" sz="2400" dirty="0"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sz="280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zh-CN" sz="280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B0F0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en-US" sz="2800" dirty="0">
                  <a:effectLst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1" y="1989139"/>
                <a:ext cx="10566399" cy="4137025"/>
              </a:xfrm>
              <a:blipFill>
                <a:blip r:embed="rId4"/>
                <a:stretch>
                  <a:fillRect l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4"/>
          <p:cNvGraphicFramePr>
            <a:graphicFrameLocks noChangeAspect="1"/>
          </p:cNvGraphicFramePr>
          <p:nvPr>
            <p:extLst/>
          </p:nvPr>
        </p:nvGraphicFramePr>
        <p:xfrm>
          <a:off x="5915323" y="4249325"/>
          <a:ext cx="34559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5" imgW="1968500" imgH="482600" progId="Equation.3">
                  <p:embed/>
                </p:oleObj>
              </mc:Choice>
              <mc:Fallback>
                <p:oleObj r:id="rId5" imgW="1968500" imgH="482600" progId="Equation.3">
                  <p:embed/>
                  <p:pic>
                    <p:nvPicPr>
                      <p:cNvPr id="6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23" y="4249325"/>
                        <a:ext cx="34559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"/>
          <p:cNvGraphicFramePr>
            <a:graphicFrameLocks noChangeAspect="1"/>
          </p:cNvGraphicFramePr>
          <p:nvPr>
            <p:extLst/>
          </p:nvPr>
        </p:nvGraphicFramePr>
        <p:xfrm>
          <a:off x="2969760" y="4394429"/>
          <a:ext cx="18621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7" imgW="1054100" imgH="444500" progId="Equation.3">
                  <p:embed/>
                </p:oleObj>
              </mc:Choice>
              <mc:Fallback>
                <p:oleObj r:id="rId7" imgW="1054100" imgH="444500" progId="Equation.3">
                  <p:embed/>
                  <p:pic>
                    <p:nvPicPr>
                      <p:cNvPr id="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760" y="4394429"/>
                        <a:ext cx="186213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608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第六章例题</a:t>
            </a:r>
            <a:endParaRPr lang="zh-CN" altLang="en-US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1" y="1989139"/>
            <a:ext cx="10566399" cy="41370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由于平均数、标准差和中位数是三个不同的计算目标，使用函数方式编写计算程序。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getNum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函数从用户输入获得数据</a:t>
            </a:r>
            <a:endParaRPr lang="en-US" altLang="zh-CN" sz="24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mean()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函数计算平均值</a:t>
            </a:r>
            <a:endParaRPr lang="en-US" altLang="zh-CN" sz="24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dev()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函数计算标准差</a:t>
            </a:r>
            <a:endParaRPr lang="en-US" altLang="zh-CN" sz="24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median()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函数计算中位数</a:t>
            </a:r>
            <a:endParaRPr lang="en-US" altLang="zh-CN" sz="24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endParaRPr lang="zh-CN" altLang="en-US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endParaRPr lang="en-US" altLang="en-US" sz="28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678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第六章例题</a:t>
            </a:r>
            <a:endParaRPr lang="zh-CN" altLang="en-US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E59B8F9-3109-49D6-8D08-D5CBCC07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530" y="2047421"/>
            <a:ext cx="75209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6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第六章例题</a:t>
            </a:r>
            <a:endParaRPr lang="zh-CN" altLang="en-US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8D9B40F-38DF-49EC-8654-A5C20D01B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30" y="552851"/>
            <a:ext cx="8206740" cy="5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8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第七章例题</a:t>
            </a:r>
            <a:endParaRPr lang="zh-CN" altLang="en-US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1" y="1989139"/>
            <a:ext cx="10566399" cy="4137025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维数据写入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城市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环比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同比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定基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北京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1.0%, 1.2%, 1.2%</a:t>
            </a: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1.0%, 1.3%, 1.3%</a:t>
            </a: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广州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1.0%, 1.2%, 1.2%</a:t>
            </a: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深圳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1.0%, 1.4%, 1.5%</a:t>
            </a: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沈阳</a:t>
            </a:r>
            <a:r>
              <a:rPr lang="en-US" altLang="zh-CN" sz="2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 1.0%, 1.0%, 1.0%</a:t>
            </a:r>
            <a:endParaRPr lang="zh-CN" altLang="zh-CN" sz="28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58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第七章例题</a:t>
            </a:r>
            <a:endParaRPr lang="zh-CN" altLang="en-US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84A3377-2F00-42C8-8606-46775DEF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7" y="547687"/>
            <a:ext cx="11277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8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第七章例题</a:t>
            </a:r>
            <a:endParaRPr lang="zh-CN" altLang="zh-CN" b="1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1" y="1989139"/>
            <a:ext cx="10566399" cy="4137025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练习：语句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print(set(‘1223’))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的输出结果是（）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(‘1223’)        B. (‘1’, ‘2’, ‘2’, ‘3’)        C. 1223        D. {‘1’, ‘2’, ‘3’}</a:t>
            </a: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dirty="0"/>
          </a:p>
          <a:p>
            <a:pPr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练习：表达式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[1, ‘24’,[4, ‘567’],89][2][-1][1]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的输出结果是（）</a:t>
            </a:r>
            <a:endParaRPr lang="en-US" altLang="zh-CN" sz="28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endParaRPr lang="en-US" altLang="zh-CN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‘4’                B. ‘5’                               C. ‘6’           D. ‘7’</a:t>
            </a:r>
          </a:p>
          <a:p>
            <a:pPr marL="0" indent="0">
              <a:spcBef>
                <a:spcPct val="0"/>
              </a:spcBef>
              <a:buClr>
                <a:srgbClr val="00B0F0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第六章主要内容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8400676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组合数据类型的基本概念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列表类型：定义、索引、切片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列表类型的操作函数、操作方法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字典类型：定义、索引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字典的操作函数、方法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1ACBF1-A5B8-469F-A4AA-22940D68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noProof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第七章主要内容</a:t>
            </a:r>
            <a:endParaRPr lang="zh-CN" altLang="en-US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63051" y="2044931"/>
            <a:ext cx="8400676" cy="4380807"/>
          </a:xfrm>
        </p:spPr>
        <p:txBody>
          <a:bodyPr>
            <a:prstTxWarp prst="textNoShape">
              <a:avLst/>
            </a:prstTxWarp>
          </a:bodyPr>
          <a:lstStyle/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文件的使用：文件打开、关闭和读写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数据组织的维度：一维数据和二维数据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一维数据的处理：表示、存储和处理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二维数据的处理：表示、存储和处理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7000"/>
              </a:lnSpc>
            </a:pP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采用</a:t>
            </a:r>
            <a:r>
              <a:rPr lang="en-US" altLang="zh-CN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en-US" sz="2800" b="1" noProof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格式对一二维数据文件的读写</a:t>
            </a:r>
            <a:endParaRPr lang="en-US" altLang="zh-CN" sz="2800" b="1" noProof="1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016000" y="1960880"/>
            <a:ext cx="10240645" cy="108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打印“</a:t>
            </a:r>
            <a:r>
              <a:rPr lang="en-US" altLang="zh-CN" sz="2400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Hello World </a:t>
            </a:r>
            <a:r>
              <a:rPr lang="zh-CN" altLang="en-US" kern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！”</a:t>
            </a: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2350" y="3002706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print("Hello World")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2575" y="4159885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Hello World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016001" y="836614"/>
            <a:ext cx="10240433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第一章答案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016000" y="1960880"/>
            <a:ext cx="10240645" cy="1118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求两数之和</a:t>
            </a:r>
            <a:endParaRPr lang="en-US" altLang="zh-CN" kern="1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zh-CN" sz="2100" b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zh-CN" altLang="en-US" sz="20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52350" y="2983656"/>
          <a:ext cx="8128000" cy="18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6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 = 123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= 456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sum = a + b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print(sum)</a:t>
                      </a:r>
                      <a:endParaRPr lang="en-US" altLang="zh-CN" sz="2000" kern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52575" y="5030470"/>
          <a:ext cx="8128000" cy="106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62355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579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3161</Words>
  <Application>Microsoft Office PowerPoint</Application>
  <PresentationFormat>自定义</PresentationFormat>
  <Paragraphs>498</Paragraphs>
  <Slides>59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1_默认设计模板</vt:lpstr>
      <vt:lpstr>2_默认设计模板</vt:lpstr>
      <vt:lpstr>Photoshop.Image.7</vt:lpstr>
      <vt:lpstr>Equation.3</vt:lpstr>
      <vt:lpstr>PowerPoint 演示文稿</vt:lpstr>
      <vt:lpstr>第二章主要内容</vt:lpstr>
      <vt:lpstr>第三章主要内容</vt:lpstr>
      <vt:lpstr>第四章主要内容</vt:lpstr>
      <vt:lpstr>第五章主要内容</vt:lpstr>
      <vt:lpstr>第六章主要内容</vt:lpstr>
      <vt:lpstr>第七章主要内容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第六章例题</vt:lpstr>
      <vt:lpstr>第六章例题</vt:lpstr>
      <vt:lpstr>第六章例题</vt:lpstr>
      <vt:lpstr>第六章例题</vt:lpstr>
      <vt:lpstr>第七章例题</vt:lpstr>
      <vt:lpstr>第七章例题</vt:lpstr>
      <vt:lpstr>第七章例题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lijinghuaxf</cp:lastModifiedBy>
  <cp:revision>227</cp:revision>
  <dcterms:created xsi:type="dcterms:W3CDTF">2020-09-01T02:09:00Z</dcterms:created>
  <dcterms:modified xsi:type="dcterms:W3CDTF">2020-12-22T14:23:44Z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