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png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png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png"/><Relationship Id="rId1" Type="http://schemas.openxmlformats.org/officeDocument/2006/relationships/image" Target="../media/image111.png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9A1A6-57A7-4743-9205-B0D3B3581915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C273-DC7C-4A29-A470-66AA838B4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5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66150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2" name="文本占位符 661506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64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178938-ACE4-4EB6-A660-1DF3B0B65C17}" type="slidenum">
              <a:rPr lang="zh-CN" altLang="en-US" smtClean="0"/>
              <a:pPr/>
              <a:t>107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086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82227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82227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82227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9FFBF-1A7D-4601-95E3-24D185A5D628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5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0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0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3A91-3BA2-4F96-BE5A-52F50862798F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7A6-00DA-49AD-85CF-09C0BBEF0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49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50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51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54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58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59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jpeg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5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7.jpe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10" Type="http://schemas.openxmlformats.org/officeDocument/2006/relationships/image" Target="../media/image5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9.png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jpe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8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3.jpeg"/><Relationship Id="rId4" Type="http://schemas.openxmlformats.org/officeDocument/2006/relationships/image" Target="../media/image9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8.png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0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2.png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14.wmf"/><Relationship Id="rId4" Type="http://schemas.openxmlformats.org/officeDocument/2006/relationships/image" Target="../media/image111.png"/><Relationship Id="rId9" Type="http://schemas.openxmlformats.org/officeDocument/2006/relationships/oleObject" Target="../embeddings/oleObject89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94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99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29.png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2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3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31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32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35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36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39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41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43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46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5" name="矩形 1062914" descr="栎木"/>
          <p:cNvSpPr>
            <a:spLocks noChangeArrowheads="1" noChangeShapeType="1" noTextEdit="1"/>
          </p:cNvSpPr>
          <p:nvPr/>
        </p:nvSpPr>
        <p:spPr bwMode="auto">
          <a:xfrm>
            <a:off x="3863975" y="2349500"/>
            <a:ext cx="4343400" cy="838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zh-CN" altLang="en-US" sz="5400"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</a:rPr>
              <a:t>机  械  设  计</a:t>
            </a:r>
          </a:p>
        </p:txBody>
      </p:sp>
      <p:sp>
        <p:nvSpPr>
          <p:cNvPr id="1062916" name="文本框 1062915"/>
          <p:cNvSpPr txBox="1">
            <a:spLocks noChangeArrowheads="1"/>
          </p:cNvSpPr>
          <p:nvPr/>
        </p:nvSpPr>
        <p:spPr bwMode="auto">
          <a:xfrm>
            <a:off x="4079875" y="35734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1557841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5" grpId="0" animBg="1"/>
      <p:bldP spid="10629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107969"/>
          <p:cNvSpPr txBox="1">
            <a:spLocks noChangeArrowheads="1"/>
          </p:cNvSpPr>
          <p:nvPr/>
        </p:nvSpPr>
        <p:spPr bwMode="auto">
          <a:xfrm>
            <a:off x="2351088" y="1341439"/>
            <a:ext cx="7696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5</a:t>
            </a:r>
            <a:r>
              <a:rPr lang="zh-CN" altLang="en-US" sz="3200" b="1">
                <a:latin typeface="宋体" panose="02010600030101010101" pitchFamily="2" charset="-122"/>
              </a:rPr>
              <a:t>．机械零件设计中的标准化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标准化：对零件的结构尺寸、材料、检验、设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  计、制图制定统一的规范。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  化：零件标准化、部件通用化、机器系列化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国际标准  </a:t>
            </a:r>
            <a:r>
              <a:rPr lang="en-US" altLang="zh-CN" sz="2800" b="1">
                <a:latin typeface="宋体" panose="02010600030101010101" pitchFamily="2" charset="-122"/>
              </a:rPr>
              <a:t>ISO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国家标准  </a:t>
            </a:r>
            <a:r>
              <a:rPr lang="en-US" altLang="zh-CN" sz="2800" b="1">
                <a:latin typeface="宋体" panose="02010600030101010101" pitchFamily="2" charset="-122"/>
              </a:rPr>
              <a:t>GB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部颁标准  </a:t>
            </a:r>
            <a:r>
              <a:rPr lang="en-US" altLang="zh-CN" sz="2800" b="1">
                <a:latin typeface="宋体" panose="02010600030101010101" pitchFamily="2" charset="-122"/>
              </a:rPr>
              <a:t>JB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企业标准</a:t>
            </a:r>
            <a:endParaRPr lang="zh-CN" altLang="en-US" sz="2800" b="1">
              <a:solidFill>
                <a:srgbClr val="6633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913484"/>
      </p:ext>
    </p:extLst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2" name="文本框 1307651"/>
          <p:cNvSpPr txBox="1"/>
          <p:nvPr/>
        </p:nvSpPr>
        <p:spPr>
          <a:xfrm>
            <a:off x="3503613" y="2636838"/>
            <a:ext cx="53340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noProof="1">
                <a:effectLst>
                  <a:outerShdw blurRad="38100" dist="38100" dir="2700000">
                    <a:srgbClr val="C0C0C0"/>
                  </a:outerShdw>
                </a:effectLst>
                <a:latin typeface="宋体" pitchFamily="2" charset="-122"/>
                <a:cs typeface="+mn-ea"/>
              </a:rPr>
              <a:t>第十三章 滚动轴承</a:t>
            </a:r>
            <a:endParaRPr lang="zh-CN" altLang="en-US" sz="4400" b="1" noProof="1">
              <a:effectLst>
                <a:outerShdw blurRad="38100" dist="38100" dir="2700000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文本框 598017"/>
          <p:cNvSpPr txBox="1">
            <a:spLocks noChangeArrowheads="1"/>
          </p:cNvSpPr>
          <p:nvPr/>
        </p:nvSpPr>
        <p:spPr bwMode="auto">
          <a:xfrm>
            <a:off x="2514600" y="914401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一、滚动轴承的代号、类型及特点</a:t>
            </a:r>
          </a:p>
        </p:txBody>
      </p:sp>
      <p:sp>
        <p:nvSpPr>
          <p:cNvPr id="598019" name="文本框 598018"/>
          <p:cNvSpPr txBox="1">
            <a:spLocks noChangeArrowheads="1"/>
          </p:cNvSpPr>
          <p:nvPr/>
        </p:nvSpPr>
        <p:spPr bwMode="auto">
          <a:xfrm>
            <a:off x="2514600" y="1433513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用“轴承代号”来表示轴承的类型、特点、结构尺寸、精度等级等。</a:t>
            </a:r>
          </a:p>
        </p:txBody>
      </p:sp>
      <p:sp>
        <p:nvSpPr>
          <p:cNvPr id="598024" name="文本框 598023"/>
          <p:cNvSpPr txBox="1">
            <a:spLocks noChangeArrowheads="1"/>
          </p:cNvSpPr>
          <p:nvPr/>
        </p:nvSpPr>
        <p:spPr bwMode="auto">
          <a:xfrm>
            <a:off x="2495550" y="2349501"/>
            <a:ext cx="7696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例：</a:t>
            </a:r>
            <a:r>
              <a:rPr lang="en-US" altLang="zh-CN" sz="2800" b="1">
                <a:latin typeface="宋体" panose="02010600030101010101" pitchFamily="2" charset="-122"/>
              </a:rPr>
              <a:t>6204  N2310  1322   7015C   30334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51224  7211c/P5</a:t>
            </a:r>
          </a:p>
        </p:txBody>
      </p:sp>
      <p:sp>
        <p:nvSpPr>
          <p:cNvPr id="598027" name="文本框 598026"/>
          <p:cNvSpPr txBox="1">
            <a:spLocks noChangeArrowheads="1"/>
          </p:cNvSpPr>
          <p:nvPr/>
        </p:nvSpPr>
        <p:spPr bwMode="auto">
          <a:xfrm>
            <a:off x="2566988" y="32845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二、滚动轴承类型的选择</a:t>
            </a:r>
          </a:p>
        </p:txBody>
      </p:sp>
      <p:sp>
        <p:nvSpPr>
          <p:cNvPr id="598028" name="文本框 598027"/>
          <p:cNvSpPr txBox="1">
            <a:spLocks noChangeArrowheads="1"/>
          </p:cNvSpPr>
          <p:nvPr/>
        </p:nvSpPr>
        <p:spPr bwMode="auto">
          <a:xfrm>
            <a:off x="2495550" y="3860800"/>
            <a:ext cx="7543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选择滚动轴承的类型应根据轴承的工作载荷（包括性质、大小、方向）、转速、调心性能及其他特殊要求。</a:t>
            </a:r>
          </a:p>
        </p:txBody>
      </p:sp>
    </p:spTree>
    <p:extLst>
      <p:ext uri="{BB962C8B-B14F-4D97-AF65-F5344CB8AC3E}">
        <p14:creationId xmlns:p14="http://schemas.microsoft.com/office/powerpoint/2010/main" val="28213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/>
      <p:bldP spid="598019" grpId="0"/>
      <p:bldP spid="598024" grpId="0"/>
      <p:bldP spid="598027" grpId="0"/>
      <p:bldP spid="59802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文本框 615425"/>
          <p:cNvSpPr txBox="1">
            <a:spLocks noChangeArrowheads="1"/>
          </p:cNvSpPr>
          <p:nvPr/>
        </p:nvSpPr>
        <p:spPr bwMode="auto">
          <a:xfrm>
            <a:off x="2438400" y="381001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三、滚动轴承尺寸的选择</a:t>
            </a:r>
          </a:p>
        </p:txBody>
      </p:sp>
      <p:sp>
        <p:nvSpPr>
          <p:cNvPr id="615428" name="文本框 615427"/>
          <p:cNvSpPr txBox="1">
            <a:spLocks noChangeArrowheads="1"/>
          </p:cNvSpPr>
          <p:nvPr/>
        </p:nvSpPr>
        <p:spPr bwMode="auto">
          <a:xfrm>
            <a:off x="2566988" y="9080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失效形式</a:t>
            </a:r>
          </a:p>
        </p:txBody>
      </p:sp>
      <p:sp>
        <p:nvSpPr>
          <p:cNvPr id="106499" name="矩形 615431"/>
          <p:cNvSpPr>
            <a:spLocks noChangeArrowheads="1"/>
          </p:cNvSpPr>
          <p:nvPr/>
        </p:nvSpPr>
        <p:spPr bwMode="auto">
          <a:xfrm>
            <a:off x="2927351" y="13414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点蚀、塑性变形</a:t>
            </a:r>
          </a:p>
        </p:txBody>
      </p:sp>
      <p:sp>
        <p:nvSpPr>
          <p:cNvPr id="615433" name="文本框 615432"/>
          <p:cNvSpPr txBox="1">
            <a:spLocks noChangeArrowheads="1"/>
          </p:cNvSpPr>
          <p:nvPr/>
        </p:nvSpPr>
        <p:spPr bwMode="auto">
          <a:xfrm>
            <a:off x="2566988" y="1773238"/>
            <a:ext cx="230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设计准则</a:t>
            </a:r>
          </a:p>
        </p:txBody>
      </p:sp>
      <p:sp>
        <p:nvSpPr>
          <p:cNvPr id="615434" name="文本框 615433"/>
          <p:cNvSpPr txBox="1">
            <a:spLocks noChangeArrowheads="1"/>
          </p:cNvSpPr>
          <p:nvPr/>
        </p:nvSpPr>
        <p:spPr bwMode="auto">
          <a:xfrm>
            <a:off x="2971800" y="2276475"/>
            <a:ext cx="7696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正常使用的回转滚动轴承：寿命计算。</a:t>
            </a:r>
            <a:endParaRPr lang="zh-CN" altLang="en-US" sz="2800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不转动、摆动、转速低的轴承：静强度计算。</a:t>
            </a:r>
          </a:p>
        </p:txBody>
      </p:sp>
      <p:sp>
        <p:nvSpPr>
          <p:cNvPr id="615435" name="文本框 615434"/>
          <p:cNvSpPr txBox="1">
            <a:spLocks noChangeArrowheads="1"/>
          </p:cNvSpPr>
          <p:nvPr/>
        </p:nvSpPr>
        <p:spPr bwMode="auto">
          <a:xfrm>
            <a:off x="2495550" y="3213101"/>
            <a:ext cx="705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．滚动轴承的寿命计算－针对疲劳点蚀</a:t>
            </a:r>
          </a:p>
        </p:txBody>
      </p:sp>
      <p:sp>
        <p:nvSpPr>
          <p:cNvPr id="615436" name="文本框 615435"/>
          <p:cNvSpPr txBox="1">
            <a:spLocks noChangeArrowheads="1"/>
          </p:cNvSpPr>
          <p:nvPr/>
        </p:nvSpPr>
        <p:spPr bwMode="auto">
          <a:xfrm>
            <a:off x="2424113" y="37163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）额定寿命及额定动载荷</a:t>
            </a:r>
          </a:p>
        </p:txBody>
      </p:sp>
      <p:sp>
        <p:nvSpPr>
          <p:cNvPr id="615437" name="文本框 615436"/>
          <p:cNvSpPr txBox="1">
            <a:spLocks noChangeArrowheads="1"/>
          </p:cNvSpPr>
          <p:nvPr/>
        </p:nvSpPr>
        <p:spPr bwMode="auto">
          <a:xfrm>
            <a:off x="2424113" y="4221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）轴承寿命的计算公式</a:t>
            </a:r>
          </a:p>
        </p:txBody>
      </p:sp>
      <p:graphicFrame>
        <p:nvGraphicFramePr>
          <p:cNvPr id="615438" name="对象 615437"/>
          <p:cNvGraphicFramePr>
            <a:graphicFrameLocks/>
          </p:cNvGraphicFramePr>
          <p:nvPr/>
        </p:nvGraphicFramePr>
        <p:xfrm>
          <a:off x="2855913" y="4797425"/>
          <a:ext cx="606266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r:id="rId3" imgW="2945439" imgH="660430" progId="Equation.DSMT4">
                  <p:embed/>
                </p:oleObj>
              </mc:Choice>
              <mc:Fallback>
                <p:oleObj r:id="rId3" imgW="2945439" imgH="6604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797425"/>
                        <a:ext cx="6062662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9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/>
      <p:bldP spid="615428" grpId="0"/>
      <p:bldP spid="615433" grpId="0"/>
      <p:bldP spid="615434" grpId="0"/>
      <p:bldP spid="615435" grpId="0"/>
      <p:bldP spid="615436" grpId="0"/>
      <p:bldP spid="61543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文本框 621569"/>
          <p:cNvSpPr txBox="1">
            <a:spLocks noChangeArrowheads="1"/>
          </p:cNvSpPr>
          <p:nvPr/>
        </p:nvSpPr>
        <p:spPr bwMode="auto">
          <a:xfrm>
            <a:off x="2743200" y="10160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）当量动载荷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621571" name="文本框 621570"/>
          <p:cNvSpPr txBox="1">
            <a:spLocks noChangeArrowheads="1"/>
          </p:cNvSpPr>
          <p:nvPr/>
        </p:nvSpPr>
        <p:spPr bwMode="auto">
          <a:xfrm>
            <a:off x="2743200" y="1473200"/>
            <a:ext cx="693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在当量动载荷作用下，轴承寿命与实际复合载荷作用下的轴承寿命相同。</a:t>
            </a:r>
          </a:p>
        </p:txBody>
      </p:sp>
      <p:sp>
        <p:nvSpPr>
          <p:cNvPr id="107523" name="矩形 621574"/>
          <p:cNvSpPr>
            <a:spLocks noChangeArrowheads="1"/>
          </p:cNvSpPr>
          <p:nvPr/>
        </p:nvSpPr>
        <p:spPr bwMode="auto">
          <a:xfrm>
            <a:off x="4656139" y="2420938"/>
            <a:ext cx="345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P=f</a:t>
            </a:r>
            <a:r>
              <a:rPr lang="en-US" altLang="zh-CN" sz="14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XF</a:t>
            </a:r>
            <a:r>
              <a:rPr lang="en-US" altLang="zh-CN" sz="1400" b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+YF</a:t>
            </a:r>
            <a:r>
              <a:rPr lang="en-US" altLang="zh-CN" sz="14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21576" name="文本框 621575"/>
          <p:cNvSpPr txBox="1">
            <a:spLocks noChangeArrowheads="1"/>
          </p:cNvSpPr>
          <p:nvPr/>
        </p:nvSpPr>
        <p:spPr bwMode="auto">
          <a:xfrm>
            <a:off x="2711450" y="2852738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）向心推力轴承的径向载荷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r</a:t>
            </a:r>
            <a:r>
              <a:rPr lang="zh-CN" altLang="en-US" sz="2800" b="1">
                <a:latin typeface="宋体" panose="02010600030101010101" pitchFamily="2" charset="-122"/>
              </a:rPr>
              <a:t>与轴向载荷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的计算</a:t>
            </a:r>
          </a:p>
        </p:txBody>
      </p:sp>
      <p:sp>
        <p:nvSpPr>
          <p:cNvPr id="107525" name="文本框 621577"/>
          <p:cNvSpPr txBox="1">
            <a:spLocks noChangeArrowheads="1"/>
          </p:cNvSpPr>
          <p:nvPr/>
        </p:nvSpPr>
        <p:spPr bwMode="auto">
          <a:xfrm>
            <a:off x="3719513" y="4292601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d</a:t>
            </a:r>
            <a:r>
              <a:rPr lang="en-US" altLang="zh-CN" sz="1400" b="1" baseline="-25000">
                <a:latin typeface="宋体" panose="02010600030101010101" pitchFamily="2" charset="-122"/>
              </a:rPr>
              <a:t>1</a:t>
            </a:r>
            <a:endParaRPr lang="en-US" altLang="zh-CN" sz="1400" b="1">
              <a:latin typeface="宋体" panose="02010600030101010101" pitchFamily="2" charset="-122"/>
            </a:endParaRPr>
          </a:p>
        </p:txBody>
      </p:sp>
      <p:sp>
        <p:nvSpPr>
          <p:cNvPr id="107526" name="文本框 621578"/>
          <p:cNvSpPr txBox="1">
            <a:spLocks noChangeArrowheads="1"/>
          </p:cNvSpPr>
          <p:nvPr/>
        </p:nvSpPr>
        <p:spPr bwMode="auto">
          <a:xfrm>
            <a:off x="5016501" y="4292601"/>
            <a:ext cx="57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d</a:t>
            </a:r>
            <a:r>
              <a:rPr lang="en-US" altLang="zh-CN" sz="1400" b="1" baseline="-25000">
                <a:latin typeface="宋体" panose="02010600030101010101" pitchFamily="2" charset="-122"/>
              </a:rPr>
              <a:t>2</a:t>
            </a:r>
            <a:endParaRPr lang="en-US" altLang="zh-CN" sz="1400" b="1">
              <a:latin typeface="宋体" panose="02010600030101010101" pitchFamily="2" charset="-122"/>
            </a:endParaRPr>
          </a:p>
        </p:txBody>
      </p:sp>
      <p:sp>
        <p:nvSpPr>
          <p:cNvPr id="107527" name="文本框 621579"/>
          <p:cNvSpPr txBox="1">
            <a:spLocks noChangeArrowheads="1"/>
          </p:cNvSpPr>
          <p:nvPr/>
        </p:nvSpPr>
        <p:spPr bwMode="auto">
          <a:xfrm>
            <a:off x="4583114" y="3429001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a</a:t>
            </a:r>
          </a:p>
        </p:txBody>
      </p:sp>
      <p:grpSp>
        <p:nvGrpSpPr>
          <p:cNvPr id="107528" name="组合 621580"/>
          <p:cNvGrpSpPr>
            <a:grpSpLocks/>
          </p:cNvGrpSpPr>
          <p:nvPr/>
        </p:nvGrpSpPr>
        <p:grpSpPr bwMode="auto">
          <a:xfrm>
            <a:off x="3359151" y="3860801"/>
            <a:ext cx="2447925" cy="658813"/>
            <a:chOff x="1540" y="806"/>
            <a:chExt cx="2585" cy="665"/>
          </a:xfrm>
        </p:grpSpPr>
        <p:sp>
          <p:nvSpPr>
            <p:cNvPr id="107529" name="直接连接符 621581"/>
            <p:cNvSpPr>
              <a:spLocks noChangeShapeType="1"/>
            </p:cNvSpPr>
            <p:nvPr/>
          </p:nvSpPr>
          <p:spPr bwMode="auto">
            <a:xfrm>
              <a:off x="1540" y="1139"/>
              <a:ext cx="25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0" name="椭圆 621582"/>
            <p:cNvSpPr>
              <a:spLocks noChangeArrowheads="1"/>
            </p:cNvSpPr>
            <p:nvPr/>
          </p:nvSpPr>
          <p:spPr bwMode="auto">
            <a:xfrm>
              <a:off x="1725" y="889"/>
              <a:ext cx="184" cy="16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1" name="直接连接符 621583"/>
            <p:cNvSpPr>
              <a:spLocks noChangeShapeType="1"/>
            </p:cNvSpPr>
            <p:nvPr/>
          </p:nvSpPr>
          <p:spPr bwMode="auto">
            <a:xfrm flipV="1">
              <a:off x="1632" y="806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2" name="直接连接符 621584"/>
            <p:cNvSpPr>
              <a:spLocks noChangeShapeType="1"/>
            </p:cNvSpPr>
            <p:nvPr/>
          </p:nvSpPr>
          <p:spPr bwMode="auto">
            <a:xfrm>
              <a:off x="1632" y="806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3" name="椭圆 621585"/>
            <p:cNvSpPr>
              <a:spLocks noChangeArrowheads="1"/>
            </p:cNvSpPr>
            <p:nvPr/>
          </p:nvSpPr>
          <p:spPr bwMode="auto">
            <a:xfrm flipV="1">
              <a:off x="1725" y="1222"/>
              <a:ext cx="184" cy="16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4" name="直接连接符 621586"/>
            <p:cNvSpPr>
              <a:spLocks noChangeShapeType="1"/>
            </p:cNvSpPr>
            <p:nvPr/>
          </p:nvSpPr>
          <p:spPr bwMode="auto">
            <a:xfrm>
              <a:off x="1632" y="1222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5" name="直接连接符 621587"/>
            <p:cNvSpPr>
              <a:spLocks noChangeShapeType="1"/>
            </p:cNvSpPr>
            <p:nvPr/>
          </p:nvSpPr>
          <p:spPr bwMode="auto">
            <a:xfrm flipV="1">
              <a:off x="1632" y="1471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6" name="椭圆 621588"/>
            <p:cNvSpPr>
              <a:spLocks noChangeArrowheads="1"/>
            </p:cNvSpPr>
            <p:nvPr/>
          </p:nvSpPr>
          <p:spPr bwMode="auto">
            <a:xfrm flipH="1">
              <a:off x="3756" y="889"/>
              <a:ext cx="184" cy="16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7" name="直接连接符 621589"/>
            <p:cNvSpPr>
              <a:spLocks noChangeShapeType="1"/>
            </p:cNvSpPr>
            <p:nvPr/>
          </p:nvSpPr>
          <p:spPr bwMode="auto">
            <a:xfrm flipH="1" flipV="1">
              <a:off x="4033" y="806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8" name="直接连接符 621590"/>
            <p:cNvSpPr>
              <a:spLocks noChangeShapeType="1"/>
            </p:cNvSpPr>
            <p:nvPr/>
          </p:nvSpPr>
          <p:spPr bwMode="auto">
            <a:xfrm flipH="1">
              <a:off x="3756" y="806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39" name="椭圆 621591"/>
            <p:cNvSpPr>
              <a:spLocks noChangeArrowheads="1"/>
            </p:cNvSpPr>
            <p:nvPr/>
          </p:nvSpPr>
          <p:spPr bwMode="auto">
            <a:xfrm flipH="1" flipV="1">
              <a:off x="3756" y="1222"/>
              <a:ext cx="184" cy="16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0" name="直接连接符 621592"/>
            <p:cNvSpPr>
              <a:spLocks noChangeShapeType="1"/>
            </p:cNvSpPr>
            <p:nvPr/>
          </p:nvSpPr>
          <p:spPr bwMode="auto">
            <a:xfrm flipH="1">
              <a:off x="4033" y="1222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1" name="直接连接符 621593"/>
            <p:cNvSpPr>
              <a:spLocks noChangeShapeType="1"/>
            </p:cNvSpPr>
            <p:nvPr/>
          </p:nvSpPr>
          <p:spPr bwMode="auto">
            <a:xfrm flipH="1" flipV="1">
              <a:off x="3756" y="1471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2" name="直接连接符 621594"/>
            <p:cNvSpPr>
              <a:spLocks noChangeShapeType="1"/>
            </p:cNvSpPr>
            <p:nvPr/>
          </p:nvSpPr>
          <p:spPr bwMode="auto">
            <a:xfrm>
              <a:off x="1632" y="806"/>
              <a:ext cx="462" cy="4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3" name="直接连接符 621595"/>
            <p:cNvSpPr>
              <a:spLocks noChangeShapeType="1"/>
            </p:cNvSpPr>
            <p:nvPr/>
          </p:nvSpPr>
          <p:spPr bwMode="auto">
            <a:xfrm>
              <a:off x="3571" y="1055"/>
              <a:ext cx="462" cy="4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4" name="直接连接符 621596"/>
            <p:cNvSpPr>
              <a:spLocks noChangeShapeType="1"/>
            </p:cNvSpPr>
            <p:nvPr/>
          </p:nvSpPr>
          <p:spPr bwMode="auto">
            <a:xfrm flipH="1">
              <a:off x="3571" y="806"/>
              <a:ext cx="462" cy="4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5" name="直接连接符 621597"/>
            <p:cNvSpPr>
              <a:spLocks noChangeShapeType="1"/>
            </p:cNvSpPr>
            <p:nvPr/>
          </p:nvSpPr>
          <p:spPr bwMode="auto">
            <a:xfrm flipH="1">
              <a:off x="1632" y="1055"/>
              <a:ext cx="462" cy="4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6" name="直接连接符 621598"/>
            <p:cNvSpPr>
              <a:spLocks noChangeShapeType="1"/>
            </p:cNvSpPr>
            <p:nvPr/>
          </p:nvSpPr>
          <p:spPr bwMode="auto">
            <a:xfrm>
              <a:off x="2002" y="1139"/>
              <a:ext cx="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7" name="直接连接符 621599"/>
            <p:cNvSpPr>
              <a:spLocks noChangeShapeType="1"/>
            </p:cNvSpPr>
            <p:nvPr/>
          </p:nvSpPr>
          <p:spPr bwMode="auto">
            <a:xfrm flipH="1">
              <a:off x="3294" y="1139"/>
              <a:ext cx="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48" name="直接连接符 621600"/>
            <p:cNvSpPr>
              <a:spLocks noChangeShapeType="1"/>
            </p:cNvSpPr>
            <p:nvPr/>
          </p:nvSpPr>
          <p:spPr bwMode="auto">
            <a:xfrm flipH="1">
              <a:off x="2655" y="903"/>
              <a:ext cx="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7549" name="文本框 621602"/>
          <p:cNvSpPr txBox="1">
            <a:spLocks noChangeArrowheads="1"/>
          </p:cNvSpPr>
          <p:nvPr/>
        </p:nvSpPr>
        <p:spPr bwMode="auto">
          <a:xfrm>
            <a:off x="9018589" y="4275138"/>
            <a:ext cx="60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d</a:t>
            </a:r>
            <a:r>
              <a:rPr lang="en-US" altLang="zh-CN" sz="1400" b="1" baseline="-25000">
                <a:latin typeface="宋体" panose="02010600030101010101" pitchFamily="2" charset="-122"/>
              </a:rPr>
              <a:t>1</a:t>
            </a:r>
            <a:endParaRPr lang="en-US" altLang="zh-CN" sz="1400" b="1">
              <a:latin typeface="宋体" panose="02010600030101010101" pitchFamily="2" charset="-122"/>
            </a:endParaRPr>
          </a:p>
        </p:txBody>
      </p:sp>
      <p:sp>
        <p:nvSpPr>
          <p:cNvPr id="107550" name="文本框 621603"/>
          <p:cNvSpPr txBox="1">
            <a:spLocks noChangeArrowheads="1"/>
          </p:cNvSpPr>
          <p:nvPr/>
        </p:nvSpPr>
        <p:spPr bwMode="auto">
          <a:xfrm>
            <a:off x="6167439" y="4292601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d</a:t>
            </a:r>
            <a:r>
              <a:rPr lang="en-US" altLang="zh-CN" sz="1400" b="1" baseline="-25000">
                <a:latin typeface="宋体" panose="02010600030101010101" pitchFamily="2" charset="-122"/>
              </a:rPr>
              <a:t>2</a:t>
            </a:r>
            <a:endParaRPr lang="en-US" altLang="zh-CN" sz="1400" b="1">
              <a:latin typeface="宋体" panose="02010600030101010101" pitchFamily="2" charset="-122"/>
            </a:endParaRPr>
          </a:p>
        </p:txBody>
      </p:sp>
      <p:sp>
        <p:nvSpPr>
          <p:cNvPr id="107551" name="文本框 621604"/>
          <p:cNvSpPr txBox="1">
            <a:spLocks noChangeArrowheads="1"/>
          </p:cNvSpPr>
          <p:nvPr/>
        </p:nvSpPr>
        <p:spPr bwMode="auto">
          <a:xfrm>
            <a:off x="7751764" y="3500438"/>
            <a:ext cx="642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107552" name="直接连接符 621605"/>
          <p:cNvSpPr>
            <a:spLocks noChangeShapeType="1"/>
          </p:cNvSpPr>
          <p:nvPr/>
        </p:nvSpPr>
        <p:spPr bwMode="auto">
          <a:xfrm>
            <a:off x="6470651" y="4229100"/>
            <a:ext cx="25749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07553" name="组合 621606"/>
          <p:cNvGrpSpPr>
            <a:grpSpLocks/>
          </p:cNvGrpSpPr>
          <p:nvPr/>
        </p:nvGrpSpPr>
        <p:grpSpPr bwMode="auto">
          <a:xfrm flipH="1">
            <a:off x="6259513" y="3908425"/>
            <a:ext cx="736600" cy="649288"/>
            <a:chOff x="3278" y="2832"/>
            <a:chExt cx="384" cy="333"/>
          </a:xfrm>
        </p:grpSpPr>
        <p:sp>
          <p:nvSpPr>
            <p:cNvPr id="107554" name="椭圆 621607"/>
            <p:cNvSpPr>
              <a:spLocks noChangeArrowheads="1"/>
            </p:cNvSpPr>
            <p:nvPr/>
          </p:nvSpPr>
          <p:spPr bwMode="auto">
            <a:xfrm>
              <a:off x="3326" y="2874"/>
              <a:ext cx="96" cy="8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55" name="直接连接符 621608"/>
            <p:cNvSpPr>
              <a:spLocks noChangeShapeType="1"/>
            </p:cNvSpPr>
            <p:nvPr/>
          </p:nvSpPr>
          <p:spPr bwMode="auto">
            <a:xfrm flipV="1">
              <a:off x="3278" y="2832"/>
              <a:ext cx="0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56" name="直接连接符 621609"/>
            <p:cNvSpPr>
              <a:spLocks noChangeShapeType="1"/>
            </p:cNvSpPr>
            <p:nvPr/>
          </p:nvSpPr>
          <p:spPr bwMode="auto">
            <a:xfrm>
              <a:off x="3278" y="283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57" name="椭圆 621610"/>
            <p:cNvSpPr>
              <a:spLocks noChangeArrowheads="1"/>
            </p:cNvSpPr>
            <p:nvPr/>
          </p:nvSpPr>
          <p:spPr bwMode="auto">
            <a:xfrm flipV="1">
              <a:off x="3326" y="3040"/>
              <a:ext cx="96" cy="8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58" name="直接连接符 621611"/>
            <p:cNvSpPr>
              <a:spLocks noChangeShapeType="1"/>
            </p:cNvSpPr>
            <p:nvPr/>
          </p:nvSpPr>
          <p:spPr bwMode="auto">
            <a:xfrm>
              <a:off x="3278" y="3040"/>
              <a:ext cx="0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59" name="直接连接符 621612"/>
            <p:cNvSpPr>
              <a:spLocks noChangeShapeType="1"/>
            </p:cNvSpPr>
            <p:nvPr/>
          </p:nvSpPr>
          <p:spPr bwMode="auto">
            <a:xfrm flipV="1">
              <a:off x="3278" y="3165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0" name="直接连接符 621613"/>
            <p:cNvSpPr>
              <a:spLocks noChangeShapeType="1"/>
            </p:cNvSpPr>
            <p:nvPr/>
          </p:nvSpPr>
          <p:spPr bwMode="auto">
            <a:xfrm>
              <a:off x="3278" y="2832"/>
              <a:ext cx="24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1" name="直接连接符 621614"/>
            <p:cNvSpPr>
              <a:spLocks noChangeShapeType="1"/>
            </p:cNvSpPr>
            <p:nvPr/>
          </p:nvSpPr>
          <p:spPr bwMode="auto">
            <a:xfrm flipH="1">
              <a:off x="3278" y="2957"/>
              <a:ext cx="24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2" name="直接连接符 621615"/>
            <p:cNvSpPr>
              <a:spLocks noChangeShapeType="1"/>
            </p:cNvSpPr>
            <p:nvPr/>
          </p:nvSpPr>
          <p:spPr bwMode="auto">
            <a:xfrm>
              <a:off x="3470" y="2999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63" name="组合 621616"/>
          <p:cNvGrpSpPr>
            <a:grpSpLocks/>
          </p:cNvGrpSpPr>
          <p:nvPr/>
        </p:nvGrpSpPr>
        <p:grpSpPr bwMode="auto">
          <a:xfrm flipH="1">
            <a:off x="8467726" y="3908425"/>
            <a:ext cx="735013" cy="649288"/>
            <a:chOff x="4142" y="2832"/>
            <a:chExt cx="384" cy="333"/>
          </a:xfrm>
        </p:grpSpPr>
        <p:sp>
          <p:nvSpPr>
            <p:cNvPr id="107564" name="椭圆 621617"/>
            <p:cNvSpPr>
              <a:spLocks noChangeArrowheads="1"/>
            </p:cNvSpPr>
            <p:nvPr/>
          </p:nvSpPr>
          <p:spPr bwMode="auto">
            <a:xfrm flipH="1">
              <a:off x="4382" y="2874"/>
              <a:ext cx="96" cy="8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5" name="直接连接符 621618"/>
            <p:cNvSpPr>
              <a:spLocks noChangeShapeType="1"/>
            </p:cNvSpPr>
            <p:nvPr/>
          </p:nvSpPr>
          <p:spPr bwMode="auto">
            <a:xfrm flipH="1" flipV="1">
              <a:off x="4526" y="2832"/>
              <a:ext cx="0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6" name="直接连接符 621619"/>
            <p:cNvSpPr>
              <a:spLocks noChangeShapeType="1"/>
            </p:cNvSpPr>
            <p:nvPr/>
          </p:nvSpPr>
          <p:spPr bwMode="auto">
            <a:xfrm flipH="1">
              <a:off x="4382" y="283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7" name="椭圆 621620"/>
            <p:cNvSpPr>
              <a:spLocks noChangeArrowheads="1"/>
            </p:cNvSpPr>
            <p:nvPr/>
          </p:nvSpPr>
          <p:spPr bwMode="auto">
            <a:xfrm flipH="1" flipV="1">
              <a:off x="4382" y="3040"/>
              <a:ext cx="96" cy="8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8" name="直接连接符 621621"/>
            <p:cNvSpPr>
              <a:spLocks noChangeShapeType="1"/>
            </p:cNvSpPr>
            <p:nvPr/>
          </p:nvSpPr>
          <p:spPr bwMode="auto">
            <a:xfrm flipH="1">
              <a:off x="4526" y="3040"/>
              <a:ext cx="0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69" name="直接连接符 621622"/>
            <p:cNvSpPr>
              <a:spLocks noChangeShapeType="1"/>
            </p:cNvSpPr>
            <p:nvPr/>
          </p:nvSpPr>
          <p:spPr bwMode="auto">
            <a:xfrm flipH="1" flipV="1">
              <a:off x="4382" y="3165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70" name="直接连接符 621623"/>
            <p:cNvSpPr>
              <a:spLocks noChangeShapeType="1"/>
            </p:cNvSpPr>
            <p:nvPr/>
          </p:nvSpPr>
          <p:spPr bwMode="auto">
            <a:xfrm>
              <a:off x="4286" y="2957"/>
              <a:ext cx="24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71" name="直接连接符 621624"/>
            <p:cNvSpPr>
              <a:spLocks noChangeShapeType="1"/>
            </p:cNvSpPr>
            <p:nvPr/>
          </p:nvSpPr>
          <p:spPr bwMode="auto">
            <a:xfrm flipH="1">
              <a:off x="4286" y="2832"/>
              <a:ext cx="24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572" name="直接连接符 621625"/>
            <p:cNvSpPr>
              <a:spLocks noChangeShapeType="1"/>
            </p:cNvSpPr>
            <p:nvPr/>
          </p:nvSpPr>
          <p:spPr bwMode="auto">
            <a:xfrm flipH="1">
              <a:off x="4142" y="2999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7573" name="直接连接符 621626"/>
          <p:cNvSpPr>
            <a:spLocks noChangeShapeType="1"/>
          </p:cNvSpPr>
          <p:nvPr/>
        </p:nvSpPr>
        <p:spPr bwMode="auto">
          <a:xfrm flipH="1">
            <a:off x="7573963" y="3997325"/>
            <a:ext cx="3683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/>
      <p:bldP spid="621571" grpId="0"/>
      <p:bldP spid="62157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文本框 629761"/>
          <p:cNvSpPr txBox="1">
            <a:spLocks noChangeArrowheads="1"/>
          </p:cNvSpPr>
          <p:nvPr/>
        </p:nvSpPr>
        <p:spPr bwMode="auto">
          <a:xfrm>
            <a:off x="2135188" y="134143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．滚动轴承的静强度计算</a:t>
            </a:r>
            <a:r>
              <a:rPr lang="en-US" altLang="zh-CN" sz="2800" b="1">
                <a:latin typeface="宋体" panose="02010600030101010101" pitchFamily="2" charset="-122"/>
              </a:rPr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针对塑性变形</a:t>
            </a:r>
          </a:p>
        </p:txBody>
      </p:sp>
      <p:sp>
        <p:nvSpPr>
          <p:cNvPr id="629763" name="文本框 629762"/>
          <p:cNvSpPr txBox="1">
            <a:spLocks noChangeArrowheads="1"/>
          </p:cNvSpPr>
          <p:nvPr/>
        </p:nvSpPr>
        <p:spPr bwMode="auto">
          <a:xfrm>
            <a:off x="2424113" y="1916114"/>
            <a:ext cx="7696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）额定静载荷</a:t>
            </a:r>
            <a:r>
              <a:rPr lang="en-US" altLang="zh-CN" sz="2800" b="1">
                <a:latin typeface="宋体" panose="02010600030101010101" pitchFamily="2" charset="-122"/>
              </a:rPr>
              <a:t>C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：受载最大的滚动体与较弱的套圈滚边上产生的永久变形量之和，等于滚动体直径的万分之一时的载荷。</a:t>
            </a:r>
          </a:p>
        </p:txBody>
      </p:sp>
      <p:sp>
        <p:nvSpPr>
          <p:cNvPr id="629764" name="文本框 629763"/>
          <p:cNvSpPr txBox="1">
            <a:spLocks noChangeArrowheads="1"/>
          </p:cNvSpPr>
          <p:nvPr/>
        </p:nvSpPr>
        <p:spPr bwMode="auto">
          <a:xfrm>
            <a:off x="2424113" y="3357563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）当量静载荷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  <a:r>
              <a:rPr lang="en-US" altLang="zh-CN" sz="14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：轴承上作用的径向载荷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r</a:t>
            </a:r>
            <a:r>
              <a:rPr lang="zh-CN" altLang="en-US" sz="2800" b="1">
                <a:latin typeface="宋体" panose="02010600030101010101" pitchFamily="2" charset="-122"/>
              </a:rPr>
              <a:t>和轴向载荷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，应合成一个当量静载荷。</a:t>
            </a:r>
          </a:p>
        </p:txBody>
      </p:sp>
      <p:sp>
        <p:nvSpPr>
          <p:cNvPr id="629765" name="文本框 629764"/>
          <p:cNvSpPr txBox="1">
            <a:spLocks noChangeArrowheads="1"/>
          </p:cNvSpPr>
          <p:nvPr/>
        </p:nvSpPr>
        <p:spPr bwMode="auto">
          <a:xfrm>
            <a:off x="4656138" y="42926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 =X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r</a:t>
            </a:r>
            <a:r>
              <a:rPr lang="en-US" altLang="zh-CN" sz="2800" b="1">
                <a:latin typeface="宋体" panose="02010600030101010101" pitchFamily="2" charset="-122"/>
              </a:rPr>
              <a:t> + Y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F</a:t>
            </a:r>
            <a:r>
              <a:rPr lang="en-US" altLang="zh-CN" sz="1400" b="1"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629767" name="文本框 629766"/>
          <p:cNvSpPr txBox="1">
            <a:spLocks noChangeArrowheads="1"/>
          </p:cNvSpPr>
          <p:nvPr/>
        </p:nvSpPr>
        <p:spPr bwMode="auto">
          <a:xfrm>
            <a:off x="2424113" y="4868863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）静载荷计算公式：</a:t>
            </a:r>
            <a:r>
              <a:rPr lang="en-US" altLang="zh-CN" sz="2800" b="1">
                <a:latin typeface="宋体" panose="02010600030101010101" pitchFamily="2" charset="-122"/>
              </a:rPr>
              <a:t>C</a:t>
            </a:r>
            <a:r>
              <a:rPr lang="en-US" altLang="zh-CN" sz="1400" b="1" baseline="-10000">
                <a:latin typeface="宋体" panose="02010600030101010101" pitchFamily="2" charset="-122"/>
              </a:rPr>
              <a:t>0 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 S</a:t>
            </a:r>
            <a:r>
              <a:rPr lang="en-US" altLang="zh-CN" sz="1400" b="1" baseline="-10000">
                <a:latin typeface="宋体" panose="02010600030101010101" pitchFamily="2" charset="-122"/>
              </a:rPr>
              <a:t>0 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400" b="1" baseline="-10000">
                <a:latin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50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/>
      <p:bldP spid="629763" grpId="0"/>
      <p:bldP spid="629764" grpId="0"/>
      <p:bldP spid="629765" grpId="0"/>
      <p:bldP spid="62976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文本框 630785"/>
          <p:cNvSpPr txBox="1">
            <a:spLocks noChangeArrowheads="1"/>
          </p:cNvSpPr>
          <p:nvPr/>
        </p:nvSpPr>
        <p:spPr bwMode="auto">
          <a:xfrm>
            <a:off x="2711450" y="981076"/>
            <a:ext cx="6757988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四、轴承组合的设计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．保证支承部分的刚性和同心度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．便于调整轴承间隙及轴上零件的位置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．滚动轴承的轴向紧固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．滚动轴承的配合及其选择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．滚动轴承的预紧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．轴承的润滑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．轴承的密封装置</a:t>
            </a:r>
          </a:p>
        </p:txBody>
      </p:sp>
    </p:spTree>
    <p:extLst>
      <p:ext uri="{BB962C8B-B14F-4D97-AF65-F5344CB8AC3E}">
        <p14:creationId xmlns:p14="http://schemas.microsoft.com/office/powerpoint/2010/main" val="530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6" name="文本框 1308675"/>
          <p:cNvSpPr txBox="1">
            <a:spLocks noChangeArrowheads="1"/>
          </p:cNvSpPr>
          <p:nvPr/>
        </p:nvSpPr>
        <p:spPr bwMode="auto">
          <a:xfrm>
            <a:off x="2782888" y="2565400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第十四章 联轴器和离合器</a:t>
            </a:r>
            <a:endParaRPr lang="zh-CN" altLang="en-US" sz="4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文本框 660483"/>
          <p:cNvSpPr txBox="1">
            <a:spLocks noChangeArrowheads="1"/>
          </p:cNvSpPr>
          <p:nvPr/>
        </p:nvSpPr>
        <p:spPr bwMode="auto">
          <a:xfrm>
            <a:off x="3200400" y="1066801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660486" name="文本框 660485"/>
          <p:cNvSpPr txBox="1">
            <a:spLocks noChangeArrowheads="1"/>
          </p:cNvSpPr>
          <p:nvPr/>
        </p:nvSpPr>
        <p:spPr bwMode="auto">
          <a:xfrm>
            <a:off x="2566988" y="1916113"/>
            <a:ext cx="73152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一、联轴器和离合器的类型和功用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二、常用联轴器的特点及应用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三、联轴器的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四、离合器的选择</a:t>
            </a:r>
          </a:p>
        </p:txBody>
      </p:sp>
    </p:spTree>
    <p:extLst>
      <p:ext uri="{BB962C8B-B14F-4D97-AF65-F5344CB8AC3E}">
        <p14:creationId xmlns:p14="http://schemas.microsoft.com/office/powerpoint/2010/main" val="1439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0" name="文本框 1309699"/>
          <p:cNvSpPr txBox="1"/>
          <p:nvPr/>
        </p:nvSpPr>
        <p:spPr>
          <a:xfrm>
            <a:off x="3648075" y="2636838"/>
            <a:ext cx="47244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noProof="1">
                <a:effectLst>
                  <a:outerShdw blurRad="38100" dist="38100" dir="2700000">
                    <a:srgbClr val="C0C0C0"/>
                  </a:outerShdw>
                </a:effectLst>
                <a:latin typeface="宋体" pitchFamily="2" charset="-122"/>
                <a:cs typeface="+mn-ea"/>
              </a:rPr>
              <a:t>第十五章 轴</a:t>
            </a:r>
            <a:endParaRPr lang="zh-CN" altLang="en-US" sz="4400" b="1" noProof="1">
              <a:effectLst>
                <a:outerShdw blurRad="38100" dist="38100" dir="2700000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1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文本框 692226"/>
          <p:cNvSpPr txBox="1">
            <a:spLocks noChangeArrowheads="1"/>
          </p:cNvSpPr>
          <p:nvPr/>
        </p:nvSpPr>
        <p:spPr bwMode="auto">
          <a:xfrm>
            <a:off x="2640013" y="134143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一、轴的分类及用途</a:t>
            </a:r>
          </a:p>
        </p:txBody>
      </p:sp>
      <p:sp>
        <p:nvSpPr>
          <p:cNvPr id="692231" name="文本框 692230"/>
          <p:cNvSpPr txBox="1">
            <a:spLocks noChangeArrowheads="1"/>
          </p:cNvSpPr>
          <p:nvPr/>
        </p:nvSpPr>
        <p:spPr bwMode="auto">
          <a:xfrm>
            <a:off x="2711450" y="184467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直轴按所受载荷性质分：</a:t>
            </a:r>
          </a:p>
        </p:txBody>
      </p:sp>
      <p:sp>
        <p:nvSpPr>
          <p:cNvPr id="692232" name="文本框 692231"/>
          <p:cNvSpPr txBox="1">
            <a:spLocks noChangeArrowheads="1"/>
          </p:cNvSpPr>
          <p:nvPr/>
        </p:nvSpPr>
        <p:spPr bwMode="auto">
          <a:xfrm>
            <a:off x="2424113" y="234950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心轴：只承受弯矩，不承受扭矩。</a:t>
            </a:r>
          </a:p>
        </p:txBody>
      </p:sp>
      <p:sp>
        <p:nvSpPr>
          <p:cNvPr id="692282" name="文本框 692281"/>
          <p:cNvSpPr txBox="1">
            <a:spLocks noChangeArrowheads="1"/>
          </p:cNvSpPr>
          <p:nvPr/>
        </p:nvSpPr>
        <p:spPr bwMode="auto">
          <a:xfrm>
            <a:off x="2424113" y="28527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传动轴：主要承受扭矩。</a:t>
            </a:r>
          </a:p>
        </p:txBody>
      </p:sp>
      <p:sp>
        <p:nvSpPr>
          <p:cNvPr id="692283" name="文本框 692282"/>
          <p:cNvSpPr txBox="1">
            <a:spLocks noChangeArrowheads="1"/>
          </p:cNvSpPr>
          <p:nvPr/>
        </p:nvSpPr>
        <p:spPr bwMode="auto">
          <a:xfrm>
            <a:off x="2424113" y="33575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转轴：既承受弯矩又承受扭矩。</a:t>
            </a:r>
          </a:p>
        </p:txBody>
      </p:sp>
      <p:sp>
        <p:nvSpPr>
          <p:cNvPr id="692284" name="文本框 692283"/>
          <p:cNvSpPr txBox="1">
            <a:spLocks noChangeArrowheads="1"/>
          </p:cNvSpPr>
          <p:nvPr/>
        </p:nvSpPr>
        <p:spPr bwMode="auto">
          <a:xfrm>
            <a:off x="2495550" y="378936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二、转轴的结构：三部分</a:t>
            </a:r>
          </a:p>
        </p:txBody>
      </p:sp>
      <p:sp>
        <p:nvSpPr>
          <p:cNvPr id="692285" name="文本框 692284"/>
          <p:cNvSpPr txBox="1">
            <a:spLocks noChangeArrowheads="1"/>
          </p:cNvSpPr>
          <p:nvPr/>
        </p:nvSpPr>
        <p:spPr bwMode="auto">
          <a:xfrm>
            <a:off x="2782888" y="4292600"/>
            <a:ext cx="7239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轴头：装传动零件的轴段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轴颈：装轴承的轴段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轴身：连接轴头和轴颈的轴段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8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/>
      <p:bldP spid="692231" grpId="0"/>
      <p:bldP spid="692232" grpId="0"/>
      <p:bldP spid="692282" grpId="0"/>
      <p:bldP spid="692283" grpId="0"/>
      <p:bldP spid="692284" grpId="0"/>
      <p:bldP spid="6922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1303555"/>
          <p:cNvSpPr txBox="1">
            <a:spLocks noChangeArrowheads="1"/>
          </p:cNvSpPr>
          <p:nvPr/>
        </p:nvSpPr>
        <p:spPr bwMode="auto">
          <a:xfrm>
            <a:off x="3071813" y="2781300"/>
            <a:ext cx="612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</a:rPr>
              <a:t>第三章  机械零件的强度</a:t>
            </a:r>
          </a:p>
        </p:txBody>
      </p:sp>
    </p:spTree>
    <p:extLst>
      <p:ext uri="{BB962C8B-B14F-4D97-AF65-F5344CB8AC3E}">
        <p14:creationId xmlns:p14="http://schemas.microsoft.com/office/powerpoint/2010/main" val="407367055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文本框 696322"/>
          <p:cNvSpPr txBox="1">
            <a:spLocks noChangeArrowheads="1"/>
          </p:cNvSpPr>
          <p:nvPr/>
        </p:nvSpPr>
        <p:spPr bwMode="auto">
          <a:xfrm>
            <a:off x="2424113" y="19161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三、轴的材料</a:t>
            </a:r>
            <a:r>
              <a:rPr lang="zh-CN" altLang="en-US" sz="2800" b="1">
                <a:solidFill>
                  <a:srgbClr val="663300"/>
                </a:solidFill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696326" name="文本框 696325"/>
          <p:cNvSpPr txBox="1">
            <a:spLocks noChangeArrowheads="1"/>
          </p:cNvSpPr>
          <p:nvPr/>
        </p:nvSpPr>
        <p:spPr bwMode="auto">
          <a:xfrm>
            <a:off x="2495550" y="263683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一般应用</a:t>
            </a:r>
            <a:r>
              <a:rPr lang="en-US" altLang="zh-CN" sz="2800" b="1">
                <a:latin typeface="宋体" panose="02010600030101010101" pitchFamily="2" charset="-122"/>
              </a:rPr>
              <a:t>:45</a:t>
            </a:r>
            <a:r>
              <a:rPr lang="zh-CN" altLang="en-US" sz="2800" b="1">
                <a:latin typeface="宋体" panose="02010600030101010101" pitchFamily="2" charset="-122"/>
              </a:rPr>
              <a:t>钢调质正火</a:t>
            </a:r>
          </a:p>
        </p:txBody>
      </p:sp>
      <p:sp>
        <p:nvSpPr>
          <p:cNvPr id="696327" name="文本框 696326"/>
          <p:cNvSpPr txBox="1">
            <a:spLocks noChangeArrowheads="1"/>
          </p:cNvSpPr>
          <p:nvPr/>
        </p:nvSpPr>
        <p:spPr bwMode="auto">
          <a:xfrm>
            <a:off x="2495551" y="3243263"/>
            <a:ext cx="756126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传递大动力，要求减少尺寸及重量，提高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强度、耐磨性时：</a:t>
            </a:r>
            <a:r>
              <a:rPr lang="en-US" altLang="zh-CN" sz="2800" b="1">
                <a:latin typeface="宋体" panose="02010600030101010101" pitchFamily="2" charset="-122"/>
              </a:rPr>
              <a:t>40Cr</a:t>
            </a:r>
            <a:r>
              <a:rPr lang="zh-CN" altLang="en-US" sz="2800" b="1">
                <a:latin typeface="宋体" panose="02010600030101010101" pitchFamily="2" charset="-122"/>
              </a:rPr>
              <a:t>调质或轴颈表面淬火。</a:t>
            </a:r>
          </a:p>
        </p:txBody>
      </p:sp>
      <p:sp>
        <p:nvSpPr>
          <p:cNvPr id="696328" name="文本框 696327"/>
          <p:cNvSpPr txBox="1">
            <a:spLocks noChangeArrowheads="1"/>
          </p:cNvSpPr>
          <p:nvPr/>
        </p:nvSpPr>
        <p:spPr bwMode="auto">
          <a:xfrm>
            <a:off x="2495550" y="44370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</a:rPr>
              <a:t>高速、冲击载荷时：</a:t>
            </a:r>
            <a:r>
              <a:rPr lang="zh-CN" altLang="zh-CN" sz="2800" b="1">
                <a:latin typeface="宋体" panose="02010600030101010101" pitchFamily="2" charset="-122"/>
              </a:rPr>
              <a:t>20Cr表面处理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6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/>
      <p:bldP spid="696326" grpId="0"/>
      <p:bldP spid="696327" grpId="0"/>
      <p:bldP spid="69632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文本框 697346"/>
          <p:cNvSpPr txBox="1">
            <a:spLocks noChangeArrowheads="1"/>
          </p:cNvSpPr>
          <p:nvPr/>
        </p:nvSpPr>
        <p:spPr bwMode="auto">
          <a:xfrm>
            <a:off x="2351088" y="8366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四、轴的结构设计</a:t>
            </a:r>
          </a:p>
        </p:txBody>
      </p:sp>
      <p:sp>
        <p:nvSpPr>
          <p:cNvPr id="697349" name="文本框 697348"/>
          <p:cNvSpPr txBox="1">
            <a:spLocks noChangeArrowheads="1"/>
          </p:cNvSpPr>
          <p:nvPr/>
        </p:nvSpPr>
        <p:spPr bwMode="auto">
          <a:xfrm>
            <a:off x="2351088" y="1341438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轴的结构设计：确定轴的合理外形和全部结构尺寸。</a:t>
            </a:r>
          </a:p>
        </p:txBody>
      </p:sp>
      <p:sp>
        <p:nvSpPr>
          <p:cNvPr id="697350" name="文本框 697349"/>
          <p:cNvSpPr txBox="1">
            <a:spLocks noChangeArrowheads="1"/>
          </p:cNvSpPr>
          <p:nvPr/>
        </p:nvSpPr>
        <p:spPr bwMode="auto">
          <a:xfrm>
            <a:off x="2351088" y="2205039"/>
            <a:ext cx="7543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结构设计应满足：轴和装在轴上的零件要有准确的位置；轴上零件应便于拆装，调整；轴具有良好的制造工艺性。</a:t>
            </a:r>
          </a:p>
        </p:txBody>
      </p:sp>
      <p:sp>
        <p:nvSpPr>
          <p:cNvPr id="697351" name="文本框 697350"/>
          <p:cNvSpPr txBox="1">
            <a:spLocks noChangeArrowheads="1"/>
          </p:cNvSpPr>
          <p:nvPr/>
        </p:nvSpPr>
        <p:spPr bwMode="auto">
          <a:xfrm>
            <a:off x="2279650" y="35004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．拟定轴上零件的装配方案</a:t>
            </a:r>
          </a:p>
        </p:txBody>
      </p:sp>
      <p:sp>
        <p:nvSpPr>
          <p:cNvPr id="697352" name="文本框 697351"/>
          <p:cNvSpPr txBox="1">
            <a:spLocks noChangeArrowheads="1"/>
          </p:cNvSpPr>
          <p:nvPr/>
        </p:nvSpPr>
        <p:spPr bwMode="auto">
          <a:xfrm>
            <a:off x="2279650" y="3933826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．确定轴的基本直径和各段长度</a:t>
            </a:r>
          </a:p>
        </p:txBody>
      </p:sp>
      <p:sp>
        <p:nvSpPr>
          <p:cNvPr id="697353" name="文本框 697352"/>
          <p:cNvSpPr txBox="1">
            <a:spLocks noChangeArrowheads="1"/>
          </p:cNvSpPr>
          <p:nvPr/>
        </p:nvSpPr>
        <p:spPr bwMode="auto">
          <a:xfrm>
            <a:off x="2279650" y="443706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．轴上各零件的轴向定位</a:t>
            </a:r>
          </a:p>
        </p:txBody>
      </p:sp>
      <p:sp>
        <p:nvSpPr>
          <p:cNvPr id="697354" name="文本框 697353"/>
          <p:cNvSpPr txBox="1">
            <a:spLocks noChangeArrowheads="1"/>
          </p:cNvSpPr>
          <p:nvPr/>
        </p:nvSpPr>
        <p:spPr bwMode="auto">
          <a:xfrm>
            <a:off x="2279650" y="49418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．轴上零件的周向定位。</a:t>
            </a:r>
          </a:p>
        </p:txBody>
      </p:sp>
      <p:sp>
        <p:nvSpPr>
          <p:cNvPr id="697355" name="文本框 697354"/>
          <p:cNvSpPr txBox="1">
            <a:spLocks noChangeArrowheads="1"/>
          </p:cNvSpPr>
          <p:nvPr/>
        </p:nvSpPr>
        <p:spPr bwMode="auto">
          <a:xfrm>
            <a:off x="2279650" y="5445126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．轴的结构工艺性</a:t>
            </a:r>
          </a:p>
        </p:txBody>
      </p:sp>
    </p:spTree>
    <p:extLst>
      <p:ext uri="{BB962C8B-B14F-4D97-AF65-F5344CB8AC3E}">
        <p14:creationId xmlns:p14="http://schemas.microsoft.com/office/powerpoint/2010/main" val="7218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/>
      <p:bldP spid="697349" grpId="0"/>
      <p:bldP spid="697350" grpId="0"/>
      <p:bldP spid="697351" grpId="0"/>
      <p:bldP spid="697352" grpId="0"/>
      <p:bldP spid="697353" grpId="0"/>
      <p:bldP spid="697354" grpId="0"/>
      <p:bldP spid="69735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文本框 707585"/>
          <p:cNvSpPr txBox="1">
            <a:spLocks noChangeArrowheads="1"/>
          </p:cNvSpPr>
          <p:nvPr/>
        </p:nvSpPr>
        <p:spPr bwMode="auto">
          <a:xfrm>
            <a:off x="2514600" y="8382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五、轴的计算</a:t>
            </a:r>
          </a:p>
        </p:txBody>
      </p:sp>
      <p:sp>
        <p:nvSpPr>
          <p:cNvPr id="707588" name="文本框 707587"/>
          <p:cNvSpPr txBox="1">
            <a:spLocks noChangeArrowheads="1"/>
          </p:cNvSpPr>
          <p:nvPr/>
        </p:nvSpPr>
        <p:spPr bwMode="auto">
          <a:xfrm>
            <a:off x="2640013" y="13414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．轴的强度校核计算</a:t>
            </a:r>
          </a:p>
        </p:txBody>
      </p:sp>
      <p:sp>
        <p:nvSpPr>
          <p:cNvPr id="707590" name="文本框 707589"/>
          <p:cNvSpPr txBox="1">
            <a:spLocks noChangeArrowheads="1"/>
          </p:cNvSpPr>
          <p:nvPr/>
        </p:nvSpPr>
        <p:spPr bwMode="auto">
          <a:xfrm>
            <a:off x="2424113" y="184467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）按扭转强度条件计算</a:t>
            </a:r>
          </a:p>
        </p:txBody>
      </p:sp>
      <p:sp>
        <p:nvSpPr>
          <p:cNvPr id="707591" name="文本框 707590"/>
          <p:cNvSpPr txBox="1">
            <a:spLocks noChangeArrowheads="1"/>
          </p:cNvSpPr>
          <p:nvPr/>
        </p:nvSpPr>
        <p:spPr bwMode="auto">
          <a:xfrm>
            <a:off x="2351088" y="2492376"/>
            <a:ext cx="810101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适用于：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初估转轴的最小直径，以进行轴的结构设计；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latin typeface="宋体" panose="02010600030101010101" pitchFamily="2" charset="-122"/>
              </a:rPr>
              <a:t>作为传动轴的最终计算。</a:t>
            </a:r>
          </a:p>
        </p:txBody>
      </p:sp>
      <p:graphicFrame>
        <p:nvGraphicFramePr>
          <p:cNvPr id="707592" name="对象 707591"/>
          <p:cNvGraphicFramePr>
            <a:graphicFrameLocks/>
          </p:cNvGraphicFramePr>
          <p:nvPr/>
        </p:nvGraphicFramePr>
        <p:xfrm>
          <a:off x="3071814" y="4149725"/>
          <a:ext cx="56911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r:id="rId3" imgW="5689917" imgH="1016317" progId="Equation.3">
                  <p:embed/>
                </p:oleObj>
              </mc:Choice>
              <mc:Fallback>
                <p:oleObj r:id="rId3" imgW="5689917" imgH="10163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149725"/>
                        <a:ext cx="56911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0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707588" grpId="0"/>
      <p:bldP spid="707590" grpId="0"/>
      <p:bldP spid="70759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文本框 709633"/>
          <p:cNvSpPr txBox="1">
            <a:spLocks noChangeArrowheads="1"/>
          </p:cNvSpPr>
          <p:nvPr/>
        </p:nvSpPr>
        <p:spPr bwMode="auto">
          <a:xfrm>
            <a:off x="2566988" y="90805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）按弯矩合成强度条件计算</a:t>
            </a:r>
          </a:p>
        </p:txBody>
      </p:sp>
      <p:sp>
        <p:nvSpPr>
          <p:cNvPr id="709636" name="文本框 709635"/>
          <p:cNvSpPr txBox="1">
            <a:spLocks noChangeArrowheads="1"/>
          </p:cNvSpPr>
          <p:nvPr/>
        </p:nvSpPr>
        <p:spPr bwMode="auto">
          <a:xfrm>
            <a:off x="2855913" y="1412876"/>
            <a:ext cx="44450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）作出轴的结构图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）作出轴的计算简图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）作出弯矩图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）作出扭矩图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）作出计算弯矩图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）校核轴的强度</a:t>
            </a:r>
          </a:p>
        </p:txBody>
      </p:sp>
      <p:graphicFrame>
        <p:nvGraphicFramePr>
          <p:cNvPr id="709637" name="对象 709636"/>
          <p:cNvGraphicFramePr>
            <a:graphicFrameLocks/>
          </p:cNvGraphicFramePr>
          <p:nvPr/>
        </p:nvGraphicFramePr>
        <p:xfrm>
          <a:off x="5375275" y="2708276"/>
          <a:ext cx="2540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r:id="rId3" imgW="2539215" imgH="546180" progId="Equation.3">
                  <p:embed/>
                </p:oleObj>
              </mc:Choice>
              <mc:Fallback>
                <p:oleObj r:id="rId3" imgW="2539215" imgH="5461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2708276"/>
                        <a:ext cx="2540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9" name="对象 709638"/>
          <p:cNvGraphicFramePr>
            <a:graphicFrameLocks/>
          </p:cNvGraphicFramePr>
          <p:nvPr/>
        </p:nvGraphicFramePr>
        <p:xfrm>
          <a:off x="6096000" y="3933826"/>
          <a:ext cx="2946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r:id="rId5" imgW="2945439" imgH="533486" progId="Equation.3">
                  <p:embed/>
                </p:oleObj>
              </mc:Choice>
              <mc:Fallback>
                <p:oleObj r:id="rId5" imgW="2945439" imgH="5334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33826"/>
                        <a:ext cx="2946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0" name="对象 709639"/>
          <p:cNvGraphicFramePr>
            <a:graphicFrameLocks/>
          </p:cNvGraphicFramePr>
          <p:nvPr/>
        </p:nvGraphicFramePr>
        <p:xfrm>
          <a:off x="3575050" y="5157788"/>
          <a:ext cx="471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r:id="rId7" imgW="4709973" imgH="952404" progId="Equation.3">
                  <p:embed/>
                </p:oleObj>
              </mc:Choice>
              <mc:Fallback>
                <p:oleObj r:id="rId7" imgW="4709973" imgH="95240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157788"/>
                        <a:ext cx="471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文本框 714755"/>
          <p:cNvSpPr txBox="1">
            <a:spLocks noChangeArrowheads="1"/>
          </p:cNvSpPr>
          <p:nvPr/>
        </p:nvSpPr>
        <p:spPr bwMode="auto">
          <a:xfrm>
            <a:off x="2424113" y="90805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）按疲劳强度条件进行精确校核。</a:t>
            </a:r>
          </a:p>
        </p:txBody>
      </p:sp>
      <p:sp>
        <p:nvSpPr>
          <p:cNvPr id="714757" name="文本框 714756"/>
          <p:cNvSpPr txBox="1">
            <a:spLocks noChangeArrowheads="1"/>
          </p:cNvSpPr>
          <p:nvPr/>
        </p:nvSpPr>
        <p:spPr bwMode="auto">
          <a:xfrm>
            <a:off x="2782888" y="148431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适用于：轴的精确校核计算</a:t>
            </a:r>
          </a:p>
        </p:txBody>
      </p:sp>
      <p:graphicFrame>
        <p:nvGraphicFramePr>
          <p:cNvPr id="714760" name="对象 714759"/>
          <p:cNvGraphicFramePr>
            <a:graphicFrameLocks/>
          </p:cNvGraphicFramePr>
          <p:nvPr/>
        </p:nvGraphicFramePr>
        <p:xfrm>
          <a:off x="4224338" y="2060575"/>
          <a:ext cx="292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r:id="rId3" imgW="2921317" imgH="978217" progId="Equation.3">
                  <p:embed/>
                </p:oleObj>
              </mc:Choice>
              <mc:Fallback>
                <p:oleObj r:id="rId3" imgW="2921317" imgH="978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060575"/>
                        <a:ext cx="292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1" name="文本框 714760"/>
          <p:cNvSpPr txBox="1">
            <a:spLocks noChangeArrowheads="1"/>
          </p:cNvSpPr>
          <p:nvPr/>
        </p:nvSpPr>
        <p:spPr bwMode="auto">
          <a:xfrm>
            <a:off x="2424113" y="32845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）按静强度条件进行校核</a:t>
            </a:r>
          </a:p>
        </p:txBody>
      </p:sp>
      <p:sp>
        <p:nvSpPr>
          <p:cNvPr id="714762" name="文本框 714761"/>
          <p:cNvSpPr txBox="1">
            <a:spLocks noChangeArrowheads="1"/>
          </p:cNvSpPr>
          <p:nvPr/>
        </p:nvSpPr>
        <p:spPr bwMode="auto">
          <a:xfrm>
            <a:off x="2782888" y="3860801"/>
            <a:ext cx="760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适用于：瞬时过载大，校核抗塑性变形的能力。</a:t>
            </a:r>
          </a:p>
        </p:txBody>
      </p:sp>
      <p:graphicFrame>
        <p:nvGraphicFramePr>
          <p:cNvPr id="714763" name="对象 714762"/>
          <p:cNvGraphicFramePr>
            <a:graphicFrameLocks/>
          </p:cNvGraphicFramePr>
          <p:nvPr/>
        </p:nvGraphicFramePr>
        <p:xfrm>
          <a:off x="4151313" y="4508500"/>
          <a:ext cx="368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r:id="rId5" imgW="3683317" imgH="914717" progId="Equation.3">
                  <p:embed/>
                </p:oleObj>
              </mc:Choice>
              <mc:Fallback>
                <p:oleObj r:id="rId5" imgW="3683317" imgH="914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508500"/>
                        <a:ext cx="368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1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/>
      <p:bldP spid="714757" grpId="0"/>
      <p:bldP spid="714761" grpId="0"/>
      <p:bldP spid="71476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6" name="文本框 718855"/>
          <p:cNvSpPr txBox="1">
            <a:spLocks noChangeArrowheads="1"/>
          </p:cNvSpPr>
          <p:nvPr/>
        </p:nvSpPr>
        <p:spPr bwMode="auto">
          <a:xfrm>
            <a:off x="2495550" y="90805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2</a:t>
            </a:r>
            <a:r>
              <a:rPr lang="zh-CN" altLang="en-US" sz="2800" b="1">
                <a:latin typeface="宋体" panose="02010600030101010101" pitchFamily="2" charset="-122"/>
              </a:rPr>
              <a:t>．轴的刚度校核计算</a:t>
            </a:r>
          </a:p>
        </p:txBody>
      </p:sp>
      <p:sp>
        <p:nvSpPr>
          <p:cNvPr id="718857" name="文本框 718856"/>
          <p:cNvSpPr txBox="1">
            <a:spLocks noChangeArrowheads="1"/>
          </p:cNvSpPr>
          <p:nvPr/>
        </p:nvSpPr>
        <p:spPr bwMode="auto">
          <a:xfrm>
            <a:off x="2566988" y="1557339"/>
            <a:ext cx="7543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对于有刚度要求的轴（如内燃机的齿轮轴，过大的扭转变形会影响气门的启闭时间），必须进行轴的刚度计算。</a:t>
            </a:r>
          </a:p>
        </p:txBody>
      </p:sp>
      <p:sp>
        <p:nvSpPr>
          <p:cNvPr id="718858" name="文本框 718857"/>
          <p:cNvSpPr txBox="1">
            <a:spLocks noChangeArrowheads="1"/>
          </p:cNvSpPr>
          <p:nvPr/>
        </p:nvSpPr>
        <p:spPr bwMode="auto">
          <a:xfrm>
            <a:off x="2640013" y="285273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）轴的弯曲刚度校核计算</a:t>
            </a:r>
          </a:p>
        </p:txBody>
      </p:sp>
      <p:sp>
        <p:nvSpPr>
          <p:cNvPr id="718859" name="文本框 718858"/>
          <p:cNvSpPr txBox="1">
            <a:spLocks noChangeArrowheads="1"/>
          </p:cNvSpPr>
          <p:nvPr/>
        </p:nvSpPr>
        <p:spPr bwMode="auto">
          <a:xfrm>
            <a:off x="4008438" y="3514726"/>
            <a:ext cx="344805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挠度：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≤[y]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偏转角： 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[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18860" name="文本框 718859"/>
          <p:cNvSpPr txBox="1">
            <a:spLocks noChangeArrowheads="1"/>
          </p:cNvSpPr>
          <p:nvPr/>
        </p:nvSpPr>
        <p:spPr bwMode="auto">
          <a:xfrm>
            <a:off x="2640014" y="4437063"/>
            <a:ext cx="511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）轴的扭转刚度校核计算</a:t>
            </a:r>
          </a:p>
        </p:txBody>
      </p:sp>
      <p:sp>
        <p:nvSpPr>
          <p:cNvPr id="718861" name="文本框 718860"/>
          <p:cNvSpPr txBox="1">
            <a:spLocks noChangeArrowheads="1"/>
          </p:cNvSpPr>
          <p:nvPr/>
        </p:nvSpPr>
        <p:spPr bwMode="auto">
          <a:xfrm>
            <a:off x="4008438" y="5013326"/>
            <a:ext cx="484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轴每米长的扭转角</a:t>
            </a:r>
            <a:r>
              <a:rPr lang="en-US" altLang="zh-CN" sz="2800" b="1">
                <a:latin typeface="宋体" panose="02010600030101010101" pitchFamily="2" charset="-122"/>
              </a:rPr>
              <a:t>: 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800" b="1" baseline="-1000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≤[</a:t>
            </a:r>
            <a:r>
              <a:rPr lang="en-US" altLang="zh-CN" sz="2800" b="1" baseline="-1000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74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6" grpId="0"/>
      <p:bldP spid="718857" grpId="0"/>
      <p:bldP spid="718858" grpId="0"/>
      <p:bldP spid="718859" grpId="0"/>
      <p:bldP spid="718860" grpId="0"/>
      <p:bldP spid="71886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文本框 720900"/>
          <p:cNvSpPr txBox="1">
            <a:spLocks noChangeArrowheads="1"/>
          </p:cNvSpPr>
          <p:nvPr/>
        </p:nvSpPr>
        <p:spPr bwMode="auto">
          <a:xfrm>
            <a:off x="2711451" y="1196976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3</a:t>
            </a:r>
            <a:r>
              <a:rPr lang="zh-CN" altLang="en-US" sz="2800" b="1">
                <a:latin typeface="宋体" panose="02010600030101010101" pitchFamily="2" charset="-122"/>
              </a:rPr>
              <a:t>．轴的振动及振动稳定性的概念</a:t>
            </a:r>
          </a:p>
        </p:txBody>
      </p:sp>
      <p:sp>
        <p:nvSpPr>
          <p:cNvPr id="720902" name="文本框 720901"/>
          <p:cNvSpPr txBox="1">
            <a:spLocks noChangeArrowheads="1"/>
          </p:cNvSpPr>
          <p:nvPr/>
        </p:nvSpPr>
        <p:spPr bwMode="auto">
          <a:xfrm>
            <a:off x="2711450" y="1773238"/>
            <a:ext cx="693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）共振：当强迫振动的频率与轴的自振频率重合，产生破坏性共振。</a:t>
            </a:r>
          </a:p>
        </p:txBody>
      </p:sp>
      <p:sp>
        <p:nvSpPr>
          <p:cNvPr id="720903" name="文本框 720902"/>
          <p:cNvSpPr txBox="1">
            <a:spLocks noChangeArrowheads="1"/>
          </p:cNvSpPr>
          <p:nvPr/>
        </p:nvSpPr>
        <p:spPr bwMode="auto">
          <a:xfrm>
            <a:off x="2711450" y="2781301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）临界转速：轴在引起共振时的转速。</a:t>
            </a:r>
            <a:r>
              <a:rPr lang="en-US" altLang="zh-CN" sz="2800" b="1">
                <a:latin typeface="宋体" panose="02010600030101010101" pitchFamily="2" charset="-122"/>
              </a:rPr>
              <a:t>n</a:t>
            </a:r>
            <a:r>
              <a:rPr lang="en-US" altLang="zh-CN" sz="2800" b="1" baseline="-10000">
                <a:latin typeface="宋体" panose="02010600030101010101" pitchFamily="2" charset="-122"/>
              </a:rPr>
              <a:t>c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20904" name="文本框 720903"/>
          <p:cNvSpPr txBox="1">
            <a:spLocks noChangeArrowheads="1"/>
          </p:cNvSpPr>
          <p:nvPr/>
        </p:nvSpPr>
        <p:spPr bwMode="auto">
          <a:xfrm>
            <a:off x="2855913" y="3573464"/>
            <a:ext cx="7010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刚性轴：当轴的工作转速 </a:t>
            </a:r>
            <a:r>
              <a:rPr lang="en-US" altLang="zh-CN" sz="2800" b="1">
                <a:latin typeface="宋体" panose="02010600030101010101" pitchFamily="2" charset="-122"/>
              </a:rPr>
              <a:t>n&lt;0.85n</a:t>
            </a:r>
            <a:r>
              <a:rPr lang="en-US" altLang="zh-CN" sz="2800" b="1" baseline="-10000">
                <a:latin typeface="宋体" panose="02010600030101010101" pitchFamily="2" charset="-122"/>
              </a:rPr>
              <a:t>c1</a:t>
            </a:r>
            <a:r>
              <a:rPr lang="zh-CN" altLang="en-US" sz="2800" b="1">
                <a:latin typeface="宋体" panose="02010600030101010101" pitchFamily="2" charset="-122"/>
              </a:rPr>
              <a:t>一阶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  临界转速。</a:t>
            </a:r>
          </a:p>
        </p:txBody>
      </p:sp>
      <p:sp>
        <p:nvSpPr>
          <p:cNvPr id="720905" name="文本框 720904"/>
          <p:cNvSpPr txBox="1">
            <a:spLocks noChangeArrowheads="1"/>
          </p:cNvSpPr>
          <p:nvPr/>
        </p:nvSpPr>
        <p:spPr bwMode="auto">
          <a:xfrm>
            <a:off x="2855913" y="45085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挠性轴：</a:t>
            </a:r>
            <a:r>
              <a:rPr lang="en-US" altLang="en-US" sz="2800" b="1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.15n</a:t>
            </a:r>
            <a:r>
              <a:rPr lang="en-US" altLang="zh-CN" sz="2800" b="1" baseline="-10000">
                <a:latin typeface="宋体" panose="02010600030101010101" pitchFamily="2" charset="-122"/>
              </a:rPr>
              <a:t>c1</a:t>
            </a:r>
            <a:r>
              <a:rPr lang="en-US" altLang="zh-CN" sz="2800" b="1">
                <a:latin typeface="宋体" panose="02010600030101010101" pitchFamily="2" charset="-122"/>
              </a:rPr>
              <a:t>&lt;n&lt;0.85n</a:t>
            </a:r>
            <a:r>
              <a:rPr lang="en-US" altLang="zh-CN" sz="2800" b="1" baseline="-10000">
                <a:latin typeface="宋体" panose="02010600030101010101" pitchFamily="2" charset="-122"/>
              </a:rPr>
              <a:t>c2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0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/>
      <p:bldP spid="720902" grpId="0"/>
      <p:bldP spid="720903" grpId="0"/>
      <p:bldP spid="720904" grpId="0"/>
      <p:bldP spid="72090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文本框 726017"/>
          <p:cNvSpPr txBox="1">
            <a:spLocks noChangeArrowheads="1"/>
          </p:cNvSpPr>
          <p:nvPr/>
        </p:nvSpPr>
        <p:spPr bwMode="auto">
          <a:xfrm>
            <a:off x="2190750" y="546100"/>
            <a:ext cx="7791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例题：分析齿轮轴系的错误并改正之。轴承采用脂润滑。</a:t>
            </a:r>
          </a:p>
        </p:txBody>
      </p:sp>
      <p:grpSp>
        <p:nvGrpSpPr>
          <p:cNvPr id="122882" name="组合 726018"/>
          <p:cNvGrpSpPr>
            <a:grpSpLocks/>
          </p:cNvGrpSpPr>
          <p:nvPr/>
        </p:nvGrpSpPr>
        <p:grpSpPr bwMode="auto">
          <a:xfrm>
            <a:off x="2457451" y="1643064"/>
            <a:ext cx="7485063" cy="4295775"/>
            <a:chOff x="588" y="1035"/>
            <a:chExt cx="4715" cy="2706"/>
          </a:xfrm>
        </p:grpSpPr>
        <p:pic>
          <p:nvPicPr>
            <p:cNvPr id="122883" name="图片 726019" descr="licuot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"/>
            <a:stretch>
              <a:fillRect/>
            </a:stretch>
          </p:blipFill>
          <p:spPr bwMode="auto">
            <a:xfrm>
              <a:off x="588" y="1035"/>
              <a:ext cx="4715" cy="270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884" name="椭圆 726020"/>
            <p:cNvSpPr>
              <a:spLocks noChangeArrowheads="1"/>
            </p:cNvSpPr>
            <p:nvPr/>
          </p:nvSpPr>
          <p:spPr bwMode="auto">
            <a:xfrm>
              <a:off x="996" y="2172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5" name="椭圆 726021"/>
            <p:cNvSpPr>
              <a:spLocks noChangeArrowheads="1"/>
            </p:cNvSpPr>
            <p:nvPr/>
          </p:nvSpPr>
          <p:spPr bwMode="auto">
            <a:xfrm>
              <a:off x="1524" y="1956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6" name="椭圆 726022"/>
            <p:cNvSpPr>
              <a:spLocks noChangeArrowheads="1"/>
            </p:cNvSpPr>
            <p:nvPr/>
          </p:nvSpPr>
          <p:spPr bwMode="auto">
            <a:xfrm>
              <a:off x="1368" y="1728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7" name="椭圆 726023"/>
            <p:cNvSpPr>
              <a:spLocks noChangeArrowheads="1"/>
            </p:cNvSpPr>
            <p:nvPr/>
          </p:nvSpPr>
          <p:spPr bwMode="auto">
            <a:xfrm>
              <a:off x="1560" y="1188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8" name="椭圆 726024"/>
            <p:cNvSpPr>
              <a:spLocks noChangeArrowheads="1"/>
            </p:cNvSpPr>
            <p:nvPr/>
          </p:nvSpPr>
          <p:spPr bwMode="auto">
            <a:xfrm>
              <a:off x="2280" y="1702"/>
              <a:ext cx="192" cy="1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9" name="椭圆 726025"/>
            <p:cNvSpPr>
              <a:spLocks noChangeArrowheads="1"/>
            </p:cNvSpPr>
            <p:nvPr/>
          </p:nvSpPr>
          <p:spPr bwMode="auto">
            <a:xfrm>
              <a:off x="1536" y="1536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0" name="椭圆 726026"/>
            <p:cNvSpPr>
              <a:spLocks noChangeArrowheads="1"/>
            </p:cNvSpPr>
            <p:nvPr/>
          </p:nvSpPr>
          <p:spPr bwMode="auto">
            <a:xfrm>
              <a:off x="2532" y="1800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1" name="椭圆 726027"/>
            <p:cNvSpPr>
              <a:spLocks noChangeArrowheads="1"/>
            </p:cNvSpPr>
            <p:nvPr/>
          </p:nvSpPr>
          <p:spPr bwMode="auto">
            <a:xfrm>
              <a:off x="3024" y="2136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2" name="椭圆 726028"/>
            <p:cNvSpPr>
              <a:spLocks noChangeArrowheads="1"/>
            </p:cNvSpPr>
            <p:nvPr/>
          </p:nvSpPr>
          <p:spPr bwMode="auto">
            <a:xfrm>
              <a:off x="3792" y="1716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3" name="椭圆 726029"/>
            <p:cNvSpPr>
              <a:spLocks noChangeArrowheads="1"/>
            </p:cNvSpPr>
            <p:nvPr/>
          </p:nvSpPr>
          <p:spPr bwMode="auto">
            <a:xfrm>
              <a:off x="4500" y="1848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4" name="椭圆 726030"/>
            <p:cNvSpPr>
              <a:spLocks noChangeArrowheads="1"/>
            </p:cNvSpPr>
            <p:nvPr/>
          </p:nvSpPr>
          <p:spPr bwMode="auto">
            <a:xfrm>
              <a:off x="4836" y="1680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5" name="椭圆 726031"/>
            <p:cNvSpPr>
              <a:spLocks noChangeArrowheads="1"/>
            </p:cNvSpPr>
            <p:nvPr/>
          </p:nvSpPr>
          <p:spPr bwMode="auto">
            <a:xfrm>
              <a:off x="4500" y="1140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96" name="椭圆 726032"/>
            <p:cNvSpPr>
              <a:spLocks noChangeArrowheads="1"/>
            </p:cNvSpPr>
            <p:nvPr/>
          </p:nvSpPr>
          <p:spPr bwMode="auto">
            <a:xfrm>
              <a:off x="4524" y="1476"/>
              <a:ext cx="180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0898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5" name="组合 729089"/>
          <p:cNvGrpSpPr>
            <a:grpSpLocks/>
          </p:cNvGrpSpPr>
          <p:nvPr/>
        </p:nvGrpSpPr>
        <p:grpSpPr bwMode="auto">
          <a:xfrm>
            <a:off x="1990726" y="795339"/>
            <a:ext cx="8245475" cy="5172075"/>
            <a:chOff x="294" y="501"/>
            <a:chExt cx="5194" cy="3258"/>
          </a:xfrm>
        </p:grpSpPr>
        <p:pic>
          <p:nvPicPr>
            <p:cNvPr id="123906" name="图片 729090" descr="liduit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" y="501"/>
              <a:ext cx="5194" cy="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07" name="直接连接符 729091"/>
            <p:cNvSpPr>
              <a:spLocks noChangeShapeType="1"/>
            </p:cNvSpPr>
            <p:nvPr/>
          </p:nvSpPr>
          <p:spPr bwMode="auto">
            <a:xfrm flipH="1">
              <a:off x="384" y="720"/>
              <a:ext cx="0" cy="258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1033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标题 1312769"/>
          <p:cNvSpPr>
            <a:spLocks noGrp="1" noChangeArrowheads="1"/>
          </p:cNvSpPr>
          <p:nvPr>
            <p:ph type="title"/>
          </p:nvPr>
        </p:nvSpPr>
        <p:spPr>
          <a:xfrm>
            <a:off x="4008439" y="2420938"/>
            <a:ext cx="4619625" cy="1143000"/>
          </a:xfrm>
        </p:spPr>
        <p:txBody>
          <a:bodyPr/>
          <a:lstStyle/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 smtClean="0"/>
              <a:t>第十六章   弹簧</a:t>
            </a:r>
          </a:p>
        </p:txBody>
      </p:sp>
    </p:spTree>
    <p:extLst>
      <p:ext uri="{BB962C8B-B14F-4D97-AF65-F5344CB8AC3E}">
        <p14:creationId xmlns:p14="http://schemas.microsoft.com/office/powerpoint/2010/main" val="10255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108995"/>
          <p:cNvSpPr txBox="1">
            <a:spLocks noChangeArrowheads="1"/>
          </p:cNvSpPr>
          <p:nvPr/>
        </p:nvSpPr>
        <p:spPr bwMode="auto">
          <a:xfrm>
            <a:off x="2279650" y="908051"/>
            <a:ext cx="40259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一、变应力的基本类型</a:t>
            </a:r>
          </a:p>
        </p:txBody>
      </p:sp>
      <p:grpSp>
        <p:nvGrpSpPr>
          <p:cNvPr id="14338" name="组合 1108996"/>
          <p:cNvGrpSpPr>
            <a:grpSpLocks/>
          </p:cNvGrpSpPr>
          <p:nvPr/>
        </p:nvGrpSpPr>
        <p:grpSpPr bwMode="auto">
          <a:xfrm>
            <a:off x="2500314" y="1181100"/>
            <a:ext cx="2752725" cy="1974850"/>
            <a:chOff x="601" y="2198"/>
            <a:chExt cx="2106" cy="1692"/>
          </a:xfrm>
        </p:grpSpPr>
        <p:sp>
          <p:nvSpPr>
            <p:cNvPr id="14339" name="直接连接符 1108997"/>
            <p:cNvSpPr>
              <a:spLocks noChangeShapeType="1"/>
            </p:cNvSpPr>
            <p:nvPr/>
          </p:nvSpPr>
          <p:spPr bwMode="auto">
            <a:xfrm flipV="1">
              <a:off x="768" y="3552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0" name="直接连接符 1108998"/>
            <p:cNvSpPr>
              <a:spLocks noChangeShapeType="1"/>
            </p:cNvSpPr>
            <p:nvPr/>
          </p:nvSpPr>
          <p:spPr bwMode="auto">
            <a:xfrm flipV="1">
              <a:off x="768" y="2400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1" name="直接连接符 1108999"/>
            <p:cNvSpPr>
              <a:spLocks noChangeShapeType="1"/>
            </p:cNvSpPr>
            <p:nvPr/>
          </p:nvSpPr>
          <p:spPr bwMode="auto">
            <a:xfrm flipV="1">
              <a:off x="768" y="2877"/>
              <a:ext cx="288" cy="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2" name="直接连接符 1109000"/>
            <p:cNvSpPr>
              <a:spLocks noChangeShapeType="1"/>
            </p:cNvSpPr>
            <p:nvPr/>
          </p:nvSpPr>
          <p:spPr bwMode="auto">
            <a:xfrm>
              <a:off x="1056" y="2877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3" name="文本框 1109001"/>
            <p:cNvSpPr txBox="1">
              <a:spLocks noChangeArrowheads="1"/>
            </p:cNvSpPr>
            <p:nvPr/>
          </p:nvSpPr>
          <p:spPr bwMode="auto">
            <a:xfrm>
              <a:off x="601" y="3445"/>
              <a:ext cx="277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44" name="文本框 1109002"/>
            <p:cNvSpPr txBox="1">
              <a:spLocks noChangeArrowheads="1"/>
            </p:cNvSpPr>
            <p:nvPr/>
          </p:nvSpPr>
          <p:spPr bwMode="auto">
            <a:xfrm>
              <a:off x="2475" y="3301"/>
              <a:ext cx="23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345" name="文本框 1109003"/>
            <p:cNvSpPr txBox="1">
              <a:spLocks noChangeArrowheads="1"/>
            </p:cNvSpPr>
            <p:nvPr/>
          </p:nvSpPr>
          <p:spPr bwMode="auto">
            <a:xfrm>
              <a:off x="742" y="2198"/>
              <a:ext cx="30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6" name="组合 1109066"/>
          <p:cNvGrpSpPr>
            <a:grpSpLocks/>
          </p:cNvGrpSpPr>
          <p:nvPr/>
        </p:nvGrpSpPr>
        <p:grpSpPr bwMode="auto">
          <a:xfrm>
            <a:off x="2279651" y="3573463"/>
            <a:ext cx="3444875" cy="2576512"/>
            <a:chOff x="517" y="432"/>
            <a:chExt cx="2170" cy="1623"/>
          </a:xfrm>
        </p:grpSpPr>
        <p:sp>
          <p:nvSpPr>
            <p:cNvPr id="14347" name="直接连接符 1109067"/>
            <p:cNvSpPr>
              <a:spLocks noChangeShapeType="1"/>
            </p:cNvSpPr>
            <p:nvPr/>
          </p:nvSpPr>
          <p:spPr bwMode="auto">
            <a:xfrm flipV="1">
              <a:off x="768" y="17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8" name="直接连接符 1109068"/>
            <p:cNvSpPr>
              <a:spLocks noChangeShapeType="1"/>
            </p:cNvSpPr>
            <p:nvPr/>
          </p:nvSpPr>
          <p:spPr bwMode="auto">
            <a:xfrm flipV="1">
              <a:off x="768" y="624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9" name="文本框 1109069"/>
            <p:cNvSpPr txBox="1">
              <a:spLocks noChangeArrowheads="1"/>
            </p:cNvSpPr>
            <p:nvPr/>
          </p:nvSpPr>
          <p:spPr bwMode="auto">
            <a:xfrm>
              <a:off x="624" y="17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50" name="文本框 1109070"/>
            <p:cNvSpPr txBox="1">
              <a:spLocks noChangeArrowheads="1"/>
            </p:cNvSpPr>
            <p:nvPr/>
          </p:nvSpPr>
          <p:spPr bwMode="auto">
            <a:xfrm>
              <a:off x="2496" y="1584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351" name="文本框 1109071"/>
            <p:cNvSpPr txBox="1">
              <a:spLocks noChangeArrowheads="1"/>
            </p:cNvSpPr>
            <p:nvPr/>
          </p:nvSpPr>
          <p:spPr bwMode="auto">
            <a:xfrm>
              <a:off x="517" y="43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52" name="直接连接符 1109072"/>
            <p:cNvSpPr>
              <a:spLocks noChangeShapeType="1"/>
            </p:cNvSpPr>
            <p:nvPr/>
          </p:nvSpPr>
          <p:spPr bwMode="auto">
            <a:xfrm>
              <a:off x="768" y="115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3" name="任意多边形 1109073"/>
            <p:cNvSpPr>
              <a:spLocks noChangeArrowheads="1"/>
            </p:cNvSpPr>
            <p:nvPr/>
          </p:nvSpPr>
          <p:spPr bwMode="auto">
            <a:xfrm>
              <a:off x="768" y="8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4" name="任意多边形 1109074"/>
            <p:cNvSpPr>
              <a:spLocks noChangeArrowheads="1"/>
            </p:cNvSpPr>
            <p:nvPr/>
          </p:nvSpPr>
          <p:spPr bwMode="auto">
            <a:xfrm>
              <a:off x="1728" y="8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5" name="任意多边形 1109075"/>
            <p:cNvSpPr>
              <a:spLocks noChangeArrowheads="1"/>
            </p:cNvSpPr>
            <p:nvPr/>
          </p:nvSpPr>
          <p:spPr bwMode="auto">
            <a:xfrm flipV="1">
              <a:off x="1248" y="1152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6" name="直接连接符 1109076"/>
            <p:cNvSpPr>
              <a:spLocks noChangeShapeType="1"/>
            </p:cNvSpPr>
            <p:nvPr/>
          </p:nvSpPr>
          <p:spPr bwMode="auto">
            <a:xfrm>
              <a:off x="100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7" name="直接连接符 1109077"/>
            <p:cNvSpPr>
              <a:spLocks noChangeShapeType="1"/>
            </p:cNvSpPr>
            <p:nvPr/>
          </p:nvSpPr>
          <p:spPr bwMode="auto">
            <a:xfrm>
              <a:off x="1008" y="115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8" name="直接连接符 1109078"/>
            <p:cNvSpPr>
              <a:spLocks noChangeShapeType="1"/>
            </p:cNvSpPr>
            <p:nvPr/>
          </p:nvSpPr>
          <p:spPr bwMode="auto">
            <a:xfrm flipV="1">
              <a:off x="1008" y="8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59" name="文本框 1109079"/>
            <p:cNvSpPr txBox="1">
              <a:spLocks noChangeArrowheads="1"/>
            </p:cNvSpPr>
            <p:nvPr/>
          </p:nvSpPr>
          <p:spPr bwMode="auto">
            <a:xfrm>
              <a:off x="1168" y="57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0" name="文本框 1109080"/>
            <p:cNvSpPr txBox="1">
              <a:spLocks noChangeArrowheads="1"/>
            </p:cNvSpPr>
            <p:nvPr/>
          </p:nvSpPr>
          <p:spPr bwMode="auto">
            <a:xfrm>
              <a:off x="960" y="129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1" name="直接连接符 1109081"/>
            <p:cNvSpPr>
              <a:spLocks noChangeShapeType="1"/>
            </p:cNvSpPr>
            <p:nvPr/>
          </p:nvSpPr>
          <p:spPr bwMode="auto">
            <a:xfrm>
              <a:off x="1488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62" name="文本框 1109082"/>
            <p:cNvSpPr txBox="1">
              <a:spLocks noChangeArrowheads="1"/>
            </p:cNvSpPr>
            <p:nvPr/>
          </p:nvSpPr>
          <p:spPr bwMode="auto">
            <a:xfrm>
              <a:off x="1435" y="1440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3" name="直接连接符 1109083"/>
            <p:cNvSpPr>
              <a:spLocks noChangeShapeType="1"/>
            </p:cNvSpPr>
            <p:nvPr/>
          </p:nvSpPr>
          <p:spPr bwMode="auto">
            <a:xfrm>
              <a:off x="1968" y="86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64" name="文本框 1109084"/>
            <p:cNvSpPr txBox="1">
              <a:spLocks noChangeArrowheads="1"/>
            </p:cNvSpPr>
            <p:nvPr/>
          </p:nvSpPr>
          <p:spPr bwMode="auto">
            <a:xfrm>
              <a:off x="1957" y="1248"/>
              <a:ext cx="4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65" name="组合 1109085"/>
          <p:cNvGrpSpPr>
            <a:grpSpLocks/>
          </p:cNvGrpSpPr>
          <p:nvPr/>
        </p:nvGrpSpPr>
        <p:grpSpPr bwMode="auto">
          <a:xfrm>
            <a:off x="6167439" y="1052513"/>
            <a:ext cx="3444875" cy="2576512"/>
            <a:chOff x="528" y="2304"/>
            <a:chExt cx="2170" cy="1623"/>
          </a:xfrm>
        </p:grpSpPr>
        <p:sp>
          <p:nvSpPr>
            <p:cNvPr id="14366" name="直接连接符 1109086"/>
            <p:cNvSpPr>
              <a:spLocks noChangeShapeType="1"/>
            </p:cNvSpPr>
            <p:nvPr/>
          </p:nvSpPr>
          <p:spPr bwMode="auto">
            <a:xfrm flipV="1">
              <a:off x="779" y="364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67" name="直接连接符 1109087"/>
            <p:cNvSpPr>
              <a:spLocks noChangeShapeType="1"/>
            </p:cNvSpPr>
            <p:nvPr/>
          </p:nvSpPr>
          <p:spPr bwMode="auto">
            <a:xfrm flipV="1">
              <a:off x="779" y="249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68" name="文本框 1109088"/>
            <p:cNvSpPr txBox="1">
              <a:spLocks noChangeArrowheads="1"/>
            </p:cNvSpPr>
            <p:nvPr/>
          </p:nvSpPr>
          <p:spPr bwMode="auto">
            <a:xfrm>
              <a:off x="635" y="36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69" name="文本框 1109089"/>
            <p:cNvSpPr txBox="1">
              <a:spLocks noChangeArrowheads="1"/>
            </p:cNvSpPr>
            <p:nvPr/>
          </p:nvSpPr>
          <p:spPr bwMode="auto">
            <a:xfrm>
              <a:off x="2507" y="3456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370" name="文本框 1109090"/>
            <p:cNvSpPr txBox="1">
              <a:spLocks noChangeArrowheads="1"/>
            </p:cNvSpPr>
            <p:nvPr/>
          </p:nvSpPr>
          <p:spPr bwMode="auto">
            <a:xfrm>
              <a:off x="528" y="23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71" name="直接连接符 1109091"/>
            <p:cNvSpPr>
              <a:spLocks noChangeShapeType="1"/>
            </p:cNvSpPr>
            <p:nvPr/>
          </p:nvSpPr>
          <p:spPr bwMode="auto">
            <a:xfrm>
              <a:off x="768" y="3264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72" name="文本框 1109092"/>
            <p:cNvSpPr txBox="1">
              <a:spLocks noChangeArrowheads="1"/>
            </p:cNvSpPr>
            <p:nvPr/>
          </p:nvSpPr>
          <p:spPr bwMode="auto">
            <a:xfrm>
              <a:off x="1392" y="2592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73" name="文本框 1109093"/>
            <p:cNvSpPr txBox="1">
              <a:spLocks noChangeArrowheads="1"/>
            </p:cNvSpPr>
            <p:nvPr/>
          </p:nvSpPr>
          <p:spPr bwMode="auto">
            <a:xfrm>
              <a:off x="1200" y="3264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74" name="文本框 1109094"/>
            <p:cNvSpPr txBox="1">
              <a:spLocks noChangeArrowheads="1"/>
            </p:cNvSpPr>
            <p:nvPr/>
          </p:nvSpPr>
          <p:spPr bwMode="auto">
            <a:xfrm>
              <a:off x="1824" y="2976"/>
              <a:ext cx="4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75" name="任意多边形 1109095"/>
            <p:cNvSpPr>
              <a:spLocks noChangeArrowheads="1"/>
            </p:cNvSpPr>
            <p:nvPr/>
          </p:nvSpPr>
          <p:spPr bwMode="auto">
            <a:xfrm>
              <a:off x="887" y="2928"/>
              <a:ext cx="648" cy="384"/>
            </a:xfrm>
            <a:custGeom>
              <a:avLst/>
              <a:gdLst>
                <a:gd name="T0" fmla="*/ 0 w 648"/>
                <a:gd name="T1" fmla="*/ 384 h 384"/>
                <a:gd name="T2" fmla="*/ 336 w 648"/>
                <a:gd name="T3" fmla="*/ 0 h 384"/>
                <a:gd name="T4" fmla="*/ 648 w 648"/>
                <a:gd name="T5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" h="384">
                  <a:moveTo>
                    <a:pt x="0" y="384"/>
                  </a:moveTo>
                  <a:cubicBezTo>
                    <a:pt x="112" y="192"/>
                    <a:pt x="228" y="0"/>
                    <a:pt x="336" y="0"/>
                  </a:cubicBezTo>
                  <a:cubicBezTo>
                    <a:pt x="444" y="0"/>
                    <a:pt x="583" y="303"/>
                    <a:pt x="648" y="38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76" name="任意多边形 1109096"/>
            <p:cNvSpPr>
              <a:spLocks noChangeArrowheads="1"/>
            </p:cNvSpPr>
            <p:nvPr/>
          </p:nvSpPr>
          <p:spPr bwMode="auto">
            <a:xfrm>
              <a:off x="1511" y="3264"/>
              <a:ext cx="600" cy="384"/>
            </a:xfrm>
            <a:custGeom>
              <a:avLst/>
              <a:gdLst>
                <a:gd name="T0" fmla="*/ 0 w 600"/>
                <a:gd name="T1" fmla="*/ 0 h 384"/>
                <a:gd name="T2" fmla="*/ 312 w 600"/>
                <a:gd name="T3" fmla="*/ 384 h 384"/>
                <a:gd name="T4" fmla="*/ 600 w 600"/>
                <a:gd name="T5" fmla="*/ 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0" h="384">
                  <a:moveTo>
                    <a:pt x="0" y="0"/>
                  </a:moveTo>
                  <a:cubicBezTo>
                    <a:pt x="104" y="192"/>
                    <a:pt x="212" y="384"/>
                    <a:pt x="312" y="384"/>
                  </a:cubicBezTo>
                  <a:cubicBezTo>
                    <a:pt x="412" y="384"/>
                    <a:pt x="540" y="82"/>
                    <a:pt x="600" y="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77" name="任意多边形 1109097"/>
            <p:cNvSpPr>
              <a:spLocks noChangeArrowheads="1"/>
            </p:cNvSpPr>
            <p:nvPr/>
          </p:nvSpPr>
          <p:spPr bwMode="auto">
            <a:xfrm>
              <a:off x="768" y="3311"/>
              <a:ext cx="133" cy="333"/>
            </a:xfrm>
            <a:custGeom>
              <a:avLst/>
              <a:gdLst>
                <a:gd name="T0" fmla="*/ 133 w 133"/>
                <a:gd name="T1" fmla="*/ 0 h 333"/>
                <a:gd name="T2" fmla="*/ 0 w 133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333">
                  <a:moveTo>
                    <a:pt x="133" y="0"/>
                  </a:moveTo>
                  <a:lnTo>
                    <a:pt x="0" y="33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78" name="直接连接符 1109098"/>
            <p:cNvSpPr>
              <a:spLocks noChangeShapeType="1"/>
            </p:cNvSpPr>
            <p:nvPr/>
          </p:nvSpPr>
          <p:spPr bwMode="auto">
            <a:xfrm>
              <a:off x="1200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79" name="直接连接符 1109099"/>
            <p:cNvSpPr>
              <a:spLocks noChangeShapeType="1"/>
            </p:cNvSpPr>
            <p:nvPr/>
          </p:nvSpPr>
          <p:spPr bwMode="auto">
            <a:xfrm>
              <a:off x="1200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80" name="直接连接符 1109100"/>
            <p:cNvSpPr>
              <a:spLocks noChangeShapeType="1"/>
            </p:cNvSpPr>
            <p:nvPr/>
          </p:nvSpPr>
          <p:spPr bwMode="auto">
            <a:xfrm>
              <a:off x="1200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81" name="直接连接符 1109101"/>
            <p:cNvSpPr>
              <a:spLocks noChangeShapeType="1"/>
            </p:cNvSpPr>
            <p:nvPr/>
          </p:nvSpPr>
          <p:spPr bwMode="auto">
            <a:xfrm>
              <a:off x="1824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82" name="直接连接符 1109102"/>
            <p:cNvSpPr>
              <a:spLocks noChangeShapeType="1"/>
            </p:cNvSpPr>
            <p:nvPr/>
          </p:nvSpPr>
          <p:spPr bwMode="auto">
            <a:xfrm flipV="1">
              <a:off x="124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83" name="组合 1109103"/>
          <p:cNvGrpSpPr>
            <a:grpSpLocks/>
          </p:cNvGrpSpPr>
          <p:nvPr/>
        </p:nvGrpSpPr>
        <p:grpSpPr bwMode="auto">
          <a:xfrm>
            <a:off x="6167439" y="3573464"/>
            <a:ext cx="3444875" cy="2562225"/>
            <a:chOff x="662" y="336"/>
            <a:chExt cx="2170" cy="1614"/>
          </a:xfrm>
        </p:grpSpPr>
        <p:sp>
          <p:nvSpPr>
            <p:cNvPr id="14384" name="直接连接符 1109104"/>
            <p:cNvSpPr>
              <a:spLocks noChangeShapeType="1"/>
            </p:cNvSpPr>
            <p:nvPr/>
          </p:nvSpPr>
          <p:spPr bwMode="auto">
            <a:xfrm flipV="1">
              <a:off x="913" y="1479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85" name="直接连接符 1109105"/>
            <p:cNvSpPr>
              <a:spLocks noChangeShapeType="1"/>
            </p:cNvSpPr>
            <p:nvPr/>
          </p:nvSpPr>
          <p:spPr bwMode="auto">
            <a:xfrm flipV="1">
              <a:off x="913" y="52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86" name="文本框 1109106"/>
            <p:cNvSpPr txBox="1">
              <a:spLocks noChangeArrowheads="1"/>
            </p:cNvSpPr>
            <p:nvPr/>
          </p:nvSpPr>
          <p:spPr bwMode="auto">
            <a:xfrm>
              <a:off x="769" y="143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387" name="文本框 1109107"/>
            <p:cNvSpPr txBox="1">
              <a:spLocks noChangeArrowheads="1"/>
            </p:cNvSpPr>
            <p:nvPr/>
          </p:nvSpPr>
          <p:spPr bwMode="auto">
            <a:xfrm>
              <a:off x="2641" y="1287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388" name="文本框 1109108"/>
            <p:cNvSpPr txBox="1">
              <a:spLocks noChangeArrowheads="1"/>
            </p:cNvSpPr>
            <p:nvPr/>
          </p:nvSpPr>
          <p:spPr bwMode="auto">
            <a:xfrm>
              <a:off x="662" y="33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89" name="任意多边形 1109109"/>
            <p:cNvSpPr>
              <a:spLocks noChangeArrowheads="1"/>
            </p:cNvSpPr>
            <p:nvPr/>
          </p:nvSpPr>
          <p:spPr bwMode="auto">
            <a:xfrm>
              <a:off x="913" y="1191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0" name="任意多边形 1109110"/>
            <p:cNvSpPr>
              <a:spLocks noChangeArrowheads="1"/>
            </p:cNvSpPr>
            <p:nvPr/>
          </p:nvSpPr>
          <p:spPr bwMode="auto">
            <a:xfrm>
              <a:off x="1872" y="1191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1" name="任意多边形 1109111"/>
            <p:cNvSpPr>
              <a:spLocks noChangeArrowheads="1"/>
            </p:cNvSpPr>
            <p:nvPr/>
          </p:nvSpPr>
          <p:spPr bwMode="auto">
            <a:xfrm flipV="1">
              <a:off x="1393" y="1479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8" y="216"/>
                    <a:pt x="48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2" name="直接连接符 1109112"/>
            <p:cNvSpPr>
              <a:spLocks noChangeShapeType="1"/>
            </p:cNvSpPr>
            <p:nvPr/>
          </p:nvSpPr>
          <p:spPr bwMode="auto">
            <a:xfrm>
              <a:off x="1153" y="119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3" name="直接连接符 1109113"/>
            <p:cNvSpPr>
              <a:spLocks noChangeShapeType="1"/>
            </p:cNvSpPr>
            <p:nvPr/>
          </p:nvSpPr>
          <p:spPr bwMode="auto">
            <a:xfrm flipV="1">
              <a:off x="1201" y="119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4" name="文本框 1109114"/>
            <p:cNvSpPr txBox="1">
              <a:spLocks noChangeArrowheads="1"/>
            </p:cNvSpPr>
            <p:nvPr/>
          </p:nvSpPr>
          <p:spPr bwMode="auto">
            <a:xfrm>
              <a:off x="1249" y="91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</a:p>
          </p:txBody>
        </p:sp>
        <p:sp>
          <p:nvSpPr>
            <p:cNvPr id="14395" name="文本框 1109115"/>
            <p:cNvSpPr txBox="1">
              <a:spLocks noChangeArrowheads="1"/>
            </p:cNvSpPr>
            <p:nvPr/>
          </p:nvSpPr>
          <p:spPr bwMode="auto">
            <a:xfrm>
              <a:off x="1825" y="1623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96" name="直接连接符 1109116"/>
            <p:cNvSpPr>
              <a:spLocks noChangeShapeType="1"/>
            </p:cNvSpPr>
            <p:nvPr/>
          </p:nvSpPr>
          <p:spPr bwMode="auto">
            <a:xfrm>
              <a:off x="1633" y="147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97" name="直接连接符 1109117"/>
            <p:cNvSpPr>
              <a:spLocks noChangeShapeType="1"/>
            </p:cNvSpPr>
            <p:nvPr/>
          </p:nvSpPr>
          <p:spPr bwMode="auto">
            <a:xfrm>
              <a:off x="1681" y="1623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762538"/>
      </p:ext>
    </p:extLst>
  </p:cSld>
  <p:clrMapOvr>
    <a:masterClrMapping/>
  </p:clrMapOvr>
  <p:transition>
    <p:rand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7" name="文本框 1313796"/>
          <p:cNvSpPr txBox="1">
            <a:spLocks noChangeArrowheads="1"/>
          </p:cNvSpPr>
          <p:nvPr/>
        </p:nvSpPr>
        <p:spPr bwMode="auto">
          <a:xfrm>
            <a:off x="2782889" y="1628776"/>
            <a:ext cx="497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弹簧特点：刚性小、弹性大。</a:t>
            </a:r>
            <a:endParaRPr lang="zh-CN" altLang="en-US" sz="28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3798" name="文本框 1313797"/>
          <p:cNvSpPr txBox="1">
            <a:spLocks noChangeArrowheads="1"/>
          </p:cNvSpPr>
          <p:nvPr/>
        </p:nvSpPr>
        <p:spPr bwMode="auto">
          <a:xfrm>
            <a:off x="2495551" y="2205038"/>
            <a:ext cx="7345363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）减振和缓冲：车身弹簧、缓冲器弹簧；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）测量力的大小：弹簧称；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）贮存及输出能量：钟表、仪表弹簧；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）控制机构的运动：安全阀、离合器。</a:t>
            </a:r>
          </a:p>
        </p:txBody>
      </p:sp>
      <p:sp>
        <p:nvSpPr>
          <p:cNvPr id="1313799" name="文本框 1313798"/>
          <p:cNvSpPr txBox="1">
            <a:spLocks noChangeArrowheads="1"/>
          </p:cNvSpPr>
          <p:nvPr/>
        </p:nvSpPr>
        <p:spPr bwMode="auto">
          <a:xfrm>
            <a:off x="2063750" y="908051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一、弹簧的功用</a:t>
            </a:r>
          </a:p>
        </p:txBody>
      </p:sp>
    </p:spTree>
    <p:extLst>
      <p:ext uri="{BB962C8B-B14F-4D97-AF65-F5344CB8AC3E}">
        <p14:creationId xmlns:p14="http://schemas.microsoft.com/office/powerpoint/2010/main" val="39131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文本框 1339393"/>
          <p:cNvSpPr txBox="1">
            <a:spLocks noChangeArrowheads="1"/>
          </p:cNvSpPr>
          <p:nvPr/>
        </p:nvSpPr>
        <p:spPr bwMode="auto">
          <a:xfrm>
            <a:off x="2057401" y="2133601"/>
            <a:ext cx="8215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已知：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max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max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结构要求（如安装空间限制等）。</a:t>
            </a:r>
          </a:p>
        </p:txBody>
      </p:sp>
      <p:sp>
        <p:nvSpPr>
          <p:cNvPr id="126978" name="文本框 1339396"/>
          <p:cNvSpPr txBox="1">
            <a:spLocks noChangeArrowheads="1"/>
          </p:cNvSpPr>
          <p:nvPr/>
        </p:nvSpPr>
        <p:spPr bwMode="auto">
          <a:xfrm>
            <a:off x="2063750" y="2420938"/>
            <a:ext cx="83058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．选择材料；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．选择弹簧指数</a:t>
            </a:r>
            <a:r>
              <a:rPr lang="zh-CN" altLang="zh-CN" sz="2800" b="1">
                <a:latin typeface="Times New Roman" panose="02020603050405020304" pitchFamily="18" charset="0"/>
              </a:rPr>
              <a:t>C，计算补偿系数</a:t>
            </a:r>
            <a:r>
              <a:rPr lang="en-US" altLang="zh-CN" sz="2800" b="1">
                <a:latin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一般取</a:t>
            </a:r>
            <a:r>
              <a:rPr lang="en-US" altLang="zh-CN" sz="2800" b="1">
                <a:latin typeface="Times New Roman" panose="02020603050405020304" pitchFamily="18" charset="0"/>
              </a:rPr>
              <a:t>C=5~8</a:t>
            </a:r>
            <a:r>
              <a:rPr lang="zh-CN" altLang="en-US" sz="2800" b="1">
                <a:latin typeface="Times New Roman" panose="02020603050405020304" pitchFamily="18" charset="0"/>
              </a:rPr>
              <a:t>（不超过</a:t>
            </a:r>
            <a:r>
              <a:rPr lang="en-US" altLang="zh-CN" sz="2800" b="1">
                <a:latin typeface="Times New Roman" panose="02020603050405020304" pitchFamily="18" charset="0"/>
              </a:rPr>
              <a:t>4~16</a:t>
            </a:r>
            <a:r>
              <a:rPr lang="zh-CN" altLang="en-US" sz="2800" b="1">
                <a:latin typeface="Times New Roman" panose="02020603050405020304" pitchFamily="18" charset="0"/>
              </a:rPr>
              <a:t>） 计算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．根据安装空间设计弹簧中径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，估计弹簧丝直径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d= D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/C</a:t>
            </a:r>
            <a:r>
              <a:rPr lang="zh-CN" altLang="en-US" sz="2800" b="1">
                <a:latin typeface="Times New Roman" panose="02020603050405020304" pitchFamily="18" charset="0"/>
              </a:rPr>
              <a:t>并由表</a:t>
            </a:r>
            <a:r>
              <a:rPr lang="en-US" altLang="zh-CN" sz="2800" b="1">
                <a:latin typeface="Times New Roman" panose="02020603050405020304" pitchFamily="18" charset="0"/>
              </a:rPr>
              <a:t>16-2</a:t>
            </a:r>
            <a:r>
              <a:rPr lang="zh-CN" altLang="en-US" sz="2800" b="1">
                <a:latin typeface="Times New Roman" panose="02020603050405020304" pitchFamily="18" charset="0"/>
              </a:rPr>
              <a:t>，取许用应力。</a:t>
            </a:r>
          </a:p>
        </p:txBody>
      </p:sp>
      <p:graphicFrame>
        <p:nvGraphicFramePr>
          <p:cNvPr id="126979" name="对象 1339397"/>
          <p:cNvGraphicFramePr>
            <a:graphicFrameLocks/>
          </p:cNvGraphicFramePr>
          <p:nvPr/>
        </p:nvGraphicFramePr>
        <p:xfrm>
          <a:off x="7896225" y="3716338"/>
          <a:ext cx="25527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r:id="rId3" imgW="3010217" imgH="889317" progId="Equation.3">
                  <p:embed/>
                </p:oleObj>
              </mc:Choice>
              <mc:Fallback>
                <p:oleObj r:id="rId3" imgW="3010217" imgH="8893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716338"/>
                        <a:ext cx="25527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399" name="文本框 1339398"/>
          <p:cNvSpPr txBox="1">
            <a:spLocks noChangeArrowheads="1"/>
          </p:cNvSpPr>
          <p:nvPr/>
        </p:nvSpPr>
        <p:spPr bwMode="auto">
          <a:xfrm>
            <a:off x="1992313" y="1412876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二、圆柱形压缩（拉伸）螺旋弹簧的设计计算</a:t>
            </a:r>
          </a:p>
        </p:txBody>
      </p:sp>
    </p:spTree>
    <p:extLst>
      <p:ext uri="{BB962C8B-B14F-4D97-AF65-F5344CB8AC3E}">
        <p14:creationId xmlns:p14="http://schemas.microsoft.com/office/powerpoint/2010/main" val="36810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4" grpId="0"/>
      <p:bldP spid="1339399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文本框 1340418"/>
          <p:cNvSpPr txBox="1">
            <a:spLocks noChangeArrowheads="1"/>
          </p:cNvSpPr>
          <p:nvPr/>
        </p:nvSpPr>
        <p:spPr bwMode="auto">
          <a:xfrm>
            <a:off x="2133600" y="685801"/>
            <a:ext cx="8153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．试算弹簧丝直径</a:t>
            </a:r>
            <a:r>
              <a:rPr lang="en-US" altLang="zh-CN" sz="2800" b="1">
                <a:latin typeface="Times New Roman" panose="02020603050405020304" pitchFamily="18" charset="0"/>
              </a:rPr>
              <a:t>d'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zh-CN" altLang="zh-CN" sz="2800" b="1">
                <a:latin typeface="Times New Roman" panose="02020603050405020304" pitchFamily="18" charset="0"/>
              </a:rPr>
              <a:t>如d'与估计的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相差太远时，应重选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[] </a:t>
            </a:r>
            <a:r>
              <a:rPr lang="en-US" altLang="zh-CN" sz="2800" b="1">
                <a:latin typeface="Times New Roman" panose="02020603050405020304" pitchFamily="18" charset="0"/>
              </a:rPr>
              <a:t>d'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28002" name="对象 1340419"/>
          <p:cNvGraphicFramePr>
            <a:graphicFrameLocks/>
          </p:cNvGraphicFramePr>
          <p:nvPr/>
        </p:nvGraphicFramePr>
        <p:xfrm>
          <a:off x="5880100" y="549276"/>
          <a:ext cx="20272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r:id="rId3" imgW="1130127" imgH="470013" progId="Equation.3">
                  <p:embed/>
                </p:oleObj>
              </mc:Choice>
              <mc:Fallback>
                <p:oleObj r:id="rId3" imgW="1130127" imgH="4700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49276"/>
                        <a:ext cx="20272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矩形 1340421"/>
          <p:cNvSpPr>
            <a:spLocks noChangeArrowheads="1"/>
          </p:cNvSpPr>
          <p:nvPr/>
        </p:nvSpPr>
        <p:spPr bwMode="auto">
          <a:xfrm>
            <a:off x="2100264" y="2365375"/>
            <a:ext cx="57483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．根据变形条件求弹簧工作圈数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拉伸弹簧：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  压缩弹簧：</a:t>
            </a:r>
          </a:p>
        </p:txBody>
      </p:sp>
      <p:graphicFrame>
        <p:nvGraphicFramePr>
          <p:cNvPr id="128004" name="对象 1340422"/>
          <p:cNvGraphicFramePr>
            <a:graphicFrameLocks/>
          </p:cNvGraphicFramePr>
          <p:nvPr/>
        </p:nvGraphicFramePr>
        <p:xfrm>
          <a:off x="4583114" y="2636838"/>
          <a:ext cx="2562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r:id="rId5" imgW="1485572" imgH="444624" progId="Equation.3">
                  <p:embed/>
                </p:oleObj>
              </mc:Choice>
              <mc:Fallback>
                <p:oleObj r:id="rId5" imgW="1485572" imgH="4446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2636838"/>
                        <a:ext cx="25622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对象 1340423"/>
          <p:cNvGraphicFramePr>
            <a:graphicFrameLocks/>
          </p:cNvGraphicFramePr>
          <p:nvPr/>
        </p:nvGraphicFramePr>
        <p:xfrm>
          <a:off x="4583114" y="3500439"/>
          <a:ext cx="18827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r:id="rId7" imgW="1104738" imgH="444624" progId="Equation.DSMT4">
                  <p:embed/>
                </p:oleObj>
              </mc:Choice>
              <mc:Fallback>
                <p:oleObj r:id="rId7" imgW="1104738" imgH="44462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500439"/>
                        <a:ext cx="18827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25" name="文本框 1340424"/>
          <p:cNvSpPr txBox="1">
            <a:spLocks noChangeArrowheads="1"/>
          </p:cNvSpPr>
          <p:nvPr/>
        </p:nvSpPr>
        <p:spPr bwMode="auto">
          <a:xfrm>
            <a:off x="2057400" y="4691064"/>
            <a:ext cx="8153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．求弹簧的尺寸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，检查是否符合安装要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求等，不符合则改选参数（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值），重新设计。</a:t>
            </a:r>
          </a:p>
        </p:txBody>
      </p:sp>
    </p:spTree>
    <p:extLst>
      <p:ext uri="{BB962C8B-B14F-4D97-AF65-F5344CB8AC3E}">
        <p14:creationId xmlns:p14="http://schemas.microsoft.com/office/powerpoint/2010/main" val="12155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2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文本框 1341441"/>
          <p:cNvSpPr txBox="1">
            <a:spLocks noChangeArrowheads="1"/>
          </p:cNvSpPr>
          <p:nvPr/>
        </p:nvSpPr>
        <p:spPr bwMode="auto">
          <a:xfrm>
            <a:off x="2057400" y="661988"/>
            <a:ext cx="79248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．验算稳定性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当压缩弹簧长度较大时（一般用细长比</a:t>
            </a:r>
            <a:r>
              <a:rPr lang="en-US" altLang="zh-CN" sz="2800" b="1">
                <a:latin typeface="Times New Roman" panose="02020603050405020304" pitchFamily="18" charset="0"/>
              </a:rPr>
              <a:t>b=H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/D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baseline="-25000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表示）受力后容易失去稳定性。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要求：当两端固定时：</a:t>
            </a:r>
            <a:r>
              <a:rPr lang="en-US" altLang="zh-CN" sz="2800" b="1">
                <a:latin typeface="Times New Roman" panose="02020603050405020304" pitchFamily="18" charset="0"/>
              </a:rPr>
              <a:t>b&lt;5.3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当一端固定，另一端自由转动时： </a:t>
            </a:r>
            <a:r>
              <a:rPr lang="en-US" altLang="zh-CN" sz="2800" b="1">
                <a:latin typeface="Times New Roman" panose="02020603050405020304" pitchFamily="18" charset="0"/>
              </a:rPr>
              <a:t>b&lt;3.7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>
                <a:latin typeface="Times New Roman" panose="02020603050405020304" pitchFamily="18" charset="0"/>
              </a:rPr>
              <a:t>当两端自由转动时： </a:t>
            </a:r>
            <a:r>
              <a:rPr lang="en-US" altLang="zh-CN" sz="2800" b="1">
                <a:latin typeface="Times New Roman" panose="02020603050405020304" pitchFamily="18" charset="0"/>
              </a:rPr>
              <a:t>b&lt;2.6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341443" name="矩形 1341442"/>
          <p:cNvSpPr>
            <a:spLocks noChangeArrowheads="1"/>
          </p:cNvSpPr>
          <p:nvPr/>
        </p:nvSpPr>
        <p:spPr bwMode="auto">
          <a:xfrm>
            <a:off x="2438400" y="4038601"/>
            <a:ext cx="7685088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当大于上述数值时，应进行稳定性验算。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            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=C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</a:rPr>
              <a:t> k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 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&gt;F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max</a:t>
            </a:r>
          </a:p>
        </p:txBody>
      </p:sp>
      <p:sp>
        <p:nvSpPr>
          <p:cNvPr id="1341444" name="文本框 1341443"/>
          <p:cNvSpPr txBox="1">
            <a:spLocks noChangeArrowheads="1"/>
          </p:cNvSpPr>
          <p:nvPr/>
        </p:nvSpPr>
        <p:spPr bwMode="auto">
          <a:xfrm>
            <a:off x="2208213" y="5157788"/>
            <a:ext cx="78486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．弹簧的结构设计。计算出弹簧全部尺寸。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</a:rPr>
              <a:t>．绘制弹簧工作图。</a:t>
            </a:r>
          </a:p>
        </p:txBody>
      </p:sp>
    </p:spTree>
    <p:extLst>
      <p:ext uri="{BB962C8B-B14F-4D97-AF65-F5344CB8AC3E}">
        <p14:creationId xmlns:p14="http://schemas.microsoft.com/office/powerpoint/2010/main" val="23293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2" grpId="0"/>
      <p:bldP spid="1341443" grpId="0"/>
      <p:bldP spid="13414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111057"/>
          <p:cNvSpPr txBox="1">
            <a:spLocks noChangeArrowheads="1"/>
          </p:cNvSpPr>
          <p:nvPr/>
        </p:nvSpPr>
        <p:spPr bwMode="auto">
          <a:xfrm>
            <a:off x="2495550" y="105251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二、变应力的基本参数（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个）</a:t>
            </a:r>
          </a:p>
        </p:txBody>
      </p:sp>
      <p:graphicFrame>
        <p:nvGraphicFramePr>
          <p:cNvPr id="15362" name="对象 1111058"/>
          <p:cNvGraphicFramePr>
            <a:graphicFrameLocks/>
          </p:cNvGraphicFramePr>
          <p:nvPr/>
        </p:nvGraphicFramePr>
        <p:xfrm>
          <a:off x="2855913" y="1844676"/>
          <a:ext cx="49530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2172017" imgH="965517" progId="Equation.3">
                  <p:embed/>
                </p:oleObj>
              </mc:Choice>
              <mc:Fallback>
                <p:oleObj r:id="rId3" imgW="2172017" imgH="965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844676"/>
                        <a:ext cx="49530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111059"/>
          <p:cNvGraphicFramePr>
            <a:graphicFrameLocks/>
          </p:cNvGraphicFramePr>
          <p:nvPr/>
        </p:nvGraphicFramePr>
        <p:xfrm>
          <a:off x="2927350" y="3644900"/>
          <a:ext cx="4114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1714817" imgH="825817" progId="Equation.3">
                  <p:embed/>
                </p:oleObj>
              </mc:Choice>
              <mc:Fallback>
                <p:oleObj r:id="rId5" imgW="1714817" imgH="8258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644900"/>
                        <a:ext cx="4114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86591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114114"/>
          <p:cNvSpPr txBox="1">
            <a:spLocks noChangeArrowheads="1"/>
          </p:cNvSpPr>
          <p:nvPr/>
        </p:nvSpPr>
        <p:spPr bwMode="auto">
          <a:xfrm>
            <a:off x="2351088" y="8366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三、疲劳曲线</a:t>
            </a:r>
            <a:endParaRPr lang="zh-CN" altLang="en-US" sz="1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6386" name="组合 1114115"/>
          <p:cNvGrpSpPr>
            <a:grpSpLocks/>
          </p:cNvGrpSpPr>
          <p:nvPr/>
        </p:nvGrpSpPr>
        <p:grpSpPr bwMode="auto">
          <a:xfrm>
            <a:off x="3143250" y="1700213"/>
            <a:ext cx="5715000" cy="3613150"/>
            <a:chOff x="1104" y="1248"/>
            <a:chExt cx="3600" cy="2276"/>
          </a:xfrm>
        </p:grpSpPr>
        <p:grpSp>
          <p:nvGrpSpPr>
            <p:cNvPr id="16387" name="组合 1114116"/>
            <p:cNvGrpSpPr>
              <a:grpSpLocks/>
            </p:cNvGrpSpPr>
            <p:nvPr/>
          </p:nvGrpSpPr>
          <p:grpSpPr bwMode="auto">
            <a:xfrm>
              <a:off x="1104" y="1248"/>
              <a:ext cx="3600" cy="1959"/>
              <a:chOff x="1104" y="1248"/>
              <a:chExt cx="3600" cy="1959"/>
            </a:xfrm>
          </p:grpSpPr>
          <p:sp>
            <p:nvSpPr>
              <p:cNvPr id="16388" name="文本框 1114117"/>
              <p:cNvSpPr txBox="1">
                <a:spLocks noChangeArrowheads="1"/>
              </p:cNvSpPr>
              <p:nvPr/>
            </p:nvSpPr>
            <p:spPr bwMode="auto">
              <a:xfrm>
                <a:off x="1104" y="1248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16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1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endPara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6389" name="文本框 1114118"/>
              <p:cNvSpPr txBox="1">
                <a:spLocks noChangeArrowheads="1"/>
              </p:cNvSpPr>
              <p:nvPr/>
            </p:nvSpPr>
            <p:spPr bwMode="auto">
              <a:xfrm>
                <a:off x="4368" y="2880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6390" name="直接连接符 1114119"/>
              <p:cNvSpPr>
                <a:spLocks noChangeShapeType="1"/>
              </p:cNvSpPr>
              <p:nvPr/>
            </p:nvSpPr>
            <p:spPr bwMode="auto">
              <a:xfrm>
                <a:off x="1824" y="2880"/>
                <a:ext cx="2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1" name="直接连接符 1114120"/>
              <p:cNvSpPr>
                <a:spLocks noChangeShapeType="1"/>
              </p:cNvSpPr>
              <p:nvPr/>
            </p:nvSpPr>
            <p:spPr bwMode="auto">
              <a:xfrm flipV="1">
                <a:off x="1824" y="1344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392" name="对象 1114121"/>
              <p:cNvGraphicFramePr>
                <a:graphicFrameLocks/>
              </p:cNvGraphicFramePr>
              <p:nvPr/>
            </p:nvGraphicFramePr>
            <p:xfrm>
              <a:off x="3342" y="2880"/>
              <a:ext cx="265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r:id="rId3" imgW="266670" imgH="215936" progId="Equation.3">
                      <p:embed/>
                    </p:oleObj>
                  </mc:Choice>
                  <mc:Fallback>
                    <p:oleObj r:id="rId3" imgW="266670" imgH="2159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2" y="2880"/>
                            <a:ext cx="265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3" name="直接连接符 1114122"/>
              <p:cNvSpPr>
                <a:spLocks noChangeShapeType="1"/>
              </p:cNvSpPr>
              <p:nvPr/>
            </p:nvSpPr>
            <p:spPr bwMode="auto">
              <a:xfrm>
                <a:off x="3102" y="148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4" name="任意多边形 1114123"/>
              <p:cNvSpPr>
                <a:spLocks noChangeArrowheads="1"/>
              </p:cNvSpPr>
              <p:nvPr/>
            </p:nvSpPr>
            <p:spPr bwMode="auto">
              <a:xfrm>
                <a:off x="2434" y="1767"/>
                <a:ext cx="1256" cy="799"/>
              </a:xfrm>
              <a:custGeom>
                <a:avLst/>
                <a:gdLst>
                  <a:gd name="T0" fmla="*/ 0 w 1256"/>
                  <a:gd name="T1" fmla="*/ 0 h 799"/>
                  <a:gd name="T2" fmla="*/ 323 w 1256"/>
                  <a:gd name="T3" fmla="*/ 377 h 799"/>
                  <a:gd name="T4" fmla="*/ 668 w 1256"/>
                  <a:gd name="T5" fmla="*/ 681 h 799"/>
                  <a:gd name="T6" fmla="*/ 956 w 1256"/>
                  <a:gd name="T7" fmla="*/ 777 h 799"/>
                  <a:gd name="T8" fmla="*/ 1256 w 1256"/>
                  <a:gd name="T9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799">
                    <a:moveTo>
                      <a:pt x="0" y="0"/>
                    </a:moveTo>
                    <a:cubicBezTo>
                      <a:pt x="54" y="63"/>
                      <a:pt x="212" y="264"/>
                      <a:pt x="323" y="377"/>
                    </a:cubicBezTo>
                    <a:cubicBezTo>
                      <a:pt x="434" y="490"/>
                      <a:pt x="562" y="614"/>
                      <a:pt x="668" y="681"/>
                    </a:cubicBezTo>
                    <a:cubicBezTo>
                      <a:pt x="774" y="748"/>
                      <a:pt x="858" y="757"/>
                      <a:pt x="956" y="777"/>
                    </a:cubicBezTo>
                    <a:cubicBezTo>
                      <a:pt x="1054" y="797"/>
                      <a:pt x="1194" y="795"/>
                      <a:pt x="1256" y="799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5" name="文本框 1114124"/>
              <p:cNvSpPr txBox="1">
                <a:spLocks noChangeArrowheads="1"/>
              </p:cNvSpPr>
              <p:nvPr/>
            </p:nvSpPr>
            <p:spPr bwMode="auto">
              <a:xfrm>
                <a:off x="2670" y="2457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16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16396" name="直接连接符 1114125"/>
              <p:cNvSpPr>
                <a:spLocks noChangeShapeType="1"/>
              </p:cNvSpPr>
              <p:nvPr/>
            </p:nvSpPr>
            <p:spPr bwMode="auto">
              <a:xfrm>
                <a:off x="2094" y="1584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7" name="直接连接符 1114126"/>
              <p:cNvSpPr>
                <a:spLocks noChangeShapeType="1"/>
              </p:cNvSpPr>
              <p:nvPr/>
            </p:nvSpPr>
            <p:spPr bwMode="auto">
              <a:xfrm>
                <a:off x="343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398" name="对象 1114127"/>
              <p:cNvGraphicFramePr>
                <a:graphicFrameLocks/>
              </p:cNvGraphicFramePr>
              <p:nvPr/>
            </p:nvGraphicFramePr>
            <p:xfrm>
              <a:off x="2976" y="2873"/>
              <a:ext cx="22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r:id="rId5" imgW="228917" imgH="228917" progId="Equation.3">
                      <p:embed/>
                    </p:oleObj>
                  </mc:Choice>
                  <mc:Fallback>
                    <p:oleObj r:id="rId5" imgW="228917" imgH="228917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873"/>
                            <a:ext cx="228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9" name="对象 1114128"/>
              <p:cNvGraphicFramePr>
                <a:graphicFrameLocks/>
              </p:cNvGraphicFramePr>
              <p:nvPr/>
            </p:nvGraphicFramePr>
            <p:xfrm>
              <a:off x="3450" y="2570"/>
              <a:ext cx="32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r:id="rId7" imgW="266670" imgH="215936" progId="Equation.3">
                      <p:embed/>
                    </p:oleObj>
                  </mc:Choice>
                  <mc:Fallback>
                    <p:oleObj r:id="rId7" imgW="266670" imgH="2159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0" y="2570"/>
                            <a:ext cx="32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0" name="文本框 1114129"/>
              <p:cNvSpPr txBox="1">
                <a:spLocks noChangeArrowheads="1"/>
              </p:cNvSpPr>
              <p:nvPr/>
            </p:nvSpPr>
            <p:spPr bwMode="auto">
              <a:xfrm>
                <a:off x="2200" y="163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401" name="文本框 1114130"/>
              <p:cNvSpPr txBox="1">
                <a:spLocks noChangeArrowheads="1"/>
              </p:cNvSpPr>
              <p:nvPr/>
            </p:nvSpPr>
            <p:spPr bwMode="auto">
              <a:xfrm>
                <a:off x="3342" y="2265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402" name="直接连接符 1114131"/>
              <p:cNvSpPr>
                <a:spLocks noChangeShapeType="1"/>
              </p:cNvSpPr>
              <p:nvPr/>
            </p:nvSpPr>
            <p:spPr bwMode="auto">
              <a:xfrm>
                <a:off x="3102" y="158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文本框 1114132"/>
              <p:cNvSpPr txBox="1">
                <a:spLocks noChangeArrowheads="1"/>
              </p:cNvSpPr>
              <p:nvPr/>
            </p:nvSpPr>
            <p:spPr bwMode="auto">
              <a:xfrm>
                <a:off x="2018" y="1296"/>
                <a:ext cx="10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有限寿命区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4" name="文本框 1114133"/>
              <p:cNvSpPr txBox="1">
                <a:spLocks noChangeArrowheads="1"/>
              </p:cNvSpPr>
              <p:nvPr/>
            </p:nvSpPr>
            <p:spPr bwMode="auto">
              <a:xfrm>
                <a:off x="3152" y="1296"/>
                <a:ext cx="10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无限寿命区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05" name="对象 1114134"/>
              <p:cNvGraphicFramePr>
                <a:graphicFrameLocks/>
              </p:cNvGraphicFramePr>
              <p:nvPr/>
            </p:nvGraphicFramePr>
            <p:xfrm>
              <a:off x="2670" y="1776"/>
              <a:ext cx="816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" r:id="rId9" imgW="558875" imgH="241512" progId="Equation.3">
                      <p:embed/>
                    </p:oleObj>
                  </mc:Choice>
                  <mc:Fallback>
                    <p:oleObj r:id="rId9" imgW="558875" imgH="24151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0" y="1776"/>
                            <a:ext cx="816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6" name="文本框 1114135"/>
            <p:cNvSpPr txBox="1">
              <a:spLocks noChangeArrowheads="1"/>
            </p:cNvSpPr>
            <p:nvPr/>
          </p:nvSpPr>
          <p:spPr bwMode="auto">
            <a:xfrm>
              <a:off x="2495" y="3197"/>
              <a:ext cx="11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b="1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1400" b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—N</a:t>
              </a: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曲线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1831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115137"/>
          <p:cNvSpPr txBox="1">
            <a:spLocks noChangeArrowheads="1"/>
          </p:cNvSpPr>
          <p:nvPr/>
        </p:nvSpPr>
        <p:spPr bwMode="auto">
          <a:xfrm>
            <a:off x="2209800" y="914401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</a:rPr>
              <a:t>疲劳极限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：对应于循环基数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时的疲劳极限</a:t>
            </a:r>
            <a:endParaRPr lang="zh-CN" altLang="en-US" sz="16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0" name="文本框 1115138"/>
          <p:cNvSpPr txBox="1">
            <a:spLocks noChangeArrowheads="1"/>
          </p:cNvSpPr>
          <p:nvPr/>
        </p:nvSpPr>
        <p:spPr bwMode="auto">
          <a:xfrm>
            <a:off x="2667000" y="14478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有限寿命区      </a:t>
            </a:r>
            <a:r>
              <a:rPr lang="en-US" altLang="zh-CN" sz="2800" b="1">
                <a:latin typeface="Times New Roman" panose="02020603050405020304" pitchFamily="18" charset="0"/>
              </a:rPr>
              <a:t>N&lt;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17411" name="对象 1115139"/>
          <p:cNvGraphicFramePr>
            <a:graphicFrameLocks/>
          </p:cNvGraphicFramePr>
          <p:nvPr/>
        </p:nvGraphicFramePr>
        <p:xfrm>
          <a:off x="2971800" y="1905000"/>
          <a:ext cx="54102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2527617" imgH="1194117" progId="Equation.DSMT4">
                  <p:embed/>
                </p:oleObj>
              </mc:Choice>
              <mc:Fallback>
                <p:oleObj r:id="rId3" imgW="2527617" imgH="11941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54102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115140"/>
          <p:cNvSpPr txBox="1">
            <a:spLocks noChangeArrowheads="1"/>
          </p:cNvSpPr>
          <p:nvPr/>
        </p:nvSpPr>
        <p:spPr bwMode="auto">
          <a:xfrm>
            <a:off x="2667000" y="44196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无限寿命区      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≥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17413" name="对象 1115141"/>
          <p:cNvGraphicFramePr>
            <a:graphicFrameLocks/>
          </p:cNvGraphicFramePr>
          <p:nvPr/>
        </p:nvGraphicFramePr>
        <p:xfrm>
          <a:off x="2971800" y="4876800"/>
          <a:ext cx="3886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1535019" imgH="215936" progId="Equation.3">
                  <p:embed/>
                </p:oleObj>
              </mc:Choice>
              <mc:Fallback>
                <p:oleObj r:id="rId5" imgW="1535019" imgH="2159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3886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59965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117186"/>
          <p:cNvSpPr txBox="1">
            <a:spLocks noChangeArrowheads="1"/>
          </p:cNvSpPr>
          <p:nvPr/>
        </p:nvSpPr>
        <p:spPr bwMode="auto">
          <a:xfrm>
            <a:off x="2514600" y="1309688"/>
            <a:ext cx="718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四、材料的极限应力线图：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—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图</a:t>
            </a:r>
          </a:p>
        </p:txBody>
      </p:sp>
      <p:pic>
        <p:nvPicPr>
          <p:cNvPr id="18434" name="图片 1117187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89139"/>
            <a:ext cx="56388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58295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对象 1131522"/>
          <p:cNvGraphicFramePr>
            <a:graphicFrameLocks/>
          </p:cNvGraphicFramePr>
          <p:nvPr/>
        </p:nvGraphicFramePr>
        <p:xfrm>
          <a:off x="2279650" y="1196975"/>
          <a:ext cx="38862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918017" imgH="825817" progId="Equation.3">
                  <p:embed/>
                </p:oleObj>
              </mc:Choice>
              <mc:Fallback>
                <p:oleObj r:id="rId3" imgW="1918017" imgH="8258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196975"/>
                        <a:ext cx="38862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8" name="图片 1131523" descr="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924176"/>
            <a:ext cx="66294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对象 1131524"/>
          <p:cNvGraphicFramePr>
            <a:graphicFrameLocks/>
          </p:cNvGraphicFramePr>
          <p:nvPr/>
        </p:nvGraphicFramePr>
        <p:xfrm>
          <a:off x="6672263" y="1989139"/>
          <a:ext cx="3276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6" imgW="1498917" imgH="457517" progId="Equation.3">
                  <p:embed/>
                </p:oleObj>
              </mc:Choice>
              <mc:Fallback>
                <p:oleObj r:id="rId6" imgW="1498917" imgH="457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1989139"/>
                        <a:ext cx="32766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1131528"/>
          <p:cNvSpPr txBox="1">
            <a:spLocks noChangeArrowheads="1"/>
          </p:cNvSpPr>
          <p:nvPr/>
        </p:nvSpPr>
        <p:spPr bwMode="auto">
          <a:xfrm>
            <a:off x="2063750" y="692151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五、零件的极限应力线图</a:t>
            </a:r>
          </a:p>
        </p:txBody>
      </p:sp>
    </p:spTree>
    <p:extLst>
      <p:ext uri="{BB962C8B-B14F-4D97-AF65-F5344CB8AC3E}">
        <p14:creationId xmlns:p14="http://schemas.microsoft.com/office/powerpoint/2010/main" val="125422170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132552"/>
          <p:cNvSpPr txBox="1">
            <a:spLocks noChangeArrowheads="1"/>
          </p:cNvSpPr>
          <p:nvPr/>
        </p:nvSpPr>
        <p:spPr bwMode="auto">
          <a:xfrm>
            <a:off x="2135188" y="126841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六、单向稳定变应力时机械零件的疲劳强度计算</a:t>
            </a:r>
          </a:p>
        </p:txBody>
      </p:sp>
      <p:sp>
        <p:nvSpPr>
          <p:cNvPr id="20482" name="文本框 1132555"/>
          <p:cNvSpPr txBox="1">
            <a:spLocks noChangeArrowheads="1"/>
          </p:cNvSpPr>
          <p:nvPr/>
        </p:nvSpPr>
        <p:spPr bwMode="auto">
          <a:xfrm>
            <a:off x="1919288" y="2205038"/>
            <a:ext cx="8151812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）求危险截面上的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max </a:t>
            </a:r>
            <a:r>
              <a:rPr lang="zh-CN" altLang="en-US" sz="2800" b="1">
                <a:latin typeface="Times New Roman" panose="02020603050405020304" pitchFamily="18" charset="0"/>
              </a:rPr>
              <a:t>和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min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计算出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 m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）画零件的极限应力线图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）判断零件的失效形式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）用计算法或作图法求</a:t>
            </a: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0483" name="文本框 1132556"/>
          <p:cNvSpPr txBox="1">
            <a:spLocks noChangeArrowheads="1"/>
          </p:cNvSpPr>
          <p:nvPr/>
        </p:nvSpPr>
        <p:spPr bwMode="auto">
          <a:xfrm>
            <a:off x="1905000" y="4673601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endParaRPr lang="en-US" altLang="zh-CN" sz="16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4" name="文本框 1132557"/>
          <p:cNvSpPr txBox="1">
            <a:spLocks noChangeArrowheads="1"/>
          </p:cNvSpPr>
          <p:nvPr/>
        </p:nvSpPr>
        <p:spPr bwMode="auto">
          <a:xfrm>
            <a:off x="1905000" y="5040313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endParaRPr lang="en-US" altLang="zh-CN" sz="16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485" name="对象 1132559"/>
          <p:cNvGraphicFramePr>
            <a:graphicFrameLocks/>
          </p:cNvGraphicFramePr>
          <p:nvPr/>
        </p:nvGraphicFramePr>
        <p:xfrm>
          <a:off x="6888163" y="4005264"/>
          <a:ext cx="2133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1053960" imgH="444624" progId="Equation.3">
                  <p:embed/>
                </p:oleObj>
              </mc:Choice>
              <mc:Fallback>
                <p:oleObj r:id="rId3" imgW="1053960" imgH="4446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005264"/>
                        <a:ext cx="21336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文本框 1132561"/>
          <p:cNvSpPr txBox="1">
            <a:spLocks noChangeArrowheads="1"/>
          </p:cNvSpPr>
          <p:nvPr/>
        </p:nvSpPr>
        <p:spPr bwMode="auto">
          <a:xfrm>
            <a:off x="2495550" y="494188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三种典型的应力变化规律：</a:t>
            </a:r>
          </a:p>
        </p:txBody>
      </p:sp>
      <p:sp>
        <p:nvSpPr>
          <p:cNvPr id="20487" name="矩形 1132562"/>
          <p:cNvSpPr>
            <a:spLocks noChangeArrowheads="1"/>
          </p:cNvSpPr>
          <p:nvPr/>
        </p:nvSpPr>
        <p:spPr bwMode="auto">
          <a:xfrm>
            <a:off x="2927351" y="5589588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488" name="矩形 1132563"/>
          <p:cNvSpPr>
            <a:spLocks noChangeArrowheads="1"/>
          </p:cNvSpPr>
          <p:nvPr/>
        </p:nvSpPr>
        <p:spPr bwMode="auto">
          <a:xfrm>
            <a:off x="4151314" y="55895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200" b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0489" name="矩形 1132564"/>
          <p:cNvSpPr>
            <a:spLocks noChangeArrowheads="1"/>
          </p:cNvSpPr>
          <p:nvPr/>
        </p:nvSpPr>
        <p:spPr bwMode="auto">
          <a:xfrm>
            <a:off x="5664201" y="5589588"/>
            <a:ext cx="126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200" b="1">
                <a:latin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23685212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133570"/>
          <p:cNvSpPr txBox="1">
            <a:spLocks noChangeArrowheads="1"/>
          </p:cNvSpPr>
          <p:nvPr/>
        </p:nvSpPr>
        <p:spPr bwMode="auto">
          <a:xfrm>
            <a:off x="2495550" y="692151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1</a:t>
            </a:r>
            <a:r>
              <a:rPr lang="zh-CN" altLang="en-US" sz="2800" b="1">
                <a:latin typeface="Times New Roman" panose="02020603050405020304" pitchFamily="18" charset="0"/>
              </a:rPr>
              <a:t>．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zh-CN" altLang="zh-CN" sz="2800" b="1">
                <a:latin typeface="Times New Roman" panose="02020603050405020304" pitchFamily="18" charset="0"/>
              </a:rPr>
              <a:t>C    转轴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21506" name="图片 1133603" descr="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68414"/>
            <a:ext cx="52578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对象 1133604"/>
          <p:cNvGraphicFramePr>
            <a:graphicFrameLocks/>
          </p:cNvGraphicFramePr>
          <p:nvPr/>
        </p:nvGraphicFramePr>
        <p:xfrm>
          <a:off x="3071813" y="4365625"/>
          <a:ext cx="45323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1918017" imgH="457517" progId="Equation.DSMT4">
                  <p:embed/>
                </p:oleObj>
              </mc:Choice>
              <mc:Fallback>
                <p:oleObj r:id="rId4" imgW="1918017" imgH="4575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365625"/>
                        <a:ext cx="45323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1133605"/>
          <p:cNvGraphicFramePr>
            <a:graphicFrameLocks/>
          </p:cNvGraphicFramePr>
          <p:nvPr/>
        </p:nvGraphicFramePr>
        <p:xfrm>
          <a:off x="3071813" y="5445126"/>
          <a:ext cx="3721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6" imgW="1575117" imgH="457517" progId="Equation.DSMT4">
                  <p:embed/>
                </p:oleObj>
              </mc:Choice>
              <mc:Fallback>
                <p:oleObj r:id="rId6" imgW="1575117" imgH="4575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6"/>
                        <a:ext cx="3721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22226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302531"/>
          <p:cNvSpPr>
            <a:spLocks noChangeArrowheads="1"/>
          </p:cNvSpPr>
          <p:nvPr/>
        </p:nvSpPr>
        <p:spPr bwMode="auto">
          <a:xfrm>
            <a:off x="3432175" y="2708275"/>
            <a:ext cx="5507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Times New Roman" panose="02020603050405020304" pitchFamily="18" charset="0"/>
              </a:rPr>
              <a:t>第二章  机械设计总论</a:t>
            </a:r>
          </a:p>
        </p:txBody>
      </p:sp>
    </p:spTree>
    <p:extLst>
      <p:ext uri="{BB962C8B-B14F-4D97-AF65-F5344CB8AC3E}">
        <p14:creationId xmlns:p14="http://schemas.microsoft.com/office/powerpoint/2010/main" val="2963943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136642"/>
          <p:cNvSpPr txBox="1">
            <a:spLocks noChangeArrowheads="1"/>
          </p:cNvSpPr>
          <p:nvPr/>
        </p:nvSpPr>
        <p:spPr bwMode="auto">
          <a:xfrm>
            <a:off x="2566988" y="6207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2.  </a:t>
            </a: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zh-CN" altLang="zh-CN" sz="2800" b="1">
                <a:latin typeface="Times New Roman" panose="02020603050405020304" pitchFamily="18" charset="0"/>
              </a:rPr>
              <a:t>C    弹簧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22530" name="图片 1136677" descr="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196976"/>
            <a:ext cx="50292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对象 1136678"/>
          <p:cNvGraphicFramePr>
            <a:graphicFrameLocks/>
          </p:cNvGraphicFramePr>
          <p:nvPr/>
        </p:nvGraphicFramePr>
        <p:xfrm>
          <a:off x="3000375" y="4076700"/>
          <a:ext cx="52530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2221853" imgH="660430" progId="Equation.DSMT4">
                  <p:embed/>
                </p:oleObj>
              </mc:Choice>
              <mc:Fallback>
                <p:oleObj r:id="rId4" imgW="2221853" imgH="6604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76700"/>
                        <a:ext cx="5253038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1136680"/>
          <p:cNvGraphicFramePr>
            <a:graphicFrameLocks/>
          </p:cNvGraphicFramePr>
          <p:nvPr/>
        </p:nvGraphicFramePr>
        <p:xfrm>
          <a:off x="3060700" y="5187950"/>
          <a:ext cx="37226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6" imgW="1575117" imgH="457517" progId="Equation.DSMT4">
                  <p:embed/>
                </p:oleObj>
              </mc:Choice>
              <mc:Fallback>
                <p:oleObj r:id="rId6" imgW="1575117" imgH="4575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187950"/>
                        <a:ext cx="37226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393612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139713"/>
          <p:cNvSpPr txBox="1">
            <a:spLocks noChangeArrowheads="1"/>
          </p:cNvSpPr>
          <p:nvPr/>
        </p:nvSpPr>
        <p:spPr bwMode="auto">
          <a:xfrm>
            <a:off x="2590800" y="6858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3.  </a:t>
            </a: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zh-CN" altLang="zh-CN" sz="2800" b="1">
                <a:latin typeface="Times New Roman" panose="02020603050405020304" pitchFamily="18" charset="0"/>
              </a:rPr>
              <a:t>C    变载荷螺栓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23554" name="图片 1139757" descr="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268414"/>
            <a:ext cx="5329238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对象 1139758"/>
          <p:cNvGraphicFramePr>
            <a:graphicFrameLocks/>
          </p:cNvGraphicFramePr>
          <p:nvPr/>
        </p:nvGraphicFramePr>
        <p:xfrm>
          <a:off x="2640014" y="4365625"/>
          <a:ext cx="70262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4" imgW="2970828" imgH="660430" progId="Equation.DSMT4">
                  <p:embed/>
                </p:oleObj>
              </mc:Choice>
              <mc:Fallback>
                <p:oleObj r:id="rId4" imgW="2970828" imgH="6604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365625"/>
                        <a:ext cx="70262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1139759"/>
          <p:cNvGraphicFramePr>
            <a:graphicFrameLocks/>
          </p:cNvGraphicFramePr>
          <p:nvPr/>
        </p:nvGraphicFramePr>
        <p:xfrm>
          <a:off x="2711450" y="5373688"/>
          <a:ext cx="36322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6" imgW="1536350" imgH="431930" progId="Equation.DSMT4">
                  <p:embed/>
                </p:oleObj>
              </mc:Choice>
              <mc:Fallback>
                <p:oleObj r:id="rId6" imgW="1536350" imgH="4319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373688"/>
                        <a:ext cx="36322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321569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1142785"/>
          <p:cNvSpPr txBox="1">
            <a:spLocks noChangeArrowheads="1"/>
          </p:cNvSpPr>
          <p:nvPr/>
        </p:nvSpPr>
        <p:spPr bwMode="auto">
          <a:xfrm>
            <a:off x="2424113" y="69215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七、单向不稳定变应力时的疲劳强度计算</a:t>
            </a:r>
          </a:p>
        </p:txBody>
      </p:sp>
      <p:grpSp>
        <p:nvGrpSpPr>
          <p:cNvPr id="24578" name="组合 1142791"/>
          <p:cNvGrpSpPr>
            <a:grpSpLocks/>
          </p:cNvGrpSpPr>
          <p:nvPr/>
        </p:nvGrpSpPr>
        <p:grpSpPr bwMode="auto">
          <a:xfrm>
            <a:off x="2566988" y="1268414"/>
            <a:ext cx="3217862" cy="2147887"/>
            <a:chOff x="1152" y="1632"/>
            <a:chExt cx="2027" cy="1353"/>
          </a:xfrm>
        </p:grpSpPr>
        <p:sp>
          <p:nvSpPr>
            <p:cNvPr id="24579" name="文本框 1142792"/>
            <p:cNvSpPr txBox="1">
              <a:spLocks noChangeArrowheads="1"/>
            </p:cNvSpPr>
            <p:nvPr/>
          </p:nvSpPr>
          <p:spPr bwMode="auto">
            <a:xfrm>
              <a:off x="1152" y="163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80" name="直接连接符 1142793"/>
            <p:cNvSpPr>
              <a:spLocks noChangeShapeType="1"/>
            </p:cNvSpPr>
            <p:nvPr/>
          </p:nvSpPr>
          <p:spPr bwMode="auto">
            <a:xfrm flipV="1">
              <a:off x="1438" y="2733"/>
              <a:ext cx="1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1" name="直接连接符 1142794"/>
            <p:cNvSpPr>
              <a:spLocks noChangeShapeType="1"/>
            </p:cNvSpPr>
            <p:nvPr/>
          </p:nvSpPr>
          <p:spPr bwMode="auto">
            <a:xfrm flipV="1">
              <a:off x="1438" y="1728"/>
              <a:ext cx="0" cy="10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2" name="文本框 1142795"/>
            <p:cNvSpPr txBox="1">
              <a:spLocks noChangeArrowheads="1"/>
            </p:cNvSpPr>
            <p:nvPr/>
          </p:nvSpPr>
          <p:spPr bwMode="auto">
            <a:xfrm>
              <a:off x="120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583" name="文本框 1142796"/>
            <p:cNvSpPr txBox="1">
              <a:spLocks noChangeArrowheads="1"/>
            </p:cNvSpPr>
            <p:nvPr/>
          </p:nvSpPr>
          <p:spPr bwMode="auto">
            <a:xfrm>
              <a:off x="2988" y="2544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84" name="任意多边形 1142797"/>
            <p:cNvSpPr>
              <a:spLocks noChangeArrowheads="1"/>
            </p:cNvSpPr>
            <p:nvPr/>
          </p:nvSpPr>
          <p:spPr bwMode="auto">
            <a:xfrm>
              <a:off x="1440" y="1938"/>
              <a:ext cx="1205" cy="654"/>
            </a:xfrm>
            <a:custGeom>
              <a:avLst/>
              <a:gdLst>
                <a:gd name="T0" fmla="*/ 0 w 1205"/>
                <a:gd name="T1" fmla="*/ 318 h 654"/>
                <a:gd name="T2" fmla="*/ 96 w 1205"/>
                <a:gd name="T3" fmla="*/ 462 h 654"/>
                <a:gd name="T4" fmla="*/ 192 w 1205"/>
                <a:gd name="T5" fmla="*/ 174 h 654"/>
                <a:gd name="T6" fmla="*/ 288 w 1205"/>
                <a:gd name="T7" fmla="*/ 510 h 654"/>
                <a:gd name="T8" fmla="*/ 384 w 1205"/>
                <a:gd name="T9" fmla="*/ 30 h 654"/>
                <a:gd name="T10" fmla="*/ 480 w 1205"/>
                <a:gd name="T11" fmla="*/ 462 h 654"/>
                <a:gd name="T12" fmla="*/ 576 w 1205"/>
                <a:gd name="T13" fmla="*/ 174 h 654"/>
                <a:gd name="T14" fmla="*/ 672 w 1205"/>
                <a:gd name="T15" fmla="*/ 462 h 654"/>
                <a:gd name="T16" fmla="*/ 720 w 1205"/>
                <a:gd name="T17" fmla="*/ 318 h 654"/>
                <a:gd name="T18" fmla="*/ 864 w 1205"/>
                <a:gd name="T19" fmla="*/ 606 h 654"/>
                <a:gd name="T20" fmla="*/ 960 w 1205"/>
                <a:gd name="T21" fmla="*/ 30 h 654"/>
                <a:gd name="T22" fmla="*/ 1094 w 1205"/>
                <a:gd name="T23" fmla="*/ 428 h 654"/>
                <a:gd name="T24" fmla="*/ 1205 w 1205"/>
                <a:gd name="T25" fmla="*/ 328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5" h="654">
                  <a:moveTo>
                    <a:pt x="0" y="318"/>
                  </a:moveTo>
                  <a:cubicBezTo>
                    <a:pt x="32" y="402"/>
                    <a:pt x="64" y="486"/>
                    <a:pt x="96" y="462"/>
                  </a:cubicBezTo>
                  <a:cubicBezTo>
                    <a:pt x="128" y="438"/>
                    <a:pt x="160" y="166"/>
                    <a:pt x="192" y="174"/>
                  </a:cubicBezTo>
                  <a:cubicBezTo>
                    <a:pt x="224" y="182"/>
                    <a:pt x="256" y="534"/>
                    <a:pt x="288" y="510"/>
                  </a:cubicBezTo>
                  <a:cubicBezTo>
                    <a:pt x="320" y="486"/>
                    <a:pt x="352" y="38"/>
                    <a:pt x="384" y="30"/>
                  </a:cubicBezTo>
                  <a:cubicBezTo>
                    <a:pt x="416" y="22"/>
                    <a:pt x="448" y="438"/>
                    <a:pt x="480" y="462"/>
                  </a:cubicBezTo>
                  <a:cubicBezTo>
                    <a:pt x="512" y="486"/>
                    <a:pt x="544" y="174"/>
                    <a:pt x="576" y="174"/>
                  </a:cubicBezTo>
                  <a:cubicBezTo>
                    <a:pt x="608" y="174"/>
                    <a:pt x="648" y="438"/>
                    <a:pt x="672" y="462"/>
                  </a:cubicBezTo>
                  <a:cubicBezTo>
                    <a:pt x="696" y="486"/>
                    <a:pt x="688" y="294"/>
                    <a:pt x="720" y="318"/>
                  </a:cubicBezTo>
                  <a:cubicBezTo>
                    <a:pt x="752" y="342"/>
                    <a:pt x="824" y="654"/>
                    <a:pt x="864" y="606"/>
                  </a:cubicBezTo>
                  <a:cubicBezTo>
                    <a:pt x="904" y="558"/>
                    <a:pt x="922" y="60"/>
                    <a:pt x="960" y="30"/>
                  </a:cubicBezTo>
                  <a:cubicBezTo>
                    <a:pt x="998" y="0"/>
                    <a:pt x="1053" y="378"/>
                    <a:pt x="1094" y="428"/>
                  </a:cubicBezTo>
                  <a:cubicBezTo>
                    <a:pt x="1135" y="478"/>
                    <a:pt x="1182" y="349"/>
                    <a:pt x="1205" y="3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5" name="直接连接符 1142798"/>
            <p:cNvSpPr>
              <a:spLocks noChangeShapeType="1"/>
            </p:cNvSpPr>
            <p:nvPr/>
          </p:nvSpPr>
          <p:spPr bwMode="auto">
            <a:xfrm>
              <a:off x="1440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6" name="任意多边形 1142799"/>
            <p:cNvSpPr>
              <a:spLocks noChangeArrowheads="1"/>
            </p:cNvSpPr>
            <p:nvPr/>
          </p:nvSpPr>
          <p:spPr bwMode="auto">
            <a:xfrm>
              <a:off x="1434" y="2722"/>
              <a:ext cx="1" cy="244"/>
            </a:xfrm>
            <a:custGeom>
              <a:avLst/>
              <a:gdLst>
                <a:gd name="T0" fmla="*/ 0 w 1"/>
                <a:gd name="T1" fmla="*/ 0 h 244"/>
                <a:gd name="T2" fmla="*/ 0 w 1"/>
                <a:gd name="T3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4">
                  <a:moveTo>
                    <a:pt x="0" y="0"/>
                  </a:moveTo>
                  <a:lnTo>
                    <a:pt x="0" y="2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7" name="直接连接符 1142800"/>
            <p:cNvSpPr>
              <a:spLocks noChangeShapeType="1"/>
            </p:cNvSpPr>
            <p:nvPr/>
          </p:nvSpPr>
          <p:spPr bwMode="auto">
            <a:xfrm>
              <a:off x="2496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8" name="直接连接符 1142801"/>
            <p:cNvSpPr>
              <a:spLocks noChangeShapeType="1"/>
            </p:cNvSpPr>
            <p:nvPr/>
          </p:nvSpPr>
          <p:spPr bwMode="auto">
            <a:xfrm>
              <a:off x="1440" y="29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589" name="文本框 1142802"/>
            <p:cNvSpPr txBox="1">
              <a:spLocks noChangeArrowheads="1"/>
            </p:cNvSpPr>
            <p:nvPr/>
          </p:nvSpPr>
          <p:spPr bwMode="auto">
            <a:xfrm>
              <a:off x="1872" y="269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T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4590" name="文本框 1142803"/>
          <p:cNvSpPr txBox="1">
            <a:spLocks noChangeArrowheads="1"/>
          </p:cNvSpPr>
          <p:nvPr/>
        </p:nvSpPr>
        <p:spPr bwMode="auto">
          <a:xfrm>
            <a:off x="5591175" y="1557339"/>
            <a:ext cx="449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规律性不稳定变应力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→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疲劳损伤积累假说</a:t>
            </a: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M.A.Miner</a:t>
            </a: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zh-CN" altLang="zh-CN" sz="2800" b="1">
                <a:latin typeface="Times New Roman" panose="02020603050405020304" pitchFamily="18" charset="0"/>
                <a:ea typeface="仿宋_GB2312" pitchFamily="49" charset="-122"/>
              </a:rPr>
              <a:t>转换为稳定变应力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591" name="文本框 1142812"/>
          <p:cNvSpPr txBox="1">
            <a:spLocks noChangeArrowheads="1"/>
          </p:cNvSpPr>
          <p:nvPr/>
        </p:nvSpPr>
        <p:spPr bwMode="auto">
          <a:xfrm>
            <a:off x="2711450" y="3500439"/>
            <a:ext cx="7467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Miner</a:t>
            </a:r>
            <a:r>
              <a:rPr lang="zh-CN" altLang="en-US" sz="2800" b="1">
                <a:latin typeface="Times New Roman" panose="02020603050405020304" pitchFamily="18" charset="0"/>
              </a:rPr>
              <a:t>假说：零件在变应力作用下发生破坏的过程中，内部损伤是逐步积累的，达到一定程度即发生破坏。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92" name="对象 1142813"/>
          <p:cNvGraphicFramePr>
            <a:graphicFrameLocks/>
          </p:cNvGraphicFramePr>
          <p:nvPr/>
        </p:nvGraphicFramePr>
        <p:xfrm>
          <a:off x="4287839" y="4956175"/>
          <a:ext cx="22367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914320" imgH="431930" progId="Equation.DSMT4">
                  <p:embed/>
                </p:oleObj>
              </mc:Choice>
              <mc:Fallback>
                <p:oleObj r:id="rId3" imgW="914320" imgH="4319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9" y="4956175"/>
                        <a:ext cx="22367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53064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147905" descr="t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84314"/>
            <a:ext cx="5256212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2" name="对象 1147906"/>
          <p:cNvGraphicFramePr>
            <a:graphicFrameLocks/>
          </p:cNvGraphicFramePr>
          <p:nvPr/>
        </p:nvGraphicFramePr>
        <p:xfrm>
          <a:off x="4511675" y="1268413"/>
          <a:ext cx="1727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4" imgW="2628076" imgH="1130127" progId="Equation.3">
                  <p:embed/>
                </p:oleObj>
              </mc:Choice>
              <mc:Fallback>
                <p:oleObj r:id="rId4" imgW="2628076" imgH="11301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268413"/>
                        <a:ext cx="1727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1147907"/>
          <p:cNvGraphicFramePr>
            <a:graphicFrameLocks/>
          </p:cNvGraphicFramePr>
          <p:nvPr/>
        </p:nvGraphicFramePr>
        <p:xfrm>
          <a:off x="4151313" y="3284539"/>
          <a:ext cx="16573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6" imgW="2628076" imgH="1130127" progId="Equation.3">
                  <p:embed/>
                </p:oleObj>
              </mc:Choice>
              <mc:Fallback>
                <p:oleObj r:id="rId6" imgW="2628076" imgH="11301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284539"/>
                        <a:ext cx="16573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1147908"/>
          <p:cNvSpPr txBox="1">
            <a:spLocks noChangeArrowheads="1"/>
          </p:cNvSpPr>
          <p:nvPr/>
        </p:nvSpPr>
        <p:spPr bwMode="auto">
          <a:xfrm>
            <a:off x="2208213" y="47625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八、双向稳定变应力时的疲劳强度计算</a:t>
            </a:r>
          </a:p>
        </p:txBody>
      </p:sp>
      <p:graphicFrame>
        <p:nvGraphicFramePr>
          <p:cNvPr id="25605" name="对象 1147909"/>
          <p:cNvGraphicFramePr>
            <a:graphicFrameLocks/>
          </p:cNvGraphicFramePr>
          <p:nvPr/>
        </p:nvGraphicFramePr>
        <p:xfrm>
          <a:off x="6743700" y="2349500"/>
          <a:ext cx="35052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8" imgW="1448117" imgH="978217" progId="Equation.3">
                  <p:embed/>
                </p:oleObj>
              </mc:Choice>
              <mc:Fallback>
                <p:oleObj r:id="rId8" imgW="1448117" imgH="978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349500"/>
                        <a:ext cx="35052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219658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1149955"/>
          <p:cNvSpPr txBox="1">
            <a:spLocks noChangeArrowheads="1"/>
          </p:cNvSpPr>
          <p:nvPr/>
        </p:nvSpPr>
        <p:spPr bwMode="auto">
          <a:xfrm>
            <a:off x="2424113" y="11255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九、提高机械零件疲劳强度的措施</a:t>
            </a:r>
          </a:p>
        </p:txBody>
      </p:sp>
      <p:sp>
        <p:nvSpPr>
          <p:cNvPr id="26626" name="文本框 1149956"/>
          <p:cNvSpPr txBox="1">
            <a:spLocks noChangeArrowheads="1"/>
          </p:cNvSpPr>
          <p:nvPr/>
        </p:nvSpPr>
        <p:spPr bwMode="auto">
          <a:xfrm>
            <a:off x="2566989" y="2060576"/>
            <a:ext cx="6808787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1. </a:t>
            </a:r>
            <a:r>
              <a:rPr lang="zh-CN" altLang="en-US" sz="2800" b="1">
                <a:latin typeface="Times New Roman" panose="02020603050405020304" pitchFamily="18" charset="0"/>
              </a:rPr>
              <a:t>降低零件上的应力集中；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</a:rPr>
              <a:t>选择高强度材料、热处理、强度处理；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</a:rPr>
              <a:t>提高表面质量；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4. </a:t>
            </a:r>
            <a:r>
              <a:rPr lang="zh-CN" altLang="en-US" sz="2800" b="1">
                <a:latin typeface="Times New Roman" panose="02020603050405020304" pitchFamily="18" charset="0"/>
              </a:rPr>
              <a:t>减少消除表面裂纹</a:t>
            </a:r>
          </a:p>
        </p:txBody>
      </p:sp>
    </p:spTree>
    <p:extLst>
      <p:ext uri="{BB962C8B-B14F-4D97-AF65-F5344CB8AC3E}">
        <p14:creationId xmlns:p14="http://schemas.microsoft.com/office/powerpoint/2010/main" val="2579325445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150977"/>
          <p:cNvSpPr txBox="1">
            <a:spLocks noChangeArrowheads="1"/>
          </p:cNvSpPr>
          <p:nvPr/>
        </p:nvSpPr>
        <p:spPr bwMode="auto">
          <a:xfrm>
            <a:off x="2782888" y="11969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十、机械零件的接触强度</a:t>
            </a:r>
          </a:p>
        </p:txBody>
      </p:sp>
      <p:grpSp>
        <p:nvGrpSpPr>
          <p:cNvPr id="27650" name="组合 1150979"/>
          <p:cNvGrpSpPr>
            <a:grpSpLocks/>
          </p:cNvGrpSpPr>
          <p:nvPr/>
        </p:nvGrpSpPr>
        <p:grpSpPr bwMode="auto">
          <a:xfrm>
            <a:off x="2566989" y="2349501"/>
            <a:ext cx="6721475" cy="3033713"/>
            <a:chOff x="816" y="480"/>
            <a:chExt cx="4234" cy="1911"/>
          </a:xfrm>
        </p:grpSpPr>
        <p:graphicFrame>
          <p:nvGraphicFramePr>
            <p:cNvPr id="27651" name="对象 1150980"/>
            <p:cNvGraphicFramePr>
              <a:graphicFrameLocks/>
            </p:cNvGraphicFramePr>
            <p:nvPr/>
          </p:nvGraphicFramePr>
          <p:xfrm>
            <a:off x="816" y="480"/>
            <a:ext cx="3648" cy="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r:id="rId3" imgW="2551910" imgH="1130127" progId="Equation.3">
                    <p:embed/>
                  </p:oleObj>
                </mc:Choice>
                <mc:Fallback>
                  <p:oleObj r:id="rId3" imgW="2551910" imgH="113012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0"/>
                          <a:ext cx="3648" cy="1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2" name="直接连接符 1150981"/>
            <p:cNvSpPr>
              <a:spLocks noChangeShapeType="1"/>
            </p:cNvSpPr>
            <p:nvPr/>
          </p:nvSpPr>
          <p:spPr bwMode="auto">
            <a:xfrm flipV="1">
              <a:off x="3264" y="8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53" name="文本框 1150982"/>
            <p:cNvSpPr txBox="1">
              <a:spLocks noChangeArrowheads="1"/>
            </p:cNvSpPr>
            <p:nvPr/>
          </p:nvSpPr>
          <p:spPr bwMode="auto">
            <a:xfrm>
              <a:off x="4034" y="681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曲率半径</a:t>
              </a:r>
            </a:p>
          </p:txBody>
        </p:sp>
        <p:sp>
          <p:nvSpPr>
            <p:cNvPr id="27654" name="直接连接符 1150983"/>
            <p:cNvSpPr>
              <a:spLocks noChangeShapeType="1"/>
            </p:cNvSpPr>
            <p:nvPr/>
          </p:nvSpPr>
          <p:spPr bwMode="auto">
            <a:xfrm>
              <a:off x="3552" y="1584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55" name="文本框 1150984"/>
            <p:cNvSpPr txBox="1">
              <a:spLocks noChangeArrowheads="1"/>
            </p:cNvSpPr>
            <p:nvPr/>
          </p:nvSpPr>
          <p:spPr bwMode="auto">
            <a:xfrm>
              <a:off x="4177" y="163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泊桑比</a:t>
              </a:r>
            </a:p>
          </p:txBody>
        </p:sp>
        <p:sp>
          <p:nvSpPr>
            <p:cNvPr id="27656" name="直接连接符 1150985"/>
            <p:cNvSpPr>
              <a:spLocks noChangeShapeType="1"/>
            </p:cNvSpPr>
            <p:nvPr/>
          </p:nvSpPr>
          <p:spPr bwMode="auto">
            <a:xfrm>
              <a:off x="2640" y="18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657" name="文本框 1150986"/>
            <p:cNvSpPr txBox="1">
              <a:spLocks noChangeArrowheads="1"/>
            </p:cNvSpPr>
            <p:nvPr/>
          </p:nvSpPr>
          <p:spPr bwMode="auto">
            <a:xfrm>
              <a:off x="2978" y="2064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弹性模数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4187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304579"/>
          <p:cNvSpPr txBox="1">
            <a:spLocks noChangeArrowheads="1"/>
          </p:cNvSpPr>
          <p:nvPr/>
        </p:nvSpPr>
        <p:spPr bwMode="auto">
          <a:xfrm>
            <a:off x="2424113" y="2708275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latin typeface="宋体" panose="02010600030101010101" pitchFamily="2" charset="-122"/>
              </a:rPr>
              <a:t>第五章	螺纹联接和螺旋传动</a:t>
            </a:r>
            <a:endParaRPr lang="zh-CN" altLang="en-US" sz="440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584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1158145"/>
          <p:cNvSpPr txBox="1">
            <a:spLocks noChangeArrowheads="1"/>
          </p:cNvSpPr>
          <p:nvPr/>
        </p:nvSpPr>
        <p:spPr bwMode="auto">
          <a:xfrm>
            <a:off x="1981200" y="571501"/>
            <a:ext cx="308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一、</a:t>
            </a:r>
            <a:r>
              <a:rPr lang="zh-CN" altLang="en-US" sz="2800">
                <a:latin typeface="Times New Roman" panose="02020603050405020304" pitchFamily="18" charset="0"/>
              </a:rPr>
              <a:t>螺纹</a:t>
            </a:r>
          </a:p>
        </p:txBody>
      </p:sp>
      <p:sp>
        <p:nvSpPr>
          <p:cNvPr id="29698" name="文本框 1158146"/>
          <p:cNvSpPr txBox="1">
            <a:spLocks noChangeArrowheads="1"/>
          </p:cNvSpPr>
          <p:nvPr/>
        </p:nvSpPr>
        <p:spPr bwMode="auto">
          <a:xfrm>
            <a:off x="1981200" y="35814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螺纹</a:t>
            </a:r>
          </a:p>
        </p:txBody>
      </p:sp>
      <p:sp>
        <p:nvSpPr>
          <p:cNvPr id="29699" name="文本框 1158147"/>
          <p:cNvSpPr txBox="1">
            <a:spLocks noChangeArrowheads="1"/>
          </p:cNvSpPr>
          <p:nvPr/>
        </p:nvSpPr>
        <p:spPr bwMode="auto">
          <a:xfrm>
            <a:off x="3200400" y="497205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传动</a:t>
            </a:r>
          </a:p>
        </p:txBody>
      </p:sp>
      <p:sp>
        <p:nvSpPr>
          <p:cNvPr id="29700" name="文本框 1158148"/>
          <p:cNvSpPr txBox="1">
            <a:spLocks noChangeArrowheads="1"/>
          </p:cNvSpPr>
          <p:nvPr/>
        </p:nvSpPr>
        <p:spPr bwMode="auto">
          <a:xfrm>
            <a:off x="4572000" y="41148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矩    形：</a:t>
            </a:r>
            <a:r>
              <a:rPr lang="en-US" altLang="zh-CN" sz="2400">
                <a:latin typeface="Times New Roman" panose="02020603050405020304" pitchFamily="18" charset="0"/>
              </a:rPr>
              <a:t>η</a:t>
            </a:r>
            <a:r>
              <a:rPr lang="zh-CN" altLang="en-US" sz="2400">
                <a:latin typeface="Times New Roman" panose="02020603050405020304" pitchFamily="18" charset="0"/>
              </a:rPr>
              <a:t>最高，牙根强度弱，磨损后间	     隙不可调              </a:t>
            </a:r>
          </a:p>
        </p:txBody>
      </p:sp>
      <p:sp>
        <p:nvSpPr>
          <p:cNvPr id="29701" name="文本框 1158149"/>
          <p:cNvSpPr txBox="1">
            <a:spLocks noChangeArrowheads="1"/>
          </p:cNvSpPr>
          <p:nvPr/>
        </p:nvSpPr>
        <p:spPr bwMode="auto">
          <a:xfrm>
            <a:off x="4572000" y="50101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梯    形：</a:t>
            </a:r>
            <a:r>
              <a:rPr lang="en-US" altLang="zh-CN" sz="2400">
                <a:latin typeface="Times New Roman" panose="02020603050405020304" pitchFamily="18" charset="0"/>
              </a:rPr>
              <a:t>η</a:t>
            </a:r>
            <a:r>
              <a:rPr lang="zh-CN" altLang="en-US" sz="2400">
                <a:latin typeface="Times New Roman" panose="02020603050405020304" pitchFamily="18" charset="0"/>
              </a:rPr>
              <a:t>高，强度高，双向传动</a:t>
            </a:r>
          </a:p>
        </p:txBody>
      </p:sp>
      <p:sp>
        <p:nvSpPr>
          <p:cNvPr id="29702" name="文本框 1158150"/>
          <p:cNvSpPr txBox="1">
            <a:spLocks noChangeArrowheads="1"/>
          </p:cNvSpPr>
          <p:nvPr/>
        </p:nvSpPr>
        <p:spPr bwMode="auto">
          <a:xfrm>
            <a:off x="4591050" y="5829300"/>
            <a:ext cx="461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锯齿形：</a:t>
            </a:r>
            <a:r>
              <a:rPr lang="en-US" altLang="zh-CN" sz="2400">
                <a:latin typeface="Times New Roman" panose="02020603050405020304" pitchFamily="18" charset="0"/>
              </a:rPr>
              <a:t>η</a:t>
            </a:r>
            <a:r>
              <a:rPr lang="zh-CN" altLang="en-US" sz="2400">
                <a:latin typeface="Times New Roman" panose="02020603050405020304" pitchFamily="18" charset="0"/>
              </a:rPr>
              <a:t>高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强度高，单向传动</a:t>
            </a:r>
          </a:p>
        </p:txBody>
      </p:sp>
      <p:sp>
        <p:nvSpPr>
          <p:cNvPr id="29703" name="文本框 1158151"/>
          <p:cNvSpPr txBox="1">
            <a:spLocks noChangeArrowheads="1"/>
          </p:cNvSpPr>
          <p:nvPr/>
        </p:nvSpPr>
        <p:spPr bwMode="auto">
          <a:xfrm>
            <a:off x="3086100" y="219075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联接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9704" name="直接连接符 1158152"/>
          <p:cNvSpPr>
            <a:spLocks noChangeShapeType="1"/>
          </p:cNvSpPr>
          <p:nvPr/>
        </p:nvSpPr>
        <p:spPr bwMode="auto">
          <a:xfrm>
            <a:off x="3848100" y="2438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05" name="文本框 1158153"/>
          <p:cNvSpPr txBox="1">
            <a:spLocks noChangeArrowheads="1"/>
          </p:cNvSpPr>
          <p:nvPr/>
        </p:nvSpPr>
        <p:spPr bwMode="auto">
          <a:xfrm>
            <a:off x="4229100" y="22098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三角形</a:t>
            </a:r>
          </a:p>
        </p:txBody>
      </p:sp>
      <p:sp>
        <p:nvSpPr>
          <p:cNvPr id="29706" name="文本框 1158154"/>
          <p:cNvSpPr txBox="1">
            <a:spLocks noChangeArrowheads="1"/>
          </p:cNvSpPr>
          <p:nvPr/>
        </p:nvSpPr>
        <p:spPr bwMode="auto">
          <a:xfrm>
            <a:off x="5848350" y="838200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普通</a:t>
            </a:r>
          </a:p>
        </p:txBody>
      </p:sp>
      <p:sp>
        <p:nvSpPr>
          <p:cNvPr id="29707" name="文本框 1158155"/>
          <p:cNvSpPr txBox="1">
            <a:spLocks noChangeArrowheads="1"/>
          </p:cNvSpPr>
          <p:nvPr/>
        </p:nvSpPr>
        <p:spPr bwMode="auto">
          <a:xfrm>
            <a:off x="6896100" y="438150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粗牙：常用 </a:t>
            </a:r>
            <a:r>
              <a:rPr lang="en-US" altLang="zh-CN" sz="2400">
                <a:latin typeface="Times New Roman" panose="02020603050405020304" pitchFamily="18" charset="0"/>
              </a:rPr>
              <a:t>M20</a:t>
            </a:r>
          </a:p>
        </p:txBody>
      </p:sp>
      <p:sp>
        <p:nvSpPr>
          <p:cNvPr id="29708" name="文本框 1158156"/>
          <p:cNvSpPr txBox="1">
            <a:spLocks noChangeArrowheads="1"/>
          </p:cNvSpPr>
          <p:nvPr/>
        </p:nvSpPr>
        <p:spPr bwMode="auto">
          <a:xfrm>
            <a:off x="6896100" y="1295400"/>
            <a:ext cx="356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细牙：紧固、薄壁、微调</a:t>
            </a:r>
          </a:p>
        </p:txBody>
      </p:sp>
      <p:sp>
        <p:nvSpPr>
          <p:cNvPr id="29709" name="文本框 1158157"/>
          <p:cNvSpPr txBox="1">
            <a:spLocks noChangeArrowheads="1"/>
          </p:cNvSpPr>
          <p:nvPr/>
        </p:nvSpPr>
        <p:spPr bwMode="auto">
          <a:xfrm>
            <a:off x="6496050" y="18288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圆锥</a:t>
            </a:r>
          </a:p>
        </p:txBody>
      </p:sp>
      <p:sp>
        <p:nvSpPr>
          <p:cNvPr id="29710" name="文本框 1158158"/>
          <p:cNvSpPr txBox="1">
            <a:spLocks noChangeArrowheads="1"/>
          </p:cNvSpPr>
          <p:nvPr/>
        </p:nvSpPr>
        <p:spPr bwMode="auto">
          <a:xfrm>
            <a:off x="6496050" y="276225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圆柱</a:t>
            </a:r>
          </a:p>
        </p:txBody>
      </p:sp>
      <p:sp>
        <p:nvSpPr>
          <p:cNvPr id="29711" name="文本框 1158159"/>
          <p:cNvSpPr txBox="1">
            <a:spLocks noChangeArrowheads="1"/>
          </p:cNvSpPr>
          <p:nvPr/>
        </p:nvSpPr>
        <p:spPr bwMode="auto">
          <a:xfrm>
            <a:off x="7219950" y="222885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英制    </a:t>
            </a:r>
            <a:r>
              <a:rPr lang="en-US" altLang="zh-CN" sz="2400">
                <a:latin typeface="Times New Roman" panose="02020603050405020304" pitchFamily="18" charset="0"/>
              </a:rPr>
              <a:t>α=55</a:t>
            </a:r>
            <a:r>
              <a:rPr lang="en-US" altLang="zh-CN" sz="2400" baseline="30000">
                <a:latin typeface="Times New Roman" panose="02020603050405020304" pitchFamily="18" charset="0"/>
              </a:rPr>
              <a:t>°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712" name="文本框 1158160"/>
          <p:cNvSpPr txBox="1">
            <a:spLocks noChangeArrowheads="1"/>
          </p:cNvSpPr>
          <p:nvPr/>
        </p:nvSpPr>
        <p:spPr bwMode="auto">
          <a:xfrm>
            <a:off x="5943600" y="3371850"/>
            <a:ext cx="344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圆锥         公制   </a:t>
            </a:r>
            <a:r>
              <a:rPr lang="en-US" altLang="zh-CN" sz="2400">
                <a:latin typeface="Times New Roman" panose="02020603050405020304" pitchFamily="18" charset="0"/>
              </a:rPr>
              <a:t>α=60°</a:t>
            </a:r>
          </a:p>
        </p:txBody>
      </p:sp>
      <p:sp>
        <p:nvSpPr>
          <p:cNvPr id="29713" name="左大括号 1158161"/>
          <p:cNvSpPr>
            <a:spLocks/>
          </p:cNvSpPr>
          <p:nvPr/>
        </p:nvSpPr>
        <p:spPr bwMode="auto">
          <a:xfrm>
            <a:off x="2838451" y="2495550"/>
            <a:ext cx="207963" cy="2743200"/>
          </a:xfrm>
          <a:prstGeom prst="leftBrace">
            <a:avLst>
              <a:gd name="adj1" fmla="val 1098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14" name="左大括号 1158162"/>
          <p:cNvSpPr>
            <a:spLocks/>
          </p:cNvSpPr>
          <p:nvPr/>
        </p:nvSpPr>
        <p:spPr bwMode="auto">
          <a:xfrm>
            <a:off x="4133850" y="4324350"/>
            <a:ext cx="228600" cy="1695450"/>
          </a:xfrm>
          <a:prstGeom prst="leftBrace">
            <a:avLst>
              <a:gd name="adj1" fmla="val 61771"/>
              <a:gd name="adj2" fmla="val 5109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15" name="左大括号 1158163"/>
          <p:cNvSpPr>
            <a:spLocks/>
          </p:cNvSpPr>
          <p:nvPr/>
        </p:nvSpPr>
        <p:spPr bwMode="auto">
          <a:xfrm>
            <a:off x="5410201" y="1066800"/>
            <a:ext cx="246063" cy="2647950"/>
          </a:xfrm>
          <a:prstGeom prst="leftBrace">
            <a:avLst>
              <a:gd name="adj1" fmla="val 89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16" name="文本框 1158164"/>
          <p:cNvSpPr txBox="1">
            <a:spLocks noChangeArrowheads="1"/>
          </p:cNvSpPr>
          <p:nvPr/>
        </p:nvSpPr>
        <p:spPr bwMode="auto">
          <a:xfrm>
            <a:off x="5848350" y="22288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管</a:t>
            </a:r>
          </a:p>
        </p:txBody>
      </p:sp>
      <p:sp>
        <p:nvSpPr>
          <p:cNvPr id="29717" name="左大括号 1158165"/>
          <p:cNvSpPr>
            <a:spLocks/>
          </p:cNvSpPr>
          <p:nvPr/>
        </p:nvSpPr>
        <p:spPr bwMode="auto">
          <a:xfrm>
            <a:off x="6343651" y="2000250"/>
            <a:ext cx="112713" cy="1009650"/>
          </a:xfrm>
          <a:prstGeom prst="leftBrace">
            <a:avLst>
              <a:gd name="adj1" fmla="val 746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18" name="左大括号 1158166"/>
          <p:cNvSpPr>
            <a:spLocks/>
          </p:cNvSpPr>
          <p:nvPr/>
        </p:nvSpPr>
        <p:spPr bwMode="auto">
          <a:xfrm>
            <a:off x="6667500" y="590550"/>
            <a:ext cx="228600" cy="971550"/>
          </a:xfrm>
          <a:prstGeom prst="leftBrace">
            <a:avLst>
              <a:gd name="adj1" fmla="val 353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635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159173" descr="Drawin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t="34882" r="29356" b="26822"/>
          <a:stretch>
            <a:fillRect/>
          </a:stretch>
        </p:blipFill>
        <p:spPr bwMode="auto">
          <a:xfrm>
            <a:off x="5303838" y="1412875"/>
            <a:ext cx="40449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矩形 1159176"/>
          <p:cNvSpPr>
            <a:spLocks noChangeArrowheads="1"/>
          </p:cNvSpPr>
          <p:nvPr/>
        </p:nvSpPr>
        <p:spPr bwMode="auto">
          <a:xfrm>
            <a:off x="2711450" y="234950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粗牙与细牙</a:t>
            </a:r>
          </a:p>
        </p:txBody>
      </p:sp>
      <p:sp>
        <p:nvSpPr>
          <p:cNvPr id="30723" name="文本框 1159177"/>
          <p:cNvSpPr txBox="1">
            <a:spLocks noChangeArrowheads="1"/>
          </p:cNvSpPr>
          <p:nvPr/>
        </p:nvSpPr>
        <p:spPr bwMode="auto">
          <a:xfrm>
            <a:off x="2495550" y="3644901"/>
            <a:ext cx="738505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小结：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联接螺纹：单线、三角形螺纹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传动螺纹：多线、矩形、梯形、矩齿形螺纹</a:t>
            </a:r>
          </a:p>
        </p:txBody>
      </p:sp>
    </p:spTree>
    <p:extLst>
      <p:ext uri="{BB962C8B-B14F-4D97-AF65-F5344CB8AC3E}">
        <p14:creationId xmlns:p14="http://schemas.microsoft.com/office/powerpoint/2010/main" val="156250733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163266"/>
          <p:cNvSpPr txBox="1">
            <a:spLocks noChangeArrowheads="1"/>
          </p:cNvSpPr>
          <p:nvPr/>
        </p:nvSpPr>
        <p:spPr bwMode="auto">
          <a:xfrm>
            <a:off x="2381250" y="1866901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</a:rPr>
              <a:t>螺栓联接：被联接件必须打成通孔</a:t>
            </a:r>
          </a:p>
        </p:txBody>
      </p:sp>
      <p:sp>
        <p:nvSpPr>
          <p:cNvPr id="31746" name="文本框 1163267"/>
          <p:cNvSpPr txBox="1">
            <a:spLocks noChangeArrowheads="1"/>
          </p:cNvSpPr>
          <p:nvPr/>
        </p:nvSpPr>
        <p:spPr bwMode="auto">
          <a:xfrm>
            <a:off x="2038350" y="120015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二、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螺栓联接的基本类型</a:t>
            </a:r>
          </a:p>
        </p:txBody>
      </p:sp>
      <p:pic>
        <p:nvPicPr>
          <p:cNvPr id="31747" name="图片 1163268" descr="Drawin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23764" r="24748" b="13129"/>
          <a:stretch>
            <a:fillRect/>
          </a:stretch>
        </p:blipFill>
        <p:spPr bwMode="auto">
          <a:xfrm>
            <a:off x="3143251" y="2420939"/>
            <a:ext cx="5497513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文本框 1163269"/>
          <p:cNvSpPr txBox="1">
            <a:spLocks noChangeArrowheads="1"/>
          </p:cNvSpPr>
          <p:nvPr/>
        </p:nvSpPr>
        <p:spPr bwMode="auto">
          <a:xfrm>
            <a:off x="4008438" y="6021389"/>
            <a:ext cx="223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普通螺栓联接</a:t>
            </a:r>
          </a:p>
        </p:txBody>
      </p:sp>
      <p:sp>
        <p:nvSpPr>
          <p:cNvPr id="31749" name="文本框 1163270"/>
          <p:cNvSpPr txBox="1">
            <a:spLocks noChangeArrowheads="1"/>
          </p:cNvSpPr>
          <p:nvPr/>
        </p:nvSpPr>
        <p:spPr bwMode="auto">
          <a:xfrm>
            <a:off x="5951538" y="6021389"/>
            <a:ext cx="326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铰制孔用螺栓联接</a:t>
            </a:r>
          </a:p>
        </p:txBody>
      </p:sp>
    </p:spTree>
    <p:extLst>
      <p:ext uri="{BB962C8B-B14F-4D97-AF65-F5344CB8AC3E}">
        <p14:creationId xmlns:p14="http://schemas.microsoft.com/office/powerpoint/2010/main" val="256810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1092609"/>
          <p:cNvSpPr txBox="1">
            <a:spLocks noChangeArrowheads="1"/>
          </p:cNvSpPr>
          <p:nvPr/>
        </p:nvSpPr>
        <p:spPr bwMode="auto">
          <a:xfrm>
            <a:off x="2495550" y="981076"/>
            <a:ext cx="532765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一、机器设计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．机器的组成</a:t>
            </a:r>
          </a:p>
        </p:txBody>
      </p:sp>
      <p:grpSp>
        <p:nvGrpSpPr>
          <p:cNvPr id="5122" name="组合 1092610"/>
          <p:cNvGrpSpPr>
            <a:grpSpLocks/>
          </p:cNvGrpSpPr>
          <p:nvPr/>
        </p:nvGrpSpPr>
        <p:grpSpPr bwMode="auto">
          <a:xfrm>
            <a:off x="2208213" y="2492375"/>
            <a:ext cx="7924800" cy="2890838"/>
            <a:chOff x="432" y="1488"/>
            <a:chExt cx="4992" cy="1821"/>
          </a:xfrm>
        </p:grpSpPr>
        <p:sp>
          <p:nvSpPr>
            <p:cNvPr id="5123" name="文本框 1092611"/>
            <p:cNvSpPr txBox="1">
              <a:spLocks noChangeArrowheads="1"/>
            </p:cNvSpPr>
            <p:nvPr/>
          </p:nvSpPr>
          <p:spPr bwMode="auto">
            <a:xfrm>
              <a:off x="960" y="1488"/>
              <a:ext cx="398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辅助系统，例如润滑、显示、照明等</a:t>
              </a:r>
            </a:p>
          </p:txBody>
        </p:sp>
        <p:sp>
          <p:nvSpPr>
            <p:cNvPr id="5124" name="文本框 1092612"/>
            <p:cNvSpPr txBox="1">
              <a:spLocks noChangeArrowheads="1"/>
            </p:cNvSpPr>
            <p:nvPr/>
          </p:nvSpPr>
          <p:spPr bwMode="auto">
            <a:xfrm>
              <a:off x="432" y="2208"/>
              <a:ext cx="1344" cy="33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原动机部分</a:t>
              </a:r>
            </a:p>
          </p:txBody>
        </p:sp>
        <p:sp>
          <p:nvSpPr>
            <p:cNvPr id="5125" name="文本框 1092613"/>
            <p:cNvSpPr txBox="1">
              <a:spLocks noChangeArrowheads="1"/>
            </p:cNvSpPr>
            <p:nvPr/>
          </p:nvSpPr>
          <p:spPr bwMode="auto">
            <a:xfrm>
              <a:off x="2256" y="2208"/>
              <a:ext cx="1344" cy="33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传动部分</a:t>
              </a:r>
            </a:p>
          </p:txBody>
        </p:sp>
        <p:sp>
          <p:nvSpPr>
            <p:cNvPr id="5126" name="文本框 1092614"/>
            <p:cNvSpPr txBox="1">
              <a:spLocks noChangeArrowheads="1"/>
            </p:cNvSpPr>
            <p:nvPr/>
          </p:nvSpPr>
          <p:spPr bwMode="auto">
            <a:xfrm>
              <a:off x="4080" y="2208"/>
              <a:ext cx="1344" cy="33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执行部分</a:t>
              </a:r>
            </a:p>
          </p:txBody>
        </p:sp>
        <p:sp>
          <p:nvSpPr>
            <p:cNvPr id="5127" name="直接连接符 1092615"/>
            <p:cNvSpPr>
              <a:spLocks noChangeShapeType="1"/>
            </p:cNvSpPr>
            <p:nvPr/>
          </p:nvSpPr>
          <p:spPr bwMode="auto">
            <a:xfrm>
              <a:off x="1776" y="24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28" name="直接连接符 1092616"/>
            <p:cNvSpPr>
              <a:spLocks noChangeShapeType="1"/>
            </p:cNvSpPr>
            <p:nvPr/>
          </p:nvSpPr>
          <p:spPr bwMode="auto">
            <a:xfrm>
              <a:off x="3600" y="24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29" name="文本框 1092617"/>
            <p:cNvSpPr txBox="1">
              <a:spLocks noChangeArrowheads="1"/>
            </p:cNvSpPr>
            <p:nvPr/>
          </p:nvSpPr>
          <p:spPr bwMode="auto">
            <a:xfrm>
              <a:off x="1968" y="2976"/>
              <a:ext cx="19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控制系统</a:t>
              </a:r>
            </a:p>
          </p:txBody>
        </p:sp>
        <p:sp>
          <p:nvSpPr>
            <p:cNvPr id="5130" name="直接连接符 1092618"/>
            <p:cNvSpPr>
              <a:spLocks noChangeShapeType="1"/>
            </p:cNvSpPr>
            <p:nvPr/>
          </p:nvSpPr>
          <p:spPr bwMode="auto">
            <a:xfrm>
              <a:off x="13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1" name="直接连接符 1092619"/>
            <p:cNvSpPr>
              <a:spLocks noChangeShapeType="1"/>
            </p:cNvSpPr>
            <p:nvPr/>
          </p:nvSpPr>
          <p:spPr bwMode="auto">
            <a:xfrm>
              <a:off x="2928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2" name="直接连接符 1092620"/>
            <p:cNvSpPr>
              <a:spLocks noChangeShapeType="1"/>
            </p:cNvSpPr>
            <p:nvPr/>
          </p:nvSpPr>
          <p:spPr bwMode="auto">
            <a:xfrm>
              <a:off x="4512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3" name="直接连接符 1092621"/>
            <p:cNvSpPr>
              <a:spLocks noChangeShapeType="1"/>
            </p:cNvSpPr>
            <p:nvPr/>
          </p:nvSpPr>
          <p:spPr bwMode="auto">
            <a:xfrm flipV="1">
              <a:off x="2928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4" name="直接连接符 1092622"/>
            <p:cNvSpPr>
              <a:spLocks noChangeShapeType="1"/>
            </p:cNvSpPr>
            <p:nvPr/>
          </p:nvSpPr>
          <p:spPr bwMode="auto">
            <a:xfrm>
              <a:off x="134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5" name="直接连接符 1092623"/>
            <p:cNvSpPr>
              <a:spLocks noChangeShapeType="1"/>
            </p:cNvSpPr>
            <p:nvPr/>
          </p:nvSpPr>
          <p:spPr bwMode="auto">
            <a:xfrm>
              <a:off x="4512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6" name="直接连接符 1092624"/>
            <p:cNvSpPr>
              <a:spLocks noChangeShapeType="1"/>
            </p:cNvSpPr>
            <p:nvPr/>
          </p:nvSpPr>
          <p:spPr bwMode="auto">
            <a:xfrm>
              <a:off x="1344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7" name="直接连接符 1092625"/>
            <p:cNvSpPr>
              <a:spLocks noChangeShapeType="1"/>
            </p:cNvSpPr>
            <p:nvPr/>
          </p:nvSpPr>
          <p:spPr bwMode="auto">
            <a:xfrm flipH="1">
              <a:off x="3888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599671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164289"/>
          <p:cNvSpPr txBox="1">
            <a:spLocks noChangeArrowheads="1"/>
          </p:cNvSpPr>
          <p:nvPr/>
        </p:nvSpPr>
        <p:spPr bwMode="auto">
          <a:xfrm>
            <a:off x="2279651" y="908051"/>
            <a:ext cx="77327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双头螺柱联接：（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）被联接件不能打成通孔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			 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）经常拆卸处</a:t>
            </a:r>
          </a:p>
        </p:txBody>
      </p:sp>
      <p:pic>
        <p:nvPicPr>
          <p:cNvPr id="32770" name="图片 1164290" descr="Drawing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41286"/>
          <a:stretch>
            <a:fillRect/>
          </a:stretch>
        </p:blipFill>
        <p:spPr bwMode="auto">
          <a:xfrm>
            <a:off x="3575051" y="1989138"/>
            <a:ext cx="32988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1164291"/>
          <p:cNvSpPr txBox="1">
            <a:spLocks noChangeArrowheads="1"/>
          </p:cNvSpPr>
          <p:nvPr/>
        </p:nvSpPr>
        <p:spPr bwMode="auto">
          <a:xfrm>
            <a:off x="6959601" y="4076701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盲孔</a:t>
            </a:r>
          </a:p>
        </p:txBody>
      </p:sp>
    </p:spTree>
    <p:extLst>
      <p:ext uri="{BB962C8B-B14F-4D97-AF65-F5344CB8AC3E}">
        <p14:creationId xmlns:p14="http://schemas.microsoft.com/office/powerpoint/2010/main" val="7449658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1165313"/>
          <p:cNvSpPr txBox="1">
            <a:spLocks noChangeArrowheads="1"/>
          </p:cNvSpPr>
          <p:nvPr/>
        </p:nvSpPr>
        <p:spPr bwMode="auto">
          <a:xfrm>
            <a:off x="2424113" y="981076"/>
            <a:ext cx="66484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⒊ </a:t>
            </a:r>
            <a:r>
              <a:rPr lang="zh-CN" altLang="en-US" sz="2800" b="1">
                <a:latin typeface="宋体" panose="02010600030101010101" pitchFamily="2" charset="-122"/>
              </a:rPr>
              <a:t>螺钉联接</a:t>
            </a:r>
            <a:r>
              <a:rPr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b="1">
                <a:latin typeface="宋体" panose="02010600030101010101" pitchFamily="2" charset="-122"/>
              </a:rPr>
              <a:t>被联接件不能打成通孔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     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）不经常拆卸处</a:t>
            </a:r>
          </a:p>
        </p:txBody>
      </p:sp>
      <p:pic>
        <p:nvPicPr>
          <p:cNvPr id="33794" name="图片 1165314" descr="Drawing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9" t="13161" r="7953" b="10109"/>
          <a:stretch>
            <a:fillRect/>
          </a:stretch>
        </p:blipFill>
        <p:spPr bwMode="auto">
          <a:xfrm>
            <a:off x="4419600" y="2216151"/>
            <a:ext cx="37338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8282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1166337"/>
          <p:cNvSpPr txBox="1">
            <a:spLocks noChangeArrowheads="1"/>
          </p:cNvSpPr>
          <p:nvPr/>
        </p:nvSpPr>
        <p:spPr bwMode="auto">
          <a:xfrm>
            <a:off x="2279650" y="1196976"/>
            <a:ext cx="75961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⒋ </a:t>
            </a:r>
            <a:r>
              <a:rPr lang="zh-CN" altLang="en-US" sz="2800" b="1">
                <a:latin typeface="宋体" panose="02010600030101010101" pitchFamily="2" charset="-122"/>
              </a:rPr>
              <a:t>紧钉螺钉联接：（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）用于轴向或周向固定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             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）传递较小的力或力矩</a:t>
            </a:r>
          </a:p>
        </p:txBody>
      </p:sp>
      <p:pic>
        <p:nvPicPr>
          <p:cNvPr id="34818" name="图片 1166339" descr="Drawin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8" t="10944" r="45322" b="38297"/>
          <a:stretch>
            <a:fillRect/>
          </a:stretch>
        </p:blipFill>
        <p:spPr bwMode="auto">
          <a:xfrm>
            <a:off x="4367214" y="2852738"/>
            <a:ext cx="379412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3412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对象 1168390"/>
          <p:cNvGraphicFramePr>
            <a:graphicFrameLocks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114419" imgH="215843" progId="Equation.3">
                  <p:embed/>
                </p:oleObj>
              </mc:Choice>
              <mc:Fallback>
                <p:oleObj r:id="rId3" imgW="114419" imgH="215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对象 1168391"/>
          <p:cNvGraphicFramePr>
            <a:graphicFrameLocks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114419" imgH="215843" progId="Equation.3">
                  <p:embed/>
                </p:oleObj>
              </mc:Choice>
              <mc:Fallback>
                <p:oleObj r:id="rId5" imgW="114419" imgH="215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1168392"/>
          <p:cNvGraphicFramePr>
            <a:graphicFrameLocks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6" imgW="114419" imgH="215843" progId="Equation.3">
                  <p:embed/>
                </p:oleObj>
              </mc:Choice>
              <mc:Fallback>
                <p:oleObj r:id="rId6" imgW="114419" imgH="215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本框 1168393"/>
          <p:cNvSpPr txBox="1">
            <a:spLocks noChangeArrowheads="1"/>
          </p:cNvSpPr>
          <p:nvPr/>
        </p:nvSpPr>
        <p:spPr bwMode="auto">
          <a:xfrm>
            <a:off x="2279650" y="765176"/>
            <a:ext cx="622935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三、螺纹联接的预紧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   一般联接：拧紧，不控制预紧力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   重要联接：控制预紧力</a:t>
            </a:r>
          </a:p>
        </p:txBody>
      </p:sp>
      <p:sp>
        <p:nvSpPr>
          <p:cNvPr id="35845" name="文本框 1168394"/>
          <p:cNvSpPr txBox="1">
            <a:spLocks noChangeArrowheads="1"/>
          </p:cNvSpPr>
          <p:nvPr/>
        </p:nvSpPr>
        <p:spPr bwMode="auto">
          <a:xfrm>
            <a:off x="2927350" y="2565400"/>
            <a:ext cx="5545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对于普通粗牙螺纹    </a:t>
            </a:r>
            <a:r>
              <a:rPr lang="en-US" altLang="zh-CN" sz="2800" b="1">
                <a:latin typeface="Times New Roman" panose="02020603050405020304" pitchFamily="18" charset="0"/>
              </a:rPr>
              <a:t>M10~M68 T≈0.2 F0 d</a:t>
            </a:r>
          </a:p>
        </p:txBody>
      </p:sp>
      <p:sp>
        <p:nvSpPr>
          <p:cNvPr id="35846" name="文本框 1168395"/>
          <p:cNvSpPr txBox="1">
            <a:spLocks noChangeArrowheads="1"/>
          </p:cNvSpPr>
          <p:nvPr/>
        </p:nvSpPr>
        <p:spPr bwMode="auto">
          <a:xfrm>
            <a:off x="2927350" y="3644901"/>
            <a:ext cx="704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M12以下的螺栓</a:t>
            </a:r>
            <a:r>
              <a:rPr lang="zh-CN" altLang="en-US" sz="2800" b="1">
                <a:latin typeface="Times New Roman" panose="02020603050405020304" pitchFamily="18" charset="0"/>
              </a:rPr>
              <a:t>容易</a:t>
            </a:r>
            <a:r>
              <a:rPr lang="zh-CN" altLang="zh-CN" sz="2800" b="1">
                <a:latin typeface="Times New Roman" panose="02020603050405020304" pitchFamily="18" charset="0"/>
              </a:rPr>
              <a:t>被拧断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5847" name="文本框 1168396"/>
          <p:cNvSpPr txBox="1">
            <a:spLocks noChangeArrowheads="1"/>
          </p:cNvSpPr>
          <p:nvPr/>
        </p:nvSpPr>
        <p:spPr bwMode="auto">
          <a:xfrm>
            <a:off x="2351089" y="4221163"/>
            <a:ext cx="755967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控制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的方法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）测力矩扳手，定力矩扳手（不准确）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）测量螺栓伸长量的方法 （准确）</a:t>
            </a:r>
          </a:p>
        </p:txBody>
      </p:sp>
    </p:spTree>
    <p:extLst>
      <p:ext uri="{BB962C8B-B14F-4D97-AF65-F5344CB8AC3E}">
        <p14:creationId xmlns:p14="http://schemas.microsoft.com/office/powerpoint/2010/main" val="25315353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1171460"/>
          <p:cNvSpPr txBox="1">
            <a:spLocks noChangeArrowheads="1"/>
          </p:cNvSpPr>
          <p:nvPr/>
        </p:nvSpPr>
        <p:spPr bwMode="auto">
          <a:xfrm>
            <a:off x="2135188" y="981076"/>
            <a:ext cx="76390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四、螺纹联接的防松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目的：防止螺旋副相对转动</a:t>
            </a:r>
          </a:p>
        </p:txBody>
      </p:sp>
      <p:sp>
        <p:nvSpPr>
          <p:cNvPr id="36866" name="文本框 1171462"/>
          <p:cNvSpPr txBox="1">
            <a:spLocks noChangeArrowheads="1"/>
          </p:cNvSpPr>
          <p:nvPr/>
        </p:nvSpPr>
        <p:spPr bwMode="auto">
          <a:xfrm>
            <a:off x="2566988" y="2205038"/>
            <a:ext cx="76009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防松方法：类型   结构    特点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）摩擦防松：增大摩擦力，不可靠</a:t>
            </a:r>
          </a:p>
        </p:txBody>
      </p:sp>
      <p:sp>
        <p:nvSpPr>
          <p:cNvPr id="36867" name="文本框 1171463"/>
          <p:cNvSpPr txBox="1">
            <a:spLocks noChangeArrowheads="1"/>
          </p:cNvSpPr>
          <p:nvPr/>
        </p:nvSpPr>
        <p:spPr bwMode="auto">
          <a:xfrm>
            <a:off x="2927350" y="33575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对顶螺母、弹簧垫圈、自锁螺母</a:t>
            </a:r>
          </a:p>
        </p:txBody>
      </p:sp>
      <p:sp>
        <p:nvSpPr>
          <p:cNvPr id="36868" name="文本框 1171464"/>
          <p:cNvSpPr txBox="1">
            <a:spLocks noChangeArrowheads="1"/>
          </p:cNvSpPr>
          <p:nvPr/>
        </p:nvSpPr>
        <p:spPr bwMode="auto">
          <a:xfrm>
            <a:off x="2424113" y="3860801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）机械防松：锁住螺旋副， 可靠</a:t>
            </a:r>
          </a:p>
        </p:txBody>
      </p:sp>
      <p:sp>
        <p:nvSpPr>
          <p:cNvPr id="36869" name="文本框 1171465"/>
          <p:cNvSpPr txBox="1">
            <a:spLocks noChangeArrowheads="1"/>
          </p:cNvSpPr>
          <p:nvPr/>
        </p:nvSpPr>
        <p:spPr bwMode="auto">
          <a:xfrm>
            <a:off x="3432176" y="4365625"/>
            <a:ext cx="6048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开口销与六角开槽螺母、止动垫圈、串联钢丝</a:t>
            </a:r>
          </a:p>
        </p:txBody>
      </p:sp>
      <p:sp>
        <p:nvSpPr>
          <p:cNvPr id="36870" name="文本框 1171466"/>
          <p:cNvSpPr txBox="1">
            <a:spLocks noChangeArrowheads="1"/>
          </p:cNvSpPr>
          <p:nvPr/>
        </p:nvSpPr>
        <p:spPr bwMode="auto">
          <a:xfrm>
            <a:off x="2495550" y="5300663"/>
            <a:ext cx="771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）冲、焊、胶接防松：</a:t>
            </a:r>
          </a:p>
        </p:txBody>
      </p:sp>
    </p:spTree>
    <p:extLst>
      <p:ext uri="{BB962C8B-B14F-4D97-AF65-F5344CB8AC3E}">
        <p14:creationId xmlns:p14="http://schemas.microsoft.com/office/powerpoint/2010/main" val="7094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1177601"/>
          <p:cNvSpPr txBox="1">
            <a:spLocks noChangeArrowheads="1"/>
          </p:cNvSpPr>
          <p:nvPr/>
        </p:nvSpPr>
        <p:spPr bwMode="auto">
          <a:xfrm>
            <a:off x="2208213" y="2420938"/>
            <a:ext cx="181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串联钢丝：</a:t>
            </a:r>
          </a:p>
        </p:txBody>
      </p:sp>
      <p:sp>
        <p:nvSpPr>
          <p:cNvPr id="37890" name="文本框 1177602"/>
          <p:cNvSpPr txBox="1">
            <a:spLocks noChangeArrowheads="1"/>
          </p:cNvSpPr>
          <p:nvPr/>
        </p:nvSpPr>
        <p:spPr bwMode="auto">
          <a:xfrm>
            <a:off x="7983538" y="1641476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）正确</a:t>
            </a:r>
          </a:p>
        </p:txBody>
      </p:sp>
      <p:sp>
        <p:nvSpPr>
          <p:cNvPr id="37891" name="文本框 1177603"/>
          <p:cNvSpPr txBox="1">
            <a:spLocks noChangeArrowheads="1"/>
          </p:cNvSpPr>
          <p:nvPr/>
        </p:nvSpPr>
        <p:spPr bwMode="auto">
          <a:xfrm>
            <a:off x="8067675" y="3263901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）不正确</a:t>
            </a:r>
          </a:p>
        </p:txBody>
      </p:sp>
      <p:sp>
        <p:nvSpPr>
          <p:cNvPr id="37892" name="文本框 1177604"/>
          <p:cNvSpPr txBox="1">
            <a:spLocks noChangeArrowheads="1"/>
          </p:cNvSpPr>
          <p:nvPr/>
        </p:nvSpPr>
        <p:spPr bwMode="auto">
          <a:xfrm>
            <a:off x="2263775" y="4448176"/>
            <a:ext cx="771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⒊</a:t>
            </a:r>
            <a:r>
              <a:rPr lang="zh-CN" altLang="en-US" sz="2800" b="1">
                <a:latin typeface="Times New Roman" panose="02020603050405020304" pitchFamily="18" charset="0"/>
              </a:rPr>
              <a:t>铆、冲、焊、胶接防松：</a:t>
            </a:r>
          </a:p>
        </p:txBody>
      </p:sp>
      <p:sp>
        <p:nvSpPr>
          <p:cNvPr id="37893" name="文本框 1177605"/>
          <p:cNvSpPr txBox="1">
            <a:spLocks noChangeArrowheads="1"/>
          </p:cNvSpPr>
          <p:nvPr/>
        </p:nvSpPr>
        <p:spPr bwMode="auto">
          <a:xfrm>
            <a:off x="3287713" y="5157788"/>
            <a:ext cx="4081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破坏螺旋副             可靠</a:t>
            </a:r>
          </a:p>
        </p:txBody>
      </p:sp>
      <p:pic>
        <p:nvPicPr>
          <p:cNvPr id="37894" name="图片 1177606" descr="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1"/>
            <a:ext cx="358140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20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1178625"/>
          <p:cNvSpPr txBox="1">
            <a:spLocks noChangeArrowheads="1"/>
          </p:cNvSpPr>
          <p:nvPr/>
        </p:nvSpPr>
        <p:spPr bwMode="auto">
          <a:xfrm>
            <a:off x="2135189" y="981076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五、螺栓组联接的设计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8914" name="文本框 1178631"/>
          <p:cNvSpPr txBox="1">
            <a:spLocks noChangeArrowheads="1"/>
          </p:cNvSpPr>
          <p:nvPr/>
        </p:nvSpPr>
        <p:spPr bwMode="auto">
          <a:xfrm>
            <a:off x="2351088" y="1557338"/>
            <a:ext cx="240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．</a:t>
            </a:r>
            <a:r>
              <a:rPr lang="zh-CN" altLang="en-US" sz="2800" b="1">
                <a:latin typeface="Times New Roman" panose="02020603050405020304" pitchFamily="18" charset="0"/>
              </a:rPr>
              <a:t>结构设计</a:t>
            </a:r>
          </a:p>
        </p:txBody>
      </p:sp>
      <p:sp>
        <p:nvSpPr>
          <p:cNvPr id="38915" name="文本框 1178632"/>
          <p:cNvSpPr txBox="1">
            <a:spLocks noChangeArrowheads="1"/>
          </p:cNvSpPr>
          <p:nvPr/>
        </p:nvSpPr>
        <p:spPr bwMode="auto">
          <a:xfrm>
            <a:off x="2424113" y="2060576"/>
            <a:ext cx="7510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目的：合理确定接合面的形状和螺栓组的布置</a:t>
            </a:r>
          </a:p>
        </p:txBody>
      </p:sp>
      <p:sp>
        <p:nvSpPr>
          <p:cNvPr id="38916" name="文本框 1178634"/>
          <p:cNvSpPr txBox="1">
            <a:spLocks noChangeArrowheads="1"/>
          </p:cNvSpPr>
          <p:nvPr/>
        </p:nvSpPr>
        <p:spPr bwMode="auto">
          <a:xfrm>
            <a:off x="2135188" y="263683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2 </a:t>
            </a:r>
            <a:r>
              <a:rPr lang="zh-CN" altLang="en-US" sz="2800">
                <a:latin typeface="Times New Roman" panose="02020603050405020304" pitchFamily="18" charset="0"/>
              </a:rPr>
              <a:t>．</a:t>
            </a:r>
            <a:r>
              <a:rPr lang="zh-CN" altLang="en-US" sz="2800" b="1">
                <a:latin typeface="Times New Roman" panose="02020603050405020304" pitchFamily="18" charset="0"/>
              </a:rPr>
              <a:t>受力分析</a:t>
            </a:r>
          </a:p>
        </p:txBody>
      </p:sp>
      <p:sp>
        <p:nvSpPr>
          <p:cNvPr id="38917" name="文本框 1178635"/>
          <p:cNvSpPr txBox="1">
            <a:spLocks noChangeArrowheads="1"/>
          </p:cNvSpPr>
          <p:nvPr/>
        </p:nvSpPr>
        <p:spPr bwMode="auto">
          <a:xfrm>
            <a:off x="2063751" y="3213100"/>
            <a:ext cx="7777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目的：找出受力最大的螺栓和求出所受力，以便于强度计算。</a:t>
            </a:r>
          </a:p>
        </p:txBody>
      </p:sp>
      <p:sp>
        <p:nvSpPr>
          <p:cNvPr id="38918" name="文本框 1178636"/>
          <p:cNvSpPr txBox="1">
            <a:spLocks noChangeArrowheads="1"/>
          </p:cNvSpPr>
          <p:nvPr/>
        </p:nvSpPr>
        <p:spPr bwMode="auto">
          <a:xfrm>
            <a:off x="2351089" y="4292601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 </a:t>
            </a:r>
            <a:r>
              <a:rPr lang="zh-CN" altLang="en-US" sz="2800">
                <a:latin typeface="Times New Roman" panose="02020603050405020304" pitchFamily="18" charset="0"/>
              </a:rPr>
              <a:t>．</a:t>
            </a:r>
            <a:r>
              <a:rPr lang="zh-CN" altLang="en-US" sz="2800" b="1">
                <a:latin typeface="Times New Roman" panose="02020603050405020304" pitchFamily="18" charset="0"/>
              </a:rPr>
              <a:t>几种典型受力分析：</a:t>
            </a:r>
          </a:p>
        </p:txBody>
      </p:sp>
    </p:spTree>
    <p:extLst>
      <p:ext uri="{BB962C8B-B14F-4D97-AF65-F5344CB8AC3E}">
        <p14:creationId xmlns:p14="http://schemas.microsoft.com/office/powerpoint/2010/main" val="2818999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1185793"/>
          <p:cNvSpPr txBox="1">
            <a:spLocks noChangeArrowheads="1"/>
          </p:cNvSpPr>
          <p:nvPr/>
        </p:nvSpPr>
        <p:spPr bwMode="auto">
          <a:xfrm>
            <a:off x="2640014" y="908051"/>
            <a:ext cx="576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）受横向载荷的螺栓组联接</a:t>
            </a:r>
          </a:p>
        </p:txBody>
      </p:sp>
      <p:pic>
        <p:nvPicPr>
          <p:cNvPr id="39938" name="图片 1185794" descr="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84313"/>
            <a:ext cx="6154738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39" name="对象 1185795"/>
          <p:cNvGraphicFramePr>
            <a:graphicFrameLocks/>
          </p:cNvGraphicFramePr>
          <p:nvPr/>
        </p:nvGraphicFramePr>
        <p:xfrm>
          <a:off x="5016500" y="5013325"/>
          <a:ext cx="19367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4" imgW="698514" imgH="431930" progId="Equation.3">
                  <p:embed/>
                </p:oleObj>
              </mc:Choice>
              <mc:Fallback>
                <p:oleObj r:id="rId4" imgW="698514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013325"/>
                        <a:ext cx="19367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1185796"/>
          <p:cNvGraphicFramePr>
            <a:graphicFrameLocks/>
          </p:cNvGraphicFramePr>
          <p:nvPr/>
        </p:nvGraphicFramePr>
        <p:xfrm>
          <a:off x="2351089" y="5300663"/>
          <a:ext cx="2498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6" imgW="876617" imgH="228917" progId="Equation.3">
                  <p:embed/>
                </p:oleObj>
              </mc:Choice>
              <mc:Fallback>
                <p:oleObj r:id="rId6" imgW="876617" imgH="2289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5300663"/>
                        <a:ext cx="2498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1185797"/>
          <p:cNvGraphicFramePr>
            <a:graphicFrameLocks/>
          </p:cNvGraphicFramePr>
          <p:nvPr/>
        </p:nvGraphicFramePr>
        <p:xfrm>
          <a:off x="7824788" y="5084764"/>
          <a:ext cx="1250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8" imgW="1231683" imgH="901626" progId="Equation.3">
                  <p:embed/>
                </p:oleObj>
              </mc:Choice>
              <mc:Fallback>
                <p:oleObj r:id="rId8" imgW="1231683" imgH="90162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5084764"/>
                        <a:ext cx="1250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692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1188865"/>
          <p:cNvSpPr txBox="1">
            <a:spLocks noChangeArrowheads="1"/>
          </p:cNvSpPr>
          <p:nvPr/>
        </p:nvSpPr>
        <p:spPr bwMode="auto">
          <a:xfrm>
            <a:off x="2424114" y="981076"/>
            <a:ext cx="7037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）受转矩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zh-CN" altLang="en-US" sz="2800" b="1"/>
              <a:t>的螺栓组联接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0962" name="文本框 1188866"/>
          <p:cNvSpPr txBox="1">
            <a:spLocks noChangeArrowheads="1"/>
          </p:cNvSpPr>
          <p:nvPr/>
        </p:nvSpPr>
        <p:spPr bwMode="auto">
          <a:xfrm>
            <a:off x="2711450" y="1916113"/>
            <a:ext cx="257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普通螺栓联接</a:t>
            </a:r>
            <a:endParaRPr lang="zh-CN" altLang="en-US" b="1"/>
          </a:p>
        </p:txBody>
      </p:sp>
      <p:graphicFrame>
        <p:nvGraphicFramePr>
          <p:cNvPr id="40963" name="对象 1188870"/>
          <p:cNvGraphicFramePr>
            <a:graphicFrameLocks/>
          </p:cNvGraphicFramePr>
          <p:nvPr/>
        </p:nvGraphicFramePr>
        <p:xfrm>
          <a:off x="3071814" y="5084763"/>
          <a:ext cx="18002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914717" imgH="457517" progId="Equation.3">
                  <p:embed/>
                </p:oleObj>
              </mc:Choice>
              <mc:Fallback>
                <p:oleObj r:id="rId3" imgW="914717" imgH="457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084763"/>
                        <a:ext cx="18002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图片 1188871" descr="1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636838"/>
            <a:ext cx="309562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文本框 1188875"/>
          <p:cNvSpPr txBox="1">
            <a:spLocks noChangeArrowheads="1"/>
          </p:cNvSpPr>
          <p:nvPr/>
        </p:nvSpPr>
        <p:spPr bwMode="auto">
          <a:xfrm>
            <a:off x="5735639" y="1916113"/>
            <a:ext cx="446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铰制孔用螺栓组联接</a:t>
            </a:r>
          </a:p>
        </p:txBody>
      </p:sp>
      <p:pic>
        <p:nvPicPr>
          <p:cNvPr id="40966" name="图片 1188878" descr="1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1301"/>
            <a:ext cx="27559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7" name="对象 1188879"/>
          <p:cNvGraphicFramePr>
            <a:graphicFrameLocks/>
          </p:cNvGraphicFramePr>
          <p:nvPr/>
        </p:nvGraphicFramePr>
        <p:xfrm>
          <a:off x="5448300" y="5445125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7" imgW="1486217" imgH="457517" progId="Equation.3">
                  <p:embed/>
                </p:oleObj>
              </mc:Choice>
              <mc:Fallback>
                <p:oleObj r:id="rId7" imgW="1486217" imgH="457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445125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1188880"/>
          <p:cNvGraphicFramePr>
            <a:graphicFrameLocks/>
          </p:cNvGraphicFramePr>
          <p:nvPr/>
        </p:nvGraphicFramePr>
        <p:xfrm>
          <a:off x="7680326" y="5229225"/>
          <a:ext cx="16875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9" imgW="2108517" imgH="1054417" progId="Equation.DSMT4">
                  <p:embed/>
                </p:oleObj>
              </mc:Choice>
              <mc:Fallback>
                <p:oleObj r:id="rId9" imgW="2108517" imgH="10544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5229225"/>
                        <a:ext cx="16875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文本框 1188881"/>
          <p:cNvSpPr txBox="1">
            <a:spLocks noChangeArrowheads="1"/>
          </p:cNvSpPr>
          <p:nvPr/>
        </p:nvSpPr>
        <p:spPr bwMode="auto">
          <a:xfrm>
            <a:off x="7032626" y="5373688"/>
            <a:ext cx="569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426310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1564675"/>
          <p:cNvSpPr txBox="1">
            <a:spLocks noChangeArrowheads="1"/>
          </p:cNvSpPr>
          <p:nvPr/>
        </p:nvSpPr>
        <p:spPr bwMode="auto">
          <a:xfrm>
            <a:off x="2351089" y="112553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特例：联轴器</a:t>
            </a:r>
          </a:p>
        </p:txBody>
      </p:sp>
      <p:pic>
        <p:nvPicPr>
          <p:cNvPr id="41986" name="图片 1564676" descr="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9" b="23521"/>
          <a:stretch>
            <a:fillRect/>
          </a:stretch>
        </p:blipFill>
        <p:spPr bwMode="auto">
          <a:xfrm>
            <a:off x="3792538" y="1773238"/>
            <a:ext cx="47688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987" name="内容占位符 1564677"/>
          <p:cNvGraphicFramePr>
            <a:graphicFrameLocks noGrp="1"/>
          </p:cNvGraphicFramePr>
          <p:nvPr>
            <p:ph sz="half" idx="1"/>
          </p:nvPr>
        </p:nvGraphicFramePr>
        <p:xfrm>
          <a:off x="2351089" y="4437063"/>
          <a:ext cx="28082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4" imgW="1358627" imgH="660430" progId="Equation.DSMT4">
                  <p:embed/>
                </p:oleObj>
              </mc:Choice>
              <mc:Fallback>
                <p:oleObj r:id="rId4" imgW="1358627" imgH="66043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437063"/>
                        <a:ext cx="2808287" cy="13652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文本框 1564679"/>
          <p:cNvSpPr txBox="1">
            <a:spLocks noChangeArrowheads="1"/>
          </p:cNvSpPr>
          <p:nvPr/>
        </p:nvSpPr>
        <p:spPr bwMode="auto">
          <a:xfrm>
            <a:off x="2640014" y="3573463"/>
            <a:ext cx="2579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普通螺栓联接</a:t>
            </a:r>
            <a:endParaRPr lang="zh-CN" altLang="en-US" b="1"/>
          </a:p>
        </p:txBody>
      </p:sp>
      <p:sp>
        <p:nvSpPr>
          <p:cNvPr id="41989" name="文本框 1564680"/>
          <p:cNvSpPr txBox="1">
            <a:spLocks noChangeArrowheads="1"/>
          </p:cNvSpPr>
          <p:nvPr/>
        </p:nvSpPr>
        <p:spPr bwMode="auto">
          <a:xfrm>
            <a:off x="6024564" y="357346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铰制孔用螺栓组联接</a:t>
            </a:r>
          </a:p>
        </p:txBody>
      </p:sp>
      <p:graphicFrame>
        <p:nvGraphicFramePr>
          <p:cNvPr id="41990" name="内容占位符 1564690"/>
          <p:cNvGraphicFramePr>
            <a:graphicFrameLocks noGrp="1"/>
          </p:cNvGraphicFramePr>
          <p:nvPr>
            <p:ph sz="half" idx="2"/>
          </p:nvPr>
        </p:nvGraphicFramePr>
        <p:xfrm>
          <a:off x="7248526" y="4581525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6" imgW="470013" imgH="393846" progId="Equation.DSMT4">
                  <p:embed/>
                </p:oleObj>
              </mc:Choice>
              <mc:Fallback>
                <p:oleObj r:id="rId6" imgW="470013" imgH="3938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4581525"/>
                        <a:ext cx="1190625" cy="9969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0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1094657"/>
          <p:cNvSpPr txBox="1">
            <a:spLocks noChangeArrowheads="1"/>
          </p:cNvSpPr>
          <p:nvPr/>
        </p:nvSpPr>
        <p:spPr bwMode="auto">
          <a:xfrm>
            <a:off x="2279650" y="1484313"/>
            <a:ext cx="754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．机器设计的一般程序</a:t>
            </a:r>
          </a:p>
        </p:txBody>
      </p:sp>
      <p:sp>
        <p:nvSpPr>
          <p:cNvPr id="6146" name="文本框 1094676"/>
          <p:cNvSpPr txBox="1">
            <a:spLocks noChangeArrowheads="1"/>
          </p:cNvSpPr>
          <p:nvPr/>
        </p:nvSpPr>
        <p:spPr bwMode="auto">
          <a:xfrm>
            <a:off x="2063750" y="2276476"/>
            <a:ext cx="824388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）产品规划：确定设计任务书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）方案设计：确定原理设计方案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）技术设计：工作图设计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）技术文件的编制：计算说明书、使用说明书。</a:t>
            </a:r>
          </a:p>
        </p:txBody>
      </p:sp>
    </p:spTree>
    <p:extLst>
      <p:ext uri="{BB962C8B-B14F-4D97-AF65-F5344CB8AC3E}">
        <p14:creationId xmlns:p14="http://schemas.microsoft.com/office/powerpoint/2010/main" val="2911586682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1192961"/>
          <p:cNvSpPr txBox="1">
            <a:spLocks noChangeArrowheads="1"/>
          </p:cNvSpPr>
          <p:nvPr/>
        </p:nvSpPr>
        <p:spPr bwMode="auto">
          <a:xfrm>
            <a:off x="2208214" y="981076"/>
            <a:ext cx="6332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⒊ </a:t>
            </a:r>
            <a:r>
              <a:rPr lang="zh-CN" altLang="en-US" sz="2800" b="1">
                <a:latin typeface="Times New Roman" panose="02020603050405020304" pitchFamily="18" charset="0"/>
              </a:rPr>
              <a:t>受轴向载荷</a:t>
            </a:r>
          </a:p>
        </p:txBody>
      </p:sp>
      <p:graphicFrame>
        <p:nvGraphicFramePr>
          <p:cNvPr id="43010" name="对象 1192962"/>
          <p:cNvGraphicFramePr>
            <a:graphicFrameLocks/>
          </p:cNvGraphicFramePr>
          <p:nvPr/>
        </p:nvGraphicFramePr>
        <p:xfrm>
          <a:off x="4652963" y="1052514"/>
          <a:ext cx="400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470013" imgH="482708" progId="Equation.3">
                  <p:embed/>
                </p:oleObj>
              </mc:Choice>
              <mc:Fallback>
                <p:oleObj r:id="rId3" imgW="470013" imgH="4827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1052514"/>
                        <a:ext cx="4000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图片 1192964" descr="drw0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32761" r="55054" b="15739"/>
          <a:stretch>
            <a:fillRect/>
          </a:stretch>
        </p:blipFill>
        <p:spPr bwMode="auto">
          <a:xfrm>
            <a:off x="2424114" y="2420938"/>
            <a:ext cx="215582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文本框 1192965"/>
          <p:cNvSpPr txBox="1">
            <a:spLocks noChangeArrowheads="1"/>
          </p:cNvSpPr>
          <p:nvPr/>
        </p:nvSpPr>
        <p:spPr bwMode="auto">
          <a:xfrm>
            <a:off x="4429126" y="2852738"/>
            <a:ext cx="1738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螺栓受</a:t>
            </a:r>
          </a:p>
        </p:txBody>
      </p:sp>
      <p:sp>
        <p:nvSpPr>
          <p:cNvPr id="43013" name="左大括号 1192966"/>
          <p:cNvSpPr>
            <a:spLocks/>
          </p:cNvSpPr>
          <p:nvPr/>
        </p:nvSpPr>
        <p:spPr bwMode="auto">
          <a:xfrm>
            <a:off x="5735639" y="2565400"/>
            <a:ext cx="73025" cy="935038"/>
          </a:xfrm>
          <a:prstGeom prst="leftBrace">
            <a:avLst>
              <a:gd name="adj1" fmla="val 106644"/>
              <a:gd name="adj2" fmla="val 46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4" name="文本框 1192967"/>
          <p:cNvSpPr txBox="1">
            <a:spLocks noChangeArrowheads="1"/>
          </p:cNvSpPr>
          <p:nvPr/>
        </p:nvSpPr>
        <p:spPr bwMode="auto">
          <a:xfrm>
            <a:off x="5880100" y="2349501"/>
            <a:ext cx="157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拉力</a:t>
            </a:r>
          </a:p>
        </p:txBody>
      </p:sp>
      <p:sp>
        <p:nvSpPr>
          <p:cNvPr id="43015" name="文本框 1192968"/>
          <p:cNvSpPr txBox="1">
            <a:spLocks noChangeArrowheads="1"/>
          </p:cNvSpPr>
          <p:nvPr/>
        </p:nvSpPr>
        <p:spPr bwMode="auto">
          <a:xfrm>
            <a:off x="5880100" y="3213101"/>
            <a:ext cx="236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预紧力</a:t>
            </a:r>
          </a:p>
        </p:txBody>
      </p:sp>
      <p:graphicFrame>
        <p:nvGraphicFramePr>
          <p:cNvPr id="43016" name="对象 1192969"/>
          <p:cNvGraphicFramePr>
            <a:graphicFrameLocks/>
          </p:cNvGraphicFramePr>
          <p:nvPr/>
        </p:nvGraphicFramePr>
        <p:xfrm>
          <a:off x="6816726" y="2205038"/>
          <a:ext cx="111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6" imgW="1231683" imgH="927015" progId="Equation.3">
                  <p:embed/>
                </p:oleObj>
              </mc:Choice>
              <mc:Fallback>
                <p:oleObj r:id="rId6" imgW="1231683" imgH="9270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2205038"/>
                        <a:ext cx="1114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对象 1192970"/>
          <p:cNvGraphicFramePr>
            <a:graphicFrameLocks/>
          </p:cNvGraphicFramePr>
          <p:nvPr/>
        </p:nvGraphicFramePr>
        <p:xfrm>
          <a:off x="7104063" y="3284539"/>
          <a:ext cx="419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8" imgW="190734" imgH="228818" progId="Equation.3">
                  <p:embed/>
                </p:oleObj>
              </mc:Choice>
              <mc:Fallback>
                <p:oleObj r:id="rId8" imgW="190734" imgH="228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3284539"/>
                        <a:ext cx="4191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文本框 1192971"/>
          <p:cNvSpPr txBox="1">
            <a:spLocks noChangeArrowheads="1"/>
          </p:cNvSpPr>
          <p:nvPr/>
        </p:nvSpPr>
        <p:spPr bwMode="auto">
          <a:xfrm>
            <a:off x="7967664" y="2852738"/>
            <a:ext cx="218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联合作用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3019" name="文本框 1192973"/>
          <p:cNvSpPr txBox="1">
            <a:spLocks noChangeArrowheads="1"/>
          </p:cNvSpPr>
          <p:nvPr/>
        </p:nvSpPr>
        <p:spPr bwMode="auto">
          <a:xfrm>
            <a:off x="5951538" y="4292601"/>
            <a:ext cx="428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总拉力</a:t>
            </a:r>
          </a:p>
        </p:txBody>
      </p:sp>
      <p:sp>
        <p:nvSpPr>
          <p:cNvPr id="43020" name="直接连接符 1192974"/>
          <p:cNvSpPr>
            <a:spLocks noChangeShapeType="1"/>
          </p:cNvSpPr>
          <p:nvPr/>
        </p:nvSpPr>
        <p:spPr bwMode="auto">
          <a:xfrm>
            <a:off x="6456363" y="4581525"/>
            <a:ext cx="582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79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1193985"/>
          <p:cNvSpPr txBox="1">
            <a:spLocks noChangeArrowheads="1"/>
          </p:cNvSpPr>
          <p:nvPr/>
        </p:nvSpPr>
        <p:spPr bwMode="auto">
          <a:xfrm>
            <a:off x="2351088" y="476251"/>
            <a:ext cx="266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⒋ </a:t>
            </a:r>
            <a:r>
              <a:rPr lang="zh-CN" altLang="en-US" sz="2800" b="1">
                <a:latin typeface="Times New Roman" panose="02020603050405020304" pitchFamily="18" charset="0"/>
              </a:rPr>
              <a:t>受倾覆力矩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4034" name="对象 1193992"/>
          <p:cNvGraphicFramePr>
            <a:graphicFrameLocks/>
          </p:cNvGraphicFramePr>
          <p:nvPr/>
        </p:nvGraphicFramePr>
        <p:xfrm>
          <a:off x="6024564" y="1412875"/>
          <a:ext cx="19843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863542" imgH="444624" progId="Equation.DSMT4">
                  <p:embed/>
                </p:oleObj>
              </mc:Choice>
              <mc:Fallback>
                <p:oleObj r:id="rId3" imgW="863542" imgH="44462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412875"/>
                        <a:ext cx="19843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图片 1193993" descr="1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981075"/>
            <a:ext cx="23510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1193994" descr="110fu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716339"/>
            <a:ext cx="28194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文本框 1193995"/>
          <p:cNvSpPr txBox="1">
            <a:spLocks noChangeArrowheads="1"/>
          </p:cNvSpPr>
          <p:nvPr/>
        </p:nvSpPr>
        <p:spPr bwMode="auto">
          <a:xfrm>
            <a:off x="4943476" y="2708276"/>
            <a:ext cx="213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两项验算：</a:t>
            </a:r>
          </a:p>
        </p:txBody>
      </p:sp>
      <p:sp>
        <p:nvSpPr>
          <p:cNvPr id="44038" name="文本框 1193996"/>
          <p:cNvSpPr txBox="1">
            <a:spLocks noChangeArrowheads="1"/>
          </p:cNvSpPr>
          <p:nvPr/>
        </p:nvSpPr>
        <p:spPr bwMode="auto">
          <a:xfrm>
            <a:off x="4656139" y="32845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）接合面受压最大处不压溃</a:t>
            </a:r>
          </a:p>
        </p:txBody>
      </p:sp>
      <p:sp>
        <p:nvSpPr>
          <p:cNvPr id="44039" name="文本框 1193997"/>
          <p:cNvSpPr txBox="1">
            <a:spLocks noChangeArrowheads="1"/>
          </p:cNvSpPr>
          <p:nvPr/>
        </p:nvSpPr>
        <p:spPr bwMode="auto">
          <a:xfrm>
            <a:off x="4656139" y="4724401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）接合面受压最大处不出现间隙</a:t>
            </a:r>
          </a:p>
        </p:txBody>
      </p:sp>
      <p:graphicFrame>
        <p:nvGraphicFramePr>
          <p:cNvPr id="44040" name="对象 1193998"/>
          <p:cNvGraphicFramePr>
            <a:graphicFrameLocks/>
          </p:cNvGraphicFramePr>
          <p:nvPr/>
        </p:nvGraphicFramePr>
        <p:xfrm>
          <a:off x="4872039" y="3789364"/>
          <a:ext cx="49672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7" imgW="2461980" imgH="406365" progId="Equation.3">
                  <p:embed/>
                </p:oleObj>
              </mc:Choice>
              <mc:Fallback>
                <p:oleObj r:id="rId7" imgW="2461980" imgH="40636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3789364"/>
                        <a:ext cx="49672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对象 1193999"/>
          <p:cNvGraphicFramePr>
            <a:graphicFrameLocks/>
          </p:cNvGraphicFramePr>
          <p:nvPr/>
        </p:nvGraphicFramePr>
        <p:xfrm>
          <a:off x="4872039" y="5373688"/>
          <a:ext cx="4537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9" imgW="2284334" imgH="406365" progId="Equation.3">
                  <p:embed/>
                </p:oleObj>
              </mc:Choice>
              <mc:Fallback>
                <p:oleObj r:id="rId9" imgW="2284334" imgH="40636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373688"/>
                        <a:ext cx="45370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145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1197057"/>
          <p:cNvSpPr txBox="1">
            <a:spLocks noChangeArrowheads="1"/>
          </p:cNvSpPr>
          <p:nvPr/>
        </p:nvSpPr>
        <p:spPr bwMode="auto">
          <a:xfrm>
            <a:off x="2711451" y="1484313"/>
            <a:ext cx="46085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小结：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．普通螺栓联接：受拉力</a:t>
            </a:r>
          </a:p>
        </p:txBody>
      </p:sp>
      <p:sp>
        <p:nvSpPr>
          <p:cNvPr id="45058" name="文本框 1197058"/>
          <p:cNvSpPr txBox="1">
            <a:spLocks noChangeArrowheads="1"/>
          </p:cNvSpPr>
          <p:nvPr/>
        </p:nvSpPr>
        <p:spPr bwMode="auto">
          <a:xfrm>
            <a:off x="2927350" y="2708276"/>
            <a:ext cx="66675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）按    和</a:t>
            </a:r>
            <a:r>
              <a:rPr lang="en-US" altLang="zh-CN" sz="2800" b="1"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求工作拉力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）按    和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求预紧力</a:t>
            </a:r>
          </a:p>
        </p:txBody>
      </p:sp>
      <p:graphicFrame>
        <p:nvGraphicFramePr>
          <p:cNvPr id="45059" name="对象 1197059"/>
          <p:cNvGraphicFramePr>
            <a:graphicFrameLocks/>
          </p:cNvGraphicFramePr>
          <p:nvPr/>
        </p:nvGraphicFramePr>
        <p:xfrm>
          <a:off x="4295775" y="2781301"/>
          <a:ext cx="363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406365" imgH="457120" progId="Equation.3">
                  <p:embed/>
                </p:oleObj>
              </mc:Choice>
              <mc:Fallback>
                <p:oleObj r:id="rId3" imgW="406365" imgH="457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781301"/>
                        <a:ext cx="363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1197060"/>
          <p:cNvGraphicFramePr>
            <a:graphicFrameLocks/>
          </p:cNvGraphicFramePr>
          <p:nvPr/>
        </p:nvGraphicFramePr>
        <p:xfrm>
          <a:off x="4224338" y="3429001"/>
          <a:ext cx="444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5" imgW="520791" imgH="457319" progId="Equation.3">
                  <p:embed/>
                </p:oleObj>
              </mc:Choice>
              <mc:Fallback>
                <p:oleObj r:id="rId5" imgW="520791" imgH="4573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429001"/>
                        <a:ext cx="444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1197061"/>
          <p:cNvGraphicFramePr>
            <a:graphicFrameLocks/>
          </p:cNvGraphicFramePr>
          <p:nvPr/>
        </p:nvGraphicFramePr>
        <p:xfrm>
          <a:off x="6672263" y="3357564"/>
          <a:ext cx="431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7" imgW="190734" imgH="228818" progId="Equation.3">
                  <p:embed/>
                </p:oleObj>
              </mc:Choice>
              <mc:Fallback>
                <p:oleObj r:id="rId7" imgW="190734" imgH="228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357564"/>
                        <a:ext cx="431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文本框 1197064"/>
          <p:cNvSpPr txBox="1">
            <a:spLocks noChangeArrowheads="1"/>
          </p:cNvSpPr>
          <p:nvPr/>
        </p:nvSpPr>
        <p:spPr bwMode="auto">
          <a:xfrm>
            <a:off x="2711450" y="4005263"/>
            <a:ext cx="57610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．铰制孔用螺栓联接：受剪力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按      和</a:t>
            </a:r>
            <a:r>
              <a:rPr lang="en-US" altLang="zh-CN" sz="2800" b="1">
                <a:latin typeface="Times New Roman" panose="02020603050405020304" pitchFamily="18" charset="0"/>
              </a:rPr>
              <a:t>T </a:t>
            </a:r>
            <a:r>
              <a:rPr lang="zh-CN" altLang="en-US" sz="2800" b="1">
                <a:latin typeface="Times New Roman" panose="02020603050405020304" pitchFamily="18" charset="0"/>
              </a:rPr>
              <a:t>求工作剪力</a:t>
            </a:r>
          </a:p>
        </p:txBody>
      </p:sp>
      <p:graphicFrame>
        <p:nvGraphicFramePr>
          <p:cNvPr id="45063" name="对象 1197065"/>
          <p:cNvGraphicFramePr>
            <a:graphicFrameLocks/>
          </p:cNvGraphicFramePr>
          <p:nvPr/>
        </p:nvGraphicFramePr>
        <p:xfrm>
          <a:off x="3648075" y="4724401"/>
          <a:ext cx="431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9" imgW="520791" imgH="457319" progId="Equation.3">
                  <p:embed/>
                </p:oleObj>
              </mc:Choice>
              <mc:Fallback>
                <p:oleObj r:id="rId9" imgW="520791" imgH="4573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724401"/>
                        <a:ext cx="431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54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1199105"/>
          <p:cNvSpPr txBox="1">
            <a:spLocks noChangeArrowheads="1"/>
          </p:cNvSpPr>
          <p:nvPr/>
        </p:nvSpPr>
        <p:spPr bwMode="auto">
          <a:xfrm>
            <a:off x="2351089" y="1341438"/>
            <a:ext cx="6034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失效形式：</a:t>
            </a:r>
          </a:p>
        </p:txBody>
      </p:sp>
      <p:sp>
        <p:nvSpPr>
          <p:cNvPr id="46082" name="文本框 1199106"/>
          <p:cNvSpPr txBox="1">
            <a:spLocks noChangeArrowheads="1"/>
          </p:cNvSpPr>
          <p:nvPr/>
        </p:nvSpPr>
        <p:spPr bwMode="auto">
          <a:xfrm>
            <a:off x="2640014" y="1916113"/>
            <a:ext cx="538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⒈ </a:t>
            </a:r>
            <a:r>
              <a:rPr lang="zh-CN" altLang="en-US" sz="2800" b="1">
                <a:latin typeface="Times New Roman" panose="02020603050405020304" pitchFamily="18" charset="0"/>
              </a:rPr>
              <a:t>受拉螺栓：静力或疲劳断裂</a:t>
            </a:r>
          </a:p>
        </p:txBody>
      </p:sp>
      <p:sp>
        <p:nvSpPr>
          <p:cNvPr id="46083" name="文本框 1199107"/>
          <p:cNvSpPr txBox="1">
            <a:spLocks noChangeArrowheads="1"/>
          </p:cNvSpPr>
          <p:nvPr/>
        </p:nvSpPr>
        <p:spPr bwMode="auto">
          <a:xfrm>
            <a:off x="3352800" y="64008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6084" name="文本框 1199108"/>
          <p:cNvSpPr txBox="1">
            <a:spLocks noChangeArrowheads="1"/>
          </p:cNvSpPr>
          <p:nvPr/>
        </p:nvSpPr>
        <p:spPr bwMode="auto">
          <a:xfrm>
            <a:off x="2640014" y="2420938"/>
            <a:ext cx="51466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⒉ </a:t>
            </a:r>
            <a:r>
              <a:rPr lang="zh-CN" altLang="en-US" sz="2800" b="1"/>
              <a:t>受剪螺栓： </a:t>
            </a:r>
            <a:r>
              <a:rPr lang="en-US" altLang="zh-CN" sz="2800" b="1">
                <a:latin typeface="Times New Roman" panose="02020603050405020304" pitchFamily="18" charset="0"/>
              </a:rPr>
              <a:t>⑴ </a:t>
            </a:r>
            <a:r>
              <a:rPr lang="zh-CN" altLang="en-US" sz="2800" b="1">
                <a:latin typeface="Times New Roman" panose="02020603050405020304" pitchFamily="18" charset="0"/>
              </a:rPr>
              <a:t>接合面被压溃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⑵ </a:t>
            </a:r>
            <a:r>
              <a:rPr lang="zh-CN" altLang="en-US" sz="2800" b="1">
                <a:latin typeface="Times New Roman" panose="02020603050405020304" pitchFamily="18" charset="0"/>
              </a:rPr>
              <a:t>螺栓杆被剪断</a:t>
            </a:r>
          </a:p>
        </p:txBody>
      </p:sp>
      <p:sp>
        <p:nvSpPr>
          <p:cNvPr id="46085" name="文本框 1199109"/>
          <p:cNvSpPr txBox="1">
            <a:spLocks noChangeArrowheads="1"/>
          </p:cNvSpPr>
          <p:nvPr/>
        </p:nvSpPr>
        <p:spPr bwMode="auto">
          <a:xfrm>
            <a:off x="2424114" y="3500438"/>
            <a:ext cx="236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设计准则：</a:t>
            </a:r>
          </a:p>
        </p:txBody>
      </p:sp>
      <p:sp>
        <p:nvSpPr>
          <p:cNvPr id="46086" name="文本框 1199110"/>
          <p:cNvSpPr txBox="1">
            <a:spLocks noChangeArrowheads="1"/>
          </p:cNvSpPr>
          <p:nvPr/>
        </p:nvSpPr>
        <p:spPr bwMode="auto">
          <a:xfrm>
            <a:off x="2711451" y="4149726"/>
            <a:ext cx="2201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⒈  </a:t>
            </a:r>
            <a:r>
              <a:rPr lang="zh-CN" altLang="en-US" sz="2800" b="1">
                <a:latin typeface="Times New Roman" panose="02020603050405020304" pitchFamily="18" charset="0"/>
              </a:rPr>
              <a:t>受拉螺栓：</a:t>
            </a:r>
          </a:p>
        </p:txBody>
      </p:sp>
      <p:graphicFrame>
        <p:nvGraphicFramePr>
          <p:cNvPr id="46087" name="对象 1199111"/>
          <p:cNvGraphicFramePr>
            <a:graphicFrameLocks/>
          </p:cNvGraphicFramePr>
          <p:nvPr/>
        </p:nvGraphicFramePr>
        <p:xfrm>
          <a:off x="5303838" y="4221163"/>
          <a:ext cx="1541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3" imgW="1460183" imgH="457319" progId="Equation.3">
                  <p:embed/>
                </p:oleObj>
              </mc:Choice>
              <mc:Fallback>
                <p:oleObj r:id="rId3" imgW="1460183" imgH="4573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221163"/>
                        <a:ext cx="1541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对象 1199112"/>
          <p:cNvGraphicFramePr>
            <a:graphicFrameLocks/>
          </p:cNvGraphicFramePr>
          <p:nvPr/>
        </p:nvGraphicFramePr>
        <p:xfrm>
          <a:off x="5303838" y="4868863"/>
          <a:ext cx="154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5" imgW="1549045" imgH="520791" progId="Equation.3">
                  <p:embed/>
                </p:oleObj>
              </mc:Choice>
              <mc:Fallback>
                <p:oleObj r:id="rId5" imgW="1549045" imgH="5207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868863"/>
                        <a:ext cx="154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对象 1199113"/>
          <p:cNvGraphicFramePr>
            <a:graphicFrameLocks/>
          </p:cNvGraphicFramePr>
          <p:nvPr/>
        </p:nvGraphicFramePr>
        <p:xfrm>
          <a:off x="5303838" y="5516563"/>
          <a:ext cx="101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7" imgW="1015876" imgH="431930" progId="Equation.3">
                  <p:embed/>
                </p:oleObj>
              </mc:Choice>
              <mc:Fallback>
                <p:oleObj r:id="rId7" imgW="1015876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516563"/>
                        <a:ext cx="1016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矩形 1199114"/>
          <p:cNvSpPr>
            <a:spLocks noChangeArrowheads="1"/>
          </p:cNvSpPr>
          <p:nvPr/>
        </p:nvSpPr>
        <p:spPr bwMode="auto">
          <a:xfrm>
            <a:off x="2782888" y="5084763"/>
            <a:ext cx="2425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⒉ </a:t>
            </a:r>
            <a:r>
              <a:rPr lang="zh-CN" altLang="en-US" sz="2800" b="1"/>
              <a:t>受剪螺栓：</a:t>
            </a:r>
          </a:p>
        </p:txBody>
      </p:sp>
      <p:sp>
        <p:nvSpPr>
          <p:cNvPr id="46091" name="左大括号 1199115"/>
          <p:cNvSpPr>
            <a:spLocks/>
          </p:cNvSpPr>
          <p:nvPr/>
        </p:nvSpPr>
        <p:spPr bwMode="auto">
          <a:xfrm>
            <a:off x="5016501" y="5084763"/>
            <a:ext cx="119063" cy="641350"/>
          </a:xfrm>
          <a:prstGeom prst="leftBrace">
            <a:avLst>
              <a:gd name="adj1" fmla="val 448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6092" name="文本框 1199116"/>
          <p:cNvSpPr txBox="1">
            <a:spLocks noChangeArrowheads="1"/>
          </p:cNvSpPr>
          <p:nvPr/>
        </p:nvSpPr>
        <p:spPr bwMode="auto">
          <a:xfrm>
            <a:off x="2063751" y="620713"/>
            <a:ext cx="427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六、</a:t>
            </a:r>
            <a:r>
              <a:rPr lang="zh-CN" altLang="en-US" sz="2800" b="1">
                <a:latin typeface="宋体" panose="02010600030101010101" pitchFamily="2" charset="-122"/>
              </a:rPr>
              <a:t>螺纹联接的强度计算</a:t>
            </a:r>
          </a:p>
        </p:txBody>
      </p:sp>
    </p:spTree>
    <p:extLst>
      <p:ext uri="{BB962C8B-B14F-4D97-AF65-F5344CB8AC3E}">
        <p14:creationId xmlns:p14="http://schemas.microsoft.com/office/powerpoint/2010/main" val="4058885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1200138"/>
          <p:cNvSpPr txBox="1">
            <a:spLocks noChangeArrowheads="1"/>
          </p:cNvSpPr>
          <p:nvPr/>
        </p:nvSpPr>
        <p:spPr bwMode="auto">
          <a:xfrm>
            <a:off x="2351088" y="692151"/>
            <a:ext cx="712946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．受拉螺栓：普通螺栓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）松联接（不预紧）</a:t>
            </a:r>
          </a:p>
        </p:txBody>
      </p:sp>
      <p:graphicFrame>
        <p:nvGraphicFramePr>
          <p:cNvPr id="47106" name="对象 1200141"/>
          <p:cNvGraphicFramePr>
            <a:graphicFrameLocks/>
          </p:cNvGraphicFramePr>
          <p:nvPr/>
        </p:nvGraphicFramePr>
        <p:xfrm>
          <a:off x="2855913" y="2060575"/>
          <a:ext cx="20955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3" imgW="2210117" imgH="1435417" progId="Equation.3">
                  <p:embed/>
                </p:oleObj>
              </mc:Choice>
              <mc:Fallback>
                <p:oleObj r:id="rId3" imgW="2210117" imgH="1435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60575"/>
                        <a:ext cx="209550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1200142"/>
          <p:cNvGraphicFramePr>
            <a:graphicFrameLocks/>
          </p:cNvGraphicFramePr>
          <p:nvPr/>
        </p:nvGraphicFramePr>
        <p:xfrm>
          <a:off x="5880100" y="2133601"/>
          <a:ext cx="19240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5" imgW="1802935" imgH="990487" progId="Equation.DSMT4">
                  <p:embed/>
                </p:oleObj>
              </mc:Choice>
              <mc:Fallback>
                <p:oleObj r:id="rId5" imgW="1802935" imgH="99048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133601"/>
                        <a:ext cx="19240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文本框 1200143"/>
          <p:cNvSpPr txBox="1">
            <a:spLocks noChangeArrowheads="1"/>
          </p:cNvSpPr>
          <p:nvPr/>
        </p:nvSpPr>
        <p:spPr bwMode="auto">
          <a:xfrm>
            <a:off x="2351088" y="3573463"/>
            <a:ext cx="473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）紧螺栓联接（预紧）</a:t>
            </a:r>
          </a:p>
        </p:txBody>
      </p:sp>
      <p:graphicFrame>
        <p:nvGraphicFramePr>
          <p:cNvPr id="47109" name="对象 1200144"/>
          <p:cNvGraphicFramePr>
            <a:graphicFrameLocks/>
          </p:cNvGraphicFramePr>
          <p:nvPr/>
        </p:nvGraphicFramePr>
        <p:xfrm>
          <a:off x="2711450" y="5084764"/>
          <a:ext cx="25209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7" imgW="1117917" imgH="609917" progId="Equation.3">
                  <p:embed/>
                </p:oleObj>
              </mc:Choice>
              <mc:Fallback>
                <p:oleObj r:id="rId7" imgW="1117917" imgH="6099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4764"/>
                        <a:ext cx="252095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1200145"/>
          <p:cNvGraphicFramePr>
            <a:graphicFrameLocks/>
          </p:cNvGraphicFramePr>
          <p:nvPr/>
        </p:nvGraphicFramePr>
        <p:xfrm>
          <a:off x="5808664" y="5013326"/>
          <a:ext cx="22320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9" imgW="1016317" imgH="470217" progId="Equation.3">
                  <p:embed/>
                </p:oleObj>
              </mc:Choice>
              <mc:Fallback>
                <p:oleObj r:id="rId9" imgW="1016317" imgH="470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5013326"/>
                        <a:ext cx="22320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矩形 1200146"/>
          <p:cNvSpPr>
            <a:spLocks noChangeArrowheads="1"/>
          </p:cNvSpPr>
          <p:nvPr/>
        </p:nvSpPr>
        <p:spPr bwMode="auto">
          <a:xfrm>
            <a:off x="2640013" y="4365626"/>
            <a:ext cx="572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Times New Roman" panose="02020603050405020304" pitchFamily="18" charset="0"/>
              </a:rPr>
              <a:t>仅受预紧力（横向载荷、转矩）</a:t>
            </a:r>
          </a:p>
        </p:txBody>
      </p:sp>
    </p:spTree>
    <p:extLst>
      <p:ext uri="{BB962C8B-B14F-4D97-AF65-F5344CB8AC3E}">
        <p14:creationId xmlns:p14="http://schemas.microsoft.com/office/powerpoint/2010/main" val="351229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1202177"/>
          <p:cNvSpPr txBox="1">
            <a:spLocks noChangeArrowheads="1"/>
          </p:cNvSpPr>
          <p:nvPr/>
        </p:nvSpPr>
        <p:spPr bwMode="auto">
          <a:xfrm>
            <a:off x="2063751" y="404814"/>
            <a:ext cx="4752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② </a:t>
            </a:r>
            <a:r>
              <a:rPr lang="zh-CN" altLang="en-US" sz="2800" b="1">
                <a:latin typeface="Times New Roman" panose="02020603050405020304" pitchFamily="18" charset="0"/>
              </a:rPr>
              <a:t>同时受预紧力和工作拉力</a:t>
            </a:r>
          </a:p>
        </p:txBody>
      </p:sp>
      <p:pic>
        <p:nvPicPr>
          <p:cNvPr id="48130" name="图片 1202186" descr="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0"/>
            <a:ext cx="74453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1" name="组合 1202187"/>
          <p:cNvGrpSpPr>
            <a:grpSpLocks/>
          </p:cNvGrpSpPr>
          <p:nvPr/>
        </p:nvGrpSpPr>
        <p:grpSpPr bwMode="auto">
          <a:xfrm>
            <a:off x="2424114" y="3716338"/>
            <a:ext cx="4897437" cy="1384300"/>
            <a:chOff x="1383" y="2478"/>
            <a:chExt cx="3085" cy="872"/>
          </a:xfrm>
        </p:grpSpPr>
        <p:sp>
          <p:nvSpPr>
            <p:cNvPr id="48132" name="左大括号 1202188"/>
            <p:cNvSpPr>
              <a:spLocks/>
            </p:cNvSpPr>
            <p:nvPr/>
          </p:nvSpPr>
          <p:spPr bwMode="auto">
            <a:xfrm>
              <a:off x="1746" y="2568"/>
              <a:ext cx="46" cy="544"/>
            </a:xfrm>
            <a:prstGeom prst="leftBrace">
              <a:avLst>
                <a:gd name="adj1" fmla="val 984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48133" name="组合 1202189"/>
            <p:cNvGrpSpPr>
              <a:grpSpLocks/>
            </p:cNvGrpSpPr>
            <p:nvPr/>
          </p:nvGrpSpPr>
          <p:grpSpPr bwMode="auto">
            <a:xfrm>
              <a:off x="1383" y="2478"/>
              <a:ext cx="3085" cy="872"/>
              <a:chOff x="1383" y="2478"/>
              <a:chExt cx="3085" cy="872"/>
            </a:xfrm>
          </p:grpSpPr>
          <p:graphicFrame>
            <p:nvGraphicFramePr>
              <p:cNvPr id="48134" name="对象 1202190"/>
              <p:cNvGraphicFramePr>
                <a:graphicFrameLocks/>
              </p:cNvGraphicFramePr>
              <p:nvPr/>
            </p:nvGraphicFramePr>
            <p:xfrm>
              <a:off x="1837" y="2478"/>
              <a:ext cx="2631" cy="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8" r:id="rId4" imgW="2145686" imgH="711208" progId="Equation.3">
                      <p:embed/>
                    </p:oleObj>
                  </mc:Choice>
                  <mc:Fallback>
                    <p:oleObj r:id="rId4" imgW="2145686" imgH="71120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478"/>
                            <a:ext cx="2631" cy="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5" name="对象 1202191"/>
              <p:cNvGraphicFramePr>
                <a:graphicFrameLocks/>
              </p:cNvGraphicFramePr>
              <p:nvPr/>
            </p:nvGraphicFramePr>
            <p:xfrm>
              <a:off x="1383" y="2704"/>
              <a:ext cx="23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9" r:id="rId6" imgW="190569" imgH="215936" progId="Equation.3">
                      <p:embed/>
                    </p:oleObj>
                  </mc:Choice>
                  <mc:Fallback>
                    <p:oleObj r:id="rId6" imgW="190569" imgH="2159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704"/>
                            <a:ext cx="23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8136" name="对象 1202192"/>
          <p:cNvGraphicFramePr>
            <a:graphicFrameLocks/>
          </p:cNvGraphicFramePr>
          <p:nvPr/>
        </p:nvGraphicFramePr>
        <p:xfrm>
          <a:off x="2855914" y="5229226"/>
          <a:ext cx="2376487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8" imgW="1117917" imgH="609917" progId="Equation.3">
                  <p:embed/>
                </p:oleObj>
              </mc:Choice>
              <mc:Fallback>
                <p:oleObj r:id="rId8" imgW="1117917" imgH="6099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5229226"/>
                        <a:ext cx="2376487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对象 1202193"/>
          <p:cNvGraphicFramePr>
            <a:graphicFrameLocks/>
          </p:cNvGraphicFramePr>
          <p:nvPr/>
        </p:nvGraphicFramePr>
        <p:xfrm>
          <a:off x="5880100" y="5157788"/>
          <a:ext cx="23764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10" imgW="1016317" imgH="470217" progId="Equation.3">
                  <p:embed/>
                </p:oleObj>
              </mc:Choice>
              <mc:Fallback>
                <p:oleObj r:id="rId10" imgW="1016317" imgH="470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157788"/>
                        <a:ext cx="23764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854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1207297"/>
          <p:cNvSpPr txBox="1">
            <a:spLocks noChangeArrowheads="1"/>
          </p:cNvSpPr>
          <p:nvPr/>
        </p:nvSpPr>
        <p:spPr bwMode="auto">
          <a:xfrm>
            <a:off x="2208214" y="692151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</a:rPr>
              <a:t>受轴向变载荷</a:t>
            </a:r>
          </a:p>
        </p:txBody>
      </p:sp>
      <p:pic>
        <p:nvPicPr>
          <p:cNvPr id="49154" name="图片 1207299" descr="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268413"/>
            <a:ext cx="49212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5" name="对象 1207300"/>
          <p:cNvGraphicFramePr>
            <a:graphicFrameLocks/>
          </p:cNvGraphicFramePr>
          <p:nvPr/>
        </p:nvGraphicFramePr>
        <p:xfrm>
          <a:off x="2647950" y="5200650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4" imgW="1219517" imgH="419417" progId="Equation.3">
                  <p:embed/>
                </p:oleObj>
              </mc:Choice>
              <mc:Fallback>
                <p:oleObj r:id="rId4" imgW="1219517" imgH="419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5200650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1207301"/>
          <p:cNvGraphicFramePr>
            <a:graphicFrameLocks/>
          </p:cNvGraphicFramePr>
          <p:nvPr/>
        </p:nvGraphicFramePr>
        <p:xfrm>
          <a:off x="4295776" y="5013325"/>
          <a:ext cx="50149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6" imgW="4712017" imgH="927417" progId="Equation.3">
                  <p:embed/>
                </p:oleObj>
              </mc:Choice>
              <mc:Fallback>
                <p:oleObj r:id="rId6" imgW="4712017" imgH="927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5013325"/>
                        <a:ext cx="50149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04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209345"/>
          <p:cNvSpPr txBox="1">
            <a:spLocks noChangeArrowheads="1"/>
          </p:cNvSpPr>
          <p:nvPr/>
        </p:nvSpPr>
        <p:spPr bwMode="auto">
          <a:xfrm>
            <a:off x="1992314" y="692151"/>
            <a:ext cx="6650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．受剪螺栓：铰制孔用螺栓</a:t>
            </a:r>
          </a:p>
        </p:txBody>
      </p:sp>
      <p:sp>
        <p:nvSpPr>
          <p:cNvPr id="50178" name="文本框 1209346"/>
          <p:cNvSpPr txBox="1">
            <a:spLocks noChangeArrowheads="1"/>
          </p:cNvSpPr>
          <p:nvPr/>
        </p:nvSpPr>
        <p:spPr bwMode="auto">
          <a:xfrm>
            <a:off x="2038351" y="1447800"/>
            <a:ext cx="4849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⒈ </a:t>
            </a:r>
            <a:r>
              <a:rPr lang="zh-CN" altLang="en-US" sz="2800" b="1">
                <a:latin typeface="Times New Roman" panose="02020603050405020304" pitchFamily="18" charset="0"/>
              </a:rPr>
              <a:t>螺栓杆与孔壁的挤压条件：</a:t>
            </a:r>
          </a:p>
        </p:txBody>
      </p:sp>
      <p:graphicFrame>
        <p:nvGraphicFramePr>
          <p:cNvPr id="50179" name="对象 1209347"/>
          <p:cNvGraphicFramePr>
            <a:graphicFrameLocks/>
          </p:cNvGraphicFramePr>
          <p:nvPr/>
        </p:nvGraphicFramePr>
        <p:xfrm>
          <a:off x="3216275" y="2708275"/>
          <a:ext cx="292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3" imgW="2768917" imgH="927417" progId="Equation.3">
                  <p:embed/>
                </p:oleObj>
              </mc:Choice>
              <mc:Fallback>
                <p:oleObj r:id="rId3" imgW="2768917" imgH="927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708275"/>
                        <a:ext cx="292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文本框 1209348"/>
          <p:cNvSpPr txBox="1">
            <a:spLocks noChangeArrowheads="1"/>
          </p:cNvSpPr>
          <p:nvPr/>
        </p:nvSpPr>
        <p:spPr bwMode="auto">
          <a:xfrm>
            <a:off x="2208213" y="465296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⒉ </a:t>
            </a:r>
            <a:r>
              <a:rPr lang="zh-CN" altLang="en-US" sz="2800" b="1">
                <a:latin typeface="Times New Roman" panose="02020603050405020304" pitchFamily="18" charset="0"/>
              </a:rPr>
              <a:t>螺栓杆的剪切强度条件：</a:t>
            </a:r>
          </a:p>
        </p:txBody>
      </p:sp>
      <p:graphicFrame>
        <p:nvGraphicFramePr>
          <p:cNvPr id="50181" name="对象 1209349"/>
          <p:cNvGraphicFramePr>
            <a:graphicFrameLocks/>
          </p:cNvGraphicFramePr>
          <p:nvPr/>
        </p:nvGraphicFramePr>
        <p:xfrm>
          <a:off x="7104063" y="4508500"/>
          <a:ext cx="18288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5" imgW="1917185" imgH="1320544" progId="Equation.3">
                  <p:embed/>
                </p:oleObj>
              </mc:Choice>
              <mc:Fallback>
                <p:oleObj r:id="rId5" imgW="1917185" imgH="13205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4508500"/>
                        <a:ext cx="18288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图片 1209355" descr="12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1484313"/>
            <a:ext cx="3175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51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1212417"/>
          <p:cNvSpPr txBox="1">
            <a:spLocks noChangeArrowheads="1"/>
          </p:cNvSpPr>
          <p:nvPr/>
        </p:nvSpPr>
        <p:spPr bwMode="auto">
          <a:xfrm>
            <a:off x="2135188" y="112553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七、 提高螺栓联接强度的措施</a:t>
            </a:r>
          </a:p>
        </p:txBody>
      </p:sp>
      <p:sp>
        <p:nvSpPr>
          <p:cNvPr id="51202" name="文本框 1212418"/>
          <p:cNvSpPr txBox="1">
            <a:spLocks noChangeArrowheads="1"/>
          </p:cNvSpPr>
          <p:nvPr/>
        </p:nvSpPr>
        <p:spPr bwMode="auto">
          <a:xfrm>
            <a:off x="2424114" y="1916113"/>
            <a:ext cx="5349875" cy="34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．降低应力幅，提高疲劳强度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．改善牙间载荷分布不均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 减少应力集中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．合理的制造工艺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4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1196034" descr="Draw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914400"/>
            <a:ext cx="51895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图片 1196035" descr="Draw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657600"/>
            <a:ext cx="5434013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5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1097733"/>
          <p:cNvSpPr>
            <a:spLocks noChangeArrowheads="1"/>
          </p:cNvSpPr>
          <p:nvPr/>
        </p:nvSpPr>
        <p:spPr bwMode="auto">
          <a:xfrm>
            <a:off x="2279650" y="765176"/>
            <a:ext cx="8027988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）使用功能：确定原动机部分、传动部分、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                        执行部分。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）经济性要求：实现价值优化</a:t>
            </a:r>
          </a:p>
          <a:p>
            <a:endParaRPr lang="zh-CN" altLang="en-US" sz="2800" b="1">
              <a:latin typeface="Times New Roman" panose="02020603050405020304" pitchFamily="18" charset="0"/>
            </a:endParaRPr>
          </a:p>
          <a:p>
            <a:endParaRPr lang="zh-CN" altLang="en-US" sz="2800" b="1">
              <a:latin typeface="Times New Roman" panose="02020603050405020304" pitchFamily="18" charset="0"/>
            </a:endParaRPr>
          </a:p>
          <a:p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）安全性要求：人身、机具安全和环境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）可靠性要求：在规定的时间内，规定的条件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下，实现规定功能的可能性。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）其他要求</a:t>
            </a:r>
          </a:p>
          <a:p>
            <a:pPr>
              <a:lnSpc>
                <a:spcPct val="12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对象 1097734"/>
          <p:cNvGraphicFramePr>
            <a:graphicFrameLocks/>
          </p:cNvGraphicFramePr>
          <p:nvPr/>
        </p:nvGraphicFramePr>
        <p:xfrm>
          <a:off x="3648076" y="2781300"/>
          <a:ext cx="41449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727517" imgH="419417" progId="Equation.DSMT4">
                  <p:embed/>
                </p:oleObj>
              </mc:Choice>
              <mc:Fallback>
                <p:oleObj r:id="rId3" imgW="1727517" imgH="4194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2781300"/>
                        <a:ext cx="41449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矩形 1097735"/>
          <p:cNvSpPr>
            <a:spLocks noChangeArrowheads="1"/>
          </p:cNvSpPr>
          <p:nvPr/>
        </p:nvSpPr>
        <p:spPr bwMode="auto">
          <a:xfrm>
            <a:off x="2063750" y="642938"/>
            <a:ext cx="357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．对机器的主要要求</a:t>
            </a:r>
          </a:p>
        </p:txBody>
      </p:sp>
    </p:spTree>
    <p:extLst>
      <p:ext uri="{BB962C8B-B14F-4D97-AF65-F5344CB8AC3E}">
        <p14:creationId xmlns:p14="http://schemas.microsoft.com/office/powerpoint/2010/main" val="1092978454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1259521"/>
          <p:cNvSpPr txBox="1">
            <a:spLocks noChangeArrowheads="1"/>
          </p:cNvSpPr>
          <p:nvPr/>
        </p:nvSpPr>
        <p:spPr bwMode="auto">
          <a:xfrm>
            <a:off x="2351089" y="2276476"/>
            <a:ext cx="7469187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4400" b="1">
                <a:latin typeface="Times New Roman" panose="02020603050405020304" pitchFamily="18" charset="0"/>
              </a:rPr>
              <a:t>第六章</a:t>
            </a:r>
          </a:p>
          <a:p>
            <a:pPr algn="ctr">
              <a:lnSpc>
                <a:spcPct val="70000"/>
              </a:lnSpc>
            </a:pPr>
            <a:endParaRPr lang="zh-CN" altLang="en-US" sz="4400" b="1">
              <a:latin typeface="Times New Roman" panose="02020603050405020304" pitchFamily="18" charset="0"/>
            </a:endParaRPr>
          </a:p>
          <a:p>
            <a:pPr algn="ctr">
              <a:lnSpc>
                <a:spcPct val="70000"/>
              </a:lnSpc>
            </a:pPr>
            <a:r>
              <a:rPr lang="zh-CN" altLang="en-US" sz="4400" b="1">
                <a:latin typeface="Times New Roman" panose="02020603050405020304" pitchFamily="18" charset="0"/>
              </a:rPr>
              <a:t>键、花键、无键联接和销联接</a:t>
            </a:r>
          </a:p>
        </p:txBody>
      </p:sp>
    </p:spTree>
    <p:extLst>
      <p:ext uri="{BB962C8B-B14F-4D97-AF65-F5344CB8AC3E}">
        <p14:creationId xmlns:p14="http://schemas.microsoft.com/office/powerpoint/2010/main" val="3470196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1260545"/>
          <p:cNvSpPr txBox="1">
            <a:spLocks noChangeArrowheads="1"/>
          </p:cNvSpPr>
          <p:nvPr/>
        </p:nvSpPr>
        <p:spPr bwMode="auto">
          <a:xfrm>
            <a:off x="2208214" y="765175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latin typeface="Times New Roman" panose="02020603050405020304" pitchFamily="18" charset="0"/>
              </a:rPr>
              <a:t>一、键联接</a:t>
            </a:r>
          </a:p>
        </p:txBody>
      </p:sp>
      <p:sp>
        <p:nvSpPr>
          <p:cNvPr id="54274" name="文本框 1260546"/>
          <p:cNvSpPr txBox="1">
            <a:spLocks noChangeArrowheads="1"/>
          </p:cNvSpPr>
          <p:nvPr/>
        </p:nvSpPr>
        <p:spPr bwMode="auto">
          <a:xfrm>
            <a:off x="2424114" y="1628775"/>
            <a:ext cx="7704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．选择键的类型</a:t>
            </a:r>
          </a:p>
          <a:p>
            <a:r>
              <a:rPr lang="zh-CN" altLang="en-US" sz="2800" b="1"/>
              <a:t>   </a:t>
            </a:r>
          </a:p>
        </p:txBody>
      </p:sp>
      <p:sp>
        <p:nvSpPr>
          <p:cNvPr id="54275" name="矩形 1260548"/>
          <p:cNvSpPr>
            <a:spLocks noChangeArrowheads="1"/>
          </p:cNvSpPr>
          <p:nvPr/>
        </p:nvSpPr>
        <p:spPr bwMode="auto">
          <a:xfrm>
            <a:off x="2495551" y="378936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．键联接的强度计算</a:t>
            </a:r>
          </a:p>
        </p:txBody>
      </p:sp>
      <p:sp>
        <p:nvSpPr>
          <p:cNvPr id="54276" name="矩形 1260549"/>
          <p:cNvSpPr>
            <a:spLocks noChangeArrowheads="1"/>
          </p:cNvSpPr>
          <p:nvPr/>
        </p:nvSpPr>
        <p:spPr bwMode="auto">
          <a:xfrm>
            <a:off x="3000376" y="2133601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键的结构、工作面、特点及应用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277" name="矩形 1260550"/>
          <p:cNvSpPr>
            <a:spLocks noChangeArrowheads="1"/>
          </p:cNvSpPr>
          <p:nvPr/>
        </p:nvSpPr>
        <p:spPr bwMode="auto">
          <a:xfrm>
            <a:off x="2495551" y="2708276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．确定键的规格、尺寸</a:t>
            </a:r>
          </a:p>
        </p:txBody>
      </p:sp>
      <p:sp>
        <p:nvSpPr>
          <p:cNvPr id="54278" name="矩形 1260551"/>
          <p:cNvSpPr>
            <a:spLocks noChangeArrowheads="1"/>
          </p:cNvSpPr>
          <p:nvPr/>
        </p:nvSpPr>
        <p:spPr bwMode="auto">
          <a:xfrm>
            <a:off x="3000376" y="3213101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根据轴径和轮毂长确定键的尺寸</a:t>
            </a:r>
          </a:p>
        </p:txBody>
      </p:sp>
    </p:spTree>
    <p:extLst>
      <p:ext uri="{BB962C8B-B14F-4D97-AF65-F5344CB8AC3E}">
        <p14:creationId xmlns:p14="http://schemas.microsoft.com/office/powerpoint/2010/main" val="1629790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1281025"/>
          <p:cNvSpPr txBox="1">
            <a:spLocks noChangeArrowheads="1"/>
          </p:cNvSpPr>
          <p:nvPr/>
        </p:nvSpPr>
        <p:spPr bwMode="auto">
          <a:xfrm>
            <a:off x="2640014" y="1268414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latin typeface="Times New Roman" panose="02020603050405020304" pitchFamily="18" charset="0"/>
              </a:rPr>
              <a:t>二、花键联接</a:t>
            </a:r>
          </a:p>
        </p:txBody>
      </p:sp>
      <p:sp>
        <p:nvSpPr>
          <p:cNvPr id="55298" name="矩形 1281027"/>
          <p:cNvSpPr>
            <a:spLocks noChangeArrowheads="1"/>
          </p:cNvSpPr>
          <p:nvPr/>
        </p:nvSpPr>
        <p:spPr bwMode="auto">
          <a:xfrm>
            <a:off x="3143250" y="1989138"/>
            <a:ext cx="35766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．类型、特点及应用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．定心方式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．强度计算</a:t>
            </a:r>
          </a:p>
        </p:txBody>
      </p:sp>
      <p:sp>
        <p:nvSpPr>
          <p:cNvPr id="55299" name="矩形 1281029"/>
          <p:cNvSpPr>
            <a:spLocks noChangeArrowheads="1"/>
          </p:cNvSpPr>
          <p:nvPr/>
        </p:nvSpPr>
        <p:spPr bwMode="auto">
          <a:xfrm>
            <a:off x="2711450" y="3789363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三、了解无键联接、销联接</a:t>
            </a:r>
          </a:p>
        </p:txBody>
      </p:sp>
    </p:spTree>
    <p:extLst>
      <p:ext uri="{BB962C8B-B14F-4D97-AF65-F5344CB8AC3E}">
        <p14:creationId xmlns:p14="http://schemas.microsoft.com/office/powerpoint/2010/main" val="2296065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1422337"/>
          <p:cNvSpPr txBox="1">
            <a:spLocks noChangeArrowheads="1"/>
          </p:cNvSpPr>
          <p:nvPr/>
        </p:nvSpPr>
        <p:spPr bwMode="auto">
          <a:xfrm>
            <a:off x="4151313" y="1557339"/>
            <a:ext cx="375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latin typeface="宋体" panose="02010600030101010101" pitchFamily="2" charset="-122"/>
              </a:rPr>
              <a:t>第八章  带传动</a:t>
            </a:r>
          </a:p>
        </p:txBody>
      </p:sp>
      <p:pic>
        <p:nvPicPr>
          <p:cNvPr id="56322" name="图片 1422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2924176"/>
            <a:ext cx="459263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517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框 1423362"/>
          <p:cNvSpPr txBox="1">
            <a:spLocks noChangeArrowheads="1"/>
          </p:cNvSpPr>
          <p:nvPr/>
        </p:nvSpPr>
        <p:spPr bwMode="auto">
          <a:xfrm>
            <a:off x="2495551" y="908050"/>
            <a:ext cx="6792913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一、工作原理、特点及应用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．工作原理：具有中间挠性件的摩擦传动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．类型：平带、</a:t>
            </a:r>
            <a:r>
              <a:rPr lang="en-US" altLang="zh-CN" sz="2800" b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带、多楔带、同步带</a:t>
            </a:r>
          </a:p>
          <a:p>
            <a:pPr>
              <a:lnSpc>
                <a:spcPct val="13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．特点：为什么放在传动的高速级？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．应用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57346" name="对象 1423364"/>
          <p:cNvGraphicFramePr>
            <a:graphicFrameLocks/>
          </p:cNvGraphicFramePr>
          <p:nvPr/>
        </p:nvGraphicFramePr>
        <p:xfrm>
          <a:off x="4367214" y="2636839"/>
          <a:ext cx="333057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3" imgW="6353689" imgH="4091776" progId="Photoshop.Image.4">
                  <p:embed/>
                </p:oleObj>
              </mc:Choice>
              <mc:Fallback>
                <p:oleObj r:id="rId3" imgW="6353689" imgH="4091776" progId="Photoshop.Image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636839"/>
                        <a:ext cx="333057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316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1428482"/>
          <p:cNvSpPr txBox="1">
            <a:spLocks noChangeArrowheads="1"/>
          </p:cNvSpPr>
          <p:nvPr/>
        </p:nvSpPr>
        <p:spPr bwMode="auto">
          <a:xfrm>
            <a:off x="2209800" y="609600"/>
            <a:ext cx="75438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二、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>
                <a:latin typeface="宋体" panose="02010600030101010101" pitchFamily="2" charset="-122"/>
              </a:rPr>
              <a:t>带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型号：</a:t>
            </a:r>
            <a:r>
              <a:rPr lang="en-US" altLang="zh-CN" sz="2800" b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Z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、 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、 </a:t>
            </a: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2.</a:t>
            </a:r>
            <a:r>
              <a:rPr lang="zh-CN" altLang="en-US" sz="2800" b="1">
                <a:latin typeface="宋体" panose="02010600030101010101" pitchFamily="2" charset="-122"/>
              </a:rPr>
              <a:t>标准：</a:t>
            </a:r>
            <a:r>
              <a:rPr lang="zh-CN" altLang="en-US" sz="2800" b="1">
                <a:latin typeface="Times New Roman" panose="02020603050405020304" pitchFamily="18" charset="0"/>
              </a:rPr>
              <a:t>带的基准长度</a:t>
            </a:r>
            <a:r>
              <a:rPr lang="en-US" altLang="zh-CN" sz="2800" b="1">
                <a:latin typeface="Times New Roman" panose="02020603050405020304" pitchFamily="18" charset="0"/>
              </a:rPr>
              <a:t>L</a:t>
            </a:r>
            <a:r>
              <a:rPr lang="en-US" altLang="zh-CN" sz="1200" b="1">
                <a:latin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</a:rPr>
              <a:t>带轮基准直径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1200" b="1">
                <a:latin typeface="Times New Roman" panose="02020603050405020304" pitchFamily="18" charset="0"/>
              </a:rPr>
              <a:t>d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3.</a:t>
            </a:r>
            <a:r>
              <a:rPr lang="zh-CN" altLang="en-US" sz="2800" b="1">
                <a:latin typeface="宋体" panose="02010600030101010101" pitchFamily="2" charset="-122"/>
              </a:rPr>
              <a:t>规定标记：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－</a:t>
            </a:r>
            <a:r>
              <a:rPr lang="en-US" altLang="zh-CN" sz="2800" b="1">
                <a:latin typeface="宋体" panose="02010600030101010101" pitchFamily="2" charset="-122"/>
              </a:rPr>
              <a:t>1250 GB</a:t>
            </a:r>
            <a:r>
              <a:rPr lang="zh-CN" altLang="en-US" sz="2800" b="1">
                <a:latin typeface="宋体" panose="02010600030101010101" pitchFamily="2" charset="-122"/>
              </a:rPr>
              <a:t>／</a:t>
            </a:r>
            <a:r>
              <a:rPr lang="en-US" altLang="zh-CN" sz="2800" b="1">
                <a:latin typeface="宋体" panose="02010600030101010101" pitchFamily="2" charset="-122"/>
              </a:rPr>
              <a:t>T11544</a:t>
            </a:r>
            <a:r>
              <a:rPr lang="zh-CN" altLang="en-US" sz="2800" b="1">
                <a:latin typeface="宋体" panose="02010600030101010101" pitchFamily="2" charset="-122"/>
              </a:rPr>
              <a:t>－</a:t>
            </a:r>
            <a:r>
              <a:rPr lang="en-US" altLang="zh-CN" sz="2800" b="1">
                <a:latin typeface="宋体" panose="02010600030101010101" pitchFamily="2" charset="-122"/>
              </a:rPr>
              <a:t>1997</a:t>
            </a:r>
            <a:endParaRPr lang="en-US" altLang="zh-CN" sz="12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三、</a:t>
            </a:r>
            <a:r>
              <a:rPr lang="zh-CN" altLang="en-US" sz="2800" b="1">
                <a:latin typeface="Times New Roman" panose="02020603050405020304" pitchFamily="18" charset="0"/>
              </a:rPr>
              <a:t>带传动的工作情况分析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目的：失效形式，设计准则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</a:rPr>
              <a:t>受力分析：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</a:rPr>
              <a:t>正常工作，不发生打滑：满足欧拉公式</a:t>
            </a:r>
          </a:p>
          <a:p>
            <a:pPr>
              <a:lnSpc>
                <a:spcPct val="13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8370" name="对象 1428483"/>
          <p:cNvGraphicFramePr>
            <a:graphicFrameLocks/>
          </p:cNvGraphicFramePr>
          <p:nvPr/>
        </p:nvGraphicFramePr>
        <p:xfrm>
          <a:off x="4583113" y="5300664"/>
          <a:ext cx="2006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3" imgW="660430" imgH="228818" progId="Equation.3">
                  <p:embed/>
                </p:oleObj>
              </mc:Choice>
              <mc:Fallback>
                <p:oleObj r:id="rId3" imgW="660430" imgH="228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300664"/>
                        <a:ext cx="2006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346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1570819"/>
          <p:cNvSpPr>
            <a:spLocks noChangeArrowheads="1"/>
          </p:cNvSpPr>
          <p:nvPr/>
        </p:nvSpPr>
        <p:spPr bwMode="auto">
          <a:xfrm>
            <a:off x="2495551" y="1052513"/>
            <a:ext cx="7273925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三、带传动的工作情况分析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目的：失效形式，设计准则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．受力分析：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正常工作，不发生打滑：满足欧拉公式</a:t>
            </a:r>
          </a:p>
          <a:p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1400" b="1">
                <a:latin typeface="Times New Roman" panose="02020603050405020304" pitchFamily="18" charset="0"/>
              </a:rPr>
              <a:t>ec</a:t>
            </a:r>
            <a:r>
              <a:rPr lang="zh-CN" altLang="en-US" sz="2800" b="1">
                <a:latin typeface="Times New Roman" panose="02020603050405020304" pitchFamily="18" charset="0"/>
              </a:rPr>
              <a:t>的影响因素： </a:t>
            </a: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r>
              <a:rPr lang="en-US" altLang="zh-CN" sz="1400" b="1">
                <a:latin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sym typeface="UniversalMath1 BT" panose="05050102010205020602" pitchFamily="18" charset="2"/>
              </a:rPr>
              <a:t>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ƒ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</a:rPr>
              <a:t>打滑首先发生在小带轮上。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9394" name="内容占位符 1570820"/>
          <p:cNvGraphicFramePr>
            <a:graphicFrameLocks noGrp="1"/>
          </p:cNvGraphicFramePr>
          <p:nvPr>
            <p:ph idx="4294967295"/>
          </p:nvPr>
        </p:nvGraphicFramePr>
        <p:xfrm>
          <a:off x="5232401" y="3184525"/>
          <a:ext cx="16557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3" imgW="660430" imgH="228818" progId="Equation.3">
                  <p:embed/>
                </p:oleObj>
              </mc:Choice>
              <mc:Fallback>
                <p:oleObj r:id="rId3" imgW="660430" imgH="228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184525"/>
                        <a:ext cx="1655763" cy="5730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727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1438721"/>
          <p:cNvSpPr txBox="1">
            <a:spLocks noChangeArrowheads="1"/>
          </p:cNvSpPr>
          <p:nvPr/>
        </p:nvSpPr>
        <p:spPr bwMode="auto">
          <a:xfrm>
            <a:off x="2362200" y="660401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．应力分析</a:t>
            </a:r>
          </a:p>
        </p:txBody>
      </p:sp>
      <p:sp>
        <p:nvSpPr>
          <p:cNvPr id="60418" name="文本框 1438722"/>
          <p:cNvSpPr txBox="1">
            <a:spLocks noChangeArrowheads="1"/>
          </p:cNvSpPr>
          <p:nvPr/>
        </p:nvSpPr>
        <p:spPr bwMode="auto">
          <a:xfrm>
            <a:off x="2209801" y="5105401"/>
            <a:ext cx="643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最大应力发生在带的紧边进入小带轮处</a:t>
            </a:r>
          </a:p>
        </p:txBody>
      </p:sp>
      <p:graphicFrame>
        <p:nvGraphicFramePr>
          <p:cNvPr id="60419" name="对象 1438723"/>
          <p:cNvGraphicFramePr>
            <a:graphicFrameLocks/>
          </p:cNvGraphicFramePr>
          <p:nvPr/>
        </p:nvGraphicFramePr>
        <p:xfrm>
          <a:off x="3648076" y="5516564"/>
          <a:ext cx="39608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3" imgW="1218988" imgH="241512" progId="Equation.DSMT4">
                  <p:embed/>
                </p:oleObj>
              </mc:Choice>
              <mc:Fallback>
                <p:oleObj r:id="rId3" imgW="1218988" imgH="24151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5516564"/>
                        <a:ext cx="39608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0" name="图片 1438724" descr="2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1"/>
            <a:ext cx="5791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317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文本框 1439745"/>
          <p:cNvSpPr txBox="1">
            <a:spLocks noChangeArrowheads="1"/>
          </p:cNvSpPr>
          <p:nvPr/>
        </p:nvSpPr>
        <p:spPr bwMode="auto">
          <a:xfrm>
            <a:off x="2362200" y="457201"/>
            <a:ext cx="72390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．弹性滑动和打滑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）弹性滑动：由于带的弹性变形引起的带与带轮间的滑动。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en-US" altLang="zh-CN" sz="12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＞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>
                <a:latin typeface="宋体" panose="02010600030101010101" pitchFamily="2" charset="-122"/>
              </a:rPr>
              <a:t>＞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en-US" altLang="zh-CN" sz="1200" b="1">
                <a:latin typeface="宋体" panose="02010600030101010101" pitchFamily="2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en-US" altLang="zh-CN" sz="2800" b="1">
                <a:latin typeface="Times New Roman" panose="02020603050405020304" pitchFamily="18" charset="0"/>
              </a:rPr>
              <a:t>① </a:t>
            </a:r>
            <a:r>
              <a:rPr lang="zh-CN" altLang="en-US" sz="2800" b="1">
                <a:latin typeface="Times New Roman" panose="02020603050405020304" pitchFamily="18" charset="0"/>
              </a:rPr>
              <a:t>弹性滑动不可避免；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	  </a:t>
            </a:r>
            <a:r>
              <a:rPr lang="en-US" altLang="zh-CN" sz="2800" b="1">
                <a:latin typeface="Times New Roman" panose="02020603050405020304" pitchFamily="18" charset="0"/>
              </a:rPr>
              <a:t>② </a:t>
            </a:r>
            <a:r>
              <a:rPr lang="zh-CN" altLang="en-US" sz="2800" b="1">
                <a:latin typeface="Times New Roman" panose="02020603050405020304" pitchFamily="18" charset="0"/>
              </a:rPr>
              <a:t>从动轮实际转速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14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下降； 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</a:t>
            </a:r>
            <a:r>
              <a:rPr lang="en-US" altLang="zh-CN" sz="2800" b="1">
                <a:latin typeface="Times New Roman" panose="02020603050405020304" pitchFamily="18" charset="0"/>
              </a:rPr>
              <a:t>③ </a:t>
            </a:r>
            <a:r>
              <a:rPr lang="zh-CN" altLang="en-US" sz="2800" b="1">
                <a:latin typeface="Times New Roman" panose="02020603050405020304" pitchFamily="18" charset="0"/>
              </a:rPr>
              <a:t>实际传动比增加。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）打滑</a:t>
            </a:r>
          </a:p>
          <a:p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61442" name="对象 1439746"/>
          <p:cNvGraphicFramePr>
            <a:graphicFrameLocks/>
          </p:cNvGraphicFramePr>
          <p:nvPr/>
        </p:nvGraphicFramePr>
        <p:xfrm>
          <a:off x="5375275" y="2060575"/>
          <a:ext cx="2116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684928" imgH="177809" progId="Equation.3">
                  <p:embed/>
                </p:oleObj>
              </mc:Choice>
              <mc:Fallback>
                <p:oleObj r:id="rId3" imgW="684928" imgH="17780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2060575"/>
                        <a:ext cx="2116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1439747"/>
          <p:cNvGraphicFramePr>
            <a:graphicFrameLocks/>
          </p:cNvGraphicFramePr>
          <p:nvPr/>
        </p:nvGraphicFramePr>
        <p:xfrm>
          <a:off x="4800600" y="4149725"/>
          <a:ext cx="28019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r:id="rId5" imgW="990487" imgH="241512" progId="Equation.3">
                  <p:embed/>
                </p:oleObj>
              </mc:Choice>
              <mc:Fallback>
                <p:oleObj r:id="rId5" imgW="990487" imgH="241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49725"/>
                        <a:ext cx="28019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矩形 1439748"/>
          <p:cNvSpPr>
            <a:spLocks noChangeArrowheads="1"/>
          </p:cNvSpPr>
          <p:nvPr/>
        </p:nvSpPr>
        <p:spPr bwMode="auto">
          <a:xfrm>
            <a:off x="1524000" y="4652963"/>
            <a:ext cx="9144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zh-CN" altLang="en-US" sz="2800" b="1">
                <a:latin typeface="Times New Roman" panose="02020603050405020304" pitchFamily="18" charset="0"/>
              </a:rPr>
              <a:t>结论：</a:t>
            </a:r>
            <a:r>
              <a:rPr lang="en-US" altLang="zh-CN" sz="2800" b="1">
                <a:latin typeface="Times New Roman" panose="02020603050405020304" pitchFamily="18" charset="0"/>
              </a:rPr>
              <a:t>① </a:t>
            </a:r>
            <a:r>
              <a:rPr lang="zh-CN" altLang="en-US" sz="2800" b="1">
                <a:latin typeface="Times New Roman" panose="02020603050405020304" pitchFamily="18" charset="0"/>
              </a:rPr>
              <a:t>打滑是可以避免的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② </a:t>
            </a:r>
            <a:r>
              <a:rPr lang="zh-CN" altLang="en-US" sz="2800" b="1">
                <a:latin typeface="Times New Roman" panose="02020603050405020304" pitchFamily="18" charset="0"/>
              </a:rPr>
              <a:t>后果：磨损加剧，传动失效。</a:t>
            </a:r>
          </a:p>
        </p:txBody>
      </p:sp>
    </p:spTree>
    <p:extLst>
      <p:ext uri="{BB962C8B-B14F-4D97-AF65-F5344CB8AC3E}">
        <p14:creationId xmlns:p14="http://schemas.microsoft.com/office/powerpoint/2010/main" val="299884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框 1444865"/>
          <p:cNvSpPr txBox="1">
            <a:spLocks noChangeArrowheads="1"/>
          </p:cNvSpPr>
          <p:nvPr/>
        </p:nvSpPr>
        <p:spPr bwMode="auto">
          <a:xfrm>
            <a:off x="2432050" y="1066801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</a:rPr>
              <a:t>四、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>
                <a:latin typeface="宋体" panose="02010600030101010101" pitchFamily="2" charset="-122"/>
              </a:rPr>
              <a:t>带传动设计</a:t>
            </a:r>
          </a:p>
        </p:txBody>
      </p:sp>
      <p:sp>
        <p:nvSpPr>
          <p:cNvPr id="62466" name="文本框 1444866"/>
          <p:cNvSpPr txBox="1">
            <a:spLocks noChangeArrowheads="1"/>
          </p:cNvSpPr>
          <p:nvPr/>
        </p:nvSpPr>
        <p:spPr bwMode="auto">
          <a:xfrm>
            <a:off x="1992313" y="1557339"/>
            <a:ext cx="7929562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	1.</a:t>
            </a:r>
            <a:r>
              <a:rPr lang="zh-CN" altLang="en-US" sz="2800" b="1">
                <a:latin typeface="宋体" panose="02010600030101010101" pitchFamily="2" charset="-122"/>
              </a:rPr>
              <a:t>失效形式：打滑、疲劳破坏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设计准则：在保证不打滑的条件下，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		  具有一定的疲劳极限和寿命。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</a:rPr>
              <a:t>主要参数的确定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    为什么要对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1200" b="1">
                <a:latin typeface="宋体" panose="02010600030101010101" pitchFamily="2" charset="-122"/>
              </a:rPr>
              <a:t>d1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α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</a:t>
            </a:r>
            <a:r>
              <a:rPr lang="zh-CN" altLang="en-US" sz="2800" b="1">
                <a:latin typeface="宋体" panose="02010600030101010101" pitchFamily="2" charset="-122"/>
              </a:rPr>
              <a:t>加以限制？</a:t>
            </a:r>
          </a:p>
        </p:txBody>
      </p:sp>
      <p:sp>
        <p:nvSpPr>
          <p:cNvPr id="62467" name="矩形 1444868"/>
          <p:cNvSpPr>
            <a:spLocks noChangeArrowheads="1"/>
          </p:cNvSpPr>
          <p:nvPr/>
        </p:nvSpPr>
        <p:spPr bwMode="auto">
          <a:xfrm>
            <a:off x="2927350" y="4221164"/>
            <a:ext cx="70564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4.</a:t>
            </a:r>
            <a:r>
              <a:rPr lang="zh-CN" altLang="en-US" sz="2800" b="1">
                <a:latin typeface="Times New Roman" panose="02020603050405020304" pitchFamily="18" charset="0"/>
              </a:rPr>
              <a:t>设计内容：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	  带：型号，长度，根数，中心距 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	  带轮：几何尺寸、结构尺寸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	  张紧装置</a:t>
            </a:r>
          </a:p>
        </p:txBody>
      </p:sp>
    </p:spTree>
    <p:extLst>
      <p:ext uri="{BB962C8B-B14F-4D97-AF65-F5344CB8AC3E}">
        <p14:creationId xmlns:p14="http://schemas.microsoft.com/office/powerpoint/2010/main" val="57129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1100801"/>
          <p:cNvSpPr txBox="1">
            <a:spLocks noChangeArrowheads="1"/>
          </p:cNvSpPr>
          <p:nvPr/>
        </p:nvSpPr>
        <p:spPr bwMode="auto">
          <a:xfrm>
            <a:off x="2351088" y="981076"/>
            <a:ext cx="7620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二、机械零件设计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．机械零件的主要失效形式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失效：失去正常的工作状态。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）整体失效：</a:t>
            </a:r>
          </a:p>
        </p:txBody>
      </p:sp>
      <p:sp>
        <p:nvSpPr>
          <p:cNvPr id="8194" name="文本框 1100810"/>
          <p:cNvSpPr txBox="1">
            <a:spLocks noChangeArrowheads="1"/>
          </p:cNvSpPr>
          <p:nvPr/>
        </p:nvSpPr>
        <p:spPr bwMode="auto">
          <a:xfrm>
            <a:off x="2351088" y="321310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）过大的残余变形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8195" name="对象 1100811"/>
          <p:cNvGraphicFramePr>
            <a:graphicFrameLocks/>
          </p:cNvGraphicFramePr>
          <p:nvPr/>
        </p:nvGraphicFramePr>
        <p:xfrm>
          <a:off x="6167438" y="3213100"/>
          <a:ext cx="13128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482708" imgH="241512" progId="Equation.3">
                  <p:embed/>
                </p:oleObj>
              </mc:Choice>
              <mc:Fallback>
                <p:oleObj r:id="rId3" imgW="482708" imgH="2415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213100"/>
                        <a:ext cx="13128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1100812"/>
          <p:cNvSpPr txBox="1">
            <a:spLocks noChangeArrowheads="1"/>
          </p:cNvSpPr>
          <p:nvPr/>
        </p:nvSpPr>
        <p:spPr bwMode="auto">
          <a:xfrm>
            <a:off x="2351088" y="3933825"/>
            <a:ext cx="7620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）零件的表面破坏：腐蚀、磨损、接触疲劳</a:t>
            </a:r>
          </a:p>
        </p:txBody>
      </p:sp>
      <p:graphicFrame>
        <p:nvGraphicFramePr>
          <p:cNvPr id="8197" name="对象 1100813"/>
          <p:cNvGraphicFramePr>
            <a:graphicFrameLocks/>
          </p:cNvGraphicFramePr>
          <p:nvPr/>
        </p:nvGraphicFramePr>
        <p:xfrm>
          <a:off x="5087938" y="2636839"/>
          <a:ext cx="3384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307849" imgH="241512" progId="Equation.DSMT4">
                  <p:embed/>
                </p:oleObj>
              </mc:Choice>
              <mc:Fallback>
                <p:oleObj r:id="rId5" imgW="1307849" imgH="24151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636839"/>
                        <a:ext cx="3384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文本框 1100814"/>
          <p:cNvSpPr txBox="1">
            <a:spLocks noChangeArrowheads="1"/>
          </p:cNvSpPr>
          <p:nvPr/>
        </p:nvSpPr>
        <p:spPr bwMode="auto">
          <a:xfrm>
            <a:off x="2351088" y="450850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）破坏正常工作条件引起的失效</a:t>
            </a:r>
          </a:p>
        </p:txBody>
      </p:sp>
    </p:spTree>
    <p:extLst>
      <p:ext uri="{BB962C8B-B14F-4D97-AF65-F5344CB8AC3E}">
        <p14:creationId xmlns:p14="http://schemas.microsoft.com/office/powerpoint/2010/main" val="3708018141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框 282625"/>
          <p:cNvSpPr txBox="1">
            <a:spLocks noChangeArrowheads="1"/>
          </p:cNvSpPr>
          <p:nvPr/>
        </p:nvSpPr>
        <p:spPr bwMode="auto">
          <a:xfrm>
            <a:off x="3792539" y="1557338"/>
            <a:ext cx="470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anose="02010600030101010101" pitchFamily="2" charset="-122"/>
              </a:rPr>
              <a:t>第九章  链传动</a:t>
            </a:r>
          </a:p>
        </p:txBody>
      </p:sp>
      <p:pic>
        <p:nvPicPr>
          <p:cNvPr id="282628" name="图片 282627" descr="t9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420939"/>
            <a:ext cx="6437312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283649"/>
          <p:cNvSpPr txBox="1">
            <a:spLocks noChangeArrowheads="1"/>
          </p:cNvSpPr>
          <p:nvPr/>
        </p:nvSpPr>
        <p:spPr bwMode="auto">
          <a:xfrm>
            <a:off x="2495550" y="836613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一、链传动的工作原理、特点及应用</a:t>
            </a:r>
          </a:p>
        </p:txBody>
      </p:sp>
      <p:sp>
        <p:nvSpPr>
          <p:cNvPr id="283651" name="文本框 283650"/>
          <p:cNvSpPr txBox="1">
            <a:spLocks noChangeArrowheads="1"/>
          </p:cNvSpPr>
          <p:nvPr/>
        </p:nvSpPr>
        <p:spPr bwMode="auto">
          <a:xfrm>
            <a:off x="2208213" y="1484313"/>
            <a:ext cx="7561262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1</a:t>
            </a:r>
            <a:r>
              <a:rPr lang="zh-CN" altLang="en-US" sz="2800" b="1">
                <a:latin typeface="Times New Roman" panose="02020603050405020304" pitchFamily="18" charset="0"/>
              </a:rPr>
              <a:t>．工作原理：靠链条和链轮的啮合来传递运动 和动力。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．特点（与带传动相比）：低速级、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大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．应用：用于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大，</a:t>
            </a:r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平 </a:t>
            </a:r>
            <a:r>
              <a:rPr lang="zh-CN" altLang="zh-CN" sz="2800" b="1">
                <a:latin typeface="Times New Roman" panose="02020603050405020304" pitchFamily="18" charset="0"/>
              </a:rPr>
              <a:t>=c  工作条件恶劣（温度高、灰尘大、淋油、淋水）不宜用带、齿轮的场合。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文本框 286722"/>
          <p:cNvSpPr txBox="1">
            <a:spLocks noChangeArrowheads="1"/>
          </p:cNvSpPr>
          <p:nvPr/>
        </p:nvSpPr>
        <p:spPr bwMode="auto">
          <a:xfrm>
            <a:off x="2135188" y="8366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二、滚子链及链轮</a:t>
            </a:r>
          </a:p>
        </p:txBody>
      </p:sp>
      <p:sp>
        <p:nvSpPr>
          <p:cNvPr id="65538" name="矩形 286725"/>
          <p:cNvSpPr>
            <a:spLocks noChangeArrowheads="1"/>
          </p:cNvSpPr>
          <p:nvPr/>
        </p:nvSpPr>
        <p:spPr bwMode="auto">
          <a:xfrm>
            <a:off x="2351089" y="1309688"/>
            <a:ext cx="78962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．滚子链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⑴  </a:t>
            </a:r>
            <a:r>
              <a:rPr lang="zh-CN" altLang="en-US" sz="2800" b="1">
                <a:latin typeface="Times New Roman" panose="02020603050405020304" pitchFamily="18" charset="0"/>
              </a:rPr>
              <a:t>基本参数：节距</a:t>
            </a:r>
            <a:r>
              <a:rPr lang="en-US" altLang="zh-CN" sz="28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、滚子外径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12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、内链节内宽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en-US" altLang="zh-CN" sz="1200" b="1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⑵  </a:t>
            </a:r>
            <a:r>
              <a:rPr lang="zh-CN" altLang="en-US" sz="2800" b="1">
                <a:latin typeface="Times New Roman" panose="02020603050405020304" pitchFamily="18" charset="0"/>
              </a:rPr>
              <a:t>规定标记：</a:t>
            </a:r>
            <a:r>
              <a:rPr lang="en-US" altLang="zh-CN" sz="2800" b="1">
                <a:latin typeface="Times New Roman" panose="02020603050405020304" pitchFamily="18" charset="0"/>
              </a:rPr>
              <a:t>08A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1×88  GB/T1243.1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1983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⑶  </a:t>
            </a:r>
            <a:r>
              <a:rPr lang="zh-CN" altLang="en-US" sz="2800" b="1">
                <a:latin typeface="Times New Roman" panose="02020603050405020304" pitchFamily="18" charset="0"/>
              </a:rPr>
              <a:t>排    数：单排、双排、多排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⑷  </a:t>
            </a:r>
            <a:r>
              <a:rPr lang="zh-CN" altLang="en-US" sz="2800" b="1">
                <a:latin typeface="Times New Roman" panose="02020603050405020304" pitchFamily="18" charset="0"/>
              </a:rPr>
              <a:t>链节数</a:t>
            </a:r>
            <a:r>
              <a:rPr lang="en-US" altLang="zh-CN" sz="2800" b="1">
                <a:latin typeface="Times New Roman" panose="02020603050405020304" pitchFamily="18" charset="0"/>
              </a:rPr>
              <a:t>Lp</a:t>
            </a:r>
            <a:r>
              <a:rPr lang="zh-CN" altLang="en-US" sz="2800" b="1">
                <a:latin typeface="Times New Roman" panose="02020603050405020304" pitchFamily="18" charset="0"/>
              </a:rPr>
              <a:t>：偶数（避免过渡链节）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⑸  </a:t>
            </a:r>
            <a:r>
              <a:rPr lang="zh-CN" altLang="en-US" sz="2800" b="1">
                <a:latin typeface="Times New Roman" panose="02020603050405020304" pitchFamily="18" charset="0"/>
              </a:rPr>
              <a:t>接头型式：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．链轮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    齿形：三圆弧一直线齿形（凹齿形）</a:t>
            </a:r>
          </a:p>
        </p:txBody>
      </p:sp>
    </p:spTree>
    <p:extLst>
      <p:ext uri="{BB962C8B-B14F-4D97-AF65-F5344CB8AC3E}">
        <p14:creationId xmlns:p14="http://schemas.microsoft.com/office/powerpoint/2010/main" val="9209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文本框 303105"/>
          <p:cNvSpPr txBox="1">
            <a:spLocks noChangeArrowheads="1"/>
          </p:cNvSpPr>
          <p:nvPr/>
        </p:nvSpPr>
        <p:spPr bwMode="auto">
          <a:xfrm>
            <a:off x="2495551" y="908050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二、链传动的运动特性</a:t>
            </a:r>
          </a:p>
        </p:txBody>
      </p:sp>
      <p:sp>
        <p:nvSpPr>
          <p:cNvPr id="303107" name="文本框 303106"/>
          <p:cNvSpPr txBox="1">
            <a:spLocks noChangeArrowheads="1"/>
          </p:cNvSpPr>
          <p:nvPr/>
        </p:nvSpPr>
        <p:spPr bwMode="auto">
          <a:xfrm>
            <a:off x="5087939" y="1412876"/>
            <a:ext cx="532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运动不均匀性： 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 baseline="-25000">
                <a:latin typeface="宋体" panose="02010600030101010101" pitchFamily="2" charset="-122"/>
              </a:rPr>
              <a:t>瞬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≠c </a:t>
            </a:r>
            <a:r>
              <a:rPr lang="en-US" altLang="zh-CN" sz="2800" b="1" i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宋体" panose="02010600030101010101" pitchFamily="2" charset="-122"/>
              </a:rPr>
              <a:t>i</a:t>
            </a:r>
            <a:r>
              <a:rPr lang="zh-CN" altLang="en-US" sz="2800" b="1" baseline="-25000">
                <a:latin typeface="宋体" panose="02010600030101010101" pitchFamily="2" charset="-122"/>
              </a:rPr>
              <a:t>瞬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≠c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03108" name="文本框 303107"/>
          <p:cNvSpPr txBox="1">
            <a:spLocks noChangeArrowheads="1"/>
          </p:cNvSpPr>
          <p:nvPr/>
        </p:nvSpPr>
        <p:spPr bwMode="auto">
          <a:xfrm>
            <a:off x="5087938" y="198913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动载荷：冲击、振动、噪声</a:t>
            </a:r>
          </a:p>
        </p:txBody>
      </p:sp>
      <p:grpSp>
        <p:nvGrpSpPr>
          <p:cNvPr id="303109" name="组合 303108"/>
          <p:cNvGrpSpPr>
            <a:grpSpLocks/>
          </p:cNvGrpSpPr>
          <p:nvPr/>
        </p:nvGrpSpPr>
        <p:grpSpPr bwMode="auto">
          <a:xfrm>
            <a:off x="2711450" y="1628775"/>
            <a:ext cx="2286000" cy="685800"/>
            <a:chOff x="624" y="2396"/>
            <a:chExt cx="1152" cy="432"/>
          </a:xfrm>
        </p:grpSpPr>
        <p:sp>
          <p:nvSpPr>
            <p:cNvPr id="66565" name="文本框 303109"/>
            <p:cNvSpPr txBox="1">
              <a:spLocks noChangeArrowheads="1"/>
            </p:cNvSpPr>
            <p:nvPr/>
          </p:nvSpPr>
          <p:spPr bwMode="auto">
            <a:xfrm>
              <a:off x="624" y="245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运动特性</a:t>
              </a:r>
            </a:p>
          </p:txBody>
        </p:sp>
        <p:sp>
          <p:nvSpPr>
            <p:cNvPr id="66566" name="左大括号 303110"/>
            <p:cNvSpPr>
              <a:spLocks/>
            </p:cNvSpPr>
            <p:nvPr/>
          </p:nvSpPr>
          <p:spPr bwMode="auto">
            <a:xfrm>
              <a:off x="1632" y="2396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03112" name="文本框 303111"/>
          <p:cNvSpPr txBox="1">
            <a:spLocks noChangeArrowheads="1"/>
          </p:cNvSpPr>
          <p:nvPr/>
        </p:nvSpPr>
        <p:spPr bwMode="auto">
          <a:xfrm>
            <a:off x="3000375" y="2636839"/>
            <a:ext cx="6934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原因：多边形效应。</a:t>
            </a:r>
          </a:p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结论：链传动多边形效应引起运动不均匀</a:t>
            </a:r>
          </a:p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性和产生动载荷－固有特性。</a:t>
            </a:r>
          </a:p>
          <a:p>
            <a:pPr algn="ctr">
              <a:lnSpc>
                <a:spcPct val="130000"/>
              </a:lnSpc>
            </a:pP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568" name="矩形 303114"/>
          <p:cNvSpPr>
            <a:spLocks noChangeArrowheads="1"/>
          </p:cNvSpPr>
          <p:nvPr/>
        </p:nvSpPr>
        <p:spPr bwMode="auto">
          <a:xfrm>
            <a:off x="3216275" y="4221163"/>
            <a:ext cx="3575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改善措施：</a:t>
            </a:r>
            <a:r>
              <a:rPr lang="en-US" altLang="zh-CN" sz="2800" b="1">
                <a:latin typeface="Times New Roman" panose="02020603050405020304" pitchFamily="18" charset="0"/>
              </a:rPr>
              <a:t>ω1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314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07" grpId="0"/>
      <p:bldP spid="303108" grpId="0"/>
      <p:bldP spid="3031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文本框 315394"/>
          <p:cNvSpPr txBox="1">
            <a:spLocks noChangeArrowheads="1"/>
          </p:cNvSpPr>
          <p:nvPr/>
        </p:nvSpPr>
        <p:spPr bwMode="auto">
          <a:xfrm>
            <a:off x="2424113" y="1125538"/>
            <a:ext cx="777716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三、滚子链传动的设计计算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．链传动的失效形式：链条失效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V &gt; 0.6m/s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）链条疲劳破坏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）滚子、套筒冲击疲劳破坏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）铰链的胶合破坏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 帐篷曲线</a:t>
            </a:r>
          </a:p>
        </p:txBody>
      </p:sp>
      <p:sp>
        <p:nvSpPr>
          <p:cNvPr id="315423" name="文本框 315422"/>
          <p:cNvSpPr txBox="1">
            <a:spLocks noChangeArrowheads="1"/>
          </p:cNvSpPr>
          <p:nvPr/>
        </p:nvSpPr>
        <p:spPr bwMode="auto">
          <a:xfrm>
            <a:off x="2438400" y="4797426"/>
            <a:ext cx="8229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V &lt; 0.6m/s</a:t>
            </a:r>
            <a:r>
              <a:rPr lang="en-US" altLang="zh-CN" sz="2800" b="1">
                <a:latin typeface="宋体" panose="02010600030101010101" pitchFamily="2" charset="-122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  低速——静力强度破坏。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7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  <p:bldP spid="3154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文本框 321538"/>
          <p:cNvSpPr txBox="1">
            <a:spLocks noChangeArrowheads="1"/>
          </p:cNvSpPr>
          <p:nvPr/>
        </p:nvSpPr>
        <p:spPr bwMode="auto">
          <a:xfrm>
            <a:off x="2514600" y="1209675"/>
            <a:ext cx="7467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．主要参数的确定：限制</a:t>
            </a:r>
            <a:r>
              <a:rPr lang="en-US" altLang="zh-CN" sz="2800" b="1">
                <a:latin typeface="Times New Roman" panose="02020603050405020304" pitchFamily="18" charset="0"/>
              </a:rPr>
              <a:t>z 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Lp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．滚子链传动的设计</a:t>
            </a:r>
          </a:p>
        </p:txBody>
      </p:sp>
      <p:sp>
        <p:nvSpPr>
          <p:cNvPr id="321540" name="文本框 321539"/>
          <p:cNvSpPr txBox="1">
            <a:spLocks noChangeArrowheads="1"/>
          </p:cNvSpPr>
          <p:nvPr/>
        </p:nvSpPr>
        <p:spPr bwMode="auto">
          <a:xfrm>
            <a:off x="2495550" y="23495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输出：</a:t>
            </a:r>
          </a:p>
        </p:txBody>
      </p:sp>
      <p:sp>
        <p:nvSpPr>
          <p:cNvPr id="321541" name="文本框 321540"/>
          <p:cNvSpPr txBox="1">
            <a:spLocks noChangeArrowheads="1"/>
          </p:cNvSpPr>
          <p:nvPr/>
        </p:nvSpPr>
        <p:spPr bwMode="auto">
          <a:xfrm>
            <a:off x="3575050" y="2420938"/>
            <a:ext cx="583088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链条：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、排数</a:t>
            </a:r>
            <a:r>
              <a:rPr lang="en-US" altLang="zh-CN" sz="2800" b="1">
                <a:latin typeface="宋体" panose="02010600030101010101" pitchFamily="2" charset="-122"/>
              </a:rPr>
              <a:t>z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链轮：材料，几何尺寸，工作图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张紧装置，中心距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润滑方式</a:t>
            </a:r>
          </a:p>
        </p:txBody>
      </p:sp>
      <p:sp>
        <p:nvSpPr>
          <p:cNvPr id="68612" name="文本框 321541"/>
          <p:cNvSpPr txBox="1">
            <a:spLocks noChangeArrowheads="1"/>
          </p:cNvSpPr>
          <p:nvPr/>
        </p:nvSpPr>
        <p:spPr bwMode="auto">
          <a:xfrm>
            <a:off x="2279650" y="4581526"/>
            <a:ext cx="798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四、链传动的布置、预紧与润滑</a:t>
            </a:r>
          </a:p>
        </p:txBody>
      </p:sp>
    </p:spTree>
    <p:extLst>
      <p:ext uri="{BB962C8B-B14F-4D97-AF65-F5344CB8AC3E}">
        <p14:creationId xmlns:p14="http://schemas.microsoft.com/office/powerpoint/2010/main" val="16116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0" grpId="0"/>
      <p:bldP spid="3215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矩形 379905"/>
          <p:cNvSpPr>
            <a:spLocks noChangeArrowheads="1"/>
          </p:cNvSpPr>
          <p:nvPr/>
        </p:nvSpPr>
        <p:spPr bwMode="auto">
          <a:xfrm>
            <a:off x="2678357" y="2349500"/>
            <a:ext cx="697498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400" b="1">
                <a:latin typeface="Times New Roman" panose="02020603050405020304" pitchFamily="18" charset="0"/>
              </a:rPr>
              <a:t>第十章</a:t>
            </a:r>
          </a:p>
          <a:p>
            <a:pPr algn="ctr"/>
            <a:r>
              <a:rPr lang="zh-CN" altLang="en-US" sz="4400" b="1">
                <a:latin typeface="Times New Roman" panose="02020603050405020304" pitchFamily="18" charset="0"/>
              </a:rPr>
              <a:t>齿轮传动（直接啮合传动）</a:t>
            </a:r>
          </a:p>
        </p:txBody>
      </p:sp>
    </p:spTree>
    <p:extLst>
      <p:ext uri="{BB962C8B-B14F-4D97-AF65-F5344CB8AC3E}">
        <p14:creationId xmlns:p14="http://schemas.microsoft.com/office/powerpoint/2010/main" val="3056005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381953"/>
          <p:cNvSpPr txBox="1">
            <a:spLocks noChangeArrowheads="1"/>
          </p:cNvSpPr>
          <p:nvPr/>
        </p:nvSpPr>
        <p:spPr bwMode="auto">
          <a:xfrm>
            <a:off x="2208214" y="404813"/>
            <a:ext cx="685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一、齿轮传动的特点及基本要求</a:t>
            </a:r>
          </a:p>
        </p:txBody>
      </p:sp>
      <p:sp>
        <p:nvSpPr>
          <p:cNvPr id="70658" name="文本框 381958"/>
          <p:cNvSpPr txBox="1">
            <a:spLocks noChangeArrowheads="1"/>
          </p:cNvSpPr>
          <p:nvPr/>
        </p:nvSpPr>
        <p:spPr bwMode="auto">
          <a:xfrm>
            <a:off x="2208214" y="908050"/>
            <a:ext cx="76850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二、失效形式（五种）：部位、原因、防止措施</a:t>
            </a:r>
          </a:p>
        </p:txBody>
      </p:sp>
      <p:sp>
        <p:nvSpPr>
          <p:cNvPr id="70659" name="文本框 381959"/>
          <p:cNvSpPr txBox="1">
            <a:spLocks noChangeArrowheads="1"/>
          </p:cNvSpPr>
          <p:nvPr/>
        </p:nvSpPr>
        <p:spPr bwMode="auto">
          <a:xfrm>
            <a:off x="2208213" y="1412876"/>
            <a:ext cx="76581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三、计算方法：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闭式传动：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软齿面组合（软硬齿面组合）</a:t>
            </a:r>
            <a:r>
              <a:rPr lang="en-US" altLang="zh-CN" sz="2800" b="1">
                <a:latin typeface="宋体" panose="02010600030101010101" pitchFamily="2" charset="-122"/>
              </a:rPr>
              <a:t>HBS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≤350</a:t>
            </a:r>
            <a:r>
              <a:rPr lang="zh-CN" altLang="en-US" sz="2800" b="1">
                <a:latin typeface="宋体" panose="02010600030101010101" pitchFamily="2" charset="-122"/>
              </a:rPr>
              <a:t>按齿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面接触疲劳强度设计，按齿根弯曲疲劳强度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校核，注意：硬度差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HBS</a:t>
            </a:r>
            <a:r>
              <a:rPr lang="zh-CN" altLang="en-US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＝</a:t>
            </a:r>
            <a:r>
              <a:rPr lang="en-US" altLang="zh-CN" sz="2800" b="1">
                <a:latin typeface="宋体" panose="02010600030101010101" pitchFamily="2" charset="-122"/>
              </a:rPr>
              <a:t>30</a:t>
            </a:r>
            <a:r>
              <a:rPr lang="zh-CN" altLang="en-US" sz="2800" b="1">
                <a:latin typeface="宋体" panose="02010600030101010101" pitchFamily="2" charset="-122"/>
              </a:rPr>
              <a:t>～</a:t>
            </a:r>
            <a:r>
              <a:rPr lang="en-US" altLang="zh-CN" sz="2800" b="1">
                <a:latin typeface="宋体" panose="02010600030101010101" pitchFamily="2" charset="-122"/>
              </a:rPr>
              <a:t>50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latin typeface="宋体" panose="02010600030101010101" pitchFamily="2" charset="-122"/>
              </a:rPr>
              <a:t>硬齿面组合：</a:t>
            </a:r>
            <a:r>
              <a:rPr lang="en-US" altLang="zh-CN" sz="2800" b="1">
                <a:latin typeface="宋体" panose="02010600030101010101" pitchFamily="2" charset="-122"/>
              </a:rPr>
              <a:t>HBS</a:t>
            </a:r>
            <a:r>
              <a:rPr lang="zh-CN" altLang="en-US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＞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350</a:t>
            </a:r>
            <a:r>
              <a:rPr lang="zh-CN" altLang="en-US" sz="2800" b="1">
                <a:latin typeface="宋体" panose="02010600030101010101" pitchFamily="2" charset="-122"/>
              </a:rPr>
              <a:t>按齿根弯曲疲劳强度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设计，按齿面接触疲劳强度校核，注意：硬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度一样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开式传动：磨损后轮齿折断，不会发生齿面点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蚀，仅按齿根弯曲疲劳强度计算。</a:t>
            </a:r>
          </a:p>
        </p:txBody>
      </p:sp>
    </p:spTree>
    <p:extLst>
      <p:ext uri="{BB962C8B-B14F-4D97-AF65-F5344CB8AC3E}">
        <p14:creationId xmlns:p14="http://schemas.microsoft.com/office/powerpoint/2010/main" val="16167029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文本框 397313"/>
          <p:cNvSpPr txBox="1">
            <a:spLocks noChangeArrowheads="1"/>
          </p:cNvSpPr>
          <p:nvPr/>
        </p:nvSpPr>
        <p:spPr bwMode="auto">
          <a:xfrm>
            <a:off x="1992313" y="692151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四、齿轮的材料</a:t>
            </a:r>
          </a:p>
        </p:txBody>
      </p:sp>
      <p:sp>
        <p:nvSpPr>
          <p:cNvPr id="71682" name="文本框 397314"/>
          <p:cNvSpPr txBox="1">
            <a:spLocks noChangeArrowheads="1"/>
          </p:cNvSpPr>
          <p:nvPr/>
        </p:nvSpPr>
        <p:spPr bwMode="auto">
          <a:xfrm>
            <a:off x="2711451" y="1125539"/>
            <a:ext cx="54721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基本要求：齿面要硬，齿芯要韧。</a:t>
            </a:r>
          </a:p>
        </p:txBody>
      </p:sp>
      <p:sp>
        <p:nvSpPr>
          <p:cNvPr id="71683" name="文本框 397317"/>
          <p:cNvSpPr txBox="1">
            <a:spLocks noChangeArrowheads="1"/>
          </p:cNvSpPr>
          <p:nvPr/>
        </p:nvSpPr>
        <p:spPr bwMode="auto">
          <a:xfrm>
            <a:off x="1992314" y="1628776"/>
            <a:ext cx="6256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五、标准直齿圆柱齿轮传动的强度计算</a:t>
            </a:r>
          </a:p>
        </p:txBody>
      </p:sp>
      <p:sp>
        <p:nvSpPr>
          <p:cNvPr id="71684" name="文本框 397318"/>
          <p:cNvSpPr txBox="1">
            <a:spLocks noChangeArrowheads="1"/>
          </p:cNvSpPr>
          <p:nvPr/>
        </p:nvSpPr>
        <p:spPr bwMode="auto">
          <a:xfrm>
            <a:off x="2208213" y="2133601"/>
            <a:ext cx="393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．齿轮传动的计算载荷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对象 397319"/>
          <p:cNvGraphicFramePr>
            <a:graphicFrameLocks/>
          </p:cNvGraphicFramePr>
          <p:nvPr/>
        </p:nvGraphicFramePr>
        <p:xfrm>
          <a:off x="3648076" y="2636838"/>
          <a:ext cx="39290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3" imgW="1283017" imgH="457517" progId="Equation.3">
                  <p:embed/>
                </p:oleObj>
              </mc:Choice>
              <mc:Fallback>
                <p:oleObj r:id="rId3" imgW="1283017" imgH="457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2636838"/>
                        <a:ext cx="39290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组合 397321"/>
          <p:cNvGrpSpPr>
            <a:grpSpLocks/>
          </p:cNvGrpSpPr>
          <p:nvPr/>
        </p:nvGrpSpPr>
        <p:grpSpPr bwMode="auto">
          <a:xfrm>
            <a:off x="2208214" y="3644900"/>
            <a:ext cx="4714875" cy="1238250"/>
            <a:chOff x="476" y="981"/>
            <a:chExt cx="2970" cy="780"/>
          </a:xfrm>
        </p:grpSpPr>
        <p:grpSp>
          <p:nvGrpSpPr>
            <p:cNvPr id="71687" name="组合 397322"/>
            <p:cNvGrpSpPr>
              <a:grpSpLocks/>
            </p:cNvGrpSpPr>
            <p:nvPr/>
          </p:nvGrpSpPr>
          <p:grpSpPr bwMode="auto">
            <a:xfrm>
              <a:off x="476" y="981"/>
              <a:ext cx="2970" cy="712"/>
              <a:chOff x="476" y="981"/>
              <a:chExt cx="2970" cy="712"/>
            </a:xfrm>
          </p:grpSpPr>
          <p:sp>
            <p:nvSpPr>
              <p:cNvPr id="71688" name="文本框 397323"/>
              <p:cNvSpPr txBox="1">
                <a:spLocks noChangeArrowheads="1"/>
              </p:cNvSpPr>
              <p:nvPr/>
            </p:nvSpPr>
            <p:spPr bwMode="auto">
              <a:xfrm>
                <a:off x="476" y="1207"/>
                <a:ext cx="20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宋体" panose="02010600030101010101" pitchFamily="2" charset="-122"/>
                  </a:rPr>
                  <a:t>2</a:t>
                </a:r>
                <a:r>
                  <a:rPr lang="zh-CN" altLang="en-US" sz="2800" b="1">
                    <a:latin typeface="宋体" panose="02010600030101010101" pitchFamily="2" charset="-122"/>
                  </a:rPr>
                  <a:t>．齿轮的受力分析</a:t>
                </a:r>
              </a:p>
            </p:txBody>
          </p:sp>
          <p:sp>
            <p:nvSpPr>
              <p:cNvPr id="71689" name="左大括号 397324"/>
              <p:cNvSpPr>
                <a:spLocks/>
              </p:cNvSpPr>
              <p:nvPr/>
            </p:nvSpPr>
            <p:spPr bwMode="auto">
              <a:xfrm>
                <a:off x="2608" y="1117"/>
                <a:ext cx="192" cy="576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90" name="文本框 397325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宋体" panose="02010600030101010101" pitchFamily="2" charset="-122"/>
                  </a:rPr>
                  <a:t>大小</a:t>
                </a:r>
              </a:p>
            </p:txBody>
          </p:sp>
        </p:grpSp>
        <p:sp>
          <p:nvSpPr>
            <p:cNvPr id="71691" name="文本框 397326"/>
            <p:cNvSpPr txBox="1">
              <a:spLocks noChangeArrowheads="1"/>
            </p:cNvSpPr>
            <p:nvPr/>
          </p:nvSpPr>
          <p:spPr bwMode="auto">
            <a:xfrm>
              <a:off x="2880" y="143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宋体" panose="02010600030101010101" pitchFamily="2" charset="-122"/>
                </a:rPr>
                <a:t>方向</a:t>
              </a:r>
            </a:p>
          </p:txBody>
        </p:sp>
      </p:grpSp>
      <p:graphicFrame>
        <p:nvGraphicFramePr>
          <p:cNvPr id="397328" name="对象 397327"/>
          <p:cNvGraphicFramePr>
            <a:graphicFrameLocks/>
          </p:cNvGraphicFramePr>
          <p:nvPr/>
        </p:nvGraphicFramePr>
        <p:xfrm>
          <a:off x="7680326" y="3644901"/>
          <a:ext cx="168592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5" imgW="2180952" imgH="3095238" progId="Paint.Picture">
                  <p:embed/>
                </p:oleObj>
              </mc:Choice>
              <mc:Fallback>
                <p:oleObj r:id="rId5" imgW="2180952" imgH="3095238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644901"/>
                        <a:ext cx="1685925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文本框 397328"/>
          <p:cNvSpPr txBox="1">
            <a:spLocks noChangeArrowheads="1"/>
          </p:cNvSpPr>
          <p:nvPr/>
        </p:nvSpPr>
        <p:spPr bwMode="auto">
          <a:xfrm>
            <a:off x="2711451" y="5157788"/>
            <a:ext cx="304641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已知：齿轮转向，</a:t>
            </a:r>
          </a:p>
          <a:p>
            <a:pPr>
              <a:lnSpc>
                <a:spcPct val="70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   主、从动轮</a:t>
            </a:r>
          </a:p>
        </p:txBody>
      </p:sp>
    </p:spTree>
    <p:extLst>
      <p:ext uri="{BB962C8B-B14F-4D97-AF65-F5344CB8AC3E}">
        <p14:creationId xmlns:p14="http://schemas.microsoft.com/office/powerpoint/2010/main" val="11147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文本框 415745"/>
          <p:cNvSpPr txBox="1">
            <a:spLocks noChangeArrowheads="1"/>
          </p:cNvSpPr>
          <p:nvPr/>
        </p:nvSpPr>
        <p:spPr bwMode="auto">
          <a:xfrm>
            <a:off x="2208214" y="1125539"/>
            <a:ext cx="46497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）齿根弯曲疲劳强度计算</a:t>
            </a:r>
          </a:p>
        </p:txBody>
      </p:sp>
      <p:sp>
        <p:nvSpPr>
          <p:cNvPr id="72706" name="文本框 415747"/>
          <p:cNvSpPr txBox="1">
            <a:spLocks noChangeArrowheads="1"/>
          </p:cNvSpPr>
          <p:nvPr/>
        </p:nvSpPr>
        <p:spPr bwMode="auto">
          <a:xfrm>
            <a:off x="2566989" y="1628776"/>
            <a:ext cx="74898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理论依据：悬臂梁疲劳强度计算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latin typeface="宋体" panose="02010600030101010101" pitchFamily="2" charset="-122"/>
              </a:rPr>
              <a:t>强度条件：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一般按照全部载荷作用于齿顶来计算齿根的弯曲强度。</a:t>
            </a:r>
          </a:p>
        </p:txBody>
      </p:sp>
      <p:sp>
        <p:nvSpPr>
          <p:cNvPr id="72707" name="矩形 415750"/>
          <p:cNvSpPr>
            <a:spLocks noChangeArrowheads="1"/>
          </p:cNvSpPr>
          <p:nvPr/>
        </p:nvSpPr>
        <p:spPr bwMode="auto">
          <a:xfrm>
            <a:off x="2566989" y="692151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．强度计算</a:t>
            </a:r>
          </a:p>
        </p:txBody>
      </p:sp>
      <p:graphicFrame>
        <p:nvGraphicFramePr>
          <p:cNvPr id="72708" name="对象 415752"/>
          <p:cNvGraphicFramePr>
            <a:graphicFrameLocks/>
          </p:cNvGraphicFramePr>
          <p:nvPr/>
        </p:nvGraphicFramePr>
        <p:xfrm>
          <a:off x="3432176" y="3789363"/>
          <a:ext cx="46132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3" imgW="1472878" imgH="431930" progId="Equation.3">
                  <p:embed/>
                </p:oleObj>
              </mc:Choice>
              <mc:Fallback>
                <p:oleObj r:id="rId3" imgW="1472878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789363"/>
                        <a:ext cx="46132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415753"/>
          <p:cNvGraphicFramePr>
            <a:graphicFrameLocks/>
          </p:cNvGraphicFramePr>
          <p:nvPr/>
        </p:nvGraphicFramePr>
        <p:xfrm>
          <a:off x="3503613" y="4797426"/>
          <a:ext cx="33194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5" imgW="1218988" imgH="482708" progId="Equation.3">
                  <p:embed/>
                </p:oleObj>
              </mc:Choice>
              <mc:Fallback>
                <p:oleObj r:id="rId5" imgW="1218988" imgH="4827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797426"/>
                        <a:ext cx="33194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7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101826"/>
          <p:cNvSpPr txBox="1">
            <a:spLocks noChangeArrowheads="1"/>
          </p:cNvSpPr>
          <p:nvPr/>
        </p:nvSpPr>
        <p:spPr bwMode="auto">
          <a:xfrm>
            <a:off x="2351088" y="1341438"/>
            <a:ext cx="73914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．设计机械零件应满足的基本要求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）避免在预定寿命期内失效的要求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）结构工艺性要求：便于制造和装配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）经济性要求：省时、省料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</a:rPr>
              <a:t>质量小的要求：节约材料，节约能源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）可靠性要求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51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46876988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文本框 420865"/>
          <p:cNvSpPr txBox="1">
            <a:spLocks noChangeArrowheads="1"/>
          </p:cNvSpPr>
          <p:nvPr/>
        </p:nvSpPr>
        <p:spPr bwMode="auto">
          <a:xfrm>
            <a:off x="2057400" y="71437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公式分析</a:t>
            </a:r>
          </a:p>
        </p:txBody>
      </p:sp>
      <p:sp>
        <p:nvSpPr>
          <p:cNvPr id="73730" name="文本框 420866"/>
          <p:cNvSpPr txBox="1">
            <a:spLocks noChangeArrowheads="1"/>
          </p:cNvSpPr>
          <p:nvPr/>
        </p:nvSpPr>
        <p:spPr bwMode="auto">
          <a:xfrm>
            <a:off x="2495550" y="12684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⑴</a:t>
            </a:r>
          </a:p>
        </p:txBody>
      </p:sp>
      <p:graphicFrame>
        <p:nvGraphicFramePr>
          <p:cNvPr id="73731" name="对象 420867"/>
          <p:cNvGraphicFramePr>
            <a:graphicFrameLocks/>
          </p:cNvGraphicFramePr>
          <p:nvPr/>
        </p:nvGraphicFramePr>
        <p:xfrm>
          <a:off x="3143250" y="1052513"/>
          <a:ext cx="5530850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r:id="rId3" imgW="2222817" imgH="825817" progId="Equation.DSMT4">
                  <p:embed/>
                </p:oleObj>
              </mc:Choice>
              <mc:Fallback>
                <p:oleObj r:id="rId3" imgW="2222817" imgH="8258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052513"/>
                        <a:ext cx="5530850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文本框 420870"/>
          <p:cNvSpPr txBox="1">
            <a:spLocks noChangeArrowheads="1"/>
          </p:cNvSpPr>
          <p:nvPr/>
        </p:nvSpPr>
        <p:spPr bwMode="auto">
          <a:xfrm>
            <a:off x="1919288" y="2349501"/>
            <a:ext cx="777716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⑵ Y</a:t>
            </a:r>
            <a:r>
              <a:rPr lang="en-US" altLang="zh-CN" sz="2800" b="1" baseline="-25000">
                <a:latin typeface="宋体" panose="02010600030101010101" pitchFamily="2" charset="-122"/>
              </a:rPr>
              <a:t>Fa </a:t>
            </a:r>
            <a:r>
              <a:rPr lang="zh-CN" altLang="en-US" sz="2800" b="1">
                <a:latin typeface="宋体" panose="02010600030101010101" pitchFamily="2" charset="-122"/>
              </a:rPr>
              <a:t>只与轮齿的齿廓形状有关，而与模数无关， 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Fa</a:t>
            </a:r>
            <a:r>
              <a:rPr lang="zh-CN" altLang="en-US" sz="2800" b="1">
                <a:latin typeface="宋体" panose="02010600030101010101" pitchFamily="2" charset="-122"/>
              </a:rPr>
              <a:t>小则抗弯曲强度高。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</a:rPr>
              <a:t>⑶ </a:t>
            </a:r>
            <a:r>
              <a:rPr lang="zh-CN" altLang="en-US" sz="2800" b="1">
                <a:latin typeface="宋体" panose="02010600030101010101" pitchFamily="2" charset="-122"/>
              </a:rPr>
              <a:t>应力校正系数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Sa</a:t>
            </a:r>
            <a:r>
              <a:rPr lang="zh-CN" altLang="en-US" sz="2800" b="1">
                <a:latin typeface="宋体" panose="02010600030101010101" pitchFamily="2" charset="-122"/>
              </a:rPr>
              <a:t>为考虑齿根过渡圆角所引起的应力集中影响。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</a:rPr>
              <a:t>⑷ </a:t>
            </a:r>
            <a:r>
              <a:rPr lang="zh-CN" altLang="en-US" sz="2800" b="1">
                <a:latin typeface="宋体" panose="02010600030101010101" pitchFamily="2" charset="-122"/>
              </a:rPr>
              <a:t>两轮弯曲强度要分别计算原因：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   </a:t>
            </a:r>
            <a:r>
              <a:rPr lang="en-US" altLang="zh-CN" sz="2800" b="1">
                <a:latin typeface="宋体" panose="02010600030101010101" pitchFamily="2" charset="-122"/>
              </a:rPr>
              <a:t>① Z</a:t>
            </a:r>
            <a:r>
              <a:rPr lang="en-US" altLang="zh-CN" sz="2800" b="1" baseline="-25000">
                <a:latin typeface="宋体" panose="02010600030101010101" pitchFamily="2" charset="-122"/>
              </a:rPr>
              <a:t>1 </a:t>
            </a:r>
            <a:r>
              <a:rPr lang="en-US" altLang="zh-CN" sz="2800" b="1">
                <a:latin typeface="宋体" panose="02010600030101010101" pitchFamily="2" charset="-122"/>
              </a:rPr>
              <a:t>≠ Z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，则  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F</a:t>
            </a:r>
            <a:r>
              <a:rPr lang="en-US" altLang="zh-CN" sz="2800" b="1" i="1" baseline="-25000">
                <a:latin typeface="宋体" panose="02010600030101010101" pitchFamily="2" charset="-122"/>
              </a:rPr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≠Y</a:t>
            </a:r>
            <a:r>
              <a:rPr lang="en-US" altLang="zh-CN" sz="2800" b="1" baseline="-25000">
                <a:latin typeface="宋体" panose="02010600030101010101" pitchFamily="2" charset="-122"/>
              </a:rPr>
              <a:t>F</a:t>
            </a:r>
            <a:r>
              <a:rPr lang="en-US" altLang="zh-CN" sz="2800" b="1" i="1" baseline="-25000">
                <a:latin typeface="宋体" panose="02010600030101010101" pitchFamily="2" charset="-122"/>
              </a:rPr>
              <a:t>a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	 ② </a:t>
            </a:r>
            <a:r>
              <a:rPr lang="zh-CN" altLang="en-US" sz="2800" b="1">
                <a:latin typeface="宋体" panose="02010600030101010101" pitchFamily="2" charset="-122"/>
              </a:rPr>
              <a:t>材料不同，则</a:t>
            </a:r>
          </a:p>
        </p:txBody>
      </p:sp>
      <p:graphicFrame>
        <p:nvGraphicFramePr>
          <p:cNvPr id="73733" name="对象 420871"/>
          <p:cNvGraphicFramePr>
            <a:graphicFrameLocks/>
          </p:cNvGraphicFramePr>
          <p:nvPr/>
        </p:nvGraphicFramePr>
        <p:xfrm>
          <a:off x="5880100" y="5589588"/>
          <a:ext cx="20526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r:id="rId5" imgW="761986" imgH="241512" progId="Equation.DSMT4">
                  <p:embed/>
                </p:oleObj>
              </mc:Choice>
              <mc:Fallback>
                <p:oleObj r:id="rId5" imgW="761986" imgH="24151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589588"/>
                        <a:ext cx="20526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703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框 423937"/>
          <p:cNvSpPr txBox="1">
            <a:spLocks noChangeArrowheads="1"/>
          </p:cNvSpPr>
          <p:nvPr/>
        </p:nvSpPr>
        <p:spPr bwMode="auto">
          <a:xfrm>
            <a:off x="2495551" y="1196975"/>
            <a:ext cx="7542213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宋体" panose="02010600030101010101" pitchFamily="2" charset="-122"/>
              </a:rPr>
              <a:t>齿面接触疲劳强度计算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理论依据：弹性力学赫兹公式（</a:t>
            </a:r>
            <a:r>
              <a:rPr lang="en-US" altLang="zh-CN" sz="2800" b="1">
                <a:latin typeface="宋体" panose="02010600030101010101" pitchFamily="2" charset="-122"/>
              </a:rPr>
              <a:t>H.Hertz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②  </a:t>
            </a:r>
            <a:r>
              <a:rPr lang="zh-CN" altLang="en-US" sz="2800" b="1">
                <a:latin typeface="Times New Roman" panose="02020603050405020304" pitchFamily="18" charset="0"/>
              </a:rPr>
              <a:t>强度条件：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		</a:t>
            </a:r>
          </a:p>
        </p:txBody>
      </p:sp>
      <p:graphicFrame>
        <p:nvGraphicFramePr>
          <p:cNvPr id="74754" name="对象 423941"/>
          <p:cNvGraphicFramePr>
            <a:graphicFrameLocks/>
          </p:cNvGraphicFramePr>
          <p:nvPr/>
        </p:nvGraphicFramePr>
        <p:xfrm>
          <a:off x="3863975" y="2924176"/>
          <a:ext cx="4775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3" imgW="1917185" imgH="482708" progId="Equation.3">
                  <p:embed/>
                </p:oleObj>
              </mc:Choice>
              <mc:Fallback>
                <p:oleObj r:id="rId3" imgW="1917185" imgH="4827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924176"/>
                        <a:ext cx="4775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对象 423942"/>
          <p:cNvGraphicFramePr>
            <a:graphicFrameLocks/>
          </p:cNvGraphicFramePr>
          <p:nvPr/>
        </p:nvGraphicFramePr>
        <p:xfrm>
          <a:off x="3863976" y="4149725"/>
          <a:ext cx="47164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5" imgW="1929880" imgH="584264" progId="Equation.3">
                  <p:embed/>
                </p:oleObj>
              </mc:Choice>
              <mc:Fallback>
                <p:oleObj r:id="rId5" imgW="1929880" imgH="584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149725"/>
                        <a:ext cx="47164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3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文本框 428033"/>
          <p:cNvSpPr txBox="1">
            <a:spLocks noChangeArrowheads="1"/>
          </p:cNvSpPr>
          <p:nvPr/>
        </p:nvSpPr>
        <p:spPr bwMode="auto">
          <a:xfrm>
            <a:off x="2362200" y="525464"/>
            <a:ext cx="197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公式分析：</a:t>
            </a:r>
          </a:p>
        </p:txBody>
      </p:sp>
      <p:sp>
        <p:nvSpPr>
          <p:cNvPr id="75778" name="矩形 428034"/>
          <p:cNvSpPr>
            <a:spLocks noChangeArrowheads="1"/>
          </p:cNvSpPr>
          <p:nvPr/>
        </p:nvSpPr>
        <p:spPr bwMode="auto">
          <a:xfrm>
            <a:off x="2351089" y="1052514"/>
            <a:ext cx="62055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接触强度的主要影响因素</a:t>
            </a:r>
            <a:r>
              <a:rPr lang="en-US" altLang="en-US" sz="2800" b="1">
                <a:latin typeface="宋体" panose="02010600030101010101" pitchFamily="2" charset="-122"/>
              </a:rPr>
              <a:t> :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</a:t>
            </a:r>
            <a:r>
              <a:rPr lang="en-US" altLang="zh-CN" sz="2800" b="1">
                <a:latin typeface="宋体" panose="02010600030101010101" pitchFamily="2" charset="-122"/>
              </a:rPr>
              <a:t>a)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接触强度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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≤[]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</a:t>
            </a:r>
          </a:p>
        </p:txBody>
      </p:sp>
      <p:sp>
        <p:nvSpPr>
          <p:cNvPr id="75779" name="矩形 428035"/>
          <p:cNvSpPr>
            <a:spLocks noChangeArrowheads="1"/>
          </p:cNvSpPr>
          <p:nvPr/>
        </p:nvSpPr>
        <p:spPr bwMode="auto">
          <a:xfrm>
            <a:off x="2424114" y="3500439"/>
            <a:ext cx="64404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② Z↑:  ↑</a:t>
            </a:r>
            <a:r>
              <a:rPr lang="zh-CN" altLang="en-US" sz="2800" b="1">
                <a:latin typeface="宋体" panose="02010600030101010101" pitchFamily="2" charset="-122"/>
              </a:rPr>
              <a:t>传动平稳；</a:t>
            </a:r>
            <a:r>
              <a:rPr lang="en-US" altLang="zh-CN" sz="2800" b="1">
                <a:latin typeface="宋体" panose="02010600030101010101" pitchFamily="2" charset="-122"/>
              </a:rPr>
              <a:t>m↓</a:t>
            </a:r>
            <a:r>
              <a:rPr lang="zh-CN" altLang="en-US" sz="2800" b="1">
                <a:latin typeface="宋体" panose="02010600030101010101" pitchFamily="2" charset="-122"/>
              </a:rPr>
              <a:t>减少切削量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减少滑动速度，减少磨损与胶合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闭式：</a:t>
            </a:r>
            <a:r>
              <a:rPr lang="en-US" altLang="zh-CN" sz="2800" b="1">
                <a:latin typeface="宋体" panose="02010600030101010101" pitchFamily="2" charset="-122"/>
              </a:rPr>
              <a:t>Z=20</a:t>
            </a:r>
            <a:r>
              <a:rPr lang="zh-CN" altLang="en-US" sz="2800" b="1">
                <a:latin typeface="宋体" panose="02010600030101010101" pitchFamily="2" charset="-122"/>
              </a:rPr>
              <a:t>～</a:t>
            </a:r>
            <a:r>
              <a:rPr lang="en-US" altLang="zh-CN" sz="2800" b="1">
                <a:latin typeface="宋体" panose="02010600030101010101" pitchFamily="2" charset="-122"/>
              </a:rPr>
              <a:t>40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	</a:t>
            </a:r>
            <a:r>
              <a:rPr lang="zh-CN" altLang="en-US" sz="2800" b="1">
                <a:latin typeface="宋体" panose="02010600030101010101" pitchFamily="2" charset="-122"/>
              </a:rPr>
              <a:t>开式：</a:t>
            </a:r>
            <a:r>
              <a:rPr lang="en-US" altLang="zh-CN" sz="2800" b="1">
                <a:latin typeface="宋体" panose="02010600030101010101" pitchFamily="2" charset="-122"/>
              </a:rPr>
              <a:t>Z=17</a:t>
            </a:r>
            <a:r>
              <a:rPr lang="zh-CN" altLang="en-US" sz="2800" b="1">
                <a:latin typeface="宋体" panose="02010600030101010101" pitchFamily="2" charset="-122"/>
              </a:rPr>
              <a:t>～</a:t>
            </a:r>
            <a:r>
              <a:rPr lang="en-US" altLang="zh-CN" sz="2800" b="1">
                <a:latin typeface="宋体" panose="02010600030101010101" pitchFamily="2" charset="-122"/>
              </a:rPr>
              <a:t>20</a:t>
            </a:r>
          </a:p>
        </p:txBody>
      </p:sp>
      <p:grpSp>
        <p:nvGrpSpPr>
          <p:cNvPr id="75780" name="组合 428036"/>
          <p:cNvGrpSpPr>
            <a:grpSpLocks/>
          </p:cNvGrpSpPr>
          <p:nvPr/>
        </p:nvGrpSpPr>
        <p:grpSpPr bwMode="auto">
          <a:xfrm>
            <a:off x="2351089" y="2060576"/>
            <a:ext cx="6986587" cy="1400175"/>
            <a:chOff x="338" y="1576"/>
            <a:chExt cx="4401" cy="882"/>
          </a:xfrm>
        </p:grpSpPr>
        <p:sp>
          <p:nvSpPr>
            <p:cNvPr id="75781" name="文本框 428037"/>
            <p:cNvSpPr txBox="1">
              <a:spLocks noChangeArrowheads="1"/>
            </p:cNvSpPr>
            <p:nvPr/>
          </p:nvSpPr>
          <p:spPr bwMode="auto">
            <a:xfrm>
              <a:off x="338" y="1771"/>
              <a:ext cx="158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>
                  <a:latin typeface="宋体" panose="02010600030101010101" pitchFamily="2" charset="-122"/>
                </a:rPr>
                <a:t>   </a:t>
              </a:r>
              <a:r>
                <a:rPr lang="zh-CN" altLang="en-US" sz="2800" b="1">
                  <a:latin typeface="宋体" panose="02010600030101010101" pitchFamily="2" charset="-122"/>
                </a:rPr>
                <a:t>接触强度</a:t>
              </a:r>
              <a:r>
                <a:rPr lang="en-US" altLang="zh-CN" sz="2800" b="1">
                  <a:latin typeface="宋体" panose="02010600030101010101" pitchFamily="2" charset="-122"/>
                </a:rPr>
                <a:t>↑</a:t>
              </a:r>
            </a:p>
          </p:txBody>
        </p:sp>
        <p:sp>
          <p:nvSpPr>
            <p:cNvPr id="75782" name="左大括号 428038"/>
            <p:cNvSpPr>
              <a:spLocks/>
            </p:cNvSpPr>
            <p:nvPr/>
          </p:nvSpPr>
          <p:spPr bwMode="auto">
            <a:xfrm>
              <a:off x="1826" y="1680"/>
              <a:ext cx="142" cy="672"/>
            </a:xfrm>
            <a:prstGeom prst="leftBrace">
              <a:avLst>
                <a:gd name="adj1" fmla="val 394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5783" name="文本框 428039"/>
            <p:cNvSpPr txBox="1">
              <a:spLocks noChangeArrowheads="1"/>
            </p:cNvSpPr>
            <p:nvPr/>
          </p:nvSpPr>
          <p:spPr bwMode="auto">
            <a:xfrm>
              <a:off x="1968" y="1576"/>
              <a:ext cx="277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>
                  <a:latin typeface="宋体" panose="02010600030101010101" pitchFamily="2" charset="-122"/>
                  <a:sym typeface="UniversalMath1 BT" panose="05050102010205020602" pitchFamily="18" charset="2"/>
                </a:rPr>
                <a:t></a:t>
              </a:r>
              <a:r>
                <a:rPr lang="en-US" altLang="zh-CN" sz="2800" b="1" baseline="-25000">
                  <a:latin typeface="宋体" panose="02010600030101010101" pitchFamily="2" charset="-122"/>
                  <a:sym typeface="UniversalMath1 BT" panose="05050102010205020602" pitchFamily="18" charset="2"/>
                </a:rPr>
                <a:t>H</a:t>
              </a:r>
              <a:r>
                <a:rPr lang="en-US" altLang="zh-CN" sz="2800" b="1">
                  <a:latin typeface="宋体" panose="02010600030101010101" pitchFamily="2" charset="-122"/>
                </a:rPr>
                <a:t>↓: </a:t>
              </a:r>
              <a:r>
                <a:rPr lang="en-US" altLang="zh-CN" sz="2800" b="1">
                  <a:latin typeface="宋体" panose="02010600030101010101" pitchFamily="2" charset="-122"/>
                  <a:sym typeface="UniversalMath1 BT" panose="05050102010205020602" pitchFamily="18" charset="2"/>
                </a:rPr>
                <a:t>d</a:t>
              </a:r>
              <a:r>
                <a:rPr lang="en-US" altLang="zh-CN" sz="2800" b="1" baseline="-25000">
                  <a:latin typeface="宋体" panose="02010600030101010101" pitchFamily="2" charset="-122"/>
                  <a:sym typeface="UniversalMath1 BT" panose="05050102010205020602" pitchFamily="18" charset="2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</a:rPr>
                <a:t>↑(</a:t>
              </a:r>
              <a:r>
                <a:rPr lang="zh-CN" altLang="en-US" sz="2800" b="1">
                  <a:latin typeface="宋体" panose="02010600030101010101" pitchFamily="2" charset="-122"/>
                </a:rPr>
                <a:t>或</a:t>
              </a:r>
              <a:r>
                <a:rPr lang="en-US" altLang="zh-CN" sz="2800" b="1">
                  <a:latin typeface="宋体" panose="02010600030101010101" pitchFamily="2" charset="-122"/>
                </a:rPr>
                <a:t>a↑)</a:t>
              </a:r>
              <a:r>
                <a:rPr lang="zh-CN" altLang="en-US" sz="2800" b="1">
                  <a:latin typeface="宋体" panose="02010600030101010101" pitchFamily="2" charset="-122"/>
                </a:rPr>
                <a:t>，</a:t>
              </a:r>
              <a:r>
                <a:rPr lang="en-US" altLang="zh-CN" sz="2800" b="1">
                  <a:latin typeface="宋体" panose="02010600030101010101" pitchFamily="2" charset="-122"/>
                </a:rPr>
                <a:t>b</a:t>
              </a:r>
              <a:r>
                <a:rPr lang="zh-CN" altLang="en-US" sz="2800" b="1">
                  <a:latin typeface="宋体" panose="02010600030101010101" pitchFamily="2" charset="-122"/>
                </a:rPr>
                <a:t>适当</a:t>
              </a:r>
            </a:p>
          </p:txBody>
        </p:sp>
        <p:sp>
          <p:nvSpPr>
            <p:cNvPr id="75784" name="文本框 428040"/>
            <p:cNvSpPr txBox="1">
              <a:spLocks noChangeArrowheads="1"/>
            </p:cNvSpPr>
            <p:nvPr/>
          </p:nvSpPr>
          <p:spPr bwMode="auto">
            <a:xfrm>
              <a:off x="1968" y="2104"/>
              <a:ext cx="224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>
                  <a:latin typeface="宋体" panose="02010600030101010101" pitchFamily="2" charset="-122"/>
                  <a:sym typeface="UniversalMath1 BT" panose="05050102010205020602" pitchFamily="18" charset="2"/>
                </a:rPr>
                <a:t>[]</a:t>
              </a:r>
              <a:r>
                <a:rPr lang="en-US" altLang="zh-CN" sz="2800" b="1" baseline="-25000">
                  <a:latin typeface="宋体" panose="02010600030101010101" pitchFamily="2" charset="-122"/>
                  <a:sym typeface="UniversalMath1 BT" panose="05050102010205020602" pitchFamily="18" charset="2"/>
                </a:rPr>
                <a:t>H</a:t>
              </a:r>
              <a:r>
                <a:rPr lang="en-US" altLang="zh-CN" sz="2800" b="1">
                  <a:latin typeface="宋体" panose="02010600030101010101" pitchFamily="2" charset="-122"/>
                </a:rPr>
                <a:t>↑:</a:t>
              </a:r>
              <a:r>
                <a:rPr lang="zh-CN" altLang="en-US" sz="2800" b="1">
                  <a:latin typeface="宋体" panose="02010600030101010101" pitchFamily="2" charset="-122"/>
                </a:rPr>
                <a:t>材料、热处理</a:t>
              </a:r>
            </a:p>
          </p:txBody>
        </p:sp>
      </p:grpSp>
      <p:graphicFrame>
        <p:nvGraphicFramePr>
          <p:cNvPr id="75785" name="对象 428041"/>
          <p:cNvGraphicFramePr>
            <a:graphicFrameLocks/>
          </p:cNvGraphicFramePr>
          <p:nvPr/>
        </p:nvGraphicFramePr>
        <p:xfrm>
          <a:off x="3792539" y="3573463"/>
          <a:ext cx="473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127042" imgH="139714" progId="Equation.3">
                  <p:embed/>
                </p:oleObj>
              </mc:Choice>
              <mc:Fallback>
                <p:oleObj r:id="rId3" imgW="127042" imgH="1397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3"/>
                        <a:ext cx="473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矩形 428044"/>
          <p:cNvSpPr>
            <a:spLocks noChangeArrowheads="1"/>
          </p:cNvSpPr>
          <p:nvPr/>
        </p:nvSpPr>
        <p:spPr bwMode="auto">
          <a:xfrm>
            <a:off x="2351089" y="5373688"/>
            <a:ext cx="305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③ 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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H1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= 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H2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 = 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 </a:t>
            </a:r>
          </a:p>
        </p:txBody>
      </p:sp>
      <p:sp>
        <p:nvSpPr>
          <p:cNvPr id="75787" name="文本框 428045"/>
          <p:cNvSpPr txBox="1">
            <a:spLocks noChangeArrowheads="1"/>
          </p:cNvSpPr>
          <p:nvPr/>
        </p:nvSpPr>
        <p:spPr bwMode="auto">
          <a:xfrm>
            <a:off x="3000375" y="6021388"/>
            <a:ext cx="4840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[]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</a:t>
            </a:r>
            <a:r>
              <a:rPr lang="zh-CN" altLang="en-US" sz="2800" b="1">
                <a:latin typeface="宋体" panose="02010600030101010101" pitchFamily="2" charset="-122"/>
              </a:rPr>
              <a:t>取值为</a:t>
            </a:r>
            <a:r>
              <a:rPr lang="en-US" altLang="zh-CN" sz="2800" b="1" i="1">
                <a:latin typeface="宋体" panose="02010600030101010101" pitchFamily="2" charset="-122"/>
              </a:rPr>
              <a:t>min</a:t>
            </a:r>
            <a:r>
              <a:rPr lang="en-US" altLang="zh-CN" sz="2800" b="1">
                <a:latin typeface="宋体" panose="02010600030101010101" pitchFamily="2" charset="-122"/>
              </a:rPr>
              <a:t>{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[]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H1</a:t>
            </a:r>
            <a:r>
              <a:rPr lang="zh-CN" altLang="en-US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[]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H2</a:t>
            </a:r>
            <a:r>
              <a:rPr lang="en-US" altLang="zh-CN" sz="2800" b="1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808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框 442369"/>
          <p:cNvSpPr txBox="1">
            <a:spLocks noChangeArrowheads="1"/>
          </p:cNvSpPr>
          <p:nvPr/>
        </p:nvSpPr>
        <p:spPr bwMode="auto">
          <a:xfrm>
            <a:off x="1828801" y="252414"/>
            <a:ext cx="6461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六、标准斜齿圆柱齿轮传动的强度计算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76802" name="文本框 442370"/>
          <p:cNvSpPr txBox="1">
            <a:spLocks noChangeArrowheads="1"/>
          </p:cNvSpPr>
          <p:nvPr/>
        </p:nvSpPr>
        <p:spPr bwMode="auto">
          <a:xfrm>
            <a:off x="2279650" y="836613"/>
            <a:ext cx="322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．轮齿的受力分析</a:t>
            </a:r>
          </a:p>
        </p:txBody>
      </p:sp>
      <p:graphicFrame>
        <p:nvGraphicFramePr>
          <p:cNvPr id="442373" name="对象 442372"/>
          <p:cNvGraphicFramePr>
            <a:graphicFrameLocks/>
          </p:cNvGraphicFramePr>
          <p:nvPr/>
        </p:nvGraphicFramePr>
        <p:xfrm>
          <a:off x="2640013" y="1341439"/>
          <a:ext cx="6659562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5838095" imgH="3486637" progId="Paint.Picture">
                  <p:embed/>
                </p:oleObj>
              </mc:Choice>
              <mc:Fallback>
                <p:oleObj r:id="rId3" imgW="5838095" imgH="348663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341439"/>
                        <a:ext cx="6659562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对象 442373"/>
          <p:cNvGraphicFramePr>
            <a:graphicFrameLocks/>
          </p:cNvGraphicFramePr>
          <p:nvPr/>
        </p:nvGraphicFramePr>
        <p:xfrm>
          <a:off x="5808664" y="836613"/>
          <a:ext cx="30067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1167198" imgH="215936" progId="Equation.3">
                  <p:embed/>
                </p:oleObj>
              </mc:Choice>
              <mc:Fallback>
                <p:oleObj r:id="rId5" imgW="1167198" imgH="2159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836613"/>
                        <a:ext cx="30067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文本框 442376"/>
          <p:cNvSpPr txBox="1">
            <a:spLocks noChangeArrowheads="1"/>
          </p:cNvSpPr>
          <p:nvPr/>
        </p:nvSpPr>
        <p:spPr bwMode="auto">
          <a:xfrm>
            <a:off x="2279650" y="4508501"/>
            <a:ext cx="7626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．强度计算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利用直齿轮公式，考虑斜齿轮特点修正。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）法面看相当两个当量直齿轮啮合，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）考虑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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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</a:t>
            </a:r>
            <a:r>
              <a:rPr lang="en-US" altLang="zh-CN" sz="2800" b="1" baseline="-25000">
                <a:latin typeface="宋体" panose="02010600030101010101" pitchFamily="2" charset="-122"/>
                <a:sym typeface="UniversalMath1 BT" panose="05050102010205020602" pitchFamily="18" charset="2"/>
              </a:rPr>
              <a:t></a:t>
            </a:r>
            <a:r>
              <a:rPr lang="zh-CN" altLang="en-US" sz="2800" b="1">
                <a:latin typeface="宋体" panose="02010600030101010101" pitchFamily="2" charset="-122"/>
              </a:rPr>
              <a:t>的影响可适当提高其强度</a:t>
            </a:r>
          </a:p>
        </p:txBody>
      </p:sp>
    </p:spTree>
    <p:extLst>
      <p:ext uri="{BB962C8B-B14F-4D97-AF65-F5344CB8AC3E}">
        <p14:creationId xmlns:p14="http://schemas.microsoft.com/office/powerpoint/2010/main" val="15844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框 454657"/>
          <p:cNvSpPr txBox="1">
            <a:spLocks noChangeArrowheads="1"/>
          </p:cNvSpPr>
          <p:nvPr/>
        </p:nvSpPr>
        <p:spPr bwMode="auto">
          <a:xfrm>
            <a:off x="1981201" y="685801"/>
            <a:ext cx="554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七、标准圆锥齿轮传动的强度计算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77826" name="对象 454658"/>
          <p:cNvGraphicFramePr>
            <a:graphicFrameLocks/>
          </p:cNvGraphicFramePr>
          <p:nvPr/>
        </p:nvGraphicFramePr>
        <p:xfrm>
          <a:off x="4800601" y="1125538"/>
          <a:ext cx="35845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3" imgW="3866667" imgH="2876190" progId="Paint.Picture">
                  <p:embed/>
                </p:oleObj>
              </mc:Choice>
              <mc:Fallback>
                <p:oleObj r:id="rId3" imgW="3866667" imgH="2876190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125538"/>
                        <a:ext cx="35845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文本框 454659"/>
          <p:cNvSpPr txBox="1">
            <a:spLocks noChangeArrowheads="1"/>
          </p:cNvSpPr>
          <p:nvPr/>
        </p:nvSpPr>
        <p:spPr bwMode="auto">
          <a:xfrm>
            <a:off x="2495550" y="1268413"/>
            <a:ext cx="214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．设计参数</a:t>
            </a:r>
          </a:p>
        </p:txBody>
      </p:sp>
      <p:graphicFrame>
        <p:nvGraphicFramePr>
          <p:cNvPr id="77828" name="对象 454660"/>
          <p:cNvGraphicFramePr>
            <a:graphicFrameLocks/>
          </p:cNvGraphicFramePr>
          <p:nvPr/>
        </p:nvGraphicFramePr>
        <p:xfrm>
          <a:off x="6888163" y="2420938"/>
          <a:ext cx="1968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5" imgW="165202" imgH="215936" progId="Equation.3">
                  <p:embed/>
                </p:oleObj>
              </mc:Choice>
              <mc:Fallback>
                <p:oleObj r:id="rId5" imgW="165202" imgH="2159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420938"/>
                        <a:ext cx="1968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对象 454663"/>
          <p:cNvGraphicFramePr>
            <a:graphicFrameLocks/>
          </p:cNvGraphicFramePr>
          <p:nvPr/>
        </p:nvGraphicFramePr>
        <p:xfrm>
          <a:off x="2495551" y="2924176"/>
          <a:ext cx="6418263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7" imgW="3086417" imgH="1981517" progId="Equation.3">
                  <p:embed/>
                </p:oleObj>
              </mc:Choice>
              <mc:Fallback>
                <p:oleObj r:id="rId7" imgW="3086417" imgH="19815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924176"/>
                        <a:ext cx="6418263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2839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框 457729"/>
          <p:cNvSpPr txBox="1">
            <a:spLocks noChangeArrowheads="1"/>
          </p:cNvSpPr>
          <p:nvPr/>
        </p:nvSpPr>
        <p:spPr bwMode="auto">
          <a:xfrm>
            <a:off x="1905000" y="431801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．受力分析</a:t>
            </a:r>
          </a:p>
        </p:txBody>
      </p:sp>
      <p:graphicFrame>
        <p:nvGraphicFramePr>
          <p:cNvPr id="457731" name="对象 457730"/>
          <p:cNvGraphicFramePr>
            <a:graphicFrameLocks/>
          </p:cNvGraphicFramePr>
          <p:nvPr/>
        </p:nvGraphicFramePr>
        <p:xfrm>
          <a:off x="7248526" y="836614"/>
          <a:ext cx="2627313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3" imgW="4409524" imgH="4285714" progId="Paint.Picture">
                  <p:embed/>
                </p:oleObj>
              </mc:Choice>
              <mc:Fallback>
                <p:oleObj r:id="rId3" imgW="4409524" imgH="4285714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836614"/>
                        <a:ext cx="2627313" cy="2554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对象 457732"/>
          <p:cNvGraphicFramePr>
            <a:graphicFrameLocks/>
          </p:cNvGraphicFramePr>
          <p:nvPr/>
        </p:nvGraphicFramePr>
        <p:xfrm>
          <a:off x="2566988" y="981076"/>
          <a:ext cx="4138612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5" imgW="2257740" imgH="1685714" progId="Paint.Picture">
                  <p:embed/>
                </p:oleObj>
              </mc:Choice>
              <mc:Fallback>
                <p:oleObj r:id="rId5" imgW="2257740" imgH="1685714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981076"/>
                        <a:ext cx="4138612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对象 457742"/>
          <p:cNvGraphicFramePr>
            <a:graphicFrameLocks/>
          </p:cNvGraphicFramePr>
          <p:nvPr/>
        </p:nvGraphicFramePr>
        <p:xfrm>
          <a:off x="7319964" y="3644901"/>
          <a:ext cx="27257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7" imgW="1129637" imgH="254097" progId="Equation.3">
                  <p:embed/>
                </p:oleObj>
              </mc:Choice>
              <mc:Fallback>
                <p:oleObj r:id="rId7" imgW="1129637" imgH="2540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644901"/>
                        <a:ext cx="27257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文本框 457743"/>
          <p:cNvSpPr txBox="1">
            <a:spLocks noChangeArrowheads="1"/>
          </p:cNvSpPr>
          <p:nvPr/>
        </p:nvSpPr>
        <p:spPr bwMode="auto">
          <a:xfrm>
            <a:off x="2351088" y="4581526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圆周力</a:t>
            </a:r>
          </a:p>
        </p:txBody>
      </p:sp>
      <p:graphicFrame>
        <p:nvGraphicFramePr>
          <p:cNvPr id="78854" name="对象 457744"/>
          <p:cNvGraphicFramePr>
            <a:graphicFrameLocks/>
          </p:cNvGraphicFramePr>
          <p:nvPr/>
        </p:nvGraphicFramePr>
        <p:xfrm>
          <a:off x="2351089" y="5300663"/>
          <a:ext cx="74517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9" imgW="2894661" imgH="482708" progId="Equation.3">
                  <p:embed/>
                </p:oleObj>
              </mc:Choice>
              <mc:Fallback>
                <p:oleObj r:id="rId9" imgW="2894661" imgH="4827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5300663"/>
                        <a:ext cx="74517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对象 457745"/>
          <p:cNvGraphicFramePr>
            <a:graphicFrameLocks/>
          </p:cNvGraphicFramePr>
          <p:nvPr/>
        </p:nvGraphicFramePr>
        <p:xfrm>
          <a:off x="3503614" y="4365626"/>
          <a:ext cx="289877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11" imgW="1003182" imgH="431930" progId="Equation.3">
                  <p:embed/>
                </p:oleObj>
              </mc:Choice>
              <mc:Fallback>
                <p:oleObj r:id="rId11" imgW="1003182" imgH="4319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365626"/>
                        <a:ext cx="289877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文本框 457746"/>
          <p:cNvSpPr txBox="1">
            <a:spLocks noChangeArrowheads="1"/>
          </p:cNvSpPr>
          <p:nvPr/>
        </p:nvSpPr>
        <p:spPr bwMode="auto">
          <a:xfrm>
            <a:off x="6383339" y="4221163"/>
            <a:ext cx="2986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主动轮：与</a:t>
            </a:r>
            <a:r>
              <a:rPr lang="en-US" altLang="zh-CN" sz="2800">
                <a:latin typeface="宋体" panose="02010600030101010101" pitchFamily="2" charset="-122"/>
              </a:rPr>
              <a:t>n</a:t>
            </a:r>
            <a:r>
              <a:rPr lang="en-US" altLang="zh-CN" sz="2800" baseline="-250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反向</a:t>
            </a:r>
          </a:p>
          <a:p>
            <a:pPr algn="ctr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从动轮：与</a:t>
            </a:r>
            <a:r>
              <a:rPr lang="en-US" altLang="zh-CN" sz="2800">
                <a:latin typeface="宋体" panose="02010600030101010101" pitchFamily="2" charset="-122"/>
              </a:rPr>
              <a:t>n</a:t>
            </a:r>
            <a:r>
              <a:rPr lang="en-US" altLang="zh-CN" sz="2800" baseline="-250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同向</a:t>
            </a:r>
          </a:p>
        </p:txBody>
      </p:sp>
    </p:spTree>
    <p:extLst>
      <p:ext uri="{BB962C8B-B14F-4D97-AF65-F5344CB8AC3E}">
        <p14:creationId xmlns:p14="http://schemas.microsoft.com/office/powerpoint/2010/main" val="9008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文本框 460801"/>
          <p:cNvSpPr txBox="1">
            <a:spLocks noChangeArrowheads="1"/>
          </p:cNvSpPr>
          <p:nvPr/>
        </p:nvSpPr>
        <p:spPr bwMode="auto">
          <a:xfrm>
            <a:off x="2270126" y="465139"/>
            <a:ext cx="60801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．强度计算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特点：按平均分度圆处的当量圆柱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    齿轮进行计算。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 </a:t>
            </a:r>
          </a:p>
        </p:txBody>
      </p:sp>
      <p:sp>
        <p:nvSpPr>
          <p:cNvPr id="79874" name="文本框 460806"/>
          <p:cNvSpPr txBox="1">
            <a:spLocks noChangeArrowheads="1"/>
          </p:cNvSpPr>
          <p:nvPr/>
        </p:nvSpPr>
        <p:spPr bwMode="auto">
          <a:xfrm>
            <a:off x="2208214" y="2060576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八、变位齿轮传动强度计算概述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79875" name="文本框 460807"/>
          <p:cNvSpPr txBox="1">
            <a:spLocks noChangeArrowheads="1"/>
          </p:cNvSpPr>
          <p:nvPr/>
        </p:nvSpPr>
        <p:spPr bwMode="auto">
          <a:xfrm>
            <a:off x="2208214" y="2636838"/>
            <a:ext cx="73485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几条原则：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受力计算，强度计算公式同标准齿轮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</a:rPr>
              <a:t>角度变位（正变位）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en-US" altLang="zh-CN" sz="2800" b="1" baseline="-25000">
                <a:latin typeface="宋体" panose="02010600030101010101" pitchFamily="2" charset="-122"/>
              </a:rPr>
              <a:t>Fa</a:t>
            </a:r>
            <a:r>
              <a:rPr lang="en-US" altLang="zh-CN" sz="2800" b="1">
                <a:latin typeface="宋体" panose="02010600030101010101" pitchFamily="2" charset="-122"/>
              </a:rPr>
              <a:t>↑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  <a:r>
              <a:rPr lang="en-US" altLang="zh-CN" sz="2800" b="1">
                <a:latin typeface="宋体" panose="02010600030101010101" pitchFamily="2" charset="-122"/>
              </a:rPr>
              <a:t>Z</a:t>
            </a:r>
            <a:r>
              <a:rPr lang="en-US" altLang="zh-CN" sz="2800" b="1" baseline="-25000">
                <a:latin typeface="宋体" panose="02010600030101010101" pitchFamily="2" charset="-122"/>
              </a:rPr>
              <a:t>H</a:t>
            </a:r>
            <a:r>
              <a:rPr lang="en-US" altLang="zh-CN" sz="2800" b="1">
                <a:latin typeface="宋体" panose="02010600030101010101" pitchFamily="2" charset="-122"/>
              </a:rPr>
              <a:t>↓</a:t>
            </a:r>
            <a:r>
              <a:rPr lang="zh-CN" altLang="en-US" sz="2800" b="1">
                <a:latin typeface="宋体" panose="02010600030101010101" pitchFamily="2" charset="-122"/>
              </a:rPr>
              <a:t>，强度</a:t>
            </a:r>
            <a:r>
              <a:rPr lang="en-US" altLang="zh-CN" sz="2800" b="1">
                <a:latin typeface="宋体" panose="02010600030101010101" pitchFamily="2" charset="-122"/>
              </a:rPr>
              <a:t>↑ (      )</a:t>
            </a:r>
            <a:r>
              <a:rPr lang="zh-CN" altLang="en-US" sz="2800" b="1">
                <a:latin typeface="宋体" panose="02010600030101010101" pitchFamily="2" charset="-122"/>
              </a:rPr>
              <a:t>，耐磨性</a:t>
            </a:r>
            <a:r>
              <a:rPr lang="en-US" altLang="zh-CN" sz="2800" b="1">
                <a:latin typeface="宋体" panose="02010600030101010101" pitchFamily="2" charset="-122"/>
              </a:rPr>
              <a:t>↑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</a:rPr>
              <a:t>角度变位，受力计算。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	按节圆处啮合角</a:t>
            </a:r>
            <a:r>
              <a:rPr lang="en-US" altLang="zh-CN" sz="2800" b="1">
                <a:latin typeface="宋体" panose="02010600030101010101" pitchFamily="2" charset="-122"/>
                <a:sym typeface="UniversalMath1 BT" panose="05050102010205020602" pitchFamily="18" charset="2"/>
              </a:rPr>
              <a:t></a:t>
            </a:r>
            <a:r>
              <a:rPr lang="zh-CN" altLang="en-US" sz="2800" b="1">
                <a:latin typeface="宋体" panose="02010600030101010101" pitchFamily="2" charset="-122"/>
              </a:rPr>
              <a:t>代入计算</a:t>
            </a:r>
          </a:p>
        </p:txBody>
      </p:sp>
      <p:sp>
        <p:nvSpPr>
          <p:cNvPr id="79876" name="文本框 460808"/>
          <p:cNvSpPr txBox="1">
            <a:spLocks noChangeArrowheads="1"/>
          </p:cNvSpPr>
          <p:nvPr/>
        </p:nvSpPr>
        <p:spPr bwMode="auto">
          <a:xfrm>
            <a:off x="6527801" y="4005263"/>
            <a:ext cx="898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弯曲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接触</a:t>
            </a:r>
          </a:p>
        </p:txBody>
      </p:sp>
    </p:spTree>
    <p:extLst>
      <p:ext uri="{BB962C8B-B14F-4D97-AF65-F5344CB8AC3E}">
        <p14:creationId xmlns:p14="http://schemas.microsoft.com/office/powerpoint/2010/main" val="3666859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4" name="文本框 1305603"/>
          <p:cNvSpPr txBox="1">
            <a:spLocks noChangeArrowheads="1"/>
          </p:cNvSpPr>
          <p:nvPr/>
        </p:nvSpPr>
        <p:spPr bwMode="auto">
          <a:xfrm>
            <a:off x="3287713" y="1341438"/>
            <a:ext cx="579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anose="02010600030101010101" pitchFamily="2" charset="-122"/>
              </a:rPr>
              <a:t>第十一章  蜗杆传动</a:t>
            </a:r>
          </a:p>
        </p:txBody>
      </p:sp>
      <p:grpSp>
        <p:nvGrpSpPr>
          <p:cNvPr id="1305605" name="组合 1305604"/>
          <p:cNvGrpSpPr>
            <a:grpSpLocks/>
          </p:cNvGrpSpPr>
          <p:nvPr/>
        </p:nvGrpSpPr>
        <p:grpSpPr bwMode="auto">
          <a:xfrm>
            <a:off x="4008439" y="2565401"/>
            <a:ext cx="3895725" cy="2447925"/>
            <a:chOff x="912" y="1152"/>
            <a:chExt cx="3679" cy="2448"/>
          </a:xfrm>
        </p:grpSpPr>
        <p:sp>
          <p:nvSpPr>
            <p:cNvPr id="80899" name="直接连接符 1305605"/>
            <p:cNvSpPr>
              <a:spLocks noChangeShapeType="1"/>
            </p:cNvSpPr>
            <p:nvPr/>
          </p:nvSpPr>
          <p:spPr bwMode="auto">
            <a:xfrm>
              <a:off x="912" y="2487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0" name="直接连接符 1305606"/>
            <p:cNvSpPr>
              <a:spLocks noChangeShapeType="1"/>
            </p:cNvSpPr>
            <p:nvPr/>
          </p:nvSpPr>
          <p:spPr bwMode="auto">
            <a:xfrm>
              <a:off x="2013" y="1541"/>
              <a:ext cx="0" cy="20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1" name="椭圆 1305607"/>
            <p:cNvSpPr>
              <a:spLocks noChangeArrowheads="1"/>
            </p:cNvSpPr>
            <p:nvPr/>
          </p:nvSpPr>
          <p:spPr bwMode="auto">
            <a:xfrm>
              <a:off x="1200" y="1653"/>
              <a:ext cx="1678" cy="16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2" name="矩形 1305608"/>
            <p:cNvSpPr>
              <a:spLocks noChangeArrowheads="1"/>
            </p:cNvSpPr>
            <p:nvPr/>
          </p:nvSpPr>
          <p:spPr bwMode="auto">
            <a:xfrm>
              <a:off x="1431" y="1296"/>
              <a:ext cx="1165" cy="3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3" name="直接连接符 1305609"/>
            <p:cNvSpPr>
              <a:spLocks noChangeShapeType="1"/>
            </p:cNvSpPr>
            <p:nvPr/>
          </p:nvSpPr>
          <p:spPr bwMode="auto">
            <a:xfrm>
              <a:off x="1754" y="1296"/>
              <a:ext cx="194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4" name="直接连接符 1305610"/>
            <p:cNvSpPr>
              <a:spLocks noChangeShapeType="1"/>
            </p:cNvSpPr>
            <p:nvPr/>
          </p:nvSpPr>
          <p:spPr bwMode="auto">
            <a:xfrm>
              <a:off x="1884" y="1296"/>
              <a:ext cx="194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5" name="直接连接符 1305611"/>
            <p:cNvSpPr>
              <a:spLocks noChangeShapeType="1"/>
            </p:cNvSpPr>
            <p:nvPr/>
          </p:nvSpPr>
          <p:spPr bwMode="auto">
            <a:xfrm>
              <a:off x="2013" y="1296"/>
              <a:ext cx="194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6" name="直接连接符 1305612"/>
            <p:cNvSpPr>
              <a:spLocks noChangeShapeType="1"/>
            </p:cNvSpPr>
            <p:nvPr/>
          </p:nvSpPr>
          <p:spPr bwMode="auto">
            <a:xfrm>
              <a:off x="2596" y="1485"/>
              <a:ext cx="3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7" name="直接连接符 1305613"/>
            <p:cNvSpPr>
              <a:spLocks noChangeShapeType="1"/>
            </p:cNvSpPr>
            <p:nvPr/>
          </p:nvSpPr>
          <p:spPr bwMode="auto">
            <a:xfrm>
              <a:off x="1106" y="1485"/>
              <a:ext cx="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8" name="任意多边形 1305614"/>
            <p:cNvSpPr>
              <a:spLocks noChangeArrowheads="1"/>
            </p:cNvSpPr>
            <p:nvPr/>
          </p:nvSpPr>
          <p:spPr bwMode="auto">
            <a:xfrm rot="2833678">
              <a:off x="1822" y="1832"/>
              <a:ext cx="331" cy="453"/>
            </a:xfrm>
            <a:custGeom>
              <a:avLst/>
              <a:gdLst>
                <a:gd name="T0" fmla="*/ 192 w 192"/>
                <a:gd name="T1" fmla="*/ 0 h 240"/>
                <a:gd name="T2" fmla="*/ 48 w 192"/>
                <a:gd name="T3" fmla="*/ 48 h 240"/>
                <a:gd name="T4" fmla="*/ 0 w 19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240">
                  <a:moveTo>
                    <a:pt x="192" y="0"/>
                  </a:moveTo>
                  <a:cubicBezTo>
                    <a:pt x="136" y="4"/>
                    <a:pt x="80" y="8"/>
                    <a:pt x="48" y="48"/>
                  </a:cubicBezTo>
                  <a:cubicBezTo>
                    <a:pt x="16" y="88"/>
                    <a:pt x="8" y="164"/>
                    <a:pt x="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09" name="任意多边形 1305615"/>
            <p:cNvSpPr>
              <a:spLocks noChangeArrowheads="1"/>
            </p:cNvSpPr>
            <p:nvPr/>
          </p:nvSpPr>
          <p:spPr bwMode="auto">
            <a:xfrm>
              <a:off x="2693" y="1337"/>
              <a:ext cx="166" cy="427"/>
            </a:xfrm>
            <a:custGeom>
              <a:avLst/>
              <a:gdLst>
                <a:gd name="T0" fmla="*/ 0 w 123"/>
                <a:gd name="T1" fmla="*/ 88 h 368"/>
                <a:gd name="T2" fmla="*/ 54 w 123"/>
                <a:gd name="T3" fmla="*/ 0 h 368"/>
                <a:gd name="T4" fmla="*/ 112 w 123"/>
                <a:gd name="T5" fmla="*/ 88 h 368"/>
                <a:gd name="T6" fmla="*/ 120 w 123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368">
                  <a:moveTo>
                    <a:pt x="0" y="88"/>
                  </a:moveTo>
                  <a:cubicBezTo>
                    <a:pt x="8" y="73"/>
                    <a:pt x="35" y="0"/>
                    <a:pt x="54" y="0"/>
                  </a:cubicBezTo>
                  <a:cubicBezTo>
                    <a:pt x="73" y="0"/>
                    <a:pt x="101" y="27"/>
                    <a:pt x="112" y="88"/>
                  </a:cubicBezTo>
                  <a:cubicBezTo>
                    <a:pt x="123" y="149"/>
                    <a:pt x="118" y="310"/>
                    <a:pt x="120" y="3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0" name="直接连接符 1305616"/>
            <p:cNvSpPr>
              <a:spLocks noChangeShapeType="1"/>
            </p:cNvSpPr>
            <p:nvPr/>
          </p:nvSpPr>
          <p:spPr bwMode="auto">
            <a:xfrm>
              <a:off x="3684" y="2487"/>
              <a:ext cx="2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1" name="直接连接符 1305617"/>
            <p:cNvSpPr>
              <a:spLocks noChangeShapeType="1"/>
            </p:cNvSpPr>
            <p:nvPr/>
          </p:nvSpPr>
          <p:spPr bwMode="auto">
            <a:xfrm>
              <a:off x="3684" y="1485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2" name="直接连接符 1305618"/>
            <p:cNvSpPr>
              <a:spLocks noChangeShapeType="1"/>
            </p:cNvSpPr>
            <p:nvPr/>
          </p:nvSpPr>
          <p:spPr bwMode="auto">
            <a:xfrm>
              <a:off x="4138" y="1152"/>
              <a:ext cx="0" cy="23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3" name="直接连接符 1305619"/>
            <p:cNvSpPr>
              <a:spLocks noChangeShapeType="1"/>
            </p:cNvSpPr>
            <p:nvPr/>
          </p:nvSpPr>
          <p:spPr bwMode="auto">
            <a:xfrm>
              <a:off x="4332" y="2487"/>
              <a:ext cx="2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4" name="任意多边形 1305620"/>
            <p:cNvSpPr>
              <a:spLocks noChangeArrowheads="1"/>
            </p:cNvSpPr>
            <p:nvPr/>
          </p:nvSpPr>
          <p:spPr bwMode="auto">
            <a:xfrm>
              <a:off x="3648" y="2283"/>
              <a:ext cx="165" cy="427"/>
            </a:xfrm>
            <a:custGeom>
              <a:avLst/>
              <a:gdLst>
                <a:gd name="T0" fmla="*/ 0 w 123"/>
                <a:gd name="T1" fmla="*/ 88 h 368"/>
                <a:gd name="T2" fmla="*/ 54 w 123"/>
                <a:gd name="T3" fmla="*/ 0 h 368"/>
                <a:gd name="T4" fmla="*/ 112 w 123"/>
                <a:gd name="T5" fmla="*/ 88 h 368"/>
                <a:gd name="T6" fmla="*/ 120 w 123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368">
                  <a:moveTo>
                    <a:pt x="0" y="88"/>
                  </a:moveTo>
                  <a:cubicBezTo>
                    <a:pt x="8" y="73"/>
                    <a:pt x="35" y="0"/>
                    <a:pt x="54" y="0"/>
                  </a:cubicBezTo>
                  <a:cubicBezTo>
                    <a:pt x="73" y="0"/>
                    <a:pt x="101" y="27"/>
                    <a:pt x="112" y="88"/>
                  </a:cubicBezTo>
                  <a:cubicBezTo>
                    <a:pt x="123" y="149"/>
                    <a:pt x="118" y="310"/>
                    <a:pt x="120" y="3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5" name="任意多边形 1305621"/>
            <p:cNvSpPr>
              <a:spLocks noChangeArrowheads="1"/>
            </p:cNvSpPr>
            <p:nvPr/>
          </p:nvSpPr>
          <p:spPr bwMode="auto">
            <a:xfrm>
              <a:off x="3944" y="1494"/>
              <a:ext cx="4" cy="1962"/>
            </a:xfrm>
            <a:custGeom>
              <a:avLst/>
              <a:gdLst>
                <a:gd name="T0" fmla="*/ 0 w 4"/>
                <a:gd name="T1" fmla="*/ 0 h 1863"/>
                <a:gd name="T2" fmla="*/ 4 w 4"/>
                <a:gd name="T3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863">
                  <a:moveTo>
                    <a:pt x="0" y="0"/>
                  </a:moveTo>
                  <a:lnTo>
                    <a:pt x="4" y="186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6" name="任意多边形 1305622"/>
            <p:cNvSpPr>
              <a:spLocks noChangeArrowheads="1"/>
            </p:cNvSpPr>
            <p:nvPr/>
          </p:nvSpPr>
          <p:spPr bwMode="auto">
            <a:xfrm>
              <a:off x="4332" y="1494"/>
              <a:ext cx="1" cy="1949"/>
            </a:xfrm>
            <a:custGeom>
              <a:avLst/>
              <a:gdLst>
                <a:gd name="T0" fmla="*/ 0 w 1"/>
                <a:gd name="T1" fmla="*/ 0 h 1851"/>
                <a:gd name="T2" fmla="*/ 0 w 1"/>
                <a:gd name="T3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51">
                  <a:moveTo>
                    <a:pt x="0" y="0"/>
                  </a:moveTo>
                  <a:lnTo>
                    <a:pt x="0" y="185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7" name="任意多边形 1305623"/>
            <p:cNvSpPr>
              <a:spLocks noChangeArrowheads="1"/>
            </p:cNvSpPr>
            <p:nvPr/>
          </p:nvSpPr>
          <p:spPr bwMode="auto">
            <a:xfrm>
              <a:off x="4073" y="1378"/>
              <a:ext cx="151" cy="206"/>
            </a:xfrm>
            <a:custGeom>
              <a:avLst/>
              <a:gdLst>
                <a:gd name="T0" fmla="*/ 0 w 216"/>
                <a:gd name="T1" fmla="*/ 129 h 177"/>
                <a:gd name="T2" fmla="*/ 63 w 216"/>
                <a:gd name="T3" fmla="*/ 28 h 177"/>
                <a:gd name="T4" fmla="*/ 168 w 216"/>
                <a:gd name="T5" fmla="*/ 25 h 177"/>
                <a:gd name="T6" fmla="*/ 216 w 216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77">
                  <a:moveTo>
                    <a:pt x="0" y="129"/>
                  </a:moveTo>
                  <a:cubicBezTo>
                    <a:pt x="9" y="112"/>
                    <a:pt x="35" y="45"/>
                    <a:pt x="63" y="28"/>
                  </a:cubicBezTo>
                  <a:cubicBezTo>
                    <a:pt x="91" y="11"/>
                    <a:pt x="143" y="0"/>
                    <a:pt x="168" y="25"/>
                  </a:cubicBezTo>
                  <a:cubicBezTo>
                    <a:pt x="193" y="50"/>
                    <a:pt x="206" y="145"/>
                    <a:pt x="216" y="1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8" name="椭圆 1305624"/>
            <p:cNvSpPr>
              <a:spLocks noChangeArrowheads="1"/>
            </p:cNvSpPr>
            <p:nvPr/>
          </p:nvSpPr>
          <p:spPr bwMode="auto">
            <a:xfrm>
              <a:off x="3944" y="1319"/>
              <a:ext cx="388" cy="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19" name="任意多边形 1305625"/>
            <p:cNvSpPr>
              <a:spLocks noChangeArrowheads="1"/>
            </p:cNvSpPr>
            <p:nvPr/>
          </p:nvSpPr>
          <p:spPr bwMode="auto">
            <a:xfrm>
              <a:off x="3944" y="3301"/>
              <a:ext cx="388" cy="117"/>
            </a:xfrm>
            <a:custGeom>
              <a:avLst/>
              <a:gdLst>
                <a:gd name="T0" fmla="*/ 0 w 288"/>
                <a:gd name="T1" fmla="*/ 96 h 96"/>
                <a:gd name="T2" fmla="*/ 144 w 288"/>
                <a:gd name="T3" fmla="*/ 0 h 96"/>
                <a:gd name="T4" fmla="*/ 288 w 28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20" name="直接连接符 1305626"/>
            <p:cNvSpPr>
              <a:spLocks noChangeShapeType="1"/>
            </p:cNvSpPr>
            <p:nvPr/>
          </p:nvSpPr>
          <p:spPr bwMode="auto">
            <a:xfrm>
              <a:off x="3936" y="2255"/>
              <a:ext cx="384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21" name="直接连接符 1305627"/>
            <p:cNvSpPr>
              <a:spLocks noChangeShapeType="1"/>
            </p:cNvSpPr>
            <p:nvPr/>
          </p:nvSpPr>
          <p:spPr bwMode="auto">
            <a:xfrm>
              <a:off x="3936" y="2356"/>
              <a:ext cx="384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0922" name="直接连接符 1305628"/>
            <p:cNvSpPr>
              <a:spLocks noChangeShapeType="1"/>
            </p:cNvSpPr>
            <p:nvPr/>
          </p:nvSpPr>
          <p:spPr bwMode="auto">
            <a:xfrm>
              <a:off x="3936" y="2458"/>
              <a:ext cx="384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05630" name="文本框 1305629"/>
          <p:cNvSpPr txBox="1">
            <a:spLocks noChangeArrowheads="1"/>
          </p:cNvSpPr>
          <p:nvPr/>
        </p:nvSpPr>
        <p:spPr bwMode="auto">
          <a:xfrm>
            <a:off x="2711450" y="51577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直接啮合传动，交错轴传动，一般</a:t>
            </a:r>
            <a:r>
              <a:rPr lang="en-US" altLang="zh-CN" sz="2800" b="1">
                <a:latin typeface="Times New Roman" panose="02020603050405020304" pitchFamily="18" charset="0"/>
              </a:rPr>
              <a:t>∑=90º</a:t>
            </a:r>
          </a:p>
        </p:txBody>
      </p:sp>
    </p:spTree>
    <p:extLst>
      <p:ext uri="{BB962C8B-B14F-4D97-AF65-F5344CB8AC3E}">
        <p14:creationId xmlns:p14="http://schemas.microsoft.com/office/powerpoint/2010/main" val="6170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4" grpId="0"/>
      <p:bldP spid="13056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文本框 488449"/>
          <p:cNvSpPr txBox="1">
            <a:spLocks noChangeArrowheads="1"/>
          </p:cNvSpPr>
          <p:nvPr/>
        </p:nvSpPr>
        <p:spPr bwMode="auto">
          <a:xfrm>
            <a:off x="2135188" y="98107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一、蜗杆传动的特点</a:t>
            </a:r>
          </a:p>
        </p:txBody>
      </p:sp>
      <p:sp>
        <p:nvSpPr>
          <p:cNvPr id="488451" name="文本框 488450"/>
          <p:cNvSpPr txBox="1">
            <a:spLocks noChangeArrowheads="1"/>
          </p:cNvSpPr>
          <p:nvPr/>
        </p:nvSpPr>
        <p:spPr bwMode="auto">
          <a:xfrm>
            <a:off x="2279650" y="2060575"/>
            <a:ext cx="7467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1</a:t>
            </a:r>
            <a:r>
              <a:rPr lang="zh-CN" altLang="en-US" sz="2800" b="1">
                <a:latin typeface="Times New Roman" panose="02020603050405020304" pitchFamily="18" charset="0"/>
              </a:rPr>
              <a:t>．传动比大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</a:rPr>
              <a:t>一般 </a:t>
            </a:r>
            <a:r>
              <a:rPr lang="en-US" altLang="zh-CN" sz="2800" b="1">
                <a:latin typeface="Times New Roman" panose="02020603050405020304" pitchFamily="18" charset="0"/>
              </a:rPr>
              <a:t>i=5~80</a:t>
            </a:r>
            <a:r>
              <a:rPr lang="zh-CN" altLang="en-US" sz="2800" b="1">
                <a:latin typeface="Times New Roman" panose="02020603050405020304" pitchFamily="18" charset="0"/>
              </a:rPr>
              <a:t>，最大可达</a:t>
            </a:r>
            <a:r>
              <a:rPr lang="en-US" altLang="zh-CN" sz="2800" b="1">
                <a:latin typeface="Times New Roman" panose="02020603050405020304" pitchFamily="18" charset="0"/>
              </a:rPr>
              <a:t>300</a:t>
            </a:r>
            <a:r>
              <a:rPr lang="zh-CN" altLang="en-US" sz="2800" b="1">
                <a:latin typeface="Times New Roman" panose="02020603050405020304" pitchFamily="18" charset="0"/>
              </a:rPr>
              <a:t>，结构紧凑。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．传动平稳，噪声小。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．自锁蜗杆螺旋线升角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≤</a:t>
            </a:r>
            <a:r>
              <a:rPr lang="en-US" altLang="zh-CN" sz="1200" b="1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实现自锁。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88454" name="文本框 488453"/>
          <p:cNvSpPr txBox="1">
            <a:spLocks noChangeArrowheads="1"/>
          </p:cNvSpPr>
          <p:nvPr/>
        </p:nvSpPr>
        <p:spPr bwMode="auto">
          <a:xfrm>
            <a:off x="2351088" y="4292600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缺点：因为交错轴传动，齿面相对滑动大，所以摩擦磨损大，发热大，效率低，寿命短。</a:t>
            </a:r>
          </a:p>
        </p:txBody>
      </p:sp>
      <p:sp>
        <p:nvSpPr>
          <p:cNvPr id="81924" name="矩形 488458"/>
          <p:cNvSpPr>
            <a:spLocks noChangeArrowheads="1"/>
          </p:cNvSpPr>
          <p:nvPr/>
        </p:nvSpPr>
        <p:spPr bwMode="auto">
          <a:xfrm>
            <a:off x="2424113" y="14843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优点：</a:t>
            </a:r>
          </a:p>
        </p:txBody>
      </p:sp>
    </p:spTree>
    <p:extLst>
      <p:ext uri="{BB962C8B-B14F-4D97-AF65-F5344CB8AC3E}">
        <p14:creationId xmlns:p14="http://schemas.microsoft.com/office/powerpoint/2010/main" val="39692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/>
      <p:bldP spid="488451" grpId="0"/>
      <p:bldP spid="4884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489473" descr="11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852738"/>
            <a:ext cx="52832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5" name="文本框 489474"/>
          <p:cNvSpPr txBox="1">
            <a:spLocks noChangeArrowheads="1"/>
          </p:cNvSpPr>
          <p:nvPr/>
        </p:nvSpPr>
        <p:spPr bwMode="auto">
          <a:xfrm>
            <a:off x="1847850" y="836613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二、普通圆柱蜗杆传动的主要参数及几何尺寸计算</a:t>
            </a:r>
          </a:p>
        </p:txBody>
      </p:sp>
      <p:sp>
        <p:nvSpPr>
          <p:cNvPr id="489476" name="文本框 489475"/>
          <p:cNvSpPr txBox="1">
            <a:spLocks noChangeArrowheads="1"/>
          </p:cNvSpPr>
          <p:nvPr/>
        </p:nvSpPr>
        <p:spPr bwMode="auto">
          <a:xfrm>
            <a:off x="1992314" y="1557338"/>
            <a:ext cx="8675687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</a:rPr>
              <a:t>中间平面：通过蜗杆轴线，垂直于蜗轮轴线的平面。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蜗杆轴面：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     </a:t>
            </a:r>
            <a:r>
              <a:rPr lang="zh-CN" altLang="en-US" sz="2800" b="1">
                <a:latin typeface="Times New Roman" panose="02020603050405020304" pitchFamily="18" charset="0"/>
              </a:rPr>
              <a:t>蜗轮端面：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/>
      <p:bldP spid="4894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102851"/>
          <p:cNvSpPr txBox="1">
            <a:spLocks noChangeArrowheads="1"/>
          </p:cNvSpPr>
          <p:nvPr/>
        </p:nvSpPr>
        <p:spPr bwMode="auto">
          <a:xfrm>
            <a:off x="2424113" y="1052513"/>
            <a:ext cx="7620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．机械零件的设计准则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）强度准则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）刚度准则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弯曲刚度：挠度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  偏转角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扭转刚度：扭转角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）寿命准则：腐蚀、磨损和疲劳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）振动稳定性准则：防止共振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（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）可靠性准则</a:t>
            </a:r>
          </a:p>
        </p:txBody>
      </p:sp>
      <p:graphicFrame>
        <p:nvGraphicFramePr>
          <p:cNvPr id="10242" name="对象 1102852"/>
          <p:cNvGraphicFramePr>
            <a:graphicFrameLocks/>
          </p:cNvGraphicFramePr>
          <p:nvPr/>
        </p:nvGraphicFramePr>
        <p:xfrm>
          <a:off x="5232400" y="1557339"/>
          <a:ext cx="2057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65517" imgH="419417" progId="Equation.3">
                  <p:embed/>
                </p:oleObj>
              </mc:Choice>
              <mc:Fallback>
                <p:oleObj r:id="rId3" imgW="965517" imgH="419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557339"/>
                        <a:ext cx="2057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102853"/>
          <p:cNvGraphicFramePr>
            <a:graphicFrameLocks/>
          </p:cNvGraphicFramePr>
          <p:nvPr/>
        </p:nvGraphicFramePr>
        <p:xfrm>
          <a:off x="6600825" y="2924175"/>
          <a:ext cx="1066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469809" imgH="203341" progId="Equation.DSMT4">
                  <p:embed/>
                </p:oleObj>
              </mc:Choice>
              <mc:Fallback>
                <p:oleObj r:id="rId5" imgW="469809" imgH="20334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924175"/>
                        <a:ext cx="1066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102854"/>
          <p:cNvGraphicFramePr>
            <a:graphicFrameLocks/>
          </p:cNvGraphicFramePr>
          <p:nvPr/>
        </p:nvGraphicFramePr>
        <p:xfrm>
          <a:off x="6672263" y="3644900"/>
          <a:ext cx="1066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469809" imgH="203341" progId="Equation.3">
                  <p:embed/>
                </p:oleObj>
              </mc:Choice>
              <mc:Fallback>
                <p:oleObj r:id="rId7" imgW="469809" imgH="2033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644900"/>
                        <a:ext cx="1066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102873"/>
          <p:cNvGraphicFramePr>
            <a:graphicFrameLocks/>
          </p:cNvGraphicFramePr>
          <p:nvPr/>
        </p:nvGraphicFramePr>
        <p:xfrm>
          <a:off x="6672263" y="4292600"/>
          <a:ext cx="10033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9" imgW="482498" imgH="203341" progId="Equation.3">
                  <p:embed/>
                </p:oleObj>
              </mc:Choice>
              <mc:Fallback>
                <p:oleObj r:id="rId9" imgW="482498" imgH="2033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292600"/>
                        <a:ext cx="10033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328163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文本框 490497"/>
          <p:cNvSpPr txBox="1">
            <a:spLocks noChangeArrowheads="1"/>
          </p:cNvSpPr>
          <p:nvPr/>
        </p:nvSpPr>
        <p:spPr bwMode="auto">
          <a:xfrm>
            <a:off x="2286000" y="700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．主要参数及其选择</a:t>
            </a:r>
          </a:p>
        </p:txBody>
      </p:sp>
      <p:sp>
        <p:nvSpPr>
          <p:cNvPr id="490499" name="文本框 490498"/>
          <p:cNvSpPr txBox="1">
            <a:spLocks noChangeArrowheads="1"/>
          </p:cNvSpPr>
          <p:nvPr/>
        </p:nvSpPr>
        <p:spPr bwMode="auto">
          <a:xfrm>
            <a:off x="2362200" y="12334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）模数</a:t>
            </a:r>
            <a:r>
              <a:rPr lang="en-US" altLang="zh-CN" sz="2800" b="1"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，压力角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90500" name="文本框 490499"/>
          <p:cNvSpPr txBox="1">
            <a:spLocks noChangeArrowheads="1"/>
          </p:cNvSpPr>
          <p:nvPr/>
        </p:nvSpPr>
        <p:spPr bwMode="auto">
          <a:xfrm>
            <a:off x="2895600" y="1919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正确啮合条件：</a:t>
            </a:r>
          </a:p>
        </p:txBody>
      </p:sp>
      <p:grpSp>
        <p:nvGrpSpPr>
          <p:cNvPr id="490501" name="组合 490500"/>
          <p:cNvGrpSpPr>
            <a:grpSpLocks/>
          </p:cNvGrpSpPr>
          <p:nvPr/>
        </p:nvGrpSpPr>
        <p:grpSpPr bwMode="auto">
          <a:xfrm>
            <a:off x="5410200" y="1614488"/>
            <a:ext cx="3124200" cy="1295400"/>
            <a:chOff x="2352" y="816"/>
            <a:chExt cx="1968" cy="816"/>
          </a:xfrm>
        </p:grpSpPr>
        <p:graphicFrame>
          <p:nvGraphicFramePr>
            <p:cNvPr id="83973" name="对象 490501"/>
            <p:cNvGraphicFramePr>
              <a:graphicFrameLocks/>
            </p:cNvGraphicFramePr>
            <p:nvPr/>
          </p:nvGraphicFramePr>
          <p:xfrm>
            <a:off x="2584" y="816"/>
            <a:ext cx="173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r:id="rId3" imgW="2756217" imgH="1295717" progId="Equation.3">
                    <p:embed/>
                  </p:oleObj>
                </mc:Choice>
                <mc:Fallback>
                  <p:oleObj r:id="rId3" imgW="2756217" imgH="129571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816"/>
                          <a:ext cx="173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左大括号 490502"/>
            <p:cNvSpPr>
              <a:spLocks/>
            </p:cNvSpPr>
            <p:nvPr/>
          </p:nvSpPr>
          <p:spPr bwMode="auto">
            <a:xfrm>
              <a:off x="2352" y="912"/>
              <a:ext cx="96" cy="624"/>
            </a:xfrm>
            <a:prstGeom prst="leftBrace">
              <a:avLst>
                <a:gd name="adj1" fmla="val 541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90504" name="文本框 490503"/>
          <p:cNvSpPr txBox="1">
            <a:spLocks noChangeArrowheads="1"/>
          </p:cNvSpPr>
          <p:nvPr/>
        </p:nvSpPr>
        <p:spPr bwMode="auto">
          <a:xfrm>
            <a:off x="2351088" y="2924176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）蜗杆分度圆直径</a:t>
            </a:r>
          </a:p>
        </p:txBody>
      </p:sp>
      <p:sp>
        <p:nvSpPr>
          <p:cNvPr id="490505" name="文本框 490504"/>
          <p:cNvSpPr txBox="1">
            <a:spLocks noChangeArrowheads="1"/>
          </p:cNvSpPr>
          <p:nvPr/>
        </p:nvSpPr>
        <p:spPr bwMode="auto">
          <a:xfrm>
            <a:off x="5735638" y="2924176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：标准化，减小刀具数目。</a:t>
            </a:r>
          </a:p>
        </p:txBody>
      </p:sp>
      <p:graphicFrame>
        <p:nvGraphicFramePr>
          <p:cNvPr id="490506" name="对象 490505"/>
          <p:cNvGraphicFramePr>
            <a:graphicFrameLocks/>
          </p:cNvGraphicFramePr>
          <p:nvPr/>
        </p:nvGraphicFramePr>
        <p:xfrm>
          <a:off x="3143250" y="3500438"/>
          <a:ext cx="252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r:id="rId5" imgW="2527617" imgH="876617" progId="Equation.3">
                  <p:embed/>
                </p:oleObj>
              </mc:Choice>
              <mc:Fallback>
                <p:oleObj r:id="rId5" imgW="2527617" imgH="8766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00438"/>
                        <a:ext cx="2527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对象 490506"/>
          <p:cNvGraphicFramePr>
            <a:graphicFrameLocks/>
          </p:cNvGraphicFramePr>
          <p:nvPr/>
        </p:nvGraphicFramePr>
        <p:xfrm>
          <a:off x="3143250" y="3860800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7" imgW="940117" imgH="825817" progId="Equation.3">
                  <p:embed/>
                </p:oleObj>
              </mc:Choice>
              <mc:Fallback>
                <p:oleObj r:id="rId7" imgW="940117" imgH="8258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860800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对象 490507"/>
          <p:cNvGraphicFramePr>
            <a:graphicFrameLocks/>
          </p:cNvGraphicFramePr>
          <p:nvPr/>
        </p:nvGraphicFramePr>
        <p:xfrm>
          <a:off x="4224338" y="4076700"/>
          <a:ext cx="444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r:id="rId9" imgW="4445317" imgH="470217" progId="Equation.3">
                  <p:embed/>
                </p:oleObj>
              </mc:Choice>
              <mc:Fallback>
                <p:oleObj r:id="rId9" imgW="4445317" imgH="470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076700"/>
                        <a:ext cx="444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0" name="文本框 490509"/>
          <p:cNvSpPr txBox="1">
            <a:spLocks noChangeArrowheads="1"/>
          </p:cNvSpPr>
          <p:nvPr/>
        </p:nvSpPr>
        <p:spPr bwMode="auto">
          <a:xfrm>
            <a:off x="2351088" y="4724401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）蜗杆头数</a:t>
            </a:r>
            <a:r>
              <a:rPr lang="en-US" altLang="zh-CN" sz="2800" b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，头数多效率高。</a:t>
            </a:r>
          </a:p>
        </p:txBody>
      </p:sp>
      <p:sp>
        <p:nvSpPr>
          <p:cNvPr id="490511" name="文本框 490510"/>
          <p:cNvSpPr txBox="1">
            <a:spLocks noChangeArrowheads="1"/>
          </p:cNvSpPr>
          <p:nvPr/>
        </p:nvSpPr>
        <p:spPr bwMode="auto">
          <a:xfrm>
            <a:off x="2351088" y="5229226"/>
            <a:ext cx="720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）导程角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，蜗轮螺旋角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90512" name="对象 490511"/>
          <p:cNvGraphicFramePr>
            <a:graphicFrameLocks/>
          </p:cNvGraphicFramePr>
          <p:nvPr/>
        </p:nvGraphicFramePr>
        <p:xfrm>
          <a:off x="7248525" y="5300663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r:id="rId11" imgW="761986" imgH="381152" progId="Equation.3">
                  <p:embed/>
                </p:oleObj>
              </mc:Choice>
              <mc:Fallback>
                <p:oleObj r:id="rId11" imgW="761986" imgH="3811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300663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8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/>
      <p:bldP spid="490499" grpId="0"/>
      <p:bldP spid="490500" grpId="0"/>
      <p:bldP spid="490504" grpId="0"/>
      <p:bldP spid="490505" grpId="0"/>
      <p:bldP spid="490510" grpId="0"/>
      <p:bldP spid="4905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5" name="文本框 493574"/>
          <p:cNvSpPr txBox="1">
            <a:spLocks noChangeArrowheads="1"/>
          </p:cNvSpPr>
          <p:nvPr/>
        </p:nvSpPr>
        <p:spPr bwMode="auto">
          <a:xfrm>
            <a:off x="2279650" y="692151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）传动比：</a:t>
            </a:r>
          </a:p>
        </p:txBody>
      </p:sp>
      <p:graphicFrame>
        <p:nvGraphicFramePr>
          <p:cNvPr id="493576" name="对象 493575"/>
          <p:cNvGraphicFramePr>
            <a:graphicFrameLocks/>
          </p:cNvGraphicFramePr>
          <p:nvPr/>
        </p:nvGraphicFramePr>
        <p:xfrm>
          <a:off x="4583113" y="549275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r:id="rId3" imgW="2349817" imgH="914717" progId="Equation.3">
                  <p:embed/>
                </p:oleObj>
              </mc:Choice>
              <mc:Fallback>
                <p:oleObj r:id="rId3" imgW="2349817" imgH="914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49275"/>
                        <a:ext cx="2349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7" name="文本框 493576"/>
          <p:cNvSpPr txBox="1">
            <a:spLocks noChangeArrowheads="1"/>
          </p:cNvSpPr>
          <p:nvPr/>
        </p:nvSpPr>
        <p:spPr bwMode="auto">
          <a:xfrm>
            <a:off x="2279650" y="15573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）中心距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93578" name="对象 493577"/>
          <p:cNvGraphicFramePr>
            <a:graphicFrameLocks/>
          </p:cNvGraphicFramePr>
          <p:nvPr/>
        </p:nvGraphicFramePr>
        <p:xfrm>
          <a:off x="4727575" y="1412875"/>
          <a:ext cx="391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5" imgW="3911917" imgH="825817" progId="Equation.3">
                  <p:embed/>
                </p:oleObj>
              </mc:Choice>
              <mc:Fallback>
                <p:oleObj r:id="rId5" imgW="3911917" imgH="8258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412875"/>
                        <a:ext cx="391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0" name="文本框 493579"/>
          <p:cNvSpPr txBox="1">
            <a:spLocks noChangeArrowheads="1"/>
          </p:cNvSpPr>
          <p:nvPr/>
        </p:nvSpPr>
        <p:spPr bwMode="auto">
          <a:xfrm>
            <a:off x="2135189" y="2276476"/>
            <a:ext cx="813752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三、蜗杆传动的变位特点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变位的目的：避免根切、凑中心距、提高强度。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变位的特点：刀具标准化，仅蜗轮变位，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  蜗杆不变位。 </a:t>
            </a:r>
          </a:p>
        </p:txBody>
      </p:sp>
      <p:sp>
        <p:nvSpPr>
          <p:cNvPr id="493581" name="文本框 493580"/>
          <p:cNvSpPr txBox="1">
            <a:spLocks noChangeArrowheads="1"/>
          </p:cNvSpPr>
          <p:nvPr/>
        </p:nvSpPr>
        <p:spPr bwMode="auto">
          <a:xfrm>
            <a:off x="2927350" y="4437063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变位方式：</a:t>
            </a:r>
          </a:p>
        </p:txBody>
      </p:sp>
      <p:grpSp>
        <p:nvGrpSpPr>
          <p:cNvPr id="493582" name="组合 493581"/>
          <p:cNvGrpSpPr>
            <a:grpSpLocks/>
          </p:cNvGrpSpPr>
          <p:nvPr/>
        </p:nvGrpSpPr>
        <p:grpSpPr bwMode="auto">
          <a:xfrm>
            <a:off x="4656138" y="4292600"/>
            <a:ext cx="4635500" cy="946150"/>
            <a:chOff x="480" y="700"/>
            <a:chExt cx="2920" cy="596"/>
          </a:xfrm>
        </p:grpSpPr>
        <p:sp>
          <p:nvSpPr>
            <p:cNvPr id="85000" name="文本框 493582"/>
            <p:cNvSpPr txBox="1">
              <a:spLocks noChangeArrowheads="1"/>
            </p:cNvSpPr>
            <p:nvPr/>
          </p:nvSpPr>
          <p:spPr bwMode="auto">
            <a:xfrm>
              <a:off x="480" y="825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①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变位后</a:t>
              </a:r>
            </a:p>
          </p:txBody>
        </p:sp>
        <p:sp>
          <p:nvSpPr>
            <p:cNvPr id="85001" name="文本框 493583"/>
            <p:cNvSpPr txBox="1">
              <a:spLocks noChangeArrowheads="1"/>
            </p:cNvSpPr>
            <p:nvPr/>
          </p:nvSpPr>
          <p:spPr bwMode="auto">
            <a:xfrm>
              <a:off x="1632" y="700"/>
              <a:ext cx="12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齿数不变中心距变</a:t>
              </a:r>
            </a:p>
          </p:txBody>
        </p:sp>
        <p:sp>
          <p:nvSpPr>
            <p:cNvPr id="85002" name="左大括号 493584"/>
            <p:cNvSpPr>
              <a:spLocks/>
            </p:cNvSpPr>
            <p:nvPr/>
          </p:nvSpPr>
          <p:spPr bwMode="auto">
            <a:xfrm>
              <a:off x="1536" y="816"/>
              <a:ext cx="96" cy="384"/>
            </a:xfrm>
            <a:prstGeom prst="leftBrace">
              <a:avLst>
                <a:gd name="adj1" fmla="val 333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3" name="对象 493585"/>
            <p:cNvGraphicFramePr>
              <a:graphicFrameLocks/>
            </p:cNvGraphicFramePr>
            <p:nvPr/>
          </p:nvGraphicFramePr>
          <p:xfrm>
            <a:off x="2688" y="720"/>
            <a:ext cx="7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r:id="rId7" imgW="1130127" imgH="825459" progId="Equation.3">
                    <p:embed/>
                  </p:oleObj>
                </mc:Choice>
                <mc:Fallback>
                  <p:oleObj r:id="rId7" imgW="1130127" imgH="82545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720"/>
                          <a:ext cx="7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588" name="组合 493587"/>
          <p:cNvGrpSpPr>
            <a:grpSpLocks/>
          </p:cNvGrpSpPr>
          <p:nvPr/>
        </p:nvGrpSpPr>
        <p:grpSpPr bwMode="auto">
          <a:xfrm>
            <a:off x="4656138" y="5229226"/>
            <a:ext cx="5092700" cy="904875"/>
            <a:chOff x="576" y="1776"/>
            <a:chExt cx="3208" cy="570"/>
          </a:xfrm>
        </p:grpSpPr>
        <p:sp>
          <p:nvSpPr>
            <p:cNvPr id="85005" name="文本框 493588"/>
            <p:cNvSpPr txBox="1">
              <a:spLocks noChangeArrowheads="1"/>
            </p:cNvSpPr>
            <p:nvPr/>
          </p:nvSpPr>
          <p:spPr bwMode="auto">
            <a:xfrm>
              <a:off x="576" y="190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②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变位后</a:t>
              </a:r>
            </a:p>
          </p:txBody>
        </p:sp>
        <p:sp>
          <p:nvSpPr>
            <p:cNvPr id="85006" name="文本框 493589"/>
            <p:cNvSpPr txBox="1">
              <a:spLocks noChangeArrowheads="1"/>
            </p:cNvSpPr>
            <p:nvPr/>
          </p:nvSpPr>
          <p:spPr bwMode="auto">
            <a:xfrm>
              <a:off x="1728" y="1776"/>
              <a:ext cx="12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齿数变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中心距不变</a:t>
              </a:r>
            </a:p>
          </p:txBody>
        </p:sp>
        <p:sp>
          <p:nvSpPr>
            <p:cNvPr id="85007" name="左大括号 493590"/>
            <p:cNvSpPr>
              <a:spLocks/>
            </p:cNvSpPr>
            <p:nvPr/>
          </p:nvSpPr>
          <p:spPr bwMode="auto">
            <a:xfrm>
              <a:off x="1632" y="1892"/>
              <a:ext cx="96" cy="384"/>
            </a:xfrm>
            <a:prstGeom prst="leftBrace">
              <a:avLst>
                <a:gd name="adj1" fmla="val 333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8" name="对象 493591"/>
            <p:cNvGraphicFramePr>
              <a:graphicFrameLocks/>
            </p:cNvGraphicFramePr>
            <p:nvPr/>
          </p:nvGraphicFramePr>
          <p:xfrm>
            <a:off x="3072" y="1784"/>
            <a:ext cx="7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r:id="rId9" imgW="1130127" imgH="825459" progId="Equation.3">
                    <p:embed/>
                  </p:oleObj>
                </mc:Choice>
                <mc:Fallback>
                  <p:oleObj r:id="rId9" imgW="1130127" imgH="82545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784"/>
                          <a:ext cx="7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4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5" grpId="0"/>
      <p:bldP spid="493577" grpId="0"/>
      <p:bldP spid="493580" grpId="0"/>
      <p:bldP spid="49358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文本框 499713"/>
          <p:cNvSpPr txBox="1">
            <a:spLocks noChangeArrowheads="1"/>
          </p:cNvSpPr>
          <p:nvPr/>
        </p:nvSpPr>
        <p:spPr bwMode="auto">
          <a:xfrm>
            <a:off x="2362200" y="53340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四、普通圆柱蜗杆传动承载能力计算</a:t>
            </a:r>
          </a:p>
        </p:txBody>
      </p:sp>
      <p:sp>
        <p:nvSpPr>
          <p:cNvPr id="499715" name="文本框 499714"/>
          <p:cNvSpPr txBox="1">
            <a:spLocks noChangeArrowheads="1"/>
          </p:cNvSpPr>
          <p:nvPr/>
        </p:nvSpPr>
        <p:spPr bwMode="auto">
          <a:xfrm>
            <a:off x="2438400" y="1143001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．失效形式、设计准则及常用材料</a:t>
            </a:r>
          </a:p>
        </p:txBody>
      </p:sp>
      <p:sp>
        <p:nvSpPr>
          <p:cNvPr id="499716" name="文本框 499715"/>
          <p:cNvSpPr txBox="1">
            <a:spLocks noChangeArrowheads="1"/>
          </p:cNvSpPr>
          <p:nvPr/>
        </p:nvSpPr>
        <p:spPr bwMode="auto">
          <a:xfrm>
            <a:off x="2438400" y="16144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特点：蜗轮失效：材料（蜗杆强度高）、结构。</a:t>
            </a:r>
          </a:p>
        </p:txBody>
      </p:sp>
      <p:sp>
        <p:nvSpPr>
          <p:cNvPr id="499717" name="文本框 499716"/>
          <p:cNvSpPr txBox="1">
            <a:spLocks noChangeArrowheads="1"/>
          </p:cNvSpPr>
          <p:nvPr/>
        </p:nvSpPr>
        <p:spPr bwMode="auto">
          <a:xfrm>
            <a:off x="3503613" y="2133601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交错轴传动：</a:t>
            </a:r>
            <a:r>
              <a:rPr lang="en-US" altLang="zh-CN" sz="2800" b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↑</a:t>
            </a:r>
            <a:r>
              <a:rPr lang="zh-CN" altLang="en-US" sz="2800" b="1">
                <a:latin typeface="Times New Roman" panose="02020603050405020304" pitchFamily="18" charset="0"/>
              </a:rPr>
              <a:t>摩擦磨损</a:t>
            </a:r>
            <a:r>
              <a:rPr lang="en-US" altLang="zh-CN" sz="2800" b="1">
                <a:latin typeface="Times New Roman" panose="02020603050405020304" pitchFamily="18" charset="0"/>
              </a:rPr>
              <a:t>↑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 </a:t>
            </a:r>
            <a:r>
              <a:rPr lang="en-US" altLang="zh-CN" sz="2800" b="1">
                <a:latin typeface="Times New Roman" panose="02020603050405020304" pitchFamily="18" charset="0"/>
              </a:rPr>
              <a:t>↓</a:t>
            </a:r>
            <a:r>
              <a:rPr lang="zh-CN" altLang="zh-CN" sz="2800" b="1">
                <a:latin typeface="Times New Roman" panose="02020603050405020304" pitchFamily="18" charset="0"/>
              </a:rPr>
              <a:t>发热</a:t>
            </a:r>
            <a:r>
              <a:rPr lang="en-US" altLang="zh-CN" sz="2800" b="1">
                <a:latin typeface="Times New Roman" panose="02020603050405020304" pitchFamily="18" charset="0"/>
              </a:rPr>
              <a:t>↑</a:t>
            </a:r>
          </a:p>
        </p:txBody>
      </p:sp>
      <p:sp>
        <p:nvSpPr>
          <p:cNvPr id="499718" name="文本框 499717"/>
          <p:cNvSpPr txBox="1">
            <a:spLocks noChangeArrowheads="1"/>
          </p:cNvSpPr>
          <p:nvPr/>
        </p:nvSpPr>
        <p:spPr bwMode="auto">
          <a:xfrm>
            <a:off x="2514600" y="2528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）失效形式：</a:t>
            </a:r>
          </a:p>
        </p:txBody>
      </p:sp>
      <p:grpSp>
        <p:nvGrpSpPr>
          <p:cNvPr id="499719" name="组合 499718"/>
          <p:cNvGrpSpPr>
            <a:grpSpLocks/>
          </p:cNvGrpSpPr>
          <p:nvPr/>
        </p:nvGrpSpPr>
        <p:grpSpPr bwMode="auto">
          <a:xfrm>
            <a:off x="3200400" y="3048001"/>
            <a:ext cx="5105400" cy="1376363"/>
            <a:chOff x="2112" y="1584"/>
            <a:chExt cx="3216" cy="867"/>
          </a:xfrm>
        </p:grpSpPr>
        <p:sp>
          <p:nvSpPr>
            <p:cNvPr id="86023" name="文本框 499719"/>
            <p:cNvSpPr txBox="1">
              <a:spLocks noChangeArrowheads="1"/>
            </p:cNvSpPr>
            <p:nvPr/>
          </p:nvSpPr>
          <p:spPr bwMode="auto">
            <a:xfrm>
              <a:off x="2304" y="1584"/>
              <a:ext cx="3024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闭式：润滑良好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—</a:t>
              </a:r>
              <a:r>
                <a:rPr lang="zh-CN" altLang="en-US" sz="2800" b="1">
                  <a:latin typeface="Times New Roman" panose="02020603050405020304" pitchFamily="18" charset="0"/>
                </a:rPr>
                <a:t>点蚀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      润滑不好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—</a:t>
              </a:r>
              <a:r>
                <a:rPr lang="zh-CN" altLang="en-US" sz="2800" b="1">
                  <a:latin typeface="Times New Roman" panose="02020603050405020304" pitchFamily="18" charset="0"/>
                </a:rPr>
                <a:t>胶合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开式：磨损</a:t>
              </a:r>
            </a:p>
          </p:txBody>
        </p:sp>
        <p:sp>
          <p:nvSpPr>
            <p:cNvPr id="86024" name="左大括号 499720"/>
            <p:cNvSpPr>
              <a:spLocks/>
            </p:cNvSpPr>
            <p:nvPr/>
          </p:nvSpPr>
          <p:spPr bwMode="auto">
            <a:xfrm>
              <a:off x="2112" y="1728"/>
              <a:ext cx="192" cy="624"/>
            </a:xfrm>
            <a:prstGeom prst="leftBrace">
              <a:avLst>
                <a:gd name="adj1" fmla="val 270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99722" name="文本框 499721"/>
          <p:cNvSpPr txBox="1">
            <a:spLocks noChangeArrowheads="1"/>
          </p:cNvSpPr>
          <p:nvPr/>
        </p:nvSpPr>
        <p:spPr bwMode="auto">
          <a:xfrm>
            <a:off x="2495550" y="44370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）设计准则：</a:t>
            </a:r>
          </a:p>
        </p:txBody>
      </p:sp>
      <p:grpSp>
        <p:nvGrpSpPr>
          <p:cNvPr id="499723" name="组合 499722"/>
          <p:cNvGrpSpPr>
            <a:grpSpLocks/>
          </p:cNvGrpSpPr>
          <p:nvPr/>
        </p:nvGrpSpPr>
        <p:grpSpPr bwMode="auto">
          <a:xfrm>
            <a:off x="3276600" y="4967289"/>
            <a:ext cx="6019800" cy="904875"/>
            <a:chOff x="1104" y="3129"/>
            <a:chExt cx="3792" cy="570"/>
          </a:xfrm>
        </p:grpSpPr>
        <p:sp>
          <p:nvSpPr>
            <p:cNvPr id="86027" name="文本框 499723"/>
            <p:cNvSpPr txBox="1">
              <a:spLocks noChangeArrowheads="1"/>
            </p:cNvSpPr>
            <p:nvPr/>
          </p:nvSpPr>
          <p:spPr bwMode="auto">
            <a:xfrm>
              <a:off x="1200" y="3129"/>
              <a:ext cx="3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闭式：接设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—</a:t>
              </a:r>
              <a:r>
                <a:rPr lang="zh-CN" altLang="en-US" sz="2800" b="1">
                  <a:latin typeface="Times New Roman" panose="02020603050405020304" pitchFamily="18" charset="0"/>
                </a:rPr>
                <a:t>弯较，热平衡计算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开式：仅按弯设（或</a:t>
              </a:r>
              <a:r>
                <a:rPr lang="en-US" altLang="zh-CN" sz="2800" b="1">
                  <a:latin typeface="Times New Roman" panose="02020603050405020304" pitchFamily="18" charset="0"/>
                </a:rPr>
                <a:t>Z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&gt;80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86028" name="左大括号 499724"/>
            <p:cNvSpPr>
              <a:spLocks/>
            </p:cNvSpPr>
            <p:nvPr/>
          </p:nvSpPr>
          <p:spPr bwMode="auto">
            <a:xfrm>
              <a:off x="1104" y="321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5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/>
      <p:bldP spid="499715" grpId="0"/>
      <p:bldP spid="499716" grpId="0"/>
      <p:bldP spid="499717" grpId="0"/>
      <p:bldP spid="499718" grpId="0"/>
      <p:bldP spid="4997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图片 501761" descr="11-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7"/>
          <a:stretch>
            <a:fillRect/>
          </a:stretch>
        </p:blipFill>
        <p:spPr bwMode="auto">
          <a:xfrm>
            <a:off x="6756400" y="620714"/>
            <a:ext cx="3911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63" name="文本框 501762"/>
          <p:cNvSpPr txBox="1">
            <a:spLocks noChangeArrowheads="1"/>
          </p:cNvSpPr>
          <p:nvPr/>
        </p:nvSpPr>
        <p:spPr bwMode="auto">
          <a:xfrm>
            <a:off x="2424114" y="1125538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．受力分析</a:t>
            </a:r>
          </a:p>
        </p:txBody>
      </p:sp>
      <p:graphicFrame>
        <p:nvGraphicFramePr>
          <p:cNvPr id="501764" name="对象 501763"/>
          <p:cNvGraphicFramePr>
            <a:graphicFrameLocks/>
          </p:cNvGraphicFramePr>
          <p:nvPr/>
        </p:nvGraphicFramePr>
        <p:xfrm>
          <a:off x="1703388" y="3573464"/>
          <a:ext cx="5472112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r:id="rId4" imgW="8138477" imgH="3999293" progId="Word.Document.8">
                  <p:embed/>
                </p:oleObj>
              </mc:Choice>
              <mc:Fallback>
                <p:oleObj r:id="rId4" imgW="8138477" imgH="399929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573464"/>
                        <a:ext cx="5472112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5" name="对象 501764"/>
          <p:cNvGraphicFramePr>
            <a:graphicFrameLocks/>
          </p:cNvGraphicFramePr>
          <p:nvPr/>
        </p:nvGraphicFramePr>
        <p:xfrm>
          <a:off x="2495550" y="184467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r:id="rId6" imgW="2299017" imgH="470217" progId="Equation.3">
                  <p:embed/>
                </p:oleObj>
              </mc:Choice>
              <mc:Fallback>
                <p:oleObj r:id="rId6" imgW="2299017" imgH="4702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844675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6" name="对象 501765"/>
          <p:cNvGraphicFramePr>
            <a:graphicFrameLocks/>
          </p:cNvGraphicFramePr>
          <p:nvPr/>
        </p:nvGraphicFramePr>
        <p:xfrm>
          <a:off x="2495550" y="2420938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r:id="rId8" imgW="1498917" imgH="419417" progId="Equation.3">
                  <p:embed/>
                </p:oleObj>
              </mc:Choice>
              <mc:Fallback>
                <p:oleObj r:id="rId8" imgW="1498917" imgH="419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420938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5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文本框 503809"/>
          <p:cNvSpPr txBox="1">
            <a:spLocks noChangeArrowheads="1"/>
          </p:cNvSpPr>
          <p:nvPr/>
        </p:nvSpPr>
        <p:spPr bwMode="auto">
          <a:xfrm>
            <a:off x="1774825" y="1052513"/>
            <a:ext cx="80772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3</a:t>
            </a:r>
            <a:r>
              <a:rPr lang="zh-CN" altLang="en-US" sz="2800" b="1">
                <a:latin typeface="Times New Roman" panose="02020603050405020304" pitchFamily="18" charset="0"/>
              </a:rPr>
              <a:t>．强度计算：只对蜗轮进行计算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特点：相当于斜齿轮、斜齿条传动。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设计方法：同齿轮。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．蜗杆的刚度计算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03822" name="文本框 503821"/>
          <p:cNvSpPr txBox="1">
            <a:spLocks noChangeArrowheads="1"/>
          </p:cNvSpPr>
          <p:nvPr/>
        </p:nvSpPr>
        <p:spPr bwMode="auto">
          <a:xfrm>
            <a:off x="2279650" y="3357564"/>
            <a:ext cx="73596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适用于：载荷大、精度高、</a:t>
            </a:r>
            <a:r>
              <a:rPr lang="en-US" altLang="zh-CN" sz="2800" b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&gt;80</a:t>
            </a:r>
            <a:r>
              <a:rPr lang="zh-CN" altLang="en-US" sz="2800" b="1">
                <a:latin typeface="Times New Roman" panose="02020603050405020304" pitchFamily="18" charset="0"/>
              </a:rPr>
              <a:t>时，蜗杆刚度不足、变形过大、载荷集中，按轴的弯曲刚度计算。</a:t>
            </a:r>
          </a:p>
        </p:txBody>
      </p:sp>
      <p:grpSp>
        <p:nvGrpSpPr>
          <p:cNvPr id="503823" name="组合 503822"/>
          <p:cNvGrpSpPr>
            <a:grpSpLocks/>
          </p:cNvGrpSpPr>
          <p:nvPr/>
        </p:nvGrpSpPr>
        <p:grpSpPr bwMode="auto">
          <a:xfrm>
            <a:off x="1992314" y="4724400"/>
            <a:ext cx="8015287" cy="939800"/>
            <a:chOff x="240" y="3312"/>
            <a:chExt cx="5049" cy="592"/>
          </a:xfrm>
        </p:grpSpPr>
        <p:sp>
          <p:nvSpPr>
            <p:cNvPr id="88068" name="文本框 503823"/>
            <p:cNvSpPr txBox="1">
              <a:spLocks noChangeArrowheads="1"/>
            </p:cNvSpPr>
            <p:nvPr/>
          </p:nvSpPr>
          <p:spPr bwMode="auto">
            <a:xfrm>
              <a:off x="240" y="345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最大挠度：</a:t>
              </a:r>
            </a:p>
          </p:txBody>
        </p:sp>
        <p:graphicFrame>
          <p:nvGraphicFramePr>
            <p:cNvPr id="88069" name="对象 503824"/>
            <p:cNvGraphicFramePr>
              <a:graphicFrameLocks/>
            </p:cNvGraphicFramePr>
            <p:nvPr/>
          </p:nvGraphicFramePr>
          <p:xfrm>
            <a:off x="1344" y="3312"/>
            <a:ext cx="394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r:id="rId3" imgW="6261417" imgH="940117" progId="Equation.3">
                    <p:embed/>
                  </p:oleObj>
                </mc:Choice>
                <mc:Fallback>
                  <p:oleObj r:id="rId3" imgW="6261417" imgH="94011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3945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21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0382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8" name="文本框 512007"/>
          <p:cNvSpPr txBox="1">
            <a:spLocks noChangeArrowheads="1"/>
          </p:cNvSpPr>
          <p:nvPr/>
        </p:nvSpPr>
        <p:spPr bwMode="auto">
          <a:xfrm>
            <a:off x="2063750" y="134143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五、蜗杆传动的效率、润滑、热平衡计算</a:t>
            </a:r>
          </a:p>
        </p:txBody>
      </p:sp>
      <p:sp>
        <p:nvSpPr>
          <p:cNvPr id="512009" name="文本框 512008"/>
          <p:cNvSpPr txBox="1">
            <a:spLocks noChangeArrowheads="1"/>
          </p:cNvSpPr>
          <p:nvPr/>
        </p:nvSpPr>
        <p:spPr bwMode="auto">
          <a:xfrm>
            <a:off x="2208213" y="1989138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．传动效率</a:t>
            </a:r>
          </a:p>
        </p:txBody>
      </p:sp>
      <p:sp>
        <p:nvSpPr>
          <p:cNvPr id="512010" name="文本框 512009"/>
          <p:cNvSpPr txBox="1">
            <a:spLocks noChangeArrowheads="1"/>
          </p:cNvSpPr>
          <p:nvPr/>
        </p:nvSpPr>
        <p:spPr bwMode="auto">
          <a:xfrm>
            <a:off x="2782889" y="2565401"/>
            <a:ext cx="381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总效率：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= 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• 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• 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14" name="文本框 512013"/>
          <p:cNvSpPr txBox="1">
            <a:spLocks noChangeArrowheads="1"/>
          </p:cNvSpPr>
          <p:nvPr/>
        </p:nvSpPr>
        <p:spPr bwMode="auto">
          <a:xfrm>
            <a:off x="2208214" y="3213101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．热平衡计算：连续工作的闭式蜗杆传动</a:t>
            </a:r>
          </a:p>
        </p:txBody>
      </p:sp>
      <p:sp>
        <p:nvSpPr>
          <p:cNvPr id="512016" name="文本框 512015"/>
          <p:cNvSpPr txBox="1">
            <a:spLocks noChangeArrowheads="1"/>
          </p:cNvSpPr>
          <p:nvPr/>
        </p:nvSpPr>
        <p:spPr bwMode="auto">
          <a:xfrm>
            <a:off x="2711451" y="3860801"/>
            <a:ext cx="3529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热平衡条件：</a:t>
            </a:r>
            <a:r>
              <a:rPr lang="en-US" altLang="zh-CN" sz="2800" b="1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 H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512017" name="对象 512016"/>
          <p:cNvGraphicFramePr>
            <a:graphicFrameLocks/>
          </p:cNvGraphicFramePr>
          <p:nvPr/>
        </p:nvGraphicFramePr>
        <p:xfrm>
          <a:off x="2782889" y="4581525"/>
          <a:ext cx="6415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r:id="rId3" imgW="6413817" imgH="927417" progId="Equation.3">
                  <p:embed/>
                </p:oleObj>
              </mc:Choice>
              <mc:Fallback>
                <p:oleObj r:id="rId3" imgW="6413817" imgH="9274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581525"/>
                        <a:ext cx="64150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8" grpId="0"/>
      <p:bldP spid="512009" grpId="0"/>
      <p:bldP spid="512010" grpId="0"/>
      <p:bldP spid="512014" grpId="0"/>
      <p:bldP spid="5120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0" name="文本框 1306629"/>
          <p:cNvSpPr txBox="1"/>
          <p:nvPr/>
        </p:nvSpPr>
        <p:spPr>
          <a:xfrm>
            <a:off x="3503613" y="2636839"/>
            <a:ext cx="541020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 noProof="1">
                <a:effectLst>
                  <a:outerShdw blurRad="38100" dist="38100" dir="2700000">
                    <a:srgbClr val="C0C0C0"/>
                  </a:outerShdw>
                </a:effectLst>
                <a:latin typeface="宋体" pitchFamily="2" charset="-122"/>
                <a:cs typeface="+mn-ea"/>
              </a:rPr>
              <a:t>第十二章  滑动轴承</a:t>
            </a:r>
            <a:endParaRPr lang="zh-CN" altLang="en-US" sz="4000" b="1" noProof="1">
              <a:effectLst>
                <a:outerShdw blurRad="38100" dist="38100" dir="2700000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3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6" name="文本框 527365"/>
          <p:cNvSpPr txBox="1">
            <a:spLocks noChangeArrowheads="1"/>
          </p:cNvSpPr>
          <p:nvPr/>
        </p:nvSpPr>
        <p:spPr bwMode="auto">
          <a:xfrm>
            <a:off x="2279650" y="908051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一、摩擦学：即研究摩擦、磨损及润滑的科学。</a:t>
            </a:r>
          </a:p>
        </p:txBody>
      </p:sp>
      <p:sp>
        <p:nvSpPr>
          <p:cNvPr id="527367" name="文本框 527366"/>
          <p:cNvSpPr txBox="1">
            <a:spLocks noChangeArrowheads="1"/>
          </p:cNvSpPr>
          <p:nvPr/>
        </p:nvSpPr>
        <p:spPr bwMode="auto">
          <a:xfrm>
            <a:off x="2640013" y="1412876"/>
            <a:ext cx="7162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作相对运动的两物体接触面间必然产生摩擦；摩擦的结果必然产生磨损；而减少摩擦、磨损的有效措施是润滑。</a:t>
            </a:r>
          </a:p>
        </p:txBody>
      </p:sp>
      <p:sp>
        <p:nvSpPr>
          <p:cNvPr id="527370" name="文本框 527369"/>
          <p:cNvSpPr txBox="1">
            <a:spLocks noChangeArrowheads="1"/>
          </p:cNvSpPr>
          <p:nvPr/>
        </p:nvSpPr>
        <p:spPr bwMode="auto">
          <a:xfrm>
            <a:off x="2424113" y="2924176"/>
            <a:ext cx="76327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．摩擦表面的摩擦状态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非液体摩擦：混合摩擦，边界摩擦，干摩擦。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液体摩擦</a:t>
            </a:r>
          </a:p>
        </p:txBody>
      </p:sp>
      <p:sp>
        <p:nvSpPr>
          <p:cNvPr id="527372" name="文本框 527371"/>
          <p:cNvSpPr txBox="1">
            <a:spLocks noChangeArrowheads="1"/>
          </p:cNvSpPr>
          <p:nvPr/>
        </p:nvSpPr>
        <p:spPr bwMode="auto">
          <a:xfrm>
            <a:off x="2424114" y="4365626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．磨损：磨损曲线</a:t>
            </a:r>
          </a:p>
        </p:txBody>
      </p:sp>
      <p:sp>
        <p:nvSpPr>
          <p:cNvPr id="527373" name="文本框 527372"/>
          <p:cNvSpPr txBox="1">
            <a:spLocks noChangeArrowheads="1"/>
          </p:cNvSpPr>
          <p:nvPr/>
        </p:nvSpPr>
        <p:spPr bwMode="auto">
          <a:xfrm>
            <a:off x="2424113" y="486886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．润滑：</a:t>
            </a:r>
          </a:p>
        </p:txBody>
      </p:sp>
      <p:sp>
        <p:nvSpPr>
          <p:cNvPr id="91142" name="矩形 527373"/>
          <p:cNvSpPr>
            <a:spLocks noChangeArrowheads="1"/>
          </p:cNvSpPr>
          <p:nvPr/>
        </p:nvSpPr>
        <p:spPr bwMode="auto">
          <a:xfrm>
            <a:off x="3935414" y="486886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润滑的目的</a:t>
            </a:r>
          </a:p>
        </p:txBody>
      </p:sp>
    </p:spTree>
    <p:extLst>
      <p:ext uri="{BB962C8B-B14F-4D97-AF65-F5344CB8AC3E}">
        <p14:creationId xmlns:p14="http://schemas.microsoft.com/office/powerpoint/2010/main" val="16320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/>
      <p:bldP spid="527367" grpId="0"/>
      <p:bldP spid="527370" grpId="0"/>
      <p:bldP spid="527372" grpId="0"/>
      <p:bldP spid="52737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文本框 534529"/>
          <p:cNvSpPr txBox="1">
            <a:spLocks noChangeArrowheads="1"/>
          </p:cNvSpPr>
          <p:nvPr/>
        </p:nvSpPr>
        <p:spPr bwMode="auto">
          <a:xfrm>
            <a:off x="2209800" y="457201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润滑油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534531" name="文本框 534530"/>
          <p:cNvSpPr txBox="1">
            <a:spLocks noChangeArrowheads="1"/>
          </p:cNvSpPr>
          <p:nvPr/>
        </p:nvSpPr>
        <p:spPr bwMode="auto">
          <a:xfrm>
            <a:off x="2286000" y="928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主要性能指标：</a:t>
            </a:r>
          </a:p>
        </p:txBody>
      </p:sp>
      <p:sp>
        <p:nvSpPr>
          <p:cNvPr id="534532" name="文本框 534531"/>
          <p:cNvSpPr txBox="1">
            <a:spLocks noChangeArrowheads="1"/>
          </p:cNvSpPr>
          <p:nvPr/>
        </p:nvSpPr>
        <p:spPr bwMode="auto">
          <a:xfrm>
            <a:off x="2286000" y="14160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① </a:t>
            </a:r>
            <a:r>
              <a:rPr lang="zh-CN" altLang="en-US" sz="2800" b="1">
                <a:latin typeface="宋体" panose="02010600030101010101" pitchFamily="2" charset="-122"/>
              </a:rPr>
              <a:t>粘度：流体抵抗变形的能力（流体内摩擦力阻力的大小）</a:t>
            </a:r>
          </a:p>
        </p:txBody>
      </p:sp>
      <p:grpSp>
        <p:nvGrpSpPr>
          <p:cNvPr id="534593" name="组合 534592"/>
          <p:cNvGrpSpPr>
            <a:grpSpLocks/>
          </p:cNvGrpSpPr>
          <p:nvPr/>
        </p:nvGrpSpPr>
        <p:grpSpPr bwMode="auto">
          <a:xfrm>
            <a:off x="4151313" y="2276475"/>
            <a:ext cx="2743200" cy="901700"/>
            <a:chOff x="528" y="200"/>
            <a:chExt cx="1728" cy="568"/>
          </a:xfrm>
        </p:grpSpPr>
        <p:sp>
          <p:nvSpPr>
            <p:cNvPr id="92165" name="文本框 534593"/>
            <p:cNvSpPr txBox="1">
              <a:spLocks noChangeArrowheads="1"/>
            </p:cNvSpPr>
            <p:nvPr/>
          </p:nvSpPr>
          <p:spPr bwMode="auto">
            <a:xfrm>
              <a:off x="528" y="272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表达式：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166" name="对象 534594"/>
            <p:cNvGraphicFramePr>
              <a:graphicFrameLocks/>
            </p:cNvGraphicFramePr>
            <p:nvPr/>
          </p:nvGraphicFramePr>
          <p:xfrm>
            <a:off x="1392" y="200"/>
            <a:ext cx="86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" r:id="rId3" imgW="1371322" imgH="901626" progId="Equation.3">
                    <p:embed/>
                  </p:oleObj>
                </mc:Choice>
                <mc:Fallback>
                  <p:oleObj r:id="rId3" imgW="1371322" imgH="90162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0"/>
                          <a:ext cx="86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4596" name="文本框 534595"/>
          <p:cNvSpPr txBox="1">
            <a:spLocks noChangeArrowheads="1"/>
          </p:cNvSpPr>
          <p:nvPr/>
        </p:nvSpPr>
        <p:spPr bwMode="auto">
          <a:xfrm>
            <a:off x="2424113" y="32131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a) </a:t>
            </a:r>
            <a:r>
              <a:rPr lang="zh-CN" altLang="en-US" sz="2800" b="1">
                <a:latin typeface="宋体" panose="02010600030101010101" pitchFamily="2" charset="-122"/>
              </a:rPr>
              <a:t>动力粘度（绝对粘度）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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34597" name="文本框 534596"/>
          <p:cNvSpPr txBox="1">
            <a:spLocks noChangeArrowheads="1"/>
          </p:cNvSpPr>
          <p:nvPr/>
        </p:nvSpPr>
        <p:spPr bwMode="auto">
          <a:xfrm>
            <a:off x="2640013" y="3789363"/>
            <a:ext cx="2519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b) 运动粘度</a:t>
            </a:r>
            <a:r>
              <a:rPr lang="zh-CN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：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534598" name="对象 534597"/>
          <p:cNvGraphicFramePr>
            <a:graphicFrameLocks/>
          </p:cNvGraphicFramePr>
          <p:nvPr/>
        </p:nvGraphicFramePr>
        <p:xfrm>
          <a:off x="5232400" y="3644900"/>
          <a:ext cx="87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r:id="rId5" imgW="876617" imgH="914717" progId="Equation.3">
                  <p:embed/>
                </p:oleObj>
              </mc:Choice>
              <mc:Fallback>
                <p:oleObj r:id="rId5" imgW="876617" imgH="914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644900"/>
                        <a:ext cx="87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99" name="文本框 534598"/>
          <p:cNvSpPr txBox="1">
            <a:spLocks noChangeArrowheads="1"/>
          </p:cNvSpPr>
          <p:nvPr/>
        </p:nvSpPr>
        <p:spPr bwMode="auto">
          <a:xfrm>
            <a:off x="2424113" y="45085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 c) 相对粘度（条件粘度）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92171" name="文本框 534607"/>
          <p:cNvSpPr txBox="1">
            <a:spLocks noChangeArrowheads="1"/>
          </p:cNvSpPr>
          <p:nvPr/>
        </p:nvSpPr>
        <p:spPr bwMode="auto">
          <a:xfrm>
            <a:off x="3216275" y="50847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我国采用恩氏度  </a:t>
            </a:r>
          </a:p>
        </p:txBody>
      </p:sp>
      <p:graphicFrame>
        <p:nvGraphicFramePr>
          <p:cNvPr id="92172" name="对象 534608"/>
          <p:cNvGraphicFramePr>
            <a:graphicFrameLocks/>
          </p:cNvGraphicFramePr>
          <p:nvPr/>
        </p:nvGraphicFramePr>
        <p:xfrm>
          <a:off x="6024563" y="5229226"/>
          <a:ext cx="5445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r:id="rId7" imgW="545943" imgH="317542" progId="Equation.3">
                  <p:embed/>
                </p:oleObj>
              </mc:Choice>
              <mc:Fallback>
                <p:oleObj r:id="rId7" imgW="545943" imgH="3175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229226"/>
                        <a:ext cx="5445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610" name="文本框 534609"/>
          <p:cNvSpPr txBox="1">
            <a:spLocks noChangeArrowheads="1"/>
          </p:cNvSpPr>
          <p:nvPr/>
        </p:nvSpPr>
        <p:spPr bwMode="auto">
          <a:xfrm>
            <a:off x="2495550" y="5589589"/>
            <a:ext cx="76962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② </a:t>
            </a:r>
            <a:r>
              <a:rPr lang="zh-CN" altLang="en-US" sz="2800" b="1">
                <a:latin typeface="宋体" panose="02010600030101010101" pitchFamily="2" charset="-122"/>
              </a:rPr>
              <a:t>其他性质：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油性与极压性；氧化稳定性；闪点；凝固点。</a:t>
            </a:r>
          </a:p>
        </p:txBody>
      </p:sp>
    </p:spTree>
    <p:extLst>
      <p:ext uri="{BB962C8B-B14F-4D97-AF65-F5344CB8AC3E}">
        <p14:creationId xmlns:p14="http://schemas.microsoft.com/office/powerpoint/2010/main" val="40391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3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3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3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53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/>
      <p:bldP spid="534531" grpId="0"/>
      <p:bldP spid="534532" grpId="0"/>
      <p:bldP spid="534596" grpId="0"/>
      <p:bldP spid="534597" grpId="0"/>
      <p:bldP spid="534599" grpId="0"/>
      <p:bldP spid="5346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文本框 539649"/>
          <p:cNvSpPr txBox="1">
            <a:spLocks noChangeArrowheads="1"/>
          </p:cNvSpPr>
          <p:nvPr/>
        </p:nvSpPr>
        <p:spPr bwMode="auto">
          <a:xfrm>
            <a:off x="3429000" y="1905000"/>
            <a:ext cx="61722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钙基脂：抗水性好，耐热性差。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工作温度不超过</a:t>
            </a:r>
            <a:r>
              <a:rPr lang="en-US" altLang="zh-CN" sz="2800" b="1">
                <a:latin typeface="宋体" panose="02010600030101010101" pitchFamily="2" charset="-122"/>
              </a:rPr>
              <a:t>55∼65 ºc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钠基脂：耐热性好，抗水性差。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工作温度可达</a:t>
            </a:r>
            <a:r>
              <a:rPr lang="en-US" altLang="zh-CN" sz="2800" b="1">
                <a:latin typeface="宋体" panose="02010600030101010101" pitchFamily="2" charset="-122"/>
              </a:rPr>
              <a:t>120 ºc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>
                <a:latin typeface="宋体" panose="02010600030101010101" pitchFamily="2" charset="-122"/>
              </a:rPr>
              <a:t> 锂基脂：既抗水又耐高温(</a:t>
            </a:r>
            <a:r>
              <a:rPr lang="en-US" altLang="zh-CN" sz="2800" b="1">
                <a:latin typeface="宋体" panose="02010600030101010101" pitchFamily="2" charset="-122"/>
              </a:rPr>
              <a:t>&lt;145 ºc)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  为多用途润滑脂。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>
                <a:latin typeface="宋体" panose="02010600030101010101" pitchFamily="2" charset="-122"/>
              </a:rPr>
              <a:t> 铝基脂：抗水性好，吸附能力强，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  防锈作用好。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39651" name="文本框 539650"/>
          <p:cNvSpPr txBox="1">
            <a:spLocks noChangeArrowheads="1"/>
          </p:cNvSpPr>
          <p:nvPr/>
        </p:nvSpPr>
        <p:spPr bwMode="auto">
          <a:xfrm>
            <a:off x="2438400" y="533401"/>
            <a:ext cx="83058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(2) </a:t>
            </a:r>
            <a:r>
              <a:rPr lang="zh-CN" altLang="en-US" sz="2800" b="1">
                <a:latin typeface="宋体" panose="02010600030101010101" pitchFamily="2" charset="-122"/>
              </a:rPr>
              <a:t>润滑脂：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润滑油与稠化剂（如钙、锂、钠的金属皂）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  的膏状混合物。</a:t>
            </a:r>
          </a:p>
        </p:txBody>
      </p:sp>
      <p:sp>
        <p:nvSpPr>
          <p:cNvPr id="539652" name="文本框 539651"/>
          <p:cNvSpPr txBox="1">
            <a:spLocks noChangeArrowheads="1"/>
          </p:cNvSpPr>
          <p:nvPr/>
        </p:nvSpPr>
        <p:spPr bwMode="auto">
          <a:xfrm>
            <a:off x="2362200" y="19050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类型：</a:t>
            </a:r>
          </a:p>
        </p:txBody>
      </p:sp>
    </p:spTree>
    <p:extLst>
      <p:ext uri="{BB962C8B-B14F-4D97-AF65-F5344CB8AC3E}">
        <p14:creationId xmlns:p14="http://schemas.microsoft.com/office/powerpoint/2010/main" val="23622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/>
      <p:bldP spid="539651" grpId="0"/>
      <p:bldP spid="5396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106945"/>
          <p:cNvSpPr txBox="1">
            <a:spLocks noChangeArrowheads="1"/>
          </p:cNvSpPr>
          <p:nvPr/>
        </p:nvSpPr>
        <p:spPr bwMode="auto">
          <a:xfrm>
            <a:off x="2286000" y="533401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．机械零件设计的一般步骤</a:t>
            </a:r>
          </a:p>
        </p:txBody>
      </p:sp>
      <p:grpSp>
        <p:nvGrpSpPr>
          <p:cNvPr id="11266" name="组合 1106946"/>
          <p:cNvGrpSpPr>
            <a:grpSpLocks/>
          </p:cNvGrpSpPr>
          <p:nvPr/>
        </p:nvGrpSpPr>
        <p:grpSpPr bwMode="auto">
          <a:xfrm>
            <a:off x="2927350" y="1327151"/>
            <a:ext cx="6427788" cy="5119688"/>
            <a:chOff x="877" y="759"/>
            <a:chExt cx="4049" cy="3225"/>
          </a:xfrm>
        </p:grpSpPr>
        <p:sp>
          <p:nvSpPr>
            <p:cNvPr id="11267" name="流程图: 终止 1106947"/>
            <p:cNvSpPr>
              <a:spLocks noChangeArrowheads="1"/>
            </p:cNvSpPr>
            <p:nvPr/>
          </p:nvSpPr>
          <p:spPr bwMode="auto">
            <a:xfrm>
              <a:off x="1056" y="759"/>
              <a:ext cx="1186" cy="387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使用要求</a:t>
              </a:r>
            </a:p>
          </p:txBody>
        </p:sp>
        <p:sp>
          <p:nvSpPr>
            <p:cNvPr id="11268" name="流程图: 过程 1106948"/>
            <p:cNvSpPr>
              <a:spLocks noChangeArrowheads="1"/>
            </p:cNvSpPr>
            <p:nvPr/>
          </p:nvSpPr>
          <p:spPr bwMode="auto">
            <a:xfrm>
              <a:off x="896" y="1344"/>
              <a:ext cx="1472" cy="33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选择零件类型</a:t>
              </a:r>
            </a:p>
          </p:txBody>
        </p:sp>
        <p:sp>
          <p:nvSpPr>
            <p:cNvPr id="11269" name="矩形 1106949"/>
            <p:cNvSpPr>
              <a:spLocks noChangeArrowheads="1"/>
            </p:cNvSpPr>
            <p:nvPr/>
          </p:nvSpPr>
          <p:spPr bwMode="auto">
            <a:xfrm>
              <a:off x="877" y="1872"/>
              <a:ext cx="14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计算作用载荷</a:t>
              </a:r>
            </a:p>
          </p:txBody>
        </p:sp>
        <p:sp>
          <p:nvSpPr>
            <p:cNvPr id="11270" name="矩形 1106950"/>
            <p:cNvSpPr>
              <a:spLocks noChangeArrowheads="1"/>
            </p:cNvSpPr>
            <p:nvPr/>
          </p:nvSpPr>
          <p:spPr bwMode="auto">
            <a:xfrm>
              <a:off x="1136" y="2400"/>
              <a:ext cx="102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选择材料</a:t>
              </a:r>
            </a:p>
          </p:txBody>
        </p:sp>
        <p:sp>
          <p:nvSpPr>
            <p:cNvPr id="11271" name="矩形 1106951"/>
            <p:cNvSpPr>
              <a:spLocks noChangeArrowheads="1"/>
            </p:cNvSpPr>
            <p:nvPr/>
          </p:nvSpPr>
          <p:spPr bwMode="auto">
            <a:xfrm>
              <a:off x="1154" y="2929"/>
              <a:ext cx="102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失效分析</a:t>
              </a:r>
            </a:p>
          </p:txBody>
        </p:sp>
        <p:sp>
          <p:nvSpPr>
            <p:cNvPr id="11272" name="矩形 1106952"/>
            <p:cNvSpPr>
              <a:spLocks noChangeArrowheads="1"/>
            </p:cNvSpPr>
            <p:nvPr/>
          </p:nvSpPr>
          <p:spPr bwMode="auto">
            <a:xfrm>
              <a:off x="1154" y="3456"/>
              <a:ext cx="102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计算准则</a:t>
              </a:r>
            </a:p>
          </p:txBody>
        </p:sp>
        <p:sp>
          <p:nvSpPr>
            <p:cNvPr id="11273" name="矩形 1106953"/>
            <p:cNvSpPr>
              <a:spLocks noChangeArrowheads="1"/>
            </p:cNvSpPr>
            <p:nvPr/>
          </p:nvSpPr>
          <p:spPr bwMode="auto">
            <a:xfrm>
              <a:off x="3229" y="1348"/>
              <a:ext cx="14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工作能力计算</a:t>
              </a:r>
            </a:p>
          </p:txBody>
        </p:sp>
        <p:sp>
          <p:nvSpPr>
            <p:cNvPr id="11274" name="矩形 1106954"/>
            <p:cNvSpPr>
              <a:spLocks noChangeArrowheads="1"/>
            </p:cNvSpPr>
            <p:nvPr/>
          </p:nvSpPr>
          <p:spPr bwMode="auto">
            <a:xfrm>
              <a:off x="3229" y="1875"/>
              <a:ext cx="14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几何尺寸计算</a:t>
              </a:r>
            </a:p>
          </p:txBody>
        </p:sp>
        <p:sp>
          <p:nvSpPr>
            <p:cNvPr id="11275" name="矩形 1106955"/>
            <p:cNvSpPr>
              <a:spLocks noChangeArrowheads="1"/>
            </p:cNvSpPr>
            <p:nvPr/>
          </p:nvSpPr>
          <p:spPr bwMode="auto">
            <a:xfrm>
              <a:off x="3440" y="2403"/>
              <a:ext cx="102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结构设计</a:t>
              </a:r>
            </a:p>
          </p:txBody>
        </p:sp>
        <p:sp>
          <p:nvSpPr>
            <p:cNvPr id="11276" name="矩形 1106956"/>
            <p:cNvSpPr>
              <a:spLocks noChangeArrowheads="1"/>
            </p:cNvSpPr>
            <p:nvPr/>
          </p:nvSpPr>
          <p:spPr bwMode="auto">
            <a:xfrm>
              <a:off x="3440" y="2934"/>
              <a:ext cx="102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技术文件</a:t>
              </a:r>
            </a:p>
          </p:txBody>
        </p:sp>
        <p:sp>
          <p:nvSpPr>
            <p:cNvPr id="11277" name="矩形 1106957"/>
            <p:cNvSpPr>
              <a:spLocks noChangeArrowheads="1"/>
            </p:cNvSpPr>
            <p:nvPr/>
          </p:nvSpPr>
          <p:spPr bwMode="auto">
            <a:xfrm>
              <a:off x="3089" y="3459"/>
              <a:ext cx="79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工作图</a:t>
              </a:r>
            </a:p>
          </p:txBody>
        </p:sp>
        <p:sp>
          <p:nvSpPr>
            <p:cNvPr id="11278" name="矩形 1106958"/>
            <p:cNvSpPr>
              <a:spLocks noChangeArrowheads="1"/>
            </p:cNvSpPr>
            <p:nvPr/>
          </p:nvSpPr>
          <p:spPr bwMode="auto">
            <a:xfrm>
              <a:off x="4129" y="3459"/>
              <a:ext cx="79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说明书</a:t>
              </a:r>
            </a:p>
          </p:txBody>
        </p:sp>
        <p:sp>
          <p:nvSpPr>
            <p:cNvPr id="11279" name="直接连接符 1106959"/>
            <p:cNvSpPr>
              <a:spLocks noChangeShapeType="1"/>
            </p:cNvSpPr>
            <p:nvPr/>
          </p:nvSpPr>
          <p:spPr bwMode="auto">
            <a:xfrm>
              <a:off x="1632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0" name="直接连接符 1106960"/>
            <p:cNvSpPr>
              <a:spLocks noChangeShapeType="1"/>
            </p:cNvSpPr>
            <p:nvPr/>
          </p:nvSpPr>
          <p:spPr bwMode="auto">
            <a:xfrm>
              <a:off x="163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1" name="直接连接符 1106961"/>
            <p:cNvSpPr>
              <a:spLocks noChangeShapeType="1"/>
            </p:cNvSpPr>
            <p:nvPr/>
          </p:nvSpPr>
          <p:spPr bwMode="auto">
            <a:xfrm>
              <a:off x="163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2" name="直接连接符 1106962"/>
            <p:cNvSpPr>
              <a:spLocks noChangeShapeType="1"/>
            </p:cNvSpPr>
            <p:nvPr/>
          </p:nvSpPr>
          <p:spPr bwMode="auto">
            <a:xfrm>
              <a:off x="16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3" name="直接连接符 1106963"/>
            <p:cNvSpPr>
              <a:spLocks noChangeShapeType="1"/>
            </p:cNvSpPr>
            <p:nvPr/>
          </p:nvSpPr>
          <p:spPr bwMode="auto">
            <a:xfrm>
              <a:off x="1632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4" name="直接连接符 1106964"/>
            <p:cNvSpPr>
              <a:spLocks noChangeShapeType="1"/>
            </p:cNvSpPr>
            <p:nvPr/>
          </p:nvSpPr>
          <p:spPr bwMode="auto">
            <a:xfrm>
              <a:off x="1632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5" name="直接连接符 1106965"/>
            <p:cNvSpPr>
              <a:spLocks noChangeShapeType="1"/>
            </p:cNvSpPr>
            <p:nvPr/>
          </p:nvSpPr>
          <p:spPr bwMode="auto">
            <a:xfrm>
              <a:off x="3984" y="115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6" name="直接连接符 1106966"/>
            <p:cNvSpPr>
              <a:spLocks noChangeShapeType="1"/>
            </p:cNvSpPr>
            <p:nvPr/>
          </p:nvSpPr>
          <p:spPr bwMode="auto">
            <a:xfrm>
              <a:off x="3984" y="168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7" name="直接连接符 1106967"/>
            <p:cNvSpPr>
              <a:spLocks noChangeShapeType="1"/>
            </p:cNvSpPr>
            <p:nvPr/>
          </p:nvSpPr>
          <p:spPr bwMode="auto">
            <a:xfrm>
              <a:off x="3984" y="221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8" name="直接连接符 1106968"/>
            <p:cNvSpPr>
              <a:spLocks noChangeShapeType="1"/>
            </p:cNvSpPr>
            <p:nvPr/>
          </p:nvSpPr>
          <p:spPr bwMode="auto">
            <a:xfrm>
              <a:off x="3984" y="27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9" name="直接连接符 1106969"/>
            <p:cNvSpPr>
              <a:spLocks noChangeShapeType="1"/>
            </p:cNvSpPr>
            <p:nvPr/>
          </p:nvSpPr>
          <p:spPr bwMode="auto">
            <a:xfrm>
              <a:off x="3520" y="32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0" name="直接连接符 1106970"/>
            <p:cNvSpPr>
              <a:spLocks noChangeShapeType="1"/>
            </p:cNvSpPr>
            <p:nvPr/>
          </p:nvSpPr>
          <p:spPr bwMode="auto">
            <a:xfrm>
              <a:off x="4368" y="32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1" name="直接连接符 1106971"/>
            <p:cNvSpPr>
              <a:spLocks noChangeShapeType="1"/>
            </p:cNvSpPr>
            <p:nvPr/>
          </p:nvSpPr>
          <p:spPr bwMode="auto">
            <a:xfrm>
              <a:off x="1632" y="39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2" name="直接连接符 1106972"/>
            <p:cNvSpPr>
              <a:spLocks noChangeShapeType="1"/>
            </p:cNvSpPr>
            <p:nvPr/>
          </p:nvSpPr>
          <p:spPr bwMode="auto">
            <a:xfrm flipV="1">
              <a:off x="2592" y="115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3" name="直接连接符 1106973"/>
            <p:cNvSpPr>
              <a:spLocks noChangeShapeType="1"/>
            </p:cNvSpPr>
            <p:nvPr/>
          </p:nvSpPr>
          <p:spPr bwMode="auto">
            <a:xfrm>
              <a:off x="2592" y="11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896350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文本框 540673"/>
          <p:cNvSpPr txBox="1">
            <a:spLocks noChangeArrowheads="1"/>
          </p:cNvSpPr>
          <p:nvPr/>
        </p:nvSpPr>
        <p:spPr bwMode="auto">
          <a:xfrm>
            <a:off x="1905000" y="395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主要性能指标：</a:t>
            </a:r>
          </a:p>
        </p:txBody>
      </p:sp>
      <p:sp>
        <p:nvSpPr>
          <p:cNvPr id="540675" name="文本框 540674"/>
          <p:cNvSpPr txBox="1">
            <a:spLocks noChangeArrowheads="1"/>
          </p:cNvSpPr>
          <p:nvPr/>
        </p:nvSpPr>
        <p:spPr bwMode="auto">
          <a:xfrm>
            <a:off x="1905000" y="817563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针入度及稠度</a:t>
            </a:r>
          </a:p>
        </p:txBody>
      </p:sp>
      <p:sp>
        <p:nvSpPr>
          <p:cNvPr id="540676" name="文本框 540675"/>
          <p:cNvSpPr txBox="1">
            <a:spLocks noChangeArrowheads="1"/>
          </p:cNvSpPr>
          <p:nvPr/>
        </p:nvSpPr>
        <p:spPr bwMode="auto">
          <a:xfrm>
            <a:off x="1919288" y="19891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润滑脂的选择：</a:t>
            </a:r>
          </a:p>
        </p:txBody>
      </p:sp>
      <p:sp>
        <p:nvSpPr>
          <p:cNvPr id="540677" name="文本框 540676"/>
          <p:cNvSpPr txBox="1">
            <a:spLocks noChangeArrowheads="1"/>
          </p:cNvSpPr>
          <p:nvPr/>
        </p:nvSpPr>
        <p:spPr bwMode="auto">
          <a:xfrm>
            <a:off x="1919288" y="2565400"/>
            <a:ext cx="9144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单位压力高、滑动速度低时，选择针入度小的品种；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反之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选择针入度大的品种。</a:t>
            </a:r>
          </a:p>
        </p:txBody>
      </p:sp>
      <p:sp>
        <p:nvSpPr>
          <p:cNvPr id="540678" name="文本框 540677"/>
          <p:cNvSpPr txBox="1">
            <a:spLocks noChangeArrowheads="1"/>
          </p:cNvSpPr>
          <p:nvPr/>
        </p:nvSpPr>
        <p:spPr bwMode="auto">
          <a:xfrm>
            <a:off x="1919289" y="1341438"/>
            <a:ext cx="8429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滴点：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0679" name="文本框 540678"/>
          <p:cNvSpPr txBox="1">
            <a:spLocks noChangeArrowheads="1"/>
          </p:cNvSpPr>
          <p:nvPr/>
        </p:nvSpPr>
        <p:spPr bwMode="auto">
          <a:xfrm>
            <a:off x="1919289" y="3498384"/>
            <a:ext cx="8502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所用润滑脂 的滴点应高于轴承工作温度</a:t>
            </a:r>
            <a:r>
              <a:rPr lang="en-US" altLang="zh-CN" sz="2800" b="1">
                <a:latin typeface="宋体" panose="02010600030101010101" pitchFamily="2" charset="-122"/>
              </a:rPr>
              <a:t>20∼30ºc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40680" name="文本框 540679"/>
          <p:cNvSpPr txBox="1">
            <a:spLocks noChangeArrowheads="1"/>
          </p:cNvSpPr>
          <p:nvPr/>
        </p:nvSpPr>
        <p:spPr bwMode="auto">
          <a:xfrm>
            <a:off x="1919289" y="4005263"/>
            <a:ext cx="83470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在水淋及潮湿的环境下，选用钙基脂及铝基脂；在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温度较高处选用钠基、锂基或复合钙基脂。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  具体选择时可参考表。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7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/>
      <p:bldP spid="540675" grpId="0"/>
      <p:bldP spid="540676" grpId="0"/>
      <p:bldP spid="540677" grpId="0"/>
      <p:bldP spid="540678" grpId="0"/>
      <p:bldP spid="540679" grpId="0"/>
      <p:bldP spid="54068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文本框 541697"/>
          <p:cNvSpPr txBox="1">
            <a:spLocks noChangeArrowheads="1"/>
          </p:cNvSpPr>
          <p:nvPr/>
        </p:nvSpPr>
        <p:spPr bwMode="auto">
          <a:xfrm>
            <a:off x="2057400" y="8064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(3) </a:t>
            </a:r>
            <a:r>
              <a:rPr lang="zh-CN" altLang="en-US" sz="2800" b="1">
                <a:latin typeface="宋体" panose="02010600030101010101" pitchFamily="2" charset="-122"/>
              </a:rPr>
              <a:t>添加剂：改善润滑油及润滑脂的性能，以适应恶劣的工作条件： 高温、低温、重载、真空等。</a:t>
            </a:r>
          </a:p>
        </p:txBody>
      </p:sp>
      <p:sp>
        <p:nvSpPr>
          <p:cNvPr id="541699" name="文本框 541698"/>
          <p:cNvSpPr txBox="1">
            <a:spLocks noChangeArrowheads="1"/>
          </p:cNvSpPr>
          <p:nvPr/>
        </p:nvSpPr>
        <p:spPr bwMode="auto">
          <a:xfrm>
            <a:off x="2057400" y="1704976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分散净化剂</a:t>
            </a:r>
          </a:p>
        </p:txBody>
      </p:sp>
      <p:sp>
        <p:nvSpPr>
          <p:cNvPr id="541700" name="文本框 541699"/>
          <p:cNvSpPr txBox="1">
            <a:spLocks noChangeArrowheads="1"/>
          </p:cNvSpPr>
          <p:nvPr/>
        </p:nvSpPr>
        <p:spPr bwMode="auto">
          <a:xfrm>
            <a:off x="2063750" y="3644901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降凝剂</a:t>
            </a:r>
          </a:p>
        </p:txBody>
      </p:sp>
      <p:sp>
        <p:nvSpPr>
          <p:cNvPr id="541701" name="文本框 541700"/>
          <p:cNvSpPr txBox="1">
            <a:spLocks noChangeArrowheads="1"/>
          </p:cNvSpPr>
          <p:nvPr/>
        </p:nvSpPr>
        <p:spPr bwMode="auto">
          <a:xfrm>
            <a:off x="2063750" y="2133601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抗氧化剂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2" name="文本框 541701"/>
          <p:cNvSpPr txBox="1">
            <a:spLocks noChangeArrowheads="1"/>
          </p:cNvSpPr>
          <p:nvPr/>
        </p:nvSpPr>
        <p:spPr bwMode="auto">
          <a:xfrm>
            <a:off x="2063750" y="2636838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油性添加剂</a:t>
            </a:r>
          </a:p>
        </p:txBody>
      </p:sp>
      <p:sp>
        <p:nvSpPr>
          <p:cNvPr id="541703" name="文本框 541702"/>
          <p:cNvSpPr txBox="1">
            <a:spLocks noChangeArrowheads="1"/>
          </p:cNvSpPr>
          <p:nvPr/>
        </p:nvSpPr>
        <p:spPr bwMode="auto">
          <a:xfrm>
            <a:off x="2063750" y="3141663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极压及抗磨添加剂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4" name="文本框 541703"/>
          <p:cNvSpPr txBox="1">
            <a:spLocks noChangeArrowheads="1"/>
          </p:cNvSpPr>
          <p:nvPr/>
        </p:nvSpPr>
        <p:spPr bwMode="auto">
          <a:xfrm>
            <a:off x="2063750" y="4149726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增粘剂</a:t>
            </a:r>
          </a:p>
        </p:txBody>
      </p:sp>
      <p:sp>
        <p:nvSpPr>
          <p:cNvPr id="541707" name="文本框 541706"/>
          <p:cNvSpPr txBox="1">
            <a:spLocks noChangeArrowheads="1"/>
          </p:cNvSpPr>
          <p:nvPr/>
        </p:nvSpPr>
        <p:spPr bwMode="auto">
          <a:xfrm>
            <a:off x="2063750" y="4724401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4. </a:t>
            </a:r>
            <a:r>
              <a:rPr lang="zh-CN" altLang="en-US" sz="2800" b="1">
                <a:latin typeface="宋体" panose="02010600030101010101" pitchFamily="2" charset="-122"/>
              </a:rPr>
              <a:t>润滑方法</a:t>
            </a:r>
            <a:r>
              <a:rPr lang="zh-CN" altLang="en-US" sz="2800" b="1">
                <a:latin typeface="Times New Roman" panose="02020603050405020304" pitchFamily="18" charset="0"/>
              </a:rPr>
              <a:t>的选择</a:t>
            </a:r>
          </a:p>
        </p:txBody>
      </p:sp>
      <p:grpSp>
        <p:nvGrpSpPr>
          <p:cNvPr id="541709" name="组合 541708"/>
          <p:cNvGrpSpPr>
            <a:grpSpLocks/>
          </p:cNvGrpSpPr>
          <p:nvPr/>
        </p:nvGrpSpPr>
        <p:grpSpPr bwMode="auto">
          <a:xfrm>
            <a:off x="2351088" y="5229225"/>
            <a:ext cx="7315200" cy="1022350"/>
            <a:chOff x="384" y="1971"/>
            <a:chExt cx="4176" cy="644"/>
          </a:xfrm>
        </p:grpSpPr>
        <p:sp>
          <p:nvSpPr>
            <p:cNvPr id="95242" name="文本框 541709"/>
            <p:cNvSpPr txBox="1">
              <a:spLocks noChangeArrowheads="1"/>
            </p:cNvSpPr>
            <p:nvPr/>
          </p:nvSpPr>
          <p:spPr bwMode="auto">
            <a:xfrm>
              <a:off x="384" y="1971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滑动轴承的润滑方法可以根据系数 </a:t>
              </a:r>
              <a:r>
                <a:rPr lang="en-US" altLang="zh-CN" sz="2800" b="1">
                  <a:latin typeface="宋体" panose="02010600030101010101" pitchFamily="2" charset="-122"/>
                </a:rPr>
                <a:t>k</a:t>
              </a:r>
              <a:r>
                <a:rPr lang="zh-CN" altLang="en-US" sz="2800" b="1">
                  <a:latin typeface="宋体" panose="02010600030101010101" pitchFamily="2" charset="-122"/>
                </a:rPr>
                <a:t>选定。</a:t>
              </a:r>
            </a:p>
          </p:txBody>
        </p:sp>
        <p:graphicFrame>
          <p:nvGraphicFramePr>
            <p:cNvPr id="95243" name="对象 541710"/>
            <p:cNvGraphicFramePr>
              <a:graphicFrameLocks/>
            </p:cNvGraphicFramePr>
            <p:nvPr/>
          </p:nvGraphicFramePr>
          <p:xfrm>
            <a:off x="724" y="2304"/>
            <a:ext cx="87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6" r:id="rId3" imgW="1384016" imgH="495402" progId="Equation.3">
                    <p:embed/>
                  </p:oleObj>
                </mc:Choice>
                <mc:Fallback>
                  <p:oleObj r:id="rId3" imgW="1384016" imgH="4954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2304"/>
                          <a:ext cx="87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1164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/>
      <p:bldP spid="541699" grpId="0"/>
      <p:bldP spid="541700" grpId="0"/>
      <p:bldP spid="541701" grpId="0"/>
      <p:bldP spid="541702" grpId="0"/>
      <p:bldP spid="541703" grpId="0"/>
      <p:bldP spid="541704" grpId="0"/>
      <p:bldP spid="54170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5" name="文本框 544774"/>
          <p:cNvSpPr txBox="1">
            <a:spLocks noChangeArrowheads="1"/>
          </p:cNvSpPr>
          <p:nvPr/>
        </p:nvSpPr>
        <p:spPr bwMode="auto">
          <a:xfrm>
            <a:off x="2279650" y="620713"/>
            <a:ext cx="546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二、滑动轴承的特点及应用</a:t>
            </a:r>
          </a:p>
        </p:txBody>
      </p:sp>
      <p:sp>
        <p:nvSpPr>
          <p:cNvPr id="544776" name="文本框 544775"/>
          <p:cNvSpPr txBox="1">
            <a:spLocks noChangeArrowheads="1"/>
          </p:cNvSpPr>
          <p:nvPr/>
        </p:nvSpPr>
        <p:spPr bwMode="auto">
          <a:xfrm>
            <a:off x="2424113" y="1196975"/>
            <a:ext cx="6934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注意：一般尽量采用滚动轴承；某些特殊场合（高速、重载、冲击、精密及一些不太重要的场合）采用滑动轴承。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544779" name="文本框 544778"/>
          <p:cNvSpPr txBox="1">
            <a:spLocks noChangeArrowheads="1"/>
          </p:cNvSpPr>
          <p:nvPr/>
        </p:nvSpPr>
        <p:spPr bwMode="auto">
          <a:xfrm>
            <a:off x="2243138" y="2708275"/>
            <a:ext cx="84248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工作转速特高的轴承；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</a:rPr>
              <a:t>要求对轴的支承位置特别精确的轴承；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特重型轴承；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</a:rPr>
              <a:t>承受巨大的冲击和振动载荷的轴承；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</a:rPr>
              <a:t>要求制成剖分式的轴承；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</a:rPr>
              <a:t>要求径向尺寸较小的轴承；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</a:rPr>
              <a:t>特殊工作条件下（水、腐蚀性介质）工作的轴承。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5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5" grpId="0"/>
      <p:bldP spid="544776" grpId="0"/>
      <p:bldP spid="54477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文本框 546817"/>
          <p:cNvSpPr txBox="1">
            <a:spLocks noChangeArrowheads="1"/>
          </p:cNvSpPr>
          <p:nvPr/>
        </p:nvSpPr>
        <p:spPr bwMode="auto">
          <a:xfrm>
            <a:off x="2063750" y="333376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三、滑动轴承的典型结构</a:t>
            </a:r>
          </a:p>
        </p:txBody>
      </p:sp>
      <p:sp>
        <p:nvSpPr>
          <p:cNvPr id="546821" name="文本框 546820"/>
          <p:cNvSpPr txBox="1">
            <a:spLocks noChangeArrowheads="1"/>
          </p:cNvSpPr>
          <p:nvPr/>
        </p:nvSpPr>
        <p:spPr bwMode="auto">
          <a:xfrm>
            <a:off x="2135189" y="908051"/>
            <a:ext cx="83534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2800" b="1">
                <a:latin typeface="宋体" panose="02010600030101010101" pitchFamily="2" charset="-122"/>
              </a:rPr>
              <a:t>整体式与对开式向心滑动轴承的结构特点及应用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2800" b="1">
                <a:latin typeface="宋体" panose="02010600030101010101" pitchFamily="2" charset="-122"/>
              </a:rPr>
              <a:t>为什么非圆轴承可提高工作稳定性？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四、轴瓦</a:t>
            </a:r>
          </a:p>
        </p:txBody>
      </p:sp>
      <p:sp>
        <p:nvSpPr>
          <p:cNvPr id="546826" name="文本框 546825"/>
          <p:cNvSpPr txBox="1">
            <a:spLocks noChangeArrowheads="1"/>
          </p:cNvSpPr>
          <p:nvPr/>
        </p:nvSpPr>
        <p:spPr bwMode="auto">
          <a:xfrm>
            <a:off x="2351088" y="2708275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轴瓦是轴承上直接与轴颈接触的零件。轴瓦表面既承受载荷又是摩擦面，因此轴瓦是轴承的重要组成部分。</a:t>
            </a:r>
          </a:p>
        </p:txBody>
      </p:sp>
      <p:sp>
        <p:nvSpPr>
          <p:cNvPr id="546827" name="文本框 546826"/>
          <p:cNvSpPr txBox="1">
            <a:spLocks noChangeArrowheads="1"/>
          </p:cNvSpPr>
          <p:nvPr/>
        </p:nvSpPr>
        <p:spPr bwMode="auto">
          <a:xfrm>
            <a:off x="2135188" y="40767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．轴瓦的材料</a:t>
            </a:r>
          </a:p>
        </p:txBody>
      </p:sp>
      <p:sp>
        <p:nvSpPr>
          <p:cNvPr id="546828" name="文本框 546827"/>
          <p:cNvSpPr txBox="1">
            <a:spLocks noChangeArrowheads="1"/>
          </p:cNvSpPr>
          <p:nvPr/>
        </p:nvSpPr>
        <p:spPr bwMode="auto">
          <a:xfrm>
            <a:off x="2208213" y="4581526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）对轴瓦材料的主要要求</a:t>
            </a:r>
          </a:p>
        </p:txBody>
      </p:sp>
      <p:sp>
        <p:nvSpPr>
          <p:cNvPr id="546829" name="文本框 546828"/>
          <p:cNvSpPr txBox="1">
            <a:spLocks noChangeArrowheads="1"/>
          </p:cNvSpPr>
          <p:nvPr/>
        </p:nvSpPr>
        <p:spPr bwMode="auto">
          <a:xfrm>
            <a:off x="2208213" y="508476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）常用的轴瓦材料</a:t>
            </a:r>
          </a:p>
        </p:txBody>
      </p:sp>
      <p:sp>
        <p:nvSpPr>
          <p:cNvPr id="546830" name="文本框 546829"/>
          <p:cNvSpPr txBox="1">
            <a:spLocks noChangeArrowheads="1"/>
          </p:cNvSpPr>
          <p:nvPr/>
        </p:nvSpPr>
        <p:spPr bwMode="auto">
          <a:xfrm>
            <a:off x="2135189" y="5516563"/>
            <a:ext cx="331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．轴瓦的结构</a:t>
            </a:r>
          </a:p>
        </p:txBody>
      </p:sp>
    </p:spTree>
    <p:extLst>
      <p:ext uri="{BB962C8B-B14F-4D97-AF65-F5344CB8AC3E}">
        <p14:creationId xmlns:p14="http://schemas.microsoft.com/office/powerpoint/2010/main" val="35485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/>
      <p:bldP spid="546821" grpId="0"/>
      <p:bldP spid="546826" grpId="0"/>
      <p:bldP spid="546827" grpId="0"/>
      <p:bldP spid="546828" grpId="0"/>
      <p:bldP spid="546829" grpId="0"/>
      <p:bldP spid="5468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文本框 559105"/>
          <p:cNvSpPr txBox="1">
            <a:spLocks noChangeArrowheads="1"/>
          </p:cNvSpPr>
          <p:nvPr/>
        </p:nvSpPr>
        <p:spPr bwMode="auto">
          <a:xfrm>
            <a:off x="2133600" y="762001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五、不完全液体润滑滑动轴承的设计计算</a:t>
            </a:r>
          </a:p>
        </p:txBody>
      </p:sp>
      <p:sp>
        <p:nvSpPr>
          <p:cNvPr id="559110" name="文本框 559109"/>
          <p:cNvSpPr txBox="1">
            <a:spLocks noChangeArrowheads="1"/>
          </p:cNvSpPr>
          <p:nvPr/>
        </p:nvSpPr>
        <p:spPr bwMode="auto">
          <a:xfrm>
            <a:off x="2279650" y="126841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．径向滑动轴承的计算</a:t>
            </a:r>
          </a:p>
        </p:txBody>
      </p:sp>
      <p:sp>
        <p:nvSpPr>
          <p:cNvPr id="98307" name="文本框 559117"/>
          <p:cNvSpPr txBox="1">
            <a:spLocks noChangeArrowheads="1"/>
          </p:cNvSpPr>
          <p:nvPr/>
        </p:nvSpPr>
        <p:spPr bwMode="auto">
          <a:xfrm>
            <a:off x="2279650" y="17732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比压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的验算：防止过度磨损</a:t>
            </a:r>
          </a:p>
        </p:txBody>
      </p:sp>
      <p:graphicFrame>
        <p:nvGraphicFramePr>
          <p:cNvPr id="98308" name="对象 559118"/>
          <p:cNvGraphicFramePr>
            <a:graphicFrameLocks/>
          </p:cNvGraphicFramePr>
          <p:nvPr/>
        </p:nvGraphicFramePr>
        <p:xfrm>
          <a:off x="3432175" y="2320925"/>
          <a:ext cx="2808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r:id="rId3" imgW="1485572" imgH="393846" progId="Equation.DSMT4">
                  <p:embed/>
                </p:oleObj>
              </mc:Choice>
              <mc:Fallback>
                <p:oleObj r:id="rId3" imgW="1485572" imgH="3938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320925"/>
                        <a:ext cx="28082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1" name="文本框 559120"/>
          <p:cNvSpPr txBox="1">
            <a:spLocks noChangeArrowheads="1"/>
          </p:cNvSpPr>
          <p:nvPr/>
        </p:nvSpPr>
        <p:spPr bwMode="auto">
          <a:xfrm>
            <a:off x="2279651" y="3068638"/>
            <a:ext cx="611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pv</a:t>
            </a:r>
            <a:r>
              <a:rPr lang="zh-CN" altLang="en-US" sz="2800" b="1">
                <a:latin typeface="宋体" panose="02010600030101010101" pitchFamily="2" charset="-122"/>
              </a:rPr>
              <a:t>值验算：限制轴承表面发热量</a:t>
            </a:r>
          </a:p>
        </p:txBody>
      </p:sp>
      <p:graphicFrame>
        <p:nvGraphicFramePr>
          <p:cNvPr id="559122" name="对象 559121"/>
          <p:cNvGraphicFramePr>
            <a:graphicFrameLocks/>
          </p:cNvGraphicFramePr>
          <p:nvPr/>
        </p:nvGraphicFramePr>
        <p:xfrm>
          <a:off x="2640013" y="3573464"/>
          <a:ext cx="62658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r:id="rId5" imgW="3288190" imgH="584264" progId="Equation.DSMT4">
                  <p:embed/>
                </p:oleObj>
              </mc:Choice>
              <mc:Fallback>
                <p:oleObj r:id="rId5" imgW="3288190" imgH="58426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73464"/>
                        <a:ext cx="62658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65" name="文本框 559164"/>
          <p:cNvSpPr txBox="1">
            <a:spLocks noChangeArrowheads="1"/>
          </p:cNvSpPr>
          <p:nvPr/>
        </p:nvSpPr>
        <p:spPr bwMode="auto">
          <a:xfrm>
            <a:off x="2279650" y="4365626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圆周速度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  <a:r>
              <a:rPr lang="zh-CN" altLang="en-US" sz="2800" b="1">
                <a:latin typeface="宋体" panose="02010600030101010101" pitchFamily="2" charset="-122"/>
              </a:rPr>
              <a:t>的验算：限制轴承边缘工作温度过高</a:t>
            </a:r>
          </a:p>
        </p:txBody>
      </p:sp>
      <p:graphicFrame>
        <p:nvGraphicFramePr>
          <p:cNvPr id="559166" name="对象 559165"/>
          <p:cNvGraphicFramePr>
            <a:graphicFrameLocks/>
          </p:cNvGraphicFramePr>
          <p:nvPr/>
        </p:nvGraphicFramePr>
        <p:xfrm>
          <a:off x="2855913" y="4830764"/>
          <a:ext cx="3168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r:id="rId7" imgW="1841018" imgH="584264" progId="Equation.DSMT4">
                  <p:embed/>
                </p:oleObj>
              </mc:Choice>
              <mc:Fallback>
                <p:oleObj r:id="rId7" imgW="1841018" imgH="58426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30764"/>
                        <a:ext cx="3168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  <p:bldP spid="559110" grpId="0"/>
      <p:bldP spid="559121" grpId="0"/>
      <p:bldP spid="55916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文本框 562177"/>
          <p:cNvSpPr txBox="1">
            <a:spLocks noChangeArrowheads="1"/>
          </p:cNvSpPr>
          <p:nvPr/>
        </p:nvSpPr>
        <p:spPr bwMode="auto">
          <a:xfrm>
            <a:off x="2286000" y="8382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．止推滑动轴承的计算</a:t>
            </a:r>
          </a:p>
        </p:txBody>
      </p:sp>
      <p:sp>
        <p:nvSpPr>
          <p:cNvPr id="562179" name="文本框 562178"/>
          <p:cNvSpPr txBox="1">
            <a:spLocks noChangeArrowheads="1"/>
          </p:cNvSpPr>
          <p:nvPr/>
        </p:nvSpPr>
        <p:spPr bwMode="auto">
          <a:xfrm>
            <a:off x="2351088" y="1412876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）验算轴承的平均压力</a:t>
            </a:r>
          </a:p>
        </p:txBody>
      </p:sp>
      <p:graphicFrame>
        <p:nvGraphicFramePr>
          <p:cNvPr id="562180" name="对象 562179"/>
          <p:cNvGraphicFramePr>
            <a:graphicFrameLocks/>
          </p:cNvGraphicFramePr>
          <p:nvPr/>
        </p:nvGraphicFramePr>
        <p:xfrm>
          <a:off x="3432175" y="1916113"/>
          <a:ext cx="3784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r:id="rId3" imgW="3783275" imgH="1269766" progId="Equation.DSMT4">
                  <p:embed/>
                </p:oleObj>
              </mc:Choice>
              <mc:Fallback>
                <p:oleObj r:id="rId3" imgW="3783275" imgH="126976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916113"/>
                        <a:ext cx="3784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7" name="文本框 562186"/>
          <p:cNvSpPr txBox="1">
            <a:spLocks noChangeArrowheads="1"/>
          </p:cNvSpPr>
          <p:nvPr/>
        </p:nvSpPr>
        <p:spPr bwMode="auto">
          <a:xfrm>
            <a:off x="2351088" y="31416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）验算轴承的</a:t>
            </a:r>
            <a:r>
              <a:rPr lang="en-US" altLang="zh-CN" sz="2800" b="1">
                <a:latin typeface="宋体" panose="02010600030101010101" pitchFamily="2" charset="-122"/>
              </a:rPr>
              <a:t>pV</a:t>
            </a:r>
            <a:r>
              <a:rPr lang="zh-CN" altLang="en-US" sz="2800" b="1">
                <a:latin typeface="宋体" panose="02010600030101010101" pitchFamily="2" charset="-122"/>
              </a:rPr>
              <a:t>值</a:t>
            </a:r>
          </a:p>
        </p:txBody>
      </p:sp>
      <p:graphicFrame>
        <p:nvGraphicFramePr>
          <p:cNvPr id="562188" name="对象 562187"/>
          <p:cNvGraphicFramePr>
            <a:graphicFrameLocks/>
          </p:cNvGraphicFramePr>
          <p:nvPr/>
        </p:nvGraphicFramePr>
        <p:xfrm>
          <a:off x="3359150" y="3860800"/>
          <a:ext cx="416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r:id="rId5" imgW="4165917" imgH="914717" progId="Equation.3">
                  <p:embed/>
                </p:oleObj>
              </mc:Choice>
              <mc:Fallback>
                <p:oleObj r:id="rId5" imgW="4165917" imgH="91471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860800"/>
                        <a:ext cx="416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0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/>
      <p:bldP spid="562179" grpId="0"/>
      <p:bldP spid="56218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文本框 564225"/>
          <p:cNvSpPr txBox="1">
            <a:spLocks noChangeArrowheads="1"/>
          </p:cNvSpPr>
          <p:nvPr/>
        </p:nvSpPr>
        <p:spPr bwMode="auto">
          <a:xfrm>
            <a:off x="2209800" y="533401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六、流体动力润滑径向滑动轴承设计计算</a:t>
            </a:r>
          </a:p>
        </p:txBody>
      </p:sp>
      <p:sp>
        <p:nvSpPr>
          <p:cNvPr id="564228" name="文本框 564227"/>
          <p:cNvSpPr txBox="1">
            <a:spLocks noChangeArrowheads="1"/>
          </p:cNvSpPr>
          <p:nvPr/>
        </p:nvSpPr>
        <p:spPr bwMode="auto">
          <a:xfrm>
            <a:off x="2351088" y="1052513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．流体动力润滑的基本方程（雷诺方程）</a:t>
            </a:r>
          </a:p>
        </p:txBody>
      </p:sp>
      <p:graphicFrame>
        <p:nvGraphicFramePr>
          <p:cNvPr id="564236" name="对象 564235"/>
          <p:cNvGraphicFramePr>
            <a:graphicFrameLocks/>
          </p:cNvGraphicFramePr>
          <p:nvPr/>
        </p:nvGraphicFramePr>
        <p:xfrm>
          <a:off x="3863976" y="1492250"/>
          <a:ext cx="26828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r:id="rId3" imgW="1168210" imgH="393846" progId="Equation.DSMT4">
                  <p:embed/>
                </p:oleObj>
              </mc:Choice>
              <mc:Fallback>
                <p:oleObj r:id="rId3" imgW="1168210" imgH="3938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1492250"/>
                        <a:ext cx="26828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文本框 564236"/>
          <p:cNvSpPr txBox="1">
            <a:spLocks noChangeArrowheads="1"/>
          </p:cNvSpPr>
          <p:nvPr/>
        </p:nvSpPr>
        <p:spPr bwMode="auto">
          <a:xfrm>
            <a:off x="2566988" y="2349500"/>
            <a:ext cx="7345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为什麽收敛性楔形间隙能形成动压油膜？平行间隙、发散性楔形间隙呢？</a:t>
            </a:r>
          </a:p>
        </p:txBody>
      </p:sp>
      <p:sp>
        <p:nvSpPr>
          <p:cNvPr id="564238" name="文本框 564237"/>
          <p:cNvSpPr txBox="1">
            <a:spLocks noChangeArrowheads="1"/>
          </p:cNvSpPr>
          <p:nvPr/>
        </p:nvSpPr>
        <p:spPr bwMode="auto">
          <a:xfrm>
            <a:off x="2927350" y="32131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建立流体动力润滑的条件：</a:t>
            </a:r>
          </a:p>
        </p:txBody>
      </p:sp>
      <p:grpSp>
        <p:nvGrpSpPr>
          <p:cNvPr id="564239" name="组合 564238"/>
          <p:cNvGrpSpPr>
            <a:grpSpLocks/>
          </p:cNvGrpSpPr>
          <p:nvPr/>
        </p:nvGrpSpPr>
        <p:grpSpPr bwMode="auto">
          <a:xfrm>
            <a:off x="2279651" y="3644901"/>
            <a:ext cx="7993063" cy="963613"/>
            <a:chOff x="432" y="1448"/>
            <a:chExt cx="4800" cy="607"/>
          </a:xfrm>
        </p:grpSpPr>
        <p:sp>
          <p:nvSpPr>
            <p:cNvPr id="100359" name="文本框 564239"/>
            <p:cNvSpPr txBox="1">
              <a:spLocks noChangeArrowheads="1"/>
            </p:cNvSpPr>
            <p:nvPr/>
          </p:nvSpPr>
          <p:spPr bwMode="auto">
            <a:xfrm>
              <a:off x="432" y="144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（</a:t>
              </a:r>
              <a:r>
                <a:rPr lang="en-US" altLang="zh-CN" sz="2800" b="1">
                  <a:latin typeface="宋体" panose="02010600030101010101" pitchFamily="2" charset="-122"/>
                </a:rPr>
                <a:t>1</a:t>
              </a:r>
              <a:r>
                <a:rPr lang="zh-CN" altLang="en-US" sz="2800" b="1">
                  <a:latin typeface="宋体" panose="02010600030101010101" pitchFamily="2" charset="-122"/>
                </a:rPr>
                <a:t>）相对运动两表面间必须形成收敛性楔形间隙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0360" name="对象 564240"/>
            <p:cNvGraphicFramePr>
              <a:graphicFrameLocks/>
            </p:cNvGraphicFramePr>
            <p:nvPr/>
          </p:nvGraphicFramePr>
          <p:xfrm>
            <a:off x="692" y="1784"/>
            <a:ext cx="10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79" r:id="rId5" imgW="1587128" imgH="431930" progId="Equation.3">
                    <p:embed/>
                  </p:oleObj>
                </mc:Choice>
                <mc:Fallback>
                  <p:oleObj r:id="rId5" imgW="1587128" imgH="43193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784"/>
                          <a:ext cx="10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61" name="文本框 564242"/>
          <p:cNvSpPr txBox="1">
            <a:spLocks noChangeArrowheads="1"/>
          </p:cNvSpPr>
          <p:nvPr/>
        </p:nvSpPr>
        <p:spPr bwMode="auto">
          <a:xfrm>
            <a:off x="2279650" y="4581526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）相对运动两表面必须有一定的润滑速度</a:t>
            </a:r>
            <a:r>
              <a:rPr lang="en-US" altLang="zh-CN" sz="2800" b="1">
                <a:latin typeface="宋体" panose="02010600030101010101" pitchFamily="2" charset="-122"/>
              </a:rPr>
              <a:t>V</a:t>
            </a:r>
          </a:p>
        </p:txBody>
      </p:sp>
      <p:sp>
        <p:nvSpPr>
          <p:cNvPr id="100362" name="文本框 564246"/>
          <p:cNvSpPr txBox="1">
            <a:spLocks noChangeArrowheads="1"/>
          </p:cNvSpPr>
          <p:nvPr/>
        </p:nvSpPr>
        <p:spPr bwMode="auto">
          <a:xfrm>
            <a:off x="2279650" y="508476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）流体必须有一定粘度，供油量充足。</a:t>
            </a:r>
          </a:p>
        </p:txBody>
      </p:sp>
    </p:spTree>
    <p:extLst>
      <p:ext uri="{BB962C8B-B14F-4D97-AF65-F5344CB8AC3E}">
        <p14:creationId xmlns:p14="http://schemas.microsoft.com/office/powerpoint/2010/main" val="10957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/>
      <p:bldP spid="564228" grpId="0"/>
      <p:bldP spid="564237" grpId="0"/>
      <p:bldP spid="56423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文本框 573441"/>
          <p:cNvSpPr txBox="1">
            <a:spLocks noChangeArrowheads="1"/>
          </p:cNvSpPr>
          <p:nvPr/>
        </p:nvSpPr>
        <p:spPr bwMode="auto">
          <a:xfrm>
            <a:off x="2208214" y="83661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．径向滑动轴承形成流体动力润滑的过程</a:t>
            </a:r>
          </a:p>
        </p:txBody>
      </p:sp>
      <p:grpSp>
        <p:nvGrpSpPr>
          <p:cNvPr id="573447" name="组合 573446"/>
          <p:cNvGrpSpPr>
            <a:grpSpLocks/>
          </p:cNvGrpSpPr>
          <p:nvPr/>
        </p:nvGrpSpPr>
        <p:grpSpPr bwMode="auto">
          <a:xfrm>
            <a:off x="2351089" y="1412875"/>
            <a:ext cx="7399337" cy="2952750"/>
            <a:chOff x="576" y="432"/>
            <a:chExt cx="4704" cy="2208"/>
          </a:xfrm>
        </p:grpSpPr>
        <p:graphicFrame>
          <p:nvGraphicFramePr>
            <p:cNvPr id="101379" name="对象 573447"/>
            <p:cNvGraphicFramePr>
              <a:graphicFrameLocks/>
            </p:cNvGraphicFramePr>
            <p:nvPr/>
          </p:nvGraphicFramePr>
          <p:xfrm>
            <a:off x="576" y="432"/>
            <a:ext cx="4704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2" r:id="rId3" imgW="5515292" imgH="2429192" progId="AutoCAD.Drawing.14">
                    <p:embed/>
                  </p:oleObj>
                </mc:Choice>
                <mc:Fallback>
                  <p:oleObj r:id="rId3" imgW="5515292" imgH="2429192" progId="AutoCAD.Drawing.1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32"/>
                          <a:ext cx="4704" cy="22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0" name="文本框 573448"/>
            <p:cNvSpPr txBox="1">
              <a:spLocks noChangeArrowheads="1"/>
            </p:cNvSpPr>
            <p:nvPr/>
          </p:nvSpPr>
          <p:spPr bwMode="auto">
            <a:xfrm>
              <a:off x="1016" y="2008"/>
              <a:ext cx="521" cy="434"/>
            </a:xfrm>
            <a:prstGeom prst="rect">
              <a:avLst/>
            </a:prstGeom>
            <a:solidFill>
              <a:srgbClr val="FF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n=0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381" name="文本框 573449"/>
            <p:cNvSpPr txBox="1">
              <a:spLocks noChangeArrowheads="1"/>
            </p:cNvSpPr>
            <p:nvPr/>
          </p:nvSpPr>
          <p:spPr bwMode="auto">
            <a:xfrm>
              <a:off x="3300" y="2008"/>
              <a:ext cx="666" cy="434"/>
            </a:xfrm>
            <a:prstGeom prst="rect">
              <a:avLst/>
            </a:prstGeom>
            <a:solidFill>
              <a:srgbClr val="FF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n&gt;&gt;0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1382" name="对象 573450"/>
            <p:cNvGraphicFramePr>
              <a:graphicFrameLocks/>
            </p:cNvGraphicFramePr>
            <p:nvPr/>
          </p:nvGraphicFramePr>
          <p:xfrm>
            <a:off x="2145" y="2069"/>
            <a:ext cx="63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r:id="rId5" imgW="748967" imgH="317542" progId="Equation.3">
                    <p:embed/>
                  </p:oleObj>
                </mc:Choice>
                <mc:Fallback>
                  <p:oleObj r:id="rId5" imgW="748967" imgH="3175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2069"/>
                          <a:ext cx="639" cy="289"/>
                        </a:xfrm>
                        <a:prstGeom prst="rect">
                          <a:avLst/>
                        </a:prstGeom>
                        <a:solidFill>
                          <a:srgbClr val="FFFFD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3" name="对象 573451"/>
            <p:cNvGraphicFramePr>
              <a:graphicFrameLocks/>
            </p:cNvGraphicFramePr>
            <p:nvPr/>
          </p:nvGraphicFramePr>
          <p:xfrm>
            <a:off x="4361" y="2110"/>
            <a:ext cx="83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4" r:id="rId7" imgW="977793" imgH="241512" progId="Equation.3">
                    <p:embed/>
                  </p:oleObj>
                </mc:Choice>
                <mc:Fallback>
                  <p:oleObj r:id="rId7" imgW="977793" imgH="241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110"/>
                          <a:ext cx="832" cy="218"/>
                        </a:xfrm>
                        <a:prstGeom prst="rect">
                          <a:avLst/>
                        </a:prstGeom>
                        <a:solidFill>
                          <a:srgbClr val="FFFFD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62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文本框 577537"/>
          <p:cNvSpPr txBox="1">
            <a:spLocks noChangeArrowheads="1"/>
          </p:cNvSpPr>
          <p:nvPr/>
        </p:nvSpPr>
        <p:spPr bwMode="auto">
          <a:xfrm>
            <a:off x="2209800" y="814388"/>
            <a:ext cx="4173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）承载量系数 </a:t>
            </a:r>
            <a:r>
              <a:rPr lang="en-US" altLang="zh-CN" sz="2800" b="1">
                <a:latin typeface="宋体" panose="02010600030101010101" pitchFamily="2" charset="-122"/>
              </a:rPr>
              <a:t>C</a:t>
            </a:r>
            <a:r>
              <a:rPr lang="en-US" altLang="zh-CN" sz="2800" b="1" baseline="-10000">
                <a:latin typeface="宋体" panose="02010600030101010101" pitchFamily="2" charset="-122"/>
              </a:rPr>
              <a:t>p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577545" name="对象 577544"/>
          <p:cNvGraphicFramePr>
            <a:graphicFrameLocks/>
          </p:cNvGraphicFramePr>
          <p:nvPr/>
        </p:nvGraphicFramePr>
        <p:xfrm>
          <a:off x="2208214" y="908050"/>
          <a:ext cx="489743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r:id="rId3" imgW="2310714" imgH="673125" progId="Equation.DSMT4">
                  <p:embed/>
                </p:oleObj>
              </mc:Choice>
              <mc:Fallback>
                <p:oleObj r:id="rId3" imgW="2310714" imgH="67312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908050"/>
                        <a:ext cx="489743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6" name="文本框 577545"/>
          <p:cNvSpPr txBox="1">
            <a:spLocks noChangeArrowheads="1"/>
          </p:cNvSpPr>
          <p:nvPr/>
        </p:nvSpPr>
        <p:spPr bwMode="auto">
          <a:xfrm>
            <a:off x="2208213" y="2276476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）最小油膜厚度</a:t>
            </a:r>
            <a:r>
              <a:rPr lang="en-US" altLang="zh-CN" sz="2800" b="1">
                <a:latin typeface="宋体" panose="02010600030101010101" pitchFamily="2" charset="-122"/>
              </a:rPr>
              <a:t>h</a:t>
            </a:r>
            <a:r>
              <a:rPr lang="en-US" altLang="zh-CN" sz="2800" b="1" baseline="-25000">
                <a:latin typeface="宋体" panose="02010600030101010101" pitchFamily="2" charset="-122"/>
              </a:rPr>
              <a:t>min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577547" name="对象 577546"/>
          <p:cNvGraphicFramePr>
            <a:graphicFrameLocks/>
          </p:cNvGraphicFramePr>
          <p:nvPr/>
        </p:nvGraphicFramePr>
        <p:xfrm>
          <a:off x="4008439" y="2852739"/>
          <a:ext cx="28209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r:id="rId5" imgW="1194117" imgH="228917" progId="Equation.DSMT4">
                  <p:embed/>
                </p:oleObj>
              </mc:Choice>
              <mc:Fallback>
                <p:oleObj r:id="rId5" imgW="1194117" imgH="2289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852739"/>
                        <a:ext cx="28209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8" name="文本框 577547"/>
          <p:cNvSpPr txBox="1">
            <a:spLocks noChangeArrowheads="1"/>
          </p:cNvSpPr>
          <p:nvPr/>
        </p:nvSpPr>
        <p:spPr bwMode="auto">
          <a:xfrm>
            <a:off x="2208213" y="335756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）轴承的热平衡计算－防止轴承过热</a:t>
            </a:r>
          </a:p>
        </p:txBody>
      </p:sp>
      <p:graphicFrame>
        <p:nvGraphicFramePr>
          <p:cNvPr id="577550" name="对象 577549"/>
          <p:cNvGraphicFramePr>
            <a:graphicFrameLocks/>
          </p:cNvGraphicFramePr>
          <p:nvPr/>
        </p:nvGraphicFramePr>
        <p:xfrm>
          <a:off x="2566988" y="3860800"/>
          <a:ext cx="525621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r:id="rId7" imgW="2818494" imgH="1041265" progId="Equation.DSMT4">
                  <p:embed/>
                </p:oleObj>
              </mc:Choice>
              <mc:Fallback>
                <p:oleObj r:id="rId7" imgW="2818494" imgH="104126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860800"/>
                        <a:ext cx="525621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1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7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46" grpId="0"/>
      <p:bldP spid="57754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文本框 584705"/>
          <p:cNvSpPr txBox="1">
            <a:spLocks noChangeArrowheads="1"/>
          </p:cNvSpPr>
          <p:nvPr/>
        </p:nvSpPr>
        <p:spPr bwMode="auto">
          <a:xfrm>
            <a:off x="2135188" y="4048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）参数选择</a:t>
            </a:r>
          </a:p>
        </p:txBody>
      </p:sp>
      <p:sp>
        <p:nvSpPr>
          <p:cNvPr id="584707" name="文本框 584706"/>
          <p:cNvSpPr txBox="1">
            <a:spLocks noChangeArrowheads="1"/>
          </p:cNvSpPr>
          <p:nvPr/>
        </p:nvSpPr>
        <p:spPr bwMode="auto">
          <a:xfrm>
            <a:off x="2424113" y="83661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latin typeface="宋体" panose="02010600030101010101" pitchFamily="2" charset="-122"/>
              </a:rPr>
              <a:t>宽径比</a:t>
            </a:r>
            <a:r>
              <a:rPr lang="en-US" altLang="zh-CN" sz="2800" b="1">
                <a:latin typeface="宋体" panose="02010600030101010101" pitchFamily="2" charset="-122"/>
              </a:rPr>
              <a:t>B/d=0.3∼1.5</a:t>
            </a:r>
          </a:p>
        </p:txBody>
      </p:sp>
      <p:sp>
        <p:nvSpPr>
          <p:cNvPr id="584708" name="文本框 584707"/>
          <p:cNvSpPr txBox="1">
            <a:spLocks noChangeArrowheads="1"/>
          </p:cNvSpPr>
          <p:nvPr/>
        </p:nvSpPr>
        <p:spPr bwMode="auto">
          <a:xfrm>
            <a:off x="2351088" y="1268414"/>
            <a:ext cx="77771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宽径比小，有利于提高运转稳定性，增大端泄漏量以降低温升。但轴承宽度减小，轴承承载能力也随之降低。</a:t>
            </a:r>
          </a:p>
        </p:txBody>
      </p:sp>
      <p:sp>
        <p:nvSpPr>
          <p:cNvPr id="584712" name="文本框 584711"/>
          <p:cNvSpPr txBox="1">
            <a:spLocks noChangeArrowheads="1"/>
          </p:cNvSpPr>
          <p:nvPr/>
        </p:nvSpPr>
        <p:spPr bwMode="auto">
          <a:xfrm>
            <a:off x="2424113" y="256540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latin typeface="宋体" panose="02010600030101010101" pitchFamily="2" charset="-122"/>
              </a:rPr>
              <a:t>相对间隙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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84713" name="文本框 584712"/>
          <p:cNvSpPr txBox="1">
            <a:spLocks noChangeArrowheads="1"/>
          </p:cNvSpPr>
          <p:nvPr/>
        </p:nvSpPr>
        <p:spPr bwMode="auto">
          <a:xfrm>
            <a:off x="2424113" y="2997201"/>
            <a:ext cx="7467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相对间隙主要根据载荷和速度选取。速度愈高，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值应愈大；载荷愈大，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值应愈小。此外，直径大、宽径比小，调心性能好，加工精度高时，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值取小值，反之取大值。</a:t>
            </a:r>
          </a:p>
        </p:txBody>
      </p:sp>
      <p:sp>
        <p:nvSpPr>
          <p:cNvPr id="584714" name="文本框 584713"/>
          <p:cNvSpPr txBox="1">
            <a:spLocks noChangeArrowheads="1"/>
          </p:cNvSpPr>
          <p:nvPr/>
        </p:nvSpPr>
        <p:spPr bwMode="auto">
          <a:xfrm>
            <a:off x="2424113" y="47244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③ </a:t>
            </a:r>
            <a:r>
              <a:rPr lang="zh-CN" altLang="en-US" sz="2800" b="1">
                <a:latin typeface="宋体" panose="02010600030101010101" pitchFamily="2" charset="-122"/>
              </a:rPr>
              <a:t>粘度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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84715" name="文本框 584714"/>
          <p:cNvSpPr txBox="1">
            <a:spLocks noChangeArrowheads="1"/>
          </p:cNvSpPr>
          <p:nvPr/>
        </p:nvSpPr>
        <p:spPr bwMode="auto">
          <a:xfrm>
            <a:off x="2351088" y="5229225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粘度对轴承的承载能力、功耗和温升影响很大，通常按平均温度计算润滑油粘度。</a:t>
            </a:r>
          </a:p>
        </p:txBody>
      </p:sp>
    </p:spTree>
    <p:extLst>
      <p:ext uri="{BB962C8B-B14F-4D97-AF65-F5344CB8AC3E}">
        <p14:creationId xmlns:p14="http://schemas.microsoft.com/office/powerpoint/2010/main" val="16572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/>
      <p:bldP spid="584707" grpId="0"/>
      <p:bldP spid="584708" grpId="0"/>
      <p:bldP spid="584712" grpId="0"/>
      <p:bldP spid="584713" grpId="0"/>
      <p:bldP spid="584714" grpId="0"/>
      <p:bldP spid="5847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5287</Words>
  <Application>Microsoft Office PowerPoint</Application>
  <PresentationFormat>宽屏</PresentationFormat>
  <Paragraphs>704</Paragraphs>
  <Slides>123</Slides>
  <Notes>1</Notes>
  <HiddenSlides>32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123</vt:i4>
      </vt:variant>
    </vt:vector>
  </HeadingPairs>
  <TitlesOfParts>
    <vt:vector size="140" baseType="lpstr">
      <vt:lpstr>仿宋_GB2312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UniversalMath1 BT</vt:lpstr>
      <vt:lpstr>Wingdings</vt:lpstr>
      <vt:lpstr>Office 主题</vt:lpstr>
      <vt:lpstr>Equation.DSMT4</vt:lpstr>
      <vt:lpstr>Microsoft 公式 3.0</vt:lpstr>
      <vt:lpstr>Photoshop.Image.4</vt:lpstr>
      <vt:lpstr>Bitmap Image</vt:lpstr>
      <vt:lpstr>Microsoft Word 97 - 2003 文档</vt:lpstr>
      <vt:lpstr>AutoCAD.Drawing.14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第十六章   弹簧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</dc:creator>
  <cp:lastModifiedBy>Calvin</cp:lastModifiedBy>
  <cp:revision>1</cp:revision>
  <dcterms:created xsi:type="dcterms:W3CDTF">2016-12-31T02:14:04Z</dcterms:created>
  <dcterms:modified xsi:type="dcterms:W3CDTF">2016-12-31T02:14:23Z</dcterms:modified>
</cp:coreProperties>
</file>