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413" r:id="rId3"/>
    <p:sldId id="416" r:id="rId4"/>
    <p:sldId id="485" r:id="rId5"/>
    <p:sldId id="417" r:id="rId6"/>
    <p:sldId id="486" r:id="rId7"/>
    <p:sldId id="428" r:id="rId8"/>
    <p:sldId id="487" r:id="rId9"/>
    <p:sldId id="396" r:id="rId10"/>
    <p:sldId id="488" r:id="rId11"/>
    <p:sldId id="432" r:id="rId12"/>
    <p:sldId id="489" r:id="rId13"/>
    <p:sldId id="433" r:id="rId14"/>
    <p:sldId id="481" r:id="rId15"/>
    <p:sldId id="484" r:id="rId16"/>
    <p:sldId id="491" r:id="rId17"/>
    <p:sldId id="500" r:id="rId18"/>
    <p:sldId id="295" r:id="rId19"/>
    <p:sldId id="296" r:id="rId20"/>
    <p:sldId id="313" r:id="rId21"/>
    <p:sldId id="492" r:id="rId22"/>
    <p:sldId id="499" r:id="rId23"/>
    <p:sldId id="292" r:id="rId24"/>
    <p:sldId id="498" r:id="rId25"/>
    <p:sldId id="293" r:id="rId26"/>
    <p:sldId id="294" r:id="rId27"/>
    <p:sldId id="497" r:id="rId28"/>
    <p:sldId id="273" r:id="rId29"/>
    <p:sldId id="496" r:id="rId30"/>
    <p:sldId id="495" r:id="rId31"/>
    <p:sldId id="494" r:id="rId32"/>
    <p:sldId id="493" r:id="rId33"/>
    <p:sldId id="482" r:id="rId34"/>
    <p:sldId id="25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0F21A-D497-4F8C-A4BB-FD595F3F886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8F89F-5ABF-49AF-B238-EA5718709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06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阻值：</a:t>
            </a:r>
            <a:r>
              <a:rPr lang="en-US" altLang="zh-CN"/>
              <a:t>Re</a:t>
            </a:r>
            <a:r>
              <a:rPr lang="zh-CN" altLang="en-US" dirty="0"/>
              <a:t>一般几十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 err="1"/>
              <a:t>Rc</a:t>
            </a:r>
            <a:r>
              <a:rPr lang="zh-CN" altLang="en-US" dirty="0"/>
              <a:t>几</a:t>
            </a:r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3378-958C-41E9-9D36-EE5D9E2F46E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9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91E4087-1291-4542-8302-FEC9EB2466AC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B341-486D-4510-8D96-E761F99199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7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4087-1291-4542-8302-FEC9EB2466AC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B341-486D-4510-8D96-E761F9919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1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4087-1291-4542-8302-FEC9EB2466AC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B341-486D-4510-8D96-E761F99199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6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33252"/>
            <a:ext cx="9821984" cy="502382"/>
          </a:xfrm>
        </p:spPr>
        <p:txBody>
          <a:bodyPr>
            <a:normAutofit/>
          </a:bodyPr>
          <a:lstStyle>
            <a:lvl1pPr>
              <a:defRPr sz="33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DAC3595A-2310-40EC-87CC-C60EC6E51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1" y="779775"/>
            <a:ext cx="8297333" cy="43460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日期占位符 30">
            <a:extLst>
              <a:ext uri="{FF2B5EF4-FFF2-40B4-BE49-F238E27FC236}">
                <a16:creationId xmlns:a16="http://schemas.microsoft.com/office/drawing/2014/main" id="{71030CC7-17C9-44CA-BD6F-BDA4F06E5A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D97294-D589-420B-9EFF-C9F76B5D4A5E}" type="datetime10">
              <a:rPr lang="zh-CN" altLang="en-US" smtClean="0"/>
              <a:t>14:42</a:t>
            </a:fld>
            <a:endParaRPr lang="zh-CN" altLang="en-US" dirty="0"/>
          </a:p>
        </p:txBody>
      </p:sp>
      <p:sp>
        <p:nvSpPr>
          <p:cNvPr id="32" name="页脚占位符 31">
            <a:extLst>
              <a:ext uri="{FF2B5EF4-FFF2-40B4-BE49-F238E27FC236}">
                <a16:creationId xmlns:a16="http://schemas.microsoft.com/office/drawing/2014/main" id="{20B4F969-ACF8-46B3-9C2F-D1CCE044F2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模拟电子技术 第三章 集成运算放大器</a:t>
            </a:r>
            <a:endParaRPr lang="zh-CN" altLang="en-US" dirty="0"/>
          </a:p>
        </p:txBody>
      </p:sp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CA9C1F7F-E73D-4387-B4F3-C39ACEAB20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7EDF72E4-C761-4D3F-BB9E-74A6660CF8AE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71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33252"/>
            <a:ext cx="9821984" cy="502382"/>
          </a:xfrm>
        </p:spPr>
        <p:txBody>
          <a:bodyPr>
            <a:normAutofit/>
          </a:bodyPr>
          <a:lstStyle>
            <a:lvl1pPr>
              <a:defRPr sz="33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DAC3595A-2310-40EC-87CC-C60EC6E51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1" y="779775"/>
            <a:ext cx="8297333" cy="43460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日期占位符 30">
            <a:extLst>
              <a:ext uri="{FF2B5EF4-FFF2-40B4-BE49-F238E27FC236}">
                <a16:creationId xmlns:a16="http://schemas.microsoft.com/office/drawing/2014/main" id="{71030CC7-17C9-44CA-BD6F-BDA4F06E5A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D97294-D589-420B-9EFF-C9F76B5D4A5E}" type="datetime10">
              <a:rPr lang="zh-CN" altLang="en-US" smtClean="0"/>
              <a:t>14:42</a:t>
            </a:fld>
            <a:endParaRPr lang="zh-CN" altLang="en-US" dirty="0"/>
          </a:p>
        </p:txBody>
      </p:sp>
      <p:sp>
        <p:nvSpPr>
          <p:cNvPr id="32" name="页脚占位符 31">
            <a:extLst>
              <a:ext uri="{FF2B5EF4-FFF2-40B4-BE49-F238E27FC236}">
                <a16:creationId xmlns:a16="http://schemas.microsoft.com/office/drawing/2014/main" id="{20B4F969-ACF8-46B3-9C2F-D1CCE044F2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模拟电子技术 第三章 集成运算放大器</a:t>
            </a:r>
            <a:endParaRPr lang="zh-CN" altLang="en-US" dirty="0"/>
          </a:p>
        </p:txBody>
      </p:sp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CA9C1F7F-E73D-4387-B4F3-C39ACEAB20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7EDF72E4-C761-4D3F-BB9E-74A6660CF8AE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368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33252"/>
            <a:ext cx="9821984" cy="502382"/>
          </a:xfrm>
        </p:spPr>
        <p:txBody>
          <a:bodyPr>
            <a:normAutofit/>
          </a:bodyPr>
          <a:lstStyle>
            <a:lvl1pPr>
              <a:defRPr sz="33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DAC3595A-2310-40EC-87CC-C60EC6E51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1" y="779775"/>
            <a:ext cx="8297333" cy="43460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日期占位符 30">
            <a:extLst>
              <a:ext uri="{FF2B5EF4-FFF2-40B4-BE49-F238E27FC236}">
                <a16:creationId xmlns:a16="http://schemas.microsoft.com/office/drawing/2014/main" id="{71030CC7-17C9-44CA-BD6F-BDA4F06E5A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D97294-D589-420B-9EFF-C9F76B5D4A5E}" type="datetime10">
              <a:rPr lang="zh-CN" altLang="en-US" smtClean="0"/>
              <a:t>14:42</a:t>
            </a:fld>
            <a:endParaRPr lang="zh-CN" altLang="en-US" dirty="0"/>
          </a:p>
        </p:txBody>
      </p:sp>
      <p:sp>
        <p:nvSpPr>
          <p:cNvPr id="32" name="页脚占位符 31">
            <a:extLst>
              <a:ext uri="{FF2B5EF4-FFF2-40B4-BE49-F238E27FC236}">
                <a16:creationId xmlns:a16="http://schemas.microsoft.com/office/drawing/2014/main" id="{20B4F969-ACF8-46B3-9C2F-D1CCE044F2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模拟电子技术 第三章 集成运算放大器</a:t>
            </a:r>
            <a:endParaRPr lang="zh-CN" altLang="en-US" dirty="0"/>
          </a:p>
        </p:txBody>
      </p:sp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CA9C1F7F-E73D-4387-B4F3-C39ACEAB20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7EDF72E4-C761-4D3F-BB9E-74A6660CF8AE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594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33252"/>
            <a:ext cx="9821984" cy="502382"/>
          </a:xfrm>
        </p:spPr>
        <p:txBody>
          <a:bodyPr>
            <a:normAutofit/>
          </a:bodyPr>
          <a:lstStyle>
            <a:lvl1pPr>
              <a:defRPr sz="33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DAC3595A-2310-40EC-87CC-C60EC6E51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1" y="779775"/>
            <a:ext cx="8297333" cy="43460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日期占位符 30">
            <a:extLst>
              <a:ext uri="{FF2B5EF4-FFF2-40B4-BE49-F238E27FC236}">
                <a16:creationId xmlns:a16="http://schemas.microsoft.com/office/drawing/2014/main" id="{71030CC7-17C9-44CA-BD6F-BDA4F06E5A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D97294-D589-420B-9EFF-C9F76B5D4A5E}" type="datetime10">
              <a:rPr lang="zh-CN" altLang="en-US" smtClean="0"/>
              <a:t>14:42</a:t>
            </a:fld>
            <a:endParaRPr lang="zh-CN" altLang="en-US" dirty="0"/>
          </a:p>
        </p:txBody>
      </p:sp>
      <p:sp>
        <p:nvSpPr>
          <p:cNvPr id="32" name="页脚占位符 31">
            <a:extLst>
              <a:ext uri="{FF2B5EF4-FFF2-40B4-BE49-F238E27FC236}">
                <a16:creationId xmlns:a16="http://schemas.microsoft.com/office/drawing/2014/main" id="{20B4F969-ACF8-46B3-9C2F-D1CCE044F2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模拟电子技术 第三章 集成运算放大器</a:t>
            </a:r>
            <a:endParaRPr lang="zh-CN" altLang="en-US" dirty="0"/>
          </a:p>
        </p:txBody>
      </p:sp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CA9C1F7F-E73D-4387-B4F3-C39ACEAB20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7EDF72E4-C761-4D3F-BB9E-74A6660CF8AE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1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33252"/>
            <a:ext cx="9821984" cy="502382"/>
          </a:xfrm>
        </p:spPr>
        <p:txBody>
          <a:bodyPr>
            <a:normAutofit/>
          </a:bodyPr>
          <a:lstStyle>
            <a:lvl1pPr>
              <a:defRPr sz="3300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DAC3595A-2310-40EC-87CC-C60EC6E51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1" y="779775"/>
            <a:ext cx="8297333" cy="43460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73A4A96-F75A-4760-9D93-2512AE9EF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908" y="8372"/>
            <a:ext cx="1362320" cy="1021740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B5FC702-53AF-4EE1-AB40-EB0D7A6451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>
                <a:latin typeface="+mn-ea"/>
              </a:rPr>
              <a:t>北京工业大学 信息学部</a:t>
            </a:r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EFD035C-4ED4-4950-8E39-0CC953B190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模拟电子技术 第四章 放大电路的频率响应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980ED7D-C82E-442B-BD15-6EC5D3C54F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7EDF72E4-C761-4D3F-BB9E-74A6660CF8AE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233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33252"/>
            <a:ext cx="9821984" cy="502382"/>
          </a:xfrm>
        </p:spPr>
        <p:txBody>
          <a:bodyPr>
            <a:normAutofit/>
          </a:bodyPr>
          <a:lstStyle>
            <a:lvl1pPr>
              <a:defRPr sz="3300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DAC3595A-2310-40EC-87CC-C60EC6E51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1" y="779775"/>
            <a:ext cx="8297333" cy="43460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73A4A96-F75A-4760-9D93-2512AE9EF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908" y="8372"/>
            <a:ext cx="1362320" cy="102174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6644D-4F6A-49B4-9BFB-7CFDD95F2A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>
                <a:latin typeface="+mn-ea"/>
              </a:rPr>
              <a:t>北京工业大学 信息学部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056A1-740A-4304-A36C-A4D21BD7A8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模拟电子技术 第五章 放大电路中的反馈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D90E30-9A14-43BC-AD1B-8F65D6BB6D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7EDF72E4-C761-4D3F-BB9E-74A6660CF8AE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639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33252"/>
            <a:ext cx="9821984" cy="502382"/>
          </a:xfrm>
        </p:spPr>
        <p:txBody>
          <a:bodyPr>
            <a:normAutofit/>
          </a:bodyPr>
          <a:lstStyle>
            <a:lvl1pPr>
              <a:defRPr sz="3300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DAC3595A-2310-40EC-87CC-C60EC6E51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1" y="779775"/>
            <a:ext cx="8297333" cy="43460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73A4A96-F75A-4760-9D93-2512AE9EF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908" y="8372"/>
            <a:ext cx="1362320" cy="102174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6644D-4F6A-49B4-9BFB-7CFDD95F2A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>
                <a:latin typeface="+mn-ea"/>
              </a:rPr>
              <a:t>北京工业大学 信息学部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056A1-740A-4304-A36C-A4D21BD7A8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模拟电子技术 第五章 放大电路中的反馈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D90E30-9A14-43BC-AD1B-8F65D6BB6D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7EDF72E4-C761-4D3F-BB9E-74A6660CF8AE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378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33252"/>
            <a:ext cx="9821984" cy="502382"/>
          </a:xfrm>
        </p:spPr>
        <p:txBody>
          <a:bodyPr>
            <a:normAutofit/>
          </a:bodyPr>
          <a:lstStyle>
            <a:lvl1pPr>
              <a:defRPr sz="3300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DAC3595A-2310-40EC-87CC-C60EC6E51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1" y="779775"/>
            <a:ext cx="8297333" cy="43460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73A4A96-F75A-4760-9D93-2512AE9EF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908" y="8372"/>
            <a:ext cx="1362320" cy="102174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6644D-4F6A-49B4-9BFB-7CFDD95F2A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>
                <a:latin typeface="+mn-ea"/>
              </a:rPr>
              <a:t>北京工业大学 信息学部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056A1-740A-4304-A36C-A4D21BD7A8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模拟电子技术 第五章 放大电路中的反馈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D90E30-9A14-43BC-AD1B-8F65D6BB6D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7EDF72E4-C761-4D3F-BB9E-74A6660CF8AE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8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4087-1291-4542-8302-FEC9EB2466AC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B341-486D-4510-8D96-E761F9919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67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33252"/>
            <a:ext cx="9821984" cy="502382"/>
          </a:xfrm>
        </p:spPr>
        <p:txBody>
          <a:bodyPr>
            <a:normAutofit/>
          </a:bodyPr>
          <a:lstStyle>
            <a:lvl1pPr>
              <a:defRPr sz="3300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DAC3595A-2310-40EC-87CC-C60EC6E51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1" y="779775"/>
            <a:ext cx="8297333" cy="43460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73A4A96-F75A-4760-9D93-2512AE9EF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908" y="8372"/>
            <a:ext cx="1362320" cy="102174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6644D-4F6A-49B4-9BFB-7CFDD95F2A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>
                <a:latin typeface="+mn-ea"/>
              </a:rPr>
              <a:t>北京工业大学 信息学部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056A1-740A-4304-A36C-A4D21BD7A8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模拟电子技术 第六章 信号的运算和处理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D90E30-9A14-43BC-AD1B-8F65D6BB6D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7EDF72E4-C761-4D3F-BB9E-74A6660CF8AE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185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33252"/>
            <a:ext cx="9821984" cy="502382"/>
          </a:xfrm>
        </p:spPr>
        <p:txBody>
          <a:bodyPr>
            <a:normAutofit/>
          </a:bodyPr>
          <a:lstStyle>
            <a:lvl1pPr>
              <a:defRPr sz="33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DAC3595A-2310-40EC-87CC-C60EC6E51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1" y="779775"/>
            <a:ext cx="8297333" cy="43460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日期占位符 30">
            <a:extLst>
              <a:ext uri="{FF2B5EF4-FFF2-40B4-BE49-F238E27FC236}">
                <a16:creationId xmlns:a16="http://schemas.microsoft.com/office/drawing/2014/main" id="{71030CC7-17C9-44CA-BD6F-BDA4F06E5A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D97294-D589-420B-9EFF-C9F76B5D4A5E}" type="datetime10">
              <a:rPr lang="zh-CN" altLang="en-US" smtClean="0"/>
              <a:t>15:01</a:t>
            </a:fld>
            <a:endParaRPr lang="zh-CN" altLang="en-US" dirty="0"/>
          </a:p>
        </p:txBody>
      </p:sp>
      <p:sp>
        <p:nvSpPr>
          <p:cNvPr id="32" name="页脚占位符 31">
            <a:extLst>
              <a:ext uri="{FF2B5EF4-FFF2-40B4-BE49-F238E27FC236}">
                <a16:creationId xmlns:a16="http://schemas.microsoft.com/office/drawing/2014/main" id="{20B4F969-ACF8-46B3-9C2F-D1CCE044F2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模拟电子技术 第三章 集成运算放大器</a:t>
            </a:r>
            <a:endParaRPr lang="zh-CN" altLang="en-US" dirty="0"/>
          </a:p>
        </p:txBody>
      </p:sp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CA9C1F7F-E73D-4387-B4F3-C39ACEAB20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7EDF72E4-C761-4D3F-BB9E-74A6660CF8AE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86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4087-1291-4542-8302-FEC9EB2466AC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B341-486D-4510-8D96-E761F99199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9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4087-1291-4542-8302-FEC9EB2466AC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B341-486D-4510-8D96-E761F9919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3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4087-1291-4542-8302-FEC9EB2466AC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B341-486D-4510-8D96-E761F9919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1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4087-1291-4542-8302-FEC9EB2466AC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B341-486D-4510-8D96-E761F9919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4087-1291-4542-8302-FEC9EB2466AC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B341-486D-4510-8D96-E761F9919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3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4087-1291-4542-8302-FEC9EB2466AC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B341-486D-4510-8D96-E761F9919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5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4087-1291-4542-8302-FEC9EB2466AC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B341-486D-4510-8D96-E761F99199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5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91E4087-1291-4542-8302-FEC9EB2466AC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7FB341-486D-4510-8D96-E761F99199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80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30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png"/><Relationship Id="rId11" Type="http://schemas.openxmlformats.org/officeDocument/2006/relationships/image" Target="../media/image380.png"/><Relationship Id="rId5" Type="http://schemas.openxmlformats.org/officeDocument/2006/relationships/image" Target="../media/image34.png"/><Relationship Id="rId10" Type="http://schemas.openxmlformats.org/officeDocument/2006/relationships/image" Target="../media/image370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3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1.png"/><Relationship Id="rId9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6.png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53.wmf"/><Relationship Id="rId10" Type="http://schemas.openxmlformats.org/officeDocument/2006/relationships/image" Target="../media/image55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1317C-BD6B-474A-893D-1C0E7F7B0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模拟电子技术习题讲解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6E6B44-41C5-48F4-B765-0CABE2A15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20240103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31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F599-2A31-467D-AFAF-DEB005E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289270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1935A-630C-40AD-BDE1-E22A8785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207FF7-C358-4D08-9AC5-082B858C7713}"/>
                  </a:ext>
                </a:extLst>
              </p:cNvPr>
              <p:cNvSpPr txBox="1"/>
              <p:nvPr/>
            </p:nvSpPr>
            <p:spPr>
              <a:xfrm>
                <a:off x="1138178" y="1946360"/>
                <a:ext cx="6150015" cy="1642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2</a:t>
                </a:r>
                <a:r>
                  <a:rPr lang="zh-CN" altLang="en-US" sz="2000" dirty="0"/>
                  <a:t>、电路如图所示，晶体管的</a:t>
                </a:r>
                <a:r>
                  <a:rPr lang="el-GR" altLang="zh-CN" sz="2000" dirty="0"/>
                  <a:t>β</a:t>
                </a:r>
                <a:r>
                  <a:rPr lang="en-US" altLang="zh-CN" sz="2000" dirty="0"/>
                  <a:t>=60</a:t>
                </a:r>
                <a:r>
                  <a:rPr lang="zh-CN" altLang="en-US" sz="2000" dirty="0"/>
                  <a:t>，</a:t>
                </a:r>
                <a:r>
                  <a:rPr lang="en-US" altLang="zh-CN" sz="2000" dirty="0" err="1"/>
                  <a:t>r</a:t>
                </a:r>
                <a:r>
                  <a:rPr lang="en-US" altLang="zh-CN" sz="2000" baseline="-25000" dirty="0" err="1"/>
                  <a:t>bb</a:t>
                </a:r>
                <a:r>
                  <a:rPr lang="en-US" altLang="zh-CN" sz="2000" baseline="-25000" dirty="0"/>
                  <a:t>’</a:t>
                </a:r>
                <a:r>
                  <a:rPr lang="en-US" altLang="zh-CN" sz="2000" dirty="0"/>
                  <a:t>=100</a:t>
                </a:r>
                <a:r>
                  <a:rPr lang="el-GR" altLang="zh-CN" sz="2000" dirty="0"/>
                  <a:t>Ω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 U</a:t>
                </a:r>
                <a:r>
                  <a:rPr lang="en-US" altLang="zh-CN" sz="2000" baseline="-25000" dirty="0"/>
                  <a:t>T</a:t>
                </a:r>
                <a:r>
                  <a:rPr lang="en-US" altLang="zh-CN" sz="2000" dirty="0"/>
                  <a:t>=26mV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U</a:t>
                </a:r>
                <a:r>
                  <a:rPr lang="en-US" altLang="zh-CN" sz="2000" baseline="-25000" dirty="0"/>
                  <a:t>BEQ</a:t>
                </a:r>
                <a:r>
                  <a:rPr lang="en-US" altLang="zh-CN" sz="2000" dirty="0"/>
                  <a:t>=0.7V </a:t>
                </a:r>
                <a:r>
                  <a:rPr lang="zh-CN" altLang="en-US" sz="2000" dirty="0"/>
                  <a:t>，设电容</a:t>
                </a:r>
                <a:r>
                  <a:rPr lang="en-US" altLang="zh-CN" sz="2000" dirty="0"/>
                  <a:t>C</a:t>
                </a:r>
                <a:r>
                  <a:rPr lang="en-US" altLang="zh-CN" sz="2000" baseline="-25000" dirty="0"/>
                  <a:t>1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C</a:t>
                </a:r>
                <a:r>
                  <a:rPr lang="en-US" altLang="zh-CN" sz="2000" baseline="-25000" dirty="0"/>
                  <a:t>2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C</a:t>
                </a:r>
                <a:r>
                  <a:rPr lang="en-US" altLang="zh-CN" sz="2000" baseline="-25000" dirty="0"/>
                  <a:t>3</a:t>
                </a:r>
                <a:r>
                  <a:rPr lang="zh-CN" altLang="en-US" sz="2000" dirty="0"/>
                  <a:t>对交流短路。</a:t>
                </a:r>
                <a:endParaRPr lang="en-US" altLang="zh-CN" sz="2000" dirty="0"/>
              </a:p>
              <a:p>
                <a:pPr marL="457200" indent="-457200">
                  <a:buAutoNum type="arabicParenBoth"/>
                </a:pPr>
                <a:r>
                  <a:rPr lang="zh-CN" altLang="en-US" sz="2000" dirty="0"/>
                  <a:t>求静态工作点</a:t>
                </a:r>
                <a:r>
                  <a:rPr lang="en-US" altLang="zh-CN" sz="2000" dirty="0"/>
                  <a:t>I</a:t>
                </a:r>
                <a:r>
                  <a:rPr lang="en-US" altLang="zh-CN" sz="2000" baseline="-25000" dirty="0"/>
                  <a:t>BQ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I</a:t>
                </a:r>
                <a:r>
                  <a:rPr lang="en-US" altLang="zh-CN" sz="2000" baseline="-25000" dirty="0"/>
                  <a:t>CQ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U</a:t>
                </a:r>
                <a:r>
                  <a:rPr lang="en-US" altLang="zh-CN" sz="2000" baseline="-25000" dirty="0"/>
                  <a:t>CEQ 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arenBoth"/>
                </a:pPr>
                <a:r>
                  <a:rPr lang="zh-CN" altLang="en-US" sz="2000" dirty="0"/>
                  <a:t>画出</a:t>
                </a:r>
                <a:r>
                  <a:rPr lang="en-US" altLang="zh-CN" sz="2000" dirty="0"/>
                  <a:t>h</a:t>
                </a:r>
                <a:r>
                  <a:rPr lang="zh-CN" altLang="en-US" sz="2000" dirty="0"/>
                  <a:t>参数等效模型。</a:t>
                </a:r>
                <a:endParaRPr lang="en-US" altLang="zh-CN" sz="2000" dirty="0"/>
              </a:p>
              <a:p>
                <a:pPr marL="457200" indent="-457200">
                  <a:buAutoNum type="arabicParenBoth"/>
                </a:pPr>
                <a:r>
                  <a:rPr lang="zh-CN" altLang="en-US" sz="2000" dirty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207FF7-C358-4D08-9AC5-082B858C7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78" y="1946360"/>
                <a:ext cx="6150015" cy="1642950"/>
              </a:xfrm>
              <a:prstGeom prst="rect">
                <a:avLst/>
              </a:prstGeom>
              <a:blipFill>
                <a:blip r:embed="rId2"/>
                <a:stretch>
                  <a:fillRect l="-1090" t="-2222" r="-5055" b="-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1AA415C-52C5-4F96-A34F-C75A77EDDA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2676" y="2921055"/>
            <a:ext cx="4198324" cy="30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6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F599-2A31-467D-AFAF-DEB005E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A919D8-3C95-45D6-BBD8-34D1201F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183" y="785921"/>
            <a:ext cx="4401438" cy="50703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2477AB-351D-481F-B3C2-C55B422D2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688" y="785921"/>
            <a:ext cx="4057859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5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C60AA-5218-4841-B73A-E6226E07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习题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0B00B4-82C8-449D-BD16-4969D36C06DC}"/>
              </a:ext>
            </a:extLst>
          </p:cNvPr>
          <p:cNvSpPr txBox="1"/>
          <p:nvPr/>
        </p:nvSpPr>
        <p:spPr>
          <a:xfrm>
            <a:off x="755065" y="1952701"/>
            <a:ext cx="9989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r>
              <a:rPr lang="zh-CN" altLang="en-US" sz="2000" dirty="0"/>
              <a:t>、分别判断各图所示电路分别是共射、共集、共基放大电路中的哪一种。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5CEFE7-5A59-4FB2-B4E2-4107B3221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507" y="3469507"/>
            <a:ext cx="2324219" cy="22099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24E155-C043-4DA0-900B-61873A2B8FF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1349" y="3267662"/>
            <a:ext cx="2248016" cy="23305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2A64551-4B1C-4CC2-89CC-5616C18EE7C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53522" y="3264238"/>
            <a:ext cx="2108308" cy="2279767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0018E844-948C-43B8-82F9-9B86A944E097}"/>
              </a:ext>
            </a:extLst>
          </p:cNvPr>
          <p:cNvGrpSpPr/>
          <p:nvPr/>
        </p:nvGrpSpPr>
        <p:grpSpPr>
          <a:xfrm>
            <a:off x="9011140" y="3387521"/>
            <a:ext cx="2799860" cy="2090851"/>
            <a:chOff x="4572000" y="4340815"/>
            <a:chExt cx="2799860" cy="2090851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141B0BA-D25B-4661-B5F8-C57FD08EF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4340815"/>
              <a:ext cx="2799860" cy="2090851"/>
            </a:xfrm>
            <a:prstGeom prst="rect">
              <a:avLst/>
            </a:prstGeom>
          </p:spPr>
        </p:pic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6FC4E2DF-A541-4882-A606-051C94E134B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181555" y="5937813"/>
            <a:ext cx="215388" cy="208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6FC4E2DF-A541-4882-A606-051C94E134B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81555" y="5937813"/>
                          <a:ext cx="215388" cy="2080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56620E1-1731-4805-A1BB-52D3EBA8D312}"/>
              </a:ext>
            </a:extLst>
          </p:cNvPr>
          <p:cNvSpPr txBox="1"/>
          <p:nvPr/>
        </p:nvSpPr>
        <p:spPr>
          <a:xfrm>
            <a:off x="1561011" y="5834147"/>
            <a:ext cx="4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703F92-3DB4-480E-90B1-629304664A2F}"/>
              </a:ext>
            </a:extLst>
          </p:cNvPr>
          <p:cNvSpPr txBox="1"/>
          <p:nvPr/>
        </p:nvSpPr>
        <p:spPr>
          <a:xfrm>
            <a:off x="4407159" y="5849802"/>
            <a:ext cx="4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EF7A41-63DA-4540-AF3D-2655B32E9B1D}"/>
              </a:ext>
            </a:extLst>
          </p:cNvPr>
          <p:cNvSpPr txBox="1"/>
          <p:nvPr/>
        </p:nvSpPr>
        <p:spPr>
          <a:xfrm>
            <a:off x="7333204" y="5794438"/>
            <a:ext cx="4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173DEDA-045A-450B-ABB1-F8A42F342B94}"/>
              </a:ext>
            </a:extLst>
          </p:cNvPr>
          <p:cNvSpPr txBox="1"/>
          <p:nvPr/>
        </p:nvSpPr>
        <p:spPr>
          <a:xfrm>
            <a:off x="10191151" y="5705730"/>
            <a:ext cx="4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59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14E1A-FE78-4FE2-A659-B936C70A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差分放大电路 例题一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7">
                <a:extLst>
                  <a:ext uri="{FF2B5EF4-FFF2-40B4-BE49-F238E27FC236}">
                    <a16:creationId xmlns:a16="http://schemas.microsoft.com/office/drawing/2014/main" id="{47015BBF-E2DD-4D4A-A2B7-F2DFFE47E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8559" y="1546322"/>
                <a:ext cx="8345408" cy="73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+mn-ea"/>
                    <a:ea typeface="+mn-ea"/>
                  </a:rPr>
                  <a:t>（</a:t>
                </a:r>
                <a:r>
                  <a:rPr lang="en-US" altLang="zh-CN" sz="2000" b="0" dirty="0">
                    <a:latin typeface="+mn-ea"/>
                    <a:ea typeface="+mn-ea"/>
                  </a:rPr>
                  <a:t>1</a:t>
                </a:r>
                <a:r>
                  <a:rPr lang="zh-CN" altLang="en-US" sz="2000" b="0" dirty="0">
                    <a:latin typeface="+mn-ea"/>
                    <a:ea typeface="+mn-ea"/>
                  </a:rPr>
                  <a:t>）</a:t>
                </a:r>
                <a:r>
                  <a:rPr lang="en-US" altLang="zh-CN" sz="2000" b="0" i="1" dirty="0">
                    <a:latin typeface="+mn-ea"/>
                    <a:ea typeface="+mn-ea"/>
                  </a:rPr>
                  <a:t>R</a:t>
                </a:r>
                <a:r>
                  <a:rPr lang="en-US" altLang="zh-CN" sz="2000" b="0" dirty="0">
                    <a:latin typeface="+mn-ea"/>
                    <a:ea typeface="+mn-ea"/>
                  </a:rPr>
                  <a:t>e</a:t>
                </a:r>
                <a:r>
                  <a:rPr lang="zh-CN" altLang="en-US" sz="2000" b="0" dirty="0">
                    <a:latin typeface="+mn-ea"/>
                    <a:ea typeface="+mn-ea"/>
                  </a:rPr>
                  <a:t>的取值为多少？</a:t>
                </a:r>
                <a:r>
                  <a:rPr lang="en-US" altLang="zh-CN" sz="2000" b="0" dirty="0">
                    <a:latin typeface="+mn-ea"/>
                    <a:ea typeface="+mn-ea"/>
                  </a:rPr>
                  <a:t>T</a:t>
                </a:r>
                <a:r>
                  <a:rPr lang="en-US" altLang="zh-CN" sz="2000" b="0" baseline="-6000" dirty="0">
                    <a:latin typeface="+mn-ea"/>
                    <a:ea typeface="+mn-ea"/>
                  </a:rPr>
                  <a:t>1</a:t>
                </a:r>
                <a:r>
                  <a:rPr lang="zh-CN" altLang="en-US" sz="2000" b="0" dirty="0">
                    <a:latin typeface="+mn-ea"/>
                    <a:ea typeface="+mn-ea"/>
                  </a:rPr>
                  <a:t>管和</a:t>
                </a:r>
                <a:r>
                  <a:rPr lang="en-US" altLang="zh-CN" sz="2000" b="0" dirty="0">
                    <a:latin typeface="+mn-ea"/>
                    <a:ea typeface="+mn-ea"/>
                  </a:rPr>
                  <a:t>T</a:t>
                </a:r>
                <a:r>
                  <a:rPr lang="en-US" altLang="zh-CN" sz="2000" b="0" baseline="-6000" dirty="0">
                    <a:latin typeface="+mn-ea"/>
                    <a:ea typeface="+mn-ea"/>
                  </a:rPr>
                  <a:t>2</a:t>
                </a:r>
                <a:r>
                  <a:rPr lang="zh-CN" altLang="en-US" sz="2000" b="0" dirty="0">
                    <a:latin typeface="+mn-ea"/>
                    <a:ea typeface="+mn-ea"/>
                  </a:rPr>
                  <a:t>管的管压降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000" b="0" i="1" dirty="0">
                            <a:latin typeface="Cambria Math" panose="02040503050406030204" pitchFamily="18" charset="0"/>
                            <a:ea typeface="+mn-ea"/>
                          </a:rPr>
                          <m:t>𝑈</m:t>
                        </m:r>
                      </m:e>
                      <m:sub>
                        <m:r>
                          <a:rPr lang="zh-CN" altLang="en-US" sz="2000" b="0" i="1" dirty="0">
                            <a:latin typeface="Cambria Math" panose="02040503050406030204" pitchFamily="18" charset="0"/>
                            <a:ea typeface="+mn-ea"/>
                          </a:rPr>
                          <m:t>𝐶𝐸𝑄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+mn-ea"/>
                    <a:ea typeface="+mn-ea"/>
                  </a:rPr>
                  <a:t>等于多少？</a:t>
                </a:r>
                <a:br>
                  <a:rPr lang="zh-CN" altLang="en-US" sz="2000" b="0" dirty="0">
                    <a:latin typeface="+mn-ea"/>
                    <a:ea typeface="+mn-ea"/>
                  </a:rPr>
                </a:br>
                <a:r>
                  <a:rPr lang="zh-CN" altLang="en-US" sz="2000" b="0" dirty="0">
                    <a:latin typeface="+mn-ea"/>
                    <a:ea typeface="+mn-ea"/>
                  </a:rPr>
                  <a:t>（</a:t>
                </a:r>
                <a:r>
                  <a:rPr lang="en-US" altLang="zh-CN" sz="2000" b="0" dirty="0">
                    <a:latin typeface="+mn-ea"/>
                    <a:ea typeface="+mn-ea"/>
                  </a:rPr>
                  <a:t>2</a:t>
                </a:r>
                <a:r>
                  <a:rPr lang="zh-CN" altLang="en-US" sz="2000" b="0" dirty="0">
                    <a:latin typeface="+mn-ea"/>
                    <a:ea typeface="+mn-ea"/>
                  </a:rPr>
                  <a:t>）计算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+mn-ea"/>
                    <a:ea typeface="+mn-ea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+mn-ea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+mn-ea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latin typeface="Cambria Math" panose="02040503050406030204" pitchFamily="18" charset="0"/>
                            <a:ea typeface="+mn-ea"/>
                          </a:rPr>
                          <m:t>o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+mn-ea"/>
                    <a:ea typeface="+mn-ea"/>
                  </a:rPr>
                  <a:t>的数值；</a:t>
                </a:r>
              </a:p>
            </p:txBody>
          </p:sp>
        </mc:Choice>
        <mc:Fallback>
          <p:sp>
            <p:nvSpPr>
              <p:cNvPr id="12" name="Text Box 7">
                <a:extLst>
                  <a:ext uri="{FF2B5EF4-FFF2-40B4-BE49-F238E27FC236}">
                    <a16:creationId xmlns:a16="http://schemas.microsoft.com/office/drawing/2014/main" id="{47015BBF-E2DD-4D4A-A2B7-F2DFFE47E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8559" y="1546322"/>
                <a:ext cx="8345408" cy="731034"/>
              </a:xfrm>
              <a:prstGeom prst="rect">
                <a:avLst/>
              </a:prstGeom>
              <a:blipFill>
                <a:blip r:embed="rId3"/>
                <a:stretch>
                  <a:fillRect l="-730" t="-3333" b="-141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5">
            <a:extLst>
              <a:ext uri="{FF2B5EF4-FFF2-40B4-BE49-F238E27FC236}">
                <a16:creationId xmlns:a16="http://schemas.microsoft.com/office/drawing/2014/main" id="{2BBDBD09-35F5-4FBE-A0DC-A53E6E3C5998}"/>
              </a:ext>
            </a:extLst>
          </p:cNvPr>
          <p:cNvGrpSpPr>
            <a:grpSpLocks/>
          </p:cNvGrpSpPr>
          <p:nvPr/>
        </p:nvGrpSpPr>
        <p:grpSpPr bwMode="auto">
          <a:xfrm>
            <a:off x="226677" y="2333525"/>
            <a:ext cx="3280917" cy="3207371"/>
            <a:chOff x="-573" y="-829"/>
            <a:chExt cx="2928" cy="2208"/>
          </a:xfrm>
        </p:grpSpPr>
        <p:graphicFrame>
          <p:nvGraphicFramePr>
            <p:cNvPr id="15" name="Object 3">
              <a:extLst>
                <a:ext uri="{FF2B5EF4-FFF2-40B4-BE49-F238E27FC236}">
                  <a16:creationId xmlns:a16="http://schemas.microsoft.com/office/drawing/2014/main" id="{9B39F47C-C506-4D70-8E54-F02CA6CDEA22}"/>
                </a:ext>
              </a:extLst>
            </p:cNvPr>
            <p:cNvGraphicFramePr>
              <a:graphicFrameLocks noGrp="1" noChangeAspect="1"/>
            </p:cNvGraphicFramePr>
            <p:nvPr>
              <p:extLst/>
            </p:nvPr>
          </p:nvGraphicFramePr>
          <p:xfrm>
            <a:off x="-573" y="-829"/>
            <a:ext cx="2928" cy="2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r:id="rId4" imgW="3943901" imgH="2715004" progId="Paint.Picture">
                    <p:embed/>
                  </p:oleObj>
                </mc:Choice>
                <mc:Fallback>
                  <p:oleObj r:id="rId4" imgW="3943901" imgH="2715004" progId="Paint.Picture">
                    <p:embed/>
                    <p:pic>
                      <p:nvPicPr>
                        <p:cNvPr id="15" name="Object 3">
                          <a:extLst>
                            <a:ext uri="{FF2B5EF4-FFF2-40B4-BE49-F238E27FC236}">
                              <a16:creationId xmlns:a16="http://schemas.microsoft.com/office/drawing/2014/main" id="{9B39F47C-C506-4D70-8E54-F02CA6CDEA22}"/>
                            </a:ext>
                          </a:extLst>
                        </p:cNvPr>
                        <p:cNvPicPr>
                          <a:picLocks noGrp="1" noRot="1"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573" y="-829"/>
                          <a:ext cx="2928" cy="220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8BBDCEE3-5D78-4269-9E0B-404FCD7F6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774"/>
              <a:ext cx="273" cy="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endParaRPr lang="zh-CN" altLang="en-US"/>
            </a:p>
          </p:txBody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45FCE86C-63D1-4880-8DFA-685AFAE1A398}"/>
              </a:ext>
            </a:extLst>
          </p:cNvPr>
          <p:cNvGrpSpPr>
            <a:grpSpLocks/>
          </p:cNvGrpSpPr>
          <p:nvPr/>
        </p:nvGrpSpPr>
        <p:grpSpPr bwMode="auto">
          <a:xfrm>
            <a:off x="3817144" y="5197996"/>
            <a:ext cx="1471613" cy="709613"/>
            <a:chOff x="0" y="-192"/>
            <a:chExt cx="927" cy="447"/>
          </a:xfrm>
        </p:grpSpPr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B24FDADA-888E-4027-8924-1E65458B2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" y="-192"/>
              <a:ext cx="337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3">
              <a:extLst>
                <a:ext uri="{FF2B5EF4-FFF2-40B4-BE49-F238E27FC236}">
                  <a16:creationId xmlns:a16="http://schemas.microsoft.com/office/drawing/2014/main" id="{2126A32D-5018-4818-A4FE-1B3C3D056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"/>
              <a:ext cx="635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dirty="0"/>
                <a:t>就是</a:t>
              </a:r>
              <a:r>
                <a:rPr lang="en-US" altLang="zh-CN" i="1" dirty="0"/>
                <a:t>A</a:t>
              </a:r>
              <a:r>
                <a:rPr lang="en-US" altLang="zh-CN" baseline="-25000" dirty="0"/>
                <a:t>d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578A777-C859-4E06-945B-1F2178EDA1A5}"/>
              </a:ext>
            </a:extLst>
          </p:cNvPr>
          <p:cNvSpPr/>
          <p:nvPr/>
        </p:nvSpPr>
        <p:spPr>
          <a:xfrm>
            <a:off x="1047963" y="718232"/>
            <a:ext cx="106234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已知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=1KΩ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</a:rPr>
              <a:t>=10 KΩ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aseline="-6000" dirty="0">
                <a:latin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</a:rPr>
              <a:t>=5.1 KΩ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baseline="-6000" dirty="0">
                <a:latin typeface="Times New Roman" panose="02020603050405020304" pitchFamily="18" charset="0"/>
              </a:rPr>
              <a:t>CC</a:t>
            </a:r>
            <a:r>
              <a:rPr lang="en-US" altLang="zh-CN" sz="2000" dirty="0">
                <a:latin typeface="Times New Roman" panose="02020603050405020304" pitchFamily="18" charset="0"/>
              </a:rPr>
              <a:t>=12V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baseline="-6000" dirty="0">
                <a:latin typeface="Times New Roman" panose="02020603050405020304" pitchFamily="18" charset="0"/>
              </a:rPr>
              <a:t>EE</a:t>
            </a:r>
            <a:r>
              <a:rPr lang="en-US" altLang="zh-CN" sz="2000" dirty="0">
                <a:latin typeface="Times New Roman" panose="02020603050405020304" pitchFamily="18" charset="0"/>
              </a:rPr>
              <a:t>=6V</a:t>
            </a:r>
            <a:r>
              <a:rPr lang="zh-CN" altLang="en-US" sz="2000" dirty="0">
                <a:latin typeface="Times New Roman" panose="02020603050405020304" pitchFamily="18" charset="0"/>
              </a:rPr>
              <a:t>，晶体管的</a:t>
            </a:r>
            <a:r>
              <a:rPr lang="en-US" altLang="zh-CN" sz="2000" i="1" dirty="0">
                <a:latin typeface="Times New Roman" panose="02020603050405020304" pitchFamily="18" charset="0"/>
              </a:rPr>
              <a:t>β</a:t>
            </a:r>
            <a:r>
              <a:rPr lang="en-US" altLang="zh-CN" sz="2000" dirty="0">
                <a:latin typeface="Times New Roman" panose="02020603050405020304" pitchFamily="18" charset="0"/>
              </a:rPr>
              <a:t>=100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000" baseline="-6000" dirty="0" err="1">
                <a:latin typeface="Times New Roman" panose="02020603050405020304" pitchFamily="18" charset="0"/>
              </a:rPr>
              <a:t>be</a:t>
            </a:r>
            <a:r>
              <a:rPr lang="en-US" altLang="zh-CN" sz="2000" dirty="0">
                <a:latin typeface="Times New Roman" panose="02020603050405020304" pitchFamily="18" charset="0"/>
              </a:rPr>
              <a:t>= 2KΩ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U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BEQ</a:t>
            </a:r>
            <a:r>
              <a:rPr lang="en-US" altLang="zh-CN" sz="2000" dirty="0">
                <a:latin typeface="Times New Roman" panose="02020603050405020304" pitchFamily="18" charset="0"/>
              </a:rPr>
              <a:t>=0.7V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T</a:t>
            </a:r>
            <a:r>
              <a:rPr lang="en-US" altLang="zh-CN" sz="2000" baseline="-6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管和</a:t>
            </a:r>
            <a:r>
              <a:rPr lang="en-US" altLang="zh-CN" sz="2000" dirty="0">
                <a:latin typeface="Times New Roman" panose="02020603050405020304" pitchFamily="18" charset="0"/>
              </a:rPr>
              <a:t>T</a:t>
            </a:r>
            <a:r>
              <a:rPr lang="en-US" altLang="zh-CN" sz="2000" baseline="-6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管的发射极静态电流均为</a:t>
            </a:r>
            <a:r>
              <a:rPr lang="en-US" altLang="zh-CN" sz="2000" dirty="0">
                <a:latin typeface="Times New Roman" panose="02020603050405020304" pitchFamily="18" charset="0"/>
              </a:rPr>
              <a:t>0.5mA 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852AA5-FA17-4705-AD4A-DA6A3D6A22E3}"/>
              </a:ext>
            </a:extLst>
          </p:cNvPr>
          <p:cNvSpPr txBox="1"/>
          <p:nvPr/>
        </p:nvSpPr>
        <p:spPr>
          <a:xfrm>
            <a:off x="4487120" y="2077301"/>
            <a:ext cx="482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解：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AB2FCF-15F6-4BEC-ABF8-BCDBF46E6917}"/>
                  </a:ext>
                </a:extLst>
              </p:cNvPr>
              <p:cNvSpPr txBox="1"/>
              <p:nvPr/>
            </p:nvSpPr>
            <p:spPr>
              <a:xfrm>
                <a:off x="5278948" y="2075238"/>
                <a:ext cx="4817537" cy="665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𝐵𝐸𝑄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𝐸𝑄</m:t>
                              </m:r>
                            </m:sub>
                          </m:sSub>
                        </m:den>
                      </m:f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6−0.7</m:t>
                          </m:r>
                        </m:num>
                        <m:den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2×0.5</m:t>
                          </m:r>
                        </m:den>
                      </m:f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AB2FCF-15F6-4BEC-ABF8-BCDBF46E6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48" y="2075238"/>
                <a:ext cx="4817537" cy="665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8E8015-0DC1-40C2-8EB1-9A398346F05C}"/>
                  </a:ext>
                </a:extLst>
              </p:cNvPr>
              <p:cNvSpPr txBox="1"/>
              <p:nvPr/>
            </p:nvSpPr>
            <p:spPr>
              <a:xfrm>
                <a:off x="5545379" y="2829102"/>
                <a:ext cx="4748416" cy="421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𝐶𝑄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𝐶𝑄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≈12−0.5×10=7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8E8015-0DC1-40C2-8EB1-9A398346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379" y="2829102"/>
                <a:ext cx="4748416" cy="421782"/>
              </a:xfrm>
              <a:prstGeom prst="rect">
                <a:avLst/>
              </a:prstGeom>
              <a:blipFill>
                <a:blip r:embed="rId7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6ECDD01-D164-4152-9E95-7DF99FC816CF}"/>
                  </a:ext>
                </a:extLst>
              </p:cNvPr>
              <p:cNvSpPr txBox="1"/>
              <p:nvPr/>
            </p:nvSpPr>
            <p:spPr>
              <a:xfrm>
                <a:off x="5345361" y="3454614"/>
                <a:ext cx="4583969" cy="421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𝐶𝐸𝑄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𝐶𝑄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𝐸𝑄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=7+0.7=7.7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6ECDD01-D164-4152-9E95-7DF99FC81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361" y="3454614"/>
                <a:ext cx="4583969" cy="421782"/>
              </a:xfrm>
              <a:prstGeom prst="rect">
                <a:avLst/>
              </a:prstGeom>
              <a:blipFill>
                <a:blip r:embed="rId8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5367F54-0E82-442B-B373-8654E25A6D65}"/>
                  </a:ext>
                </a:extLst>
              </p:cNvPr>
              <p:cNvSpPr txBox="1"/>
              <p:nvPr/>
            </p:nvSpPr>
            <p:spPr>
              <a:xfrm>
                <a:off x="4556809" y="4340166"/>
                <a:ext cx="6124381" cy="976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den>
                      </m:f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100×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10×2.55</m:t>
                              </m:r>
                            </m:num>
                            <m:den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10+2.55</m:t>
                              </m:r>
                            </m:den>
                          </m:f>
                        </m:num>
                        <m:den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1+2</m:t>
                          </m:r>
                        </m:den>
                      </m:f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≈−68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5367F54-0E82-442B-B373-8654E25A6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809" y="4340166"/>
                <a:ext cx="6124381" cy="9763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E363BFD-32B4-4676-81DF-6F0037A36A7C}"/>
                  </a:ext>
                </a:extLst>
              </p:cNvPr>
              <p:cNvSpPr txBox="1"/>
              <p:nvPr/>
            </p:nvSpPr>
            <p:spPr>
              <a:xfrm>
                <a:off x="4753768" y="5431864"/>
                <a:ext cx="51755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=2×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1+2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E363BFD-32B4-4676-81DF-6F0037A36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768" y="5431864"/>
                <a:ext cx="5175562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5C97CC-4C67-4CDA-8E39-AAD424810DD1}"/>
                  </a:ext>
                </a:extLst>
              </p:cNvPr>
              <p:cNvSpPr txBox="1"/>
              <p:nvPr/>
            </p:nvSpPr>
            <p:spPr>
              <a:xfrm>
                <a:off x="4969398" y="5906216"/>
                <a:ext cx="35148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=2×10=20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5C97CC-4C67-4CDA-8E39-AAD424810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98" y="5906216"/>
                <a:ext cx="3514845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1CC9FCAA-912B-4136-8E05-48B0C9F5141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406" y="2251403"/>
            <a:ext cx="4161348" cy="2758514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370970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67A1-0BD1-4814-BE1F-8C1ADA56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课后习题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79CD9F-D7BC-4E06-B208-555B11FAD0AC}"/>
              </a:ext>
            </a:extLst>
          </p:cNvPr>
          <p:cNvSpPr/>
          <p:nvPr/>
        </p:nvSpPr>
        <p:spPr>
          <a:xfrm>
            <a:off x="626724" y="1365326"/>
            <a:ext cx="6383335" cy="3800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在图示的恒流源式差分放大电路中，晶体管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VT</a:t>
            </a:r>
            <a:r>
              <a:rPr lang="en-US" altLang="zh-CN" sz="2000" baseline="-25000" dirty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VT</a:t>
            </a:r>
            <a:r>
              <a:rPr lang="en-US" altLang="zh-CN" sz="2000" baseline="-25000" dirty="0">
                <a:latin typeface="+mn-ea"/>
                <a:cs typeface="宋体" panose="02010600030101010101" pitchFamily="2" charset="-122"/>
              </a:rPr>
              <a:t>2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特性对称，且</a:t>
            </a:r>
            <a:r>
              <a:rPr lang="en-US" altLang="zh-CN" sz="2000" i="1" dirty="0">
                <a:latin typeface="+mn-ea"/>
                <a:ea typeface="黑体" panose="02010609060101010101" pitchFamily="49" charset="-122"/>
                <a:cs typeface="宋体" panose="02010600030101010101" pitchFamily="2" charset="-122"/>
              </a:rPr>
              <a:t>β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＝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60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2000" dirty="0" err="1">
                <a:latin typeface="+mn-ea"/>
                <a:cs typeface="宋体" panose="02010600030101010101" pitchFamily="2" charset="-122"/>
              </a:rPr>
              <a:t>r</a:t>
            </a:r>
            <a:r>
              <a:rPr lang="en-US" altLang="zh-CN" sz="2000" baseline="-25000" dirty="0" err="1">
                <a:latin typeface="+mn-ea"/>
                <a:cs typeface="宋体" panose="02010600030101010101" pitchFamily="2" charset="-122"/>
              </a:rPr>
              <a:t>be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＝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1k</a:t>
            </a:r>
            <a:r>
              <a:rPr lang="el-GR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Ω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U</a:t>
            </a:r>
            <a:r>
              <a:rPr lang="en-US" altLang="zh-CN" sz="2000" baseline="-25000" dirty="0">
                <a:latin typeface="+mn-ea"/>
                <a:cs typeface="宋体" panose="02010600030101010101" pitchFamily="2" charset="-122"/>
              </a:rPr>
              <a:t>BEQ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＝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0.7V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， 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R</a:t>
            </a:r>
            <a:r>
              <a:rPr lang="en-US" altLang="zh-CN" sz="2000" baseline="-25000" dirty="0">
                <a:latin typeface="+mn-ea"/>
                <a:cs typeface="宋体" panose="02010600030101010101" pitchFamily="2" charset="-122"/>
              </a:rPr>
              <a:t>b1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压降忽略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。试估算：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(1)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静态工作点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I</a:t>
            </a:r>
            <a:r>
              <a:rPr lang="en-US" altLang="zh-CN" sz="2000" baseline="-25000" dirty="0">
                <a:latin typeface="+mn-ea"/>
                <a:cs typeface="宋体" panose="02010600030101010101" pitchFamily="2" charset="-122"/>
              </a:rPr>
              <a:t>CQ1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I</a:t>
            </a:r>
            <a:r>
              <a:rPr lang="en-US" altLang="zh-CN" sz="2000" baseline="-25000" dirty="0">
                <a:latin typeface="+mn-ea"/>
                <a:cs typeface="宋体" panose="02010600030101010101" pitchFamily="2" charset="-122"/>
              </a:rPr>
              <a:t>CQ2</a:t>
            </a:r>
            <a:r>
              <a:rPr lang="en-US" altLang="zh-CN" sz="2000" i="1" dirty="0">
                <a:latin typeface="+mn-ea"/>
                <a:cs typeface="宋体" panose="02010600030101010101" pitchFamily="2" charset="-122"/>
              </a:rPr>
              <a:t> 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U</a:t>
            </a:r>
            <a:r>
              <a:rPr lang="en-US" altLang="zh-CN" sz="2000" baseline="-25000" dirty="0">
                <a:latin typeface="+mn-ea"/>
                <a:cs typeface="宋体" panose="02010600030101010101" pitchFamily="2" charset="-122"/>
              </a:rPr>
              <a:t>CEQ1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U</a:t>
            </a:r>
            <a:r>
              <a:rPr lang="en-US" altLang="zh-CN" sz="2000" baseline="-25000" dirty="0">
                <a:latin typeface="+mn-ea"/>
                <a:cs typeface="宋体" panose="02010600030101010101" pitchFamily="2" charset="-122"/>
              </a:rPr>
              <a:t>CEQ2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(2)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当输入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瞬时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电压</a:t>
            </a:r>
            <a:r>
              <a:rPr lang="en-US" altLang="zh-CN" sz="2000" i="1" dirty="0">
                <a:latin typeface="+mn-ea"/>
                <a:cs typeface="宋体" panose="02010600030101010101" pitchFamily="2" charset="-122"/>
              </a:rPr>
              <a:t>u</a:t>
            </a:r>
            <a:r>
              <a:rPr lang="en-US" altLang="zh-CN" sz="2000" baseline="-25000" dirty="0">
                <a:latin typeface="+mn-ea"/>
                <a:cs typeface="宋体" panose="02010600030101010101" pitchFamily="2" charset="-122"/>
              </a:rPr>
              <a:t>I1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＝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1V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2000" i="1" dirty="0">
                <a:latin typeface="+mn-ea"/>
                <a:cs typeface="宋体" panose="02010600030101010101" pitchFamily="2" charset="-122"/>
              </a:rPr>
              <a:t>u</a:t>
            </a:r>
            <a:r>
              <a:rPr lang="en-US" altLang="zh-CN" sz="2000" baseline="-25000" dirty="0">
                <a:latin typeface="+mn-ea"/>
                <a:cs typeface="宋体" panose="02010600030101010101" pitchFamily="2" charset="-122"/>
              </a:rPr>
              <a:t>I2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＝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1.01V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时，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双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端输出信号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瞬时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电压</a:t>
            </a:r>
            <a:r>
              <a:rPr lang="en-US" altLang="zh-CN" sz="2000" i="1" dirty="0" err="1">
                <a:latin typeface="+mn-ea"/>
                <a:cs typeface="宋体" panose="02010600030101010101" pitchFamily="2" charset="-122"/>
              </a:rPr>
              <a:t>u</a:t>
            </a:r>
            <a:r>
              <a:rPr lang="en-US" altLang="zh-CN" sz="2000" baseline="-25000" dirty="0" err="1">
                <a:latin typeface="+mn-ea"/>
                <a:cs typeface="宋体" panose="02010600030101010101" pitchFamily="2" charset="-122"/>
              </a:rPr>
              <a:t>O</a:t>
            </a:r>
            <a:r>
              <a:rPr lang="zh-CN" altLang="zh-CN" sz="2000" dirty="0">
                <a:latin typeface="+mn-ea"/>
                <a:cs typeface="宋体" panose="02010600030101010101" pitchFamily="2" charset="-122"/>
              </a:rPr>
              <a:t>＝？</a:t>
            </a:r>
            <a:endParaRPr lang="en-US" altLang="zh-CN" sz="2000" dirty="0">
              <a:latin typeface="+mn-ea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(3)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当</a:t>
            </a:r>
            <a:r>
              <a:rPr lang="zh-CN" altLang="en-US" sz="2000" dirty="0">
                <a:latin typeface="+mn-ea"/>
                <a:sym typeface="Symbol" panose="05050102010706020507" pitchFamily="18" charset="2"/>
              </a:rPr>
              <a:t></a:t>
            </a:r>
            <a:r>
              <a:rPr lang="en-US" altLang="zh-CN" sz="2000" i="1" dirty="0">
                <a:latin typeface="+mn-ea"/>
              </a:rPr>
              <a:t>u</a:t>
            </a:r>
            <a:r>
              <a:rPr lang="en-US" altLang="zh-CN" sz="2000" baseline="-6000" dirty="0">
                <a:latin typeface="+mn-ea"/>
              </a:rPr>
              <a:t>I1</a:t>
            </a:r>
            <a:r>
              <a:rPr lang="en-US" altLang="zh-CN" sz="2000" dirty="0">
                <a:latin typeface="+mn-ea"/>
              </a:rPr>
              <a:t>=20mv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  <a:sym typeface="Symbol" panose="05050102010706020507" pitchFamily="18" charset="2"/>
              </a:rPr>
              <a:t></a:t>
            </a:r>
            <a:r>
              <a:rPr lang="en-US" altLang="zh-CN" sz="2000" i="1" dirty="0">
                <a:latin typeface="+mn-ea"/>
              </a:rPr>
              <a:t>u</a:t>
            </a:r>
            <a:r>
              <a:rPr lang="en-US" altLang="zh-CN" sz="2000" baseline="-6000" dirty="0">
                <a:latin typeface="+mn-ea"/>
              </a:rPr>
              <a:t>I2</a:t>
            </a:r>
            <a:r>
              <a:rPr lang="en-US" altLang="zh-CN" sz="2000" dirty="0">
                <a:latin typeface="+mn-ea"/>
              </a:rPr>
              <a:t>=10mv</a:t>
            </a:r>
            <a:r>
              <a:rPr lang="zh-CN" altLang="en-US" sz="2000" dirty="0">
                <a:latin typeface="+mn-ea"/>
              </a:rPr>
              <a:t>，则电路的共模输入电压</a:t>
            </a:r>
            <a:r>
              <a:rPr lang="zh-CN" altLang="en-US" sz="2000" dirty="0">
                <a:latin typeface="+mn-ea"/>
                <a:sym typeface="Symbol" panose="05050102010706020507" pitchFamily="18" charset="2"/>
              </a:rPr>
              <a:t></a:t>
            </a:r>
            <a:r>
              <a:rPr lang="en-US" altLang="zh-CN" sz="2000" i="1" dirty="0" err="1">
                <a:latin typeface="+mn-ea"/>
              </a:rPr>
              <a:t>u</a:t>
            </a:r>
            <a:r>
              <a:rPr lang="en-US" altLang="zh-CN" sz="2000" baseline="-6000" dirty="0" err="1">
                <a:latin typeface="+mn-ea"/>
              </a:rPr>
              <a:t>Ic</a:t>
            </a:r>
            <a:r>
              <a:rPr lang="en-US" altLang="zh-CN" sz="2000" dirty="0">
                <a:latin typeface="+mn-ea"/>
              </a:rPr>
              <a:t>=</a:t>
            </a:r>
            <a:r>
              <a:rPr lang="zh-CN" altLang="en-US" sz="2000" dirty="0">
                <a:latin typeface="+mn-ea"/>
              </a:rPr>
              <a:t>？差模输入电压</a:t>
            </a:r>
            <a:r>
              <a:rPr lang="zh-CN" altLang="en-US" sz="2000" dirty="0">
                <a:latin typeface="+mn-ea"/>
                <a:sym typeface="Symbol" panose="05050102010706020507" pitchFamily="18" charset="2"/>
              </a:rPr>
              <a:t></a:t>
            </a:r>
            <a:r>
              <a:rPr lang="en-US" altLang="zh-CN" sz="2000" i="1" dirty="0" err="1">
                <a:latin typeface="+mn-ea"/>
              </a:rPr>
              <a:t>u</a:t>
            </a:r>
            <a:r>
              <a:rPr lang="en-US" altLang="zh-CN" sz="2000" baseline="-6000" dirty="0" err="1">
                <a:latin typeface="+mn-ea"/>
              </a:rPr>
              <a:t>Id</a:t>
            </a:r>
            <a:r>
              <a:rPr lang="en-US" altLang="zh-CN" sz="2000" dirty="0">
                <a:latin typeface="+mn-ea"/>
              </a:rPr>
              <a:t>=</a:t>
            </a:r>
            <a:r>
              <a:rPr lang="zh-CN" altLang="en-US" sz="2000" dirty="0">
                <a:latin typeface="+mn-ea"/>
              </a:rPr>
              <a:t>？输出动态电压</a:t>
            </a:r>
            <a:r>
              <a:rPr lang="el-GR" altLang="zh-CN" sz="2000" dirty="0">
                <a:latin typeface="+mn-ea"/>
              </a:rPr>
              <a:t>Δ</a:t>
            </a:r>
            <a:r>
              <a:rPr lang="en-US" altLang="zh-CN" sz="2000" i="1" dirty="0" err="1">
                <a:latin typeface="+mn-ea"/>
              </a:rPr>
              <a:t>u</a:t>
            </a:r>
            <a:r>
              <a:rPr lang="en-US" altLang="zh-CN" sz="2000" baseline="-30000" dirty="0" err="1">
                <a:latin typeface="+mn-ea"/>
              </a:rPr>
              <a:t>O</a:t>
            </a:r>
            <a:r>
              <a:rPr lang="en-US" altLang="zh-CN" sz="2000" dirty="0">
                <a:latin typeface="+mn-ea"/>
              </a:rPr>
              <a:t>=? 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宋体" panose="02010600030101010101" pitchFamily="2" charset="-122"/>
              </a:rPr>
              <a:t>(4)</a:t>
            </a:r>
            <a:r>
              <a:rPr lang="zh-CN" altLang="en-US" sz="2000" dirty="0">
                <a:latin typeface="Times New Roman" panose="02020603050405020304" pitchFamily="18" charset="0"/>
                <a:cs typeface="宋体" panose="02010600030101010101" pitchFamily="2" charset="-122"/>
              </a:rPr>
              <a:t>画出此差分放大电路的电压传输特性；比较（</a:t>
            </a:r>
            <a:r>
              <a:rPr lang="en-US" altLang="zh-CN" sz="2000" dirty="0">
                <a:latin typeface="Times New Roman" panose="02020603050405020304" pitchFamily="18" charset="0"/>
                <a:cs typeface="宋体" panose="0201060003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宋体" panose="02010600030101010101" pitchFamily="2" charset="-122"/>
              </a:rPr>
              <a:t>）和（</a:t>
            </a:r>
            <a:r>
              <a:rPr lang="en-US" altLang="zh-CN" sz="2000" dirty="0"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宋体" panose="02010600030101010101" pitchFamily="2" charset="-122"/>
              </a:rPr>
              <a:t>）的结果中输出电压的方向，并通过电压传输特性解释这一结果。</a:t>
            </a:r>
            <a:endParaRPr lang="en-US" altLang="zh-CN" sz="2000" dirty="0"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BB54342-D34B-4906-9114-1E444A2231C1}"/>
              </a:ext>
            </a:extLst>
          </p:cNvPr>
          <p:cNvGrpSpPr/>
          <p:nvPr/>
        </p:nvGrpSpPr>
        <p:grpSpPr>
          <a:xfrm>
            <a:off x="6863448" y="1283631"/>
            <a:ext cx="3624811" cy="3221542"/>
            <a:chOff x="5125929" y="2656744"/>
            <a:chExt cx="3204612" cy="293848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6049FC4-C3BB-4EB5-942F-95306FC41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5929" y="2656744"/>
              <a:ext cx="3204612" cy="2938485"/>
            </a:xfrm>
            <a:prstGeom prst="rect">
              <a:avLst/>
            </a:prstGeom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65E150E-B811-4B47-AFCE-29A3A023A7C2}"/>
                </a:ext>
              </a:extLst>
            </p:cNvPr>
            <p:cNvCxnSpPr/>
            <p:nvPr/>
          </p:nvCxnSpPr>
          <p:spPr>
            <a:xfrm>
              <a:off x="6519553" y="3699164"/>
              <a:ext cx="1068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30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F599-2A31-467D-AFAF-DEB005E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2C6AB9-AC70-4DE0-81AB-8B4C57C4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613" y="1088904"/>
            <a:ext cx="3295819" cy="46801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B34885E-B107-4F86-A3DB-2CFF6495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22" y="974599"/>
            <a:ext cx="3657788" cy="47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2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4D2CF282-D98D-4B49-9A06-DF312298E36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60348" y="3948046"/>
          <a:ext cx="4811339" cy="21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2641320" imgH="1193760" progId="Equation.DSMT4">
                  <p:embed/>
                </p:oleObj>
              </mc:Choice>
              <mc:Fallback>
                <p:oleObj name="Equation" r:id="rId3" imgW="2641320" imgH="1193760" progId="Equation.DSMT4">
                  <p:embed/>
                  <p:pic>
                    <p:nvPicPr>
                      <p:cNvPr id="12" name="Object 8">
                        <a:extLst>
                          <a:ext uri="{FF2B5EF4-FFF2-40B4-BE49-F238E27FC236}">
                            <a16:creationId xmlns:a16="http://schemas.microsoft.com/office/drawing/2014/main" id="{4D2CF282-D98D-4B49-9A06-DF312298E3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348" y="3948046"/>
                        <a:ext cx="4811339" cy="21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96914E1A-FE78-4FE2-A659-B936C70A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3.3.2 </a:t>
            </a:r>
            <a:r>
              <a:rPr lang="zh-CN" altLang="en-US" dirty="0"/>
              <a:t>差分放大电路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6AA4B-79AD-4273-93D4-E3F50363E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三、差分放大电路的四种接法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186EC-16CC-405C-8875-B35135AE27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E37684-FA94-47E8-98DA-E9BD76D1A768}" type="datetime10">
              <a:rPr lang="zh-CN" altLang="en-US" smtClean="0"/>
              <a:t>15:17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0EEC0-45B1-4E4F-9D35-DE7750A300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模拟电子技术 第三章 集成运算放大器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BE055-5355-48AD-A1DF-B8770D4AC6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7EDF72E4-C761-4D3F-BB9E-74A6660CF8AE}" type="slidenum">
              <a:rPr lang="zh-CN" altLang="en-US" smtClean="0"/>
              <a:pPr/>
              <a:t>17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E55961-5D65-4BAD-AA69-F5480C6E7E4F}"/>
              </a:ext>
            </a:extLst>
          </p:cNvPr>
          <p:cNvSpPr txBox="1">
            <a:spLocks noChangeArrowheads="1"/>
          </p:cNvSpPr>
          <p:nvPr/>
        </p:nvSpPr>
        <p:spPr>
          <a:xfrm>
            <a:off x="2252663" y="1242203"/>
            <a:ext cx="3505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+mn-ea"/>
                <a:ea typeface="+mn-ea"/>
              </a:rPr>
              <a:t>1 </a:t>
            </a:r>
            <a:r>
              <a:rPr lang="zh-CN" altLang="en-US" sz="2400" dirty="0">
                <a:latin typeface="+mn-ea"/>
                <a:ea typeface="+mn-ea"/>
              </a:rPr>
              <a:t>双端输入单端输出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A41D31CE-8A55-4436-8006-6DFAB285B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533" y="348601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0" u="sng" dirty="0">
                <a:latin typeface="+mn-ea"/>
                <a:ea typeface="+mn-ea"/>
              </a:rPr>
              <a:t>静态分析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6AFBA511-DFE1-47B2-BE17-3A2CF1F7B48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04150" y="2616051"/>
          <a:ext cx="2235200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1434960" imgH="901440" progId="Equation.DSMT4">
                  <p:embed/>
                </p:oleObj>
              </mc:Choice>
              <mc:Fallback>
                <p:oleObj name="Equation" r:id="rId5" imgW="1434960" imgH="901440" progId="Equation.DSMT4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6AFBA511-DFE1-47B2-BE17-3A2CF1F7B4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4150" y="2616051"/>
                        <a:ext cx="2235200" cy="14049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C6A6BEF5-B4F1-459B-A1B6-78B84DDFF99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48" y="1561960"/>
            <a:ext cx="2604165" cy="1928171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41CDC96D-7DA2-42DD-9EC1-A1FEE982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197" y="735635"/>
            <a:ext cx="3496989" cy="284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1426C57A-1256-4D36-A24B-B2E91F04F1D1}"/>
              </a:ext>
            </a:extLst>
          </p:cNvPr>
          <p:cNvSpPr/>
          <p:nvPr/>
        </p:nvSpPr>
        <p:spPr>
          <a:xfrm>
            <a:off x="4863790" y="2102005"/>
            <a:ext cx="540834" cy="262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E372AC75-502B-4E61-AA2E-88A58EE033EA}"/>
              </a:ext>
            </a:extLst>
          </p:cNvPr>
          <p:cNvSpPr/>
          <p:nvPr/>
        </p:nvSpPr>
        <p:spPr>
          <a:xfrm>
            <a:off x="6319025" y="4082534"/>
            <a:ext cx="223025" cy="91321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D5A97E-1D51-4922-8974-33AA0E451D72}"/>
              </a:ext>
            </a:extLst>
          </p:cNvPr>
          <p:cNvSpPr txBox="1"/>
          <p:nvPr/>
        </p:nvSpPr>
        <p:spPr>
          <a:xfrm>
            <a:off x="6581435" y="4343400"/>
            <a:ext cx="315021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同双端输入双端输出一致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CBE5072C-1F84-48FD-8E4D-AFA793AEA165}"/>
              </a:ext>
            </a:extLst>
          </p:cNvPr>
          <p:cNvSpPr/>
          <p:nvPr/>
        </p:nvSpPr>
        <p:spPr>
          <a:xfrm>
            <a:off x="7271687" y="5233515"/>
            <a:ext cx="223025" cy="91321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F0468F0-B0C4-4157-B1AD-4FD46D6E05D9}"/>
              </a:ext>
            </a:extLst>
          </p:cNvPr>
          <p:cNvSpPr txBox="1"/>
          <p:nvPr/>
        </p:nvSpPr>
        <p:spPr>
          <a:xfrm>
            <a:off x="7581327" y="5388336"/>
            <a:ext cx="203782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同双端输入双端输出不一致</a:t>
            </a:r>
          </a:p>
        </p:txBody>
      </p:sp>
    </p:spTree>
    <p:extLst>
      <p:ext uri="{BB962C8B-B14F-4D97-AF65-F5344CB8AC3E}">
        <p14:creationId xmlns:p14="http://schemas.microsoft.com/office/powerpoint/2010/main" val="312853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1A088E1-CB78-4406-B76B-E063D7C05E6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48157" y="3968932"/>
          <a:ext cx="3489422" cy="2177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1790640" imgH="1117440" progId="Equation.DSMT4">
                  <p:embed/>
                </p:oleObj>
              </mc:Choice>
              <mc:Fallback>
                <p:oleObj name="Equation" r:id="rId3" imgW="1790640" imgH="11174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D1A088E1-CB78-4406-B76B-E063D7C05E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8157" y="3968932"/>
                        <a:ext cx="3489422" cy="2177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96914E1A-FE78-4FE2-A659-B936C70A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差分放大电路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6AA4B-79AD-4273-93D4-E3F50363E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4425" y="865855"/>
            <a:ext cx="6223000" cy="434606"/>
          </a:xfrm>
        </p:spPr>
        <p:txBody>
          <a:bodyPr/>
          <a:lstStyle/>
          <a:p>
            <a:r>
              <a:rPr lang="zh-CN" altLang="en-US" dirty="0"/>
              <a:t>三、差分放大电路的四种接法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E55961-5D65-4BAD-AA69-F5480C6E7E4F}"/>
              </a:ext>
            </a:extLst>
          </p:cNvPr>
          <p:cNvSpPr txBox="1">
            <a:spLocks noChangeArrowheads="1"/>
          </p:cNvSpPr>
          <p:nvPr/>
        </p:nvSpPr>
        <p:spPr>
          <a:xfrm>
            <a:off x="2252663" y="1242203"/>
            <a:ext cx="3505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+mn-ea"/>
                <a:ea typeface="+mn-ea"/>
              </a:rPr>
              <a:t>1 </a:t>
            </a:r>
            <a:r>
              <a:rPr lang="zh-CN" altLang="en-US" sz="2400" dirty="0">
                <a:latin typeface="+mn-ea"/>
                <a:ea typeface="+mn-ea"/>
              </a:rPr>
              <a:t>双端输入单端输出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A41D31CE-8A55-4436-8006-6DFAB285B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533" y="3486016"/>
            <a:ext cx="30716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0" u="sng" dirty="0">
                <a:latin typeface="+mn-ea"/>
                <a:ea typeface="+mn-ea"/>
              </a:rPr>
              <a:t>动态分析：差模信号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6A6BEF5-B4F1-459B-A1B6-78B84DDFF99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48" y="1561960"/>
            <a:ext cx="2604165" cy="1928171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1426C57A-1256-4D36-A24B-B2E91F04F1D1}"/>
              </a:ext>
            </a:extLst>
          </p:cNvPr>
          <p:cNvSpPr/>
          <p:nvPr/>
        </p:nvSpPr>
        <p:spPr>
          <a:xfrm>
            <a:off x="4863790" y="2102005"/>
            <a:ext cx="540834" cy="262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E372AC75-502B-4E61-AA2E-88A58EE033EA}"/>
              </a:ext>
            </a:extLst>
          </p:cNvPr>
          <p:cNvSpPr/>
          <p:nvPr/>
        </p:nvSpPr>
        <p:spPr>
          <a:xfrm>
            <a:off x="6096001" y="4320302"/>
            <a:ext cx="223025" cy="91321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D5A97E-1D51-4922-8974-33AA0E451D72}"/>
              </a:ext>
            </a:extLst>
          </p:cNvPr>
          <p:cNvSpPr txBox="1"/>
          <p:nvPr/>
        </p:nvSpPr>
        <p:spPr>
          <a:xfrm>
            <a:off x="6401266" y="4429195"/>
            <a:ext cx="306798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差模放大倍数比双端输入双端输出小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CBE5072C-1F84-48FD-8E4D-AFA793AEA165}"/>
              </a:ext>
            </a:extLst>
          </p:cNvPr>
          <p:cNvSpPr/>
          <p:nvPr/>
        </p:nvSpPr>
        <p:spPr>
          <a:xfrm>
            <a:off x="6060698" y="5742279"/>
            <a:ext cx="223025" cy="415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F0468F0-B0C4-4157-B1AD-4FD46D6E05D9}"/>
              </a:ext>
            </a:extLst>
          </p:cNvPr>
          <p:cNvSpPr txBox="1"/>
          <p:nvPr/>
        </p:nvSpPr>
        <p:spPr>
          <a:xfrm>
            <a:off x="6342118" y="5595836"/>
            <a:ext cx="192279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输入电阻不变，输出电阻一半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94F47EB-7307-4DD7-A32B-D6FE880B170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88" y="1240394"/>
            <a:ext cx="3319005" cy="2286964"/>
          </a:xfrm>
          <a:prstGeom prst="rect">
            <a:avLst/>
          </a:prstGeom>
        </p:spPr>
      </p:pic>
      <p:sp>
        <p:nvSpPr>
          <p:cNvPr id="28" name="Text Box 11">
            <a:extLst>
              <a:ext uri="{FF2B5EF4-FFF2-40B4-BE49-F238E27FC236}">
                <a16:creationId xmlns:a16="http://schemas.microsoft.com/office/drawing/2014/main" id="{91B5F1AC-4504-452B-AA57-92794587D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201" y="149191"/>
            <a:ext cx="2585483" cy="1015663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+mn-ea"/>
                <a:ea typeface="+mn-ea"/>
              </a:rPr>
              <a:t>差模信号作用下</a:t>
            </a:r>
            <a:r>
              <a:rPr lang="en-US" altLang="zh-CN" sz="2000" b="0" i="1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zh-CN" altLang="en-US" sz="2000" b="0" dirty="0">
                <a:solidFill>
                  <a:srgbClr val="FF0000"/>
                </a:solidFill>
                <a:latin typeface="+mn-ea"/>
                <a:ea typeface="+mn-ea"/>
              </a:rPr>
              <a:t>中电流变化为零，</a:t>
            </a:r>
            <a:r>
              <a:rPr lang="en-US" altLang="zh-CN" sz="2000" b="0" i="1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zh-CN" altLang="en-US" sz="2000" b="0" dirty="0">
                <a:solidFill>
                  <a:srgbClr val="FF0000"/>
                </a:solidFill>
                <a:latin typeface="+mn-ea"/>
                <a:ea typeface="+mn-ea"/>
              </a:rPr>
              <a:t>对差模信号相当于短路。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0E57B8C-E868-43FC-9745-9637248EBD3F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949390" y="657022"/>
            <a:ext cx="2411810" cy="2314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140CA5E-F803-47F5-BBC0-41C3DB5C7F82}"/>
              </a:ext>
            </a:extLst>
          </p:cNvPr>
          <p:cNvSpPr/>
          <p:nvPr/>
        </p:nvSpPr>
        <p:spPr>
          <a:xfrm>
            <a:off x="8662219" y="2788972"/>
            <a:ext cx="1793404" cy="1015663"/>
          </a:xfrm>
          <a:prstGeom prst="wedgeRoundRectCallout">
            <a:avLst>
              <a:gd name="adj1" fmla="val -48211"/>
              <a:gd name="adj2" fmla="val -10982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分析与双端输出类似，只是输出为一半</a:t>
            </a:r>
          </a:p>
        </p:txBody>
      </p:sp>
    </p:spTree>
    <p:extLst>
      <p:ext uri="{BB962C8B-B14F-4D97-AF65-F5344CB8AC3E}">
        <p14:creationId xmlns:p14="http://schemas.microsoft.com/office/powerpoint/2010/main" val="381943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756227D-F8CF-41D3-A2CA-E537D98C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2651" y="1473010"/>
            <a:ext cx="3048425" cy="2391109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1A088E1-CB78-4406-B76B-E063D7C05E6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73550" y="4097339"/>
          <a:ext cx="45037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5" imgW="2311200" imgH="431640" progId="Equation.DSMT4">
                  <p:embed/>
                </p:oleObj>
              </mc:Choice>
              <mc:Fallback>
                <p:oleObj name="Equation" r:id="rId5" imgW="2311200" imgH="4316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D1A088E1-CB78-4406-B76B-E063D7C05E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3550" y="4097339"/>
                        <a:ext cx="4503738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96914E1A-FE78-4FE2-A659-B936C70A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3.3.2 </a:t>
            </a:r>
            <a:r>
              <a:rPr lang="zh-CN" altLang="en-US" dirty="0"/>
              <a:t>差分放大电路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6AA4B-79AD-4273-93D4-E3F50363E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769073"/>
            <a:ext cx="6223000" cy="434606"/>
          </a:xfrm>
        </p:spPr>
        <p:txBody>
          <a:bodyPr/>
          <a:lstStyle/>
          <a:p>
            <a:r>
              <a:rPr lang="zh-CN" altLang="en-US" dirty="0"/>
              <a:t>三、差分放大电路的四种接法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186EC-16CC-405C-8875-B35135AE27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16BA14-086E-4917-97B8-00A652E5E926}" type="datetime10">
              <a:rPr lang="zh-CN" altLang="en-US" smtClean="0"/>
              <a:t>14:42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0EEC0-45B1-4E4F-9D35-DE7750A300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模拟电子技术 第三章 集成运算放大器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BE055-5355-48AD-A1DF-B8770D4AC6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7EDF72E4-C761-4D3F-BB9E-74A6660CF8AE}" type="slidenum">
              <a:rPr lang="zh-CN" altLang="en-US" smtClean="0"/>
              <a:pPr/>
              <a:t>19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A41D31CE-8A55-4436-8006-6DFAB285B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4" y="1101770"/>
            <a:ext cx="30716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0" u="sng" dirty="0">
                <a:latin typeface="+mn-ea"/>
                <a:ea typeface="+mn-ea"/>
              </a:rPr>
              <a:t>动态分析：共模信号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426C57A-1256-4D36-A24B-B2E91F04F1D1}"/>
              </a:ext>
            </a:extLst>
          </p:cNvPr>
          <p:cNvSpPr/>
          <p:nvPr/>
        </p:nvSpPr>
        <p:spPr>
          <a:xfrm>
            <a:off x="5281113" y="2537536"/>
            <a:ext cx="540834" cy="262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94EDF3-7DEF-4518-80D5-15BCCF4A2BE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1986" y="1401775"/>
            <a:ext cx="3901371" cy="2271522"/>
          </a:xfrm>
          <a:prstGeom prst="rect">
            <a:avLst/>
          </a:prstGeom>
        </p:spPr>
      </p:pic>
      <p:sp>
        <p:nvSpPr>
          <p:cNvPr id="20" name="Text Box 11">
            <a:extLst>
              <a:ext uri="{FF2B5EF4-FFF2-40B4-BE49-F238E27FC236}">
                <a16:creationId xmlns:a16="http://schemas.microsoft.com/office/drawing/2014/main" id="{D417BF85-CB18-46C5-932E-3BB61DC60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092" y="306430"/>
            <a:ext cx="2585483" cy="70788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+mn-ea"/>
                <a:ea typeface="+mn-ea"/>
              </a:rPr>
              <a:t>只看左侧有负载的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</a:rPr>
              <a:t>T1</a:t>
            </a:r>
            <a:r>
              <a:rPr lang="zh-CN" altLang="en-US" sz="2000" b="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</a:rPr>
              <a:t>Re</a:t>
            </a:r>
            <a:r>
              <a:rPr lang="zh-CN" altLang="en-US" sz="2000" b="0" dirty="0">
                <a:solidFill>
                  <a:srgbClr val="FF0000"/>
                </a:solidFill>
                <a:latin typeface="+mn-ea"/>
                <a:ea typeface="+mn-ea"/>
              </a:rPr>
              <a:t>等效为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</a:rPr>
              <a:t>2Re</a:t>
            </a:r>
            <a:r>
              <a:rPr lang="zh-CN" altLang="en-US" sz="2000" b="0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46E9F0F-47B6-4318-B797-E7BECD70810F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614855" y="660374"/>
            <a:ext cx="2976237" cy="24983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68E0695-2797-41F0-A19A-E9FFA0EAE0A5}"/>
              </a:ext>
            </a:extLst>
          </p:cNvPr>
          <p:cNvSpPr txBox="1"/>
          <p:nvPr/>
        </p:nvSpPr>
        <p:spPr>
          <a:xfrm>
            <a:off x="6859405" y="3581814"/>
            <a:ext cx="161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</a:t>
            </a:r>
            <a:r>
              <a:rPr lang="zh-CN" altLang="en-US" dirty="0"/>
              <a:t>等效电路图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B7187AD-464F-4594-8CFD-CD1D6A07911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084777" y="5069726"/>
          <a:ext cx="3702260" cy="772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8" imgW="2311200" imgH="482400" progId="Equation.DSMT4">
                  <p:embed/>
                </p:oleObj>
              </mc:Choice>
              <mc:Fallback>
                <p:oleObj name="Equation" r:id="rId8" imgW="2311200" imgH="4824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7B7187AD-464F-4594-8CFD-CD1D6A0791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84777" y="5069726"/>
                        <a:ext cx="3702260" cy="772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168D9681-2AFF-4405-B1A9-836B231990AC}"/>
              </a:ext>
            </a:extLst>
          </p:cNvPr>
          <p:cNvSpPr txBox="1"/>
          <p:nvPr/>
        </p:nvSpPr>
        <p:spPr>
          <a:xfrm>
            <a:off x="2303192" y="4298192"/>
            <a:ext cx="175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共模放大倍数：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12E1FB-B7B4-4ED8-92E1-A6FF70974A59}"/>
              </a:ext>
            </a:extLst>
          </p:cNvPr>
          <p:cNvSpPr txBox="1"/>
          <p:nvPr/>
        </p:nvSpPr>
        <p:spPr>
          <a:xfrm>
            <a:off x="2303192" y="5184936"/>
            <a:ext cx="175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共模抑制比：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69D96A44-E095-41FA-BBF3-CA37599EDEE3}"/>
              </a:ext>
            </a:extLst>
          </p:cNvPr>
          <p:cNvSpPr/>
          <p:nvPr/>
        </p:nvSpPr>
        <p:spPr>
          <a:xfrm>
            <a:off x="8620925" y="4766680"/>
            <a:ext cx="1822901" cy="1144475"/>
          </a:xfrm>
          <a:prstGeom prst="wedgeRoundRectCallout">
            <a:avLst>
              <a:gd name="adj1" fmla="val -97208"/>
              <a:gd name="adj2" fmla="val 683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增大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e</a:t>
            </a:r>
            <a:r>
              <a:rPr lang="zh-CN" altLang="en-US" sz="2000" dirty="0"/>
              <a:t>，则</a:t>
            </a:r>
            <a:r>
              <a:rPr lang="en-US" altLang="zh-CN" sz="2000" dirty="0"/>
              <a:t>K</a:t>
            </a:r>
            <a:r>
              <a:rPr lang="en-US" altLang="zh-CN" sz="2000" baseline="-25000" dirty="0"/>
              <a:t>CMR</a:t>
            </a:r>
            <a:r>
              <a:rPr lang="zh-CN" altLang="en-US" sz="2000" dirty="0"/>
              <a:t>增大，</a:t>
            </a:r>
            <a:endParaRPr lang="en-US" altLang="zh-CN" sz="2000" dirty="0"/>
          </a:p>
          <a:p>
            <a:pPr algn="ctr"/>
            <a:r>
              <a:rPr lang="zh-CN" altLang="en-US" sz="2000" dirty="0"/>
              <a:t>电路性能好</a:t>
            </a:r>
          </a:p>
        </p:txBody>
      </p:sp>
    </p:spTree>
    <p:extLst>
      <p:ext uri="{BB962C8B-B14F-4D97-AF65-F5344CB8AC3E}">
        <p14:creationId xmlns:p14="http://schemas.microsoft.com/office/powerpoint/2010/main" val="407938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12" grpId="0"/>
      <p:bldP spid="17" grpId="0"/>
      <p:bldP spid="27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9C30B-CA84-4E37-BEF1-E5E86523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二极管 例题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05E1A5-020A-4683-8F6A-84A724A89E3A}"/>
              </a:ext>
            </a:extLst>
          </p:cNvPr>
          <p:cNvSpPr/>
          <p:nvPr/>
        </p:nvSpPr>
        <p:spPr>
          <a:xfrm>
            <a:off x="500229" y="1507243"/>
            <a:ext cx="111915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1.2】</a:t>
            </a:r>
            <a:r>
              <a:rPr lang="zh-CN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试确定图（</a:t>
            </a:r>
            <a:r>
              <a:rPr lang="en-US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）和图（</a:t>
            </a:r>
            <a:r>
              <a:rPr lang="en-US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）中的二极管是否导通，并计算电压</a:t>
            </a:r>
            <a:r>
              <a:rPr lang="en-US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sz="2000" kern="10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sz="2000" kern="10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zh-CN" altLang="en-US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386EBA-A8E1-4FE2-BCFC-0CFC58D8E58E}"/>
              </a:ext>
            </a:extLst>
          </p:cNvPr>
          <p:cNvSpPr txBox="1"/>
          <p:nvPr/>
        </p:nvSpPr>
        <p:spPr>
          <a:xfrm>
            <a:off x="5391666" y="2051223"/>
            <a:ext cx="4757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）假设二极管断开，可得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间电压大于零，即二极管应处于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状态。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根据恒压降模型，二极管处压降为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0.7V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，因此，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电压：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535745A-DC25-4B19-9E01-98150284C99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873920" y="3150120"/>
          <a:ext cx="35544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" imgW="2184120" imgH="393480" progId="Equation.DSMT4">
                  <p:embed/>
                </p:oleObj>
              </mc:Choice>
              <mc:Fallback>
                <p:oleObj name="Equation" r:id="rId3" imgW="2184120" imgH="3934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F535745A-DC25-4B19-9E01-98150284C9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3920" y="3150120"/>
                        <a:ext cx="3554413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78E13F5-409C-43AD-A9B8-89783FCA0944}"/>
              </a:ext>
            </a:extLst>
          </p:cNvPr>
          <p:cNvSpPr txBox="1"/>
          <p:nvPr/>
        </p:nvSpPr>
        <p:spPr>
          <a:xfrm>
            <a:off x="5391666" y="3789110"/>
            <a:ext cx="45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电压：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57CFBB5-8E31-444E-8857-357497B51B4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873920" y="4186883"/>
          <a:ext cx="2395105" cy="40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5" imgW="1346040" imgH="228600" progId="Equation.DSMT4">
                  <p:embed/>
                </p:oleObj>
              </mc:Choice>
              <mc:Fallback>
                <p:oleObj name="Equation" r:id="rId5" imgW="134604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457CFBB5-8E31-444E-8857-357497B51B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73920" y="4186883"/>
                        <a:ext cx="2395105" cy="40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EB10877D-B9A3-4291-A5D4-3529F631B5E0}"/>
              </a:ext>
            </a:extLst>
          </p:cNvPr>
          <p:cNvSpPr txBox="1"/>
          <p:nvPr/>
        </p:nvSpPr>
        <p:spPr>
          <a:xfrm>
            <a:off x="5391666" y="4751901"/>
            <a:ext cx="4757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）假设二极管断开，可得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间电压大于零，即二极管应处于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截止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状态。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根据恒压降模型，二极管处断开，因此，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电压为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电压为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12V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BC55C2-BA0F-4DA4-B1D7-FBB70A97CF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83" y="2115967"/>
            <a:ext cx="2400635" cy="22005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A2BEEF-0571-4469-A476-BE4038AE6657}"/>
              </a:ext>
            </a:extLst>
          </p:cNvPr>
          <p:cNvSpPr txBox="1"/>
          <p:nvPr/>
        </p:nvSpPr>
        <p:spPr>
          <a:xfrm>
            <a:off x="2293386" y="4593598"/>
            <a:ext cx="264249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解题思路：假设二极管断开，判断导通状态。</a:t>
            </a:r>
          </a:p>
        </p:txBody>
      </p:sp>
    </p:spTree>
    <p:extLst>
      <p:ext uri="{BB962C8B-B14F-4D97-AF65-F5344CB8AC3E}">
        <p14:creationId xmlns:p14="http://schemas.microsoft.com/office/powerpoint/2010/main" val="226510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18A8BFB-F17C-4BE8-B384-7124FAA8E4AD}"/>
              </a:ext>
            </a:extLst>
          </p:cNvPr>
          <p:cNvGrpSpPr/>
          <p:nvPr/>
        </p:nvGrpSpPr>
        <p:grpSpPr>
          <a:xfrm>
            <a:off x="825959" y="3401550"/>
            <a:ext cx="2682405" cy="2063856"/>
            <a:chOff x="643541" y="2348992"/>
            <a:chExt cx="2682405" cy="206385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D1CCFC8-86F5-45ED-A26C-FE07A8CD3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663" y="2348992"/>
              <a:ext cx="2597283" cy="2063856"/>
            </a:xfrm>
            <a:prstGeom prst="rect">
              <a:avLst/>
            </a:prstGeom>
          </p:spPr>
        </p:pic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7A2E7E01-EFBF-497E-9970-9F644F00703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43541" y="3762900"/>
            <a:ext cx="219446" cy="263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" name="Equation" r:id="rId4" imgW="190440" imgH="228600" progId="Equation.DSMT4">
                    <p:embed/>
                  </p:oleObj>
                </mc:Choice>
                <mc:Fallback>
                  <p:oleObj name="Equation" r:id="rId4" imgW="190440" imgH="22860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7A2E7E01-EFBF-497E-9970-9F644F00703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3541" y="3762900"/>
                          <a:ext cx="219446" cy="26333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F1923286-0797-4912-86CA-F51E99C87CD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086736" y="3410936"/>
            <a:ext cx="2032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name="Equation" r:id="rId6" imgW="203040" imgH="228600" progId="Equation.DSMT4">
                    <p:embed/>
                  </p:oleObj>
                </mc:Choice>
                <mc:Fallback>
                  <p:oleObj name="Equation" r:id="rId6" imgW="203040" imgH="22860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F1923286-0797-4912-86CA-F51E99C87CD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86736" y="3410936"/>
                          <a:ext cx="203200" cy="2286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35CA7ED-770E-4E82-AFF7-5CA25CBBE948}"/>
                  </a:ext>
                </a:extLst>
              </p:cNvPr>
              <p:cNvSpPr txBox="1"/>
              <p:nvPr/>
            </p:nvSpPr>
            <p:spPr>
              <a:xfrm>
                <a:off x="3936445" y="3367232"/>
                <a:ext cx="5235282" cy="1954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试估算</a:t>
                </a:r>
                <a:endParaRPr lang="en-US" altLang="zh-CN" sz="2000" dirty="0"/>
              </a:p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）静态工作点</a:t>
                </a:r>
                <a:r>
                  <a:rPr lang="en-US" altLang="zh-CN" sz="2000" dirty="0"/>
                  <a:t>I</a:t>
                </a:r>
                <a:r>
                  <a:rPr lang="en-US" altLang="zh-CN" sz="2000" baseline="-25000" dirty="0"/>
                  <a:t>BQ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I</a:t>
                </a:r>
                <a:r>
                  <a:rPr lang="en-US" altLang="zh-CN" sz="2000" baseline="-25000" dirty="0"/>
                  <a:t>CQ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U</a:t>
                </a:r>
                <a:r>
                  <a:rPr lang="en-US" altLang="zh-CN" sz="2000" baseline="-25000" dirty="0"/>
                  <a:t>CEQ</a:t>
                </a:r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）画出</a:t>
                </a:r>
                <a:r>
                  <a:rPr lang="el-GR" altLang="zh-CN" sz="2000" dirty="0"/>
                  <a:t>π</a:t>
                </a:r>
                <a:r>
                  <a:rPr lang="zh-CN" altLang="en-US" sz="2000" dirty="0"/>
                  <a:t>参数等效电路，并计算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2000" dirty="0"/>
                  <a:t>和</a:t>
                </a:r>
                <a:r>
                  <a:rPr lang="en-US" altLang="zh-CN" sz="2000" dirty="0"/>
                  <a:t>g</a:t>
                </a:r>
                <a:r>
                  <a:rPr lang="en-US" altLang="zh-CN" sz="2000" baseline="-25000" dirty="0"/>
                  <a:t>m</a:t>
                </a:r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）求中频电压放大倍数</a:t>
                </a:r>
                <a:endParaRPr lang="en-US" altLang="zh-CN" sz="2000" dirty="0"/>
              </a:p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）电路的截止频率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）画出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𝑢𝑠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近似波特图。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35CA7ED-770E-4E82-AFF7-5CA25CBBE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445" y="3367232"/>
                <a:ext cx="5235282" cy="1954446"/>
              </a:xfrm>
              <a:prstGeom prst="rect">
                <a:avLst/>
              </a:prstGeom>
              <a:blipFill>
                <a:blip r:embed="rId8"/>
                <a:stretch>
                  <a:fillRect l="-1281" t="-1246" r="-931" b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C4C5737-BC0C-4C18-8526-F32F9018E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483004"/>
              </p:ext>
            </p:extLst>
          </p:nvPr>
        </p:nvGraphicFramePr>
        <p:xfrm>
          <a:off x="719190" y="1846264"/>
          <a:ext cx="10448681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9" imgW="4343400" imgH="723600" progId="Equation.DSMT4">
                  <p:embed/>
                </p:oleObj>
              </mc:Choice>
              <mc:Fallback>
                <p:oleObj name="Equation" r:id="rId9" imgW="4343400" imgH="723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C4C5737-BC0C-4C18-8526-F32F9018EC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9190" y="1846264"/>
                        <a:ext cx="10448681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">
            <a:extLst>
              <a:ext uri="{FF2B5EF4-FFF2-40B4-BE49-F238E27FC236}">
                <a16:creationId xmlns:a16="http://schemas.microsoft.com/office/drawing/2014/main" id="{A9708A39-DD02-4134-B764-D71EC632ADEB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300" kern="1200" cap="all" spc="100" baseline="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第四章 习题</a:t>
            </a:r>
          </a:p>
        </p:txBody>
      </p:sp>
    </p:spTree>
    <p:extLst>
      <p:ext uri="{BB962C8B-B14F-4D97-AF65-F5344CB8AC3E}">
        <p14:creationId xmlns:p14="http://schemas.microsoft.com/office/powerpoint/2010/main" val="238045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F599-2A31-467D-AFAF-DEB005E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AF246A-519E-48A0-B2B9-240C57E1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55" y="786823"/>
            <a:ext cx="3645087" cy="44007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0FCFBD7-9130-45DE-B559-FD42907D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813" y="777297"/>
            <a:ext cx="4248368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45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F599-2A31-467D-AFAF-DEB005E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CBEF6D-2728-4FBD-91F8-30984D46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301" y="768213"/>
            <a:ext cx="4146763" cy="53215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B820CB-3AE9-4865-B5BA-CD78DA04D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23" y="768213"/>
            <a:ext cx="4222967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33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1965D-CD9E-4B18-B30B-A9F1D816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第五章 习题 反馈判断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1CAFE-F9CD-47CE-85DB-4D79A81813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8917" y="966265"/>
            <a:ext cx="11102083" cy="718156"/>
          </a:xfrm>
        </p:spPr>
        <p:txBody>
          <a:bodyPr>
            <a:norm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判断各图是否引入了反馈，是直流反馈还是交流反馈，是正反馈还是负反馈。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64B76-083F-4BCD-B541-1D76BDAC815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>
                <a:latin typeface="+mn-ea"/>
              </a:rPr>
              <a:t>北京工业大学 信息学部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A3428-508F-4CF9-A925-86AC11FB45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模拟电子技术 第五章 放大电路中的反馈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F4E50-BDE3-4C14-8DFA-DE06A6DC67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7EDF72E4-C761-4D3F-BB9E-74A6660CF8AE}" type="slidenum">
              <a:rPr lang="zh-CN" altLang="en-US" smtClean="0"/>
              <a:pPr/>
              <a:t>23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6EC02C-325C-45F5-95AA-7BF570004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52" r="32665"/>
          <a:stretch/>
        </p:blipFill>
        <p:spPr>
          <a:xfrm>
            <a:off x="7543230" y="2109167"/>
            <a:ext cx="4323598" cy="1842682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8371BC15-0239-4C79-B06F-FE87109ABAD7}"/>
              </a:ext>
            </a:extLst>
          </p:cNvPr>
          <p:cNvGrpSpPr/>
          <p:nvPr/>
        </p:nvGrpSpPr>
        <p:grpSpPr>
          <a:xfrm>
            <a:off x="708917" y="1843265"/>
            <a:ext cx="7225171" cy="3564299"/>
            <a:chOff x="1596905" y="1684422"/>
            <a:chExt cx="5306452" cy="292228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8127BD3-6923-4D0B-AC63-BF245C3B9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6824"/>
            <a:stretch/>
          </p:blipFill>
          <p:spPr>
            <a:xfrm>
              <a:off x="1596905" y="1684422"/>
              <a:ext cx="5306452" cy="292228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2314D7-A943-4B11-86ED-9AFE711DA35C}"/>
                </a:ext>
              </a:extLst>
            </p:cNvPr>
            <p:cNvSpPr/>
            <p:nvPr/>
          </p:nvSpPr>
          <p:spPr>
            <a:xfrm>
              <a:off x="6377503" y="4321324"/>
              <a:ext cx="477585" cy="285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6992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F599-2A31-467D-AFAF-DEB005E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60DEE3-EFD4-4802-BF50-1ACA9E8DD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41" y="585216"/>
            <a:ext cx="3875959" cy="58395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1C07F2-24FC-4772-90AE-512B820AD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513" y="2084832"/>
            <a:ext cx="2908449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86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32F88-FFAC-4C11-A1E4-650C4C0F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习题 反馈组态判断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6201D-5307-4B41-B051-C740602CD2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4400" y="1001146"/>
            <a:ext cx="6223000" cy="434606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判断各图引入了哪种组态的交流负反馈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8223B0-DC8E-489E-9BDC-2556F8D3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86" y="1878142"/>
            <a:ext cx="4876757" cy="19507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E820E4-E551-4A0E-A563-95FBA1A64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243" y="1379924"/>
            <a:ext cx="3439196" cy="24489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FBAFD1-AFF4-42D8-BCAB-B253068B8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535" y="4271235"/>
            <a:ext cx="2637681" cy="21603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7B6A33-1F90-457A-BD53-E855190332D4}"/>
              </a:ext>
            </a:extLst>
          </p:cNvPr>
          <p:cNvSpPr txBox="1"/>
          <p:nvPr/>
        </p:nvSpPr>
        <p:spPr>
          <a:xfrm>
            <a:off x="5045619" y="3735868"/>
            <a:ext cx="53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F22DA0-D4E2-45FE-A5FC-F7D23586542C}"/>
              </a:ext>
            </a:extLst>
          </p:cNvPr>
          <p:cNvSpPr txBox="1"/>
          <p:nvPr/>
        </p:nvSpPr>
        <p:spPr>
          <a:xfrm>
            <a:off x="10258130" y="3274847"/>
            <a:ext cx="53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392BE-525B-4C31-B2BE-C5170E84A92F}"/>
              </a:ext>
            </a:extLst>
          </p:cNvPr>
          <p:cNvSpPr txBox="1"/>
          <p:nvPr/>
        </p:nvSpPr>
        <p:spPr>
          <a:xfrm>
            <a:off x="3961674" y="5634218"/>
            <a:ext cx="53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C40739-2213-486B-AEEE-124B5E338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091" y="4504897"/>
            <a:ext cx="2931309" cy="17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7B409-BFE1-4621-89A8-6E6F970A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习题 深度负反馈计算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AEBA8-E86B-4957-B5B3-73770D913E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1026" y="957725"/>
            <a:ext cx="6983579" cy="434606"/>
          </a:xfrm>
        </p:spPr>
        <p:txBody>
          <a:bodyPr>
            <a:normAutofit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在深度负反馈的条件下，求各图的电压放大倍数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F4485-084F-4A12-8DCE-7217BAACFE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7EDF72E4-C761-4D3F-BB9E-74A6660CF8AE}" type="slidenum">
              <a:rPr lang="zh-CN" altLang="en-US" smtClean="0"/>
              <a:pPr/>
              <a:t>26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6D7EFE-3DAB-4DFF-BD9D-FFFE472D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49" y="1563301"/>
            <a:ext cx="3953427" cy="15813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A99D49-7421-4949-A265-A68563F6D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492" y="1380424"/>
            <a:ext cx="2448267" cy="17433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EDFE0B-F8D0-47D4-8059-9F632170F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761" y="4832175"/>
            <a:ext cx="2000529" cy="16385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D2569EE-CDCB-4CFA-B109-CDC59DE8319F}"/>
              </a:ext>
            </a:extLst>
          </p:cNvPr>
          <p:cNvSpPr txBox="1"/>
          <p:nvPr/>
        </p:nvSpPr>
        <p:spPr>
          <a:xfrm>
            <a:off x="1717257" y="3244334"/>
            <a:ext cx="53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DBB433-63B4-4AF7-8568-DF3812C29AEB}"/>
              </a:ext>
            </a:extLst>
          </p:cNvPr>
          <p:cNvSpPr txBox="1"/>
          <p:nvPr/>
        </p:nvSpPr>
        <p:spPr>
          <a:xfrm>
            <a:off x="8309139" y="2993602"/>
            <a:ext cx="53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8F2D79-C0D9-416E-B73C-FE37587C048E}"/>
              </a:ext>
            </a:extLst>
          </p:cNvPr>
          <p:cNvSpPr txBox="1"/>
          <p:nvPr/>
        </p:nvSpPr>
        <p:spPr>
          <a:xfrm>
            <a:off x="3301274" y="5900275"/>
            <a:ext cx="53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059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F599-2A31-467D-AFAF-DEB005E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7CFFD4-8F24-4250-A628-38CBF1BA7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507" y="797612"/>
            <a:ext cx="4197334" cy="508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3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A4C84-887E-48CF-923D-1FED7BFA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第六章习题 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03BDF-80BC-4842-8604-47D53A01BA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1200" y="735837"/>
            <a:ext cx="7076533" cy="605329"/>
          </a:xfrm>
        </p:spPr>
        <p:txBody>
          <a:bodyPr>
            <a:norm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求下列各图输出电压与输入电压的运算关系式。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6B011-35FF-46D9-BCEB-4F5170EA94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>
                <a:latin typeface="+mn-ea"/>
              </a:rPr>
              <a:t>北京工业大学 信息学部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7E351-0C62-43CF-A733-4E86E372CD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模拟电子技术 第六章 信号的运算和处理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A6418-69F0-46D9-AAA0-973222BF9D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7EDF72E4-C761-4D3F-BB9E-74A6660CF8AE}" type="slidenum">
              <a:rPr lang="zh-CN" altLang="en-US" smtClean="0"/>
              <a:pPr/>
              <a:t>28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A9D06E-5CE3-4609-96F8-8567F0B9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32" y="1263776"/>
            <a:ext cx="8003533" cy="49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85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F599-2A31-467D-AFAF-DEB005E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923396-5872-4517-A07B-0B156199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15" y="394573"/>
            <a:ext cx="4282534" cy="57904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A2E79D-A933-42E1-B45A-441E21EB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805" y="667123"/>
            <a:ext cx="3664138" cy="52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7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121E3-09E4-44D6-BA81-C22E1656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76" y="276922"/>
            <a:ext cx="9720072" cy="1499616"/>
          </a:xfrm>
        </p:spPr>
        <p:txBody>
          <a:bodyPr/>
          <a:lstStyle/>
          <a:p>
            <a:r>
              <a:rPr lang="zh-CN" altLang="en-US" dirty="0"/>
              <a:t>第一章 课后习题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9B9F17-9797-47F9-BD36-FF06B3A57E9E}"/>
              </a:ext>
            </a:extLst>
          </p:cNvPr>
          <p:cNvSpPr txBox="1"/>
          <p:nvPr/>
        </p:nvSpPr>
        <p:spPr>
          <a:xfrm>
            <a:off x="2192679" y="1605799"/>
            <a:ext cx="951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写出图示各电路的输出电压值，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设二极管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为恒压降模型，且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正向导通电压为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 0.7V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F406A9-E2AE-4483-B00B-8462A9E8C8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6599" y="2544001"/>
            <a:ext cx="2070206" cy="12192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DEF2CE-CC24-4B55-88F2-A17B98932C8C}"/>
              </a:ext>
            </a:extLst>
          </p:cNvPr>
          <p:cNvSpPr txBox="1"/>
          <p:nvPr/>
        </p:nvSpPr>
        <p:spPr>
          <a:xfrm>
            <a:off x="3312519" y="3763263"/>
            <a:ext cx="49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073EE7-7CB7-4B65-BF9B-CD06E946F7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2271" y="2590301"/>
            <a:ext cx="1974951" cy="10541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6D82A3-0561-4732-AC6A-1748964DC01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33141" y="2648780"/>
            <a:ext cx="1981302" cy="10097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A54A9B9-39AE-4005-98D5-557A222DC07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6600" y="4796205"/>
            <a:ext cx="1968601" cy="11113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04898F-BBD5-49B4-B670-51E499F6BA1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2270" y="4866057"/>
            <a:ext cx="1949550" cy="10414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2EBE938-D03A-4395-B836-ED944A13EC7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6220" y="4881933"/>
            <a:ext cx="1987652" cy="100970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A63E8A2-D60A-4A10-BF4B-6676F7C233E5}"/>
              </a:ext>
            </a:extLst>
          </p:cNvPr>
          <p:cNvSpPr txBox="1"/>
          <p:nvPr/>
        </p:nvSpPr>
        <p:spPr>
          <a:xfrm>
            <a:off x="5977239" y="3763263"/>
            <a:ext cx="49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94536E-BD8B-4F88-8D86-47ABD8C93627}"/>
              </a:ext>
            </a:extLst>
          </p:cNvPr>
          <p:cNvSpPr txBox="1"/>
          <p:nvPr/>
        </p:nvSpPr>
        <p:spPr>
          <a:xfrm>
            <a:off x="8879481" y="3763263"/>
            <a:ext cx="49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E3B5F6-5B7E-445F-B7D3-0931E1E6C701}"/>
              </a:ext>
            </a:extLst>
          </p:cNvPr>
          <p:cNvSpPr txBox="1"/>
          <p:nvPr/>
        </p:nvSpPr>
        <p:spPr>
          <a:xfrm>
            <a:off x="3312519" y="6055338"/>
            <a:ext cx="49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8E230F-1511-40D5-B5CD-A719DE1078F2}"/>
              </a:ext>
            </a:extLst>
          </p:cNvPr>
          <p:cNvSpPr txBox="1"/>
          <p:nvPr/>
        </p:nvSpPr>
        <p:spPr>
          <a:xfrm>
            <a:off x="6047045" y="6050103"/>
            <a:ext cx="49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09D358-76CA-4E1A-92A8-CF466C469141}"/>
              </a:ext>
            </a:extLst>
          </p:cNvPr>
          <p:cNvSpPr txBox="1"/>
          <p:nvPr/>
        </p:nvSpPr>
        <p:spPr>
          <a:xfrm>
            <a:off x="8887651" y="6050103"/>
            <a:ext cx="49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27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F599-2A31-467D-AFAF-DEB005E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FA083EB-2F32-4203-BC6B-16413BF7297D}"/>
              </a:ext>
            </a:extLst>
          </p:cNvPr>
          <p:cNvSpPr txBox="1">
            <a:spLocks/>
          </p:cNvSpPr>
          <p:nvPr/>
        </p:nvSpPr>
        <p:spPr>
          <a:xfrm>
            <a:off x="1024128" y="1929383"/>
            <a:ext cx="9720072" cy="3772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实验内容</a:t>
            </a:r>
            <a:endParaRPr lang="en-US" altLang="zh-CN" sz="3200" dirty="0"/>
          </a:p>
          <a:p>
            <a:pPr marL="457200" indent="-4572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实验报告</a:t>
            </a:r>
          </a:p>
        </p:txBody>
      </p:sp>
    </p:spTree>
    <p:extLst>
      <p:ext uri="{BB962C8B-B14F-4D97-AF65-F5344CB8AC3E}">
        <p14:creationId xmlns:p14="http://schemas.microsoft.com/office/powerpoint/2010/main" val="1486017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F599-2A31-467D-AFAF-DEB005E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2740558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F599-2A31-467D-AFAF-DEB005E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338147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F9BBC-0911-48BB-B873-C7CB3753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BCD16-5583-4581-BB54-3348B7E9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7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4508A-AAA7-4EF8-A7DD-C62AB2C6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4EF8F-7451-40FA-B26C-79AC5F0B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2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13506-A183-4C7F-9A3C-D24A5E59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C43F5E-E52C-4770-9E1E-D408F66F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49" y="2405407"/>
            <a:ext cx="10267274" cy="25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8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40242-0AF1-4EAB-A972-D7B8BAF0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课后习题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D4ADF-6978-41CC-A872-D4761C4F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7230994"/>
            <a:ext cx="5901459" cy="274320"/>
          </a:xfrm>
        </p:spPr>
        <p:txBody>
          <a:bodyPr/>
          <a:lstStyle/>
          <a:p>
            <a:r>
              <a:rPr lang="zh-CN" altLang="en-US"/>
              <a:t>模拟电子技术 第一章 常用半导体器件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89EE2-304B-4DBA-9043-90228A4B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7230994"/>
            <a:ext cx="973667" cy="274320"/>
          </a:xfrm>
        </p:spPr>
        <p:txBody>
          <a:bodyPr/>
          <a:lstStyle/>
          <a:p>
            <a:r>
              <a:rPr lang="zh-CN" altLang="en-US"/>
              <a:t>第</a:t>
            </a:r>
            <a:fld id="{AF684F56-D817-48A3-A3DC-F0ADD3FE1B09}" type="slidenum">
              <a:rPr lang="zh-CN" altLang="en-US" smtClean="0"/>
              <a:pPr/>
              <a:t>5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4478A3-670C-429E-9247-5934A04A54B8}"/>
              </a:ext>
            </a:extLst>
          </p:cNvPr>
          <p:cNvSpPr txBox="1"/>
          <p:nvPr/>
        </p:nvSpPr>
        <p:spPr>
          <a:xfrm>
            <a:off x="310194" y="1797751"/>
            <a:ext cx="1181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测得放大电路中六支晶体管的直流点位如图所示。在圈中画出管子，并分别说明他们是硅管还是锗管。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E8F2EC-4D9E-46CB-959D-C588D1901A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0554" y="2625111"/>
            <a:ext cx="1892397" cy="17717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D9C33D-1859-4B1E-A9A4-B13A3E3E44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8031" y="2682263"/>
            <a:ext cx="1625684" cy="16574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ED522D-8765-4E67-AE04-4805086EC85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2091" y="2720365"/>
            <a:ext cx="1771741" cy="16193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F0310E-4B17-4AAF-B146-29C90CB902E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0554" y="4967585"/>
            <a:ext cx="1657435" cy="16256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4B67A4-6DAE-484B-8CBA-62AC41432CF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1681" y="5030331"/>
            <a:ext cx="1632034" cy="16574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276F43A-49E5-4E06-8789-1F0DB66D14C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2091" y="5107298"/>
            <a:ext cx="1695537" cy="15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6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0AD44-CC6C-45E8-9A8E-043FF5F9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3AD8F-626E-4096-80BA-E10E4A79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2CF0D4-61DE-42D9-BA47-9A3723A1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75" y="1261540"/>
            <a:ext cx="7955525" cy="51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2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2D8E0-3240-457E-A564-7CB674E9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BE36356-66A4-4326-B036-F7A020D957F6}"/>
                  </a:ext>
                </a:extLst>
              </p:cNvPr>
              <p:cNvSpPr txBox="1"/>
              <p:nvPr/>
            </p:nvSpPr>
            <p:spPr>
              <a:xfrm>
                <a:off x="1341930" y="1802557"/>
                <a:ext cx="98259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</a:t>
                </a:r>
                <a:r>
                  <a:rPr lang="zh-CN" altLang="en-US" sz="2000" dirty="0"/>
                  <a:t>、电路如图</a:t>
                </a:r>
                <a:r>
                  <a:rPr lang="en-US" altLang="zh-CN" sz="2000" dirty="0"/>
                  <a:t>(a)</a:t>
                </a:r>
                <a:r>
                  <a:rPr lang="zh-CN" altLang="en-US" sz="2000" dirty="0"/>
                  <a:t>所示，图</a:t>
                </a:r>
                <a:r>
                  <a:rPr lang="en-US" altLang="zh-CN" sz="2000" dirty="0"/>
                  <a:t>(b)</a:t>
                </a:r>
                <a:r>
                  <a:rPr lang="zh-CN" altLang="en-US" sz="2000" dirty="0"/>
                  <a:t>是晶体管的输出特性，静态时</a:t>
                </a:r>
                <a:r>
                  <a:rPr lang="en-US" altLang="zh-CN" sz="2000" dirty="0"/>
                  <a:t>U</a:t>
                </a:r>
                <a:r>
                  <a:rPr lang="en-US" altLang="zh-CN" sz="2000" baseline="-25000" dirty="0"/>
                  <a:t>BEQ</a:t>
                </a:r>
                <a:r>
                  <a:rPr lang="en-US" altLang="zh-CN" sz="2000" dirty="0"/>
                  <a:t>=0.7V</a:t>
                </a:r>
                <a:r>
                  <a:rPr lang="zh-CN" altLang="en-US" sz="2000" dirty="0"/>
                  <a:t>。利用图解法分别求出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l-GR" altLang="zh-CN" sz="2000" dirty="0"/>
                      <m:t>Ω</m:t>
                    </m:r>
                  </m:oMath>
                </a14:m>
                <a:r>
                  <a:rPr lang="zh-CN" altLang="en-US" sz="2000" dirty="0"/>
                  <a:t>时的静态工作点</a:t>
                </a:r>
                <a:r>
                  <a:rPr lang="en-US" altLang="zh-CN" sz="2000" dirty="0"/>
                  <a:t>Q1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Q2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计算</a:t>
                </a:r>
                <a:r>
                  <a:rPr lang="en-US" altLang="zh-CN" sz="2000" dirty="0"/>
                  <a:t>I</a:t>
                </a:r>
                <a:r>
                  <a:rPr lang="en-US" altLang="zh-CN" sz="2000" baseline="-25000" dirty="0"/>
                  <a:t>BQ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I</a:t>
                </a:r>
                <a:r>
                  <a:rPr lang="en-US" altLang="zh-CN" sz="2000" baseline="-25000" dirty="0"/>
                  <a:t>CQ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U</a:t>
                </a:r>
                <a:r>
                  <a:rPr lang="en-US" altLang="zh-CN" sz="2000" baseline="-25000" dirty="0"/>
                  <a:t>CEQ </a:t>
                </a:r>
                <a:r>
                  <a:rPr lang="zh-CN" altLang="en-US" sz="2000" dirty="0"/>
                  <a:t>），并在图（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）中标出</a:t>
                </a:r>
                <a:r>
                  <a:rPr lang="en-US" altLang="zh-CN" sz="2000" dirty="0"/>
                  <a:t>Q1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Q2</a:t>
                </a:r>
                <a:r>
                  <a:rPr lang="zh-CN" altLang="en-US" sz="2000" dirty="0"/>
                  <a:t>的位置。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BE36356-66A4-4326-B036-F7A020D95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930" y="1802557"/>
                <a:ext cx="9825942" cy="1015663"/>
              </a:xfrm>
              <a:prstGeom prst="rect">
                <a:avLst/>
              </a:prstGeom>
              <a:blipFill>
                <a:blip r:embed="rId2"/>
                <a:stretch>
                  <a:fillRect l="-620" t="-4217" r="-3226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D8C3817-1153-4C0A-9720-AE375BDFD1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1200" y="3429000"/>
            <a:ext cx="2536578" cy="28161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1F2D1D-2DB7-4AEE-83B6-A70A5384DB4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6327" y="3735684"/>
            <a:ext cx="3206915" cy="23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7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F599-2A31-467D-AFAF-DEB005E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B4974A-E271-4DE2-832D-F1D1F9E0C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84" y="585216"/>
            <a:ext cx="3505380" cy="49024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BC2672-D768-4687-8C2E-98217FA97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574" y="946536"/>
            <a:ext cx="3683189" cy="4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7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14CBA-F149-434B-8E9A-345913DC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</a:t>
            </a:r>
            <a:r>
              <a:rPr lang="zh-CN" altLang="en-US" dirty="0"/>
              <a:t>等效电路法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B2DB89E-F862-432A-B254-EE55C2C03702}"/>
              </a:ext>
            </a:extLst>
          </p:cNvPr>
          <p:cNvSpPr txBox="1">
            <a:spLocks noChangeArrowheads="1"/>
          </p:cNvSpPr>
          <p:nvPr/>
        </p:nvSpPr>
        <p:spPr>
          <a:xfrm>
            <a:off x="814162" y="1600145"/>
            <a:ext cx="2969083" cy="424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微变等效电路法例题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939407-9027-45B8-83E3-C2BB21D71F19}"/>
              </a:ext>
            </a:extLst>
          </p:cNvPr>
          <p:cNvSpPr txBox="1"/>
          <p:nvPr/>
        </p:nvSpPr>
        <p:spPr>
          <a:xfrm>
            <a:off x="970109" y="2024877"/>
            <a:ext cx="83676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一、如图所示电路中，已知晶体管的</a:t>
            </a:r>
            <a:r>
              <a:rPr lang="el-GR" altLang="zh-CN" sz="2000" dirty="0"/>
              <a:t>β</a:t>
            </a:r>
            <a:r>
              <a:rPr lang="en-US" altLang="zh-CN" sz="2000" dirty="0"/>
              <a:t>=120</a:t>
            </a:r>
            <a:r>
              <a:rPr lang="zh-CN" altLang="en-US" sz="2000" dirty="0"/>
              <a:t>，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bb’</a:t>
            </a:r>
            <a:r>
              <a:rPr lang="en-US" altLang="zh-CN" sz="2000" dirty="0"/>
              <a:t>=200</a:t>
            </a:r>
            <a:r>
              <a:rPr lang="el-GR" altLang="zh-CN" sz="2000" dirty="0"/>
              <a:t>Ω</a:t>
            </a:r>
            <a:r>
              <a:rPr lang="zh-CN" altLang="en-US" sz="2000" dirty="0"/>
              <a:t>，</a:t>
            </a:r>
            <a:r>
              <a:rPr lang="en-US" altLang="zh-CN" sz="2000" dirty="0"/>
              <a:t>U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=26mV</a:t>
            </a:r>
            <a:r>
              <a:rPr lang="zh-CN" altLang="en-US" sz="2000" dirty="0"/>
              <a:t>，</a:t>
            </a:r>
            <a:r>
              <a:rPr lang="en-US" altLang="zh-CN" sz="2000" dirty="0"/>
              <a:t>U</a:t>
            </a:r>
            <a:r>
              <a:rPr lang="en-US" altLang="zh-CN" sz="2000" baseline="-25000" dirty="0"/>
              <a:t>BEQ</a:t>
            </a:r>
            <a:r>
              <a:rPr lang="en-US" altLang="zh-CN" sz="2000" dirty="0"/>
              <a:t>=0.7V</a:t>
            </a:r>
          </a:p>
          <a:p>
            <a:r>
              <a:rPr lang="en-US" altLang="zh-CN" sz="2000" dirty="0"/>
              <a:t>(1)</a:t>
            </a:r>
            <a:r>
              <a:rPr lang="zh-CN" altLang="en-US" sz="2000" dirty="0"/>
              <a:t>求静态工作点</a:t>
            </a:r>
            <a:r>
              <a:rPr lang="en-US" altLang="zh-CN" sz="2000" dirty="0"/>
              <a:t>I</a:t>
            </a:r>
            <a:r>
              <a:rPr lang="en-US" altLang="zh-CN" sz="2000" baseline="-25000" dirty="0"/>
              <a:t>BQ</a:t>
            </a:r>
            <a:r>
              <a:rPr lang="zh-CN" altLang="en-US" sz="2000" dirty="0"/>
              <a:t>，</a:t>
            </a:r>
            <a:r>
              <a:rPr lang="en-US" altLang="zh-CN" sz="2000" dirty="0"/>
              <a:t>I</a:t>
            </a:r>
            <a:r>
              <a:rPr lang="en-US" altLang="zh-CN" sz="2000" baseline="-25000" dirty="0"/>
              <a:t>CQ</a:t>
            </a:r>
            <a:r>
              <a:rPr lang="zh-CN" altLang="en-US" sz="2000" dirty="0"/>
              <a:t>，</a:t>
            </a:r>
            <a:r>
              <a:rPr lang="en-US" altLang="zh-CN" sz="2000" dirty="0"/>
              <a:t>U</a:t>
            </a:r>
            <a:r>
              <a:rPr lang="en-US" altLang="zh-CN" sz="2000" baseline="-25000" dirty="0"/>
              <a:t>CEQ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en-US" altLang="zh-CN" sz="2000" dirty="0"/>
              <a:t>(2)</a:t>
            </a:r>
            <a:r>
              <a:rPr lang="zh-CN" altLang="en-US" sz="2000" dirty="0"/>
              <a:t>画出简化</a:t>
            </a:r>
            <a:r>
              <a:rPr lang="en-US" altLang="zh-CN" sz="2000" dirty="0"/>
              <a:t>h</a:t>
            </a:r>
            <a:r>
              <a:rPr lang="zh-CN" altLang="en-US" sz="2000" dirty="0"/>
              <a:t>参数交流等效电路图；</a:t>
            </a:r>
            <a:endParaRPr lang="en-US" altLang="zh-CN" sz="2000" dirty="0"/>
          </a:p>
          <a:p>
            <a:r>
              <a:rPr lang="en-US" altLang="zh-CN" sz="2000" dirty="0"/>
              <a:t>(3)</a:t>
            </a:r>
            <a:r>
              <a:rPr lang="zh-CN" altLang="en-US" sz="2000" dirty="0"/>
              <a:t>求电压放大倍数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u</a:t>
            </a:r>
            <a:r>
              <a:rPr lang="zh-CN" altLang="en-US" sz="2000" dirty="0"/>
              <a:t>，输入电阻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，输出电阻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o</a:t>
            </a:r>
            <a:r>
              <a:rPr lang="zh-CN" altLang="en-US" sz="2000" dirty="0"/>
              <a:t>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3F81B59-A31F-44A7-A368-A8651FE1ED28}"/>
              </a:ext>
            </a:extLst>
          </p:cNvPr>
          <p:cNvGrpSpPr/>
          <p:nvPr/>
        </p:nvGrpSpPr>
        <p:grpSpPr>
          <a:xfrm>
            <a:off x="7837424" y="2510313"/>
            <a:ext cx="3486742" cy="3141024"/>
            <a:chOff x="633845" y="3077001"/>
            <a:chExt cx="3486742" cy="3141024"/>
          </a:xfrm>
        </p:grpSpPr>
        <p:pic>
          <p:nvPicPr>
            <p:cNvPr id="130050" name="Picture 2" descr="image1381">
              <a:extLst>
                <a:ext uri="{FF2B5EF4-FFF2-40B4-BE49-F238E27FC236}">
                  <a16:creationId xmlns:a16="http://schemas.microsoft.com/office/drawing/2014/main" id="{3D9B41BB-DF04-4988-87EE-894B54B30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845" y="3077001"/>
              <a:ext cx="3486742" cy="314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0858292-56D2-4CB0-AA8D-B93E60F80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3097" y="3601334"/>
              <a:ext cx="341661" cy="556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374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138</TotalTime>
  <Words>1252</Words>
  <Application>Microsoft Office PowerPoint</Application>
  <PresentationFormat>宽屏</PresentationFormat>
  <Paragraphs>133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等线</vt:lpstr>
      <vt:lpstr>黑体</vt:lpstr>
      <vt:lpstr>华文仿宋</vt:lpstr>
      <vt:lpstr>宋体</vt:lpstr>
      <vt:lpstr>Calibri</vt:lpstr>
      <vt:lpstr>Cambria Math</vt:lpstr>
      <vt:lpstr>Symbol</vt:lpstr>
      <vt:lpstr>Times New Roman</vt:lpstr>
      <vt:lpstr>Tw Cen MT</vt:lpstr>
      <vt:lpstr>Tw Cen MT Condensed</vt:lpstr>
      <vt:lpstr>Wingdings</vt:lpstr>
      <vt:lpstr>Wingdings 3</vt:lpstr>
      <vt:lpstr>积分</vt:lpstr>
      <vt:lpstr>Paintbrush Picture</vt:lpstr>
      <vt:lpstr>Equation</vt:lpstr>
      <vt:lpstr>模拟电子技术习题讲解</vt:lpstr>
      <vt:lpstr>1.2 二极管 例题</vt:lpstr>
      <vt:lpstr>第一章 课后习题</vt:lpstr>
      <vt:lpstr>答案</vt:lpstr>
      <vt:lpstr>第一章 课后习题</vt:lpstr>
      <vt:lpstr>答案</vt:lpstr>
      <vt:lpstr>第二章 习题</vt:lpstr>
      <vt:lpstr>答案</vt:lpstr>
      <vt:lpstr>2.3.3 等效电路法</vt:lpstr>
      <vt:lpstr>答案</vt:lpstr>
      <vt:lpstr>第二章 习题</vt:lpstr>
      <vt:lpstr>答案</vt:lpstr>
      <vt:lpstr>第二章 习题</vt:lpstr>
      <vt:lpstr>第三章 差分放大电路 例题一</vt:lpstr>
      <vt:lpstr>课后习题</vt:lpstr>
      <vt:lpstr>答案</vt:lpstr>
      <vt:lpstr>3.3.2 差分放大电路</vt:lpstr>
      <vt:lpstr>差分放大电路</vt:lpstr>
      <vt:lpstr>3.3.2 差分放大电路</vt:lpstr>
      <vt:lpstr>PowerPoint 演示文稿</vt:lpstr>
      <vt:lpstr>答案</vt:lpstr>
      <vt:lpstr>答案</vt:lpstr>
      <vt:lpstr>第五章 习题 反馈判断</vt:lpstr>
      <vt:lpstr>答案</vt:lpstr>
      <vt:lpstr>习题 反馈组态判断</vt:lpstr>
      <vt:lpstr>习题 深度负反馈计算</vt:lpstr>
      <vt:lpstr>答案</vt:lpstr>
      <vt:lpstr>第六章习题 </vt:lpstr>
      <vt:lpstr>答案</vt:lpstr>
      <vt:lpstr>其他</vt:lpstr>
      <vt:lpstr>答案</vt:lpstr>
      <vt:lpstr>答案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模拟电子技术习题讲解</dc:title>
  <dc:creator>wxj</dc:creator>
  <cp:lastModifiedBy>wxj</cp:lastModifiedBy>
  <cp:revision>33</cp:revision>
  <dcterms:created xsi:type="dcterms:W3CDTF">2024-01-03T00:26:54Z</dcterms:created>
  <dcterms:modified xsi:type="dcterms:W3CDTF">2024-01-05T07:49:35Z</dcterms:modified>
</cp:coreProperties>
</file>