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p15="http://schemas.microsoft.com/office/powerpoint/2012/main" xmlns:r="http://schemas.openxmlformats.org/officeDocument/2006/relationships" saveSubsetFonts="1">
  <p:sldMasterIdLst>
    <p:sldMasterId id="1346583008" r:id="rId1"/>
    <p:sldMasterId id="652765659" r:id="rId2"/>
  </p:sldMasterIdLst>
  <p:notesMasterIdLst>
    <p:notesMasterId r:id="rId26"/>
  </p:notesMasterIdLst>
  <p:sldIdLst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tableStyles.xml><?xml version="1.0" encoding="utf-8"?>
<a:tblStyleLst xmlns:a="http://schemas.openxmlformats.org/drawingml/2006/main" def="{23579d87-34ec-4ee0-ae78-8abd4b601ba2}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985E5-7C3D-453B-B47F-FA5ED7E45F35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2001C-14CD-4AB5-BF52-3EEB3CFE49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2001C-14CD-4AB5-BF52-3EEB3CFE49D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p14="http://schemas.microsoft.com/office/powerpoint/2010/main">
  <p:cSld>
    <p:extLst>
      <p:ext uri="{BB962C8B-B14F-4D97-AF65-F5344CB8AC3E}">
        <p14:creationId val="45412823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E3D97-D08E-420C-BBE6-E9DCFD5509E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A3F6BA-F70D-469C-A304-42B3B2F7B24F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itle" preserve="1">
  <p:cSld name="标题幻灯片">
    <p:extLst>
      <p:ext uri="{BB962C8B-B14F-4D97-AF65-F5344CB8AC3E}">
        <p14:creationId val="1626164769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obj" preserve="1">
  <p:cSld name="标题和内容">
    <p:extLst>
      <p:ext uri="{BB962C8B-B14F-4D97-AF65-F5344CB8AC3E}">
        <p14:creationId val="4022325411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secHead" preserve="1">
  <p:cSld name="节标题">
    <p:extLst>
      <p:ext uri="{BB962C8B-B14F-4D97-AF65-F5344CB8AC3E}">
        <p14:creationId val="1840988308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woObj" preserve="1">
  <p:cSld name="两栏内容">
    <p:extLst>
      <p:ext uri="{BB962C8B-B14F-4D97-AF65-F5344CB8AC3E}">
        <p14:creationId val="424216558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91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woTxTwoObj" preserve="1">
  <p:cSld name="比较">
    <p:extLst>
      <p:ext uri="{BB962C8B-B14F-4D97-AF65-F5344CB8AC3E}">
        <p14:creationId val="4048295887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itleOnly" preserve="1">
  <p:cSld name="仅标题">
    <p:extLst>
      <p:ext uri="{BB962C8B-B14F-4D97-AF65-F5344CB8AC3E}">
        <p14:creationId val="120809845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blank" preserve="1">
  <p:cSld name="空白">
    <p:extLst>
      <p:ext uri="{BB962C8B-B14F-4D97-AF65-F5344CB8AC3E}">
        <p14:creationId val="3130364627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objTx" preserve="1">
  <p:cSld name="内容与标题">
    <p:extLst>
      <p:ext uri="{BB962C8B-B14F-4D97-AF65-F5344CB8AC3E}">
        <p14:creationId val="2852035933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picTx" preserve="1">
  <p:cSld name="图片与标题">
    <p:extLst>
      <p:ext uri="{BB962C8B-B14F-4D97-AF65-F5344CB8AC3E}">
        <p14:creationId val="290928392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vertTx" preserve="1">
  <p:cSld name="标题和竖排文字">
    <p:extLst>
      <p:ext uri="{BB962C8B-B14F-4D97-AF65-F5344CB8AC3E}">
        <p14:creationId val="1217707796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vertTitleAndTx" preserve="1">
  <p:cSld name="垂直排列标题与文本">
    <p:extLst>
      <p:ext uri="{BB962C8B-B14F-4D97-AF65-F5344CB8AC3E}">
        <p14:creationId val="3214838834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981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981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txAndObj">
  <p:cSld name="标题，文本与内容">
    <p:extLst>
      <p:ext uri="{BB962C8B-B14F-4D97-AF65-F5344CB8AC3E}">
        <p14:creationId val="1237670102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9D581A-EF75-4731-A334-D9A2945C5698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p="http://schemas.openxmlformats.org/presentationml/2006/main" xmlns:p14="http://schemas.microsoft.com/office/powerpoint/2010/main" showMasterSp="0" type="objOnly">
  <p:cSld name="内容">
    <p:extLst>
      <p:ext uri="{BB962C8B-B14F-4D97-AF65-F5344CB8AC3E}">
        <p14:creationId val="2153886965"/>
      </p:ext>
    </p:extLst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0"/>
            <a:ext cx="8001000" cy="5562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CF7C19-2690-4C60-9ED3-F307B072F40C}" type="slidenum">
              <a:rPr lang="en-US" altLang="zh-CN">
                <a:solidFill>
                  <a:srgbClr val="000000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</p:txStyles>
</p:sldMaster>
</file>

<file path=ppt/slideMasters/slideMaster2.xml><?xml version="1.0" encoding="utf-8"?>
<p:sldMaster xmlns:a="http://schemas.openxmlformats.org/drawingml/2006/main" xmlns:a14="http://schemas.microsoft.com/office/drawing/2010/main" xmlns:p="http://schemas.openxmlformats.org/presentationml/2006/main" xmlns:r="http://schemas.openxmlformats.org/officeDocument/2006/relationships">
  <p:cSld>
    <p:bg bwMode="auto"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Tahoma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zh-CN" altLang="zh-CN" smtClean="0">
                <a:sym typeface="Arial" pitchFamily="34" charset="0"/>
              </a:rPr>
              <a:t>Second level</a:t>
            </a:r>
          </a:p>
          <a:p>
            <a:pPr lvl="2"/>
            <a:r>
              <a:rPr lang="zh-CN" altLang="zh-CN" smtClean="0">
                <a:sym typeface="Arial" pitchFamily="34" charset="0"/>
              </a:rPr>
              <a:t>Third level</a:t>
            </a:r>
          </a:p>
          <a:p>
            <a:pPr lvl="3"/>
            <a:r>
              <a:rPr lang="zh-CN" altLang="zh-CN" smtClean="0">
                <a:sym typeface="Arial" pitchFamily="34" charset="0"/>
              </a:rPr>
              <a:t>Fourth level</a:t>
            </a:r>
          </a:p>
          <a:p>
            <a:pPr lvl="4"/>
            <a:r>
              <a:rPr lang="zh-CN" altLang="zh-CN" smtClean="0">
                <a:sym typeface="Arial" pitchFamily="34" charset="0"/>
              </a:rPr>
              <a:t>Fifth level</a:t>
            </a:r>
          </a:p>
        </p:txBody>
      </p:sp>
      <p:sp>
        <p:nvSpPr>
          <p:cNvPr id="1028" name="TextBox 3"/>
          <p:cNvSpPr>
            <a:spLocks noChangeArrowheads="1"/>
          </p:cNvSpPr>
          <p:nvPr/>
        </p:nvSpPr>
        <p:spPr bwMode="auto">
          <a:xfrm>
            <a:off x="-6350" y="6500813"/>
            <a:ext cx="5645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9" name="TextBox 4"/>
          <p:cNvSpPr>
            <a:spLocks noChangeArrowheads="1"/>
          </p:cNvSpPr>
          <p:nvPr/>
        </p:nvSpPr>
        <p:spPr bwMode="auto">
          <a:xfrm>
            <a:off x="7543800" y="6324600"/>
            <a:ext cx="11430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83AB55ED-180B-44B5-AF86-3F9E780253F2}" type="slidenum">
              <a:rPr lang="en-US" sz="1700" i="1">
                <a:solidFill>
                  <a:srgbClr val="B2B2B2"/>
                </a:solidFill>
                <a:latin typeface="Times New Roman" pitchFamily="18" charset="0"/>
                <a:ea typeface="Verdana" pitchFamily="34" charset="0"/>
                <a:cs typeface="Verdana" pitchFamily="34" charset="0"/>
                <a:sym typeface="Times New Roman" pitchFamily="18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bodyStyle>
      <a:lvl1pPr marL="342900" indent="-342900" algn="l" rtl="0" fontAlgn="base">
        <a:lnSpc>
          <a:spcPct val="105000"/>
        </a:lnSpc>
        <a:spcBef>
          <a:spcPts val="1200"/>
        </a:spcBef>
        <a:spcAft>
          <a:spcPct val="0"/>
        </a:spcAft>
        <a:buClr>
          <a:srgbClr val="A3C167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CC9900"/>
        </a:buClr>
        <a:buFont typeface="Wingdings" pitchFamily="2" charset="2"/>
        <a:buChar char="§"/>
        <a:defRPr sz="27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rtl="0" fontAlgn="base">
        <a:lnSpc>
          <a:spcPct val="105000"/>
        </a:lnSpc>
        <a:spcBef>
          <a:spcPts val="300"/>
        </a:spcBef>
        <a:spcAft>
          <a:spcPct val="0"/>
        </a:spcAft>
        <a:buClr>
          <a:srgbClr val="B2A0C7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  <p:titleStyle>
      <a:lvl1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+mj-lt"/>
          <a:ea typeface="+mj-ea"/>
          <a:cs typeface="+mj-cs"/>
          <a:sym typeface="Tahoma" pitchFamily="34" charset="0"/>
        </a:defRPr>
      </a:lvl1pPr>
      <a:lvl2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2pPr>
      <a:lvl3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3pPr>
      <a:lvl4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4pPr>
      <a:lvl5pPr marL="9144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400" b="1">
          <a:solidFill>
            <a:srgbClr val="006699"/>
          </a:solidFill>
          <a:latin typeface="Tahoma" pitchFamily="34" charset="0"/>
          <a:cs typeface="Tahoma" pitchFamily="34" charset="0"/>
          <a:sym typeface="Tahoma" pitchFamily="34" charset="0"/>
        </a:defRPr>
      </a:lvl9pPr>
    </p:title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/>
              <a:t>一、题型</a:t>
            </a:r>
            <a:br>
              <a:rPr lang="zh-CN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zh-CN" altLang="zh-CN" dirty="0"/>
              <a:t>单项选择题和判断题（</a:t>
            </a:r>
            <a:r>
              <a:rPr lang="en-US" altLang="zh-CN" dirty="0"/>
              <a:t>40</a:t>
            </a:r>
            <a:r>
              <a:rPr lang="zh-CN" altLang="zh-CN" dirty="0"/>
              <a:t>题，每题</a:t>
            </a:r>
            <a:r>
              <a:rPr lang="en-US" altLang="zh-CN" dirty="0"/>
              <a:t>1</a:t>
            </a:r>
            <a:r>
              <a:rPr lang="zh-CN" altLang="zh-CN" dirty="0"/>
              <a:t>分，共</a:t>
            </a:r>
            <a:r>
              <a:rPr lang="en-US" altLang="zh-CN" dirty="0"/>
              <a:t>40</a:t>
            </a:r>
            <a:r>
              <a:rPr lang="zh-CN" altLang="zh-CN" dirty="0"/>
              <a:t>分）</a:t>
            </a: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zh-CN" altLang="zh-CN" dirty="0"/>
              <a:t>名词解释（</a:t>
            </a:r>
            <a:r>
              <a:rPr lang="en-US" altLang="zh-CN" dirty="0"/>
              <a:t>5</a:t>
            </a:r>
            <a:r>
              <a:rPr lang="zh-CN" altLang="zh-CN" dirty="0"/>
              <a:t>题，每题</a:t>
            </a:r>
            <a:r>
              <a:rPr lang="en-US" altLang="zh-CN" dirty="0"/>
              <a:t>3</a:t>
            </a:r>
            <a:r>
              <a:rPr lang="zh-CN" altLang="zh-CN" dirty="0"/>
              <a:t>分，共</a:t>
            </a:r>
            <a:r>
              <a:rPr lang="en-US" altLang="zh-CN" dirty="0"/>
              <a:t>15</a:t>
            </a:r>
            <a:r>
              <a:rPr lang="zh-CN" altLang="zh-CN" dirty="0"/>
              <a:t>分）</a:t>
            </a:r>
          </a:p>
          <a:p>
            <a:pPr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zh-CN" altLang="zh-CN" dirty="0"/>
              <a:t>计算分析题（</a:t>
            </a:r>
            <a:r>
              <a:rPr lang="en-US" altLang="zh-CN" dirty="0"/>
              <a:t>4</a:t>
            </a:r>
            <a:r>
              <a:rPr lang="zh-CN" altLang="zh-CN" dirty="0"/>
              <a:t>－</a:t>
            </a:r>
            <a:r>
              <a:rPr lang="en-US" altLang="zh-CN" dirty="0"/>
              <a:t>5</a:t>
            </a:r>
            <a:r>
              <a:rPr lang="zh-CN" altLang="zh-CN" dirty="0"/>
              <a:t>题，共</a:t>
            </a:r>
            <a:r>
              <a:rPr lang="en-US" altLang="zh-CN" dirty="0"/>
              <a:t>45</a:t>
            </a:r>
            <a:r>
              <a:rPr lang="zh-CN" altLang="zh-CN" dirty="0"/>
              <a:t>分）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货币</a:t>
            </a:r>
            <a:endParaRPr lang="zh-CN" altLang="en-US" sz="360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6042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货币执行三种职能：交换媒介，计价单位和价值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储藏。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共有两种类型的货币:商品货币具有内在价值  ; 法定货币没有内在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价值。 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美国使用法定货币, 包括通货和不同类型的银行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存款。 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0421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144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在部分准备金银行制度下，银行发放贷款时创造货币。银行准备金对货币供给具有乘数</a:t>
            </a:r>
            <a:r>
              <a:rPr lang="zh-CN" altLang="en-US" dirty="0" smtClean="0">
                <a:ea typeface="宋体" pitchFamily="2" charset="-122"/>
              </a:rPr>
              <a:t>效应。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由于银行具有高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杠杆性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,银行资产的一个微小变动将导致银行资本的大幅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变化。为了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避免存款人因为银行无力偿还遭受损失, 监管者规定了银行最低资本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要求。  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1445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246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美联储是美国的中央银行，负责管理美国的货币</a:t>
            </a:r>
            <a:r>
              <a:rPr lang="zh-CN" altLang="en-US" dirty="0" smtClean="0">
                <a:ea typeface="宋体" pitchFamily="2" charset="-122"/>
              </a:rPr>
              <a:t>制度。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美联储主要通过公开市场操作来控制货币供给：购买政府债券增加货币供给，出售政府债券减少货币</a:t>
            </a:r>
            <a:r>
              <a:rPr lang="zh-CN" altLang="en-US" dirty="0" smtClean="0">
                <a:ea typeface="宋体" pitchFamily="2" charset="-122"/>
              </a:rPr>
              <a:t>供给。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latin typeface="宋体" pitchFamily="2" charset="-122"/>
                <a:ea typeface="宋体" pitchFamily="2" charset="-122"/>
              </a:rPr>
              <a:t>近年来, 美联储确定了选择联邦基金利率制定货币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政策。</a:t>
            </a:r>
            <a:r>
              <a:rPr lang="zh-CN" altLang="en-US" dirty="0" smtClean="0"/>
              <a:t>  </a:t>
            </a:r>
            <a:endParaRPr lang="zh-CN" altLang="en-US" dirty="0"/>
          </a:p>
        </p:txBody>
      </p:sp>
      <p:sp>
        <p:nvSpPr>
          <p:cNvPr id="62469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货币增长与通货膨胀</a:t>
            </a:r>
            <a:endParaRPr lang="zh-CN" altLang="en-US" sz="360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7578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1816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>
                <a:ea typeface="宋体" pitchFamily="2" charset="-122"/>
              </a:rPr>
              <a:t>经济学家使用货币数量论解释长期的通货膨胀。根据该理论，物价水平取决于货币量，通货膨胀率取决于货币增长率 </a:t>
            </a:r>
            <a:r>
              <a:rPr lang="zh-CN" altLang="en-US"/>
              <a:t>. </a:t>
            </a: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>
                <a:ea typeface="宋体" pitchFamily="2" charset="-122"/>
              </a:rPr>
              <a:t>古典二分法是真实变量和名义变量的理论区分。货币中性原理断言，货币量变动只影响名义变量而不影响真实变量。大多数经济学家认为，货币中性近似地描述了长期中的经济行为</a:t>
            </a:r>
          </a:p>
        </p:txBody>
      </p:sp>
      <p:sp>
        <p:nvSpPr>
          <p:cNvPr id="75781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680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5373688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当政府通过印发货币引起通货膨胀时，通货膨胀税是人们持有货币的真实价值的损失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费雪效应是名义利率对通货膨胀率所进行的一对一的调整</a:t>
            </a:r>
            <a:r>
              <a:rPr lang="zh-CN" altLang="en-US" dirty="0"/>
              <a:t>   </a:t>
            </a: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通货膨胀的成本包括菜单成本，皮鞋成本，混乱和不方便，相对价格变动与资源配置不当，税收扭曲和任意的财富再分配</a:t>
            </a:r>
            <a:r>
              <a:rPr lang="zh-CN" altLang="en-US" dirty="0"/>
              <a:t> </a:t>
            </a:r>
          </a:p>
        </p:txBody>
      </p:sp>
      <p:sp>
        <p:nvSpPr>
          <p:cNvPr id="76805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88912"/>
            <a:ext cx="8458200" cy="725488"/>
          </a:xfrm>
          <a:solidFill>
            <a:srgbClr val="CACA92">
              <a:alpha val="50000"/>
            </a:srgbClr>
          </a:solidFill>
        </p:spPr>
        <p:txBody>
          <a:bodyPr bIns="0" anchor="b">
            <a:noAutofit/>
          </a:bodyPr>
          <a:lstStyle/>
          <a:p>
            <a:pPr marL="0" indent="0" algn="ctr" eaLnBrk="1" hangingPunct="1">
              <a:lnSpc>
                <a:spcPct val="105000"/>
              </a:lnSpc>
              <a:defRPr/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总需求与总供给</a:t>
            </a:r>
            <a:endParaRPr lang="en-US" altLang="en-US" sz="3600" dirty="0" smtClean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382000" cy="5298099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en-US" altLang="zh-CN" sz="2700" dirty="0" smtClean="0">
                <a:latin typeface="宋体" pitchFamily="2" charset="-122"/>
                <a:ea typeface="宋体" pitchFamily="2" charset="-122"/>
              </a:rPr>
              <a:t>GDP 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与其他宏观经济变量的短期波动是无规律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且不可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预测的。衰退是指真实</a:t>
            </a:r>
            <a:r>
              <a:rPr lang="en-US" altLang="zh-CN" sz="2700" dirty="0">
                <a:latin typeface="宋体" pitchFamily="2" charset="-122"/>
                <a:ea typeface="宋体" pitchFamily="2" charset="-122"/>
              </a:rPr>
              <a:t>GDP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下降和失业率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上升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时期。</a:t>
            </a:r>
            <a:endParaRPr lang="zh-CN" altLang="en-US" sz="2700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经济学家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用总需求与总供给模型来分析经济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波动。</a:t>
            </a:r>
            <a:endParaRPr lang="zh-CN" altLang="en-US" sz="2700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总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需求曲线向右下方倾斜是因为价格水平的变动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有财富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效应，利率效应和汇率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效应。</a:t>
            </a:r>
            <a:endParaRPr lang="en-US" sz="27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任何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改变消费，投资，政府购买或净出 的 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事件（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除物价水平的变动）都会移动总需求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曲线。</a:t>
            </a:r>
            <a:endParaRPr lang="zh-CN" altLang="en-US" sz="2700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长期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总供给曲线是垂直的，这是因为物价水平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的变动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并不影响长期的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产出。</a:t>
            </a:r>
            <a:endParaRPr lang="zh-CN" altLang="en-US" sz="2700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长期中，产出取决于经济中的劳动、资本、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自然资源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和技术；这些因素中的任何一个变动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都会移动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长期总供给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曲线。</a:t>
            </a:r>
            <a:endParaRPr lang="en-US" sz="27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短期中，当实际物价水平与人们预期的物价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水平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背离时，产量就会与自然产量率背离，产生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向右上方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倾斜的短期总供给曲线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700" dirty="0" smtClean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本章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提出了三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种用以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解释短期总供给曲线向右上方倾斜的理论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：粘性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工资理论，粘性价格理论和错觉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理论。</a:t>
            </a:r>
            <a:endParaRPr lang="zh-CN" altLang="en-US" sz="2700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预期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价格水平和其他使长期总供给曲线移动的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事件</a:t>
            </a:r>
            <a:r>
              <a:rPr lang="zh-CN" altLang="en-US" sz="2700" dirty="0">
                <a:latin typeface="宋体" pitchFamily="2" charset="-122"/>
                <a:ea typeface="宋体" pitchFamily="2" charset="-122"/>
              </a:rPr>
              <a:t>的改变都会使短期总供给曲线</a:t>
            </a:r>
            <a:r>
              <a:rPr lang="zh-CN" altLang="en-US" sz="2700" dirty="0" smtClean="0">
                <a:latin typeface="宋体" pitchFamily="2" charset="-122"/>
                <a:ea typeface="宋体" pitchFamily="2" charset="-122"/>
              </a:rPr>
              <a:t>移动。</a:t>
            </a:r>
            <a:endParaRPr lang="en-US" sz="27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经济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波动是由总需求或总供给的移动引起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的。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当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总需求减少时，短期中产量和物价就会下降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。随着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时间的推移，当预期物价水平的变动引起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工资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、物价和感觉进行调整时，短期总供给曲线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就会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向右移动，并使经济在一个新的，较低的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物价水平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时回到其自然产量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率。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itchFamily="34" charset="0"/>
              <a:buChar char="•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总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供给的减少引起滞涨 产量减少和物价上升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。随着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时间的推移，当工资，物价和感觉进行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调整时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，短期总供给曲线向右移动，使物价水平和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产量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回到其原来的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水平。</a:t>
            </a:r>
            <a:endParaRPr lang="en-US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6500422"/>
            <a:ext cx="5649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© 2012 </a:t>
            </a:r>
            <a:r>
              <a:rPr lang="en-US" sz="800" b="0" i="1" dirty="0" err="1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Cengage</a:t>
            </a:r>
            <a:r>
              <a:rPr lang="en-US" sz="800" b="0" i="1" dirty="0" smtClean="0"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sz="800" b="0" i="1" dirty="0">
              <a:solidFill>
                <a:srgbClr val="777777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CACA92">
              <a:alpha val="50000"/>
            </a:srgbClr>
          </a:solidFill>
          <a:ln/>
        </p:spPr>
        <p:txBody>
          <a:bodyPr bIns="0" anchor="b">
            <a:normAutofit/>
          </a:bodyPr>
          <a:lstStyle/>
          <a:p>
            <a:pPr marL="0" indent="0" algn="ctr">
              <a:lnSpc>
                <a:spcPct val="105000"/>
              </a:lnSpc>
            </a:pPr>
            <a:r>
              <a:rPr lang="en-US" altLang="zh-CN" sz="3600" b="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GDP</a:t>
            </a:r>
            <a:endParaRPr lang="zh-CN" altLang="en-US" sz="3600" b="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79876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  <a:ln/>
        </p:spPr>
        <p:txBody>
          <a:bodyPr/>
          <a:lstStyle/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国内生产总值(GDP) 衡量一国的总收入与</a:t>
            </a:r>
            <a:r>
              <a:rPr lang="zh-CN" altLang="en-US" dirty="0" smtClean="0">
                <a:ea typeface="宋体" pitchFamily="2" charset="-122"/>
              </a:rPr>
              <a:t>支出。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GDP的四个支出组成部分包括：消费，投资，政府购买和</a:t>
            </a:r>
            <a:r>
              <a:rPr lang="zh-CN" altLang="en-US" dirty="0" smtClean="0">
                <a:ea typeface="宋体" pitchFamily="2" charset="-122"/>
              </a:rPr>
              <a:t>净出口。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名义GDP是用现期价格来衡量，真实GDP是用不变的基年价格来衡量，并经过通货膨胀的</a:t>
            </a:r>
            <a:r>
              <a:rPr lang="zh-CN" altLang="en-US" dirty="0" smtClean="0">
                <a:ea typeface="宋体" pitchFamily="2" charset="-122"/>
              </a:rPr>
              <a:t>校正。   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GDP虽然不是一个完美的指标，但它仍是衡量一国经济福利的主要</a:t>
            </a:r>
            <a:r>
              <a:rPr lang="zh-CN" altLang="en-US" dirty="0" smtClean="0">
                <a:ea typeface="宋体" pitchFamily="2" charset="-122"/>
              </a:rPr>
              <a:t>指标。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GDP</a:t>
            </a:r>
            <a:r>
              <a:rPr lang="zh-CN" altLang="en-US" dirty="0" smtClean="0">
                <a:ea typeface="宋体" pitchFamily="2" charset="-122"/>
              </a:rPr>
              <a:t>平减指数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987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>
              <a:lnSpc>
                <a:spcPct val="105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货币政策和财政政策对总需求的影响</a:t>
            </a:r>
          </a:p>
        </p:txBody>
      </p:sp>
      <p:sp>
        <p:nvSpPr>
          <p:cNvPr id="7270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在流动性偏好理论中，利率的调整使货币的供求</a:t>
            </a:r>
            <a:r>
              <a:rPr lang="zh-CN" altLang="en-US" dirty="0" smtClean="0">
                <a:ea typeface="宋体" pitchFamily="2" charset="-122"/>
              </a:rPr>
              <a:t>平衡。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利率效应可以帮助解释为什么总需求曲线向右下方倾斜：物价水平上升增加了货币需求，提高了使货币市场均衡的利率，并减少投资，进而减少物品与劳务的</a:t>
            </a:r>
            <a:r>
              <a:rPr lang="zh-CN" altLang="en-US" dirty="0" smtClean="0">
                <a:ea typeface="宋体" pitchFamily="2" charset="-122"/>
              </a:rPr>
              <a:t>需求量。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2709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373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货币供给的增加降低了物价水平既定时的均衡利率，刺激投资，从而使总需求曲线向右方</a:t>
            </a:r>
            <a:r>
              <a:rPr lang="zh-CN" altLang="en-US" dirty="0" smtClean="0">
                <a:ea typeface="宋体" pitchFamily="2" charset="-122"/>
              </a:rPr>
              <a:t>移动。</a:t>
            </a:r>
            <a:r>
              <a:rPr lang="zh-CN" altLang="en-US" dirty="0" smtClean="0"/>
              <a:t>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扩张性财政政策—政府支出增加或减税—使总需求曲线向右移动。紧缩性财政政策使总需求曲线向左</a:t>
            </a:r>
            <a:r>
              <a:rPr lang="zh-CN" altLang="en-US" dirty="0" smtClean="0">
                <a:ea typeface="宋体" pitchFamily="2" charset="-122"/>
              </a:rPr>
              <a:t>移动。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3733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475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当政府改变支出或税收时，所引起的总需求变动可能大于或小于财政变动：</a:t>
            </a:r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乘数效应往往扩大财政政策对总需求的</a:t>
            </a:r>
            <a:r>
              <a:rPr lang="zh-CN" altLang="en-US" dirty="0" smtClean="0">
                <a:ea typeface="宋体" pitchFamily="2" charset="-122"/>
              </a:rPr>
              <a:t>影响；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挤出效应往往减少财政政策对总需求的</a:t>
            </a:r>
            <a:r>
              <a:rPr lang="zh-CN" altLang="en-US" dirty="0" smtClean="0">
                <a:ea typeface="宋体" pitchFamily="2" charset="-122"/>
              </a:rPr>
              <a:t>影响。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7475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578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54868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经济学家对政府应该如何积极稳定经济的看法并不</a:t>
            </a:r>
            <a:r>
              <a:rPr lang="zh-CN" altLang="en-US" dirty="0" smtClean="0">
                <a:ea typeface="宋体" pitchFamily="2" charset="-122"/>
              </a:rPr>
              <a:t>一致。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根据积极稳定政策支持者的看法，政府应该运用财政政策和货币政策来应对产量与就业的不稳定的</a:t>
            </a:r>
            <a:r>
              <a:rPr lang="zh-CN" altLang="en-US" dirty="0" smtClean="0">
                <a:ea typeface="宋体" pitchFamily="2" charset="-122"/>
              </a:rPr>
              <a:t>波动。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根据积极稳定政策批评者的看法，货币政策与财政政策发生作用都有相当长的时滞，以至于稳定经济的努力往往以不稳定</a:t>
            </a:r>
            <a:r>
              <a:rPr lang="zh-CN" altLang="en-US" dirty="0" smtClean="0">
                <a:ea typeface="宋体" pitchFamily="2" charset="-122"/>
              </a:rPr>
              <a:t>告终。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None/>
            </a:pPr>
            <a:endParaRPr lang="zh-CN" altLang="en-US" dirty="0"/>
          </a:p>
        </p:txBody>
      </p:sp>
      <p:sp>
        <p:nvSpPr>
          <p:cNvPr id="75781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title"/>
          </p:nvPr>
        </p:nvSpPr>
        <p:spPr>
          <a:solidFill>
            <a:srgbClr val="CACA92">
              <a:alpha val="50000"/>
            </a:srgbClr>
          </a:solidFill>
          <a:ln/>
        </p:spPr>
        <p:txBody>
          <a:bodyPr bIns="0" anchor="b">
            <a:normAutofit/>
          </a:bodyPr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生活费用的衡量</a:t>
            </a:r>
            <a:endParaRPr lang="zh-CN" altLang="en-US" sz="3600" b="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57348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  <a:ln/>
        </p:spPr>
        <p:txBody>
          <a:bodyPr/>
          <a:lstStyle/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消费物价指数是生活费用的一种衡量指标，衡量普通消费者购买的一篮子物品与服务的费用    </a:t>
            </a:r>
            <a:r>
              <a:rPr lang="zh-CN" altLang="en-US" dirty="0"/>
              <a:t>    </a:t>
            </a: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用CPI来进行生活费用调整和校正通货膨胀影响的经济变量  </a:t>
            </a:r>
            <a:r>
              <a:rPr lang="zh-CN" altLang="en-US" dirty="0"/>
              <a:t> </a:t>
            </a:r>
          </a:p>
          <a:p>
            <a:pPr marL="342900" indent="-342900" algn="l">
              <a:spcAft>
                <a:spcPts val="600"/>
              </a:spcAft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真实利率是经过通货膨胀校正的利率，等于名义利率减去通货膨胀率</a:t>
            </a:r>
            <a:r>
              <a:rPr lang="zh-CN" altLang="en-US" sz="3100" dirty="0">
                <a:ea typeface="宋体" pitchFamily="2" charset="-122"/>
              </a:rPr>
              <a:t> </a:t>
            </a:r>
            <a:br>
              <a:rPr lang="zh-CN" altLang="en-US" sz="3100" dirty="0">
                <a:ea typeface="宋体" pitchFamily="2" charset="-122"/>
              </a:rPr>
            </a:br>
            <a:endParaRPr lang="zh-CN" altLang="en-US" sz="3100" dirty="0">
              <a:ea typeface="宋体" pitchFamily="2" charset="-122"/>
            </a:endParaRPr>
          </a:p>
        </p:txBody>
      </p:sp>
      <p:sp>
        <p:nvSpPr>
          <p:cNvPr id="57349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a14="http://schemas.microsoft.com/office/drawing/2010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ea typeface="宋体" pitchFamily="2" charset="-122"/>
              <a:sym typeface="Arial" pitchFamily="34" charset="0"/>
            </a:endParaRP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生产与增长</a:t>
            </a:r>
            <a:endParaRPr lang="zh-CN" altLang="en-US" sz="360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7885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不同的国家有不同的生活水平和经济</a:t>
            </a:r>
            <a:r>
              <a:rPr lang="zh-CN" altLang="en-US" dirty="0" smtClean="0">
                <a:ea typeface="宋体" pitchFamily="2" charset="-122"/>
              </a:rPr>
              <a:t>增长率。  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从长期而言，生产率（单位劳动的产出）是决定生活水平的主要</a:t>
            </a:r>
            <a:r>
              <a:rPr lang="zh-CN" altLang="en-US" dirty="0" smtClean="0">
                <a:ea typeface="宋体" pitchFamily="2" charset="-122"/>
              </a:rPr>
              <a:t>因素。 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生产率取决于工人所得到的物质资本和人力资本，自然资源和技术</a:t>
            </a:r>
            <a:r>
              <a:rPr lang="zh-CN" altLang="en-US" dirty="0" smtClean="0">
                <a:ea typeface="宋体" pitchFamily="2" charset="-122"/>
              </a:rPr>
              <a:t>知识。  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这些因素的增长—特别是技术进步—促进长期生活水平的</a:t>
            </a:r>
            <a:r>
              <a:rPr lang="zh-CN" altLang="en-US" dirty="0" smtClean="0">
                <a:ea typeface="宋体" pitchFamily="2" charset="-122"/>
              </a:rPr>
              <a:t>提高。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8853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a14="http://schemas.microsoft.com/office/drawing/2010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ea typeface="宋体" pitchFamily="2" charset="-122"/>
              <a:sym typeface="Arial" pitchFamily="34" charset="0"/>
            </a:endParaRPr>
          </a:p>
        </p:txBody>
      </p:sp>
      <p:sp>
        <p:nvSpPr>
          <p:cNvPr id="7987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48384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政策会影响如下方面，每方面对经济增长都有着重要作用</a:t>
            </a:r>
            <a:r>
              <a:rPr lang="zh-CN" altLang="en-US" dirty="0"/>
              <a:t>:</a:t>
            </a:r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储蓄与投资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国际贸易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教育，健康与营养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产权与政治稳定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研究与开发</a:t>
            </a:r>
            <a:endParaRPr lang="zh-CN" altLang="en-US" sz="2600" dirty="0"/>
          </a:p>
          <a:p>
            <a:pPr marL="742950" lvl="1" indent="-285750" algn="l">
              <a:buSzPct val="120000"/>
              <a:buFont typeface="Arial" pitchFamily="34" charset="0"/>
              <a:buChar char="•"/>
            </a:pPr>
            <a:r>
              <a:rPr lang="zh-CN" altLang="en-US" sz="2600" dirty="0">
                <a:ea typeface="宋体" pitchFamily="2" charset="-122"/>
              </a:rPr>
              <a:t>人口增长</a:t>
            </a:r>
            <a:endParaRPr lang="zh-CN" altLang="en-US" sz="2600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由于资本收益递减，投资的增长会逐渐变慢。最后发展中国家能够“追上”</a:t>
            </a:r>
            <a:r>
              <a:rPr lang="zh-CN" altLang="en-US" dirty="0" smtClean="0">
                <a:ea typeface="宋体" pitchFamily="2" charset="-122"/>
              </a:rPr>
              <a:t>发达国家。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7987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ea typeface="宋体" pitchFamily="2" charset="-122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>
              <a:solidFill>
                <a:srgbClr val="00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储蓄、投资和金融体系</a:t>
            </a:r>
          </a:p>
        </p:txBody>
      </p:sp>
      <p:sp>
        <p:nvSpPr>
          <p:cNvPr id="5837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美国金融体系由各种金融机构组成，例如，债券市场、股票市场、银行和共同</a:t>
            </a:r>
            <a:r>
              <a:rPr lang="zh-CN" altLang="en-US" dirty="0" smtClean="0">
                <a:ea typeface="宋体" pitchFamily="2" charset="-122"/>
              </a:rPr>
              <a:t>基金。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国民储蓄等于私人储蓄加上公共</a:t>
            </a:r>
            <a:r>
              <a:rPr lang="zh-CN" altLang="en-US" dirty="0" smtClean="0">
                <a:ea typeface="宋体" pitchFamily="2" charset="-122"/>
              </a:rPr>
              <a:t>储蓄。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在封闭经济中，国民储蓄等于投资。金融体系使这个等式成为</a:t>
            </a:r>
            <a:r>
              <a:rPr lang="zh-CN" altLang="en-US" dirty="0" smtClean="0">
                <a:ea typeface="宋体" pitchFamily="2" charset="-122"/>
              </a:rPr>
              <a:t>现实。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58373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6144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627856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可贷资金的供给来自于储蓄，可贷资金的需求来自于投资。利率调整使可贷资金市场的供求</a:t>
            </a:r>
            <a:r>
              <a:rPr lang="zh-CN" altLang="en-US" dirty="0" smtClean="0">
                <a:ea typeface="宋体" pitchFamily="2" charset="-122"/>
              </a:rPr>
              <a:t>平衡。</a:t>
            </a:r>
            <a:r>
              <a:rPr lang="zh-CN" altLang="en-US" dirty="0" smtClean="0"/>
              <a:t> 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政府预算赤字代表负的公共储蓄，所以它减少国民储蓄和可用于为投资筹资的可贷资金</a:t>
            </a:r>
            <a:r>
              <a:rPr lang="zh-CN" altLang="en-US" dirty="0" smtClean="0">
                <a:ea typeface="宋体" pitchFamily="2" charset="-122"/>
              </a:rPr>
              <a:t>供给。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当预算赤字挤出投资时，它降低了生产率和GDP的</a:t>
            </a:r>
            <a:r>
              <a:rPr lang="zh-CN" altLang="en-US" dirty="0" smtClean="0">
                <a:ea typeface="宋体" pitchFamily="2" charset="-122"/>
              </a:rPr>
              <a:t>增长。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61445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88913"/>
            <a:ext cx="8458200" cy="725487"/>
          </a:xfrm>
          <a:solidFill>
            <a:srgbClr val="CACA92">
              <a:alpha val="50000"/>
            </a:srgbClr>
          </a:solidFill>
          <a:ln/>
        </p:spPr>
        <p:txBody>
          <a:bodyPr bIns="0" anchor="b"/>
          <a:lstStyle/>
          <a:p>
            <a:pPr marL="0" indent="0" algn="ctr">
              <a:lnSpc>
                <a:spcPct val="105000"/>
              </a:lnSpc>
            </a:pPr>
            <a:r>
              <a:rPr lang="zh-CN" altLang="en-US" sz="3600" dirty="0" smtClean="0">
                <a:solidFill>
                  <a:srgbClr val="960000"/>
                </a:solidFill>
                <a:latin typeface="Arial" pitchFamily="34" charset="0"/>
                <a:ea typeface="宋体" pitchFamily="2" charset="-122"/>
                <a:sym typeface="Arial" pitchFamily="34" charset="0"/>
              </a:rPr>
              <a:t>失业</a:t>
            </a:r>
            <a:endParaRPr lang="zh-CN" altLang="en-US" sz="3600" dirty="0">
              <a:solidFill>
                <a:srgbClr val="960000"/>
              </a:solidFill>
              <a:latin typeface="Arial" pitchFamily="34" charset="0"/>
              <a:ea typeface="宋体" pitchFamily="2" charset="-122"/>
              <a:sym typeface="Arial" pitchFamily="34" charset="0"/>
            </a:endParaRPr>
          </a:p>
        </p:txBody>
      </p:sp>
      <p:sp>
        <p:nvSpPr>
          <p:cNvPr id="7885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97488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失业率是那些想要工作但没有工作的人所占的</a:t>
            </a:r>
            <a:r>
              <a:rPr lang="zh-CN" altLang="en-US" dirty="0" smtClean="0">
                <a:ea typeface="宋体" pitchFamily="2" charset="-122"/>
              </a:rPr>
              <a:t>百分比。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不同人口群体的失业和劳工参与状况差别</a:t>
            </a:r>
            <a:r>
              <a:rPr lang="zh-CN" altLang="en-US" dirty="0" smtClean="0">
                <a:ea typeface="宋体" pitchFamily="2" charset="-122"/>
              </a:rPr>
              <a:t>很大。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自然失业率是指失业率围绕它而波动的正常失业率。周期性失业是失业率对自然失业率的背离，和短期经济波动</a:t>
            </a:r>
            <a:r>
              <a:rPr lang="zh-CN" altLang="en-US" dirty="0" smtClean="0">
                <a:ea typeface="宋体" pitchFamily="2" charset="-122"/>
              </a:rPr>
              <a:t>相关。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None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solidFill>
            <a:srgbClr val="AE1237"/>
          </a:solidFill>
          <a:ln>
            <a:noFill/>
          </a:ln>
          <a:extLs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sym typeface="Arial" pitchFamily="34" charset="0"/>
            </a:endParaRPr>
          </a:p>
        </p:txBody>
      </p:sp>
      <p:sp>
        <p:nvSpPr>
          <p:cNvPr id="7987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5105400"/>
          </a:xfrm>
          <a:ln/>
        </p:spPr>
        <p:txBody>
          <a:bodyPr/>
          <a:lstStyle/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自然失业率包括摩擦性失业和结构性</a:t>
            </a:r>
            <a:r>
              <a:rPr lang="zh-CN" altLang="en-US" dirty="0" smtClean="0">
                <a:ea typeface="宋体" pitchFamily="2" charset="-122"/>
              </a:rPr>
              <a:t>失业。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当工人花时间去寻找合适的工作时，就会产生摩擦性</a:t>
            </a:r>
            <a:r>
              <a:rPr lang="zh-CN" altLang="en-US" dirty="0" smtClean="0">
                <a:ea typeface="宋体" pitchFamily="2" charset="-122"/>
              </a:rPr>
              <a:t>失业。</a:t>
            </a:r>
            <a:endParaRPr lang="zh-CN" altLang="en-US" dirty="0">
              <a:ea typeface="宋体" pitchFamily="2" charset="-122"/>
            </a:endParaRPr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当实际工资高于均衡工资导致劳动过剩时，便会产生结构性</a:t>
            </a:r>
            <a:r>
              <a:rPr lang="zh-CN" altLang="en-US" dirty="0" smtClean="0">
                <a:ea typeface="宋体" pitchFamily="2" charset="-122"/>
              </a:rPr>
              <a:t>失业。</a:t>
            </a:r>
            <a:r>
              <a:rPr lang="zh-CN" altLang="en-US" dirty="0" smtClean="0"/>
              <a:t>  </a:t>
            </a:r>
            <a:endParaRPr lang="zh-CN" altLang="en-US" dirty="0"/>
          </a:p>
          <a:p>
            <a:pPr marL="342900" indent="-342900" algn="l">
              <a:buSzPct val="120000"/>
              <a:buFont typeface="Arial" pitchFamily="34" charset="0"/>
              <a:buChar char="•"/>
            </a:pPr>
            <a:r>
              <a:rPr lang="zh-CN" altLang="en-US" dirty="0">
                <a:ea typeface="宋体" pitchFamily="2" charset="-122"/>
              </a:rPr>
              <a:t>实际工资高于均衡工资的三个原因：最低工资法，工会和效率</a:t>
            </a:r>
            <a:r>
              <a:rPr lang="zh-CN" altLang="en-US" dirty="0" smtClean="0">
                <a:ea typeface="宋体" pitchFamily="2" charset="-122"/>
              </a:rPr>
              <a:t>工资。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9877" name="TextBox 6"/>
          <p:cNvSpPr>
            <a:spLocks noChangeArrowheads="1"/>
          </p:cNvSpPr>
          <p:nvPr/>
        </p:nvSpPr>
        <p:spPr bwMode="auto">
          <a:xfrm>
            <a:off x="304800" y="6500813"/>
            <a:ext cx="56499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>
                <a:solidFill>
                  <a:srgbClr val="FFFFFF"/>
                </a:solidFill>
              </a14:hiddenFill>
            </a:ext>
            <a:ext uri="{91240B29-F687-4F45-9708-019B960494DF}">
              <a14:hiddenLine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b="1" i="1" dirty="0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© 2013 </a:t>
            </a:r>
            <a:r>
              <a:rPr lang="en-US" sz="800" b="1" i="1" dirty="0" err="1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Cengage</a:t>
            </a:r>
            <a:r>
              <a:rPr lang="en-US" sz="800" b="1" i="1" dirty="0">
                <a:solidFill>
                  <a:srgbClr val="777777"/>
                </a:solidFill>
                <a:latin typeface="Times New Roman" pitchFamily="18" charset="0"/>
                <a:sym typeface="Times New Roman" pitchFamily="18" charset="0"/>
              </a:rPr>
              <a:t>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fontScheme name="Office Theme">
      <a:majorFont>
        <a:latin typeface="Tahoma"/>
        <a:ea typeface=""/>
        <a:cs typeface="Tahoma"/>
      </a:majorFont>
      <a:minorFont>
        <a:latin typeface="Arial"/>
        <a:ea typeface="黑体"/>
        <a:cs typeface=""/>
      </a:minorFont>
    </a:fon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</a:themeElements>
  <a:objectDefaults/>
  <a:extraClrSchemeLst/>
</a:theme>
</file>

<file path=docProps/app.xml><?xml version="1.0" encoding="utf-8"?>
<Properties xmlns="http://schemas.openxmlformats.org/officeDocument/2006/extended-properties"/>
</file>

<file path=docProps/core.xml><?xml version="1.0" encoding="utf-8"?>
<cp:coreProperties xmlns:cp="http://schemas.openxmlformats.org/package/2006/metadata/core-properties"/>
</file>