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9"/>
  </p:notesMasterIdLst>
  <p:handoutMasterIdLst>
    <p:handoutMasterId r:id="rId30"/>
  </p:handoutMasterIdLst>
  <p:sldIdLst>
    <p:sldId id="2145705747" r:id="rId2"/>
    <p:sldId id="345" r:id="rId3"/>
    <p:sldId id="14966" r:id="rId4"/>
    <p:sldId id="2123260239" r:id="rId5"/>
    <p:sldId id="2123260240" r:id="rId6"/>
    <p:sldId id="2123260241" r:id="rId7"/>
    <p:sldId id="14964" r:id="rId8"/>
    <p:sldId id="2147376043" r:id="rId9"/>
    <p:sldId id="2147376044" r:id="rId10"/>
    <p:sldId id="14961" r:id="rId11"/>
    <p:sldId id="14942" r:id="rId12"/>
    <p:sldId id="14535" r:id="rId13"/>
    <p:sldId id="2123260222" r:id="rId14"/>
    <p:sldId id="2147376041" r:id="rId15"/>
    <p:sldId id="2147376042" r:id="rId16"/>
    <p:sldId id="14965" r:id="rId17"/>
    <p:sldId id="2123260230" r:id="rId18"/>
    <p:sldId id="2123260194" r:id="rId19"/>
    <p:sldId id="2123260231" r:id="rId20"/>
    <p:sldId id="2123260234" r:id="rId21"/>
    <p:sldId id="2123260235" r:id="rId22"/>
    <p:sldId id="2123260237" r:id="rId23"/>
    <p:sldId id="2123260238" r:id="rId24"/>
    <p:sldId id="2123260232" r:id="rId25"/>
    <p:sldId id="2123260236" r:id="rId26"/>
    <p:sldId id="2123260242" r:id="rId27"/>
    <p:sldId id="214737604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showGuides="1">
      <p:cViewPr varScale="1">
        <p:scale>
          <a:sx n="74" d="100"/>
          <a:sy n="74" d="100"/>
        </p:scale>
        <p:origin x="84" y="1950"/>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28/06/2023</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28/06/2023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10</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12</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17</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18</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23</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26</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385E74-DAED-029F-ECBF-13A172D6AADF}"/>
              </a:ext>
            </a:extLst>
          </p:cNvPr>
          <p:cNvSpPr/>
          <p:nvPr/>
        </p:nvSpPr>
        <p:spPr>
          <a:xfrm>
            <a:off x="5805427" y="3516689"/>
            <a:ext cx="572487" cy="592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CMSIS-Toolbox: Basis for next generation software tooling</a:t>
            </a:r>
          </a:p>
        </p:txBody>
      </p:sp>
      <p:sp>
        <p:nvSpPr>
          <p:cNvPr id="9" name="Text Placeholder 8">
            <a:extLst>
              <a:ext uri="{FF2B5EF4-FFF2-40B4-BE49-F238E27FC236}">
                <a16:creationId xmlns:a16="http://schemas.microsoft.com/office/drawing/2014/main" id="{B8F12BFC-05EA-7162-6657-F5919590F500}"/>
              </a:ext>
            </a:extLst>
          </p:cNvPr>
          <p:cNvSpPr>
            <a:spLocks noGrp="1"/>
          </p:cNvSpPr>
          <p:nvPr>
            <p:ph type="body" sz="quarter" idx="16"/>
          </p:nvPr>
        </p:nvSpPr>
        <p:spPr>
          <a:xfrm>
            <a:off x="479425" y="1086740"/>
            <a:ext cx="5345642" cy="560696"/>
          </a:xfrm>
        </p:spPr>
        <p:txBody>
          <a:bodyPr/>
          <a:lstStyle/>
          <a:p>
            <a:r>
              <a:rPr lang="en-GB" spc="-50">
                <a:solidFill>
                  <a:schemeClr val="accent1"/>
                </a:solidFill>
              </a:rPr>
              <a:t>Keil MDK – Version 6</a:t>
            </a:r>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sz="quarter" idx="19"/>
          </p:nvPr>
        </p:nvSpPr>
        <p:spPr>
          <a:xfrm>
            <a:off x="479425" y="1601973"/>
            <a:ext cx="5616575" cy="2048164"/>
          </a:xfrm>
        </p:spPr>
        <p:txBody>
          <a:bodyPr/>
          <a:lstStyle/>
          <a:p>
            <a:pPr marL="285750" indent="-285750" algn="l"/>
            <a:r>
              <a:rPr lang="en-GB" sz="1600">
                <a:solidFill>
                  <a:schemeClr val="tx1">
                    <a:lumMod val="65000"/>
                    <a:lumOff val="35000"/>
                  </a:schemeClr>
                </a:solidFill>
              </a:rPr>
              <a:t>Best-in-class embedded development system </a:t>
            </a:r>
            <a:br>
              <a:rPr lang="en-GB" sz="1600">
                <a:solidFill>
                  <a:schemeClr val="tx1">
                    <a:lumMod val="65000"/>
                    <a:lumOff val="35000"/>
                  </a:schemeClr>
                </a:solidFill>
              </a:rPr>
            </a:br>
            <a:r>
              <a:rPr lang="en-GB" sz="1600">
                <a:solidFill>
                  <a:schemeClr val="tx1">
                    <a:lumMod val="65000"/>
                    <a:lumOff val="35000"/>
                  </a:schemeClr>
                </a:solidFill>
              </a:rPr>
              <a:t>for Cortex-M microcontrollers</a:t>
            </a:r>
          </a:p>
          <a:p>
            <a:pPr marL="285750" indent="-285750" algn="l"/>
            <a:r>
              <a:rPr lang="en-GB" sz="1600">
                <a:solidFill>
                  <a:schemeClr val="tx1">
                    <a:lumMod val="65000"/>
                    <a:lumOff val="35000"/>
                  </a:schemeClr>
                </a:solidFill>
              </a:rPr>
              <a:t>Command-Line and IDE workflows based </a:t>
            </a:r>
            <a:br>
              <a:rPr lang="en-GB" sz="1600">
                <a:solidFill>
                  <a:schemeClr val="tx1">
                    <a:lumMod val="65000"/>
                    <a:lumOff val="35000"/>
                  </a:schemeClr>
                </a:solidFill>
              </a:rPr>
            </a:br>
            <a:r>
              <a:rPr lang="en-GB" sz="1600">
                <a:solidFill>
                  <a:schemeClr val="tx1">
                    <a:lumMod val="65000"/>
                    <a:lumOff val="35000"/>
                  </a:schemeClr>
                </a:solidFill>
              </a:rPr>
              <a:t>on CMSIS-Toolbox</a:t>
            </a:r>
          </a:p>
          <a:p>
            <a:pPr marL="285750" indent="-285750" algn="l"/>
            <a:r>
              <a:rPr lang="en-GB" sz="1600">
                <a:solidFill>
                  <a:schemeClr val="tx1">
                    <a:lumMod val="65000"/>
                    <a:lumOff val="35000"/>
                  </a:schemeClr>
                </a:solidFill>
              </a:rPr>
              <a:t>Arm C/C++ Compiler with </a:t>
            </a:r>
            <a:r>
              <a:rPr lang="en-GB" sz="1600" err="1">
                <a:solidFill>
                  <a:schemeClr val="tx1">
                    <a:lumMod val="65000"/>
                    <a:lumOff val="35000"/>
                  </a:schemeClr>
                </a:solidFill>
              </a:rPr>
              <a:t>FuSa</a:t>
            </a:r>
            <a:r>
              <a:rPr lang="en-GB" sz="1600">
                <a:solidFill>
                  <a:schemeClr val="tx1">
                    <a:lumMod val="65000"/>
                    <a:lumOff val="35000"/>
                  </a:schemeClr>
                </a:solidFill>
              </a:rPr>
              <a:t> certification</a:t>
            </a:r>
          </a:p>
          <a:p>
            <a:pPr marL="285750" indent="-285750" algn="l"/>
            <a:r>
              <a:rPr lang="en-GB" sz="1600">
                <a:solidFill>
                  <a:schemeClr val="tx1">
                    <a:lumMod val="65000"/>
                    <a:lumOff val="35000"/>
                  </a:schemeClr>
                </a:solidFill>
              </a:rPr>
              <a:t>Based on CMSIS software standards</a:t>
            </a:r>
          </a:p>
          <a:p>
            <a:pPr marL="285750" indent="-285750" algn="l"/>
            <a:r>
              <a:rPr lang="en-GB" sz="1600">
                <a:solidFill>
                  <a:schemeClr val="tx1">
                    <a:lumMod val="65000"/>
                    <a:lumOff val="35000"/>
                  </a:schemeClr>
                </a:solidFill>
              </a:rPr>
              <a:t>Host Support: Windows, Linux, </a:t>
            </a:r>
            <a:br>
              <a:rPr lang="en-GB" sz="1600">
                <a:solidFill>
                  <a:schemeClr val="tx1">
                    <a:lumMod val="65000"/>
                    <a:lumOff val="35000"/>
                  </a:schemeClr>
                </a:solidFill>
              </a:rPr>
            </a:br>
            <a:r>
              <a:rPr lang="en-GB" sz="1600">
                <a:solidFill>
                  <a:schemeClr val="tx1">
                    <a:lumMod val="65000"/>
                    <a:lumOff val="35000"/>
                  </a:schemeClr>
                </a:solidFill>
              </a:rPr>
              <a:t>Mac OS – and Cloud</a:t>
            </a:r>
          </a:p>
          <a:p>
            <a:pPr marL="0" indent="0" algn="l">
              <a:buNone/>
            </a:pPr>
            <a:endParaRPr lang="en-US" sz="1600"/>
          </a:p>
        </p:txBody>
      </p:sp>
      <p:sp>
        <p:nvSpPr>
          <p:cNvPr id="10" name="Text Placeholder 9">
            <a:extLst>
              <a:ext uri="{FF2B5EF4-FFF2-40B4-BE49-F238E27FC236}">
                <a16:creationId xmlns:a16="http://schemas.microsoft.com/office/drawing/2014/main" id="{92FEB286-4A35-7B7B-3D51-E98514BCF7AA}"/>
              </a:ext>
            </a:extLst>
          </p:cNvPr>
          <p:cNvSpPr>
            <a:spLocks noGrp="1"/>
          </p:cNvSpPr>
          <p:nvPr>
            <p:ph type="body" sz="quarter" idx="18"/>
          </p:nvPr>
        </p:nvSpPr>
        <p:spPr>
          <a:xfrm>
            <a:off x="488703" y="4042616"/>
            <a:ext cx="5371042" cy="560696"/>
          </a:xfrm>
        </p:spPr>
        <p:txBody>
          <a:bodyPr/>
          <a:lstStyle/>
          <a:p>
            <a:r>
              <a:rPr lang="en-US"/>
              <a:t>Arm Virtual Hardware – FVPs</a:t>
            </a:r>
          </a:p>
        </p:txBody>
      </p:sp>
      <p:sp>
        <p:nvSpPr>
          <p:cNvPr id="12" name="Content Placeholder 11">
            <a:extLst>
              <a:ext uri="{FF2B5EF4-FFF2-40B4-BE49-F238E27FC236}">
                <a16:creationId xmlns:a16="http://schemas.microsoft.com/office/drawing/2014/main" id="{EAC29C46-96F7-B464-F2B6-8B2D5872B68D}"/>
              </a:ext>
            </a:extLst>
          </p:cNvPr>
          <p:cNvSpPr>
            <a:spLocks noGrp="1"/>
          </p:cNvSpPr>
          <p:nvPr>
            <p:ph sz="quarter" idx="21"/>
          </p:nvPr>
        </p:nvSpPr>
        <p:spPr>
          <a:xfrm>
            <a:off x="479426" y="4457129"/>
            <a:ext cx="5187728" cy="2216517"/>
          </a:xfrm>
        </p:spPr>
        <p:txBody>
          <a:bodyPr/>
          <a:lstStyle/>
          <a:p>
            <a:pPr marL="285750" indent="-285750"/>
            <a:r>
              <a:rPr lang="en-GB" sz="1600">
                <a:solidFill>
                  <a:schemeClr val="tx1">
                    <a:lumMod val="65000"/>
                    <a:lumOff val="35000"/>
                  </a:schemeClr>
                </a:solidFill>
              </a:rPr>
              <a:t>Precise </a:t>
            </a:r>
            <a:r>
              <a:rPr lang="en-GB" sz="1600" b="1">
                <a:solidFill>
                  <a:schemeClr val="tx1">
                    <a:lumMod val="65000"/>
                    <a:lumOff val="35000"/>
                  </a:schemeClr>
                </a:solidFill>
              </a:rPr>
              <a:t>simulation models</a:t>
            </a:r>
            <a:r>
              <a:rPr lang="en-GB" sz="1600">
                <a:solidFill>
                  <a:schemeClr val="tx1">
                    <a:lumMod val="65000"/>
                    <a:lumOff val="35000"/>
                  </a:schemeClr>
                </a:solidFill>
              </a:rPr>
              <a:t> of Cortex-M device sub-systems</a:t>
            </a:r>
          </a:p>
          <a:p>
            <a:pPr marL="285750" indent="-285750"/>
            <a:r>
              <a:rPr lang="en-GB" sz="1600">
                <a:solidFill>
                  <a:schemeClr val="tx1">
                    <a:lumMod val="65000"/>
                    <a:lumOff val="35000"/>
                  </a:schemeClr>
                </a:solidFill>
              </a:rPr>
              <a:t>Designed for complex software verification and testing</a:t>
            </a:r>
          </a:p>
          <a:p>
            <a:pPr marL="285750" indent="-285750"/>
            <a:r>
              <a:rPr lang="en-GB" sz="1600">
                <a:solidFill>
                  <a:schemeClr val="tx1">
                    <a:lumMod val="65000"/>
                    <a:lumOff val="35000"/>
                  </a:schemeClr>
                </a:solidFill>
              </a:rPr>
              <a:t>Enables test automation of diverse software workloads</a:t>
            </a:r>
            <a:endParaRPr lang="en-GB" sz="1600" b="0" i="0">
              <a:solidFill>
                <a:schemeClr val="tx1">
                  <a:lumMod val="65000"/>
                  <a:lumOff val="35000"/>
                </a:schemeClr>
              </a:solidFill>
              <a:effectLst/>
            </a:endParaRPr>
          </a:p>
          <a:p>
            <a:pPr marL="285750" indent="-285750"/>
            <a:r>
              <a:rPr lang="en-GB" sz="1600" b="0" i="0">
                <a:solidFill>
                  <a:schemeClr val="tx1">
                    <a:lumMod val="65000"/>
                    <a:lumOff val="35000"/>
                  </a:schemeClr>
                </a:solidFill>
                <a:effectLst/>
              </a:rPr>
              <a:t>Part of </a:t>
            </a:r>
            <a:r>
              <a:rPr lang="en-GB" sz="1600" b="1" i="0">
                <a:solidFill>
                  <a:schemeClr val="tx1">
                    <a:lumMod val="65000"/>
                    <a:lumOff val="35000"/>
                  </a:schemeClr>
                </a:solidFill>
                <a:effectLst/>
              </a:rPr>
              <a:t>CI/</a:t>
            </a:r>
            <a:r>
              <a:rPr lang="en-GB" sz="1600" b="1">
                <a:solidFill>
                  <a:schemeClr val="tx1">
                    <a:lumMod val="65000"/>
                    <a:lumOff val="35000"/>
                  </a:schemeClr>
                </a:solidFill>
              </a:rPr>
              <a:t>CD</a:t>
            </a:r>
            <a:r>
              <a:rPr lang="en-GB" sz="1600">
                <a:solidFill>
                  <a:schemeClr val="tx1">
                    <a:lumMod val="65000"/>
                    <a:lumOff val="35000"/>
                  </a:schemeClr>
                </a:solidFill>
              </a:rPr>
              <a:t> and </a:t>
            </a:r>
            <a:r>
              <a:rPr lang="en-GB" sz="1600" b="1" err="1">
                <a:solidFill>
                  <a:schemeClr val="tx1">
                    <a:lumMod val="65000"/>
                    <a:lumOff val="35000"/>
                  </a:schemeClr>
                </a:solidFill>
              </a:rPr>
              <a:t>MLOps</a:t>
            </a:r>
            <a:r>
              <a:rPr lang="en-GB" sz="1600">
                <a:solidFill>
                  <a:schemeClr val="tx1">
                    <a:lumMod val="65000"/>
                    <a:lumOff val="35000"/>
                  </a:schemeClr>
                </a:solidFill>
              </a:rPr>
              <a:t> </a:t>
            </a:r>
            <a:r>
              <a:rPr lang="en-GB" sz="1600" b="0" i="0">
                <a:solidFill>
                  <a:schemeClr val="tx1">
                    <a:lumMod val="65000"/>
                    <a:lumOff val="35000"/>
                  </a:schemeClr>
                </a:solidFill>
                <a:effectLst/>
              </a:rPr>
              <a:t>development flows</a:t>
            </a:r>
          </a:p>
          <a:p>
            <a:pPr marL="285750" indent="-285750"/>
            <a:r>
              <a:rPr lang="en-GB" sz="1600">
                <a:solidFill>
                  <a:schemeClr val="tx1">
                    <a:lumMod val="65000"/>
                    <a:lumOff val="35000"/>
                  </a:schemeClr>
                </a:solidFill>
              </a:rPr>
              <a:t>Supports A/B performance comparisons using </a:t>
            </a:r>
            <a:br>
              <a:rPr lang="en-GB" sz="1600">
                <a:solidFill>
                  <a:schemeClr val="tx1">
                    <a:lumMod val="65000"/>
                    <a:lumOff val="35000"/>
                  </a:schemeClr>
                </a:solidFill>
              </a:rPr>
            </a:br>
            <a:r>
              <a:rPr lang="en-GB" sz="1600">
                <a:solidFill>
                  <a:schemeClr val="tx1">
                    <a:lumMod val="65000"/>
                    <a:lumOff val="35000"/>
                  </a:schemeClr>
                </a:solidFill>
              </a:rPr>
              <a:t>CMSIS-View Event Recorder timing statistics</a:t>
            </a:r>
            <a:endParaRPr lang="en-GB" sz="1600" b="0" i="0">
              <a:solidFill>
                <a:schemeClr val="tx1">
                  <a:lumMod val="65000"/>
                  <a:lumOff val="35000"/>
                </a:schemeClr>
              </a:solidFill>
              <a:effectLst/>
            </a:endParaRPr>
          </a:p>
        </p:txBody>
      </p:sp>
      <p:grpSp>
        <p:nvGrpSpPr>
          <p:cNvPr id="39" name="Group 38">
            <a:extLst>
              <a:ext uri="{FF2B5EF4-FFF2-40B4-BE49-F238E27FC236}">
                <a16:creationId xmlns:a16="http://schemas.microsoft.com/office/drawing/2014/main" id="{BA7B61D2-292E-0C31-BCC2-AD69ABA2140C}"/>
              </a:ext>
            </a:extLst>
          </p:cNvPr>
          <p:cNvGrpSpPr/>
          <p:nvPr/>
        </p:nvGrpSpPr>
        <p:grpSpPr>
          <a:xfrm>
            <a:off x="5692114" y="1309250"/>
            <a:ext cx="3495488" cy="2342757"/>
            <a:chOff x="6199105" y="1157681"/>
            <a:chExt cx="3495488" cy="2342757"/>
          </a:xfrm>
        </p:grpSpPr>
        <p:sp>
          <p:nvSpPr>
            <p:cNvPr id="13" name="Rectangle 12">
              <a:extLst>
                <a:ext uri="{FF2B5EF4-FFF2-40B4-BE49-F238E27FC236}">
                  <a16:creationId xmlns:a16="http://schemas.microsoft.com/office/drawing/2014/main" id="{593F40A8-10DB-C5C9-DE7C-D1076D88FBD1}"/>
                </a:ext>
              </a:extLst>
            </p:cNvPr>
            <p:cNvSpPr/>
            <p:nvPr/>
          </p:nvSpPr>
          <p:spPr>
            <a:xfrm>
              <a:off x="6199105" y="1157681"/>
              <a:ext cx="3495488" cy="23427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4B5876B-51B0-2BDE-7A06-F5D84C84EFFB}"/>
                </a:ext>
              </a:extLst>
            </p:cNvPr>
            <p:cNvSpPr/>
            <p:nvPr/>
          </p:nvSpPr>
          <p:spPr>
            <a:xfrm>
              <a:off x="6329738" y="1310417"/>
              <a:ext cx="1551974" cy="2054703"/>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a:ln>
                    <a:noFill/>
                  </a:ln>
                  <a:solidFill>
                    <a:schemeClr val="tx2"/>
                  </a:solidFill>
                  <a:effectLst/>
                  <a:uLnTx/>
                  <a:uFillTx/>
                  <a:latin typeface="Calibri"/>
                  <a:ea typeface="ＭＳ Ｐゴシック" panose="020B0600070205080204" pitchFamily="34" charset="-128"/>
                  <a:cs typeface="+mn-cs"/>
                </a:rPr>
                <a:t>Software Application</a:t>
              </a:r>
            </a:p>
          </p:txBody>
        </p:sp>
        <p:sp>
          <p:nvSpPr>
            <p:cNvPr id="18" name="Rectangle 17">
              <a:extLst>
                <a:ext uri="{FF2B5EF4-FFF2-40B4-BE49-F238E27FC236}">
                  <a16:creationId xmlns:a16="http://schemas.microsoft.com/office/drawing/2014/main" id="{899BAC2B-AFD4-6E3A-0720-D050DB27D7BF}"/>
                </a:ext>
              </a:extLst>
            </p:cNvPr>
            <p:cNvSpPr/>
            <p:nvPr/>
          </p:nvSpPr>
          <p:spPr>
            <a:xfrm>
              <a:off x="8040122" y="1310416"/>
              <a:ext cx="1560495" cy="1292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a:ln>
                    <a:noFill/>
                  </a:ln>
                  <a:solidFill>
                    <a:schemeClr val="bg1"/>
                  </a:solidFill>
                  <a:effectLst/>
                  <a:uLnTx/>
                  <a:uFillTx/>
                  <a:latin typeface="Calibri"/>
                  <a:ea typeface="ＭＳ Ｐゴシック" panose="020B0600070205080204" pitchFamily="34" charset="-128"/>
                  <a:cs typeface="+mn-cs"/>
                </a:rPr>
                <a:t>CMSIS Software Packs</a:t>
              </a:r>
            </a:p>
          </p:txBody>
        </p:sp>
        <p:sp>
          <p:nvSpPr>
            <p:cNvPr id="21" name="Rectangle 20">
              <a:extLst>
                <a:ext uri="{FF2B5EF4-FFF2-40B4-BE49-F238E27FC236}">
                  <a16:creationId xmlns:a16="http://schemas.microsoft.com/office/drawing/2014/main" id="{8A9F90E5-92D0-5CB6-FB1E-0FDF39903545}"/>
                </a:ext>
              </a:extLst>
            </p:cNvPr>
            <p:cNvSpPr/>
            <p:nvPr/>
          </p:nvSpPr>
          <p:spPr>
            <a:xfrm>
              <a:off x="8060576" y="2756234"/>
              <a:ext cx="1540042" cy="6088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err="1">
                  <a:solidFill>
                    <a:schemeClr val="tx2"/>
                  </a:solidFill>
                  <a:latin typeface="Calibri"/>
                </a:rPr>
                <a:t>cbuild</a:t>
              </a:r>
              <a:r>
                <a:rPr lang="en-US" sz="1000" dirty="0">
                  <a:solidFill>
                    <a:schemeClr val="tx2"/>
                  </a:solidFill>
                  <a:latin typeface="Calibri"/>
                </a:rPr>
                <a:t>: Build Invocation</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9E49910-9235-94B5-FEE8-E56F2F2531F8}"/>
                </a:ext>
              </a:extLst>
            </p:cNvPr>
            <p:cNvSpPr/>
            <p:nvPr/>
          </p:nvSpPr>
          <p:spPr>
            <a:xfrm>
              <a:off x="6464103" y="1647436"/>
              <a:ext cx="1283243"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err="1">
                  <a:ln>
                    <a:noFill/>
                  </a:ln>
                  <a:solidFill>
                    <a:srgbClr val="E5ECEB">
                      <a:lumMod val="25000"/>
                    </a:srgbClr>
                  </a:solidFill>
                  <a:effectLst/>
                  <a:uLnTx/>
                  <a:uFillTx/>
                  <a:latin typeface="Calibri"/>
                  <a:ea typeface="+mn-ea"/>
                  <a:cs typeface="+mn-cs"/>
                </a:rPr>
                <a:t>csolution.yml</a:t>
              </a:r>
              <a:br>
                <a:rPr kumimoji="0" lang="en-US" sz="1200" b="0" i="0" u="none" strike="noStrike" kern="1200" cap="none" spc="0" normalizeH="0" baseline="0" noProof="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a:ln>
                    <a:noFill/>
                  </a:ln>
                  <a:solidFill>
                    <a:srgbClr val="E5ECEB">
                      <a:lumMod val="25000"/>
                    </a:srgbClr>
                  </a:solidFill>
                  <a:effectLst/>
                  <a:uLnTx/>
                  <a:uFillTx/>
                  <a:latin typeface="Calibri"/>
                  <a:ea typeface="+mn-ea"/>
                  <a:cs typeface="+mn-cs"/>
                </a:rPr>
                <a:t>Target and Build</a:t>
              </a:r>
              <a:br>
                <a:rPr kumimoji="0" lang="en-US" sz="1000" b="0" i="0" u="none" strike="noStrike" kern="1200" cap="none" spc="0" normalizeH="0" baseline="0" noProof="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a:ln>
                    <a:noFill/>
                  </a:ln>
                  <a:solidFill>
                    <a:srgbClr val="E5ECEB">
                      <a:lumMod val="25000"/>
                    </a:srgbClr>
                  </a:solidFill>
                  <a:effectLst/>
                  <a:uLnTx/>
                  <a:uFillTx/>
                  <a:latin typeface="Calibri"/>
                  <a:ea typeface="+mn-ea"/>
                  <a:cs typeface="+mn-cs"/>
                </a:rPr>
                <a:t>Parameters</a:t>
              </a:r>
              <a:endParaRPr kumimoji="0" lang="en-GB" sz="1000" b="0" i="0" u="none" strike="noStrike" kern="1200" cap="none" spc="0" normalizeH="0" baseline="0" noProof="0">
                <a:ln>
                  <a:noFill/>
                </a:ln>
                <a:solidFill>
                  <a:srgbClr val="E5ECEB">
                    <a:lumMod val="25000"/>
                  </a:srgbClr>
                </a:solidFill>
                <a:effectLst/>
                <a:uLnTx/>
                <a:uFillTx/>
                <a:latin typeface="Calibri"/>
                <a:ea typeface="+mn-ea"/>
                <a:cs typeface="+mn-cs"/>
              </a:endParaRPr>
            </a:p>
          </p:txBody>
        </p:sp>
        <p:grpSp>
          <p:nvGrpSpPr>
            <p:cNvPr id="27" name="Group 26">
              <a:extLst>
                <a:ext uri="{FF2B5EF4-FFF2-40B4-BE49-F238E27FC236}">
                  <a16:creationId xmlns:a16="http://schemas.microsoft.com/office/drawing/2014/main" id="{ABEACBA0-B3BB-1CF1-37FF-7594FA3A56A2}"/>
                </a:ext>
              </a:extLst>
            </p:cNvPr>
            <p:cNvGrpSpPr/>
            <p:nvPr/>
          </p:nvGrpSpPr>
          <p:grpSpPr>
            <a:xfrm>
              <a:off x="6464103" y="2409436"/>
              <a:ext cx="1276547" cy="809925"/>
              <a:chOff x="6464103" y="2409436"/>
              <a:chExt cx="1276547" cy="809925"/>
            </a:xfrm>
          </p:grpSpPr>
          <p:sp>
            <p:nvSpPr>
              <p:cNvPr id="26" name="Rectangle 25">
                <a:extLst>
                  <a:ext uri="{FF2B5EF4-FFF2-40B4-BE49-F238E27FC236}">
                    <a16:creationId xmlns:a16="http://schemas.microsoft.com/office/drawing/2014/main" id="{C51F8ED7-ACBB-7076-207C-EBD9987F636E}"/>
                  </a:ext>
                </a:extLst>
              </p:cNvPr>
              <p:cNvSpPr/>
              <p:nvPr/>
            </p:nvSpPr>
            <p:spPr>
              <a:xfrm>
                <a:off x="6622853" y="2409436"/>
                <a:ext cx="1117797"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E5ECEB">
                      <a:lumMod val="25000"/>
                    </a:srgbClr>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51707FC4-0CBC-C822-7863-C070D06E8D0C}"/>
                  </a:ext>
                </a:extLst>
              </p:cNvPr>
              <p:cNvSpPr/>
              <p:nvPr/>
            </p:nvSpPr>
            <p:spPr>
              <a:xfrm>
                <a:off x="6540303" y="2498336"/>
                <a:ext cx="1117797"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E5ECEB">
                      <a:lumMod val="25000"/>
                    </a:srgbClr>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107CDC7E-C110-CA2E-435C-2EDEE28A2B38}"/>
                  </a:ext>
                </a:extLst>
              </p:cNvPr>
              <p:cNvSpPr/>
              <p:nvPr/>
            </p:nvSpPr>
            <p:spPr>
              <a:xfrm>
                <a:off x="6464103" y="2587236"/>
                <a:ext cx="1117797"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err="1">
                    <a:ln>
                      <a:noFill/>
                    </a:ln>
                    <a:solidFill>
                      <a:srgbClr val="E5ECEB">
                        <a:lumMod val="25000"/>
                      </a:srgbClr>
                    </a:solidFill>
                    <a:effectLst/>
                    <a:uLnTx/>
                    <a:uFillTx/>
                    <a:latin typeface="Calibri"/>
                    <a:ea typeface="+mn-ea"/>
                    <a:cs typeface="+mn-cs"/>
                  </a:rPr>
                  <a:t>cproject.yml</a:t>
                </a:r>
                <a:br>
                  <a:rPr kumimoji="0" lang="en-US" sz="1200" b="0" i="0" u="none" strike="noStrike" kern="1200" cap="none" spc="0" normalizeH="0" baseline="0" noProof="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a:ln>
                      <a:noFill/>
                    </a:ln>
                    <a:solidFill>
                      <a:srgbClr val="E5ECEB">
                        <a:lumMod val="25000"/>
                      </a:srgbClr>
                    </a:solidFill>
                    <a:effectLst/>
                    <a:uLnTx/>
                    <a:uFillTx/>
                    <a:latin typeface="Calibri"/>
                    <a:ea typeface="+mn-ea"/>
                    <a:cs typeface="+mn-cs"/>
                  </a:rPr>
                  <a:t>source files and </a:t>
                </a:r>
                <a:br>
                  <a:rPr kumimoji="0" lang="en-US" sz="1000" b="0" i="0" u="none" strike="noStrike" kern="1200" cap="none" spc="0" normalizeH="0" baseline="0" noProof="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a:ln>
                      <a:noFill/>
                    </a:ln>
                    <a:solidFill>
                      <a:srgbClr val="E5ECEB">
                        <a:lumMod val="25000"/>
                      </a:srgbClr>
                    </a:solidFill>
                    <a:effectLst/>
                    <a:uLnTx/>
                    <a:uFillTx/>
                    <a:latin typeface="Calibri"/>
                    <a:ea typeface="+mn-ea"/>
                    <a:cs typeface="+mn-cs"/>
                  </a:rPr>
                  <a:t>SW components</a:t>
                </a:r>
                <a:endParaRPr kumimoji="0" lang="en-GB" sz="1000" b="0" i="0" u="none" strike="noStrike" kern="1200" cap="none" spc="0" normalizeH="0" baseline="0" noProof="0">
                  <a:ln>
                    <a:noFill/>
                  </a:ln>
                  <a:solidFill>
                    <a:srgbClr val="E5ECEB">
                      <a:lumMod val="25000"/>
                    </a:srgbClr>
                  </a:solidFill>
                  <a:effectLst/>
                  <a:uLnTx/>
                  <a:uFillTx/>
                  <a:latin typeface="Calibri"/>
                  <a:ea typeface="+mn-ea"/>
                  <a:cs typeface="+mn-cs"/>
                </a:endParaRPr>
              </a:p>
            </p:txBody>
          </p:sp>
        </p:grpSp>
        <p:grpSp>
          <p:nvGrpSpPr>
            <p:cNvPr id="28" name="Group 27">
              <a:extLst>
                <a:ext uri="{FF2B5EF4-FFF2-40B4-BE49-F238E27FC236}">
                  <a16:creationId xmlns:a16="http://schemas.microsoft.com/office/drawing/2014/main" id="{EBC0A78C-1748-D27D-7608-DA11345C2185}"/>
                </a:ext>
              </a:extLst>
            </p:cNvPr>
            <p:cNvGrpSpPr/>
            <p:nvPr/>
          </p:nvGrpSpPr>
          <p:grpSpPr>
            <a:xfrm>
              <a:off x="8164114" y="1636704"/>
              <a:ext cx="1276547" cy="809925"/>
              <a:chOff x="6464103" y="2409436"/>
              <a:chExt cx="1276547" cy="809925"/>
            </a:xfrm>
          </p:grpSpPr>
          <p:sp>
            <p:nvSpPr>
              <p:cNvPr id="29" name="Rectangle 28">
                <a:extLst>
                  <a:ext uri="{FF2B5EF4-FFF2-40B4-BE49-F238E27FC236}">
                    <a16:creationId xmlns:a16="http://schemas.microsoft.com/office/drawing/2014/main" id="{4DCBFE2D-41E5-4FEB-882F-30AD1C4B4675}"/>
                  </a:ext>
                </a:extLst>
              </p:cNvPr>
              <p:cNvSpPr/>
              <p:nvPr/>
            </p:nvSpPr>
            <p:spPr>
              <a:xfrm>
                <a:off x="6622853" y="2409436"/>
                <a:ext cx="1117797"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E5ECEB">
                      <a:lumMod val="25000"/>
                    </a:srgbClr>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83D1C607-CC8D-EBE2-A223-3954B053E2CA}"/>
                  </a:ext>
                </a:extLst>
              </p:cNvPr>
              <p:cNvSpPr/>
              <p:nvPr/>
            </p:nvSpPr>
            <p:spPr>
              <a:xfrm>
                <a:off x="6540303" y="2498336"/>
                <a:ext cx="1117797"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E5ECEB">
                      <a:lumMod val="25000"/>
                    </a:srgbClr>
                  </a:solidFill>
                  <a:effectLst/>
                  <a:uLnTx/>
                  <a:uFillTx/>
                  <a:latin typeface="Calibri"/>
                  <a:ea typeface="+mn-ea"/>
                  <a:cs typeface="+mn-cs"/>
                </a:endParaRPr>
              </a:p>
            </p:txBody>
          </p:sp>
          <p:sp>
            <p:nvSpPr>
              <p:cNvPr id="31" name="Rectangle 30">
                <a:extLst>
                  <a:ext uri="{FF2B5EF4-FFF2-40B4-BE49-F238E27FC236}">
                    <a16:creationId xmlns:a16="http://schemas.microsoft.com/office/drawing/2014/main" id="{9DF3B4B6-9ADA-4968-2781-1DD13307384D}"/>
                  </a:ext>
                </a:extLst>
              </p:cNvPr>
              <p:cNvSpPr/>
              <p:nvPr/>
            </p:nvSpPr>
            <p:spPr>
              <a:xfrm>
                <a:off x="6464103" y="2587236"/>
                <a:ext cx="1117797"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Device/Processor</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Information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Software Building</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Blocks</a:t>
                </a:r>
              </a:p>
            </p:txBody>
          </p:sp>
        </p:grpSp>
        <p:cxnSp>
          <p:nvCxnSpPr>
            <p:cNvPr id="32" name="Straight Arrow Connector 31">
              <a:extLst>
                <a:ext uri="{FF2B5EF4-FFF2-40B4-BE49-F238E27FC236}">
                  <a16:creationId xmlns:a16="http://schemas.microsoft.com/office/drawing/2014/main" id="{A4E03051-9D48-5FDC-094D-FB58C9271ABF}"/>
                </a:ext>
              </a:extLst>
            </p:cNvPr>
            <p:cNvCxnSpPr>
              <a:cxnSpLocks/>
              <a:endCxn id="21" idx="0"/>
            </p:cNvCxnSpPr>
            <p:nvPr/>
          </p:nvCxnSpPr>
          <p:spPr>
            <a:xfrm>
              <a:off x="8830597" y="2587236"/>
              <a:ext cx="0" cy="168998"/>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a:endCxn id="21" idx="1"/>
            </p:cNvCxnSpPr>
            <p:nvPr/>
          </p:nvCxnSpPr>
          <p:spPr>
            <a:xfrm>
              <a:off x="7881712" y="3060677"/>
              <a:ext cx="178864"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pic>
        <p:nvPicPr>
          <p:cNvPr id="38" name="Picture 37">
            <a:extLst>
              <a:ext uri="{FF2B5EF4-FFF2-40B4-BE49-F238E27FC236}">
                <a16:creationId xmlns:a16="http://schemas.microsoft.com/office/drawing/2014/main" id="{25007BA2-CC06-443B-4754-6AF462511875}"/>
              </a:ext>
            </a:extLst>
          </p:cNvPr>
          <p:cNvPicPr>
            <a:picLocks noChangeAspect="1"/>
          </p:cNvPicPr>
          <p:nvPr/>
        </p:nvPicPr>
        <p:blipFill rotWithShape="1">
          <a:blip r:embed="rId3"/>
          <a:srcRect l="4593" t="3013" r="6533" b="2930"/>
          <a:stretch/>
        </p:blipFill>
        <p:spPr>
          <a:xfrm>
            <a:off x="9261650" y="1329017"/>
            <a:ext cx="2739152" cy="2322990"/>
          </a:xfrm>
          <a:prstGeom prst="rect">
            <a:avLst/>
          </a:prstGeom>
          <a:ln>
            <a:noFill/>
          </a:ln>
          <a:effectLst/>
        </p:spPr>
      </p:pic>
      <p:sp>
        <p:nvSpPr>
          <p:cNvPr id="40" name="TextBox 39">
            <a:extLst>
              <a:ext uri="{FF2B5EF4-FFF2-40B4-BE49-F238E27FC236}">
                <a16:creationId xmlns:a16="http://schemas.microsoft.com/office/drawing/2014/main" id="{D29CCD2A-4CC6-EEA5-9A6A-955233B927D9}"/>
              </a:ext>
            </a:extLst>
          </p:cNvPr>
          <p:cNvSpPr txBox="1"/>
          <p:nvPr/>
        </p:nvSpPr>
        <p:spPr>
          <a:xfrm>
            <a:off x="5692114" y="1030183"/>
            <a:ext cx="3495488"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9261650" y="1030182"/>
            <a:ext cx="2739152"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Visual Studio Code IDE</a:t>
            </a:r>
          </a:p>
        </p:txBody>
      </p:sp>
      <p:sp>
        <p:nvSpPr>
          <p:cNvPr id="43" name="Rectangle 42">
            <a:extLst>
              <a:ext uri="{FF2B5EF4-FFF2-40B4-BE49-F238E27FC236}">
                <a16:creationId xmlns:a16="http://schemas.microsoft.com/office/drawing/2014/main" id="{09B0557C-D707-4E44-95E3-5058511F96A1}"/>
              </a:ext>
            </a:extLst>
          </p:cNvPr>
          <p:cNvSpPr/>
          <p:nvPr/>
        </p:nvSpPr>
        <p:spPr>
          <a:xfrm>
            <a:off x="5692114" y="3866880"/>
            <a:ext cx="3842402"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a:solidFill>
                  <a:schemeClr val="tx2"/>
                </a:solidFill>
              </a:rPr>
              <a:t>Arm Virtual Hardware</a:t>
            </a:r>
          </a:p>
        </p:txBody>
      </p:sp>
      <p:sp>
        <p:nvSpPr>
          <p:cNvPr id="65" name="Rectangle 64">
            <a:extLst>
              <a:ext uri="{FF2B5EF4-FFF2-40B4-BE49-F238E27FC236}">
                <a16:creationId xmlns:a16="http://schemas.microsoft.com/office/drawing/2014/main" id="{81896547-BB5E-CA8D-4D4A-9EFCF2592120}"/>
              </a:ext>
            </a:extLst>
          </p:cNvPr>
          <p:cNvSpPr/>
          <p:nvPr/>
        </p:nvSpPr>
        <p:spPr>
          <a:xfrm>
            <a:off x="5867927"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Cortex-M0..M85</a:t>
            </a:r>
          </a:p>
          <a:p>
            <a:pPr marL="231775" indent="-115888" defTabSz="453340">
              <a:buFont typeface="Arial" panose="020B0604020202020204" pitchFamily="34" charset="0"/>
              <a:buChar char="•"/>
            </a:pPr>
            <a:r>
              <a:rPr lang="en-US" sz="1200">
                <a:solidFill>
                  <a:schemeClr val="bg1"/>
                </a:solidFill>
              </a:rPr>
              <a:t>SIMD, Helium </a:t>
            </a:r>
          </a:p>
        </p:txBody>
      </p:sp>
      <p:sp>
        <p:nvSpPr>
          <p:cNvPr id="67" name="Rectangle 66">
            <a:extLst>
              <a:ext uri="{FF2B5EF4-FFF2-40B4-BE49-F238E27FC236}">
                <a16:creationId xmlns:a16="http://schemas.microsoft.com/office/drawing/2014/main" id="{E2E3DF28-A1A6-6305-97DB-F799631D0610}"/>
              </a:ext>
            </a:extLst>
          </p:cNvPr>
          <p:cNvSpPr/>
          <p:nvPr/>
        </p:nvSpPr>
        <p:spPr>
          <a:xfrm>
            <a:off x="5867927"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Memory</a:t>
            </a:r>
          </a:p>
          <a:p>
            <a:pPr marL="231775" indent="-115888" defTabSz="453340">
              <a:buFont typeface="Arial" panose="020B0604020202020204" pitchFamily="34" charset="0"/>
              <a:buChar char="•"/>
            </a:pPr>
            <a:r>
              <a:rPr lang="en-US" sz="1200">
                <a:solidFill>
                  <a:schemeClr val="tx2"/>
                </a:solidFill>
              </a:rPr>
              <a:t>DMA</a:t>
            </a:r>
          </a:p>
        </p:txBody>
      </p:sp>
      <p:sp>
        <p:nvSpPr>
          <p:cNvPr id="69" name="Rectangle 68">
            <a:extLst>
              <a:ext uri="{FF2B5EF4-FFF2-40B4-BE49-F238E27FC236}">
                <a16:creationId xmlns:a16="http://schemas.microsoft.com/office/drawing/2014/main" id="{7DF27632-3C7A-D653-1B6E-7440E5BF2BE6}"/>
              </a:ext>
            </a:extLst>
          </p:cNvPr>
          <p:cNvSpPr/>
          <p:nvPr/>
        </p:nvSpPr>
        <p:spPr>
          <a:xfrm>
            <a:off x="5867927"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Virtual I/O</a:t>
            </a:r>
          </a:p>
          <a:p>
            <a:pPr marL="231775" indent="-115888" defTabSz="453340">
              <a:buFont typeface="Arial" panose="020B0604020202020204" pitchFamily="34" charset="0"/>
              <a:buChar char="•"/>
            </a:pPr>
            <a:r>
              <a:rPr lang="en-US" sz="1200">
                <a:solidFill>
                  <a:schemeClr val="tx2"/>
                </a:solidFill>
              </a:rPr>
              <a:t>Data Streaming</a:t>
            </a:r>
          </a:p>
        </p:txBody>
      </p:sp>
      <p:sp>
        <p:nvSpPr>
          <p:cNvPr id="70" name="Rectangle 69">
            <a:extLst>
              <a:ext uri="{FF2B5EF4-FFF2-40B4-BE49-F238E27FC236}">
                <a16:creationId xmlns:a16="http://schemas.microsoft.com/office/drawing/2014/main" id="{C511E38A-C283-2CBA-6466-0F152FC77A86}"/>
              </a:ext>
            </a:extLst>
          </p:cNvPr>
          <p:cNvSpPr/>
          <p:nvPr/>
        </p:nvSpPr>
        <p:spPr>
          <a:xfrm>
            <a:off x="7677199"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Ethos-U55/U65</a:t>
            </a: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p:txBody>
      </p:sp>
      <p:sp>
        <p:nvSpPr>
          <p:cNvPr id="71" name="Rectangle 70">
            <a:extLst>
              <a:ext uri="{FF2B5EF4-FFF2-40B4-BE49-F238E27FC236}">
                <a16:creationId xmlns:a16="http://schemas.microsoft.com/office/drawing/2014/main" id="{6FC4872D-3D09-5083-BD4B-F38FF460F030}"/>
              </a:ext>
            </a:extLst>
          </p:cNvPr>
          <p:cNvSpPr/>
          <p:nvPr/>
        </p:nvSpPr>
        <p:spPr>
          <a:xfrm>
            <a:off x="7677199"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Peripherals</a:t>
            </a:r>
          </a:p>
          <a:p>
            <a:pPr marL="231775" indent="-115888" defTabSz="453340">
              <a:buFont typeface="Arial" panose="020B0604020202020204" pitchFamily="34" charset="0"/>
              <a:buChar char="•"/>
            </a:pPr>
            <a:r>
              <a:rPr lang="en-US" sz="1200">
                <a:solidFill>
                  <a:schemeClr val="tx2"/>
                </a:solidFill>
              </a:rPr>
              <a:t>Ethernet, UART,…</a:t>
            </a:r>
          </a:p>
        </p:txBody>
      </p:sp>
      <p:sp>
        <p:nvSpPr>
          <p:cNvPr id="72" name="Rectangle 71">
            <a:extLst>
              <a:ext uri="{FF2B5EF4-FFF2-40B4-BE49-F238E27FC236}">
                <a16:creationId xmlns:a16="http://schemas.microsoft.com/office/drawing/2014/main" id="{C7BC18F8-188C-3F99-6F13-A267C4CE57DE}"/>
              </a:ext>
            </a:extLst>
          </p:cNvPr>
          <p:cNvSpPr/>
          <p:nvPr/>
        </p:nvSpPr>
        <p:spPr>
          <a:xfrm>
            <a:off x="7677199"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Debug Interface</a:t>
            </a:r>
          </a:p>
          <a:p>
            <a:pPr marL="231775" indent="-115888" defTabSz="453340">
              <a:buFont typeface="Arial" panose="020B0604020202020204" pitchFamily="34" charset="0"/>
              <a:buChar char="•"/>
            </a:pPr>
            <a:r>
              <a:rPr lang="en-US" sz="1200">
                <a:solidFill>
                  <a:schemeClr val="tx2"/>
                </a:solidFill>
              </a:rPr>
              <a:t>Event Recorder</a:t>
            </a:r>
          </a:p>
        </p:txBody>
      </p:sp>
      <p:sp>
        <p:nvSpPr>
          <p:cNvPr id="77" name="Rectangle 76">
            <a:extLst>
              <a:ext uri="{FF2B5EF4-FFF2-40B4-BE49-F238E27FC236}">
                <a16:creationId xmlns:a16="http://schemas.microsoft.com/office/drawing/2014/main" id="{BF9C1E6A-991B-CCF8-E003-7F9173181D68}"/>
              </a:ext>
            </a:extLst>
          </p:cNvPr>
          <p:cNvSpPr/>
          <p:nvPr/>
        </p:nvSpPr>
        <p:spPr>
          <a:xfrm>
            <a:off x="9692640" y="3866880"/>
            <a:ext cx="2019935"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78" name="Rectangle 77">
            <a:extLst>
              <a:ext uri="{FF2B5EF4-FFF2-40B4-BE49-F238E27FC236}">
                <a16:creationId xmlns:a16="http://schemas.microsoft.com/office/drawing/2014/main" id="{E11E78D1-520F-DB7B-3A0E-E9F68C5DEB56}"/>
              </a:ext>
            </a:extLst>
          </p:cNvPr>
          <p:cNvSpPr/>
          <p:nvPr/>
        </p:nvSpPr>
        <p:spPr>
          <a:xfrm>
            <a:off x="9846650" y="402677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r>
              <a:rPr lang="en-US" sz="1600">
                <a:solidFill>
                  <a:schemeClr val="bg1"/>
                </a:solidFill>
              </a:rPr>
              <a:t>Resources</a:t>
            </a:r>
            <a:endParaRPr lang="en-US" sz="1400">
              <a:solidFill>
                <a:schemeClr val="bg1"/>
              </a:solidFill>
            </a:endParaRP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a:p>
            <a:pPr marL="231775" indent="-115888" defTabSz="453340">
              <a:buFont typeface="Arial" panose="020B0604020202020204" pitchFamily="34" charset="0"/>
              <a:buChar char="•"/>
            </a:pPr>
            <a:r>
              <a:rPr lang="en-US" sz="1200">
                <a:solidFill>
                  <a:schemeClr val="bg1"/>
                </a:solidFill>
              </a:rPr>
              <a:t>Test scripts</a:t>
            </a:r>
          </a:p>
          <a:p>
            <a:pPr marL="231775" indent="-115888" defTabSz="453340">
              <a:buFont typeface="Arial" panose="020B0604020202020204" pitchFamily="34" charset="0"/>
              <a:buChar char="•"/>
            </a:pPr>
            <a:r>
              <a:rPr lang="en-US" sz="1200">
                <a:solidFill>
                  <a:schemeClr val="bg1"/>
                </a:solidFill>
              </a:rPr>
              <a:t>CI/CD integration</a:t>
            </a:r>
          </a:p>
          <a:p>
            <a:pPr defTabSz="453340"/>
            <a:endParaRPr lang="en-US" sz="1200">
              <a:solidFill>
                <a:schemeClr val="tx2"/>
              </a:solidFill>
            </a:endParaRPr>
          </a:p>
        </p:txBody>
      </p:sp>
      <p:sp>
        <p:nvSpPr>
          <p:cNvPr id="82" name="Rectangle 81">
            <a:extLst>
              <a:ext uri="{FF2B5EF4-FFF2-40B4-BE49-F238E27FC236}">
                <a16:creationId xmlns:a16="http://schemas.microsoft.com/office/drawing/2014/main" id="{481DAEC7-27F4-9C94-1553-7F00779446C3}"/>
              </a:ext>
            </a:extLst>
          </p:cNvPr>
          <p:cNvSpPr/>
          <p:nvPr/>
        </p:nvSpPr>
        <p:spPr>
          <a:xfrm>
            <a:off x="9846650" y="513471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lnSpc>
                <a:spcPct val="150000"/>
              </a:lnSpc>
            </a:pPr>
            <a:r>
              <a:rPr lang="en-US" sz="1600">
                <a:solidFill>
                  <a:schemeClr val="bg1"/>
                </a:solidFill>
              </a:rPr>
              <a:t>Integrations</a:t>
            </a:r>
            <a:endParaRPr lang="en-US" sz="1400">
              <a:solidFill>
                <a:schemeClr val="bg1"/>
              </a:solidFill>
            </a:endParaRPr>
          </a:p>
          <a:p>
            <a:pPr marL="231775" indent="-115888" defTabSz="453340">
              <a:buFont typeface="Arial" panose="020B0604020202020204" pitchFamily="34" charset="0"/>
              <a:buChar char="•"/>
            </a:pPr>
            <a:r>
              <a:rPr lang="en-US" sz="1200">
                <a:solidFill>
                  <a:schemeClr val="bg1"/>
                </a:solidFill>
              </a:rPr>
              <a:t>Cloud Service</a:t>
            </a:r>
          </a:p>
          <a:p>
            <a:pPr marL="231775" indent="-115888" defTabSz="453340">
              <a:buFont typeface="Arial" panose="020B0604020202020204" pitchFamily="34" charset="0"/>
              <a:buChar char="•"/>
            </a:pPr>
            <a:r>
              <a:rPr lang="en-US" sz="1200">
                <a:solidFill>
                  <a:schemeClr val="bg1"/>
                </a:solidFill>
              </a:rPr>
              <a:t>GitHub</a:t>
            </a:r>
          </a:p>
          <a:p>
            <a:pPr marL="231775" indent="-115888" defTabSz="453340">
              <a:buFont typeface="Arial" panose="020B0604020202020204" pitchFamily="34" charset="0"/>
              <a:buChar char="•"/>
            </a:pPr>
            <a:r>
              <a:rPr lang="en-US" sz="1200">
                <a:solidFill>
                  <a:schemeClr val="bg1"/>
                </a:solidFill>
              </a:rPr>
              <a:t>Desktop tools</a:t>
            </a:r>
          </a:p>
          <a:p>
            <a:pPr defTabSz="453340"/>
            <a:endParaRPr lang="en-US" sz="1200">
              <a:solidFill>
                <a:schemeClr val="tx2"/>
              </a:solidFill>
            </a:endParaRPr>
          </a:p>
        </p:txBody>
      </p:sp>
    </p:spTree>
    <p:extLst>
      <p:ext uri="{BB962C8B-B14F-4D97-AF65-F5344CB8AC3E}">
        <p14:creationId xmlns:p14="http://schemas.microsoft.com/office/powerpoint/2010/main" val="276959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#2pa</a:t>
            </a:r>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16CA8B-2CE2-F7E5-8248-0EACB6485BF7}"/>
              </a:ext>
            </a:extLst>
          </p:cNvPr>
          <p:cNvSpPr>
            <a:spLocks/>
          </p:cNvSpPr>
          <p:nvPr/>
        </p:nvSpPr>
        <p:spPr>
          <a:xfrm>
            <a:off x="557408" y="4083542"/>
            <a:ext cx="3854059" cy="1112932"/>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Flowchart: Document 11">
            <a:extLst>
              <a:ext uri="{FF2B5EF4-FFF2-40B4-BE49-F238E27FC236}">
                <a16:creationId xmlns:a16="http://schemas.microsoft.com/office/drawing/2014/main" id="{1947D630-2EE3-23D2-B8ED-8234D39B76F1}"/>
              </a:ext>
            </a:extLst>
          </p:cNvPr>
          <p:cNvSpPr/>
          <p:nvPr/>
        </p:nvSpPr>
        <p:spPr>
          <a:xfrm>
            <a:off x="4662617" y="4193679"/>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Startup.c</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100" dirty="0">
                <a:solidFill>
                  <a:srgbClr val="FFFFFF"/>
                </a:solidFill>
                <a:latin typeface="Calibri"/>
              </a:rPr>
              <a:t>Compiler agnostic</a:t>
            </a:r>
          </a:p>
        </p:txBody>
      </p: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
        <p:nvSpPr>
          <p:cNvPr id="28" name="TextBox 27">
            <a:extLst>
              <a:ext uri="{FF2B5EF4-FFF2-40B4-BE49-F238E27FC236}">
                <a16:creationId xmlns:a16="http://schemas.microsoft.com/office/drawing/2014/main" id="{AD09E158-4973-3204-680C-67FD7ACB9C14}"/>
              </a:ext>
            </a:extLst>
          </p:cNvPr>
          <p:cNvSpPr txBox="1"/>
          <p:nvPr/>
        </p:nvSpPr>
        <p:spPr>
          <a:xfrm>
            <a:off x="703765" y="4287842"/>
            <a:ext cx="2085582"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Device specific interrupt vector </a:t>
            </a:r>
            <a:r>
              <a:rPr lang="en-US" sz="1200" dirty="0">
                <a:solidFill>
                  <a:schemeClr val="tx2"/>
                </a:solidFill>
              </a:rPr>
              <a:t>definitions can be generated by</a:t>
            </a:r>
            <a:br>
              <a:rPr lang="en-US" sz="1200" dirty="0">
                <a:solidFill>
                  <a:schemeClr val="tx2"/>
                </a:solidFill>
              </a:rPr>
            </a:br>
            <a:r>
              <a:rPr lang="en-US" sz="1200" dirty="0" err="1">
                <a:solidFill>
                  <a:schemeClr val="tx2"/>
                </a:solidFill>
              </a:rPr>
              <a:t>svdconv</a:t>
            </a:r>
            <a:r>
              <a:rPr lang="en-US" sz="1200" dirty="0">
                <a:solidFill>
                  <a:schemeClr val="tx2"/>
                </a:solidFill>
              </a:rPr>
              <a:t> tool.</a:t>
            </a:r>
          </a:p>
        </p:txBody>
      </p:sp>
      <p:cxnSp>
        <p:nvCxnSpPr>
          <p:cNvPr id="35" name="Straight Arrow Connector 34">
            <a:extLst>
              <a:ext uri="{FF2B5EF4-FFF2-40B4-BE49-F238E27FC236}">
                <a16:creationId xmlns:a16="http://schemas.microsoft.com/office/drawing/2014/main" id="{1EB5956F-9EA9-302C-29E7-507F27CDA4AC}"/>
              </a:ext>
            </a:extLst>
          </p:cNvPr>
          <p:cNvCxnSpPr>
            <a:cxnSpLocks/>
          </p:cNvCxnSpPr>
          <p:nvPr/>
        </p:nvCxnSpPr>
        <p:spPr>
          <a:xfrm>
            <a:off x="4272265" y="4610744"/>
            <a:ext cx="3903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Flowchart: Document 26">
            <a:extLst>
              <a:ext uri="{FF2B5EF4-FFF2-40B4-BE49-F238E27FC236}">
                <a16:creationId xmlns:a16="http://schemas.microsoft.com/office/drawing/2014/main" id="{9DD9E0BE-F1F7-A8A1-CBC9-BC25AB4E11CB}"/>
              </a:ext>
            </a:extLst>
          </p:cNvPr>
          <p:cNvSpPr/>
          <p:nvPr/>
        </p:nvSpPr>
        <p:spPr>
          <a:xfrm>
            <a:off x="2982264" y="420468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irq</a:t>
            </a:r>
            <a:r>
              <a:rPr kumimoji="0" lang="en-US" sz="1200" b="1" i="0" u="none" strike="noStrike" kern="1200" cap="none" spc="0" normalizeH="0" baseline="0" noProof="0" dirty="0">
                <a:ln>
                  <a:noFill/>
                </a:ln>
                <a:solidFill>
                  <a:srgbClr val="FFFFFF"/>
                </a:solidFill>
                <a:effectLst/>
                <a:uLnTx/>
                <a:uFillTx/>
                <a:latin typeface="Calibri"/>
                <a:ea typeface="+mn-ea"/>
                <a:cs typeface="+mn-cs"/>
              </a:rPr>
              <a:t>-</a:t>
            </a:r>
            <a:r>
              <a:rPr kumimoji="0" lang="en-US" sz="1200" b="1" i="0" u="none" strike="noStrike" kern="1200" cap="none" spc="0" normalizeH="0" baseline="0" noProof="0" dirty="0" err="1">
                <a:ln>
                  <a:noFill/>
                </a:ln>
                <a:solidFill>
                  <a:srgbClr val="FFFFFF"/>
                </a:solidFill>
                <a:effectLst/>
                <a:uLnTx/>
                <a:uFillTx/>
                <a:latin typeface="Calibri"/>
                <a:ea typeface="+mn-ea"/>
                <a:cs typeface="+mn-cs"/>
              </a:rPr>
              <a:t>vectors.h</a:t>
            </a:r>
            <a:endParaRPr kumimoji="0" lang="en-US" sz="1200" b="1" i="0" u="none" strike="noStrike" kern="1200" cap="none" spc="0" normalizeH="0" baseline="0" noProof="0" dirty="0">
              <a:ln>
                <a:noFill/>
              </a:ln>
              <a:solidFill>
                <a:srgbClr val="FFFFFF"/>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specific</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IRQ definitions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5" name="Straight Connector 4">
            <a:extLst>
              <a:ext uri="{FF2B5EF4-FFF2-40B4-BE49-F238E27FC236}">
                <a16:creationId xmlns:a16="http://schemas.microsoft.com/office/drawing/2014/main" id="{7D88AC66-5CA4-8C0A-286C-670BDB3A2433}"/>
              </a:ext>
            </a:extLst>
          </p:cNvPr>
          <p:cNvCxnSpPr>
            <a:cxnSpLocks/>
          </p:cNvCxnSpPr>
          <p:nvPr/>
        </p:nvCxnSpPr>
        <p:spPr>
          <a:xfrm flipV="1">
            <a:off x="624876" y="3900510"/>
            <a:ext cx="5471124" cy="157416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976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Right 30">
            <a:extLst>
              <a:ext uri="{FF2B5EF4-FFF2-40B4-BE49-F238E27FC236}">
                <a16:creationId xmlns:a16="http://schemas.microsoft.com/office/drawing/2014/main" id="{1F9E4950-7682-4A97-95D2-18A9AEA2F368}"/>
              </a:ext>
            </a:extLst>
          </p:cNvPr>
          <p:cNvSpPr/>
          <p:nvPr/>
        </p:nvSpPr>
        <p:spPr>
          <a:xfrm>
            <a:off x="5489439" y="311152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3777089"/>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3589896"/>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1"/>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5163604"/>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298509"/>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4162933" y="4448658"/>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302794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6156834" y="2409588"/>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3450451"/>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6166530"/>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487190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5775685"/>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3960902"/>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487814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5797355"/>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4145274"/>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id="{1DDF6CEF-19A4-95AF-C9CE-8ECD6841E920}"/>
              </a:ext>
            </a:extLst>
          </p:cNvPr>
          <p:cNvSpPr/>
          <p:nvPr/>
        </p:nvSpPr>
        <p:spPr>
          <a:xfrm>
            <a:off x="7814065" y="221822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3" name="Arrow: Right 52">
            <a:extLst>
              <a:ext uri="{FF2B5EF4-FFF2-40B4-BE49-F238E27FC236}">
                <a16:creationId xmlns:a16="http://schemas.microsoft.com/office/drawing/2014/main" id="{2AF41D39-F549-1F77-C8E5-DCA7905791A0}"/>
              </a:ext>
            </a:extLst>
          </p:cNvPr>
          <p:cNvSpPr/>
          <p:nvPr/>
        </p:nvSpPr>
        <p:spPr>
          <a:xfrm>
            <a:off x="7440314" y="2626612"/>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a:endCxn id="52" idx="1"/>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DDF6CEF-19A4-95AF-C9CE-8ECD6841E920}"/>
              </a:ext>
            </a:extLst>
          </p:cNvPr>
          <p:cNvSpPr/>
          <p:nvPr/>
        </p:nvSpPr>
        <p:spPr>
          <a:xfrm>
            <a:off x="2203702"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2148296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4415455"/>
            <a:ext cx="2293229" cy="75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168908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cdefault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73598" y="1638297"/>
            <a:ext cx="1786691" cy="1136217"/>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r"/>
            <a:r>
              <a:rPr lang="en-US" dirty="0"/>
              <a:t>                       </a:t>
            </a:r>
            <a:r>
              <a:rPr lang="en-US" sz="1200" dirty="0"/>
              <a:t>legacy</a:t>
            </a: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16415" y="2878536"/>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6963997" y="4513074"/>
            <a:ext cx="2010428" cy="48474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a:t>
            </a:r>
            <a:br>
              <a:rPr lang="en-US" sz="1000" b="1" kern="1200" dirty="0">
                <a:solidFill>
                  <a:schemeClr val="tx2"/>
                </a:solidFill>
                <a:latin typeface="+mn-lt"/>
                <a:ea typeface="+mn-ea"/>
                <a:cs typeface="+mn-cs"/>
              </a:rPr>
            </a:br>
            <a:br>
              <a:rPr lang="en-US" sz="500" b="1" kern="1200" dirty="0">
                <a:solidFill>
                  <a:schemeClr val="tx2"/>
                </a:solidFill>
                <a:latin typeface="+mn-lt"/>
                <a:ea typeface="+mn-ea"/>
                <a:cs typeface="+mn-cs"/>
              </a:rPr>
            </a:br>
            <a:r>
              <a:rPr lang="en-US" sz="1000" kern="1200" dirty="0">
                <a:solidFill>
                  <a:schemeClr val="tx2"/>
                </a:solidFill>
                <a:latin typeface="+mn-lt"/>
                <a:ea typeface="+mn-ea"/>
                <a:cs typeface="+mn-cs"/>
              </a:rPr>
              <a:t>Optionally memory information for Linker Scatter Files is generated.</a:t>
            </a:r>
          </a:p>
        </p:txBody>
      </p:sp>
    </p:spTree>
    <p:extLst>
      <p:ext uri="{BB962C8B-B14F-4D97-AF65-F5344CB8AC3E}">
        <p14:creationId xmlns:p14="http://schemas.microsoft.com/office/powerpoint/2010/main" val="493489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2316358" y="4023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2316358" y="2474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2522986" y="2801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4750579" y="2491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2184940" y="2537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5" name="TextBox 64">
            <a:extLst>
              <a:ext uri="{FF2B5EF4-FFF2-40B4-BE49-F238E27FC236}">
                <a16:creationId xmlns:a16="http://schemas.microsoft.com/office/drawing/2014/main" id="{594D4E9B-4064-4977-9062-F920D0BDD75B}"/>
              </a:ext>
            </a:extLst>
          </p:cNvPr>
          <p:cNvSpPr txBox="1"/>
          <p:nvPr/>
        </p:nvSpPr>
        <p:spPr>
          <a:xfrm>
            <a:off x="2263328" y="4091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2536128" y="4371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7E0BEEB2-3839-D52A-8889-F720F06A6D81}"/>
              </a:ext>
            </a:extLst>
          </p:cNvPr>
          <p:cNvSpPr/>
          <p:nvPr/>
        </p:nvSpPr>
        <p:spPr>
          <a:xfrm>
            <a:off x="412110" y="3473221"/>
            <a:ext cx="1540042" cy="1609139"/>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 (CLI)</a:t>
            </a:r>
          </a:p>
          <a:p>
            <a:pPr algn="ctr" eaLnBrk="0" fontAlgn="base" hangingPunct="0">
              <a:spcBef>
                <a:spcPct val="0"/>
              </a:spcBef>
              <a:spcAft>
                <a:spcPct val="0"/>
              </a:spcAft>
              <a:defRPr/>
            </a:pPr>
            <a:r>
              <a:rPr lang="en-US" sz="1050" dirty="0">
                <a:solidFill>
                  <a:schemeClr val="tx2"/>
                </a:solidFill>
              </a:rPr>
              <a:t>Invokes </a:t>
            </a:r>
            <a:r>
              <a:rPr lang="en-US" sz="1050" dirty="0" err="1">
                <a:solidFill>
                  <a:schemeClr val="tx2"/>
                </a:solidFill>
              </a:rPr>
              <a:t>csolution</a:t>
            </a:r>
            <a:endParaRPr lang="en-US" sz="1050" dirty="0">
              <a:solidFill>
                <a:schemeClr val="tx2"/>
              </a:solidFill>
            </a:endParaRPr>
          </a:p>
          <a:p>
            <a:pPr algn="ctr" eaLnBrk="0" fontAlgn="base" hangingPunct="0">
              <a:spcBef>
                <a:spcPct val="0"/>
              </a:spcBef>
              <a:spcAft>
                <a:spcPct val="0"/>
              </a:spcAft>
              <a:defRPr/>
            </a:pPr>
            <a:r>
              <a:rPr lang="en-US" sz="1050" kern="1200" dirty="0">
                <a:solidFill>
                  <a:schemeClr val="tx2"/>
                </a:solidFill>
                <a:latin typeface="+mn-lt"/>
                <a:ea typeface="+mn-ea"/>
                <a:cs typeface="+mn-cs"/>
              </a:rPr>
              <a:t>When user input files are newer (</a:t>
            </a:r>
            <a:r>
              <a:rPr lang="en-US" sz="1050" dirty="0">
                <a:solidFill>
                  <a:schemeClr val="tx2"/>
                </a:solidFill>
              </a:rPr>
              <a:t>context-set of *.</a:t>
            </a:r>
            <a:r>
              <a:rPr lang="en-US" sz="1050" dirty="0" err="1">
                <a:solidFill>
                  <a:schemeClr val="tx2"/>
                </a:solidFill>
              </a:rPr>
              <a:t>cbuild-idx.yml</a:t>
            </a:r>
            <a:r>
              <a:rPr lang="en-US" sz="1050" dirty="0">
                <a:solidFill>
                  <a:schemeClr val="tx2"/>
                </a:solidFill>
              </a:rPr>
              <a:t> defines scope)</a:t>
            </a:r>
            <a:br>
              <a:rPr lang="en-US" sz="1050" dirty="0">
                <a:solidFill>
                  <a:schemeClr val="tx2"/>
                </a:solidFill>
              </a:rPr>
            </a:br>
            <a:br>
              <a:rPr lang="en-US" sz="1050" dirty="0">
                <a:solidFill>
                  <a:schemeClr val="tx2"/>
                </a:solidFill>
              </a:rPr>
            </a:br>
            <a:r>
              <a:rPr lang="en-US" sz="1050" dirty="0">
                <a:solidFill>
                  <a:schemeClr val="tx2"/>
                </a:solidFill>
              </a:rPr>
              <a:t>Invokes </a:t>
            </a:r>
            <a:r>
              <a:rPr lang="en-US" sz="1050" dirty="0" err="1">
                <a:solidFill>
                  <a:schemeClr val="tx2"/>
                </a:solidFill>
              </a:rPr>
              <a:t>cbuild</a:t>
            </a:r>
            <a:r>
              <a:rPr lang="en-US" sz="1050" dirty="0">
                <a:solidFill>
                  <a:schemeClr val="tx2"/>
                </a:solidFill>
              </a:rPr>
              <a:t>-gen</a:t>
            </a:r>
            <a:br>
              <a:rPr lang="en-US" sz="1050" dirty="0">
                <a:solidFill>
                  <a:schemeClr val="tx2"/>
                </a:solidFill>
              </a:rPr>
            </a:br>
            <a:r>
              <a:rPr lang="en-US" sz="1050" dirty="0">
                <a:solidFill>
                  <a:schemeClr val="tx2"/>
                </a:solidFill>
              </a:rPr>
              <a:t>for build process</a:t>
            </a: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2505333" y="5348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4103048" y="3158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F7BB0C-8DDE-2E56-AD3D-87E3E4FA9B1B}"/>
              </a:ext>
            </a:extLst>
          </p:cNvPr>
          <p:cNvSpPr/>
          <p:nvPr/>
        </p:nvSpPr>
        <p:spPr>
          <a:xfrm>
            <a:off x="7003700" y="4094645"/>
            <a:ext cx="1540042" cy="569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IDE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4076172" y="3617931"/>
            <a:ext cx="669562" cy="6395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B3782B-B9D1-969F-5B9F-9E175217E558}"/>
              </a:ext>
            </a:extLst>
          </p:cNvPr>
          <p:cNvCxnSpPr>
            <a:cxnSpLocks/>
            <a:endCxn id="17" idx="1"/>
          </p:cNvCxnSpPr>
          <p:nvPr/>
        </p:nvCxnSpPr>
        <p:spPr>
          <a:xfrm flipV="1">
            <a:off x="3869544" y="4379400"/>
            <a:ext cx="3134156" cy="332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84F89B-5617-9C42-32AB-738A1BB7E549}"/>
              </a:ext>
            </a:extLst>
          </p:cNvPr>
          <p:cNvSpPr txBox="1"/>
          <p:nvPr/>
        </p:nvSpPr>
        <p:spPr>
          <a:xfrm>
            <a:off x="6834066" y="3031543"/>
            <a:ext cx="178669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When setup in context manager is changed (or items </a:t>
            </a:r>
            <a:r>
              <a:rPr lang="en-US" sz="1200" kern="1200" dirty="0" err="1">
                <a:solidFill>
                  <a:schemeClr val="tx2"/>
                </a:solidFill>
                <a:latin typeface="+mn-lt"/>
                <a:ea typeface="+mn-ea"/>
                <a:cs typeface="+mn-cs"/>
              </a:rPr>
              <a:t>modifed</a:t>
            </a:r>
            <a:r>
              <a:rPr lang="en-US" sz="1200" kern="1200" dirty="0">
                <a:solidFill>
                  <a:schemeClr val="tx2"/>
                </a:solidFill>
                <a:latin typeface="+mn-lt"/>
                <a:ea typeface="+mn-ea"/>
                <a:cs typeface="+mn-cs"/>
              </a:rPr>
              <a:t>), </a:t>
            </a:r>
            <a:r>
              <a:rPr lang="en-US" sz="1200" kern="1200" dirty="0" err="1">
                <a:solidFill>
                  <a:schemeClr val="tx2"/>
                </a:solidFill>
                <a:latin typeface="+mn-lt"/>
                <a:ea typeface="+mn-ea"/>
                <a:cs typeface="+mn-cs"/>
              </a:rPr>
              <a:t>csolution</a:t>
            </a:r>
            <a:r>
              <a:rPr lang="en-US" sz="1200" kern="1200" dirty="0">
                <a:solidFill>
                  <a:schemeClr val="tx2"/>
                </a:solidFill>
                <a:latin typeface="+mn-lt"/>
                <a:ea typeface="+mn-ea"/>
                <a:cs typeface="+mn-cs"/>
              </a:rPr>
              <a:t> is called</a:t>
            </a:r>
            <a:endParaRPr lang="en-US" sz="1200" dirty="0">
              <a:solidFill>
                <a:schemeClr val="tx2"/>
              </a:solidFill>
            </a:endParaRPr>
          </a:p>
        </p:txBody>
      </p:sp>
      <p:cxnSp>
        <p:nvCxnSpPr>
          <p:cNvPr id="71" name="Straight Arrow Connector 70">
            <a:extLst>
              <a:ext uri="{FF2B5EF4-FFF2-40B4-BE49-F238E27FC236}">
                <a16:creationId xmlns:a16="http://schemas.microsoft.com/office/drawing/2014/main" id="{ADD341E2-51D3-D58D-9344-267AD795F8BD}"/>
              </a:ext>
            </a:extLst>
          </p:cNvPr>
          <p:cNvCxnSpPr>
            <a:cxnSpLocks/>
            <a:endCxn id="56" idx="3"/>
          </p:cNvCxnSpPr>
          <p:nvPr/>
        </p:nvCxnSpPr>
        <p:spPr>
          <a:xfrm flipH="1" flipV="1">
            <a:off x="6290621" y="3158257"/>
            <a:ext cx="713079" cy="932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BC52724-4E05-9886-A566-AE9900C7D293}"/>
              </a:ext>
            </a:extLst>
          </p:cNvPr>
          <p:cNvSpPr txBox="1"/>
          <p:nvPr/>
        </p:nvSpPr>
        <p:spPr>
          <a:xfrm>
            <a:off x="6708430" y="5200464"/>
            <a:ext cx="17866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When build is invoked,</a:t>
            </a:r>
            <a:br>
              <a:rPr lang="en-US" sz="1200" dirty="0">
                <a:solidFill>
                  <a:schemeClr val="tx2"/>
                </a:solidFill>
              </a:rPr>
            </a:br>
            <a:r>
              <a:rPr lang="en-US" sz="1200" dirty="0" err="1">
                <a:solidFill>
                  <a:schemeClr val="tx2"/>
                </a:solidFill>
              </a:rPr>
              <a:t>cbuild</a:t>
            </a:r>
            <a:r>
              <a:rPr lang="en-US" sz="1200" dirty="0">
                <a:solidFill>
                  <a:schemeClr val="tx2"/>
                </a:solidFill>
              </a:rPr>
              <a:t>-gen is called. </a:t>
            </a:r>
          </a:p>
        </p:txBody>
      </p:sp>
      <p:cxnSp>
        <p:nvCxnSpPr>
          <p:cNvPr id="77" name="Straight Arrow Connector 76">
            <a:extLst>
              <a:ext uri="{FF2B5EF4-FFF2-40B4-BE49-F238E27FC236}">
                <a16:creationId xmlns:a16="http://schemas.microsoft.com/office/drawing/2014/main" id="{6AC8BDEA-0CD7-1934-A968-5CBE8CC7D898}"/>
              </a:ext>
            </a:extLst>
          </p:cNvPr>
          <p:cNvCxnSpPr>
            <a:cxnSpLocks/>
          </p:cNvCxnSpPr>
          <p:nvPr/>
        </p:nvCxnSpPr>
        <p:spPr>
          <a:xfrm flipH="1">
            <a:off x="6307007" y="4653309"/>
            <a:ext cx="696693" cy="67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a:t>Multi-Project Build Process: IDE and CLI</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Introduce `context-set`: defines the selected context for application</a:t>
            </a:r>
          </a:p>
        </p:txBody>
      </p:sp>
      <p:sp>
        <p:nvSpPr>
          <p:cNvPr id="82" name="TextBox 81">
            <a:extLst>
              <a:ext uri="{FF2B5EF4-FFF2-40B4-BE49-F238E27FC236}">
                <a16:creationId xmlns:a16="http://schemas.microsoft.com/office/drawing/2014/main" id="{77222870-E657-D4DB-049D-7D9A32E273DB}"/>
              </a:ext>
            </a:extLst>
          </p:cNvPr>
          <p:cNvSpPr txBox="1"/>
          <p:nvPr/>
        </p:nvSpPr>
        <p:spPr>
          <a:xfrm>
            <a:off x="9061120" y="2368293"/>
            <a:ext cx="1786690" cy="208672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Items are stored in User </a:t>
            </a:r>
            <a:r>
              <a:rPr lang="en-US" sz="1200" b="1" kern="1200" dirty="0" err="1">
                <a:solidFill>
                  <a:schemeClr val="tx2"/>
                </a:solidFill>
                <a:latin typeface="+mn-lt"/>
                <a:ea typeface="+mn-ea"/>
                <a:cs typeface="+mn-cs"/>
              </a:rPr>
              <a:t>User</a:t>
            </a:r>
            <a:r>
              <a:rPr lang="en-US" sz="1200" b="1" kern="1200" dirty="0">
                <a:solidFill>
                  <a:schemeClr val="tx2"/>
                </a:solidFill>
                <a:latin typeface="+mn-lt"/>
                <a:ea typeface="+mn-ea"/>
                <a:cs typeface="+mn-cs"/>
              </a:rPr>
              <a:t> Input Files</a:t>
            </a:r>
            <a:endParaRPr lang="en-US" sz="1200" kern="1200" dirty="0">
              <a:solidFill>
                <a:schemeClr val="tx2"/>
              </a:solidFill>
              <a:latin typeface="+mn-lt"/>
              <a:ea typeface="+mn-ea"/>
              <a:cs typeface="+mn-cs"/>
            </a:endParaRP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toolchain</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device, board, </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build-type, target-type</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components</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files</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options</a:t>
            </a:r>
            <a:br>
              <a:rPr lang="en-US" sz="1200" kern="1200" dirty="0">
                <a:solidFill>
                  <a:schemeClr val="tx2"/>
                </a:solidFill>
                <a:latin typeface="+mn-lt"/>
                <a:ea typeface="+mn-ea"/>
                <a:cs typeface="+mn-cs"/>
              </a:rPr>
            </a:br>
            <a:endParaRPr lang="en-US" sz="1200" kern="1200" dirty="0">
              <a:solidFill>
                <a:schemeClr val="tx2"/>
              </a:solidFill>
              <a:latin typeface="+mn-lt"/>
              <a:ea typeface="+mn-ea"/>
              <a:cs typeface="+mn-cs"/>
            </a:endParaRPr>
          </a:p>
        </p:txBody>
      </p:sp>
      <p:sp>
        <p:nvSpPr>
          <p:cNvPr id="83" name="Rectangle 82">
            <a:extLst>
              <a:ext uri="{FF2B5EF4-FFF2-40B4-BE49-F238E27FC236}">
                <a16:creationId xmlns:a16="http://schemas.microsoft.com/office/drawing/2014/main" id="{0EA87AED-7ADE-7367-EB5F-7041B7D12019}"/>
              </a:ext>
            </a:extLst>
          </p:cNvPr>
          <p:cNvSpPr/>
          <p:nvPr/>
        </p:nvSpPr>
        <p:spPr>
          <a:xfrm>
            <a:off x="4750579" y="4995012"/>
            <a:ext cx="1540042" cy="1190932"/>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-gen</a:t>
            </a:r>
          </a:p>
          <a:p>
            <a:pPr algn="ctr" eaLnBrk="0" fontAlgn="base" hangingPunct="0">
              <a:spcBef>
                <a:spcPct val="0"/>
              </a:spcBef>
              <a:spcAft>
                <a:spcPct val="0"/>
              </a:spcAft>
              <a:defRPr/>
            </a:pPr>
            <a:r>
              <a:rPr lang="en-US" sz="1050" kern="1200" dirty="0">
                <a:solidFill>
                  <a:schemeClr val="tx2"/>
                </a:solidFill>
                <a:latin typeface="+mn-lt"/>
                <a:ea typeface="+mn-ea"/>
                <a:cs typeface="+mn-cs"/>
              </a:rPr>
              <a:t>Build Process: uses the build control files to generate the output (via </a:t>
            </a:r>
            <a:r>
              <a:rPr lang="en-US" sz="1050" kern="1200" dirty="0" err="1">
                <a:solidFill>
                  <a:schemeClr val="tx2"/>
                </a:solidFill>
                <a:latin typeface="+mn-lt"/>
                <a:ea typeface="+mn-ea"/>
                <a:cs typeface="+mn-cs"/>
              </a:rPr>
              <a:t>CMake</a:t>
            </a:r>
            <a:r>
              <a:rPr lang="en-US" sz="1050" kern="1200" dirty="0">
                <a:solidFill>
                  <a:schemeClr val="tx2"/>
                </a:solidFill>
                <a:latin typeface="+mn-lt"/>
                <a:ea typeface="+mn-ea"/>
                <a:cs typeface="+mn-cs"/>
              </a:rPr>
              <a:t>,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84" name="Straight Arrow Connector 83">
            <a:extLst>
              <a:ext uri="{FF2B5EF4-FFF2-40B4-BE49-F238E27FC236}">
                <a16:creationId xmlns:a16="http://schemas.microsoft.com/office/drawing/2014/main" id="{C4EA3319-4DD9-93D6-DE4B-2FCAD7558E0B}"/>
              </a:ext>
            </a:extLst>
          </p:cNvPr>
          <p:cNvCxnSpPr>
            <a:cxnSpLocks/>
          </p:cNvCxnSpPr>
          <p:nvPr/>
        </p:nvCxnSpPr>
        <p:spPr>
          <a:xfrm flipV="1">
            <a:off x="4103047" y="5649820"/>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csolution</a:t>
            </a:r>
            <a:r>
              <a:rPr lang="en-US" sz="1600" b="1" dirty="0">
                <a:solidFill>
                  <a:schemeClr val="tx2"/>
                </a:solidFill>
              </a:rPr>
              <a:t> command-line defines context-set:</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--context HelloWorld_cm0plus.Debug+FRDM-K32L3A6 --context -HelloWorld_cm4.Release+FRDM-K32L3A6</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59965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479425" y="3769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79425" y="2220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686053" y="2547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2913646" y="2237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348007" y="2283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5" name="TextBox 64">
            <a:extLst>
              <a:ext uri="{FF2B5EF4-FFF2-40B4-BE49-F238E27FC236}">
                <a16:creationId xmlns:a16="http://schemas.microsoft.com/office/drawing/2014/main" id="{594D4E9B-4064-4977-9062-F920D0BDD75B}"/>
              </a:ext>
            </a:extLst>
          </p:cNvPr>
          <p:cNvSpPr txBox="1"/>
          <p:nvPr/>
        </p:nvSpPr>
        <p:spPr>
          <a:xfrm>
            <a:off x="426395" y="3837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699195" y="4117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668400" y="5094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2266115" y="2904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2264024" y="3363931"/>
            <a:ext cx="644777" cy="66698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err="1"/>
              <a:t>Lockfile</a:t>
            </a:r>
            <a:r>
              <a:rPr lang="en-US" dirty="0"/>
              <a:t> Build Process: Set Pack Versions</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Verify Versions of Build tools and software components</a:t>
            </a:r>
          </a:p>
        </p:txBody>
      </p: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cbuild</a:t>
            </a:r>
            <a:r>
              <a:rPr lang="en-US" sz="1600" b="1" dirty="0">
                <a:solidFill>
                  <a:schemeClr val="tx2"/>
                </a:solidFill>
              </a:rPr>
              <a:t>/</a:t>
            </a:r>
            <a:r>
              <a:rPr lang="en-US" sz="1600" b="1" dirty="0" err="1">
                <a:solidFill>
                  <a:schemeClr val="tx2"/>
                </a:solidFill>
              </a:rPr>
              <a:t>csolution</a:t>
            </a:r>
            <a:r>
              <a:rPr lang="en-US" sz="1600" b="1" dirty="0">
                <a:solidFill>
                  <a:schemeClr val="tx2"/>
                </a:solidFill>
              </a:rPr>
              <a:t> command-line option:  --</a:t>
            </a:r>
            <a:r>
              <a:rPr lang="en-US" sz="1600" b="1" dirty="0" err="1">
                <a:solidFill>
                  <a:schemeClr val="tx2"/>
                </a:solidFill>
              </a:rPr>
              <a:t>lockfile</a:t>
            </a:r>
            <a:r>
              <a:rPr lang="en-US" sz="1600" b="1" dirty="0">
                <a:solidFill>
                  <a:schemeClr val="tx2"/>
                </a:solidFill>
              </a:rPr>
              <a:t>   -K</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lockfile</a:t>
            </a:r>
            <a:r>
              <a:rPr lang="en-US" sz="1100" b="0" dirty="0">
                <a:solidFill>
                  <a:srgbClr val="000000"/>
                </a:solidFill>
                <a:effectLst/>
                <a:latin typeface="Consolas" panose="020B0609020204030204" pitchFamily="49" charset="0"/>
              </a:rPr>
              <a:t> [&lt;</a:t>
            </a:r>
            <a:r>
              <a:rPr lang="en-US" sz="1100" b="0" dirty="0" err="1">
                <a:solidFill>
                  <a:srgbClr val="000000"/>
                </a:solidFill>
                <a:effectLst/>
                <a:latin typeface="Consolas" panose="020B0609020204030204" pitchFamily="49" charset="0"/>
              </a:rPr>
              <a:t>name.cbuild-idx.yml</a:t>
            </a:r>
            <a:r>
              <a:rPr lang="en-US" sz="1100" b="0" dirty="0">
                <a:solidFill>
                  <a:srgbClr val="000000"/>
                </a:solidFill>
                <a:effectLst/>
                <a:latin typeface="Consolas" panose="020B0609020204030204" pitchFamily="49" charset="0"/>
              </a:rPr>
              <a:t>]    (default is the same name as the </a:t>
            </a:r>
            <a:r>
              <a:rPr lang="en-US" sz="1100" b="0" dirty="0" err="1">
                <a:solidFill>
                  <a:srgbClr val="000000"/>
                </a:solidFill>
                <a:effectLst/>
                <a:latin typeface="Consolas" panose="020B0609020204030204" pitchFamily="49" charset="0"/>
              </a:rPr>
              <a:t>csolution.yml</a:t>
            </a:r>
            <a:r>
              <a:rPr lang="en-US" sz="1100" b="0" dirty="0">
                <a:solidFill>
                  <a:srgbClr val="000000"/>
                </a:solidFill>
                <a:effectLst/>
                <a:latin typeface="Consolas" panose="020B0609020204030204" pitchFamily="49" charset="0"/>
              </a:rPr>
              <a:t> input file)            </a:t>
            </a:r>
            <a:endParaRPr lang="en-US" b="0" dirty="0">
              <a:solidFill>
                <a:srgbClr val="000000"/>
              </a:solidFill>
              <a:effectLst/>
              <a:latin typeface="Consolas" panose="020B0609020204030204" pitchFamily="49" charset="0"/>
            </a:endParaRPr>
          </a:p>
        </p:txBody>
      </p:sp>
      <p:cxnSp>
        <p:nvCxnSpPr>
          <p:cNvPr id="2" name="Straight Arrow Connector 1">
            <a:extLst>
              <a:ext uri="{FF2B5EF4-FFF2-40B4-BE49-F238E27FC236}">
                <a16:creationId xmlns:a16="http://schemas.microsoft.com/office/drawing/2014/main" id="{3B049655-DBB2-9F2E-15DA-55D5D9083AC2}"/>
              </a:ext>
            </a:extLst>
          </p:cNvPr>
          <p:cNvCxnSpPr>
            <a:cxnSpLocks/>
          </p:cNvCxnSpPr>
          <p:nvPr/>
        </p:nvCxnSpPr>
        <p:spPr>
          <a:xfrm flipV="1">
            <a:off x="2264024" y="3582423"/>
            <a:ext cx="644777" cy="706760"/>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68A73EA-AC07-6FD5-9F86-1D8A9ACE4A28}"/>
              </a:ext>
            </a:extLst>
          </p:cNvPr>
          <p:cNvSpPr txBox="1"/>
          <p:nvPr/>
        </p:nvSpPr>
        <p:spPr>
          <a:xfrm>
            <a:off x="4693401" y="2202839"/>
            <a:ext cx="6711200" cy="437350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When --</a:t>
            </a:r>
            <a:r>
              <a:rPr lang="en-US" sz="1600" kern="1200" dirty="0" err="1">
                <a:solidFill>
                  <a:schemeClr val="tx2"/>
                </a:solidFill>
                <a:latin typeface="+mn-lt"/>
                <a:ea typeface="+mn-ea"/>
                <a:cs typeface="+mn-cs"/>
              </a:rPr>
              <a:t>lockfile</a:t>
            </a:r>
            <a:r>
              <a:rPr lang="en-US" sz="1600" kern="1200" dirty="0">
                <a:solidFill>
                  <a:schemeClr val="tx2"/>
                </a:solidFill>
                <a:latin typeface="+mn-lt"/>
                <a:ea typeface="+mn-ea"/>
                <a:cs typeface="+mn-cs"/>
              </a:rPr>
              <a:t> is used, the </a:t>
            </a:r>
            <a:r>
              <a:rPr lang="en-US" sz="1600" kern="1200" dirty="0" err="1">
                <a:solidFill>
                  <a:schemeClr val="tx2"/>
                </a:solidFill>
                <a:latin typeface="+mn-lt"/>
                <a:ea typeface="+mn-ea"/>
                <a:cs typeface="+mn-cs"/>
              </a:rPr>
              <a:t>csolution</a:t>
            </a:r>
            <a:r>
              <a:rPr lang="en-US" sz="1600" kern="1200" dirty="0">
                <a:solidFill>
                  <a:schemeClr val="tx2"/>
                </a:solidFill>
                <a:latin typeface="+mn-lt"/>
                <a:ea typeface="+mn-ea"/>
                <a:cs typeface="+mn-cs"/>
              </a:rPr>
              <a:t> tool:</a:t>
            </a:r>
          </a:p>
          <a:p>
            <a:pPr marL="285750" indent="-285750" algn="l" defTabSz="914400" rtl="0" eaLnBrk="1" latinLnBrk="0" hangingPunct="1">
              <a:lnSpc>
                <a:spcPct val="90000"/>
              </a:lnSpc>
              <a:spcBef>
                <a:spcPts val="0"/>
              </a:spcBef>
              <a:spcAft>
                <a:spcPts val="600"/>
              </a:spcAft>
              <a:buFontTx/>
              <a:buChar char="-"/>
            </a:pPr>
            <a:r>
              <a:rPr lang="en-US" sz="1600" dirty="0">
                <a:solidFill>
                  <a:schemeClr val="tx2"/>
                </a:solidFill>
              </a:rPr>
              <a:t>reads back the *.</a:t>
            </a:r>
            <a:r>
              <a:rPr lang="en-US" sz="1600" dirty="0" err="1">
                <a:solidFill>
                  <a:schemeClr val="tx2"/>
                </a:solidFill>
              </a:rPr>
              <a:t>cbuild-idx.yml</a:t>
            </a:r>
            <a:r>
              <a:rPr lang="en-US" sz="1600" dirty="0">
                <a:solidFill>
                  <a:schemeClr val="tx2"/>
                </a:solidFill>
              </a:rPr>
              <a:t> and &lt;context&gt;.</a:t>
            </a:r>
            <a:r>
              <a:rPr lang="en-US" sz="1600" dirty="0" err="1">
                <a:solidFill>
                  <a:schemeClr val="tx2"/>
                </a:solidFill>
              </a:rPr>
              <a:t>cbuild.yml</a:t>
            </a:r>
            <a:r>
              <a:rPr lang="en-US" sz="1600" dirty="0">
                <a:solidFill>
                  <a:schemeClr val="tx2"/>
                </a:solidFill>
              </a:rPr>
              <a:t> files of a previous build. If these files do not exist a warning is issued, and command is executed without --</a:t>
            </a:r>
            <a:r>
              <a:rPr lang="en-US" sz="1600" dirty="0" err="1">
                <a:solidFill>
                  <a:schemeClr val="tx2"/>
                </a:solidFill>
              </a:rPr>
              <a:t>lockfile</a:t>
            </a:r>
            <a:r>
              <a:rPr lang="en-US" sz="1600" dirty="0">
                <a:solidFill>
                  <a:schemeClr val="tx2"/>
                </a:solidFill>
              </a:rPr>
              <a:t> behavior.</a:t>
            </a:r>
          </a:p>
          <a:p>
            <a:pPr marL="285750" indent="-285750" algn="l" defTabSz="914400" rtl="0" eaLnBrk="1" latinLnBrk="0" hangingPunct="1">
              <a:lnSpc>
                <a:spcPct val="90000"/>
              </a:lnSpc>
              <a:spcBef>
                <a:spcPts val="0"/>
              </a:spcBef>
              <a:spcAft>
                <a:spcPts val="600"/>
              </a:spcAft>
              <a:buFontTx/>
              <a:buChar char="-"/>
            </a:pPr>
            <a:r>
              <a:rPr lang="en-US" sz="1600" dirty="0">
                <a:solidFill>
                  <a:schemeClr val="tx2"/>
                </a:solidFill>
              </a:rPr>
              <a:t>Uses the same pack versions as specified in these files, even when the *.</a:t>
            </a:r>
            <a:r>
              <a:rPr lang="en-US" sz="1600" dirty="0" err="1">
                <a:solidFill>
                  <a:schemeClr val="tx2"/>
                </a:solidFill>
              </a:rPr>
              <a:t>csolution.yml</a:t>
            </a:r>
            <a:r>
              <a:rPr lang="en-US" sz="1600" dirty="0">
                <a:solidFill>
                  <a:schemeClr val="tx2"/>
                </a:solidFill>
              </a:rPr>
              <a:t>, *.</a:t>
            </a:r>
            <a:r>
              <a:rPr lang="en-US" sz="1600" dirty="0" err="1">
                <a:solidFill>
                  <a:schemeClr val="tx2"/>
                </a:solidFill>
              </a:rPr>
              <a:t>cproject.yml</a:t>
            </a:r>
            <a:r>
              <a:rPr lang="en-US" sz="1600" dirty="0">
                <a:solidFill>
                  <a:schemeClr val="tx2"/>
                </a:solidFill>
              </a:rPr>
              <a:t>, *.</a:t>
            </a:r>
            <a:r>
              <a:rPr lang="en-US" sz="1600" dirty="0" err="1">
                <a:solidFill>
                  <a:schemeClr val="tx2"/>
                </a:solidFill>
              </a:rPr>
              <a:t>clayer.yml</a:t>
            </a:r>
            <a:r>
              <a:rPr lang="en-US" sz="1600" dirty="0">
                <a:solidFill>
                  <a:schemeClr val="tx2"/>
                </a:solidFill>
              </a:rPr>
              <a:t> do not specify versions.</a:t>
            </a:r>
            <a:br>
              <a:rPr lang="en-US" sz="1600" dirty="0">
                <a:solidFill>
                  <a:schemeClr val="tx2"/>
                </a:solidFill>
              </a:rPr>
            </a:br>
            <a:r>
              <a:rPr lang="en-US" sz="1600" dirty="0">
                <a:solidFill>
                  <a:schemeClr val="tx2"/>
                </a:solidFill>
              </a:rPr>
              <a:t>If a newer version is explicitly requested by the *.</a:t>
            </a:r>
            <a:r>
              <a:rPr lang="en-US" sz="1600" dirty="0" err="1">
                <a:solidFill>
                  <a:schemeClr val="tx2"/>
                </a:solidFill>
              </a:rPr>
              <a:t>yml</a:t>
            </a:r>
            <a:r>
              <a:rPr lang="en-US" sz="1600" dirty="0">
                <a:solidFill>
                  <a:schemeClr val="tx2"/>
                </a:solidFill>
              </a:rPr>
              <a:t> user input files, an warning is issued, but the new version is used.</a:t>
            </a:r>
          </a:p>
          <a:p>
            <a:pPr marL="285750" indent="-285750" algn="l" defTabSz="914400" rtl="0" eaLnBrk="1" latinLnBrk="0" hangingPunct="1">
              <a:lnSpc>
                <a:spcPct val="90000"/>
              </a:lnSpc>
              <a:spcBef>
                <a:spcPts val="0"/>
              </a:spcBef>
              <a:spcAft>
                <a:spcPts val="600"/>
              </a:spcAft>
              <a:buFontTx/>
              <a:buChar char="-"/>
            </a:pPr>
            <a:r>
              <a:rPr lang="en-US" sz="1600" dirty="0">
                <a:solidFill>
                  <a:schemeClr val="tx2"/>
                </a:solidFill>
              </a:rPr>
              <a:t>Verifies that the same build tools (compiler toolchain) and software components are used as in previous build.  In case of mismatch a warning is issued.</a:t>
            </a:r>
          </a:p>
          <a:p>
            <a:pPr algn="l" defTabSz="914400" rtl="0" eaLnBrk="1" latinLnBrk="0" hangingPunct="1">
              <a:lnSpc>
                <a:spcPct val="90000"/>
              </a:lnSpc>
              <a:spcBef>
                <a:spcPts val="0"/>
              </a:spcBef>
              <a:spcAft>
                <a:spcPts val="600"/>
              </a:spcAft>
            </a:pPr>
            <a:r>
              <a:rPr lang="en-US" sz="1600" dirty="0">
                <a:solidFill>
                  <a:schemeClr val="tx2"/>
                </a:solidFill>
              </a:rPr>
              <a:t>The --</a:t>
            </a:r>
            <a:r>
              <a:rPr lang="en-US" sz="1600" dirty="0" err="1">
                <a:solidFill>
                  <a:schemeClr val="tx2"/>
                </a:solidFill>
              </a:rPr>
              <a:t>lockfile</a:t>
            </a:r>
            <a:r>
              <a:rPr lang="en-US" sz="1600" dirty="0">
                <a:solidFill>
                  <a:schemeClr val="tx2"/>
                </a:solidFill>
              </a:rPr>
              <a:t> option can be combined with various other options, such as list packs.  It is therefore considered for downloading the software packs that are required.</a:t>
            </a:r>
          </a:p>
          <a:p>
            <a:pPr algn="l" defTabSz="914400" rtl="0" eaLnBrk="1" latinLnBrk="0" hangingPunct="1">
              <a:lnSpc>
                <a:spcPct val="90000"/>
              </a:lnSpc>
              <a:spcBef>
                <a:spcPts val="0"/>
              </a:spcBef>
              <a:spcAft>
                <a:spcPts val="600"/>
              </a:spcAft>
            </a:pPr>
            <a:r>
              <a:rPr lang="en-US" sz="1600" b="1" dirty="0">
                <a:solidFill>
                  <a:schemeClr val="tx2"/>
                </a:solidFill>
              </a:rPr>
              <a:t>NOTE:</a:t>
            </a:r>
            <a:r>
              <a:rPr lang="en-US" sz="1600" dirty="0">
                <a:solidFill>
                  <a:schemeClr val="tx2"/>
                </a:solidFill>
              </a:rPr>
              <a:t> *</a:t>
            </a:r>
            <a:r>
              <a:rPr lang="en-US" sz="1600" dirty="0" err="1">
                <a:solidFill>
                  <a:schemeClr val="tx2"/>
                </a:solidFill>
              </a:rPr>
              <a:t>cbuild</a:t>
            </a:r>
            <a:r>
              <a:rPr lang="en-US" sz="1600" dirty="0">
                <a:solidFill>
                  <a:schemeClr val="tx2"/>
                </a:solidFill>
              </a:rPr>
              <a:t>*.</a:t>
            </a:r>
            <a:r>
              <a:rPr lang="en-US" sz="1600" dirty="0" err="1">
                <a:solidFill>
                  <a:schemeClr val="tx2"/>
                </a:solidFill>
              </a:rPr>
              <a:t>yml</a:t>
            </a:r>
            <a:r>
              <a:rPr lang="en-US" sz="1600" dirty="0">
                <a:solidFill>
                  <a:schemeClr val="tx2"/>
                </a:solidFill>
              </a:rPr>
              <a:t> files should be considered as part of the project and therefore committed to a repository. They should the consolidated files/components/versions etc. and maybe be therefore useful during analysis of version differences.</a:t>
            </a:r>
          </a:p>
        </p:txBody>
      </p:sp>
    </p:spTree>
    <p:extLst>
      <p:ext uri="{BB962C8B-B14F-4D97-AF65-F5344CB8AC3E}">
        <p14:creationId xmlns:p14="http://schemas.microsoft.com/office/powerpoint/2010/main" val="477019031"/>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4635</TotalTime>
  <Words>5004</Words>
  <Application>Microsoft Office PowerPoint</Application>
  <PresentationFormat>Widescreen</PresentationFormat>
  <Paragraphs>688</Paragraphs>
  <Slides>27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-apple-system</vt:lpstr>
      <vt:lpstr>Arial</vt:lpstr>
      <vt:lpstr>Calibri</vt:lpstr>
      <vt:lpstr>Consolas</vt:lpstr>
      <vt:lpstr>Courier New</vt:lpstr>
      <vt:lpstr>Times New Roman</vt:lpstr>
      <vt:lpstr>Wingdings</vt:lpstr>
      <vt:lpstr>Arm_PPT_Public</vt:lpstr>
      <vt:lpstr>CMSIS-Toolbox: Basis for next generation software tooling</vt:lpstr>
      <vt:lpstr>PowerPoint Presentation</vt:lpstr>
      <vt:lpstr>PowerPoint Presentation</vt:lpstr>
      <vt:lpstr>PowerPoint Presentation</vt:lpstr>
      <vt:lpstr>PowerPoint Presentation</vt:lpstr>
      <vt:lpstr>PowerPoint Presentation</vt:lpstr>
      <vt:lpstr>PowerPoint Presentation</vt:lpstr>
      <vt:lpstr>Multi-Project Build Process: IDE and CLI</vt:lpstr>
      <vt:lpstr>Lockfile Build Process: Set Pack Versions</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PowerPoint Presentation</vt:lpstr>
      <vt:lpstr>PowerPoint Presentation</vt:lpstr>
      <vt:lpstr>PowerPoint Presentation</vt:lpstr>
      <vt:lpstr>IoT Workshop Example - Structure</vt:lpstr>
      <vt:lpstr>Roadmap H1’2023 – CMSIS-Toolbox 2.0</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38</cp:revision>
  <dcterms:created xsi:type="dcterms:W3CDTF">2021-11-12T09:09:53Z</dcterms:created>
  <dcterms:modified xsi:type="dcterms:W3CDTF">2023-06-28T15:12:09Z</dcterms:modified>
</cp:coreProperties>
</file>