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5"/>
  </p:notesMasterIdLst>
  <p:handoutMasterIdLst>
    <p:handoutMasterId r:id="rId46"/>
  </p:handoutMasterIdLst>
  <p:sldIdLst>
    <p:sldId id="2145705747" r:id="rId2"/>
    <p:sldId id="345" r:id="rId3"/>
    <p:sldId id="2123260239" r:id="rId4"/>
    <p:sldId id="2147376045" r:id="rId5"/>
    <p:sldId id="2147376049" r:id="rId6"/>
    <p:sldId id="2147376050" r:id="rId7"/>
    <p:sldId id="2123260240" r:id="rId8"/>
    <p:sldId id="2123260241" r:id="rId9"/>
    <p:sldId id="14964" r:id="rId10"/>
    <p:sldId id="2147376043" r:id="rId11"/>
    <p:sldId id="2147376044" r:id="rId12"/>
    <p:sldId id="14961" r:id="rId13"/>
    <p:sldId id="14942" r:id="rId14"/>
    <p:sldId id="14535" r:id="rId15"/>
    <p:sldId id="2123260222" r:id="rId16"/>
    <p:sldId id="2147376041" r:id="rId17"/>
    <p:sldId id="2147376042" r:id="rId18"/>
    <p:sldId id="14965" r:id="rId19"/>
    <p:sldId id="2123260230" r:id="rId20"/>
    <p:sldId id="2123260194" r:id="rId21"/>
    <p:sldId id="2123260231" r:id="rId22"/>
    <p:sldId id="2123260234" r:id="rId23"/>
    <p:sldId id="2123260235" r:id="rId24"/>
    <p:sldId id="2147376051" r:id="rId25"/>
    <p:sldId id="2123260237" r:id="rId26"/>
    <p:sldId id="2123260238" r:id="rId27"/>
    <p:sldId id="2123260232" r:id="rId28"/>
    <p:sldId id="2123260236" r:id="rId29"/>
    <p:sldId id="2123260242" r:id="rId30"/>
    <p:sldId id="2147376040" r:id="rId31"/>
    <p:sldId id="2147376046" r:id="rId32"/>
    <p:sldId id="435" r:id="rId33"/>
    <p:sldId id="2147376047" r:id="rId34"/>
    <p:sldId id="2147376048" r:id="rId35"/>
    <p:sldId id="439" r:id="rId36"/>
    <p:sldId id="440" r:id="rId37"/>
    <p:sldId id="437" r:id="rId38"/>
    <p:sldId id="429" r:id="rId39"/>
    <p:sldId id="441" r:id="rId40"/>
    <p:sldId id="436" r:id="rId41"/>
    <p:sldId id="430" r:id="rId42"/>
    <p:sldId id="438" r:id="rId43"/>
    <p:sldId id="42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35" d="100"/>
          <a:sy n="135" d="100"/>
        </p:scale>
        <p:origin x="156" y="648"/>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04/12/2023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04/12/2023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33</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35</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36</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38</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39</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41</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42</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14</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26</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29</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31</a:t>
            </a:fld>
            <a:endParaRPr lang="en-US" altLang="en-US"/>
          </a:p>
        </p:txBody>
      </p:sp>
    </p:spTree>
    <p:extLst>
      <p:ext uri="{BB962C8B-B14F-4D97-AF65-F5344CB8AC3E}">
        <p14:creationId xmlns:p14="http://schemas.microsoft.com/office/powerpoint/2010/main" val="52066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628185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dirty="0">
                <a:solidFill>
                  <a:schemeClr val="tx1">
                    <a:lumMod val="65000"/>
                    <a:lumOff val="35000"/>
                  </a:schemeClr>
                </a:solidFill>
              </a:rPr>
              <a:t>Best-in-class embedded development system </a:t>
            </a:r>
            <a:br>
              <a:rPr lang="en-GB" sz="1600" dirty="0">
                <a:solidFill>
                  <a:schemeClr val="tx1">
                    <a:lumMod val="65000"/>
                    <a:lumOff val="35000"/>
                  </a:schemeClr>
                </a:solidFill>
              </a:rPr>
            </a:br>
            <a:r>
              <a:rPr lang="en-GB" sz="1600" dirty="0">
                <a:solidFill>
                  <a:schemeClr val="tx1">
                    <a:lumMod val="65000"/>
                    <a:lumOff val="35000"/>
                  </a:schemeClr>
                </a:solidFill>
              </a:rPr>
              <a:t>for Cortex-M microcontrollers</a:t>
            </a:r>
          </a:p>
          <a:p>
            <a:pPr marL="285750" indent="-285750" algn="l"/>
            <a:r>
              <a:rPr lang="en-GB" sz="1600" dirty="0">
                <a:solidFill>
                  <a:schemeClr val="tx1">
                    <a:lumMod val="65000"/>
                    <a:lumOff val="35000"/>
                  </a:schemeClr>
                </a:solidFill>
              </a:rPr>
              <a:t>Command-Line and IDE workflows based </a:t>
            </a:r>
            <a:br>
              <a:rPr lang="en-GB" sz="1600" dirty="0">
                <a:solidFill>
                  <a:schemeClr val="tx1">
                    <a:lumMod val="65000"/>
                    <a:lumOff val="35000"/>
                  </a:schemeClr>
                </a:solidFill>
              </a:rPr>
            </a:br>
            <a:r>
              <a:rPr lang="en-GB" sz="1600" dirty="0">
                <a:solidFill>
                  <a:schemeClr val="tx1">
                    <a:lumMod val="65000"/>
                    <a:lumOff val="35000"/>
                  </a:schemeClr>
                </a:solidFill>
              </a:rPr>
              <a:t>on CMSIS-Toolbox</a:t>
            </a:r>
          </a:p>
          <a:p>
            <a:pPr marL="285750" indent="-285750" algn="l"/>
            <a:r>
              <a:rPr lang="en-GB" sz="1600" dirty="0">
                <a:solidFill>
                  <a:schemeClr val="tx1">
                    <a:lumMod val="65000"/>
                    <a:lumOff val="35000"/>
                  </a:schemeClr>
                </a:solidFill>
              </a:rPr>
              <a:t>Arm C/C++ Compiler with </a:t>
            </a:r>
            <a:r>
              <a:rPr lang="en-GB" sz="1600" dirty="0" err="1">
                <a:solidFill>
                  <a:schemeClr val="tx1">
                    <a:lumMod val="65000"/>
                    <a:lumOff val="35000"/>
                  </a:schemeClr>
                </a:solidFill>
              </a:rPr>
              <a:t>FuSa</a:t>
            </a:r>
            <a:r>
              <a:rPr lang="en-GB" sz="1600" dirty="0">
                <a:solidFill>
                  <a:schemeClr val="tx1">
                    <a:lumMod val="65000"/>
                    <a:lumOff val="35000"/>
                  </a:schemeClr>
                </a:solidFill>
              </a:rPr>
              <a:t> certification</a:t>
            </a:r>
          </a:p>
          <a:p>
            <a:pPr marL="285750" indent="-285750" algn="l"/>
            <a:r>
              <a:rPr lang="en-GB" sz="1600" dirty="0">
                <a:solidFill>
                  <a:schemeClr val="tx1">
                    <a:lumMod val="65000"/>
                    <a:lumOff val="35000"/>
                  </a:schemeClr>
                </a:solidFill>
              </a:rPr>
              <a:t>Based on CMSIS software standards</a:t>
            </a:r>
          </a:p>
          <a:p>
            <a:pPr marL="285750" indent="-285750" algn="l"/>
            <a:r>
              <a:rPr lang="en-GB" sz="1600" dirty="0">
                <a:solidFill>
                  <a:schemeClr val="tx1">
                    <a:lumMod val="65000"/>
                    <a:lumOff val="35000"/>
                  </a:schemeClr>
                </a:solidFill>
              </a:rPr>
              <a:t>Host Support: Windows, Linux, </a:t>
            </a:r>
            <a:br>
              <a:rPr lang="en-GB" sz="1600" dirty="0">
                <a:solidFill>
                  <a:schemeClr val="tx1">
                    <a:lumMod val="65000"/>
                    <a:lumOff val="35000"/>
                  </a:schemeClr>
                </a:solidFill>
              </a:rPr>
            </a:br>
            <a:r>
              <a:rPr lang="en-GB" sz="1600" dirty="0">
                <a:solidFill>
                  <a:schemeClr val="tx1">
                    <a:lumMod val="65000"/>
                    <a:lumOff val="35000"/>
                  </a:schemeClr>
                </a:solidFill>
              </a:rPr>
              <a:t>Mac OS – and Cloud</a:t>
            </a:r>
          </a:p>
          <a:p>
            <a:pPr marL="0" indent="0" algn="l">
              <a:buNone/>
            </a:pPr>
            <a:endParaRPr lang="en-US" sz="1600" dirty="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sp>
        <p:nvSpPr>
          <p:cNvPr id="13" name="Rectangle 12">
            <a:extLst>
              <a:ext uri="{FF2B5EF4-FFF2-40B4-BE49-F238E27FC236}">
                <a16:creationId xmlns:a16="http://schemas.microsoft.com/office/drawing/2014/main" id="{593F40A8-10DB-C5C9-DE7C-D1076D88FBD1}"/>
              </a:ext>
            </a:extLst>
          </p:cNvPr>
          <p:cNvSpPr/>
          <p:nvPr/>
        </p:nvSpPr>
        <p:spPr>
          <a:xfrm>
            <a:off x="5692114" y="1309250"/>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5822747" y="1461986"/>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a:ln>
                  <a:noFill/>
                </a:ln>
                <a:solidFill>
                  <a:schemeClr val="tx2"/>
                </a:solidFill>
                <a:effectLst/>
                <a:uLnTx/>
                <a:uFillTx/>
                <a:latin typeface="Calibri"/>
                <a:ea typeface="ＭＳ Ｐゴシック" panose="020B0600070205080204" pitchFamily="34" charset="-128"/>
                <a:cs typeface="+mn-cs"/>
              </a:rPr>
              <a:t>Software Application</a:t>
            </a:r>
          </a:p>
        </p:txBody>
      </p:sp>
      <p:sp>
        <p:nvSpPr>
          <p:cNvPr id="18" name="Rectangle 17">
            <a:extLst>
              <a:ext uri="{FF2B5EF4-FFF2-40B4-BE49-F238E27FC236}">
                <a16:creationId xmlns:a16="http://schemas.microsoft.com/office/drawing/2014/main" id="{899BAC2B-AFD4-6E3A-0720-D050DB27D7BF}"/>
              </a:ext>
            </a:extLst>
          </p:cNvPr>
          <p:cNvSpPr/>
          <p:nvPr/>
        </p:nvSpPr>
        <p:spPr>
          <a:xfrm>
            <a:off x="7541653" y="1461985"/>
            <a:ext cx="1543453"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7541653" y="2907803"/>
            <a:ext cx="1551974"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317640" y="2754360"/>
            <a:ext cx="0" cy="15344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7374721" y="3212246"/>
            <a:ext cx="16693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106683"/>
            <a:ext cx="3495488"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129268"/>
            <a:ext cx="273915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5958399" y="2551259"/>
            <a:ext cx="1294600" cy="886602"/>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1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7677199" y="1785554"/>
            <a:ext cx="1324125" cy="817934"/>
          </a:xfrm>
          <a:prstGeom prst="flowChartMultidocument">
            <a:avLst/>
          </a:prstGeom>
          <a:solidFill>
            <a:schemeClr val="bg1"/>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100" dirty="0">
                <a:solidFill>
                  <a:schemeClr val="bg2">
                    <a:lumMod val="25000"/>
                  </a:schemeClr>
                </a:solidFill>
                <a:latin typeface="Calibri"/>
              </a:rPr>
              <a:t>Board</a:t>
            </a:r>
            <a:br>
              <a:rPr lang="en-US" sz="1100" dirty="0">
                <a:solidFill>
                  <a:schemeClr val="bg2">
                    <a:lumMod val="25000"/>
                  </a:schemeClr>
                </a:solidFill>
                <a:latin typeface="Calibri"/>
              </a:rPr>
            </a:br>
            <a:r>
              <a:rPr lang="en-US" sz="1100" dirty="0">
                <a:solidFill>
                  <a:schemeClr val="bg2">
                    <a:lumMod val="25000"/>
                  </a:schemeClr>
                </a:solidFill>
                <a:latin typeface="Calibri"/>
              </a:rPr>
              <a:t>Generic </a:t>
            </a: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Flowchart: Document 13">
            <a:extLst>
              <a:ext uri="{FF2B5EF4-FFF2-40B4-BE49-F238E27FC236}">
                <a16:creationId xmlns:a16="http://schemas.microsoft.com/office/drawing/2014/main" id="{38BE52EA-280B-2318-A777-D46E816B79CA}"/>
              </a:ext>
            </a:extLst>
          </p:cNvPr>
          <p:cNvSpPr/>
          <p:nvPr/>
        </p:nvSpPr>
        <p:spPr>
          <a:xfrm>
            <a:off x="5939059" y="1731898"/>
            <a:ext cx="1294600" cy="707803"/>
          </a:xfrm>
          <a:prstGeom prst="flowChartDocumen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csolution.yml</a:t>
            </a:r>
            <a:br>
              <a:rPr kumimoji="0" lang="en-US" sz="2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user input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User </a:t>
            </a:r>
            <a:r>
              <a:rPr lang="en-US" sz="1200" b="1" kern="1200" dirty="0" err="1">
                <a:solidFill>
                  <a:schemeClr val="tx2"/>
                </a:solidFill>
                <a:latin typeface="+mn-lt"/>
                <a:ea typeface="+mn-ea"/>
                <a:cs typeface="+mn-cs"/>
              </a:rPr>
              <a:t>User</a:t>
            </a:r>
            <a:r>
              <a:rPr lang="en-US" sz="1200" b="1" kern="1200" dirty="0">
                <a:solidFill>
                  <a:schemeClr val="tx2"/>
                </a:solidFill>
                <a:latin typeface="+mn-lt"/>
                <a:ea typeface="+mn-ea"/>
                <a:cs typeface="+mn-cs"/>
              </a:rPr>
              <a:t> Input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479425" y="3769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79425" y="2220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686053" y="2547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2913646" y="2237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348007" y="2283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5" name="TextBox 64">
            <a:extLst>
              <a:ext uri="{FF2B5EF4-FFF2-40B4-BE49-F238E27FC236}">
                <a16:creationId xmlns:a16="http://schemas.microsoft.com/office/drawing/2014/main" id="{594D4E9B-4064-4977-9062-F920D0BDD75B}"/>
              </a:ext>
            </a:extLst>
          </p:cNvPr>
          <p:cNvSpPr txBox="1"/>
          <p:nvPr/>
        </p:nvSpPr>
        <p:spPr>
          <a:xfrm>
            <a:off x="426395" y="3837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699195" y="4117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668400" y="5094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2266115" y="2904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2264024" y="3363931"/>
            <a:ext cx="644777" cy="66698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err="1"/>
              <a:t>Lockfile</a:t>
            </a:r>
            <a:r>
              <a:rPr lang="en-US" dirty="0"/>
              <a:t> Build Process: Set Pack Versions</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Verify Versions of Build tools and software components</a:t>
            </a:r>
          </a:p>
        </p:txBody>
      </p: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cbuild</a:t>
            </a:r>
            <a:r>
              <a:rPr lang="en-US" sz="1600" b="1" dirty="0">
                <a:solidFill>
                  <a:schemeClr val="tx2"/>
                </a:solidFill>
              </a:rPr>
              <a:t>/</a:t>
            </a:r>
            <a:r>
              <a:rPr lang="en-US" sz="1600" b="1" dirty="0" err="1">
                <a:solidFill>
                  <a:schemeClr val="tx2"/>
                </a:solidFill>
              </a:rPr>
              <a:t>csolution</a:t>
            </a:r>
            <a:r>
              <a:rPr lang="en-US" sz="1600" b="1" dirty="0">
                <a:solidFill>
                  <a:schemeClr val="tx2"/>
                </a:solidFill>
              </a:rPr>
              <a:t> command-line option:  --</a:t>
            </a:r>
            <a:r>
              <a:rPr lang="en-US" sz="1600" b="1" dirty="0" err="1">
                <a:solidFill>
                  <a:schemeClr val="tx2"/>
                </a:solidFill>
              </a:rPr>
              <a:t>lockfile</a:t>
            </a:r>
            <a:r>
              <a:rPr lang="en-US" sz="1600" b="1" dirty="0">
                <a:solidFill>
                  <a:schemeClr val="tx2"/>
                </a:solidFill>
              </a:rPr>
              <a:t>   -K</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lockfile</a:t>
            </a:r>
            <a:r>
              <a:rPr lang="en-US" sz="1100" b="0" dirty="0">
                <a:solidFill>
                  <a:srgbClr val="000000"/>
                </a:solidFill>
                <a:effectLst/>
                <a:latin typeface="Consolas" panose="020B0609020204030204" pitchFamily="49" charset="0"/>
              </a:rPr>
              <a:t> [&lt;</a:t>
            </a:r>
            <a:r>
              <a:rPr lang="en-US" sz="1100" b="0" dirty="0" err="1">
                <a:solidFill>
                  <a:srgbClr val="000000"/>
                </a:solidFill>
                <a:effectLst/>
                <a:latin typeface="Consolas" panose="020B0609020204030204" pitchFamily="49" charset="0"/>
              </a:rPr>
              <a:t>name.cbuild-idx.yml</a:t>
            </a:r>
            <a:r>
              <a:rPr lang="en-US" sz="1100" b="0" dirty="0">
                <a:solidFill>
                  <a:srgbClr val="000000"/>
                </a:solidFill>
                <a:effectLst/>
                <a:latin typeface="Consolas" panose="020B0609020204030204" pitchFamily="49" charset="0"/>
              </a:rPr>
              <a:t>]    (default is the same name as the </a:t>
            </a:r>
            <a:r>
              <a:rPr lang="en-US" sz="1100" b="0" dirty="0" err="1">
                <a:solidFill>
                  <a:srgbClr val="000000"/>
                </a:solidFill>
                <a:effectLst/>
                <a:latin typeface="Consolas" panose="020B0609020204030204" pitchFamily="49" charset="0"/>
              </a:rPr>
              <a:t>csolution.yml</a:t>
            </a:r>
            <a:r>
              <a:rPr lang="en-US" sz="1100" b="0" dirty="0">
                <a:solidFill>
                  <a:srgbClr val="000000"/>
                </a:solidFill>
                <a:effectLst/>
                <a:latin typeface="Consolas" panose="020B0609020204030204" pitchFamily="49" charset="0"/>
              </a:rPr>
              <a:t> input file)            </a:t>
            </a:r>
            <a:endParaRPr lang="en-US" b="0" dirty="0">
              <a:solidFill>
                <a:srgbClr val="000000"/>
              </a:solidFill>
              <a:effectLst/>
              <a:latin typeface="Consolas" panose="020B0609020204030204" pitchFamily="49" charset="0"/>
            </a:endParaRPr>
          </a:p>
        </p:txBody>
      </p:sp>
      <p:cxnSp>
        <p:nvCxnSpPr>
          <p:cNvPr id="2" name="Straight Arrow Connector 1">
            <a:extLst>
              <a:ext uri="{FF2B5EF4-FFF2-40B4-BE49-F238E27FC236}">
                <a16:creationId xmlns:a16="http://schemas.microsoft.com/office/drawing/2014/main" id="{3B049655-DBB2-9F2E-15DA-55D5D9083AC2}"/>
              </a:ext>
            </a:extLst>
          </p:cNvPr>
          <p:cNvCxnSpPr>
            <a:cxnSpLocks/>
          </p:cNvCxnSpPr>
          <p:nvPr/>
        </p:nvCxnSpPr>
        <p:spPr>
          <a:xfrm flipV="1">
            <a:off x="2264024" y="3582423"/>
            <a:ext cx="644777" cy="70676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68A73EA-AC07-6FD5-9F86-1D8A9ACE4A28}"/>
              </a:ext>
            </a:extLst>
          </p:cNvPr>
          <p:cNvSpPr txBox="1"/>
          <p:nvPr/>
        </p:nvSpPr>
        <p:spPr>
          <a:xfrm>
            <a:off x="4693401" y="2202839"/>
            <a:ext cx="6711200" cy="437350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When --</a:t>
            </a:r>
            <a:r>
              <a:rPr lang="en-US" sz="1600" kern="1200" dirty="0" err="1">
                <a:solidFill>
                  <a:schemeClr val="tx2"/>
                </a:solidFill>
                <a:latin typeface="+mn-lt"/>
                <a:ea typeface="+mn-ea"/>
                <a:cs typeface="+mn-cs"/>
              </a:rPr>
              <a:t>lockfile</a:t>
            </a:r>
            <a:r>
              <a:rPr lang="en-US" sz="1600" kern="1200" dirty="0">
                <a:solidFill>
                  <a:schemeClr val="tx2"/>
                </a:solidFill>
                <a:latin typeface="+mn-lt"/>
                <a:ea typeface="+mn-ea"/>
                <a:cs typeface="+mn-cs"/>
              </a:rPr>
              <a:t> is used, the </a:t>
            </a:r>
            <a:r>
              <a:rPr lang="en-US" sz="1600" kern="1200" dirty="0" err="1">
                <a:solidFill>
                  <a:schemeClr val="tx2"/>
                </a:solidFill>
                <a:latin typeface="+mn-lt"/>
                <a:ea typeface="+mn-ea"/>
                <a:cs typeface="+mn-cs"/>
              </a:rPr>
              <a:t>csolution</a:t>
            </a:r>
            <a:r>
              <a:rPr lang="en-US" sz="1600" kern="1200" dirty="0">
                <a:solidFill>
                  <a:schemeClr val="tx2"/>
                </a:solidFill>
                <a:latin typeface="+mn-lt"/>
                <a:ea typeface="+mn-ea"/>
                <a:cs typeface="+mn-cs"/>
              </a:rPr>
              <a:t> tool:</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reads back the *.</a:t>
            </a:r>
            <a:r>
              <a:rPr lang="en-US" sz="1600" dirty="0" err="1">
                <a:solidFill>
                  <a:schemeClr val="tx2"/>
                </a:solidFill>
              </a:rPr>
              <a:t>cbuild-idx.yml</a:t>
            </a:r>
            <a:r>
              <a:rPr lang="en-US" sz="1600" dirty="0">
                <a:solidFill>
                  <a:schemeClr val="tx2"/>
                </a:solidFill>
              </a:rPr>
              <a:t> and &lt;context&gt;.</a:t>
            </a:r>
            <a:r>
              <a:rPr lang="en-US" sz="1600" dirty="0" err="1">
                <a:solidFill>
                  <a:schemeClr val="tx2"/>
                </a:solidFill>
              </a:rPr>
              <a:t>cbuild.yml</a:t>
            </a:r>
            <a:r>
              <a:rPr lang="en-US" sz="1600" dirty="0">
                <a:solidFill>
                  <a:schemeClr val="tx2"/>
                </a:solidFill>
              </a:rPr>
              <a:t> files of a previous build. If these files do not exist a warning is issued, and command is executed without --</a:t>
            </a:r>
            <a:r>
              <a:rPr lang="en-US" sz="1600" dirty="0" err="1">
                <a:solidFill>
                  <a:schemeClr val="tx2"/>
                </a:solidFill>
              </a:rPr>
              <a:t>lockfile</a:t>
            </a:r>
            <a:r>
              <a:rPr lang="en-US" sz="1600" dirty="0">
                <a:solidFill>
                  <a:schemeClr val="tx2"/>
                </a:solidFill>
              </a:rPr>
              <a:t> behavior.</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Uses the same pack versions as specified in these files, even when the *.</a:t>
            </a:r>
            <a:r>
              <a:rPr lang="en-US" sz="1600" dirty="0" err="1">
                <a:solidFill>
                  <a:schemeClr val="tx2"/>
                </a:solidFill>
              </a:rPr>
              <a:t>csolution.yml</a:t>
            </a:r>
            <a:r>
              <a:rPr lang="en-US" sz="1600" dirty="0">
                <a:solidFill>
                  <a:schemeClr val="tx2"/>
                </a:solidFill>
              </a:rPr>
              <a:t>, *.</a:t>
            </a:r>
            <a:r>
              <a:rPr lang="en-US" sz="1600" dirty="0" err="1">
                <a:solidFill>
                  <a:schemeClr val="tx2"/>
                </a:solidFill>
              </a:rPr>
              <a:t>cproject.yml</a:t>
            </a:r>
            <a:r>
              <a:rPr lang="en-US" sz="1600" dirty="0">
                <a:solidFill>
                  <a:schemeClr val="tx2"/>
                </a:solidFill>
              </a:rPr>
              <a:t>, *.</a:t>
            </a:r>
            <a:r>
              <a:rPr lang="en-US" sz="1600" dirty="0" err="1">
                <a:solidFill>
                  <a:schemeClr val="tx2"/>
                </a:solidFill>
              </a:rPr>
              <a:t>clayer.yml</a:t>
            </a:r>
            <a:r>
              <a:rPr lang="en-US" sz="1600" dirty="0">
                <a:solidFill>
                  <a:schemeClr val="tx2"/>
                </a:solidFill>
              </a:rPr>
              <a:t> do not specify versions.</a:t>
            </a:r>
            <a:br>
              <a:rPr lang="en-US" sz="1600" dirty="0">
                <a:solidFill>
                  <a:schemeClr val="tx2"/>
                </a:solidFill>
              </a:rPr>
            </a:br>
            <a:r>
              <a:rPr lang="en-US" sz="1600" dirty="0">
                <a:solidFill>
                  <a:schemeClr val="tx2"/>
                </a:solidFill>
              </a:rPr>
              <a:t>If a newer version is explicitly requested by the *.</a:t>
            </a:r>
            <a:r>
              <a:rPr lang="en-US" sz="1600" dirty="0" err="1">
                <a:solidFill>
                  <a:schemeClr val="tx2"/>
                </a:solidFill>
              </a:rPr>
              <a:t>yml</a:t>
            </a:r>
            <a:r>
              <a:rPr lang="en-US" sz="1600" dirty="0">
                <a:solidFill>
                  <a:schemeClr val="tx2"/>
                </a:solidFill>
              </a:rPr>
              <a:t> user input files, an warning is issued, but the new version is used.</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Verifies that the same build tools (compiler toolchain) and software components are used as in previous build.  In case of mismatch a warning is issued.</a:t>
            </a:r>
          </a:p>
          <a:p>
            <a:pPr algn="l" defTabSz="914400" rtl="0" eaLnBrk="1" latinLnBrk="0" hangingPunct="1">
              <a:lnSpc>
                <a:spcPct val="90000"/>
              </a:lnSpc>
              <a:spcBef>
                <a:spcPts val="0"/>
              </a:spcBef>
              <a:spcAft>
                <a:spcPts val="600"/>
              </a:spcAft>
            </a:pPr>
            <a:r>
              <a:rPr lang="en-US" sz="1600" dirty="0">
                <a:solidFill>
                  <a:schemeClr val="tx2"/>
                </a:solidFill>
              </a:rPr>
              <a:t>The --</a:t>
            </a:r>
            <a:r>
              <a:rPr lang="en-US" sz="1600" dirty="0" err="1">
                <a:solidFill>
                  <a:schemeClr val="tx2"/>
                </a:solidFill>
              </a:rPr>
              <a:t>lockfile</a:t>
            </a:r>
            <a:r>
              <a:rPr lang="en-US" sz="1600" dirty="0">
                <a:solidFill>
                  <a:schemeClr val="tx2"/>
                </a:solidFill>
              </a:rPr>
              <a:t> option can be combined with various other options, such as list packs.  It is therefore considered for downloading the software packs that are required.</a:t>
            </a:r>
          </a:p>
          <a:p>
            <a:pPr algn="l" defTabSz="914400" rtl="0" eaLnBrk="1" latinLnBrk="0" hangingPunct="1">
              <a:lnSpc>
                <a:spcPct val="90000"/>
              </a:lnSpc>
              <a:spcBef>
                <a:spcPts val="0"/>
              </a:spcBef>
              <a:spcAft>
                <a:spcPts val="600"/>
              </a:spcAft>
            </a:pPr>
            <a:r>
              <a:rPr lang="en-US" sz="1600" b="1" dirty="0">
                <a:solidFill>
                  <a:schemeClr val="tx2"/>
                </a:solidFill>
              </a:rPr>
              <a:t>NOTE:</a:t>
            </a:r>
            <a:r>
              <a:rPr lang="en-US" sz="1600" dirty="0">
                <a:solidFill>
                  <a:schemeClr val="tx2"/>
                </a:solidFill>
              </a:rPr>
              <a:t> *</a:t>
            </a:r>
            <a:r>
              <a:rPr lang="en-US" sz="1600" dirty="0" err="1">
                <a:solidFill>
                  <a:schemeClr val="tx2"/>
                </a:solidFill>
              </a:rPr>
              <a:t>cbuild</a:t>
            </a:r>
            <a:r>
              <a:rPr lang="en-US" sz="1600" dirty="0">
                <a:solidFill>
                  <a:schemeClr val="tx2"/>
                </a:solidFill>
              </a:rPr>
              <a:t>*.</a:t>
            </a:r>
            <a:r>
              <a:rPr lang="en-US" sz="1600" dirty="0" err="1">
                <a:solidFill>
                  <a:schemeClr val="tx2"/>
                </a:solidFill>
              </a:rPr>
              <a:t>yml</a:t>
            </a:r>
            <a:r>
              <a:rPr lang="en-US" sz="1600" dirty="0">
                <a:solidFill>
                  <a:schemeClr val="tx2"/>
                </a:solidFill>
              </a:rPr>
              <a:t> files should be considered as part of the project and therefore committed to a repository. They should the consolidated files/components/versions etc. and maybe be therefore useful during analysis of version differences.</a:t>
            </a:r>
          </a:p>
        </p:txBody>
      </p:sp>
    </p:spTree>
    <p:extLst>
      <p:ext uri="{BB962C8B-B14F-4D97-AF65-F5344CB8AC3E}">
        <p14:creationId xmlns:p14="http://schemas.microsoft.com/office/powerpoint/2010/main" val="47701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16CA8B-2CE2-F7E5-8248-0EACB6485BF7}"/>
              </a:ext>
            </a:extLst>
          </p:cNvPr>
          <p:cNvSpPr>
            <a:spLocks/>
          </p:cNvSpPr>
          <p:nvPr/>
        </p:nvSpPr>
        <p:spPr>
          <a:xfrm>
            <a:off x="557408" y="4083542"/>
            <a:ext cx="3854059" cy="1112932"/>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Document 11">
            <a:extLst>
              <a:ext uri="{FF2B5EF4-FFF2-40B4-BE49-F238E27FC236}">
                <a16:creationId xmlns:a16="http://schemas.microsoft.com/office/drawing/2014/main" id="{1947D630-2EE3-23D2-B8ED-8234D39B76F1}"/>
              </a:ext>
            </a:extLst>
          </p:cNvPr>
          <p:cNvSpPr/>
          <p:nvPr/>
        </p:nvSpPr>
        <p:spPr>
          <a:xfrm>
            <a:off x="4662617" y="4193679"/>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Startup.c</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100" dirty="0">
                <a:solidFill>
                  <a:srgbClr val="FFFFFF"/>
                </a:solidFill>
                <a:latin typeface="Calibri"/>
              </a:rPr>
              <a:t>Compiler agnostic</a:t>
            </a:r>
          </a:p>
        </p:txBody>
      </p: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28" name="TextBox 27">
            <a:extLst>
              <a:ext uri="{FF2B5EF4-FFF2-40B4-BE49-F238E27FC236}">
                <a16:creationId xmlns:a16="http://schemas.microsoft.com/office/drawing/2014/main" id="{AD09E158-4973-3204-680C-67FD7ACB9C14}"/>
              </a:ext>
            </a:extLst>
          </p:cNvPr>
          <p:cNvSpPr txBox="1"/>
          <p:nvPr/>
        </p:nvSpPr>
        <p:spPr>
          <a:xfrm>
            <a:off x="703765" y="4287842"/>
            <a:ext cx="2085582"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Device specific interrupt vector </a:t>
            </a:r>
            <a:r>
              <a:rPr lang="en-US" sz="1200" dirty="0">
                <a:solidFill>
                  <a:schemeClr val="tx2"/>
                </a:solidFill>
              </a:rPr>
              <a:t>definitions can be generated by</a:t>
            </a:r>
            <a:br>
              <a:rPr lang="en-US" sz="1200" dirty="0">
                <a:solidFill>
                  <a:schemeClr val="tx2"/>
                </a:solidFill>
              </a:rPr>
            </a:br>
            <a:r>
              <a:rPr lang="en-US" sz="1200" dirty="0" err="1">
                <a:solidFill>
                  <a:schemeClr val="tx2"/>
                </a:solidFill>
              </a:rPr>
              <a:t>svdconv</a:t>
            </a:r>
            <a:r>
              <a:rPr lang="en-US" sz="1200" dirty="0">
                <a:solidFill>
                  <a:schemeClr val="tx2"/>
                </a:solidFill>
              </a:rPr>
              <a:t> tool.</a:t>
            </a:r>
          </a:p>
        </p:txBody>
      </p:sp>
      <p:cxnSp>
        <p:nvCxnSpPr>
          <p:cNvPr id="35" name="Straight Arrow Connector 34">
            <a:extLst>
              <a:ext uri="{FF2B5EF4-FFF2-40B4-BE49-F238E27FC236}">
                <a16:creationId xmlns:a16="http://schemas.microsoft.com/office/drawing/2014/main" id="{1EB5956F-9EA9-302C-29E7-507F27CDA4AC}"/>
              </a:ext>
            </a:extLst>
          </p:cNvPr>
          <p:cNvCxnSpPr>
            <a:cxnSpLocks/>
          </p:cNvCxnSpPr>
          <p:nvPr/>
        </p:nvCxnSpPr>
        <p:spPr>
          <a:xfrm>
            <a:off x="4272265" y="4610744"/>
            <a:ext cx="3903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Flowchart: Document 26">
            <a:extLst>
              <a:ext uri="{FF2B5EF4-FFF2-40B4-BE49-F238E27FC236}">
                <a16:creationId xmlns:a16="http://schemas.microsoft.com/office/drawing/2014/main" id="{9DD9E0BE-F1F7-A8A1-CBC9-BC25AB4E11CB}"/>
              </a:ext>
            </a:extLst>
          </p:cNvPr>
          <p:cNvSpPr/>
          <p:nvPr/>
        </p:nvSpPr>
        <p:spPr>
          <a:xfrm>
            <a:off x="2982264" y="420468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irq</a:t>
            </a:r>
            <a:r>
              <a:rPr kumimoji="0" lang="en-US" sz="1200" b="1" i="0" u="none" strike="noStrike" kern="1200" cap="none" spc="0" normalizeH="0" baseline="0" noProof="0" dirty="0">
                <a:ln>
                  <a:noFill/>
                </a:ln>
                <a:solidFill>
                  <a:srgbClr val="FFFFFF"/>
                </a:solidFill>
                <a:effectLst/>
                <a:uLnTx/>
                <a:uFillTx/>
                <a:latin typeface="Calibri"/>
                <a:ea typeface="+mn-ea"/>
                <a:cs typeface="+mn-cs"/>
              </a:rPr>
              <a:t>-</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vectors.h</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specific</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IRQ definitions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5" name="Straight Connector 4">
            <a:extLst>
              <a:ext uri="{FF2B5EF4-FFF2-40B4-BE49-F238E27FC236}">
                <a16:creationId xmlns:a16="http://schemas.microsoft.com/office/drawing/2014/main" id="{7D88AC66-5CA4-8C0A-286C-670BDB3A2433}"/>
              </a:ext>
            </a:extLst>
          </p:cNvPr>
          <p:cNvCxnSpPr>
            <a:cxnSpLocks/>
          </p:cNvCxnSpPr>
          <p:nvPr/>
        </p:nvCxnSpPr>
        <p:spPr>
          <a:xfrm flipV="1">
            <a:off x="624876" y="3900510"/>
            <a:ext cx="5471124" cy="15741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976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a:endCxn id="52" idx="1"/>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DDF6CEF-19A4-95AF-C9CE-8ECD6841E920}"/>
              </a:ext>
            </a:extLst>
          </p:cNvPr>
          <p:cNvSpPr/>
          <p:nvPr/>
        </p:nvSpPr>
        <p:spPr>
          <a:xfrm>
            <a:off x="2203702"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DC2E64-B24A-84EB-89D2-C83C408FA354}"/>
              </a:ext>
            </a:extLst>
          </p:cNvPr>
          <p:cNvSpPr/>
          <p:nvPr/>
        </p:nvSpPr>
        <p:spPr>
          <a:xfrm>
            <a:off x="3340072" y="639399"/>
            <a:ext cx="1953491" cy="4755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a:t>cbuild</a:t>
            </a:r>
            <a:endParaRPr lang="en-US" b="1" dirty="0"/>
          </a:p>
        </p:txBody>
      </p:sp>
      <p:sp>
        <p:nvSpPr>
          <p:cNvPr id="5" name="Rectangle 4">
            <a:extLst>
              <a:ext uri="{FF2B5EF4-FFF2-40B4-BE49-F238E27FC236}">
                <a16:creationId xmlns:a16="http://schemas.microsoft.com/office/drawing/2014/main" id="{9D3520FF-C23A-1C0D-E5CC-E5B2AEE3F3C2}"/>
              </a:ext>
            </a:extLst>
          </p:cNvPr>
          <p:cNvSpPr/>
          <p:nvPr/>
        </p:nvSpPr>
        <p:spPr>
          <a:xfrm>
            <a:off x="3576798" y="1107380"/>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cpackget</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1430FCAC-EBDF-54CD-826B-3D7C859D4B18}"/>
              </a:ext>
            </a:extLst>
          </p:cNvPr>
          <p:cNvSpPr/>
          <p:nvPr/>
        </p:nvSpPr>
        <p:spPr>
          <a:xfrm>
            <a:off x="3576798" y="1941423"/>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csolution</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65610416-1B86-46A7-D1AD-C60C88D0E741}"/>
              </a:ext>
            </a:extLst>
          </p:cNvPr>
          <p:cNvSpPr/>
          <p:nvPr/>
        </p:nvSpPr>
        <p:spPr>
          <a:xfrm>
            <a:off x="3576798" y="2775466"/>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buildmgr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26639AF6-37A1-09D2-B10F-9C8D714F62E0}"/>
              </a:ext>
            </a:extLst>
          </p:cNvPr>
          <p:cNvSpPr/>
          <p:nvPr/>
        </p:nvSpPr>
        <p:spPr>
          <a:xfrm>
            <a:off x="3576798" y="3609509"/>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91F808B-48E5-7DAB-76B5-18AACBB542AF}"/>
              </a:ext>
            </a:extLst>
          </p:cNvPr>
          <p:cNvSpPr/>
          <p:nvPr/>
        </p:nvSpPr>
        <p:spPr>
          <a:xfrm>
            <a:off x="3576798" y="4443552"/>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Multidocument 10">
            <a:extLst>
              <a:ext uri="{FF2B5EF4-FFF2-40B4-BE49-F238E27FC236}">
                <a16:creationId xmlns:a16="http://schemas.microsoft.com/office/drawing/2014/main" id="{A9383D4A-87C1-9363-A10D-DF8F1DA1B44D}"/>
              </a:ext>
            </a:extLst>
          </p:cNvPr>
          <p:cNvSpPr/>
          <p:nvPr/>
        </p:nvSpPr>
        <p:spPr>
          <a:xfrm>
            <a:off x="1076133" y="930770"/>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User Input</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2" name="Arrow: Right 11">
            <a:extLst>
              <a:ext uri="{FF2B5EF4-FFF2-40B4-BE49-F238E27FC236}">
                <a16:creationId xmlns:a16="http://schemas.microsoft.com/office/drawing/2014/main" id="{72A17A82-4F8D-7CA3-884C-3DD9C86D674E}"/>
              </a:ext>
            </a:extLst>
          </p:cNvPr>
          <p:cNvSpPr/>
          <p:nvPr/>
        </p:nvSpPr>
        <p:spPr>
          <a:xfrm>
            <a:off x="2850891" y="1162163"/>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7FDF61FD-2A25-1CB9-DA85-9DBA03BC21E0}"/>
              </a:ext>
            </a:extLst>
          </p:cNvPr>
          <p:cNvSpPr/>
          <p:nvPr/>
        </p:nvSpPr>
        <p:spPr>
          <a:xfrm>
            <a:off x="1075174" y="2284768"/>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Software Packs</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Device Family Pack</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Board Support Pack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Generic Software Packs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Arrow: Right 13">
            <a:extLst>
              <a:ext uri="{FF2B5EF4-FFF2-40B4-BE49-F238E27FC236}">
                <a16:creationId xmlns:a16="http://schemas.microsoft.com/office/drawing/2014/main" id="{D1FF8718-403C-DC60-2AE6-5830AAB885F9}"/>
              </a:ext>
            </a:extLst>
          </p:cNvPr>
          <p:cNvSpPr/>
          <p:nvPr/>
        </p:nvSpPr>
        <p:spPr>
          <a:xfrm>
            <a:off x="2849932" y="251616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lowchart: Multidocument 14">
            <a:extLst>
              <a:ext uri="{FF2B5EF4-FFF2-40B4-BE49-F238E27FC236}">
                <a16:creationId xmlns:a16="http://schemas.microsoft.com/office/drawing/2014/main" id="{EC5B3458-B211-C30D-37F6-BEC962B88339}"/>
              </a:ext>
            </a:extLst>
          </p:cNvPr>
          <p:cNvSpPr/>
          <p:nvPr/>
        </p:nvSpPr>
        <p:spPr>
          <a:xfrm>
            <a:off x="5716624" y="1615182"/>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Information</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200" dirty="0">
                <a:solidFill>
                  <a:schemeClr val="bg2">
                    <a:lumMod val="25000"/>
                  </a:schemeClr>
                </a:solidFill>
                <a:latin typeface="Calibri"/>
              </a:rPr>
              <a:t>source files</a:t>
            </a:r>
            <a:br>
              <a:rPr lang="en-US" sz="1200" dirty="0">
                <a:solidFill>
                  <a:schemeClr val="bg2">
                    <a:lumMod val="25000"/>
                  </a:schemeClr>
                </a:solidFill>
                <a:latin typeface="Calibri"/>
              </a:rPr>
            </a:br>
            <a:r>
              <a:rPr lang="en-US" sz="1200" dirty="0">
                <a:solidFill>
                  <a:schemeClr val="bg2">
                    <a:lumMod val="25000"/>
                  </a:schemeClr>
                </a:solidFill>
                <a:latin typeface="Calibri"/>
              </a:rPr>
              <a:t>tool options</a:t>
            </a:r>
            <a:br>
              <a:rPr lang="en-US" sz="1200" dirty="0">
                <a:solidFill>
                  <a:schemeClr val="bg2">
                    <a:lumMod val="25000"/>
                  </a:schemeClr>
                </a:solidFill>
                <a:latin typeface="Calibri"/>
              </a:rPr>
            </a:br>
            <a:r>
              <a:rPr lang="en-US" sz="1200" dirty="0">
                <a:solidFill>
                  <a:schemeClr val="bg2">
                    <a:lumMod val="25000"/>
                  </a:schemeClr>
                </a:solidFill>
                <a:latin typeface="Calibri"/>
              </a:rPr>
              <a:t>etc.</a:t>
            </a:r>
          </a:p>
        </p:txBody>
      </p:sp>
      <p:sp>
        <p:nvSpPr>
          <p:cNvPr id="16" name="Arrow: Right 15">
            <a:extLst>
              <a:ext uri="{FF2B5EF4-FFF2-40B4-BE49-F238E27FC236}">
                <a16:creationId xmlns:a16="http://schemas.microsoft.com/office/drawing/2014/main" id="{5823443A-B1FE-CE65-0169-37F0A7F43E13}"/>
              </a:ext>
            </a:extLst>
          </p:cNvPr>
          <p:cNvSpPr/>
          <p:nvPr/>
        </p:nvSpPr>
        <p:spPr>
          <a:xfrm>
            <a:off x="5236440" y="211310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lowchart: Multidocument 17">
            <a:extLst>
              <a:ext uri="{FF2B5EF4-FFF2-40B4-BE49-F238E27FC236}">
                <a16:creationId xmlns:a16="http://schemas.microsoft.com/office/drawing/2014/main" id="{8B01F5FF-C068-13EE-ACB7-A5F210DB70C9}"/>
              </a:ext>
            </a:extLst>
          </p:cNvPr>
          <p:cNvSpPr/>
          <p:nvPr/>
        </p:nvSpPr>
        <p:spPr>
          <a:xfrm>
            <a:off x="1075174" y="3695545"/>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User source code</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 files</a:t>
            </a:r>
            <a:br>
              <a:rPr lang="en-US" sz="1200" b="1" dirty="0">
                <a:solidFill>
                  <a:schemeClr val="bg2">
                    <a:lumMod val="25000"/>
                  </a:schemeClr>
                </a:solidFill>
                <a:latin typeface="Calibri"/>
              </a:rPr>
            </a:br>
            <a:r>
              <a:rPr lang="en-US" sz="1200" b="1" dirty="0">
                <a:solidFill>
                  <a:schemeClr val="bg2">
                    <a:lumMod val="25000"/>
                  </a:schemeClr>
                </a:solidFill>
                <a:latin typeface="Calibri"/>
              </a:rPr>
              <a:t>Linker Scripts</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Arrow: Right 18">
            <a:extLst>
              <a:ext uri="{FF2B5EF4-FFF2-40B4-BE49-F238E27FC236}">
                <a16:creationId xmlns:a16="http://schemas.microsoft.com/office/drawing/2014/main" id="{E8B1B8DB-B43A-7FFB-646F-722580E856CD}"/>
              </a:ext>
            </a:extLst>
          </p:cNvPr>
          <p:cNvSpPr/>
          <p:nvPr/>
        </p:nvSpPr>
        <p:spPr>
          <a:xfrm>
            <a:off x="2849931" y="3911872"/>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lowchart: Multidocument 19">
            <a:extLst>
              <a:ext uri="{FF2B5EF4-FFF2-40B4-BE49-F238E27FC236}">
                <a16:creationId xmlns:a16="http://schemas.microsoft.com/office/drawing/2014/main" id="{64B7E417-3377-6130-D450-C394F3F8458C}"/>
              </a:ext>
            </a:extLst>
          </p:cNvPr>
          <p:cNvSpPr/>
          <p:nvPr/>
        </p:nvSpPr>
        <p:spPr>
          <a:xfrm>
            <a:off x="5716623" y="4091021"/>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Output</a:t>
            </a:r>
            <a:br>
              <a:rPr lang="en-US" sz="1200" b="1" dirty="0">
                <a:solidFill>
                  <a:schemeClr val="bg2">
                    <a:lumMod val="25000"/>
                  </a:schemeClr>
                </a:solidFill>
                <a:latin typeface="Calibri"/>
              </a:rPr>
            </a:br>
            <a:r>
              <a:rPr lang="en-US" sz="1200" dirty="0">
                <a:solidFill>
                  <a:schemeClr val="bg2">
                    <a:lumMod val="25000"/>
                  </a:schemeClr>
                </a:solidFill>
                <a:latin typeface="Calibri"/>
              </a:rPr>
              <a:t>Elf/Dwarf files</a:t>
            </a:r>
            <a:br>
              <a:rPr lang="en-US" sz="1200" dirty="0">
                <a:solidFill>
                  <a:schemeClr val="bg2">
                    <a:lumMod val="25000"/>
                  </a:schemeClr>
                </a:solidFill>
                <a:latin typeface="Calibri"/>
              </a:rPr>
            </a:br>
            <a:r>
              <a:rPr lang="en-US" sz="1200" dirty="0">
                <a:solidFill>
                  <a:schemeClr val="bg2">
                    <a:lumMod val="25000"/>
                  </a:schemeClr>
                </a:solidFill>
                <a:latin typeface="Calibri"/>
              </a:rPr>
              <a:t>Map files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etc.</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Arrow: Right 20">
            <a:extLst>
              <a:ext uri="{FF2B5EF4-FFF2-40B4-BE49-F238E27FC236}">
                <a16:creationId xmlns:a16="http://schemas.microsoft.com/office/drawing/2014/main" id="{A3E2957A-A4E1-F44C-6350-A49EFEFABBF6}"/>
              </a:ext>
            </a:extLst>
          </p:cNvPr>
          <p:cNvSpPr/>
          <p:nvPr/>
        </p:nvSpPr>
        <p:spPr>
          <a:xfrm>
            <a:off x="5236440" y="4566765"/>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30596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6"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Pack lock and context selection for build</a:t>
            </a: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Flowchart: Multidocument 4">
            <a:extLst>
              <a:ext uri="{FF2B5EF4-FFF2-40B4-BE49-F238E27FC236}">
                <a16:creationId xmlns:a16="http://schemas.microsoft.com/office/drawing/2014/main" id="{379F3B30-50FF-0D49-5BDF-F553D2089296}"/>
              </a:ext>
            </a:extLst>
          </p:cNvPr>
          <p:cNvSpPr/>
          <p:nvPr/>
        </p:nvSpPr>
        <p:spPr>
          <a:xfrm>
            <a:off x="7258960" y="4083069"/>
            <a:ext cx="1506033" cy="853401"/>
          </a:xfrm>
          <a:prstGeom prst="flowChartMulti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rgbClr val="FFFFFF"/>
                </a:solidFill>
                <a:latin typeface="Calibri"/>
              </a:rPr>
              <a:t>*.</a:t>
            </a:r>
            <a:r>
              <a:rPr lang="en-US" sz="1200" dirty="0" err="1">
                <a:solidFill>
                  <a:srgbClr val="FFFFFF"/>
                </a:solidFill>
                <a:latin typeface="Calibri"/>
              </a:rPr>
              <a:t>cbuild-pack.yml</a:t>
            </a:r>
            <a:br>
              <a:rPr lang="en-US" sz="1200" dirty="0">
                <a:solidFill>
                  <a:srgbClr val="FFFFFF"/>
                </a:solidFill>
                <a:latin typeface="Calibri"/>
              </a:rPr>
            </a:br>
            <a:r>
              <a:rPr lang="en-US" sz="1200" dirty="0">
                <a:solidFill>
                  <a:srgbClr val="FFFFFF"/>
                </a:solidFill>
                <a:latin typeface="Calibri"/>
              </a:rPr>
              <a:t>*.</a:t>
            </a:r>
            <a:r>
              <a:rPr lang="en-US" sz="1200" dirty="0" err="1">
                <a:solidFill>
                  <a:srgbClr val="FFFFFF"/>
                </a:solidFill>
                <a:latin typeface="Calibri"/>
              </a:rPr>
              <a:t>cbuild-set.yml</a:t>
            </a:r>
            <a:endParaRPr lang="en-GB" sz="1200" dirty="0">
              <a:solidFill>
                <a:srgbClr val="FFFFFF"/>
              </a:solidFill>
              <a:latin typeface="Calibri"/>
            </a:endParaRPr>
          </a:p>
        </p:txBody>
      </p:sp>
    </p:spTree>
    <p:extLst>
      <p:ext uri="{BB962C8B-B14F-4D97-AF65-F5344CB8AC3E}">
        <p14:creationId xmlns:p14="http://schemas.microsoft.com/office/powerpoint/2010/main" val="2469813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19DA75-D395-4806-9923-A60C1658B62A}"/>
              </a:ext>
            </a:extLst>
          </p:cNvPr>
          <p:cNvSpPr/>
          <p:nvPr/>
        </p:nvSpPr>
        <p:spPr>
          <a:xfrm>
            <a:off x="1131710" y="277451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a:stCxn id="38" idx="1"/>
            <a:endCxn id="23" idx="3"/>
          </p:cNvCxnSpPr>
          <p:nvPr/>
        </p:nvCxnSpPr>
        <p:spPr>
          <a:xfrm flipH="1">
            <a:off x="2671752" y="3278610"/>
            <a:ext cx="380820" cy="7247"/>
          </a:xfrm>
          <a:prstGeom prst="straightConnector1">
            <a:avLst/>
          </a:prstGeom>
          <a:ln w="381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CE54B9-BB26-E5B0-4A76-1B2AC4DB6780}"/>
              </a:ext>
            </a:extLst>
          </p:cNvPr>
          <p:cNvSpPr/>
          <p:nvPr/>
        </p:nvSpPr>
        <p:spPr>
          <a:xfrm>
            <a:off x="5037675" y="134053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Debugger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373F6AB-4EE9-799A-8277-00AFEA672822}"/>
              </a:ext>
            </a:extLst>
          </p:cNvPr>
          <p:cNvSpPr/>
          <p:nvPr/>
        </p:nvSpPr>
        <p:spPr>
          <a:xfrm>
            <a:off x="5037675" y="276525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Flash</a:t>
            </a:r>
            <a:br>
              <a:rPr lang="en-US" b="1" dirty="0">
                <a:solidFill>
                  <a:srgbClr val="FFFFFF"/>
                </a:solidFill>
                <a:latin typeface="Calibri"/>
              </a:rPr>
            </a:br>
            <a:r>
              <a:rPr lang="en-US" b="1" dirty="0">
                <a:solidFill>
                  <a:srgbClr val="FFFFFF"/>
                </a:solidFill>
                <a:latin typeface="Calibri"/>
              </a:rPr>
              <a:t>Programmer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0EC97572-BC00-4D3B-5860-7D35F2DDD8A1}"/>
              </a:ext>
            </a:extLst>
          </p:cNvPr>
          <p:cNvSpPr/>
          <p:nvPr/>
        </p:nvSpPr>
        <p:spPr>
          <a:xfrm>
            <a:off x="5037675" y="418997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OTA/Cloud</a:t>
            </a:r>
            <a:br>
              <a:rPr lang="en-US" b="1" dirty="0">
                <a:solidFill>
                  <a:srgbClr val="FFFFFF"/>
                </a:solidFill>
                <a:latin typeface="Calibri"/>
              </a:rPr>
            </a:br>
            <a:r>
              <a:rPr lang="en-US" b="1" dirty="0">
                <a:solidFill>
                  <a:srgbClr val="FFFFFF"/>
                </a:solidFill>
                <a:latin typeface="Calibri"/>
              </a:rPr>
              <a:t>Service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A6042665-7C7D-BA22-1E44-17A6ED7DA1A7}"/>
              </a:ext>
            </a:extLst>
          </p:cNvPr>
          <p:cNvCxnSpPr>
            <a:cxnSpLocks/>
            <a:stCxn id="16" idx="1"/>
          </p:cNvCxnSpPr>
          <p:nvPr/>
        </p:nvCxnSpPr>
        <p:spPr>
          <a:xfrm flipH="1" flipV="1">
            <a:off x="4402204" y="3276599"/>
            <a:ext cx="635471" cy="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C07020-4D86-CAC3-4AF4-DB254FB77F79}"/>
              </a:ext>
            </a:extLst>
          </p:cNvPr>
          <p:cNvCxnSpPr>
            <a:cxnSpLocks/>
          </p:cNvCxnSpPr>
          <p:nvPr/>
        </p:nvCxnSpPr>
        <p:spPr>
          <a:xfrm flipH="1" flipV="1">
            <a:off x="4295878" y="3285856"/>
            <a:ext cx="741797" cy="90412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6173B-DE80-7625-093C-E95C11E3DB52}"/>
              </a:ext>
            </a:extLst>
          </p:cNvPr>
          <p:cNvCxnSpPr>
            <a:cxnSpLocks/>
          </p:cNvCxnSpPr>
          <p:nvPr/>
        </p:nvCxnSpPr>
        <p:spPr>
          <a:xfrm flipH="1">
            <a:off x="4363356" y="2333994"/>
            <a:ext cx="693427" cy="80758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Flowchart: Document 37">
            <a:extLst>
              <a:ext uri="{FF2B5EF4-FFF2-40B4-BE49-F238E27FC236}">
                <a16:creationId xmlns:a16="http://schemas.microsoft.com/office/drawing/2014/main" id="{973775FC-78A5-4325-B535-441862918E54}"/>
              </a:ext>
            </a:extLst>
          </p:cNvPr>
          <p:cNvSpPr/>
          <p:nvPr/>
        </p:nvSpPr>
        <p:spPr>
          <a:xfrm>
            <a:off x="3052572" y="2876239"/>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cbuild-set.yml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Project </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context set</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20437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5484</TotalTime>
  <Words>6485</Words>
  <Application>Microsoft Office PowerPoint</Application>
  <PresentationFormat>Widescreen</PresentationFormat>
  <Paragraphs>911</Paragraphs>
  <Slides>43</Slides>
  <Notes>16</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Lockfile Build Process: Set Pack Versions</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PowerPoint Presentation</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54</cp:revision>
  <dcterms:created xsi:type="dcterms:W3CDTF">2021-11-12T09:09:53Z</dcterms:created>
  <dcterms:modified xsi:type="dcterms:W3CDTF">2023-12-04T14:29:54Z</dcterms:modified>
</cp:coreProperties>
</file>