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5"/>
  </p:notesMasterIdLst>
  <p:handoutMasterIdLst>
    <p:handoutMasterId r:id="rId46"/>
  </p:handoutMasterIdLst>
  <p:sldIdLst>
    <p:sldId id="2145705747" r:id="rId2"/>
    <p:sldId id="345" r:id="rId3"/>
    <p:sldId id="2123260239" r:id="rId4"/>
    <p:sldId id="2147376045" r:id="rId5"/>
    <p:sldId id="2147376049" r:id="rId6"/>
    <p:sldId id="2147376050" r:id="rId7"/>
    <p:sldId id="2123260240" r:id="rId8"/>
    <p:sldId id="2123260241" r:id="rId9"/>
    <p:sldId id="14964" r:id="rId10"/>
    <p:sldId id="2147376043" r:id="rId11"/>
    <p:sldId id="2147376044" r:id="rId12"/>
    <p:sldId id="14961" r:id="rId13"/>
    <p:sldId id="14942" r:id="rId14"/>
    <p:sldId id="14535" r:id="rId15"/>
    <p:sldId id="2123260222" r:id="rId16"/>
    <p:sldId id="2147376041" r:id="rId17"/>
    <p:sldId id="2147376042" r:id="rId18"/>
    <p:sldId id="14965" r:id="rId19"/>
    <p:sldId id="2123260230" r:id="rId20"/>
    <p:sldId id="2123260194" r:id="rId21"/>
    <p:sldId id="2123260231" r:id="rId22"/>
    <p:sldId id="2123260234" r:id="rId23"/>
    <p:sldId id="2123260235" r:id="rId24"/>
    <p:sldId id="2147376051" r:id="rId25"/>
    <p:sldId id="2123260237" r:id="rId26"/>
    <p:sldId id="2123260238" r:id="rId27"/>
    <p:sldId id="2123260232" r:id="rId28"/>
    <p:sldId id="2123260236" r:id="rId29"/>
    <p:sldId id="2123260242" r:id="rId30"/>
    <p:sldId id="2147376040" r:id="rId31"/>
    <p:sldId id="2147376046" r:id="rId32"/>
    <p:sldId id="435" r:id="rId33"/>
    <p:sldId id="2147376047" r:id="rId34"/>
    <p:sldId id="2147376048" r:id="rId35"/>
    <p:sldId id="439" r:id="rId36"/>
    <p:sldId id="440" r:id="rId37"/>
    <p:sldId id="437" r:id="rId38"/>
    <p:sldId id="429" r:id="rId39"/>
    <p:sldId id="441" r:id="rId40"/>
    <p:sldId id="436" r:id="rId41"/>
    <p:sldId id="430" r:id="rId42"/>
    <p:sldId id="438" r:id="rId43"/>
    <p:sldId id="42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 id="4" name="Reinhard Keil" initials="RK" lastIdx="1" clrIdx="3">
    <p:extLst>
      <p:ext uri="{19B8F6BF-5375-455C-9EA6-DF929625EA0E}">
        <p15:presenceInfo xmlns:p15="http://schemas.microsoft.com/office/powerpoint/2012/main" userId="S::Reinhard.Keil@arm.com::a74c14d9-6dde-4ffd-bc62-ceabab23c9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showGuides="1">
      <p:cViewPr varScale="1">
        <p:scale>
          <a:sx n="153" d="100"/>
          <a:sy n="153" d="100"/>
        </p:scale>
        <p:origin x="162" y="270"/>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12/12/2023</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12/12/2023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33</a:t>
            </a:fld>
            <a:endParaRPr lang="en-US" altLang="en-US"/>
          </a:p>
        </p:txBody>
      </p:sp>
    </p:spTree>
    <p:extLst>
      <p:ext uri="{BB962C8B-B14F-4D97-AF65-F5344CB8AC3E}">
        <p14:creationId xmlns:p14="http://schemas.microsoft.com/office/powerpoint/2010/main" val="2302240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35</a:t>
            </a:fld>
            <a:endParaRPr lang="en-US" altLang="en-US"/>
          </a:p>
        </p:txBody>
      </p:sp>
    </p:spTree>
    <p:extLst>
      <p:ext uri="{BB962C8B-B14F-4D97-AF65-F5344CB8AC3E}">
        <p14:creationId xmlns:p14="http://schemas.microsoft.com/office/powerpoint/2010/main" val="2953099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36</a:t>
            </a:fld>
            <a:endParaRPr lang="en-US" altLang="en-US"/>
          </a:p>
        </p:txBody>
      </p:sp>
    </p:spTree>
    <p:extLst>
      <p:ext uri="{BB962C8B-B14F-4D97-AF65-F5344CB8AC3E}">
        <p14:creationId xmlns:p14="http://schemas.microsoft.com/office/powerpoint/2010/main" val="324566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38</a:t>
            </a:fld>
            <a:endParaRPr lang="en-US" altLang="en-US"/>
          </a:p>
        </p:txBody>
      </p:sp>
    </p:spTree>
    <p:extLst>
      <p:ext uri="{BB962C8B-B14F-4D97-AF65-F5344CB8AC3E}">
        <p14:creationId xmlns:p14="http://schemas.microsoft.com/office/powerpoint/2010/main" val="148712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39</a:t>
            </a:fld>
            <a:endParaRPr lang="en-US" altLang="en-US"/>
          </a:p>
        </p:txBody>
      </p:sp>
    </p:spTree>
    <p:extLst>
      <p:ext uri="{BB962C8B-B14F-4D97-AF65-F5344CB8AC3E}">
        <p14:creationId xmlns:p14="http://schemas.microsoft.com/office/powerpoint/2010/main" val="3845563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41</a:t>
            </a:fld>
            <a:endParaRPr lang="en-US" altLang="en-US"/>
          </a:p>
        </p:txBody>
      </p:sp>
    </p:spTree>
    <p:extLst>
      <p:ext uri="{BB962C8B-B14F-4D97-AF65-F5344CB8AC3E}">
        <p14:creationId xmlns:p14="http://schemas.microsoft.com/office/powerpoint/2010/main" val="1884189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42</a:t>
            </a:fld>
            <a:endParaRPr lang="en-US" altLang="en-US"/>
          </a:p>
        </p:txBody>
      </p:sp>
    </p:spTree>
    <p:extLst>
      <p:ext uri="{BB962C8B-B14F-4D97-AF65-F5344CB8AC3E}">
        <p14:creationId xmlns:p14="http://schemas.microsoft.com/office/powerpoint/2010/main" val="1419607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12</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14</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19</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20</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26</a:t>
            </a:fld>
            <a:endParaRPr lang="en-US" altLang="en-US"/>
          </a:p>
        </p:txBody>
      </p:sp>
    </p:spTree>
    <p:extLst>
      <p:ext uri="{BB962C8B-B14F-4D97-AF65-F5344CB8AC3E}">
        <p14:creationId xmlns:p14="http://schemas.microsoft.com/office/powerpoint/2010/main" val="1495199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29</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31</a:t>
            </a:fld>
            <a:endParaRPr lang="en-US" altLang="en-US"/>
          </a:p>
        </p:txBody>
      </p:sp>
    </p:spTree>
    <p:extLst>
      <p:ext uri="{BB962C8B-B14F-4D97-AF65-F5344CB8AC3E}">
        <p14:creationId xmlns:p14="http://schemas.microsoft.com/office/powerpoint/2010/main" val="52066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32</a:t>
            </a:fld>
            <a:endParaRPr lang="en-US" altLang="en-US"/>
          </a:p>
        </p:txBody>
      </p:sp>
    </p:spTree>
    <p:extLst>
      <p:ext uri="{BB962C8B-B14F-4D97-AF65-F5344CB8AC3E}">
        <p14:creationId xmlns:p14="http://schemas.microsoft.com/office/powerpoint/2010/main" val="628185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2"/>
          <p:cNvSpPr>
            <a:spLocks noGrp="1"/>
          </p:cNvSpPr>
          <p:nvPr>
            <p:ph idx="1" hasCustomPrompt="1"/>
          </p:nvPr>
        </p:nvSpPr>
        <p:spPr>
          <a:xfrm>
            <a:off x="492125" y="1479468"/>
            <a:ext cx="11180762" cy="408622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890201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Open-CMSIS-Pack/devtools/issues/143" TargetMode="External"/><Relationship Id="rId2" Type="http://schemas.openxmlformats.org/officeDocument/2006/relationships/hyperlink" Target="https://github.com/Open-CMSIS-Pack/devtools/issues/142"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hyperlink" Target="http://arm-software.github.io/CMSIS_5/Pack/html/pdsc_apis_pg.html"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hyperlink" Target="https://github.com/ARM-software/CMSIS-Driver" TargetMode="External"/><Relationship Id="rId4" Type="http://schemas.openxmlformats.org/officeDocument/2006/relationships/hyperlink" Target="http://arm-software.github.io/CMSIS_5/Pack/html/cp_SWComponents.html#cp_AP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385E74-DAED-029F-ECBF-13A172D6AADF}"/>
              </a:ext>
            </a:extLst>
          </p:cNvPr>
          <p:cNvSpPr/>
          <p:nvPr/>
        </p:nvSpPr>
        <p:spPr>
          <a:xfrm>
            <a:off x="5805427" y="3516689"/>
            <a:ext cx="572487" cy="5924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t>CMSIS-Toolbox: Basis for next generation software tooling</a:t>
            </a:r>
          </a:p>
        </p:txBody>
      </p:sp>
      <p:sp>
        <p:nvSpPr>
          <p:cNvPr id="9" name="Text Placeholder 8">
            <a:extLst>
              <a:ext uri="{FF2B5EF4-FFF2-40B4-BE49-F238E27FC236}">
                <a16:creationId xmlns:a16="http://schemas.microsoft.com/office/drawing/2014/main" id="{B8F12BFC-05EA-7162-6657-F5919590F500}"/>
              </a:ext>
            </a:extLst>
          </p:cNvPr>
          <p:cNvSpPr>
            <a:spLocks noGrp="1"/>
          </p:cNvSpPr>
          <p:nvPr>
            <p:ph type="body" sz="quarter" idx="16"/>
          </p:nvPr>
        </p:nvSpPr>
        <p:spPr>
          <a:xfrm>
            <a:off x="479425" y="1086740"/>
            <a:ext cx="5345642" cy="560696"/>
          </a:xfrm>
        </p:spPr>
        <p:txBody>
          <a:bodyPr/>
          <a:lstStyle/>
          <a:p>
            <a:r>
              <a:rPr lang="en-GB" spc="-50">
                <a:solidFill>
                  <a:schemeClr val="accent1"/>
                </a:solidFill>
              </a:rPr>
              <a:t>Keil MDK – Version 6</a:t>
            </a:r>
          </a:p>
        </p:txBody>
      </p:sp>
      <p:sp>
        <p:nvSpPr>
          <p:cNvPr id="11" name="Content Placeholder 10">
            <a:extLst>
              <a:ext uri="{FF2B5EF4-FFF2-40B4-BE49-F238E27FC236}">
                <a16:creationId xmlns:a16="http://schemas.microsoft.com/office/drawing/2014/main" id="{8928667E-77F5-641E-BF49-8FB3A416151C}"/>
              </a:ext>
            </a:extLst>
          </p:cNvPr>
          <p:cNvSpPr>
            <a:spLocks noGrp="1"/>
          </p:cNvSpPr>
          <p:nvPr>
            <p:ph sz="quarter" idx="19"/>
          </p:nvPr>
        </p:nvSpPr>
        <p:spPr>
          <a:xfrm>
            <a:off x="479425" y="1601973"/>
            <a:ext cx="5616575" cy="2048164"/>
          </a:xfrm>
        </p:spPr>
        <p:txBody>
          <a:bodyPr/>
          <a:lstStyle/>
          <a:p>
            <a:pPr marL="285750" indent="-285750" algn="l"/>
            <a:r>
              <a:rPr lang="en-GB" sz="1600" dirty="0">
                <a:solidFill>
                  <a:schemeClr val="tx1">
                    <a:lumMod val="65000"/>
                    <a:lumOff val="35000"/>
                  </a:schemeClr>
                </a:solidFill>
              </a:rPr>
              <a:t>Best-in-class embedded development system </a:t>
            </a:r>
            <a:br>
              <a:rPr lang="en-GB" sz="1600" dirty="0">
                <a:solidFill>
                  <a:schemeClr val="tx1">
                    <a:lumMod val="65000"/>
                    <a:lumOff val="35000"/>
                  </a:schemeClr>
                </a:solidFill>
              </a:rPr>
            </a:br>
            <a:r>
              <a:rPr lang="en-GB" sz="1600" dirty="0">
                <a:solidFill>
                  <a:schemeClr val="tx1">
                    <a:lumMod val="65000"/>
                    <a:lumOff val="35000"/>
                  </a:schemeClr>
                </a:solidFill>
              </a:rPr>
              <a:t>for Cortex-M microcontrollers</a:t>
            </a:r>
          </a:p>
          <a:p>
            <a:pPr marL="285750" indent="-285750" algn="l"/>
            <a:r>
              <a:rPr lang="en-GB" sz="1600" dirty="0">
                <a:solidFill>
                  <a:schemeClr val="tx1">
                    <a:lumMod val="65000"/>
                    <a:lumOff val="35000"/>
                  </a:schemeClr>
                </a:solidFill>
              </a:rPr>
              <a:t>Command-Line and IDE workflows based </a:t>
            </a:r>
            <a:br>
              <a:rPr lang="en-GB" sz="1600" dirty="0">
                <a:solidFill>
                  <a:schemeClr val="tx1">
                    <a:lumMod val="65000"/>
                    <a:lumOff val="35000"/>
                  </a:schemeClr>
                </a:solidFill>
              </a:rPr>
            </a:br>
            <a:r>
              <a:rPr lang="en-GB" sz="1600" dirty="0">
                <a:solidFill>
                  <a:schemeClr val="tx1">
                    <a:lumMod val="65000"/>
                    <a:lumOff val="35000"/>
                  </a:schemeClr>
                </a:solidFill>
              </a:rPr>
              <a:t>on CMSIS-Toolbox</a:t>
            </a:r>
          </a:p>
          <a:p>
            <a:pPr marL="285750" indent="-285750" algn="l"/>
            <a:r>
              <a:rPr lang="en-GB" sz="1600" dirty="0">
                <a:solidFill>
                  <a:schemeClr val="tx1">
                    <a:lumMod val="65000"/>
                    <a:lumOff val="35000"/>
                  </a:schemeClr>
                </a:solidFill>
              </a:rPr>
              <a:t>Arm C/C++ Compiler with </a:t>
            </a:r>
            <a:r>
              <a:rPr lang="en-GB" sz="1600" dirty="0" err="1">
                <a:solidFill>
                  <a:schemeClr val="tx1">
                    <a:lumMod val="65000"/>
                    <a:lumOff val="35000"/>
                  </a:schemeClr>
                </a:solidFill>
              </a:rPr>
              <a:t>FuSa</a:t>
            </a:r>
            <a:r>
              <a:rPr lang="en-GB" sz="1600" dirty="0">
                <a:solidFill>
                  <a:schemeClr val="tx1">
                    <a:lumMod val="65000"/>
                    <a:lumOff val="35000"/>
                  </a:schemeClr>
                </a:solidFill>
              </a:rPr>
              <a:t> certification</a:t>
            </a:r>
          </a:p>
          <a:p>
            <a:pPr marL="285750" indent="-285750" algn="l"/>
            <a:r>
              <a:rPr lang="en-GB" sz="1600" dirty="0">
                <a:solidFill>
                  <a:schemeClr val="tx1">
                    <a:lumMod val="65000"/>
                    <a:lumOff val="35000"/>
                  </a:schemeClr>
                </a:solidFill>
              </a:rPr>
              <a:t>Based on CMSIS software standards</a:t>
            </a:r>
          </a:p>
          <a:p>
            <a:pPr marL="285750" indent="-285750" algn="l"/>
            <a:r>
              <a:rPr lang="en-GB" sz="1600" dirty="0">
                <a:solidFill>
                  <a:schemeClr val="tx1">
                    <a:lumMod val="65000"/>
                    <a:lumOff val="35000"/>
                  </a:schemeClr>
                </a:solidFill>
              </a:rPr>
              <a:t>Host Support: Windows, Linux, </a:t>
            </a:r>
            <a:br>
              <a:rPr lang="en-GB" sz="1600" dirty="0">
                <a:solidFill>
                  <a:schemeClr val="tx1">
                    <a:lumMod val="65000"/>
                    <a:lumOff val="35000"/>
                  </a:schemeClr>
                </a:solidFill>
              </a:rPr>
            </a:br>
            <a:r>
              <a:rPr lang="en-GB" sz="1600" dirty="0">
                <a:solidFill>
                  <a:schemeClr val="tx1">
                    <a:lumMod val="65000"/>
                    <a:lumOff val="35000"/>
                  </a:schemeClr>
                </a:solidFill>
              </a:rPr>
              <a:t>Mac OS – and Cloud</a:t>
            </a:r>
          </a:p>
          <a:p>
            <a:pPr marL="0" indent="0" algn="l">
              <a:buNone/>
            </a:pPr>
            <a:endParaRPr lang="en-US" sz="1600" dirty="0"/>
          </a:p>
        </p:txBody>
      </p:sp>
      <p:sp>
        <p:nvSpPr>
          <p:cNvPr id="10" name="Text Placeholder 9">
            <a:extLst>
              <a:ext uri="{FF2B5EF4-FFF2-40B4-BE49-F238E27FC236}">
                <a16:creationId xmlns:a16="http://schemas.microsoft.com/office/drawing/2014/main" id="{92FEB286-4A35-7B7B-3D51-E98514BCF7AA}"/>
              </a:ext>
            </a:extLst>
          </p:cNvPr>
          <p:cNvSpPr>
            <a:spLocks noGrp="1"/>
          </p:cNvSpPr>
          <p:nvPr>
            <p:ph type="body" sz="quarter" idx="18"/>
          </p:nvPr>
        </p:nvSpPr>
        <p:spPr>
          <a:xfrm>
            <a:off x="488703" y="4042616"/>
            <a:ext cx="5371042" cy="560696"/>
          </a:xfrm>
        </p:spPr>
        <p:txBody>
          <a:bodyPr/>
          <a:lstStyle/>
          <a:p>
            <a:r>
              <a:rPr lang="en-US"/>
              <a:t>Arm Virtual Hardware – FVPs</a:t>
            </a:r>
          </a:p>
        </p:txBody>
      </p:sp>
      <p:sp>
        <p:nvSpPr>
          <p:cNvPr id="12" name="Content Placeholder 11">
            <a:extLst>
              <a:ext uri="{FF2B5EF4-FFF2-40B4-BE49-F238E27FC236}">
                <a16:creationId xmlns:a16="http://schemas.microsoft.com/office/drawing/2014/main" id="{EAC29C46-96F7-B464-F2B6-8B2D5872B68D}"/>
              </a:ext>
            </a:extLst>
          </p:cNvPr>
          <p:cNvSpPr>
            <a:spLocks noGrp="1"/>
          </p:cNvSpPr>
          <p:nvPr>
            <p:ph sz="quarter" idx="21"/>
          </p:nvPr>
        </p:nvSpPr>
        <p:spPr>
          <a:xfrm>
            <a:off x="479426" y="4457129"/>
            <a:ext cx="5187728" cy="2216517"/>
          </a:xfrm>
        </p:spPr>
        <p:txBody>
          <a:bodyPr/>
          <a:lstStyle/>
          <a:p>
            <a:pPr marL="285750" indent="-285750"/>
            <a:r>
              <a:rPr lang="en-GB" sz="1600">
                <a:solidFill>
                  <a:schemeClr val="tx1">
                    <a:lumMod val="65000"/>
                    <a:lumOff val="35000"/>
                  </a:schemeClr>
                </a:solidFill>
              </a:rPr>
              <a:t>Precise </a:t>
            </a:r>
            <a:r>
              <a:rPr lang="en-GB" sz="1600" b="1">
                <a:solidFill>
                  <a:schemeClr val="tx1">
                    <a:lumMod val="65000"/>
                    <a:lumOff val="35000"/>
                  </a:schemeClr>
                </a:solidFill>
              </a:rPr>
              <a:t>simulation models</a:t>
            </a:r>
            <a:r>
              <a:rPr lang="en-GB" sz="1600">
                <a:solidFill>
                  <a:schemeClr val="tx1">
                    <a:lumMod val="65000"/>
                    <a:lumOff val="35000"/>
                  </a:schemeClr>
                </a:solidFill>
              </a:rPr>
              <a:t> of Cortex-M device sub-systems</a:t>
            </a:r>
          </a:p>
          <a:p>
            <a:pPr marL="285750" indent="-285750"/>
            <a:r>
              <a:rPr lang="en-GB" sz="1600">
                <a:solidFill>
                  <a:schemeClr val="tx1">
                    <a:lumMod val="65000"/>
                    <a:lumOff val="35000"/>
                  </a:schemeClr>
                </a:solidFill>
              </a:rPr>
              <a:t>Designed for complex software verification and testing</a:t>
            </a:r>
          </a:p>
          <a:p>
            <a:pPr marL="285750" indent="-285750"/>
            <a:r>
              <a:rPr lang="en-GB" sz="1600">
                <a:solidFill>
                  <a:schemeClr val="tx1">
                    <a:lumMod val="65000"/>
                    <a:lumOff val="35000"/>
                  </a:schemeClr>
                </a:solidFill>
              </a:rPr>
              <a:t>Enables test automation of diverse software workloads</a:t>
            </a:r>
            <a:endParaRPr lang="en-GB" sz="1600" b="0" i="0">
              <a:solidFill>
                <a:schemeClr val="tx1">
                  <a:lumMod val="65000"/>
                  <a:lumOff val="35000"/>
                </a:schemeClr>
              </a:solidFill>
              <a:effectLst/>
            </a:endParaRPr>
          </a:p>
          <a:p>
            <a:pPr marL="285750" indent="-285750"/>
            <a:r>
              <a:rPr lang="en-GB" sz="1600" b="0" i="0">
                <a:solidFill>
                  <a:schemeClr val="tx1">
                    <a:lumMod val="65000"/>
                    <a:lumOff val="35000"/>
                  </a:schemeClr>
                </a:solidFill>
                <a:effectLst/>
              </a:rPr>
              <a:t>Part of </a:t>
            </a:r>
            <a:r>
              <a:rPr lang="en-GB" sz="1600" b="1" i="0">
                <a:solidFill>
                  <a:schemeClr val="tx1">
                    <a:lumMod val="65000"/>
                    <a:lumOff val="35000"/>
                  </a:schemeClr>
                </a:solidFill>
                <a:effectLst/>
              </a:rPr>
              <a:t>CI/</a:t>
            </a:r>
            <a:r>
              <a:rPr lang="en-GB" sz="1600" b="1">
                <a:solidFill>
                  <a:schemeClr val="tx1">
                    <a:lumMod val="65000"/>
                    <a:lumOff val="35000"/>
                  </a:schemeClr>
                </a:solidFill>
              </a:rPr>
              <a:t>CD</a:t>
            </a:r>
            <a:r>
              <a:rPr lang="en-GB" sz="1600">
                <a:solidFill>
                  <a:schemeClr val="tx1">
                    <a:lumMod val="65000"/>
                    <a:lumOff val="35000"/>
                  </a:schemeClr>
                </a:solidFill>
              </a:rPr>
              <a:t> and </a:t>
            </a:r>
            <a:r>
              <a:rPr lang="en-GB" sz="1600" b="1" err="1">
                <a:solidFill>
                  <a:schemeClr val="tx1">
                    <a:lumMod val="65000"/>
                    <a:lumOff val="35000"/>
                  </a:schemeClr>
                </a:solidFill>
              </a:rPr>
              <a:t>MLOps</a:t>
            </a:r>
            <a:r>
              <a:rPr lang="en-GB" sz="1600">
                <a:solidFill>
                  <a:schemeClr val="tx1">
                    <a:lumMod val="65000"/>
                    <a:lumOff val="35000"/>
                  </a:schemeClr>
                </a:solidFill>
              </a:rPr>
              <a:t> </a:t>
            </a:r>
            <a:r>
              <a:rPr lang="en-GB" sz="1600" b="0" i="0">
                <a:solidFill>
                  <a:schemeClr val="tx1">
                    <a:lumMod val="65000"/>
                    <a:lumOff val="35000"/>
                  </a:schemeClr>
                </a:solidFill>
                <a:effectLst/>
              </a:rPr>
              <a:t>development flows</a:t>
            </a:r>
          </a:p>
          <a:p>
            <a:pPr marL="285750" indent="-285750"/>
            <a:r>
              <a:rPr lang="en-GB" sz="1600">
                <a:solidFill>
                  <a:schemeClr val="tx1">
                    <a:lumMod val="65000"/>
                    <a:lumOff val="35000"/>
                  </a:schemeClr>
                </a:solidFill>
              </a:rPr>
              <a:t>Supports A/B performance comparisons using </a:t>
            </a:r>
            <a:br>
              <a:rPr lang="en-GB" sz="1600">
                <a:solidFill>
                  <a:schemeClr val="tx1">
                    <a:lumMod val="65000"/>
                    <a:lumOff val="35000"/>
                  </a:schemeClr>
                </a:solidFill>
              </a:rPr>
            </a:br>
            <a:r>
              <a:rPr lang="en-GB" sz="1600">
                <a:solidFill>
                  <a:schemeClr val="tx1">
                    <a:lumMod val="65000"/>
                    <a:lumOff val="35000"/>
                  </a:schemeClr>
                </a:solidFill>
              </a:rPr>
              <a:t>CMSIS-View Event Recorder timing statistics</a:t>
            </a:r>
            <a:endParaRPr lang="en-GB" sz="1600" b="0" i="0">
              <a:solidFill>
                <a:schemeClr val="tx1">
                  <a:lumMod val="65000"/>
                  <a:lumOff val="35000"/>
                </a:schemeClr>
              </a:solidFill>
              <a:effectLst/>
            </a:endParaRPr>
          </a:p>
        </p:txBody>
      </p:sp>
      <p:sp>
        <p:nvSpPr>
          <p:cNvPr id="13" name="Rectangle 12">
            <a:extLst>
              <a:ext uri="{FF2B5EF4-FFF2-40B4-BE49-F238E27FC236}">
                <a16:creationId xmlns:a16="http://schemas.microsoft.com/office/drawing/2014/main" id="{593F40A8-10DB-C5C9-DE7C-D1076D88FBD1}"/>
              </a:ext>
            </a:extLst>
          </p:cNvPr>
          <p:cNvSpPr/>
          <p:nvPr/>
        </p:nvSpPr>
        <p:spPr>
          <a:xfrm>
            <a:off x="5692114" y="1309250"/>
            <a:ext cx="3495488" cy="23427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4B5876B-51B0-2BDE-7A06-F5D84C84EFFB}"/>
              </a:ext>
            </a:extLst>
          </p:cNvPr>
          <p:cNvSpPr/>
          <p:nvPr/>
        </p:nvSpPr>
        <p:spPr>
          <a:xfrm>
            <a:off x="5822747" y="1461986"/>
            <a:ext cx="1551974" cy="2054703"/>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200" i="0" u="none" strike="noStrike" kern="1200" cap="none" spc="0" normalizeH="0" baseline="0" noProof="0">
                <a:ln>
                  <a:noFill/>
                </a:ln>
                <a:solidFill>
                  <a:schemeClr val="tx2"/>
                </a:solidFill>
                <a:effectLst/>
                <a:uLnTx/>
                <a:uFillTx/>
                <a:latin typeface="Calibri"/>
                <a:ea typeface="ＭＳ Ｐゴシック" panose="020B0600070205080204" pitchFamily="34" charset="-128"/>
                <a:cs typeface="+mn-cs"/>
              </a:rPr>
              <a:t>Software Application</a:t>
            </a:r>
          </a:p>
        </p:txBody>
      </p:sp>
      <p:sp>
        <p:nvSpPr>
          <p:cNvPr id="18" name="Rectangle 17">
            <a:extLst>
              <a:ext uri="{FF2B5EF4-FFF2-40B4-BE49-F238E27FC236}">
                <a16:creationId xmlns:a16="http://schemas.microsoft.com/office/drawing/2014/main" id="{899BAC2B-AFD4-6E3A-0720-D050DB27D7BF}"/>
              </a:ext>
            </a:extLst>
          </p:cNvPr>
          <p:cNvSpPr/>
          <p:nvPr/>
        </p:nvSpPr>
        <p:spPr>
          <a:xfrm>
            <a:off x="7541653" y="1461985"/>
            <a:ext cx="1543453" cy="1292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2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21" name="Rectangle 20">
            <a:extLst>
              <a:ext uri="{FF2B5EF4-FFF2-40B4-BE49-F238E27FC236}">
                <a16:creationId xmlns:a16="http://schemas.microsoft.com/office/drawing/2014/main" id="{8A9F90E5-92D0-5CB6-FB1E-0FDF39903545}"/>
              </a:ext>
            </a:extLst>
          </p:cNvPr>
          <p:cNvSpPr/>
          <p:nvPr/>
        </p:nvSpPr>
        <p:spPr>
          <a:xfrm>
            <a:off x="7541653" y="2907803"/>
            <a:ext cx="1551974" cy="6088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err="1">
                <a:solidFill>
                  <a:schemeClr val="tx2"/>
                </a:solidFill>
                <a:latin typeface="Calibri"/>
              </a:rPr>
              <a:t>cbuild</a:t>
            </a:r>
            <a:r>
              <a:rPr lang="en-US" sz="1000" dirty="0">
                <a:solidFill>
                  <a:schemeClr val="tx2"/>
                </a:solidFill>
                <a:latin typeface="Calibri"/>
              </a:rPr>
              <a:t>: Build Invocation</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a:endCxn id="21" idx="0"/>
          </p:cNvCxnSpPr>
          <p:nvPr/>
        </p:nvCxnSpPr>
        <p:spPr>
          <a:xfrm>
            <a:off x="8317640" y="2754360"/>
            <a:ext cx="0" cy="153443"/>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7374721" y="3212246"/>
            <a:ext cx="166932"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25007BA2-CC06-443B-4754-6AF462511875}"/>
              </a:ext>
            </a:extLst>
          </p:cNvPr>
          <p:cNvPicPr>
            <a:picLocks noChangeAspect="1"/>
          </p:cNvPicPr>
          <p:nvPr/>
        </p:nvPicPr>
        <p:blipFill rotWithShape="1">
          <a:blip r:embed="rId3"/>
          <a:srcRect l="4593" t="3013" r="6533" b="2930"/>
          <a:stretch/>
        </p:blipFill>
        <p:spPr>
          <a:xfrm>
            <a:off x="9261650" y="1329017"/>
            <a:ext cx="2739152" cy="2322990"/>
          </a:xfrm>
          <a:prstGeom prst="rect">
            <a:avLst/>
          </a:prstGeom>
          <a:ln>
            <a:noFill/>
          </a:ln>
          <a:effectLst/>
        </p:spPr>
      </p:pic>
      <p:sp>
        <p:nvSpPr>
          <p:cNvPr id="40" name="TextBox 39">
            <a:extLst>
              <a:ext uri="{FF2B5EF4-FFF2-40B4-BE49-F238E27FC236}">
                <a16:creationId xmlns:a16="http://schemas.microsoft.com/office/drawing/2014/main" id="{D29CCD2A-4CC6-EEA5-9A6A-955233B927D9}"/>
              </a:ext>
            </a:extLst>
          </p:cNvPr>
          <p:cNvSpPr txBox="1"/>
          <p:nvPr/>
        </p:nvSpPr>
        <p:spPr>
          <a:xfrm>
            <a:off x="5692114" y="1106683"/>
            <a:ext cx="3495488"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Command-line workflow</a:t>
            </a:r>
          </a:p>
        </p:txBody>
      </p:sp>
      <p:sp>
        <p:nvSpPr>
          <p:cNvPr id="41" name="TextBox 40">
            <a:extLst>
              <a:ext uri="{FF2B5EF4-FFF2-40B4-BE49-F238E27FC236}">
                <a16:creationId xmlns:a16="http://schemas.microsoft.com/office/drawing/2014/main" id="{1C9B552F-3785-CAA9-39C7-A3898D83FEC4}"/>
              </a:ext>
            </a:extLst>
          </p:cNvPr>
          <p:cNvSpPr txBox="1"/>
          <p:nvPr/>
        </p:nvSpPr>
        <p:spPr>
          <a:xfrm>
            <a:off x="9261650" y="1129268"/>
            <a:ext cx="2739152"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Visual Studio Code IDE</a:t>
            </a:r>
          </a:p>
        </p:txBody>
      </p:sp>
      <p:sp>
        <p:nvSpPr>
          <p:cNvPr id="43" name="Rectangle 42">
            <a:extLst>
              <a:ext uri="{FF2B5EF4-FFF2-40B4-BE49-F238E27FC236}">
                <a16:creationId xmlns:a16="http://schemas.microsoft.com/office/drawing/2014/main" id="{09B0557C-D707-4E44-95E3-5058511F96A1}"/>
              </a:ext>
            </a:extLst>
          </p:cNvPr>
          <p:cNvSpPr/>
          <p:nvPr/>
        </p:nvSpPr>
        <p:spPr>
          <a:xfrm>
            <a:off x="5692114" y="3866880"/>
            <a:ext cx="3842402"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a:solidFill>
                  <a:schemeClr val="tx2"/>
                </a:solidFill>
              </a:rPr>
              <a:t>Arm Virtual Hardware</a:t>
            </a:r>
          </a:p>
        </p:txBody>
      </p:sp>
      <p:sp>
        <p:nvSpPr>
          <p:cNvPr id="65" name="Rectangle 64">
            <a:extLst>
              <a:ext uri="{FF2B5EF4-FFF2-40B4-BE49-F238E27FC236}">
                <a16:creationId xmlns:a16="http://schemas.microsoft.com/office/drawing/2014/main" id="{81896547-BB5E-CA8D-4D4A-9EFCF2592120}"/>
              </a:ext>
            </a:extLst>
          </p:cNvPr>
          <p:cNvSpPr/>
          <p:nvPr/>
        </p:nvSpPr>
        <p:spPr>
          <a:xfrm>
            <a:off x="5867927"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Cortex-M0..M85</a:t>
            </a:r>
          </a:p>
          <a:p>
            <a:pPr marL="231775" indent="-115888" defTabSz="453340">
              <a:buFont typeface="Arial" panose="020B0604020202020204" pitchFamily="34" charset="0"/>
              <a:buChar char="•"/>
            </a:pPr>
            <a:r>
              <a:rPr lang="en-US" sz="1200">
                <a:solidFill>
                  <a:schemeClr val="bg1"/>
                </a:solidFill>
              </a:rPr>
              <a:t>SIMD, Helium </a:t>
            </a:r>
          </a:p>
        </p:txBody>
      </p:sp>
      <p:sp>
        <p:nvSpPr>
          <p:cNvPr id="67" name="Rectangle 66">
            <a:extLst>
              <a:ext uri="{FF2B5EF4-FFF2-40B4-BE49-F238E27FC236}">
                <a16:creationId xmlns:a16="http://schemas.microsoft.com/office/drawing/2014/main" id="{E2E3DF28-A1A6-6305-97DB-F799631D0610}"/>
              </a:ext>
            </a:extLst>
          </p:cNvPr>
          <p:cNvSpPr/>
          <p:nvPr/>
        </p:nvSpPr>
        <p:spPr>
          <a:xfrm>
            <a:off x="5867927"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Memory</a:t>
            </a:r>
          </a:p>
          <a:p>
            <a:pPr marL="231775" indent="-115888" defTabSz="453340">
              <a:buFont typeface="Arial" panose="020B0604020202020204" pitchFamily="34" charset="0"/>
              <a:buChar char="•"/>
            </a:pPr>
            <a:r>
              <a:rPr lang="en-US" sz="1200">
                <a:solidFill>
                  <a:schemeClr val="tx2"/>
                </a:solidFill>
              </a:rPr>
              <a:t>DMA</a:t>
            </a:r>
          </a:p>
        </p:txBody>
      </p:sp>
      <p:sp>
        <p:nvSpPr>
          <p:cNvPr id="69" name="Rectangle 68">
            <a:extLst>
              <a:ext uri="{FF2B5EF4-FFF2-40B4-BE49-F238E27FC236}">
                <a16:creationId xmlns:a16="http://schemas.microsoft.com/office/drawing/2014/main" id="{7DF27632-3C7A-D653-1B6E-7440E5BF2BE6}"/>
              </a:ext>
            </a:extLst>
          </p:cNvPr>
          <p:cNvSpPr/>
          <p:nvPr/>
        </p:nvSpPr>
        <p:spPr>
          <a:xfrm>
            <a:off x="5867927"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Virtual I/O</a:t>
            </a:r>
          </a:p>
          <a:p>
            <a:pPr marL="231775" indent="-115888" defTabSz="453340">
              <a:buFont typeface="Arial" panose="020B0604020202020204" pitchFamily="34" charset="0"/>
              <a:buChar char="•"/>
            </a:pPr>
            <a:r>
              <a:rPr lang="en-US" sz="1200">
                <a:solidFill>
                  <a:schemeClr val="tx2"/>
                </a:solidFill>
              </a:rPr>
              <a:t>Data Streaming</a:t>
            </a:r>
          </a:p>
        </p:txBody>
      </p:sp>
      <p:sp>
        <p:nvSpPr>
          <p:cNvPr id="70" name="Rectangle 69">
            <a:extLst>
              <a:ext uri="{FF2B5EF4-FFF2-40B4-BE49-F238E27FC236}">
                <a16:creationId xmlns:a16="http://schemas.microsoft.com/office/drawing/2014/main" id="{C511E38A-C283-2CBA-6466-0F152FC77A86}"/>
              </a:ext>
            </a:extLst>
          </p:cNvPr>
          <p:cNvSpPr/>
          <p:nvPr/>
        </p:nvSpPr>
        <p:spPr>
          <a:xfrm>
            <a:off x="7677199"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Ethos-U55/U65</a:t>
            </a: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p:txBody>
      </p:sp>
      <p:sp>
        <p:nvSpPr>
          <p:cNvPr id="71" name="Rectangle 70">
            <a:extLst>
              <a:ext uri="{FF2B5EF4-FFF2-40B4-BE49-F238E27FC236}">
                <a16:creationId xmlns:a16="http://schemas.microsoft.com/office/drawing/2014/main" id="{6FC4872D-3D09-5083-BD4B-F38FF460F030}"/>
              </a:ext>
            </a:extLst>
          </p:cNvPr>
          <p:cNvSpPr/>
          <p:nvPr/>
        </p:nvSpPr>
        <p:spPr>
          <a:xfrm>
            <a:off x="7677199"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Peripherals</a:t>
            </a:r>
          </a:p>
          <a:p>
            <a:pPr marL="231775" indent="-115888" defTabSz="453340">
              <a:buFont typeface="Arial" panose="020B0604020202020204" pitchFamily="34" charset="0"/>
              <a:buChar char="•"/>
            </a:pPr>
            <a:r>
              <a:rPr lang="en-US" sz="1200">
                <a:solidFill>
                  <a:schemeClr val="tx2"/>
                </a:solidFill>
              </a:rPr>
              <a:t>Ethernet, UART,…</a:t>
            </a:r>
          </a:p>
        </p:txBody>
      </p:sp>
      <p:sp>
        <p:nvSpPr>
          <p:cNvPr id="72" name="Rectangle 71">
            <a:extLst>
              <a:ext uri="{FF2B5EF4-FFF2-40B4-BE49-F238E27FC236}">
                <a16:creationId xmlns:a16="http://schemas.microsoft.com/office/drawing/2014/main" id="{C7BC18F8-188C-3F99-6F13-A267C4CE57DE}"/>
              </a:ext>
            </a:extLst>
          </p:cNvPr>
          <p:cNvSpPr/>
          <p:nvPr/>
        </p:nvSpPr>
        <p:spPr>
          <a:xfrm>
            <a:off x="7677199"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Debug Interface</a:t>
            </a:r>
          </a:p>
          <a:p>
            <a:pPr marL="231775" indent="-115888" defTabSz="453340">
              <a:buFont typeface="Arial" panose="020B0604020202020204" pitchFamily="34" charset="0"/>
              <a:buChar char="•"/>
            </a:pPr>
            <a:r>
              <a:rPr lang="en-US" sz="1200">
                <a:solidFill>
                  <a:schemeClr val="tx2"/>
                </a:solidFill>
              </a:rPr>
              <a:t>Event Recorder</a:t>
            </a:r>
          </a:p>
        </p:txBody>
      </p:sp>
      <p:sp>
        <p:nvSpPr>
          <p:cNvPr id="77" name="Rectangle 76">
            <a:extLst>
              <a:ext uri="{FF2B5EF4-FFF2-40B4-BE49-F238E27FC236}">
                <a16:creationId xmlns:a16="http://schemas.microsoft.com/office/drawing/2014/main" id="{BF9C1E6A-991B-CCF8-E003-7F9173181D68}"/>
              </a:ext>
            </a:extLst>
          </p:cNvPr>
          <p:cNvSpPr/>
          <p:nvPr/>
        </p:nvSpPr>
        <p:spPr>
          <a:xfrm>
            <a:off x="9692640" y="3866880"/>
            <a:ext cx="2019935"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chemeClr val="tx2"/>
              </a:solidFill>
            </a:endParaRPr>
          </a:p>
        </p:txBody>
      </p:sp>
      <p:sp>
        <p:nvSpPr>
          <p:cNvPr id="78" name="Rectangle 77">
            <a:extLst>
              <a:ext uri="{FF2B5EF4-FFF2-40B4-BE49-F238E27FC236}">
                <a16:creationId xmlns:a16="http://schemas.microsoft.com/office/drawing/2014/main" id="{E11E78D1-520F-DB7B-3A0E-E9F68C5DEB56}"/>
              </a:ext>
            </a:extLst>
          </p:cNvPr>
          <p:cNvSpPr/>
          <p:nvPr/>
        </p:nvSpPr>
        <p:spPr>
          <a:xfrm>
            <a:off x="9846650" y="402677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r>
              <a:rPr lang="en-US" sz="1600">
                <a:solidFill>
                  <a:schemeClr val="bg1"/>
                </a:solidFill>
              </a:rPr>
              <a:t>Resources</a:t>
            </a:r>
            <a:endParaRPr lang="en-US" sz="1400">
              <a:solidFill>
                <a:schemeClr val="bg1"/>
              </a:solidFill>
            </a:endParaRP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a:p>
            <a:pPr marL="231775" indent="-115888" defTabSz="453340">
              <a:buFont typeface="Arial" panose="020B0604020202020204" pitchFamily="34" charset="0"/>
              <a:buChar char="•"/>
            </a:pPr>
            <a:r>
              <a:rPr lang="en-US" sz="1200">
                <a:solidFill>
                  <a:schemeClr val="bg1"/>
                </a:solidFill>
              </a:rPr>
              <a:t>Test scripts</a:t>
            </a:r>
          </a:p>
          <a:p>
            <a:pPr marL="231775" indent="-115888" defTabSz="453340">
              <a:buFont typeface="Arial" panose="020B0604020202020204" pitchFamily="34" charset="0"/>
              <a:buChar char="•"/>
            </a:pPr>
            <a:r>
              <a:rPr lang="en-US" sz="1200">
                <a:solidFill>
                  <a:schemeClr val="bg1"/>
                </a:solidFill>
              </a:rPr>
              <a:t>CI/CD integration</a:t>
            </a:r>
          </a:p>
          <a:p>
            <a:pPr defTabSz="453340"/>
            <a:endParaRPr lang="en-US" sz="1200">
              <a:solidFill>
                <a:schemeClr val="tx2"/>
              </a:solidFill>
            </a:endParaRPr>
          </a:p>
        </p:txBody>
      </p:sp>
      <p:sp>
        <p:nvSpPr>
          <p:cNvPr id="82" name="Rectangle 81">
            <a:extLst>
              <a:ext uri="{FF2B5EF4-FFF2-40B4-BE49-F238E27FC236}">
                <a16:creationId xmlns:a16="http://schemas.microsoft.com/office/drawing/2014/main" id="{481DAEC7-27F4-9C94-1553-7F00779446C3}"/>
              </a:ext>
            </a:extLst>
          </p:cNvPr>
          <p:cNvSpPr/>
          <p:nvPr/>
        </p:nvSpPr>
        <p:spPr>
          <a:xfrm>
            <a:off x="9846650" y="513471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lnSpc>
                <a:spcPct val="150000"/>
              </a:lnSpc>
            </a:pPr>
            <a:r>
              <a:rPr lang="en-US" sz="1600">
                <a:solidFill>
                  <a:schemeClr val="bg1"/>
                </a:solidFill>
              </a:rPr>
              <a:t>Integrations</a:t>
            </a:r>
            <a:endParaRPr lang="en-US" sz="1400">
              <a:solidFill>
                <a:schemeClr val="bg1"/>
              </a:solidFill>
            </a:endParaRPr>
          </a:p>
          <a:p>
            <a:pPr marL="231775" indent="-115888" defTabSz="453340">
              <a:buFont typeface="Arial" panose="020B0604020202020204" pitchFamily="34" charset="0"/>
              <a:buChar char="•"/>
            </a:pPr>
            <a:r>
              <a:rPr lang="en-US" sz="1200">
                <a:solidFill>
                  <a:schemeClr val="bg1"/>
                </a:solidFill>
              </a:rPr>
              <a:t>Cloud Service</a:t>
            </a:r>
          </a:p>
          <a:p>
            <a:pPr marL="231775" indent="-115888" defTabSz="453340">
              <a:buFont typeface="Arial" panose="020B0604020202020204" pitchFamily="34" charset="0"/>
              <a:buChar char="•"/>
            </a:pPr>
            <a:r>
              <a:rPr lang="en-US" sz="1200">
                <a:solidFill>
                  <a:schemeClr val="bg1"/>
                </a:solidFill>
              </a:rPr>
              <a:t>GitHub</a:t>
            </a:r>
          </a:p>
          <a:p>
            <a:pPr marL="231775" indent="-115888" defTabSz="453340">
              <a:buFont typeface="Arial" panose="020B0604020202020204" pitchFamily="34" charset="0"/>
              <a:buChar char="•"/>
            </a:pPr>
            <a:r>
              <a:rPr lang="en-US" sz="1200">
                <a:solidFill>
                  <a:schemeClr val="bg1"/>
                </a:solidFill>
              </a:rPr>
              <a:t>Desktop tools</a:t>
            </a:r>
          </a:p>
          <a:p>
            <a:pPr defTabSz="453340"/>
            <a:endParaRPr lang="en-US" sz="1200">
              <a:solidFill>
                <a:schemeClr val="tx2"/>
              </a:solidFill>
            </a:endParaRPr>
          </a:p>
        </p:txBody>
      </p:sp>
      <p:sp>
        <p:nvSpPr>
          <p:cNvPr id="5" name="Flowchart: Multidocument 4">
            <a:extLst>
              <a:ext uri="{FF2B5EF4-FFF2-40B4-BE49-F238E27FC236}">
                <a16:creationId xmlns:a16="http://schemas.microsoft.com/office/drawing/2014/main" id="{844DE146-1BA2-638D-92E9-04D7153AA5BE}"/>
              </a:ext>
            </a:extLst>
          </p:cNvPr>
          <p:cNvSpPr/>
          <p:nvPr/>
        </p:nvSpPr>
        <p:spPr>
          <a:xfrm>
            <a:off x="5958399" y="2551259"/>
            <a:ext cx="1294600" cy="886602"/>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dirty="0" err="1">
                <a:ln>
                  <a:noFill/>
                </a:ln>
                <a:solidFill>
                  <a:srgbClr val="E5ECEB">
                    <a:lumMod val="25000"/>
                  </a:srgbClr>
                </a:solidFill>
                <a:effectLst/>
                <a:uLnTx/>
                <a:uFillTx/>
                <a:latin typeface="Calibri"/>
                <a:ea typeface="+mn-ea"/>
                <a:cs typeface="+mn-cs"/>
              </a:rPr>
              <a:t>cproject.yml</a:t>
            </a:r>
            <a:br>
              <a:rPr kumimoji="0" lang="en-US" sz="18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0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7677199" y="1785554"/>
            <a:ext cx="1324125" cy="817934"/>
          </a:xfrm>
          <a:prstGeom prst="flowChartMultidocument">
            <a:avLst/>
          </a:prstGeom>
          <a:solidFill>
            <a:schemeClr val="bg1"/>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100" dirty="0">
                <a:solidFill>
                  <a:schemeClr val="bg2">
                    <a:lumMod val="25000"/>
                  </a:schemeClr>
                </a:solidFill>
                <a:latin typeface="Calibri"/>
              </a:rPr>
              <a:t>Board</a:t>
            </a:r>
            <a:br>
              <a:rPr lang="en-US" sz="1100" dirty="0">
                <a:solidFill>
                  <a:schemeClr val="bg2">
                    <a:lumMod val="25000"/>
                  </a:schemeClr>
                </a:solidFill>
                <a:latin typeface="Calibri"/>
              </a:rPr>
            </a:br>
            <a:r>
              <a:rPr lang="en-US" sz="1100" dirty="0">
                <a:solidFill>
                  <a:schemeClr val="bg2">
                    <a:lumMod val="25000"/>
                  </a:schemeClr>
                </a:solidFill>
                <a:latin typeface="Calibri"/>
              </a:rPr>
              <a:t>Generic </a:t>
            </a: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4" name="Flowchart: Document 13">
            <a:extLst>
              <a:ext uri="{FF2B5EF4-FFF2-40B4-BE49-F238E27FC236}">
                <a16:creationId xmlns:a16="http://schemas.microsoft.com/office/drawing/2014/main" id="{38BE52EA-280B-2318-A777-D46E816B79CA}"/>
              </a:ext>
            </a:extLst>
          </p:cNvPr>
          <p:cNvSpPr/>
          <p:nvPr/>
        </p:nvSpPr>
        <p:spPr>
          <a:xfrm>
            <a:off x="5939059" y="1731898"/>
            <a:ext cx="1294600" cy="707803"/>
          </a:xfrm>
          <a:prstGeom prst="flowChartDocumen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dirty="0" err="1">
                <a:ln>
                  <a:noFill/>
                </a:ln>
                <a:solidFill>
                  <a:srgbClr val="E5ECEB">
                    <a:lumMod val="25000"/>
                  </a:srgbClr>
                </a:solidFill>
                <a:effectLst/>
                <a:uLnTx/>
                <a:uFillTx/>
                <a:latin typeface="Calibri"/>
                <a:ea typeface="+mn-ea"/>
                <a:cs typeface="+mn-cs"/>
              </a:rPr>
              <a:t>csolution.yml</a:t>
            </a:r>
            <a:br>
              <a:rPr kumimoji="0" lang="en-US" sz="28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0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Tree>
    <p:extLst>
      <p:ext uri="{BB962C8B-B14F-4D97-AF65-F5344CB8AC3E}">
        <p14:creationId xmlns:p14="http://schemas.microsoft.com/office/powerpoint/2010/main" val="276959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2316358" y="4023023"/>
            <a:ext cx="1786690" cy="2426423"/>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2316358" y="2474902"/>
            <a:ext cx="1786690" cy="1383631"/>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2522986" y="2801760"/>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4750579" y="2491450"/>
            <a:ext cx="1540042" cy="1333614"/>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err="1">
                <a:ln>
                  <a:noFill/>
                </a:ln>
                <a:solidFill>
                  <a:srgbClr val="FFFFFF"/>
                </a:solidFill>
                <a:effectLst/>
                <a:uLnTx/>
                <a:uFillTx/>
                <a:latin typeface="Calibri"/>
                <a:ea typeface="+mn-ea"/>
                <a:cs typeface="+mn-cs"/>
              </a:rPr>
              <a:t>csolution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lang="en-US" sz="1050" kern="1200" dirty="0">
                <a:solidFill>
                  <a:schemeClr val="tx2"/>
                </a:solidFill>
                <a:latin typeface="+mn-lt"/>
                <a:ea typeface="+mn-ea"/>
                <a:cs typeface="+mn-cs"/>
              </a:rPr>
              <a:t>Project setup: defines tools, target, </a:t>
            </a:r>
            <a:r>
              <a:rPr lang="en-US" sz="1050" dirty="0">
                <a:solidFill>
                  <a:schemeClr val="tx2"/>
                </a:solidFill>
              </a:rPr>
              <a:t>components, files,</a:t>
            </a:r>
            <a:r>
              <a:rPr lang="en-US" sz="1050" kern="1200" dirty="0">
                <a:solidFill>
                  <a:schemeClr val="tx2"/>
                </a:solidFill>
                <a:latin typeface="+mn-lt"/>
                <a:ea typeface="+mn-ea"/>
                <a:cs typeface="+mn-cs"/>
              </a:rPr>
              <a:t> and current list of context that should be build.</a:t>
            </a:r>
            <a:endParaRPr lang="en-US" sz="1100" kern="1200" dirty="0">
              <a:solidFill>
                <a:schemeClr val="tx2"/>
              </a:solidFill>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2184940" y="253706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5" name="TextBox 64">
            <a:extLst>
              <a:ext uri="{FF2B5EF4-FFF2-40B4-BE49-F238E27FC236}">
                <a16:creationId xmlns:a16="http://schemas.microsoft.com/office/drawing/2014/main" id="{594D4E9B-4064-4977-9062-F920D0BDD75B}"/>
              </a:ext>
            </a:extLst>
          </p:cNvPr>
          <p:cNvSpPr txBox="1"/>
          <p:nvPr/>
        </p:nvSpPr>
        <p:spPr>
          <a:xfrm>
            <a:off x="2263328" y="409101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400" b="1" dirty="0">
                <a:solidFill>
                  <a:srgbClr val="333E48"/>
                </a:solidFill>
                <a:latin typeface="Calibri"/>
                <a:ea typeface="ＭＳ Ｐゴシック" panose="020B0600070205080204" pitchFamily="34" charset="-128"/>
              </a:rPr>
              <a:t>Build Control</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Files</a:t>
            </a:r>
          </a:p>
        </p:txBody>
      </p:sp>
      <p:sp>
        <p:nvSpPr>
          <p:cNvPr id="3" name="Flowchart: Document 2">
            <a:extLst>
              <a:ext uri="{FF2B5EF4-FFF2-40B4-BE49-F238E27FC236}">
                <a16:creationId xmlns:a16="http://schemas.microsoft.com/office/drawing/2014/main" id="{F3608725-E8F2-6123-3BF0-DFCEA2A1ADD2}"/>
              </a:ext>
            </a:extLst>
          </p:cNvPr>
          <p:cNvSpPr/>
          <p:nvPr/>
        </p:nvSpPr>
        <p:spPr>
          <a:xfrm>
            <a:off x="2536128" y="4371986"/>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a:t>
            </a:r>
            <a:r>
              <a:rPr kumimoji="0" lang="en-US" sz="1000" b="1" i="0" u="none" strike="noStrike" kern="1200" cap="none" spc="0" normalizeH="0" baseline="0" noProof="0" dirty="0">
                <a:ln>
                  <a:noFill/>
                </a:ln>
                <a:solidFill>
                  <a:schemeClr val="bg2">
                    <a:lumMod val="25000"/>
                  </a:schemeClr>
                </a:solidFill>
                <a:effectLst/>
                <a:uLnTx/>
                <a:uFillTx/>
                <a:latin typeface="Calibri"/>
                <a:ea typeface="+mn-ea"/>
                <a:cs typeface="+mn-cs"/>
              </a:rPr>
              <a:t>context set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of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7E0BEEB2-3839-D52A-8889-F720F06A6D81}"/>
              </a:ext>
            </a:extLst>
          </p:cNvPr>
          <p:cNvSpPr/>
          <p:nvPr/>
        </p:nvSpPr>
        <p:spPr>
          <a:xfrm>
            <a:off x="412110" y="3473221"/>
            <a:ext cx="1540042" cy="1609139"/>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 (CLI)</a:t>
            </a:r>
          </a:p>
          <a:p>
            <a:pPr algn="ctr" eaLnBrk="0" fontAlgn="base" hangingPunct="0">
              <a:spcBef>
                <a:spcPct val="0"/>
              </a:spcBef>
              <a:spcAft>
                <a:spcPct val="0"/>
              </a:spcAft>
              <a:defRPr/>
            </a:pPr>
            <a:r>
              <a:rPr lang="en-US" sz="1050" dirty="0">
                <a:solidFill>
                  <a:schemeClr val="tx2"/>
                </a:solidFill>
              </a:rPr>
              <a:t>Invokes </a:t>
            </a:r>
            <a:r>
              <a:rPr lang="en-US" sz="1050" dirty="0" err="1">
                <a:solidFill>
                  <a:schemeClr val="tx2"/>
                </a:solidFill>
              </a:rPr>
              <a:t>csolution</a:t>
            </a:r>
            <a:endParaRPr lang="en-US" sz="1050" dirty="0">
              <a:solidFill>
                <a:schemeClr val="tx2"/>
              </a:solidFill>
            </a:endParaRPr>
          </a:p>
          <a:p>
            <a:pPr algn="ctr" eaLnBrk="0" fontAlgn="base" hangingPunct="0">
              <a:spcBef>
                <a:spcPct val="0"/>
              </a:spcBef>
              <a:spcAft>
                <a:spcPct val="0"/>
              </a:spcAft>
              <a:defRPr/>
            </a:pPr>
            <a:r>
              <a:rPr lang="en-US" sz="1050" kern="1200" dirty="0">
                <a:solidFill>
                  <a:schemeClr val="tx2"/>
                </a:solidFill>
                <a:latin typeface="+mn-lt"/>
                <a:ea typeface="+mn-ea"/>
                <a:cs typeface="+mn-cs"/>
              </a:rPr>
              <a:t>When user input files are newer (</a:t>
            </a:r>
            <a:r>
              <a:rPr lang="en-US" sz="1050" dirty="0">
                <a:solidFill>
                  <a:schemeClr val="tx2"/>
                </a:solidFill>
              </a:rPr>
              <a:t>context-set of *.</a:t>
            </a:r>
            <a:r>
              <a:rPr lang="en-US" sz="1050" dirty="0" err="1">
                <a:solidFill>
                  <a:schemeClr val="tx2"/>
                </a:solidFill>
              </a:rPr>
              <a:t>cbuild-idx.yml</a:t>
            </a:r>
            <a:r>
              <a:rPr lang="en-US" sz="1050" dirty="0">
                <a:solidFill>
                  <a:schemeClr val="tx2"/>
                </a:solidFill>
              </a:rPr>
              <a:t> defines scope)</a:t>
            </a:r>
            <a:br>
              <a:rPr lang="en-US" sz="1050" dirty="0">
                <a:solidFill>
                  <a:schemeClr val="tx2"/>
                </a:solidFill>
              </a:rPr>
            </a:br>
            <a:br>
              <a:rPr lang="en-US" sz="1050" dirty="0">
                <a:solidFill>
                  <a:schemeClr val="tx2"/>
                </a:solidFill>
              </a:rPr>
            </a:br>
            <a:r>
              <a:rPr lang="en-US" sz="1050" dirty="0">
                <a:solidFill>
                  <a:schemeClr val="tx2"/>
                </a:solidFill>
              </a:rPr>
              <a:t>Invokes </a:t>
            </a:r>
            <a:r>
              <a:rPr lang="en-US" sz="1050" dirty="0" err="1">
                <a:solidFill>
                  <a:schemeClr val="tx2"/>
                </a:solidFill>
              </a:rPr>
              <a:t>cbuild</a:t>
            </a:r>
            <a:r>
              <a:rPr lang="en-US" sz="1050" dirty="0">
                <a:solidFill>
                  <a:schemeClr val="tx2"/>
                </a:solidFill>
              </a:rPr>
              <a:t>-gen</a:t>
            </a:r>
            <a:br>
              <a:rPr lang="en-US" sz="1050" dirty="0">
                <a:solidFill>
                  <a:schemeClr val="tx2"/>
                </a:solidFill>
              </a:rPr>
            </a:br>
            <a:r>
              <a:rPr lang="en-US" sz="1050" dirty="0">
                <a:solidFill>
                  <a:schemeClr val="tx2"/>
                </a:solidFill>
              </a:rPr>
              <a:t>for build process</a:t>
            </a:r>
          </a:p>
        </p:txBody>
      </p:sp>
      <p:sp>
        <p:nvSpPr>
          <p:cNvPr id="13" name="Flowchart: Multidocument 12">
            <a:extLst>
              <a:ext uri="{FF2B5EF4-FFF2-40B4-BE49-F238E27FC236}">
                <a16:creationId xmlns:a16="http://schemas.microsoft.com/office/drawing/2014/main" id="{9A350521-ACE3-AF60-70B9-9224085AC451}"/>
              </a:ext>
            </a:extLst>
          </p:cNvPr>
          <p:cNvSpPr/>
          <p:nvPr/>
        </p:nvSpPr>
        <p:spPr>
          <a:xfrm>
            <a:off x="2505333" y="534835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&lt;context&gt;.</a:t>
            </a:r>
            <a:r>
              <a:rPr lang="en-US" sz="1000" dirty="0" err="1">
                <a:solidFill>
                  <a:schemeClr val="bg2">
                    <a:lumMod val="25000"/>
                  </a:schemeClr>
                </a:solidFill>
                <a:latin typeface="Calibri"/>
              </a:rPr>
              <a:t>cbuild.yml</a:t>
            </a:r>
            <a:r>
              <a:rPr lang="en-US" sz="1000" dirty="0">
                <a:solidFill>
                  <a:schemeClr val="bg2">
                    <a:lumMod val="25000"/>
                  </a:schemeClr>
                </a:solidFill>
                <a:latin typeface="Calibri"/>
              </a:rPr>
              <a:t> Build information</a:t>
            </a:r>
            <a:br>
              <a:rPr lang="en-US" sz="1000" dirty="0">
                <a:solidFill>
                  <a:schemeClr val="bg2">
                    <a:lumMod val="25000"/>
                  </a:schemeClr>
                </a:solidFill>
                <a:latin typeface="Calibri"/>
              </a:rPr>
            </a:br>
            <a:r>
              <a:rPr lang="en-US" sz="1000" dirty="0">
                <a:solidFill>
                  <a:schemeClr val="bg2">
                    <a:lumMod val="25000"/>
                  </a:schemeClr>
                </a:solidFill>
                <a:latin typeface="Calibri"/>
              </a:rPr>
              <a:t>for a project context</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5" name="Straight Arrow Connector 14">
            <a:extLst>
              <a:ext uri="{FF2B5EF4-FFF2-40B4-BE49-F238E27FC236}">
                <a16:creationId xmlns:a16="http://schemas.microsoft.com/office/drawing/2014/main" id="{2BB8999D-3EDC-C3CF-7A90-A33BA670EFB7}"/>
              </a:ext>
            </a:extLst>
          </p:cNvPr>
          <p:cNvCxnSpPr>
            <a:cxnSpLocks/>
            <a:stCxn id="40" idx="3"/>
            <a:endCxn id="56" idx="1"/>
          </p:cNvCxnSpPr>
          <p:nvPr/>
        </p:nvCxnSpPr>
        <p:spPr>
          <a:xfrm flipV="1">
            <a:off x="4103048" y="3158257"/>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7F7BB0C-8DDE-2E56-AD3D-87E3E4FA9B1B}"/>
              </a:ext>
            </a:extLst>
          </p:cNvPr>
          <p:cNvSpPr/>
          <p:nvPr/>
        </p:nvSpPr>
        <p:spPr>
          <a:xfrm>
            <a:off x="7003700" y="4094645"/>
            <a:ext cx="1540042" cy="569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IDE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F8217A7-E31C-C8FA-3F93-84D15AB8E789}"/>
              </a:ext>
            </a:extLst>
          </p:cNvPr>
          <p:cNvCxnSpPr>
            <a:cxnSpLocks/>
          </p:cNvCxnSpPr>
          <p:nvPr/>
        </p:nvCxnSpPr>
        <p:spPr>
          <a:xfrm flipH="1">
            <a:off x="4076172" y="3617931"/>
            <a:ext cx="669562" cy="63954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9B3782B-B9D1-969F-5B9F-9E175217E558}"/>
              </a:ext>
            </a:extLst>
          </p:cNvPr>
          <p:cNvCxnSpPr>
            <a:cxnSpLocks/>
            <a:endCxn id="17" idx="1"/>
          </p:cNvCxnSpPr>
          <p:nvPr/>
        </p:nvCxnSpPr>
        <p:spPr>
          <a:xfrm flipV="1">
            <a:off x="3869544" y="4379400"/>
            <a:ext cx="3134156" cy="332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084F89B-5617-9C42-32AB-738A1BB7E549}"/>
              </a:ext>
            </a:extLst>
          </p:cNvPr>
          <p:cNvSpPr txBox="1"/>
          <p:nvPr/>
        </p:nvSpPr>
        <p:spPr>
          <a:xfrm>
            <a:off x="6834066" y="3031543"/>
            <a:ext cx="178669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When setup in context manager is changed (or items </a:t>
            </a:r>
            <a:r>
              <a:rPr lang="en-US" sz="1200" kern="1200" dirty="0" err="1">
                <a:solidFill>
                  <a:schemeClr val="tx2"/>
                </a:solidFill>
                <a:latin typeface="+mn-lt"/>
                <a:ea typeface="+mn-ea"/>
                <a:cs typeface="+mn-cs"/>
              </a:rPr>
              <a:t>modifed</a:t>
            </a:r>
            <a:r>
              <a:rPr lang="en-US" sz="1200" kern="1200" dirty="0">
                <a:solidFill>
                  <a:schemeClr val="tx2"/>
                </a:solidFill>
                <a:latin typeface="+mn-lt"/>
                <a:ea typeface="+mn-ea"/>
                <a:cs typeface="+mn-cs"/>
              </a:rPr>
              <a:t>), </a:t>
            </a:r>
            <a:r>
              <a:rPr lang="en-US" sz="1200" kern="1200" dirty="0" err="1">
                <a:solidFill>
                  <a:schemeClr val="tx2"/>
                </a:solidFill>
                <a:latin typeface="+mn-lt"/>
                <a:ea typeface="+mn-ea"/>
                <a:cs typeface="+mn-cs"/>
              </a:rPr>
              <a:t>csolution</a:t>
            </a:r>
            <a:r>
              <a:rPr lang="en-US" sz="1200" kern="1200" dirty="0">
                <a:solidFill>
                  <a:schemeClr val="tx2"/>
                </a:solidFill>
                <a:latin typeface="+mn-lt"/>
                <a:ea typeface="+mn-ea"/>
                <a:cs typeface="+mn-cs"/>
              </a:rPr>
              <a:t> is called</a:t>
            </a:r>
            <a:endParaRPr lang="en-US" sz="1200" dirty="0">
              <a:solidFill>
                <a:schemeClr val="tx2"/>
              </a:solidFill>
            </a:endParaRPr>
          </a:p>
        </p:txBody>
      </p:sp>
      <p:cxnSp>
        <p:nvCxnSpPr>
          <p:cNvPr id="71" name="Straight Arrow Connector 70">
            <a:extLst>
              <a:ext uri="{FF2B5EF4-FFF2-40B4-BE49-F238E27FC236}">
                <a16:creationId xmlns:a16="http://schemas.microsoft.com/office/drawing/2014/main" id="{ADD341E2-51D3-D58D-9344-267AD795F8BD}"/>
              </a:ext>
            </a:extLst>
          </p:cNvPr>
          <p:cNvCxnSpPr>
            <a:cxnSpLocks/>
            <a:endCxn id="56" idx="3"/>
          </p:cNvCxnSpPr>
          <p:nvPr/>
        </p:nvCxnSpPr>
        <p:spPr>
          <a:xfrm flipH="1" flipV="1">
            <a:off x="6290621" y="3158257"/>
            <a:ext cx="713079" cy="9327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BC52724-4E05-9886-A566-AE9900C7D293}"/>
              </a:ext>
            </a:extLst>
          </p:cNvPr>
          <p:cNvSpPr txBox="1"/>
          <p:nvPr/>
        </p:nvSpPr>
        <p:spPr>
          <a:xfrm>
            <a:off x="6708430" y="5200464"/>
            <a:ext cx="1786690"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When build is invoked,</a:t>
            </a:r>
            <a:br>
              <a:rPr lang="en-US" sz="1200" dirty="0">
                <a:solidFill>
                  <a:schemeClr val="tx2"/>
                </a:solidFill>
              </a:rPr>
            </a:br>
            <a:r>
              <a:rPr lang="en-US" sz="1200" dirty="0" err="1">
                <a:solidFill>
                  <a:schemeClr val="tx2"/>
                </a:solidFill>
              </a:rPr>
              <a:t>cbuild</a:t>
            </a:r>
            <a:r>
              <a:rPr lang="en-US" sz="1200" dirty="0">
                <a:solidFill>
                  <a:schemeClr val="tx2"/>
                </a:solidFill>
              </a:rPr>
              <a:t>-gen is called. </a:t>
            </a:r>
          </a:p>
        </p:txBody>
      </p:sp>
      <p:cxnSp>
        <p:nvCxnSpPr>
          <p:cNvPr id="77" name="Straight Arrow Connector 76">
            <a:extLst>
              <a:ext uri="{FF2B5EF4-FFF2-40B4-BE49-F238E27FC236}">
                <a16:creationId xmlns:a16="http://schemas.microsoft.com/office/drawing/2014/main" id="{6AC8BDEA-0CD7-1934-A968-5CBE8CC7D898}"/>
              </a:ext>
            </a:extLst>
          </p:cNvPr>
          <p:cNvCxnSpPr>
            <a:cxnSpLocks/>
          </p:cNvCxnSpPr>
          <p:nvPr/>
        </p:nvCxnSpPr>
        <p:spPr>
          <a:xfrm flipH="1">
            <a:off x="6307007" y="4653309"/>
            <a:ext cx="696693" cy="67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0" name="Title 79">
            <a:extLst>
              <a:ext uri="{FF2B5EF4-FFF2-40B4-BE49-F238E27FC236}">
                <a16:creationId xmlns:a16="http://schemas.microsoft.com/office/drawing/2014/main" id="{FA174BB4-31B1-D66B-22AE-90CC3F8A72A7}"/>
              </a:ext>
            </a:extLst>
          </p:cNvPr>
          <p:cNvSpPr>
            <a:spLocks noGrp="1"/>
          </p:cNvSpPr>
          <p:nvPr>
            <p:ph type="title"/>
          </p:nvPr>
        </p:nvSpPr>
        <p:spPr/>
        <p:txBody>
          <a:bodyPr/>
          <a:lstStyle/>
          <a:p>
            <a:r>
              <a:rPr lang="en-US" dirty="0"/>
              <a:t>Multi-Project Build Process: IDE and CLI</a:t>
            </a:r>
          </a:p>
        </p:txBody>
      </p:sp>
      <p:sp>
        <p:nvSpPr>
          <p:cNvPr id="88" name="Text Placeholder 87">
            <a:extLst>
              <a:ext uri="{FF2B5EF4-FFF2-40B4-BE49-F238E27FC236}">
                <a16:creationId xmlns:a16="http://schemas.microsoft.com/office/drawing/2014/main" id="{53A64FAC-7931-339F-B478-BE66E63876E1}"/>
              </a:ext>
            </a:extLst>
          </p:cNvPr>
          <p:cNvSpPr>
            <a:spLocks noGrp="1"/>
          </p:cNvSpPr>
          <p:nvPr>
            <p:ph type="body" sz="quarter" idx="13"/>
          </p:nvPr>
        </p:nvSpPr>
        <p:spPr/>
        <p:txBody>
          <a:bodyPr/>
          <a:lstStyle/>
          <a:p>
            <a:r>
              <a:rPr lang="en-US" dirty="0"/>
              <a:t>Introduce `context-set`: defines the selected context for application</a:t>
            </a:r>
          </a:p>
        </p:txBody>
      </p:sp>
      <p:sp>
        <p:nvSpPr>
          <p:cNvPr id="82" name="TextBox 81">
            <a:extLst>
              <a:ext uri="{FF2B5EF4-FFF2-40B4-BE49-F238E27FC236}">
                <a16:creationId xmlns:a16="http://schemas.microsoft.com/office/drawing/2014/main" id="{77222870-E657-D4DB-049D-7D9A32E273DB}"/>
              </a:ext>
            </a:extLst>
          </p:cNvPr>
          <p:cNvSpPr txBox="1"/>
          <p:nvPr/>
        </p:nvSpPr>
        <p:spPr>
          <a:xfrm>
            <a:off x="9061120" y="2368293"/>
            <a:ext cx="1786690" cy="208672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Items are stored in User </a:t>
            </a:r>
            <a:r>
              <a:rPr lang="en-US" sz="1200" b="1" kern="1200" dirty="0" err="1">
                <a:solidFill>
                  <a:schemeClr val="tx2"/>
                </a:solidFill>
                <a:latin typeface="+mn-lt"/>
                <a:ea typeface="+mn-ea"/>
                <a:cs typeface="+mn-cs"/>
              </a:rPr>
              <a:t>User</a:t>
            </a:r>
            <a:r>
              <a:rPr lang="en-US" sz="1200" b="1" kern="1200" dirty="0">
                <a:solidFill>
                  <a:schemeClr val="tx2"/>
                </a:solidFill>
                <a:latin typeface="+mn-lt"/>
                <a:ea typeface="+mn-ea"/>
                <a:cs typeface="+mn-cs"/>
              </a:rPr>
              <a:t> Input Files</a:t>
            </a:r>
            <a:endParaRPr lang="en-US" sz="1200" kern="1200" dirty="0">
              <a:solidFill>
                <a:schemeClr val="tx2"/>
              </a:solidFill>
              <a:latin typeface="+mn-lt"/>
              <a:ea typeface="+mn-ea"/>
              <a:cs typeface="+mn-cs"/>
            </a:endParaRP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toolchain</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device, board, </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build-type, target-type</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components</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files</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options</a:t>
            </a:r>
            <a:br>
              <a:rPr lang="en-US" sz="1200" kern="1200" dirty="0">
                <a:solidFill>
                  <a:schemeClr val="tx2"/>
                </a:solidFill>
                <a:latin typeface="+mn-lt"/>
                <a:ea typeface="+mn-ea"/>
                <a:cs typeface="+mn-cs"/>
              </a:rPr>
            </a:br>
            <a:endParaRPr lang="en-US" sz="1200" kern="1200" dirty="0">
              <a:solidFill>
                <a:schemeClr val="tx2"/>
              </a:solidFill>
              <a:latin typeface="+mn-lt"/>
              <a:ea typeface="+mn-ea"/>
              <a:cs typeface="+mn-cs"/>
            </a:endParaRPr>
          </a:p>
        </p:txBody>
      </p:sp>
      <p:sp>
        <p:nvSpPr>
          <p:cNvPr id="83" name="Rectangle 82">
            <a:extLst>
              <a:ext uri="{FF2B5EF4-FFF2-40B4-BE49-F238E27FC236}">
                <a16:creationId xmlns:a16="http://schemas.microsoft.com/office/drawing/2014/main" id="{0EA87AED-7ADE-7367-EB5F-7041B7D12019}"/>
              </a:ext>
            </a:extLst>
          </p:cNvPr>
          <p:cNvSpPr/>
          <p:nvPr/>
        </p:nvSpPr>
        <p:spPr>
          <a:xfrm>
            <a:off x="4750579" y="4995012"/>
            <a:ext cx="1540042" cy="1190932"/>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-gen</a:t>
            </a:r>
          </a:p>
          <a:p>
            <a:pPr algn="ctr" eaLnBrk="0" fontAlgn="base" hangingPunct="0">
              <a:spcBef>
                <a:spcPct val="0"/>
              </a:spcBef>
              <a:spcAft>
                <a:spcPct val="0"/>
              </a:spcAft>
              <a:defRPr/>
            </a:pPr>
            <a:r>
              <a:rPr lang="en-US" sz="1050" kern="1200" dirty="0">
                <a:solidFill>
                  <a:schemeClr val="tx2"/>
                </a:solidFill>
                <a:latin typeface="+mn-lt"/>
                <a:ea typeface="+mn-ea"/>
                <a:cs typeface="+mn-cs"/>
              </a:rPr>
              <a:t>Build Process: uses the build control files to generate the output (via </a:t>
            </a:r>
            <a:r>
              <a:rPr lang="en-US" sz="1050" kern="1200" dirty="0" err="1">
                <a:solidFill>
                  <a:schemeClr val="tx2"/>
                </a:solidFill>
                <a:latin typeface="+mn-lt"/>
                <a:ea typeface="+mn-ea"/>
                <a:cs typeface="+mn-cs"/>
              </a:rPr>
              <a:t>CMake</a:t>
            </a:r>
            <a:r>
              <a:rPr lang="en-US" sz="1050" kern="1200" dirty="0">
                <a:solidFill>
                  <a:schemeClr val="tx2"/>
                </a:solidFill>
                <a:latin typeface="+mn-lt"/>
                <a:ea typeface="+mn-ea"/>
                <a:cs typeface="+mn-cs"/>
              </a:rPr>
              <a:t>, …)</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84" name="Straight Arrow Connector 83">
            <a:extLst>
              <a:ext uri="{FF2B5EF4-FFF2-40B4-BE49-F238E27FC236}">
                <a16:creationId xmlns:a16="http://schemas.microsoft.com/office/drawing/2014/main" id="{C4EA3319-4DD9-93D6-DE4B-2FCAD7558E0B}"/>
              </a:ext>
            </a:extLst>
          </p:cNvPr>
          <p:cNvCxnSpPr>
            <a:cxnSpLocks/>
          </p:cNvCxnSpPr>
          <p:nvPr/>
        </p:nvCxnSpPr>
        <p:spPr>
          <a:xfrm flipV="1">
            <a:off x="4103047" y="5649820"/>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4B906CC-CFEA-B918-D01D-730ADA486B29}"/>
              </a:ext>
            </a:extLst>
          </p:cNvPr>
          <p:cNvSpPr txBox="1"/>
          <p:nvPr/>
        </p:nvSpPr>
        <p:spPr>
          <a:xfrm>
            <a:off x="341067" y="1436790"/>
            <a:ext cx="10837503" cy="507831"/>
          </a:xfrm>
          <a:prstGeom prst="rect">
            <a:avLst/>
          </a:prstGeom>
          <a:noFill/>
        </p:spPr>
        <p:txBody>
          <a:bodyPr wrap="square">
            <a:spAutoFit/>
          </a:bodyPr>
          <a:lstStyle/>
          <a:p>
            <a:r>
              <a:rPr lang="en-US" sz="1600" b="1" dirty="0" err="1">
                <a:solidFill>
                  <a:schemeClr val="tx2"/>
                </a:solidFill>
              </a:rPr>
              <a:t>csolution</a:t>
            </a:r>
            <a:r>
              <a:rPr lang="en-US" sz="1600" b="1" dirty="0">
                <a:solidFill>
                  <a:schemeClr val="tx2"/>
                </a:solidFill>
              </a:rPr>
              <a:t> command-line defines context-set:</a:t>
            </a:r>
          </a:p>
          <a:p>
            <a:r>
              <a:rPr lang="en-US" sz="1100" b="0" dirty="0" err="1">
                <a:solidFill>
                  <a:srgbClr val="000000"/>
                </a:solidFill>
                <a:effectLst/>
                <a:latin typeface="Consolas" panose="020B0609020204030204" pitchFamily="49" charset="0"/>
              </a:rPr>
              <a:t>csolution</a:t>
            </a:r>
            <a:r>
              <a:rPr lang="en-US" sz="1100" b="0" dirty="0">
                <a:solidFill>
                  <a:srgbClr val="000000"/>
                </a:solidFill>
                <a:effectLst/>
                <a:latin typeface="Consolas" panose="020B0609020204030204" pitchFamily="49" charset="0"/>
              </a:rPr>
              <a:t> convert </a:t>
            </a:r>
            <a:r>
              <a:rPr lang="en-US" sz="1100" b="0" dirty="0" err="1">
                <a:solidFill>
                  <a:srgbClr val="000000"/>
                </a:solidFill>
                <a:effectLst/>
                <a:latin typeface="Consolas" panose="020B0609020204030204" pitchFamily="49" charset="0"/>
              </a:rPr>
              <a:t>HelloWorld.csolution.yml</a:t>
            </a:r>
            <a:r>
              <a:rPr lang="en-US" sz="1100" b="0" dirty="0">
                <a:solidFill>
                  <a:srgbClr val="000000"/>
                </a:solidFill>
                <a:effectLst/>
                <a:latin typeface="Consolas" panose="020B0609020204030204" pitchFamily="49" charset="0"/>
              </a:rPr>
              <a:t> --context HelloWorld_cm0plus.Debug+FRDM-K32L3A6 --context -HelloWorld_cm4.Release+FRDM-K32L3A6</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59965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479425" y="3769023"/>
            <a:ext cx="1786690" cy="2426423"/>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79425" y="2220902"/>
            <a:ext cx="1786690" cy="1383631"/>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686053" y="2547760"/>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2913646" y="2237450"/>
            <a:ext cx="1540042" cy="1333614"/>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err="1">
                <a:ln>
                  <a:noFill/>
                </a:ln>
                <a:solidFill>
                  <a:srgbClr val="FFFFFF"/>
                </a:solidFill>
                <a:effectLst/>
                <a:uLnTx/>
                <a:uFillTx/>
                <a:latin typeface="Calibri"/>
                <a:ea typeface="+mn-ea"/>
                <a:cs typeface="+mn-cs"/>
              </a:rPr>
              <a:t>csolution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lang="en-US" sz="1050" kern="1200" dirty="0">
                <a:solidFill>
                  <a:schemeClr val="tx2"/>
                </a:solidFill>
                <a:latin typeface="+mn-lt"/>
                <a:ea typeface="+mn-ea"/>
                <a:cs typeface="+mn-cs"/>
              </a:rPr>
              <a:t>Project setup: defines tools, target, </a:t>
            </a:r>
            <a:r>
              <a:rPr lang="en-US" sz="1050" dirty="0">
                <a:solidFill>
                  <a:schemeClr val="tx2"/>
                </a:solidFill>
              </a:rPr>
              <a:t>components, files,</a:t>
            </a:r>
            <a:r>
              <a:rPr lang="en-US" sz="1050" kern="1200" dirty="0">
                <a:solidFill>
                  <a:schemeClr val="tx2"/>
                </a:solidFill>
                <a:latin typeface="+mn-lt"/>
                <a:ea typeface="+mn-ea"/>
                <a:cs typeface="+mn-cs"/>
              </a:rPr>
              <a:t> and current list of context that should be build.</a:t>
            </a:r>
            <a:endParaRPr lang="en-US" sz="1100" kern="1200" dirty="0">
              <a:solidFill>
                <a:schemeClr val="tx2"/>
              </a:solidFill>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348007" y="228306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5" name="TextBox 64">
            <a:extLst>
              <a:ext uri="{FF2B5EF4-FFF2-40B4-BE49-F238E27FC236}">
                <a16:creationId xmlns:a16="http://schemas.microsoft.com/office/drawing/2014/main" id="{594D4E9B-4064-4977-9062-F920D0BDD75B}"/>
              </a:ext>
            </a:extLst>
          </p:cNvPr>
          <p:cNvSpPr txBox="1"/>
          <p:nvPr/>
        </p:nvSpPr>
        <p:spPr>
          <a:xfrm>
            <a:off x="426395" y="383701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400" b="1" dirty="0">
                <a:solidFill>
                  <a:srgbClr val="333E48"/>
                </a:solidFill>
                <a:latin typeface="Calibri"/>
                <a:ea typeface="ＭＳ Ｐゴシック" panose="020B0600070205080204" pitchFamily="34" charset="-128"/>
              </a:rPr>
              <a:t>Build Control</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Files</a:t>
            </a:r>
          </a:p>
        </p:txBody>
      </p:sp>
      <p:sp>
        <p:nvSpPr>
          <p:cNvPr id="3" name="Flowchart: Document 2">
            <a:extLst>
              <a:ext uri="{FF2B5EF4-FFF2-40B4-BE49-F238E27FC236}">
                <a16:creationId xmlns:a16="http://schemas.microsoft.com/office/drawing/2014/main" id="{F3608725-E8F2-6123-3BF0-DFCEA2A1ADD2}"/>
              </a:ext>
            </a:extLst>
          </p:cNvPr>
          <p:cNvSpPr/>
          <p:nvPr/>
        </p:nvSpPr>
        <p:spPr>
          <a:xfrm>
            <a:off x="699195" y="4117986"/>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a:t>
            </a:r>
            <a:r>
              <a:rPr kumimoji="0" lang="en-US" sz="1000" b="1" i="0" u="none" strike="noStrike" kern="1200" cap="none" spc="0" normalizeH="0" baseline="0" noProof="0" dirty="0">
                <a:ln>
                  <a:noFill/>
                </a:ln>
                <a:solidFill>
                  <a:schemeClr val="bg2">
                    <a:lumMod val="25000"/>
                  </a:schemeClr>
                </a:solidFill>
                <a:effectLst/>
                <a:uLnTx/>
                <a:uFillTx/>
                <a:latin typeface="Calibri"/>
                <a:ea typeface="+mn-ea"/>
                <a:cs typeface="+mn-cs"/>
              </a:rPr>
              <a:t>context set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of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Flowchart: Multidocument 12">
            <a:extLst>
              <a:ext uri="{FF2B5EF4-FFF2-40B4-BE49-F238E27FC236}">
                <a16:creationId xmlns:a16="http://schemas.microsoft.com/office/drawing/2014/main" id="{9A350521-ACE3-AF60-70B9-9224085AC451}"/>
              </a:ext>
            </a:extLst>
          </p:cNvPr>
          <p:cNvSpPr/>
          <p:nvPr/>
        </p:nvSpPr>
        <p:spPr>
          <a:xfrm>
            <a:off x="668400" y="509435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&lt;context&gt;.</a:t>
            </a:r>
            <a:r>
              <a:rPr lang="en-US" sz="1000" dirty="0" err="1">
                <a:solidFill>
                  <a:schemeClr val="bg2">
                    <a:lumMod val="25000"/>
                  </a:schemeClr>
                </a:solidFill>
                <a:latin typeface="Calibri"/>
              </a:rPr>
              <a:t>cbuild.yml</a:t>
            </a:r>
            <a:r>
              <a:rPr lang="en-US" sz="1000" dirty="0">
                <a:solidFill>
                  <a:schemeClr val="bg2">
                    <a:lumMod val="25000"/>
                  </a:schemeClr>
                </a:solidFill>
                <a:latin typeface="Calibri"/>
              </a:rPr>
              <a:t> Build information</a:t>
            </a:r>
            <a:br>
              <a:rPr lang="en-US" sz="1000" dirty="0">
                <a:solidFill>
                  <a:schemeClr val="bg2">
                    <a:lumMod val="25000"/>
                  </a:schemeClr>
                </a:solidFill>
                <a:latin typeface="Calibri"/>
              </a:rPr>
            </a:br>
            <a:r>
              <a:rPr lang="en-US" sz="1000" dirty="0">
                <a:solidFill>
                  <a:schemeClr val="bg2">
                    <a:lumMod val="25000"/>
                  </a:schemeClr>
                </a:solidFill>
                <a:latin typeface="Calibri"/>
              </a:rPr>
              <a:t>for a project context</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5" name="Straight Arrow Connector 14">
            <a:extLst>
              <a:ext uri="{FF2B5EF4-FFF2-40B4-BE49-F238E27FC236}">
                <a16:creationId xmlns:a16="http://schemas.microsoft.com/office/drawing/2014/main" id="{2BB8999D-3EDC-C3CF-7A90-A33BA670EFB7}"/>
              </a:ext>
            </a:extLst>
          </p:cNvPr>
          <p:cNvCxnSpPr>
            <a:cxnSpLocks/>
            <a:stCxn id="40" idx="3"/>
            <a:endCxn id="56" idx="1"/>
          </p:cNvCxnSpPr>
          <p:nvPr/>
        </p:nvCxnSpPr>
        <p:spPr>
          <a:xfrm flipV="1">
            <a:off x="2266115" y="2904257"/>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8217A7-E31C-C8FA-3F93-84D15AB8E789}"/>
              </a:ext>
            </a:extLst>
          </p:cNvPr>
          <p:cNvCxnSpPr>
            <a:cxnSpLocks/>
          </p:cNvCxnSpPr>
          <p:nvPr/>
        </p:nvCxnSpPr>
        <p:spPr>
          <a:xfrm flipH="1">
            <a:off x="2264024" y="3363931"/>
            <a:ext cx="644777" cy="66698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0" name="Title 79">
            <a:extLst>
              <a:ext uri="{FF2B5EF4-FFF2-40B4-BE49-F238E27FC236}">
                <a16:creationId xmlns:a16="http://schemas.microsoft.com/office/drawing/2014/main" id="{FA174BB4-31B1-D66B-22AE-90CC3F8A72A7}"/>
              </a:ext>
            </a:extLst>
          </p:cNvPr>
          <p:cNvSpPr>
            <a:spLocks noGrp="1"/>
          </p:cNvSpPr>
          <p:nvPr>
            <p:ph type="title"/>
          </p:nvPr>
        </p:nvSpPr>
        <p:spPr/>
        <p:txBody>
          <a:bodyPr/>
          <a:lstStyle/>
          <a:p>
            <a:r>
              <a:rPr lang="en-US" dirty="0" err="1"/>
              <a:t>Lockfile</a:t>
            </a:r>
            <a:r>
              <a:rPr lang="en-US" dirty="0"/>
              <a:t> Build Process: Set Pack Versions</a:t>
            </a:r>
          </a:p>
        </p:txBody>
      </p:sp>
      <p:sp>
        <p:nvSpPr>
          <p:cNvPr id="88" name="Text Placeholder 87">
            <a:extLst>
              <a:ext uri="{FF2B5EF4-FFF2-40B4-BE49-F238E27FC236}">
                <a16:creationId xmlns:a16="http://schemas.microsoft.com/office/drawing/2014/main" id="{53A64FAC-7931-339F-B478-BE66E63876E1}"/>
              </a:ext>
            </a:extLst>
          </p:cNvPr>
          <p:cNvSpPr>
            <a:spLocks noGrp="1"/>
          </p:cNvSpPr>
          <p:nvPr>
            <p:ph type="body" sz="quarter" idx="13"/>
          </p:nvPr>
        </p:nvSpPr>
        <p:spPr/>
        <p:txBody>
          <a:bodyPr/>
          <a:lstStyle/>
          <a:p>
            <a:r>
              <a:rPr lang="en-US" dirty="0"/>
              <a:t>Verify Versions of Build tools and software components</a:t>
            </a:r>
          </a:p>
        </p:txBody>
      </p:sp>
      <p:sp>
        <p:nvSpPr>
          <p:cNvPr id="86" name="TextBox 85">
            <a:extLst>
              <a:ext uri="{FF2B5EF4-FFF2-40B4-BE49-F238E27FC236}">
                <a16:creationId xmlns:a16="http://schemas.microsoft.com/office/drawing/2014/main" id="{04B906CC-CFEA-B918-D01D-730ADA486B29}"/>
              </a:ext>
            </a:extLst>
          </p:cNvPr>
          <p:cNvSpPr txBox="1"/>
          <p:nvPr/>
        </p:nvSpPr>
        <p:spPr>
          <a:xfrm>
            <a:off x="341067" y="1436790"/>
            <a:ext cx="10837503" cy="507831"/>
          </a:xfrm>
          <a:prstGeom prst="rect">
            <a:avLst/>
          </a:prstGeom>
          <a:noFill/>
        </p:spPr>
        <p:txBody>
          <a:bodyPr wrap="square">
            <a:spAutoFit/>
          </a:bodyPr>
          <a:lstStyle/>
          <a:p>
            <a:r>
              <a:rPr lang="en-US" sz="1600" b="1" dirty="0" err="1">
                <a:solidFill>
                  <a:schemeClr val="tx2"/>
                </a:solidFill>
              </a:rPr>
              <a:t>cbuild</a:t>
            </a:r>
            <a:r>
              <a:rPr lang="en-US" sz="1600" b="1" dirty="0">
                <a:solidFill>
                  <a:schemeClr val="tx2"/>
                </a:solidFill>
              </a:rPr>
              <a:t>/</a:t>
            </a:r>
            <a:r>
              <a:rPr lang="en-US" sz="1600" b="1" dirty="0" err="1">
                <a:solidFill>
                  <a:schemeClr val="tx2"/>
                </a:solidFill>
              </a:rPr>
              <a:t>csolution</a:t>
            </a:r>
            <a:r>
              <a:rPr lang="en-US" sz="1600" b="1" dirty="0">
                <a:solidFill>
                  <a:schemeClr val="tx2"/>
                </a:solidFill>
              </a:rPr>
              <a:t> command-line option:  --</a:t>
            </a:r>
            <a:r>
              <a:rPr lang="en-US" sz="1600" b="1" dirty="0" err="1">
                <a:solidFill>
                  <a:schemeClr val="tx2"/>
                </a:solidFill>
              </a:rPr>
              <a:t>lockfile</a:t>
            </a:r>
            <a:r>
              <a:rPr lang="en-US" sz="1600" b="1" dirty="0">
                <a:solidFill>
                  <a:schemeClr val="tx2"/>
                </a:solidFill>
              </a:rPr>
              <a:t>   -K</a:t>
            </a:r>
          </a:p>
          <a:p>
            <a:r>
              <a:rPr lang="en-US" sz="1100" b="0" dirty="0" err="1">
                <a:solidFill>
                  <a:srgbClr val="000000"/>
                </a:solidFill>
                <a:effectLst/>
                <a:latin typeface="Consolas" panose="020B0609020204030204" pitchFamily="49" charset="0"/>
              </a:rPr>
              <a:t>csolution</a:t>
            </a:r>
            <a:r>
              <a:rPr lang="en-US" sz="1100" b="0" dirty="0">
                <a:solidFill>
                  <a:srgbClr val="000000"/>
                </a:solidFill>
                <a:effectLst/>
                <a:latin typeface="Consolas" panose="020B0609020204030204" pitchFamily="49" charset="0"/>
              </a:rPr>
              <a:t> convert </a:t>
            </a:r>
            <a:r>
              <a:rPr lang="en-US" sz="1100" b="0" dirty="0" err="1">
                <a:solidFill>
                  <a:srgbClr val="000000"/>
                </a:solidFill>
                <a:effectLst/>
                <a:latin typeface="Consolas" panose="020B0609020204030204" pitchFamily="49" charset="0"/>
              </a:rPr>
              <a:t>HelloWorld.csolution.yml</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lockfile</a:t>
            </a:r>
            <a:r>
              <a:rPr lang="en-US" sz="1100" b="0" dirty="0">
                <a:solidFill>
                  <a:srgbClr val="000000"/>
                </a:solidFill>
                <a:effectLst/>
                <a:latin typeface="Consolas" panose="020B0609020204030204" pitchFamily="49" charset="0"/>
              </a:rPr>
              <a:t> [&lt;</a:t>
            </a:r>
            <a:r>
              <a:rPr lang="en-US" sz="1100" b="0" dirty="0" err="1">
                <a:solidFill>
                  <a:srgbClr val="000000"/>
                </a:solidFill>
                <a:effectLst/>
                <a:latin typeface="Consolas" panose="020B0609020204030204" pitchFamily="49" charset="0"/>
              </a:rPr>
              <a:t>name.cbuild-idx.yml</a:t>
            </a:r>
            <a:r>
              <a:rPr lang="en-US" sz="1100" b="0" dirty="0">
                <a:solidFill>
                  <a:srgbClr val="000000"/>
                </a:solidFill>
                <a:effectLst/>
                <a:latin typeface="Consolas" panose="020B0609020204030204" pitchFamily="49" charset="0"/>
              </a:rPr>
              <a:t>]    (default is the same name as the </a:t>
            </a:r>
            <a:r>
              <a:rPr lang="en-US" sz="1100" b="0" dirty="0" err="1">
                <a:solidFill>
                  <a:srgbClr val="000000"/>
                </a:solidFill>
                <a:effectLst/>
                <a:latin typeface="Consolas" panose="020B0609020204030204" pitchFamily="49" charset="0"/>
              </a:rPr>
              <a:t>csolution.yml</a:t>
            </a:r>
            <a:r>
              <a:rPr lang="en-US" sz="1100" b="0" dirty="0">
                <a:solidFill>
                  <a:srgbClr val="000000"/>
                </a:solidFill>
                <a:effectLst/>
                <a:latin typeface="Consolas" panose="020B0609020204030204" pitchFamily="49" charset="0"/>
              </a:rPr>
              <a:t> input file)            </a:t>
            </a:r>
            <a:endParaRPr lang="en-US" b="0" dirty="0">
              <a:solidFill>
                <a:srgbClr val="000000"/>
              </a:solidFill>
              <a:effectLst/>
              <a:latin typeface="Consolas" panose="020B0609020204030204" pitchFamily="49" charset="0"/>
            </a:endParaRPr>
          </a:p>
        </p:txBody>
      </p:sp>
      <p:cxnSp>
        <p:nvCxnSpPr>
          <p:cNvPr id="2" name="Straight Arrow Connector 1">
            <a:extLst>
              <a:ext uri="{FF2B5EF4-FFF2-40B4-BE49-F238E27FC236}">
                <a16:creationId xmlns:a16="http://schemas.microsoft.com/office/drawing/2014/main" id="{3B049655-DBB2-9F2E-15DA-55D5D9083AC2}"/>
              </a:ext>
            </a:extLst>
          </p:cNvPr>
          <p:cNvCxnSpPr>
            <a:cxnSpLocks/>
          </p:cNvCxnSpPr>
          <p:nvPr/>
        </p:nvCxnSpPr>
        <p:spPr>
          <a:xfrm flipV="1">
            <a:off x="2264024" y="3582423"/>
            <a:ext cx="644777" cy="706760"/>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68A73EA-AC07-6FD5-9F86-1D8A9ACE4A28}"/>
              </a:ext>
            </a:extLst>
          </p:cNvPr>
          <p:cNvSpPr txBox="1"/>
          <p:nvPr/>
        </p:nvSpPr>
        <p:spPr>
          <a:xfrm>
            <a:off x="4693401" y="2202839"/>
            <a:ext cx="6711200" cy="437350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When --</a:t>
            </a:r>
            <a:r>
              <a:rPr lang="en-US" sz="1600" kern="1200" dirty="0" err="1">
                <a:solidFill>
                  <a:schemeClr val="tx2"/>
                </a:solidFill>
                <a:latin typeface="+mn-lt"/>
                <a:ea typeface="+mn-ea"/>
                <a:cs typeface="+mn-cs"/>
              </a:rPr>
              <a:t>lockfile</a:t>
            </a:r>
            <a:r>
              <a:rPr lang="en-US" sz="1600" kern="1200" dirty="0">
                <a:solidFill>
                  <a:schemeClr val="tx2"/>
                </a:solidFill>
                <a:latin typeface="+mn-lt"/>
                <a:ea typeface="+mn-ea"/>
                <a:cs typeface="+mn-cs"/>
              </a:rPr>
              <a:t> is used, the </a:t>
            </a:r>
            <a:r>
              <a:rPr lang="en-US" sz="1600" kern="1200" dirty="0" err="1">
                <a:solidFill>
                  <a:schemeClr val="tx2"/>
                </a:solidFill>
                <a:latin typeface="+mn-lt"/>
                <a:ea typeface="+mn-ea"/>
                <a:cs typeface="+mn-cs"/>
              </a:rPr>
              <a:t>csolution</a:t>
            </a:r>
            <a:r>
              <a:rPr lang="en-US" sz="1600" kern="1200" dirty="0">
                <a:solidFill>
                  <a:schemeClr val="tx2"/>
                </a:solidFill>
                <a:latin typeface="+mn-lt"/>
                <a:ea typeface="+mn-ea"/>
                <a:cs typeface="+mn-cs"/>
              </a:rPr>
              <a:t> tool:</a:t>
            </a:r>
          </a:p>
          <a:p>
            <a:pPr marL="285750" indent="-285750" algn="l" defTabSz="914400" rtl="0" eaLnBrk="1" latinLnBrk="0" hangingPunct="1">
              <a:lnSpc>
                <a:spcPct val="90000"/>
              </a:lnSpc>
              <a:spcBef>
                <a:spcPts val="0"/>
              </a:spcBef>
              <a:spcAft>
                <a:spcPts val="600"/>
              </a:spcAft>
              <a:buFontTx/>
              <a:buChar char="-"/>
            </a:pPr>
            <a:r>
              <a:rPr lang="en-US" sz="1600" dirty="0">
                <a:solidFill>
                  <a:schemeClr val="tx2"/>
                </a:solidFill>
              </a:rPr>
              <a:t>reads back the *.</a:t>
            </a:r>
            <a:r>
              <a:rPr lang="en-US" sz="1600" dirty="0" err="1">
                <a:solidFill>
                  <a:schemeClr val="tx2"/>
                </a:solidFill>
              </a:rPr>
              <a:t>cbuild-idx.yml</a:t>
            </a:r>
            <a:r>
              <a:rPr lang="en-US" sz="1600" dirty="0">
                <a:solidFill>
                  <a:schemeClr val="tx2"/>
                </a:solidFill>
              </a:rPr>
              <a:t> and &lt;context&gt;.</a:t>
            </a:r>
            <a:r>
              <a:rPr lang="en-US" sz="1600" dirty="0" err="1">
                <a:solidFill>
                  <a:schemeClr val="tx2"/>
                </a:solidFill>
              </a:rPr>
              <a:t>cbuild.yml</a:t>
            </a:r>
            <a:r>
              <a:rPr lang="en-US" sz="1600" dirty="0">
                <a:solidFill>
                  <a:schemeClr val="tx2"/>
                </a:solidFill>
              </a:rPr>
              <a:t> files of a previous build. If these files do not exist a warning is issued, and command is executed without --</a:t>
            </a:r>
            <a:r>
              <a:rPr lang="en-US" sz="1600" dirty="0" err="1">
                <a:solidFill>
                  <a:schemeClr val="tx2"/>
                </a:solidFill>
              </a:rPr>
              <a:t>lockfile</a:t>
            </a:r>
            <a:r>
              <a:rPr lang="en-US" sz="1600" dirty="0">
                <a:solidFill>
                  <a:schemeClr val="tx2"/>
                </a:solidFill>
              </a:rPr>
              <a:t> behavior.</a:t>
            </a:r>
          </a:p>
          <a:p>
            <a:pPr marL="285750" indent="-285750" algn="l" defTabSz="914400" rtl="0" eaLnBrk="1" latinLnBrk="0" hangingPunct="1">
              <a:lnSpc>
                <a:spcPct val="90000"/>
              </a:lnSpc>
              <a:spcBef>
                <a:spcPts val="0"/>
              </a:spcBef>
              <a:spcAft>
                <a:spcPts val="600"/>
              </a:spcAft>
              <a:buFontTx/>
              <a:buChar char="-"/>
            </a:pPr>
            <a:r>
              <a:rPr lang="en-US" sz="1600" dirty="0">
                <a:solidFill>
                  <a:schemeClr val="tx2"/>
                </a:solidFill>
              </a:rPr>
              <a:t>Uses the same pack versions as specified in these files, even when the *.</a:t>
            </a:r>
            <a:r>
              <a:rPr lang="en-US" sz="1600" dirty="0" err="1">
                <a:solidFill>
                  <a:schemeClr val="tx2"/>
                </a:solidFill>
              </a:rPr>
              <a:t>csolution.yml</a:t>
            </a:r>
            <a:r>
              <a:rPr lang="en-US" sz="1600" dirty="0">
                <a:solidFill>
                  <a:schemeClr val="tx2"/>
                </a:solidFill>
              </a:rPr>
              <a:t>, *.</a:t>
            </a:r>
            <a:r>
              <a:rPr lang="en-US" sz="1600" dirty="0" err="1">
                <a:solidFill>
                  <a:schemeClr val="tx2"/>
                </a:solidFill>
              </a:rPr>
              <a:t>cproject.yml</a:t>
            </a:r>
            <a:r>
              <a:rPr lang="en-US" sz="1600" dirty="0">
                <a:solidFill>
                  <a:schemeClr val="tx2"/>
                </a:solidFill>
              </a:rPr>
              <a:t>, *.</a:t>
            </a:r>
            <a:r>
              <a:rPr lang="en-US" sz="1600" dirty="0" err="1">
                <a:solidFill>
                  <a:schemeClr val="tx2"/>
                </a:solidFill>
              </a:rPr>
              <a:t>clayer.yml</a:t>
            </a:r>
            <a:r>
              <a:rPr lang="en-US" sz="1600" dirty="0">
                <a:solidFill>
                  <a:schemeClr val="tx2"/>
                </a:solidFill>
              </a:rPr>
              <a:t> do not specify versions.</a:t>
            </a:r>
            <a:br>
              <a:rPr lang="en-US" sz="1600" dirty="0">
                <a:solidFill>
                  <a:schemeClr val="tx2"/>
                </a:solidFill>
              </a:rPr>
            </a:br>
            <a:r>
              <a:rPr lang="en-US" sz="1600" dirty="0">
                <a:solidFill>
                  <a:schemeClr val="tx2"/>
                </a:solidFill>
              </a:rPr>
              <a:t>If a newer version is explicitly requested by the *.</a:t>
            </a:r>
            <a:r>
              <a:rPr lang="en-US" sz="1600" dirty="0" err="1">
                <a:solidFill>
                  <a:schemeClr val="tx2"/>
                </a:solidFill>
              </a:rPr>
              <a:t>yml</a:t>
            </a:r>
            <a:r>
              <a:rPr lang="en-US" sz="1600" dirty="0">
                <a:solidFill>
                  <a:schemeClr val="tx2"/>
                </a:solidFill>
              </a:rPr>
              <a:t> user input files, an warning is issued, but the new version is used.</a:t>
            </a:r>
          </a:p>
          <a:p>
            <a:pPr marL="285750" indent="-285750" algn="l" defTabSz="914400" rtl="0" eaLnBrk="1" latinLnBrk="0" hangingPunct="1">
              <a:lnSpc>
                <a:spcPct val="90000"/>
              </a:lnSpc>
              <a:spcBef>
                <a:spcPts val="0"/>
              </a:spcBef>
              <a:spcAft>
                <a:spcPts val="600"/>
              </a:spcAft>
              <a:buFontTx/>
              <a:buChar char="-"/>
            </a:pPr>
            <a:r>
              <a:rPr lang="en-US" sz="1600" dirty="0">
                <a:solidFill>
                  <a:schemeClr val="tx2"/>
                </a:solidFill>
              </a:rPr>
              <a:t>Verifies that the same build tools (compiler toolchain) and software components are used as in previous build.  In case of mismatch a warning is issued.</a:t>
            </a:r>
          </a:p>
          <a:p>
            <a:pPr algn="l" defTabSz="914400" rtl="0" eaLnBrk="1" latinLnBrk="0" hangingPunct="1">
              <a:lnSpc>
                <a:spcPct val="90000"/>
              </a:lnSpc>
              <a:spcBef>
                <a:spcPts val="0"/>
              </a:spcBef>
              <a:spcAft>
                <a:spcPts val="600"/>
              </a:spcAft>
            </a:pPr>
            <a:r>
              <a:rPr lang="en-US" sz="1600" dirty="0">
                <a:solidFill>
                  <a:schemeClr val="tx2"/>
                </a:solidFill>
              </a:rPr>
              <a:t>The --</a:t>
            </a:r>
            <a:r>
              <a:rPr lang="en-US" sz="1600" dirty="0" err="1">
                <a:solidFill>
                  <a:schemeClr val="tx2"/>
                </a:solidFill>
              </a:rPr>
              <a:t>lockfile</a:t>
            </a:r>
            <a:r>
              <a:rPr lang="en-US" sz="1600" dirty="0">
                <a:solidFill>
                  <a:schemeClr val="tx2"/>
                </a:solidFill>
              </a:rPr>
              <a:t> option can be combined with various other options, such as list packs.  It is therefore considered for downloading the software packs that are required.</a:t>
            </a:r>
          </a:p>
          <a:p>
            <a:pPr algn="l" defTabSz="914400" rtl="0" eaLnBrk="1" latinLnBrk="0" hangingPunct="1">
              <a:lnSpc>
                <a:spcPct val="90000"/>
              </a:lnSpc>
              <a:spcBef>
                <a:spcPts val="0"/>
              </a:spcBef>
              <a:spcAft>
                <a:spcPts val="600"/>
              </a:spcAft>
            </a:pPr>
            <a:r>
              <a:rPr lang="en-US" sz="1600" b="1" dirty="0">
                <a:solidFill>
                  <a:schemeClr val="tx2"/>
                </a:solidFill>
              </a:rPr>
              <a:t>NOTE:</a:t>
            </a:r>
            <a:r>
              <a:rPr lang="en-US" sz="1600" dirty="0">
                <a:solidFill>
                  <a:schemeClr val="tx2"/>
                </a:solidFill>
              </a:rPr>
              <a:t> *</a:t>
            </a:r>
            <a:r>
              <a:rPr lang="en-US" sz="1600" dirty="0" err="1">
                <a:solidFill>
                  <a:schemeClr val="tx2"/>
                </a:solidFill>
              </a:rPr>
              <a:t>cbuild</a:t>
            </a:r>
            <a:r>
              <a:rPr lang="en-US" sz="1600" dirty="0">
                <a:solidFill>
                  <a:schemeClr val="tx2"/>
                </a:solidFill>
              </a:rPr>
              <a:t>*.</a:t>
            </a:r>
            <a:r>
              <a:rPr lang="en-US" sz="1600" dirty="0" err="1">
                <a:solidFill>
                  <a:schemeClr val="tx2"/>
                </a:solidFill>
              </a:rPr>
              <a:t>yml</a:t>
            </a:r>
            <a:r>
              <a:rPr lang="en-US" sz="1600" dirty="0">
                <a:solidFill>
                  <a:schemeClr val="tx2"/>
                </a:solidFill>
              </a:rPr>
              <a:t> files should be considered as part of the project and therefore committed to a repository. They should the consolidated files/components/versions etc. and maybe be therefore useful during analysis of version differences.</a:t>
            </a:r>
          </a:p>
        </p:txBody>
      </p:sp>
    </p:spTree>
    <p:extLst>
      <p:ext uri="{BB962C8B-B14F-4D97-AF65-F5344CB8AC3E}">
        <p14:creationId xmlns:p14="http://schemas.microsoft.com/office/powerpoint/2010/main" val="477019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a:t>
            </a:r>
            <a:r>
              <a:rPr lang="en-US"/>
              <a:t>#2</a:t>
            </a:r>
            <a:endParaRPr lang="en-US" dirty="0"/>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1" name="Rectangle 10">
            <a:extLst>
              <a:ext uri="{FF2B5EF4-FFF2-40B4-BE49-F238E27FC236}">
                <a16:creationId xmlns:a16="http://schemas.microsoft.com/office/drawing/2014/main" id="{2BC58C0F-F38A-2EB2-2611-EF0B80962B97}"/>
              </a:ext>
            </a:extLst>
          </p:cNvPr>
          <p:cNvSpPr/>
          <p:nvPr/>
        </p:nvSpPr>
        <p:spPr>
          <a:xfrm>
            <a:off x="2609566" y="2174618"/>
            <a:ext cx="1493238"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2" name="Rectangle 11">
            <a:extLst>
              <a:ext uri="{FF2B5EF4-FFF2-40B4-BE49-F238E27FC236}">
                <a16:creationId xmlns:a16="http://schemas.microsoft.com/office/drawing/2014/main" id="{7DF78642-AE75-765A-CF34-4DF99872E766}"/>
              </a:ext>
            </a:extLst>
          </p:cNvPr>
          <p:cNvSpPr/>
          <p:nvPr/>
        </p:nvSpPr>
        <p:spPr>
          <a:xfrm>
            <a:off x="2627018" y="2892257"/>
            <a:ext cx="1471765"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#1</a:t>
            </a:r>
          </a:p>
        </p:txBody>
      </p:sp>
      <p:sp>
        <p:nvSpPr>
          <p:cNvPr id="13" name="Rectangle 12">
            <a:extLst>
              <a:ext uri="{FF2B5EF4-FFF2-40B4-BE49-F238E27FC236}">
                <a16:creationId xmlns:a16="http://schemas.microsoft.com/office/drawing/2014/main" id="{8EC70404-4537-EB17-004E-D66D9F282F62}"/>
              </a:ext>
            </a:extLst>
          </p:cNvPr>
          <p:cNvSpPr/>
          <p:nvPr/>
        </p:nvSpPr>
        <p:spPr>
          <a:xfrm>
            <a:off x="4426091" y="2861671"/>
            <a:ext cx="1286792" cy="523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3449602" y="3720309"/>
            <a:ext cx="1772356" cy="518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cxnSp>
        <p:nvCxnSpPr>
          <p:cNvPr id="17" name="Straight Arrow Connector 16">
            <a:extLst>
              <a:ext uri="{FF2B5EF4-FFF2-40B4-BE49-F238E27FC236}">
                <a16:creationId xmlns:a16="http://schemas.microsoft.com/office/drawing/2014/main" id="{31E26F31-A295-054C-E9E5-7B415F77544A}"/>
              </a:ext>
            </a:extLst>
          </p:cNvPr>
          <p:cNvCxnSpPr>
            <a:cxnSpLocks/>
            <a:stCxn id="11" idx="2"/>
            <a:endCxn id="12" idx="0"/>
          </p:cNvCxnSpPr>
          <p:nvPr/>
        </p:nvCxnSpPr>
        <p:spPr>
          <a:xfrm>
            <a:off x="3356185" y="2623890"/>
            <a:ext cx="6716" cy="2683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3218180" y="338552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a:stCxn id="13" idx="2"/>
          </p:cNvCxnSpPr>
          <p:nvPr/>
        </p:nvCxnSpPr>
        <p:spPr>
          <a:xfrm flipH="1">
            <a:off x="4742180" y="3385525"/>
            <a:ext cx="327307" cy="3291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7890086" y="1836563"/>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6879730"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8973819"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7765908" y="2285835"/>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9222175" y="2285835"/>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979267" y="3858514"/>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7747845" y="351244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9271845" y="3465524"/>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403014" y="1430288"/>
            <a:ext cx="5309869"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rPr>
              <a:t>“Simple” </a:t>
            </a: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7266162" y="1491568"/>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 name="Rectangle 1">
            <a:extLst>
              <a:ext uri="{FF2B5EF4-FFF2-40B4-BE49-F238E27FC236}">
                <a16:creationId xmlns:a16="http://schemas.microsoft.com/office/drawing/2014/main" id="{F3C443B9-D60B-737B-C186-A3526082F4F4}"/>
              </a:ext>
            </a:extLst>
          </p:cNvPr>
          <p:cNvSpPr/>
          <p:nvPr/>
        </p:nvSpPr>
        <p:spPr>
          <a:xfrm>
            <a:off x="219005" y="381519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4322505" y="4238517"/>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B71F978-F722-EE2C-49DA-168FE2E55A17}"/>
              </a:ext>
            </a:extLst>
          </p:cNvPr>
          <p:cNvSpPr/>
          <p:nvPr/>
        </p:nvSpPr>
        <p:spPr>
          <a:xfrm>
            <a:off x="4459958" y="2136339"/>
            <a:ext cx="1286792"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cxnSp>
        <p:nvCxnSpPr>
          <p:cNvPr id="7" name="Straight Arrow Connector 6">
            <a:extLst>
              <a:ext uri="{FF2B5EF4-FFF2-40B4-BE49-F238E27FC236}">
                <a16:creationId xmlns:a16="http://schemas.microsoft.com/office/drawing/2014/main" id="{FF689344-C962-D101-6E5B-D20574065F7B}"/>
              </a:ext>
            </a:extLst>
          </p:cNvPr>
          <p:cNvCxnSpPr>
            <a:cxnSpLocks/>
          </p:cNvCxnSpPr>
          <p:nvPr/>
        </p:nvCxnSpPr>
        <p:spPr>
          <a:xfrm>
            <a:off x="5346134" y="2147631"/>
            <a:ext cx="0" cy="7140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DB798A0-6359-E839-65AD-5BAEBB58E3C1}"/>
              </a:ext>
            </a:extLst>
          </p:cNvPr>
          <p:cNvSpPr/>
          <p:nvPr/>
        </p:nvSpPr>
        <p:spPr>
          <a:xfrm>
            <a:off x="219006" y="2136339"/>
            <a:ext cx="1772355"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0" name="Rectangle 9">
            <a:extLst>
              <a:ext uri="{FF2B5EF4-FFF2-40B4-BE49-F238E27FC236}">
                <a16:creationId xmlns:a16="http://schemas.microsoft.com/office/drawing/2014/main" id="{29CE3EC1-EC8C-FFB1-648F-E98454C803DD}"/>
              </a:ext>
            </a:extLst>
          </p:cNvPr>
          <p:cNvSpPr/>
          <p:nvPr/>
        </p:nvSpPr>
        <p:spPr>
          <a:xfrm>
            <a:off x="219005" y="2861671"/>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br>
              <a:rPr lang="en-US" dirty="0"/>
            </a:br>
            <a:r>
              <a:rPr lang="en-US" dirty="0"/>
              <a:t>directory</a:t>
            </a:r>
          </a:p>
        </p:txBody>
      </p:sp>
      <p:cxnSp>
        <p:nvCxnSpPr>
          <p:cNvPr id="19" name="Straight Arrow Connector 18">
            <a:extLst>
              <a:ext uri="{FF2B5EF4-FFF2-40B4-BE49-F238E27FC236}">
                <a16:creationId xmlns:a16="http://schemas.microsoft.com/office/drawing/2014/main" id="{6DB60111-09C8-B794-8816-178C131E32D5}"/>
              </a:ext>
            </a:extLst>
          </p:cNvPr>
          <p:cNvCxnSpPr>
            <a:cxnSpLocks/>
          </p:cNvCxnSpPr>
          <p:nvPr/>
        </p:nvCxnSpPr>
        <p:spPr>
          <a:xfrm>
            <a:off x="1093423" y="3407026"/>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C0F7453-2BB3-1963-6F43-C026A85A4D6C}"/>
              </a:ext>
            </a:extLst>
          </p:cNvPr>
          <p:cNvSpPr/>
          <p:nvPr/>
        </p:nvSpPr>
        <p:spPr>
          <a:xfrm>
            <a:off x="3460191" y="4646681"/>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spTree>
    <p:extLst>
      <p:ext uri="{BB962C8B-B14F-4D97-AF65-F5344CB8AC3E}">
        <p14:creationId xmlns:p14="http://schemas.microsoft.com/office/powerpoint/2010/main" val="160711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5" name="Rectangle 14">
            <a:extLst>
              <a:ext uri="{FF2B5EF4-FFF2-40B4-BE49-F238E27FC236}">
                <a16:creationId xmlns:a16="http://schemas.microsoft.com/office/drawing/2014/main" id="{26FC6503-7A48-4F40-7DCA-2D6AB68F3C70}"/>
              </a:ext>
            </a:extLst>
          </p:cNvPr>
          <p:cNvSpPr/>
          <p:nvPr/>
        </p:nvSpPr>
        <p:spPr>
          <a:xfrm>
            <a:off x="3059571" y="3657915"/>
            <a:ext cx="3866444" cy="4081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sp>
        <p:nvSpPr>
          <p:cNvPr id="23" name="Rectangle 22">
            <a:extLst>
              <a:ext uri="{FF2B5EF4-FFF2-40B4-BE49-F238E27FC236}">
                <a16:creationId xmlns:a16="http://schemas.microsoft.com/office/drawing/2014/main" id="{2F5388A8-7372-04D8-FA60-5D11D7623F36}"/>
              </a:ext>
            </a:extLst>
          </p:cNvPr>
          <p:cNvSpPr/>
          <p:nvPr/>
        </p:nvSpPr>
        <p:spPr>
          <a:xfrm>
            <a:off x="4069926" y="1736188"/>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3059570"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5153659"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3945748" y="2185460"/>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5402015" y="218546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4177170" y="5166829"/>
            <a:ext cx="1772356" cy="743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a:stCxn id="24" idx="2"/>
            <a:endCxn id="22" idx="0"/>
          </p:cNvCxnSpPr>
          <p:nvPr/>
        </p:nvCxnSpPr>
        <p:spPr>
          <a:xfrm>
            <a:off x="3945748" y="3429000"/>
            <a:ext cx="0" cy="8553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a:off x="5993552" y="3365149"/>
            <a:ext cx="0" cy="91923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25975B3-F763-DD33-6F30-F6A156F1482D}"/>
              </a:ext>
            </a:extLst>
          </p:cNvPr>
          <p:cNvSpPr txBox="1"/>
          <p:nvPr/>
        </p:nvSpPr>
        <p:spPr>
          <a:xfrm>
            <a:off x="3446002" y="1391193"/>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2" name="Rectangle 21">
            <a:extLst>
              <a:ext uri="{FF2B5EF4-FFF2-40B4-BE49-F238E27FC236}">
                <a16:creationId xmlns:a16="http://schemas.microsoft.com/office/drawing/2014/main" id="{EC4DE961-7305-38C5-B6BA-5886E141634F}"/>
              </a:ext>
            </a:extLst>
          </p:cNvPr>
          <p:cNvSpPr/>
          <p:nvPr/>
        </p:nvSpPr>
        <p:spPr>
          <a:xfrm>
            <a:off x="3059570" y="4284379"/>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#1</a:t>
            </a:r>
          </a:p>
        </p:txBody>
      </p:sp>
      <p:sp>
        <p:nvSpPr>
          <p:cNvPr id="31" name="Rectangle 30">
            <a:extLst>
              <a:ext uri="{FF2B5EF4-FFF2-40B4-BE49-F238E27FC236}">
                <a16:creationId xmlns:a16="http://schemas.microsoft.com/office/drawing/2014/main" id="{655A7DF7-64E6-D586-71FD-CE75A1E63DD5}"/>
              </a:ext>
            </a:extLst>
          </p:cNvPr>
          <p:cNvSpPr/>
          <p:nvPr/>
        </p:nvSpPr>
        <p:spPr>
          <a:xfrm>
            <a:off x="5153659" y="4300333"/>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#2</a:t>
            </a:r>
          </a:p>
        </p:txBody>
      </p:sp>
      <p:cxnSp>
        <p:nvCxnSpPr>
          <p:cNvPr id="33" name="Straight Arrow Connector 32">
            <a:extLst>
              <a:ext uri="{FF2B5EF4-FFF2-40B4-BE49-F238E27FC236}">
                <a16:creationId xmlns:a16="http://schemas.microsoft.com/office/drawing/2014/main" id="{BBC26367-0536-A3AF-8401-C30AFD85C2FC}"/>
              </a:ext>
            </a:extLst>
          </p:cNvPr>
          <p:cNvCxnSpPr>
            <a:cxnSpLocks/>
          </p:cNvCxnSpPr>
          <p:nvPr/>
        </p:nvCxnSpPr>
        <p:spPr>
          <a:xfrm>
            <a:off x="3945748" y="4797632"/>
            <a:ext cx="727852" cy="36919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FB82BFE-8592-5CA9-C1AC-1F3C7F936FAB}"/>
              </a:ext>
            </a:extLst>
          </p:cNvPr>
          <p:cNvCxnSpPr>
            <a:cxnSpLocks/>
            <a:stCxn id="31" idx="2"/>
          </p:cNvCxnSpPr>
          <p:nvPr/>
        </p:nvCxnSpPr>
        <p:spPr>
          <a:xfrm flipH="1">
            <a:off x="5533565" y="4824186"/>
            <a:ext cx="506272" cy="34264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706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097646"/>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0B08567-B8E6-CD03-A712-283B6BED095C}"/>
              </a:ext>
            </a:extLst>
          </p:cNvPr>
          <p:cNvSpPr/>
          <p:nvPr/>
        </p:nvSpPr>
        <p:spPr>
          <a:xfrm>
            <a:off x="557409" y="1283722"/>
            <a:ext cx="5538592"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557408" y="2542783"/>
            <a:ext cx="3864280"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File and Startup Code (Toolchain independent)</a:t>
            </a:r>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34032" y="2206285"/>
            <a:ext cx="11026" cy="4519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62617" y="140486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File</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641449"/>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658233"/>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Input</a:t>
            </a:r>
            <a:br>
              <a:rPr lang="en-US" sz="1200" b="1" dirty="0">
                <a:solidFill>
                  <a:srgbClr val="FFFFFF"/>
                </a:solidFill>
                <a:latin typeface="Calibri"/>
              </a:rPr>
            </a:br>
            <a:r>
              <a:rPr lang="en-US" sz="1200" b="1" dirty="0">
                <a:solidFill>
                  <a:srgbClr val="FFFFFF"/>
                </a:solidFill>
                <a:latin typeface="Calibri"/>
              </a:rPr>
              <a:t>Script</a:t>
            </a: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715763" y="2625380"/>
            <a:ext cx="2179233" cy="1151084"/>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a:t>
            </a:r>
            <a:r>
              <a:rPr lang="en-US" sz="1200" b="1" dirty="0">
                <a:solidFill>
                  <a:schemeClr val="tx2"/>
                </a:solidFill>
              </a:rPr>
              <a:t>&lt;regions&gt;.h</a:t>
            </a:r>
            <a:r>
              <a:rPr lang="en-US" sz="1200" dirty="0">
                <a:solidFill>
                  <a:schemeClr val="tx2"/>
                </a:solidFill>
              </a:rPr>
              <a:t> file specifies the available memory.</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this file does not exist, it is generated based on information</a:t>
            </a:r>
            <a:br>
              <a:rPr lang="en-US" sz="1200" dirty="0">
                <a:solidFill>
                  <a:schemeClr val="tx2"/>
                </a:solidFill>
              </a:rPr>
            </a:br>
            <a:r>
              <a:rPr lang="en-US" sz="1200" dirty="0">
                <a:solidFill>
                  <a:schemeClr val="tx2"/>
                </a:solidFill>
              </a:rPr>
              <a:t>in the software packs.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703766" y="1375288"/>
            <a:ext cx="3914946" cy="575542"/>
          </a:xfrm>
          <a:prstGeom prst="rect">
            <a:avLst/>
          </a:prstGeom>
          <a:noFill/>
        </p:spPr>
        <p:txBody>
          <a:bodyPr wrap="square" lIns="0" tIns="0" rIns="0" bIns="0" rtlCol="0">
            <a:spAutoFit/>
          </a:bodyPr>
          <a:lstStyle/>
          <a:p>
            <a:pPr>
              <a:lnSpc>
                <a:spcPct val="90000"/>
              </a:lnSpc>
              <a:spcAft>
                <a:spcPts val="600"/>
              </a:spcAft>
            </a:pPr>
            <a:r>
              <a:rPr lang="en-US" sz="1200" dirty="0">
                <a:solidFill>
                  <a:schemeClr val="tx2"/>
                </a:solidFill>
              </a:rPr>
              <a:t>A </a:t>
            </a:r>
            <a:r>
              <a:rPr lang="en-US" sz="1200" b="1" dirty="0">
                <a:solidFill>
                  <a:schemeClr val="tx2"/>
                </a:solidFill>
              </a:rPr>
              <a:t>Linker Script File</a:t>
            </a:r>
            <a:r>
              <a:rPr lang="en-US" sz="1200" dirty="0">
                <a:solidFill>
                  <a:schemeClr val="tx2"/>
                </a:solidFill>
              </a:rPr>
              <a:t> can be provided using the `linker:` node.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Script File</a:t>
            </a:r>
            <a:r>
              <a:rPr lang="en-US" sz="1200" dirty="0">
                <a:solidFill>
                  <a:schemeClr val="tx2"/>
                </a:solidFill>
              </a:rPr>
              <a:t> is provided, </a:t>
            </a:r>
            <a:r>
              <a:rPr lang="en-US" sz="1200" b="1" dirty="0">
                <a:solidFill>
                  <a:schemeClr val="tx2"/>
                </a:solidFill>
              </a:rPr>
              <a:t>compiler specific script file templates</a:t>
            </a:r>
            <a:r>
              <a:rPr lang="en-US" sz="1200" dirty="0">
                <a:solidFill>
                  <a:schemeClr val="tx2"/>
                </a:solidFill>
              </a:rPr>
              <a:t> from </a:t>
            </a:r>
            <a:r>
              <a:rPr lang="en-US" sz="1200" b="1" dirty="0">
                <a:solidFill>
                  <a:schemeClr val="tx2"/>
                </a:solidFill>
              </a:rPr>
              <a:t>.\</a:t>
            </a:r>
            <a:r>
              <a:rPr lang="en-US" sz="1200" b="1" dirty="0" err="1">
                <a:solidFill>
                  <a:schemeClr val="tx2"/>
                </a:solidFill>
              </a:rPr>
              <a:t>ect</a:t>
            </a:r>
            <a:r>
              <a:rPr lang="en-US" sz="1200" dirty="0">
                <a:solidFill>
                  <a:schemeClr val="tx2"/>
                </a:solidFill>
              </a:rPr>
              <a:t> directory of CMSIS-Toolbox are used.</a:t>
            </a:r>
            <a:endParaRPr lang="en-US" sz="12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8B1FE01B-391C-E01A-40DC-D31263CB0315}"/>
              </a:ext>
            </a:extLst>
          </p:cNvPr>
          <p:cNvCxnSpPr>
            <a:cxnSpLocks/>
          </p:cNvCxnSpPr>
          <p:nvPr/>
        </p:nvCxnSpPr>
        <p:spPr>
          <a:xfrm>
            <a:off x="4324349" y="3093004"/>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Flowchart: Document 21">
            <a:extLst>
              <a:ext uri="{FF2B5EF4-FFF2-40B4-BE49-F238E27FC236}">
                <a16:creationId xmlns:a16="http://schemas.microsoft.com/office/drawing/2014/main" id="{D65D5CB0-09C8-062E-4206-1CF43BB42330}"/>
              </a:ext>
            </a:extLst>
          </p:cNvPr>
          <p:cNvSpPr/>
          <p:nvPr/>
        </p:nvSpPr>
        <p:spPr>
          <a:xfrm>
            <a:off x="2998201" y="2655485"/>
            <a:ext cx="1333416" cy="884321"/>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&lt;regions&gt;.h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Device (and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spTree>
    <p:extLst>
      <p:ext uri="{BB962C8B-B14F-4D97-AF65-F5344CB8AC3E}">
        <p14:creationId xmlns:p14="http://schemas.microsoft.com/office/powerpoint/2010/main" val="1740976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rrow: Right 30">
            <a:extLst>
              <a:ext uri="{FF2B5EF4-FFF2-40B4-BE49-F238E27FC236}">
                <a16:creationId xmlns:a16="http://schemas.microsoft.com/office/drawing/2014/main" id="{1F9E4950-7682-4A97-95D2-18A9AEA2F368}"/>
              </a:ext>
            </a:extLst>
          </p:cNvPr>
          <p:cNvSpPr/>
          <p:nvPr/>
        </p:nvSpPr>
        <p:spPr>
          <a:xfrm>
            <a:off x="5489439" y="311152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Arrow: Right 46">
            <a:extLst>
              <a:ext uri="{FF2B5EF4-FFF2-40B4-BE49-F238E27FC236}">
                <a16:creationId xmlns:a16="http://schemas.microsoft.com/office/drawing/2014/main" id="{B0DA7E1C-8C5B-ABCB-BF99-C1ABD775EFFE}"/>
              </a:ext>
            </a:extLst>
          </p:cNvPr>
          <p:cNvSpPr/>
          <p:nvPr/>
        </p:nvSpPr>
        <p:spPr>
          <a:xfrm>
            <a:off x="5495702" y="3777089"/>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D5BD7878-59AF-C11D-7F30-AAA32AA06DD1}"/>
              </a:ext>
            </a:extLst>
          </p:cNvPr>
          <p:cNvSpPr/>
          <p:nvPr/>
        </p:nvSpPr>
        <p:spPr>
          <a:xfrm>
            <a:off x="5998046" y="3589896"/>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RTE Directory</a:t>
            </a:r>
          </a:p>
        </p:txBody>
      </p:sp>
      <p:sp>
        <p:nvSpPr>
          <p:cNvPr id="29" name="Rectangle 28">
            <a:extLst>
              <a:ext uri="{FF2B5EF4-FFF2-40B4-BE49-F238E27FC236}">
                <a16:creationId xmlns:a16="http://schemas.microsoft.com/office/drawing/2014/main" id="{EC3CC268-843C-42DC-9FAB-259824F90297}"/>
              </a:ext>
            </a:extLst>
          </p:cNvPr>
          <p:cNvSpPr/>
          <p:nvPr/>
        </p:nvSpPr>
        <p:spPr>
          <a:xfrm>
            <a:off x="5998046" y="313151"/>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Area</a:t>
            </a:r>
          </a:p>
        </p:txBody>
      </p:sp>
      <p:sp>
        <p:nvSpPr>
          <p:cNvPr id="26" name="Arrow: Right 25">
            <a:extLst>
              <a:ext uri="{FF2B5EF4-FFF2-40B4-BE49-F238E27FC236}">
                <a16:creationId xmlns:a16="http://schemas.microsoft.com/office/drawing/2014/main" id="{553DF65A-F969-41EF-89B5-09CAFF0CC328}"/>
              </a:ext>
            </a:extLst>
          </p:cNvPr>
          <p:cNvSpPr/>
          <p:nvPr/>
        </p:nvSpPr>
        <p:spPr>
          <a:xfrm>
            <a:off x="3900982" y="5163604"/>
            <a:ext cx="26665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2114292" y="313151"/>
            <a:ext cx="1786690" cy="5298509"/>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4162933" y="4448658"/>
            <a:ext cx="1551974" cy="22476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20920" y="198902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2988673" y="404642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2328453" y="431713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176959" y="302794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6156834" y="2409588"/>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900982" y="3450451"/>
            <a:ext cx="27991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cxnSpLocks/>
            <a:endCxn id="44" idx="1"/>
          </p:cNvCxnSpPr>
          <p:nvPr/>
        </p:nvCxnSpPr>
        <p:spPr>
          <a:xfrm>
            <a:off x="5327580" y="6166530"/>
            <a:ext cx="827334" cy="1"/>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9" name="Flowchart: Multidocument 8">
            <a:extLst>
              <a:ext uri="{FF2B5EF4-FFF2-40B4-BE49-F238E27FC236}">
                <a16:creationId xmlns:a16="http://schemas.microsoft.com/office/drawing/2014/main" id="{46B1B0E7-09EF-7B33-5FA6-E22971CFFA8B}"/>
              </a:ext>
            </a:extLst>
          </p:cNvPr>
          <p:cNvSpPr/>
          <p:nvPr/>
        </p:nvSpPr>
        <p:spPr>
          <a:xfrm>
            <a:off x="4290166" y="4871909"/>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pdsc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Pack </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Meta</a:t>
            </a:r>
            <a:r>
              <a:rPr lang="en-US" sz="1000" dirty="0">
                <a:solidFill>
                  <a:schemeClr val="bg2">
                    <a:lumMod val="25000"/>
                  </a:schemeClr>
                </a:solidFill>
                <a:latin typeface="Calibri"/>
              </a:rPr>
              <a:t>data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509747E3-F920-D0CB-4726-6A19B9C67D57}"/>
              </a:ext>
            </a:extLst>
          </p:cNvPr>
          <p:cNvSpPr/>
          <p:nvPr/>
        </p:nvSpPr>
        <p:spPr>
          <a:xfrm>
            <a:off x="6156834" y="1525163"/>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2" name="Flowchart: Document 41">
            <a:extLst>
              <a:ext uri="{FF2B5EF4-FFF2-40B4-BE49-F238E27FC236}">
                <a16:creationId xmlns:a16="http://schemas.microsoft.com/office/drawing/2014/main" id="{6B4565B0-8E87-5806-0BF7-AE85E075808D}"/>
              </a:ext>
            </a:extLst>
          </p:cNvPr>
          <p:cNvSpPr/>
          <p:nvPr/>
        </p:nvSpPr>
        <p:spPr>
          <a:xfrm>
            <a:off x="6156834" y="635666"/>
            <a:ext cx="1285400" cy="781692"/>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cbuild-idx.yml</a:t>
            </a:r>
            <a:br>
              <a:rPr lang="en-US" sz="1200" dirty="0">
                <a:solidFill>
                  <a:schemeClr val="bg2">
                    <a:lumMod val="25000"/>
                  </a:schemeClr>
                </a:solidFill>
                <a:latin typeface="Calibri"/>
              </a:rPr>
            </a:br>
            <a:r>
              <a:rPr lang="en-US" sz="1000" dirty="0">
                <a:solidFill>
                  <a:schemeClr val="bg2">
                    <a:lumMod val="25000"/>
                  </a:schemeClr>
                </a:solidFill>
                <a:latin typeface="Calibri"/>
              </a:rPr>
              <a:t>Overall description </a:t>
            </a:r>
            <a:br>
              <a:rPr lang="en-US" sz="1000" dirty="0">
                <a:solidFill>
                  <a:schemeClr val="bg2">
                    <a:lumMod val="25000"/>
                  </a:schemeClr>
                </a:solidFill>
                <a:latin typeface="Calibri"/>
              </a:rPr>
            </a:br>
            <a:r>
              <a:rPr lang="en-US" sz="1000" dirty="0">
                <a:solidFill>
                  <a:schemeClr val="bg2">
                    <a:lumMod val="25000"/>
                  </a:schemeClr>
                </a:solidFill>
                <a:latin typeface="Calibri"/>
              </a:rPr>
              <a:t>with project index</a:t>
            </a:r>
            <a:endParaRPr lang="en-GB" sz="1000" dirty="0">
              <a:solidFill>
                <a:schemeClr val="bg2">
                  <a:lumMod val="25000"/>
                </a:schemeClr>
              </a:solidFill>
              <a:latin typeface="Calibri"/>
            </a:endParaRPr>
          </a:p>
        </p:txBody>
      </p:sp>
      <p:sp>
        <p:nvSpPr>
          <p:cNvPr id="44" name="Flowchart: Multidocument 43">
            <a:extLst>
              <a:ext uri="{FF2B5EF4-FFF2-40B4-BE49-F238E27FC236}">
                <a16:creationId xmlns:a16="http://schemas.microsoft.com/office/drawing/2014/main" id="{DE1205A3-0CDC-3648-D603-621349F0F6B7}"/>
              </a:ext>
            </a:extLst>
          </p:cNvPr>
          <p:cNvSpPr/>
          <p:nvPr/>
        </p:nvSpPr>
        <p:spPr>
          <a:xfrm>
            <a:off x="6154914" y="5775685"/>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5" name="Flowchart: Multidocument 44">
            <a:extLst>
              <a:ext uri="{FF2B5EF4-FFF2-40B4-BE49-F238E27FC236}">
                <a16:creationId xmlns:a16="http://schemas.microsoft.com/office/drawing/2014/main" id="{4592997C-81E8-2096-11F2-A301979AC2BF}"/>
              </a:ext>
            </a:extLst>
          </p:cNvPr>
          <p:cNvSpPr/>
          <p:nvPr/>
        </p:nvSpPr>
        <p:spPr>
          <a:xfrm>
            <a:off x="6154914" y="3960902"/>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RTE_</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components.h</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8" name="Flowchart: Multidocument 47">
            <a:extLst>
              <a:ext uri="{FF2B5EF4-FFF2-40B4-BE49-F238E27FC236}">
                <a16:creationId xmlns:a16="http://schemas.microsoft.com/office/drawing/2014/main" id="{4AFF4F7C-8E60-F604-D682-1CAD021FF6AE}"/>
              </a:ext>
            </a:extLst>
          </p:cNvPr>
          <p:cNvSpPr/>
          <p:nvPr/>
        </p:nvSpPr>
        <p:spPr>
          <a:xfrm>
            <a:off x="6154914" y="4878146"/>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Pre-include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313255" y="5797355"/>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791741" y="4145274"/>
            <a:ext cx="40222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2" name="Rectangle 51">
            <a:extLst>
              <a:ext uri="{FF2B5EF4-FFF2-40B4-BE49-F238E27FC236}">
                <a16:creationId xmlns:a16="http://schemas.microsoft.com/office/drawing/2014/main" id="{1DDF6CEF-19A4-95AF-C9CE-8ECD6841E920}"/>
              </a:ext>
            </a:extLst>
          </p:cNvPr>
          <p:cNvSpPr/>
          <p:nvPr/>
        </p:nvSpPr>
        <p:spPr>
          <a:xfrm>
            <a:off x="7814065" y="221822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3" name="Arrow: Right 52">
            <a:extLst>
              <a:ext uri="{FF2B5EF4-FFF2-40B4-BE49-F238E27FC236}">
                <a16:creationId xmlns:a16="http://schemas.microsoft.com/office/drawing/2014/main" id="{2AF41D39-F549-1F77-C8E5-DCA7905791A0}"/>
              </a:ext>
            </a:extLst>
          </p:cNvPr>
          <p:cNvSpPr/>
          <p:nvPr/>
        </p:nvSpPr>
        <p:spPr>
          <a:xfrm>
            <a:off x="7440314" y="2626612"/>
            <a:ext cx="37375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Flowchart: Document 1">
            <a:extLst>
              <a:ext uri="{FF2B5EF4-FFF2-40B4-BE49-F238E27FC236}">
                <a16:creationId xmlns:a16="http://schemas.microsoft.com/office/drawing/2014/main" id="{2C904DF2-1E61-C437-7335-7DF5A8702FB2}"/>
              </a:ext>
            </a:extLst>
          </p:cNvPr>
          <p:cNvSpPr/>
          <p:nvPr/>
        </p:nvSpPr>
        <p:spPr>
          <a:xfrm>
            <a:off x="2328453" y="872101"/>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default.yml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Compiler selection</a:t>
            </a:r>
            <a:br>
              <a:rPr lang="en-US" sz="1000" dirty="0">
                <a:solidFill>
                  <a:schemeClr val="bg2">
                    <a:lumMod val="25000"/>
                  </a:schemeClr>
                </a:solidFill>
                <a:latin typeface="Calibri"/>
              </a:rPr>
            </a:br>
            <a:r>
              <a:rPr lang="en-US" sz="1000" dirty="0">
                <a:solidFill>
                  <a:schemeClr val="bg2">
                    <a:lumMod val="25000"/>
                  </a:schemeClr>
                </a:solidFill>
                <a:latin typeface="Calibri"/>
              </a:rPr>
              <a:t>and toolchain</a:t>
            </a:r>
            <a:br>
              <a:rPr lang="en-US" sz="1000" dirty="0">
                <a:solidFill>
                  <a:schemeClr val="bg2">
                    <a:lumMod val="25000"/>
                  </a:schemeClr>
                </a:solidFill>
                <a:latin typeface="Calibri"/>
              </a:rPr>
            </a:br>
            <a:r>
              <a:rPr lang="en-US" sz="1000" dirty="0">
                <a:solidFill>
                  <a:schemeClr val="bg2">
                    <a:lumMod val="25000"/>
                  </a:schemeClr>
                </a:solidFill>
                <a:latin typeface="Calibri"/>
              </a:rPr>
              <a:t>default settings</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3" name="Straight Arrow Connector 2">
            <a:extLst>
              <a:ext uri="{FF2B5EF4-FFF2-40B4-BE49-F238E27FC236}">
                <a16:creationId xmlns:a16="http://schemas.microsoft.com/office/drawing/2014/main" id="{7BEDF19A-8010-562A-2D8D-D3A98217E938}"/>
              </a:ext>
            </a:extLst>
          </p:cNvPr>
          <p:cNvCxnSpPr>
            <a:cxnSpLocks/>
          </p:cNvCxnSpPr>
          <p:nvPr/>
        </p:nvCxnSpPr>
        <p:spPr>
          <a:xfrm>
            <a:off x="2968620" y="1709553"/>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132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ocument 5">
            <a:extLst>
              <a:ext uri="{FF2B5EF4-FFF2-40B4-BE49-F238E27FC236}">
                <a16:creationId xmlns:a16="http://schemas.microsoft.com/office/drawing/2014/main" id="{05CB531E-7400-4A1A-9853-81AF2D7E5608}"/>
              </a:ext>
            </a:extLst>
          </p:cNvPr>
          <p:cNvSpPr/>
          <p:nvPr/>
        </p:nvSpPr>
        <p:spPr>
          <a:xfrm>
            <a:off x="548488"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stCxn id="6" idx="3"/>
            <a:endCxn id="52" idx="1"/>
          </p:cNvCxnSpPr>
          <p:nvPr/>
        </p:nvCxnSpPr>
        <p:spPr>
          <a:xfrm flipV="1">
            <a:off x="1881904"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1DDF6CEF-19A4-95AF-C9CE-8ECD6841E920}"/>
              </a:ext>
            </a:extLst>
          </p:cNvPr>
          <p:cNvSpPr/>
          <p:nvPr/>
        </p:nvSpPr>
        <p:spPr>
          <a:xfrm>
            <a:off x="2203702"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 name="Flowchart: Document 4">
            <a:extLst>
              <a:ext uri="{FF2B5EF4-FFF2-40B4-BE49-F238E27FC236}">
                <a16:creationId xmlns:a16="http://schemas.microsoft.com/office/drawing/2014/main" id="{0C11656B-9672-03E7-FDF0-84E57FB03BB5}"/>
              </a:ext>
            </a:extLst>
          </p:cNvPr>
          <p:cNvSpPr/>
          <p:nvPr/>
        </p:nvSpPr>
        <p:spPr>
          <a:xfrm>
            <a:off x="3861697"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cmakeLists.txt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81500B25-99C7-2763-DC98-7F487ACB22AE}"/>
              </a:ext>
            </a:extLst>
          </p:cNvPr>
          <p:cNvCxnSpPr>
            <a:cxnSpLocks/>
          </p:cNvCxnSpPr>
          <p:nvPr/>
        </p:nvCxnSpPr>
        <p:spPr>
          <a:xfrm flipV="1">
            <a:off x="3539899"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68C3B83C-D107-7EBC-2A47-7E6486506688}"/>
              </a:ext>
            </a:extLst>
          </p:cNvPr>
          <p:cNvSpPr/>
          <p:nvPr/>
        </p:nvSpPr>
        <p:spPr>
          <a:xfrm>
            <a:off x="3861697" y="3162961"/>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compiler_name</a:t>
            </a:r>
            <a:r>
              <a:rPr lang="en-US" sz="1200" dirty="0">
                <a:solidFill>
                  <a:schemeClr val="bg2">
                    <a:lumMod val="25000"/>
                  </a:schemeClr>
                </a:solidFill>
                <a:latin typeface="Calibri"/>
              </a:rPr>
              <a:t>.</a:t>
            </a:r>
            <a:br>
              <a:rPr lang="en-US" sz="1200" dirty="0">
                <a:solidFill>
                  <a:schemeClr val="bg2">
                    <a:lumMod val="25000"/>
                  </a:schemeClr>
                </a:solidFill>
                <a:latin typeface="Calibri"/>
              </a:rPr>
            </a:br>
            <a:r>
              <a:rPr lang="en-US" sz="1200" dirty="0">
                <a:solidFill>
                  <a:schemeClr val="bg2">
                    <a:lumMod val="25000"/>
                  </a:schemeClr>
                </a:solidFill>
                <a:latin typeface="Calibri"/>
              </a:rPr>
              <a:t>&lt;version&gt;.</a:t>
            </a:r>
            <a:r>
              <a:rPr lang="en-US" sz="1200" dirty="0" err="1">
                <a:solidFill>
                  <a:schemeClr val="bg2">
                    <a:lumMod val="25000"/>
                  </a:schemeClr>
                </a:solidFill>
                <a:latin typeface="Calibri"/>
              </a:rPr>
              <a:t>cmake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1" name="Straight Arrow Connector 10">
            <a:extLst>
              <a:ext uri="{FF2B5EF4-FFF2-40B4-BE49-F238E27FC236}">
                <a16:creationId xmlns:a16="http://schemas.microsoft.com/office/drawing/2014/main" id="{731A56F5-55E9-4785-866B-EB12D236F169}"/>
              </a:ext>
            </a:extLst>
          </p:cNvPr>
          <p:cNvCxnSpPr>
            <a:cxnSpLocks/>
          </p:cNvCxnSpPr>
          <p:nvPr/>
        </p:nvCxnSpPr>
        <p:spPr>
          <a:xfrm flipV="1">
            <a:off x="4528405" y="2752829"/>
            <a:ext cx="0" cy="4101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6AF35-1F98-E958-EB85-5B8517BA09C3}"/>
              </a:ext>
            </a:extLst>
          </p:cNvPr>
          <p:cNvCxnSpPr>
            <a:cxnSpLocks/>
            <a:endCxn id="16" idx="1"/>
          </p:cNvCxnSpPr>
          <p:nvPr/>
        </p:nvCxnSpPr>
        <p:spPr>
          <a:xfrm flipV="1">
            <a:off x="5193722"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FF1D290-6BB2-718C-BD61-599B552CCA30}"/>
              </a:ext>
            </a:extLst>
          </p:cNvPr>
          <p:cNvSpPr/>
          <p:nvPr/>
        </p:nvSpPr>
        <p:spPr>
          <a:xfrm>
            <a:off x="5515520"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2E530E1-F733-F274-052E-3BCBD2B41870}"/>
              </a:ext>
            </a:extLst>
          </p:cNvPr>
          <p:cNvCxnSpPr>
            <a:cxnSpLocks/>
          </p:cNvCxnSpPr>
          <p:nvPr/>
        </p:nvCxnSpPr>
        <p:spPr>
          <a:xfrm flipV="1">
            <a:off x="6851717"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19A265DF-EAC6-0336-A1D3-CBB5A8DA01AD}"/>
              </a:ext>
            </a:extLst>
          </p:cNvPr>
          <p:cNvSpPr/>
          <p:nvPr/>
        </p:nvSpPr>
        <p:spPr>
          <a:xfrm>
            <a:off x="7176296"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bg2">
                    <a:lumMod val="25000"/>
                  </a:schemeClr>
                </a:solidFill>
                <a:latin typeface="Calibri"/>
              </a:rPr>
              <a:t>build.ninja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5ADB63A9-73A9-E3BE-9069-FFFB56E5F373}"/>
              </a:ext>
            </a:extLst>
          </p:cNvPr>
          <p:cNvCxnSpPr>
            <a:cxnSpLocks/>
            <a:endCxn id="28" idx="1"/>
          </p:cNvCxnSpPr>
          <p:nvPr/>
        </p:nvCxnSpPr>
        <p:spPr>
          <a:xfrm flipV="1">
            <a:off x="8505540"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E1DEE49-C821-C90B-A93E-DD33C4029A95}"/>
              </a:ext>
            </a:extLst>
          </p:cNvPr>
          <p:cNvSpPr/>
          <p:nvPr/>
        </p:nvSpPr>
        <p:spPr>
          <a:xfrm>
            <a:off x="8827338"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18372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DC2E64-B24A-84EB-89D2-C83C408FA354}"/>
              </a:ext>
            </a:extLst>
          </p:cNvPr>
          <p:cNvSpPr/>
          <p:nvPr/>
        </p:nvSpPr>
        <p:spPr>
          <a:xfrm>
            <a:off x="3340072" y="639399"/>
            <a:ext cx="1953491" cy="47552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err="1"/>
              <a:t>cbuild</a:t>
            </a:r>
            <a:endParaRPr lang="en-US" b="1" dirty="0"/>
          </a:p>
        </p:txBody>
      </p:sp>
      <p:sp>
        <p:nvSpPr>
          <p:cNvPr id="5" name="Rectangle 4">
            <a:extLst>
              <a:ext uri="{FF2B5EF4-FFF2-40B4-BE49-F238E27FC236}">
                <a16:creationId xmlns:a16="http://schemas.microsoft.com/office/drawing/2014/main" id="{9D3520FF-C23A-1C0D-E5CC-E5B2AEE3F3C2}"/>
              </a:ext>
            </a:extLst>
          </p:cNvPr>
          <p:cNvSpPr/>
          <p:nvPr/>
        </p:nvSpPr>
        <p:spPr>
          <a:xfrm>
            <a:off x="3576798" y="1107380"/>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cpackget</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1430FCAC-EBDF-54CD-826B-3D7C859D4B18}"/>
              </a:ext>
            </a:extLst>
          </p:cNvPr>
          <p:cNvSpPr/>
          <p:nvPr/>
        </p:nvSpPr>
        <p:spPr>
          <a:xfrm>
            <a:off x="3576798" y="1941423"/>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csolution</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65610416-1B86-46A7-D1AD-C60C88D0E741}"/>
              </a:ext>
            </a:extLst>
          </p:cNvPr>
          <p:cNvSpPr/>
          <p:nvPr/>
        </p:nvSpPr>
        <p:spPr>
          <a:xfrm>
            <a:off x="3576798" y="2775466"/>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buildmgr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26639AF6-37A1-09D2-B10F-9C8D714F62E0}"/>
              </a:ext>
            </a:extLst>
          </p:cNvPr>
          <p:cNvSpPr/>
          <p:nvPr/>
        </p:nvSpPr>
        <p:spPr>
          <a:xfrm>
            <a:off x="3576798" y="3609509"/>
            <a:ext cx="1540042" cy="604727"/>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691F808B-48E5-7DAB-76B5-18AACBB542AF}"/>
              </a:ext>
            </a:extLst>
          </p:cNvPr>
          <p:cNvSpPr/>
          <p:nvPr/>
        </p:nvSpPr>
        <p:spPr>
          <a:xfrm>
            <a:off x="3576798" y="4443552"/>
            <a:ext cx="1540042" cy="604727"/>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Multidocument 10">
            <a:extLst>
              <a:ext uri="{FF2B5EF4-FFF2-40B4-BE49-F238E27FC236}">
                <a16:creationId xmlns:a16="http://schemas.microsoft.com/office/drawing/2014/main" id="{A9383D4A-87C1-9363-A10D-DF8F1DA1B44D}"/>
              </a:ext>
            </a:extLst>
          </p:cNvPr>
          <p:cNvSpPr/>
          <p:nvPr/>
        </p:nvSpPr>
        <p:spPr>
          <a:xfrm>
            <a:off x="1076133" y="930770"/>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t>User Input</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endPar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endParaRPr>
          </a:p>
          <a:p>
            <a:pPr algn="ctr" eaLnBrk="0" fontAlgn="base" hangingPunct="0">
              <a:spcBef>
                <a:spcPct val="0"/>
              </a:spcBef>
              <a:spcAft>
                <a:spcPct val="0"/>
              </a:spcAf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endPar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endParaRPr>
          </a:p>
          <a:p>
            <a:pPr algn="ctr" eaLnBrk="0" fontAlgn="base" hangingPunct="0">
              <a:spcBef>
                <a:spcPct val="0"/>
              </a:spcBef>
              <a:spcAft>
                <a:spcPct val="0"/>
              </a:spcAf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2" name="Arrow: Right 11">
            <a:extLst>
              <a:ext uri="{FF2B5EF4-FFF2-40B4-BE49-F238E27FC236}">
                <a16:creationId xmlns:a16="http://schemas.microsoft.com/office/drawing/2014/main" id="{72A17A82-4F8D-7CA3-884C-3DD9C86D674E}"/>
              </a:ext>
            </a:extLst>
          </p:cNvPr>
          <p:cNvSpPr/>
          <p:nvPr/>
        </p:nvSpPr>
        <p:spPr>
          <a:xfrm>
            <a:off x="2850891" y="1162163"/>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3" name="Flowchart: Multidocument 12">
            <a:extLst>
              <a:ext uri="{FF2B5EF4-FFF2-40B4-BE49-F238E27FC236}">
                <a16:creationId xmlns:a16="http://schemas.microsoft.com/office/drawing/2014/main" id="{7FDF61FD-2A25-1CB9-DA85-9DBA03BC21E0}"/>
              </a:ext>
            </a:extLst>
          </p:cNvPr>
          <p:cNvSpPr/>
          <p:nvPr/>
        </p:nvSpPr>
        <p:spPr>
          <a:xfrm>
            <a:off x="1075174" y="2284768"/>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Software Packs</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Device Family Pack</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Board Support Pack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Generic Software Packs</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4" name="Arrow: Right 13">
            <a:extLst>
              <a:ext uri="{FF2B5EF4-FFF2-40B4-BE49-F238E27FC236}">
                <a16:creationId xmlns:a16="http://schemas.microsoft.com/office/drawing/2014/main" id="{D1FF8718-403C-DC60-2AE6-5830AAB885F9}"/>
              </a:ext>
            </a:extLst>
          </p:cNvPr>
          <p:cNvSpPr/>
          <p:nvPr/>
        </p:nvSpPr>
        <p:spPr>
          <a:xfrm>
            <a:off x="2849932" y="2516161"/>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Flowchart: Multidocument 14">
            <a:extLst>
              <a:ext uri="{FF2B5EF4-FFF2-40B4-BE49-F238E27FC236}">
                <a16:creationId xmlns:a16="http://schemas.microsoft.com/office/drawing/2014/main" id="{EC5B3458-B211-C30D-37F6-BEC962B88339}"/>
              </a:ext>
            </a:extLst>
          </p:cNvPr>
          <p:cNvSpPr/>
          <p:nvPr/>
        </p:nvSpPr>
        <p:spPr>
          <a:xfrm>
            <a:off x="5716624" y="1615182"/>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Build Information</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200" dirty="0">
                <a:solidFill>
                  <a:schemeClr val="bg2">
                    <a:lumMod val="25000"/>
                  </a:schemeClr>
                </a:solidFill>
                <a:latin typeface="Calibri"/>
              </a:rPr>
              <a:t>source files</a:t>
            </a:r>
            <a:br>
              <a:rPr lang="en-US" sz="1200" dirty="0">
                <a:solidFill>
                  <a:schemeClr val="bg2">
                    <a:lumMod val="25000"/>
                  </a:schemeClr>
                </a:solidFill>
                <a:latin typeface="Calibri"/>
              </a:rPr>
            </a:br>
            <a:r>
              <a:rPr lang="en-US" sz="1200" dirty="0">
                <a:solidFill>
                  <a:schemeClr val="bg2">
                    <a:lumMod val="25000"/>
                  </a:schemeClr>
                </a:solidFill>
                <a:latin typeface="Calibri"/>
              </a:rPr>
              <a:t>tool options</a:t>
            </a:r>
            <a:br>
              <a:rPr lang="en-US" sz="1200" dirty="0">
                <a:solidFill>
                  <a:schemeClr val="bg2">
                    <a:lumMod val="25000"/>
                  </a:schemeClr>
                </a:solidFill>
                <a:latin typeface="Calibri"/>
              </a:rPr>
            </a:br>
            <a:r>
              <a:rPr lang="en-US" sz="1200" dirty="0">
                <a:solidFill>
                  <a:schemeClr val="bg2">
                    <a:lumMod val="25000"/>
                  </a:schemeClr>
                </a:solidFill>
                <a:latin typeface="Calibri"/>
              </a:rPr>
              <a:t>etc.</a:t>
            </a:r>
          </a:p>
        </p:txBody>
      </p:sp>
      <p:sp>
        <p:nvSpPr>
          <p:cNvPr id="16" name="Arrow: Right 15">
            <a:extLst>
              <a:ext uri="{FF2B5EF4-FFF2-40B4-BE49-F238E27FC236}">
                <a16:creationId xmlns:a16="http://schemas.microsoft.com/office/drawing/2014/main" id="{5823443A-B1FE-CE65-0169-37F0A7F43E13}"/>
              </a:ext>
            </a:extLst>
          </p:cNvPr>
          <p:cNvSpPr/>
          <p:nvPr/>
        </p:nvSpPr>
        <p:spPr>
          <a:xfrm>
            <a:off x="5236440" y="2113101"/>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8" name="Flowchart: Multidocument 17">
            <a:extLst>
              <a:ext uri="{FF2B5EF4-FFF2-40B4-BE49-F238E27FC236}">
                <a16:creationId xmlns:a16="http://schemas.microsoft.com/office/drawing/2014/main" id="{8B01F5FF-C068-13EE-ACB7-A5F210DB70C9}"/>
              </a:ext>
            </a:extLst>
          </p:cNvPr>
          <p:cNvSpPr/>
          <p:nvPr/>
        </p:nvSpPr>
        <p:spPr>
          <a:xfrm>
            <a:off x="1075174" y="3695545"/>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User source code</a:t>
            </a:r>
            <a:br>
              <a:rPr lang="en-US" sz="1200" b="1" dirty="0">
                <a:solidFill>
                  <a:schemeClr val="bg2">
                    <a:lumMod val="25000"/>
                  </a:schemeClr>
                </a:solidFill>
                <a:latin typeface="Calibri"/>
              </a:rPr>
            </a:br>
            <a:r>
              <a:rPr lang="en-US" sz="1200" b="1" dirty="0">
                <a:solidFill>
                  <a:schemeClr val="bg2">
                    <a:lumMod val="25000"/>
                  </a:schemeClr>
                </a:solidFill>
                <a:latin typeface="Calibri"/>
              </a:rPr>
              <a:t>Configuration files</a:t>
            </a:r>
            <a:br>
              <a:rPr lang="en-US" sz="1200" b="1" dirty="0">
                <a:solidFill>
                  <a:schemeClr val="bg2">
                    <a:lumMod val="25000"/>
                  </a:schemeClr>
                </a:solidFill>
                <a:latin typeface="Calibri"/>
              </a:rPr>
            </a:br>
            <a:r>
              <a:rPr lang="en-US" sz="1200" b="1" dirty="0">
                <a:solidFill>
                  <a:schemeClr val="bg2">
                    <a:lumMod val="25000"/>
                  </a:schemeClr>
                </a:solidFill>
                <a:latin typeface="Calibri"/>
              </a:rPr>
              <a:t>Linker Scripts</a:t>
            </a:r>
            <a:br>
              <a:rPr lang="en-US" sz="1200" b="1" dirty="0">
                <a:solidFill>
                  <a:schemeClr val="bg2">
                    <a:lumMod val="25000"/>
                  </a:scheme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Arrow: Right 18">
            <a:extLst>
              <a:ext uri="{FF2B5EF4-FFF2-40B4-BE49-F238E27FC236}">
                <a16:creationId xmlns:a16="http://schemas.microsoft.com/office/drawing/2014/main" id="{E8B1B8DB-B43A-7FFB-646F-722580E856CD}"/>
              </a:ext>
            </a:extLst>
          </p:cNvPr>
          <p:cNvSpPr/>
          <p:nvPr/>
        </p:nvSpPr>
        <p:spPr>
          <a:xfrm>
            <a:off x="2849931" y="3911872"/>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0" name="Flowchart: Multidocument 19">
            <a:extLst>
              <a:ext uri="{FF2B5EF4-FFF2-40B4-BE49-F238E27FC236}">
                <a16:creationId xmlns:a16="http://schemas.microsoft.com/office/drawing/2014/main" id="{64B7E417-3377-6130-D450-C394F3F8458C}"/>
              </a:ext>
            </a:extLst>
          </p:cNvPr>
          <p:cNvSpPr/>
          <p:nvPr/>
        </p:nvSpPr>
        <p:spPr>
          <a:xfrm>
            <a:off x="5716623" y="4091021"/>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Build Output</a:t>
            </a:r>
            <a:br>
              <a:rPr lang="en-US" sz="1200" b="1" dirty="0">
                <a:solidFill>
                  <a:schemeClr val="bg2">
                    <a:lumMod val="25000"/>
                  </a:schemeClr>
                </a:solidFill>
                <a:latin typeface="Calibri"/>
              </a:rPr>
            </a:br>
            <a:r>
              <a:rPr lang="en-US" sz="1200" dirty="0">
                <a:solidFill>
                  <a:schemeClr val="bg2">
                    <a:lumMod val="25000"/>
                  </a:schemeClr>
                </a:solidFill>
                <a:latin typeface="Calibri"/>
              </a:rPr>
              <a:t>Elf/Dwarf files</a:t>
            </a:r>
            <a:br>
              <a:rPr lang="en-US" sz="1200" dirty="0">
                <a:solidFill>
                  <a:schemeClr val="bg2">
                    <a:lumMod val="25000"/>
                  </a:schemeClr>
                </a:solidFill>
                <a:latin typeface="Calibri"/>
              </a:rPr>
            </a:br>
            <a:r>
              <a:rPr lang="en-US" sz="1200" dirty="0">
                <a:solidFill>
                  <a:schemeClr val="bg2">
                    <a:lumMod val="25000"/>
                  </a:schemeClr>
                </a:solidFill>
                <a:latin typeface="Calibri"/>
              </a:rPr>
              <a:t>Map files</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etc.</a:t>
            </a:r>
            <a:br>
              <a:rPr lang="en-US" sz="1200" b="1" dirty="0">
                <a:solidFill>
                  <a:schemeClr val="bg2">
                    <a:lumMod val="25000"/>
                  </a:scheme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Arrow: Right 20">
            <a:extLst>
              <a:ext uri="{FF2B5EF4-FFF2-40B4-BE49-F238E27FC236}">
                <a16:creationId xmlns:a16="http://schemas.microsoft.com/office/drawing/2014/main" id="{A3E2957A-A4E1-F44C-6350-A49EFEFABBF6}"/>
              </a:ext>
            </a:extLst>
          </p:cNvPr>
          <p:cNvSpPr/>
          <p:nvPr/>
        </p:nvSpPr>
        <p:spPr>
          <a:xfrm>
            <a:off x="5236440" y="4566765"/>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930596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5D73-B188-84F8-7D30-44C3C39048B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23390D9-D0CC-6362-7209-D80B286C2336}"/>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D13266ED-BFD0-BC69-13B2-289244316CE2}"/>
              </a:ext>
            </a:extLst>
          </p:cNvPr>
          <p:cNvSpPr/>
          <p:nvPr/>
        </p:nvSpPr>
        <p:spPr>
          <a:xfrm>
            <a:off x="3273424" y="2200275"/>
            <a:ext cx="1830931" cy="2678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a:t>
            </a:r>
            <a:br>
              <a:rPr lang="en-US" dirty="0"/>
            </a:br>
            <a:r>
              <a:rPr lang="en-US" dirty="0"/>
              <a:t>Shield</a:t>
            </a:r>
          </a:p>
        </p:txBody>
      </p:sp>
      <p:sp>
        <p:nvSpPr>
          <p:cNvPr id="9" name="Rectangle 8">
            <a:extLst>
              <a:ext uri="{FF2B5EF4-FFF2-40B4-BE49-F238E27FC236}">
                <a16:creationId xmlns:a16="http://schemas.microsoft.com/office/drawing/2014/main" id="{38B0A83D-02D9-022E-A5DB-9A5F91449287}"/>
              </a:ext>
            </a:extLst>
          </p:cNvPr>
          <p:cNvSpPr/>
          <p:nvPr/>
        </p:nvSpPr>
        <p:spPr>
          <a:xfrm>
            <a:off x="4895850" y="2701088"/>
            <a:ext cx="138112" cy="2062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2B680B-C8A0-E07A-FB7D-3C866DF9377B}"/>
              </a:ext>
            </a:extLst>
          </p:cNvPr>
          <p:cNvSpPr/>
          <p:nvPr/>
        </p:nvSpPr>
        <p:spPr>
          <a:xfrm>
            <a:off x="4942039" y="274976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AE062E-01E0-7C6B-6098-656CA2213E84}"/>
              </a:ext>
            </a:extLst>
          </p:cNvPr>
          <p:cNvSpPr/>
          <p:nvPr/>
        </p:nvSpPr>
        <p:spPr>
          <a:xfrm>
            <a:off x="4942039" y="285980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FA54CA-8ACA-D15D-49E0-5A64EE9DBFC1}"/>
              </a:ext>
            </a:extLst>
          </p:cNvPr>
          <p:cNvSpPr/>
          <p:nvPr/>
        </p:nvSpPr>
        <p:spPr>
          <a:xfrm>
            <a:off x="4942039" y="296985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C026A2-301E-94AD-B160-A3CD1C316EA9}"/>
              </a:ext>
            </a:extLst>
          </p:cNvPr>
          <p:cNvSpPr/>
          <p:nvPr/>
        </p:nvSpPr>
        <p:spPr>
          <a:xfrm>
            <a:off x="4942039" y="307989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F133FA1-84A6-F254-A15C-221CDCD024B2}"/>
              </a:ext>
            </a:extLst>
          </p:cNvPr>
          <p:cNvSpPr/>
          <p:nvPr/>
        </p:nvSpPr>
        <p:spPr>
          <a:xfrm>
            <a:off x="4942039" y="318994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0357AB-5A13-37BB-56A6-755D4ADD54FB}"/>
              </a:ext>
            </a:extLst>
          </p:cNvPr>
          <p:cNvSpPr/>
          <p:nvPr/>
        </p:nvSpPr>
        <p:spPr>
          <a:xfrm>
            <a:off x="4942039" y="329998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BBB82F-6A12-F218-6EF6-20C1612E5B5C}"/>
              </a:ext>
            </a:extLst>
          </p:cNvPr>
          <p:cNvSpPr/>
          <p:nvPr/>
        </p:nvSpPr>
        <p:spPr>
          <a:xfrm>
            <a:off x="4942039" y="341003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D66489-911A-AC54-70E9-99874634907D}"/>
              </a:ext>
            </a:extLst>
          </p:cNvPr>
          <p:cNvSpPr/>
          <p:nvPr/>
        </p:nvSpPr>
        <p:spPr>
          <a:xfrm>
            <a:off x="4942039" y="352007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3EF4C2-2BF6-28AC-BFC2-8DC0D87D1B29}"/>
              </a:ext>
            </a:extLst>
          </p:cNvPr>
          <p:cNvSpPr/>
          <p:nvPr/>
        </p:nvSpPr>
        <p:spPr>
          <a:xfrm>
            <a:off x="4942039" y="363012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23A13B7-3B08-76A9-435A-694795483982}"/>
              </a:ext>
            </a:extLst>
          </p:cNvPr>
          <p:cNvSpPr/>
          <p:nvPr/>
        </p:nvSpPr>
        <p:spPr>
          <a:xfrm>
            <a:off x="4942039" y="37401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D44485-348F-423A-5EBF-7DCC13AAB213}"/>
              </a:ext>
            </a:extLst>
          </p:cNvPr>
          <p:cNvSpPr/>
          <p:nvPr/>
        </p:nvSpPr>
        <p:spPr>
          <a:xfrm>
            <a:off x="4943578" y="390118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745D830-C541-7F34-6F91-3789D31DF293}"/>
              </a:ext>
            </a:extLst>
          </p:cNvPr>
          <p:cNvSpPr/>
          <p:nvPr/>
        </p:nvSpPr>
        <p:spPr>
          <a:xfrm>
            <a:off x="4943578" y="401123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27C529E-41EE-0F8C-AF05-4EA9C7B533A1}"/>
              </a:ext>
            </a:extLst>
          </p:cNvPr>
          <p:cNvSpPr/>
          <p:nvPr/>
        </p:nvSpPr>
        <p:spPr>
          <a:xfrm>
            <a:off x="4943578" y="412127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9348181-5CAA-3AF3-6C72-9911D7106D83}"/>
              </a:ext>
            </a:extLst>
          </p:cNvPr>
          <p:cNvSpPr/>
          <p:nvPr/>
        </p:nvSpPr>
        <p:spPr>
          <a:xfrm>
            <a:off x="4943578" y="423132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945181-B84E-807D-D2FE-45B50DBBFDE5}"/>
              </a:ext>
            </a:extLst>
          </p:cNvPr>
          <p:cNvSpPr/>
          <p:nvPr/>
        </p:nvSpPr>
        <p:spPr>
          <a:xfrm>
            <a:off x="4943578" y="434136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13BA0CD-4BE8-BF83-15B7-C051166A86AB}"/>
              </a:ext>
            </a:extLst>
          </p:cNvPr>
          <p:cNvSpPr/>
          <p:nvPr/>
        </p:nvSpPr>
        <p:spPr>
          <a:xfrm>
            <a:off x="4943578" y="445141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14E4940-0891-4979-8D86-7B7A31A619D8}"/>
              </a:ext>
            </a:extLst>
          </p:cNvPr>
          <p:cNvSpPr/>
          <p:nvPr/>
        </p:nvSpPr>
        <p:spPr>
          <a:xfrm>
            <a:off x="4943578" y="456145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11CC2F9-197D-C94A-CB3B-A559B7C3F8FD}"/>
              </a:ext>
            </a:extLst>
          </p:cNvPr>
          <p:cNvSpPr/>
          <p:nvPr/>
        </p:nvSpPr>
        <p:spPr>
          <a:xfrm>
            <a:off x="4943578" y="4671505"/>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BF57875-9523-E22A-C523-E834C4F9134D}"/>
              </a:ext>
            </a:extLst>
          </p:cNvPr>
          <p:cNvSpPr/>
          <p:nvPr/>
        </p:nvSpPr>
        <p:spPr>
          <a:xfrm>
            <a:off x="3354628" y="3083729"/>
            <a:ext cx="138112" cy="1679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687F212-F6D0-E952-FE58-165B3118B81C}"/>
              </a:ext>
            </a:extLst>
          </p:cNvPr>
          <p:cNvSpPr/>
          <p:nvPr/>
        </p:nvSpPr>
        <p:spPr>
          <a:xfrm>
            <a:off x="3400817" y="312675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566D78A-7A32-EFA8-3DCF-8F42AF087DF2}"/>
              </a:ext>
            </a:extLst>
          </p:cNvPr>
          <p:cNvSpPr/>
          <p:nvPr/>
        </p:nvSpPr>
        <p:spPr>
          <a:xfrm>
            <a:off x="3400817" y="323679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F3FF09-3DE1-DBA0-BF3E-5FAB22A465D0}"/>
              </a:ext>
            </a:extLst>
          </p:cNvPr>
          <p:cNvSpPr/>
          <p:nvPr/>
        </p:nvSpPr>
        <p:spPr>
          <a:xfrm>
            <a:off x="3400817" y="334684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918C515-D10E-1C4B-86B0-ECCE018BEA09}"/>
              </a:ext>
            </a:extLst>
          </p:cNvPr>
          <p:cNvSpPr/>
          <p:nvPr/>
        </p:nvSpPr>
        <p:spPr>
          <a:xfrm>
            <a:off x="3400817" y="345688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C0D578B-762B-30E9-FCC2-25384E0786EC}"/>
              </a:ext>
            </a:extLst>
          </p:cNvPr>
          <p:cNvSpPr/>
          <p:nvPr/>
        </p:nvSpPr>
        <p:spPr>
          <a:xfrm>
            <a:off x="3400817" y="356693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8261049-9712-0701-C5FF-078417592DBA}"/>
              </a:ext>
            </a:extLst>
          </p:cNvPr>
          <p:cNvSpPr/>
          <p:nvPr/>
        </p:nvSpPr>
        <p:spPr>
          <a:xfrm>
            <a:off x="3400817" y="367697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F3D2E82-9A12-B723-6C03-8A0A658954D0}"/>
              </a:ext>
            </a:extLst>
          </p:cNvPr>
          <p:cNvSpPr/>
          <p:nvPr/>
        </p:nvSpPr>
        <p:spPr>
          <a:xfrm>
            <a:off x="3400817" y="378702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E4B777-134F-1F62-995E-9B6916070002}"/>
              </a:ext>
            </a:extLst>
          </p:cNvPr>
          <p:cNvSpPr/>
          <p:nvPr/>
        </p:nvSpPr>
        <p:spPr>
          <a:xfrm>
            <a:off x="3400817" y="389707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3C247AF-BE2B-7945-61C8-A99C54574C50}"/>
              </a:ext>
            </a:extLst>
          </p:cNvPr>
          <p:cNvSpPr/>
          <p:nvPr/>
        </p:nvSpPr>
        <p:spPr>
          <a:xfrm>
            <a:off x="3402356" y="410888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8442E4D-E0CC-69D8-1AE3-13007C7EB04D}"/>
              </a:ext>
            </a:extLst>
          </p:cNvPr>
          <p:cNvSpPr/>
          <p:nvPr/>
        </p:nvSpPr>
        <p:spPr>
          <a:xfrm>
            <a:off x="3402356" y="421893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543E64C-2BD6-B818-B46C-E5AC139C22FE}"/>
              </a:ext>
            </a:extLst>
          </p:cNvPr>
          <p:cNvSpPr/>
          <p:nvPr/>
        </p:nvSpPr>
        <p:spPr>
          <a:xfrm>
            <a:off x="3402356" y="432897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E21A25-97F6-64D2-DE4E-6A39C4608C71}"/>
              </a:ext>
            </a:extLst>
          </p:cNvPr>
          <p:cNvSpPr/>
          <p:nvPr/>
        </p:nvSpPr>
        <p:spPr>
          <a:xfrm>
            <a:off x="3402356" y="443902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ABB2E33-55F5-6F6A-12B9-F1F6235E7BE6}"/>
              </a:ext>
            </a:extLst>
          </p:cNvPr>
          <p:cNvSpPr/>
          <p:nvPr/>
        </p:nvSpPr>
        <p:spPr>
          <a:xfrm>
            <a:off x="3402356" y="45490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7F52618-BA26-8AF9-7967-F76EBABCA9CF}"/>
              </a:ext>
            </a:extLst>
          </p:cNvPr>
          <p:cNvSpPr/>
          <p:nvPr/>
        </p:nvSpPr>
        <p:spPr>
          <a:xfrm>
            <a:off x="3402356" y="465911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0BBF964-BB8D-B4F5-8103-F33A6BE21455}"/>
              </a:ext>
            </a:extLst>
          </p:cNvPr>
          <p:cNvSpPr/>
          <p:nvPr/>
        </p:nvSpPr>
        <p:spPr>
          <a:xfrm>
            <a:off x="5185558" y="464211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D0</a:t>
            </a:r>
          </a:p>
        </p:txBody>
      </p:sp>
      <p:sp>
        <p:nvSpPr>
          <p:cNvPr id="62" name="Rectangle 61">
            <a:extLst>
              <a:ext uri="{FF2B5EF4-FFF2-40B4-BE49-F238E27FC236}">
                <a16:creationId xmlns:a16="http://schemas.microsoft.com/office/drawing/2014/main" id="{68EBFD87-364E-8FEC-44A0-EE63B3C1CF1D}"/>
              </a:ext>
            </a:extLst>
          </p:cNvPr>
          <p:cNvSpPr/>
          <p:nvPr/>
        </p:nvSpPr>
        <p:spPr>
          <a:xfrm>
            <a:off x="5185558" y="453206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a:t>
            </a:r>
          </a:p>
        </p:txBody>
      </p:sp>
      <p:cxnSp>
        <p:nvCxnSpPr>
          <p:cNvPr id="64" name="Straight Connector 63">
            <a:extLst>
              <a:ext uri="{FF2B5EF4-FFF2-40B4-BE49-F238E27FC236}">
                <a16:creationId xmlns:a16="http://schemas.microsoft.com/office/drawing/2014/main" id="{AD671479-2CCC-586F-1C12-BD2EA4B55416}"/>
              </a:ext>
            </a:extLst>
          </p:cNvPr>
          <p:cNvCxnSpPr>
            <a:cxnSpLocks/>
            <a:stCxn id="39" idx="3"/>
            <a:endCxn id="62" idx="1"/>
          </p:cNvCxnSpPr>
          <p:nvPr/>
        </p:nvCxnSpPr>
        <p:spPr>
          <a:xfrm flipV="1">
            <a:off x="4989297" y="458431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198A93-8DDD-0701-C87D-AE89888E975E}"/>
              </a:ext>
            </a:extLst>
          </p:cNvPr>
          <p:cNvCxnSpPr>
            <a:cxnSpLocks/>
          </p:cNvCxnSpPr>
          <p:nvPr/>
        </p:nvCxnSpPr>
        <p:spPr>
          <a:xfrm flipV="1">
            <a:off x="4989297" y="46912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CB53F96-B426-A3B4-6F46-6ADE1B860D79}"/>
              </a:ext>
            </a:extLst>
          </p:cNvPr>
          <p:cNvSpPr/>
          <p:nvPr/>
        </p:nvSpPr>
        <p:spPr>
          <a:xfrm>
            <a:off x="5185558" y="442167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a:t>
            </a:r>
          </a:p>
        </p:txBody>
      </p:sp>
      <p:sp>
        <p:nvSpPr>
          <p:cNvPr id="72" name="Rectangle 71">
            <a:extLst>
              <a:ext uri="{FF2B5EF4-FFF2-40B4-BE49-F238E27FC236}">
                <a16:creationId xmlns:a16="http://schemas.microsoft.com/office/drawing/2014/main" id="{203C76B6-311E-CCFD-D3DA-B7BDC7FEEC1E}"/>
              </a:ext>
            </a:extLst>
          </p:cNvPr>
          <p:cNvSpPr/>
          <p:nvPr/>
        </p:nvSpPr>
        <p:spPr>
          <a:xfrm>
            <a:off x="5185558" y="43116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D3</a:t>
            </a:r>
          </a:p>
        </p:txBody>
      </p:sp>
      <p:cxnSp>
        <p:nvCxnSpPr>
          <p:cNvPr id="73" name="Straight Connector 72">
            <a:extLst>
              <a:ext uri="{FF2B5EF4-FFF2-40B4-BE49-F238E27FC236}">
                <a16:creationId xmlns:a16="http://schemas.microsoft.com/office/drawing/2014/main" id="{508CED75-7A19-4063-88D3-90268D4159B3}"/>
              </a:ext>
            </a:extLst>
          </p:cNvPr>
          <p:cNvCxnSpPr>
            <a:cxnSpLocks/>
            <a:endCxn id="72" idx="1"/>
          </p:cNvCxnSpPr>
          <p:nvPr/>
        </p:nvCxnSpPr>
        <p:spPr>
          <a:xfrm flipV="1">
            <a:off x="4989297" y="436388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F9DF7D-9A90-2219-7ACB-AF1FC43B26D1}"/>
              </a:ext>
            </a:extLst>
          </p:cNvPr>
          <p:cNvCxnSpPr>
            <a:cxnSpLocks/>
          </p:cNvCxnSpPr>
          <p:nvPr/>
        </p:nvCxnSpPr>
        <p:spPr>
          <a:xfrm flipV="1">
            <a:off x="4989297" y="447081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3089D2E-C8BC-8A3D-AB22-F270A7E70A15}"/>
              </a:ext>
            </a:extLst>
          </p:cNvPr>
          <p:cNvSpPr/>
          <p:nvPr/>
        </p:nvSpPr>
        <p:spPr>
          <a:xfrm>
            <a:off x="5185558" y="42019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D4</a:t>
            </a:r>
          </a:p>
        </p:txBody>
      </p:sp>
      <p:sp>
        <p:nvSpPr>
          <p:cNvPr id="76" name="Rectangle 75">
            <a:extLst>
              <a:ext uri="{FF2B5EF4-FFF2-40B4-BE49-F238E27FC236}">
                <a16:creationId xmlns:a16="http://schemas.microsoft.com/office/drawing/2014/main" id="{A0B5F4D1-C0E2-C8FB-4A9D-EBF8EC4D22C6}"/>
              </a:ext>
            </a:extLst>
          </p:cNvPr>
          <p:cNvSpPr/>
          <p:nvPr/>
        </p:nvSpPr>
        <p:spPr>
          <a:xfrm>
            <a:off x="5185558" y="409187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D5</a:t>
            </a:r>
          </a:p>
        </p:txBody>
      </p:sp>
      <p:cxnSp>
        <p:nvCxnSpPr>
          <p:cNvPr id="77" name="Straight Connector 76">
            <a:extLst>
              <a:ext uri="{FF2B5EF4-FFF2-40B4-BE49-F238E27FC236}">
                <a16:creationId xmlns:a16="http://schemas.microsoft.com/office/drawing/2014/main" id="{EBBFC5F8-1E52-817E-25A3-888FBA6F977C}"/>
              </a:ext>
            </a:extLst>
          </p:cNvPr>
          <p:cNvCxnSpPr>
            <a:cxnSpLocks/>
            <a:endCxn id="76" idx="1"/>
          </p:cNvCxnSpPr>
          <p:nvPr/>
        </p:nvCxnSpPr>
        <p:spPr>
          <a:xfrm flipV="1">
            <a:off x="4989297" y="41441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C63315-C19E-6D1B-73B4-E0DA8A3FA0A0}"/>
              </a:ext>
            </a:extLst>
          </p:cNvPr>
          <p:cNvCxnSpPr>
            <a:cxnSpLocks/>
          </p:cNvCxnSpPr>
          <p:nvPr/>
        </p:nvCxnSpPr>
        <p:spPr>
          <a:xfrm flipV="1">
            <a:off x="4989297" y="42510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070FF39-18BA-89E2-878F-47C1C9A73D4F}"/>
              </a:ext>
            </a:extLst>
          </p:cNvPr>
          <p:cNvSpPr/>
          <p:nvPr/>
        </p:nvSpPr>
        <p:spPr>
          <a:xfrm>
            <a:off x="5185558" y="398149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D6</a:t>
            </a:r>
          </a:p>
        </p:txBody>
      </p:sp>
      <p:sp>
        <p:nvSpPr>
          <p:cNvPr id="80" name="Rectangle 79">
            <a:extLst>
              <a:ext uri="{FF2B5EF4-FFF2-40B4-BE49-F238E27FC236}">
                <a16:creationId xmlns:a16="http://schemas.microsoft.com/office/drawing/2014/main" id="{06856F59-A2AC-BC0C-B0C9-BD073E461E1C}"/>
              </a:ext>
            </a:extLst>
          </p:cNvPr>
          <p:cNvSpPr/>
          <p:nvPr/>
        </p:nvSpPr>
        <p:spPr>
          <a:xfrm>
            <a:off x="5185558" y="387144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D7</a:t>
            </a:r>
          </a:p>
        </p:txBody>
      </p:sp>
      <p:cxnSp>
        <p:nvCxnSpPr>
          <p:cNvPr id="81" name="Straight Connector 80">
            <a:extLst>
              <a:ext uri="{FF2B5EF4-FFF2-40B4-BE49-F238E27FC236}">
                <a16:creationId xmlns:a16="http://schemas.microsoft.com/office/drawing/2014/main" id="{BC092D19-43DD-837F-B1BB-0EA93344FF00}"/>
              </a:ext>
            </a:extLst>
          </p:cNvPr>
          <p:cNvCxnSpPr>
            <a:cxnSpLocks/>
            <a:endCxn id="80" idx="1"/>
          </p:cNvCxnSpPr>
          <p:nvPr/>
        </p:nvCxnSpPr>
        <p:spPr>
          <a:xfrm flipV="1">
            <a:off x="4989297" y="392369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F2A27BE-3334-6BBE-0896-4045D0D85674}"/>
              </a:ext>
            </a:extLst>
          </p:cNvPr>
          <p:cNvCxnSpPr>
            <a:cxnSpLocks/>
          </p:cNvCxnSpPr>
          <p:nvPr/>
        </p:nvCxnSpPr>
        <p:spPr>
          <a:xfrm flipV="1">
            <a:off x="4989297" y="403063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6907903-F8D8-FD31-49DF-7278C29E6F86}"/>
              </a:ext>
            </a:extLst>
          </p:cNvPr>
          <p:cNvSpPr/>
          <p:nvPr/>
        </p:nvSpPr>
        <p:spPr>
          <a:xfrm>
            <a:off x="5185558" y="370799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D8</a:t>
            </a:r>
          </a:p>
        </p:txBody>
      </p:sp>
      <p:sp>
        <p:nvSpPr>
          <p:cNvPr id="84" name="Rectangle 83">
            <a:extLst>
              <a:ext uri="{FF2B5EF4-FFF2-40B4-BE49-F238E27FC236}">
                <a16:creationId xmlns:a16="http://schemas.microsoft.com/office/drawing/2014/main" id="{B4FFAB00-1D73-DF6D-D579-4336EE348454}"/>
              </a:ext>
            </a:extLst>
          </p:cNvPr>
          <p:cNvSpPr/>
          <p:nvPr/>
        </p:nvSpPr>
        <p:spPr>
          <a:xfrm>
            <a:off x="5185558" y="359794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D9</a:t>
            </a:r>
          </a:p>
        </p:txBody>
      </p:sp>
      <p:cxnSp>
        <p:nvCxnSpPr>
          <p:cNvPr id="85" name="Straight Connector 84">
            <a:extLst>
              <a:ext uri="{FF2B5EF4-FFF2-40B4-BE49-F238E27FC236}">
                <a16:creationId xmlns:a16="http://schemas.microsoft.com/office/drawing/2014/main" id="{5476A0AE-CFF5-1E23-4F66-28BF12209F57}"/>
              </a:ext>
            </a:extLst>
          </p:cNvPr>
          <p:cNvCxnSpPr>
            <a:cxnSpLocks/>
            <a:endCxn id="84" idx="1"/>
          </p:cNvCxnSpPr>
          <p:nvPr/>
        </p:nvCxnSpPr>
        <p:spPr>
          <a:xfrm flipV="1">
            <a:off x="4989297" y="365020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32E246A-A160-DA88-6E73-5A1309620674}"/>
              </a:ext>
            </a:extLst>
          </p:cNvPr>
          <p:cNvCxnSpPr>
            <a:cxnSpLocks/>
          </p:cNvCxnSpPr>
          <p:nvPr/>
        </p:nvCxnSpPr>
        <p:spPr>
          <a:xfrm flipV="1">
            <a:off x="4989297" y="375713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05A1BD3-4BBC-FBD4-2442-70088E3BCC52}"/>
              </a:ext>
            </a:extLst>
          </p:cNvPr>
          <p:cNvSpPr/>
          <p:nvPr/>
        </p:nvSpPr>
        <p:spPr>
          <a:xfrm>
            <a:off x="5185558" y="348756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D10</a:t>
            </a:r>
          </a:p>
        </p:txBody>
      </p:sp>
      <p:sp>
        <p:nvSpPr>
          <p:cNvPr id="88" name="Rectangle 87">
            <a:extLst>
              <a:ext uri="{FF2B5EF4-FFF2-40B4-BE49-F238E27FC236}">
                <a16:creationId xmlns:a16="http://schemas.microsoft.com/office/drawing/2014/main" id="{48773525-9DCD-AA7F-6334-A00E4DCD4274}"/>
              </a:ext>
            </a:extLst>
          </p:cNvPr>
          <p:cNvSpPr/>
          <p:nvPr/>
        </p:nvSpPr>
        <p:spPr>
          <a:xfrm>
            <a:off x="5185558" y="33775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D11</a:t>
            </a:r>
          </a:p>
        </p:txBody>
      </p:sp>
      <p:cxnSp>
        <p:nvCxnSpPr>
          <p:cNvPr id="89" name="Straight Connector 88">
            <a:extLst>
              <a:ext uri="{FF2B5EF4-FFF2-40B4-BE49-F238E27FC236}">
                <a16:creationId xmlns:a16="http://schemas.microsoft.com/office/drawing/2014/main" id="{B28FBE7E-F668-A599-4E3A-C6E084A23F7E}"/>
              </a:ext>
            </a:extLst>
          </p:cNvPr>
          <p:cNvCxnSpPr>
            <a:cxnSpLocks/>
            <a:endCxn id="88" idx="1"/>
          </p:cNvCxnSpPr>
          <p:nvPr/>
        </p:nvCxnSpPr>
        <p:spPr>
          <a:xfrm flipV="1">
            <a:off x="4989297" y="342976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98F1D82-5869-39C3-A9AB-5F7688C8BF15}"/>
              </a:ext>
            </a:extLst>
          </p:cNvPr>
          <p:cNvCxnSpPr>
            <a:cxnSpLocks/>
          </p:cNvCxnSpPr>
          <p:nvPr/>
        </p:nvCxnSpPr>
        <p:spPr>
          <a:xfrm flipV="1">
            <a:off x="4989297" y="353670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54BCF1D4-4227-BE58-7744-80E011D2F7B5}"/>
              </a:ext>
            </a:extLst>
          </p:cNvPr>
          <p:cNvSpPr/>
          <p:nvPr/>
        </p:nvSpPr>
        <p:spPr>
          <a:xfrm>
            <a:off x="5185558" y="32678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D12</a:t>
            </a:r>
          </a:p>
        </p:txBody>
      </p:sp>
      <p:sp>
        <p:nvSpPr>
          <p:cNvPr id="92" name="Rectangle 91">
            <a:extLst>
              <a:ext uri="{FF2B5EF4-FFF2-40B4-BE49-F238E27FC236}">
                <a16:creationId xmlns:a16="http://schemas.microsoft.com/office/drawing/2014/main" id="{03421574-6BEA-3EA7-9306-F4E4A6B73CA7}"/>
              </a:ext>
            </a:extLst>
          </p:cNvPr>
          <p:cNvSpPr/>
          <p:nvPr/>
        </p:nvSpPr>
        <p:spPr>
          <a:xfrm>
            <a:off x="5185558" y="315776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D13</a:t>
            </a:r>
          </a:p>
        </p:txBody>
      </p:sp>
      <p:cxnSp>
        <p:nvCxnSpPr>
          <p:cNvPr id="93" name="Straight Connector 92">
            <a:extLst>
              <a:ext uri="{FF2B5EF4-FFF2-40B4-BE49-F238E27FC236}">
                <a16:creationId xmlns:a16="http://schemas.microsoft.com/office/drawing/2014/main" id="{75E37F4A-67DD-DF5F-A6D3-378CFA290977}"/>
              </a:ext>
            </a:extLst>
          </p:cNvPr>
          <p:cNvCxnSpPr>
            <a:cxnSpLocks/>
            <a:endCxn id="92" idx="1"/>
          </p:cNvCxnSpPr>
          <p:nvPr/>
        </p:nvCxnSpPr>
        <p:spPr>
          <a:xfrm flipV="1">
            <a:off x="4989297" y="321001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964731-CF42-8D0F-D287-D33067606116}"/>
              </a:ext>
            </a:extLst>
          </p:cNvPr>
          <p:cNvCxnSpPr>
            <a:cxnSpLocks/>
          </p:cNvCxnSpPr>
          <p:nvPr/>
        </p:nvCxnSpPr>
        <p:spPr>
          <a:xfrm flipV="1">
            <a:off x="4989297" y="331695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F5B05CF0-1BB3-2C6D-76CA-74861B43B67E}"/>
              </a:ext>
            </a:extLst>
          </p:cNvPr>
          <p:cNvSpPr/>
          <p:nvPr/>
        </p:nvSpPr>
        <p:spPr>
          <a:xfrm>
            <a:off x="5185558" y="3047377"/>
            <a:ext cx="365125" cy="1045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96" name="Rectangle 95">
            <a:extLst>
              <a:ext uri="{FF2B5EF4-FFF2-40B4-BE49-F238E27FC236}">
                <a16:creationId xmlns:a16="http://schemas.microsoft.com/office/drawing/2014/main" id="{5C65E29E-C87E-FFD6-6B21-E8CD3BD34B47}"/>
              </a:ext>
            </a:extLst>
          </p:cNvPr>
          <p:cNvSpPr/>
          <p:nvPr/>
        </p:nvSpPr>
        <p:spPr>
          <a:xfrm>
            <a:off x="5185558" y="2937329"/>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AREF</a:t>
            </a:r>
          </a:p>
        </p:txBody>
      </p:sp>
      <p:cxnSp>
        <p:nvCxnSpPr>
          <p:cNvPr id="97" name="Straight Connector 96">
            <a:extLst>
              <a:ext uri="{FF2B5EF4-FFF2-40B4-BE49-F238E27FC236}">
                <a16:creationId xmlns:a16="http://schemas.microsoft.com/office/drawing/2014/main" id="{846BF68E-5315-654A-823D-682E9C15C4D8}"/>
              </a:ext>
            </a:extLst>
          </p:cNvPr>
          <p:cNvCxnSpPr>
            <a:cxnSpLocks/>
            <a:endCxn id="96" idx="1"/>
          </p:cNvCxnSpPr>
          <p:nvPr/>
        </p:nvCxnSpPr>
        <p:spPr>
          <a:xfrm flipV="1">
            <a:off x="4989297" y="298958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AA6B61A-774C-ABDD-8406-E8BF1930C523}"/>
              </a:ext>
            </a:extLst>
          </p:cNvPr>
          <p:cNvCxnSpPr>
            <a:cxnSpLocks/>
          </p:cNvCxnSpPr>
          <p:nvPr/>
        </p:nvCxnSpPr>
        <p:spPr>
          <a:xfrm flipV="1">
            <a:off x="4989297" y="309651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B3BB4DE5-F192-AE67-FEAE-883618126581}"/>
              </a:ext>
            </a:extLst>
          </p:cNvPr>
          <p:cNvSpPr/>
          <p:nvPr/>
        </p:nvSpPr>
        <p:spPr>
          <a:xfrm>
            <a:off x="5185558" y="282336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D20</a:t>
            </a:r>
          </a:p>
        </p:txBody>
      </p:sp>
      <p:sp>
        <p:nvSpPr>
          <p:cNvPr id="100" name="Rectangle 99">
            <a:extLst>
              <a:ext uri="{FF2B5EF4-FFF2-40B4-BE49-F238E27FC236}">
                <a16:creationId xmlns:a16="http://schemas.microsoft.com/office/drawing/2014/main" id="{BB59D03D-4E89-8228-901B-41AA83F05734}"/>
              </a:ext>
            </a:extLst>
          </p:cNvPr>
          <p:cNvSpPr/>
          <p:nvPr/>
        </p:nvSpPr>
        <p:spPr>
          <a:xfrm>
            <a:off x="5185558" y="2713321"/>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D21</a:t>
            </a:r>
          </a:p>
        </p:txBody>
      </p:sp>
      <p:cxnSp>
        <p:nvCxnSpPr>
          <p:cNvPr id="101" name="Straight Connector 100">
            <a:extLst>
              <a:ext uri="{FF2B5EF4-FFF2-40B4-BE49-F238E27FC236}">
                <a16:creationId xmlns:a16="http://schemas.microsoft.com/office/drawing/2014/main" id="{58A76208-BCDD-A4D1-44ED-CE1071B25378}"/>
              </a:ext>
            </a:extLst>
          </p:cNvPr>
          <p:cNvCxnSpPr>
            <a:cxnSpLocks/>
            <a:endCxn id="100" idx="1"/>
          </p:cNvCxnSpPr>
          <p:nvPr/>
        </p:nvCxnSpPr>
        <p:spPr>
          <a:xfrm flipV="1">
            <a:off x="4989297" y="276557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B1A9895-7B81-9C13-1029-634C0400696C}"/>
              </a:ext>
            </a:extLst>
          </p:cNvPr>
          <p:cNvCxnSpPr>
            <a:cxnSpLocks/>
          </p:cNvCxnSpPr>
          <p:nvPr/>
        </p:nvCxnSpPr>
        <p:spPr>
          <a:xfrm flipV="1">
            <a:off x="4989297" y="287250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6D01ACFA-9FB5-AA32-AF60-A73A10041FC3}"/>
              </a:ext>
            </a:extLst>
          </p:cNvPr>
          <p:cNvSpPr/>
          <p:nvPr/>
        </p:nvSpPr>
        <p:spPr>
          <a:xfrm>
            <a:off x="5564177" y="2823644"/>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04" name="Rectangle 103">
            <a:extLst>
              <a:ext uri="{FF2B5EF4-FFF2-40B4-BE49-F238E27FC236}">
                <a16:creationId xmlns:a16="http://schemas.microsoft.com/office/drawing/2014/main" id="{6940DD74-E0BE-B000-840A-97FD2822595E}"/>
              </a:ext>
            </a:extLst>
          </p:cNvPr>
          <p:cNvSpPr/>
          <p:nvPr/>
        </p:nvSpPr>
        <p:spPr>
          <a:xfrm>
            <a:off x="5564177" y="2713596"/>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05" name="TextBox 104">
            <a:extLst>
              <a:ext uri="{FF2B5EF4-FFF2-40B4-BE49-F238E27FC236}">
                <a16:creationId xmlns:a16="http://schemas.microsoft.com/office/drawing/2014/main" id="{F5A511ED-CFC1-563B-7E54-A2E25E801985}"/>
              </a:ext>
            </a:extLst>
          </p:cNvPr>
          <p:cNvSpPr txBox="1"/>
          <p:nvPr/>
        </p:nvSpPr>
        <p:spPr>
          <a:xfrm>
            <a:off x="5974557" y="2740523"/>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t>
            </a:r>
            <a:endParaRPr lang="en-US" sz="1200" kern="1200" dirty="0">
              <a:solidFill>
                <a:schemeClr val="tx2"/>
              </a:solidFill>
              <a:latin typeface="+mn-lt"/>
              <a:ea typeface="+mn-ea"/>
              <a:cs typeface="+mn-cs"/>
            </a:endParaRPr>
          </a:p>
        </p:txBody>
      </p:sp>
      <p:sp>
        <p:nvSpPr>
          <p:cNvPr id="106" name="Rectangle 105">
            <a:extLst>
              <a:ext uri="{FF2B5EF4-FFF2-40B4-BE49-F238E27FC236}">
                <a16:creationId xmlns:a16="http://schemas.microsoft.com/office/drawing/2014/main" id="{17899DF5-102B-C4A3-03DF-06A0AA837249}"/>
              </a:ext>
            </a:extLst>
          </p:cNvPr>
          <p:cNvSpPr/>
          <p:nvPr/>
        </p:nvSpPr>
        <p:spPr>
          <a:xfrm>
            <a:off x="5565200" y="4642110"/>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RXD</a:t>
            </a:r>
          </a:p>
        </p:txBody>
      </p:sp>
      <p:sp>
        <p:nvSpPr>
          <p:cNvPr id="107" name="Rectangle 106">
            <a:extLst>
              <a:ext uri="{FF2B5EF4-FFF2-40B4-BE49-F238E27FC236}">
                <a16:creationId xmlns:a16="http://schemas.microsoft.com/office/drawing/2014/main" id="{51AC4A08-41E1-4B61-6240-922790E649C9}"/>
              </a:ext>
            </a:extLst>
          </p:cNvPr>
          <p:cNvSpPr/>
          <p:nvPr/>
        </p:nvSpPr>
        <p:spPr>
          <a:xfrm>
            <a:off x="5565200" y="4532062"/>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TXD</a:t>
            </a:r>
          </a:p>
        </p:txBody>
      </p:sp>
      <p:sp>
        <p:nvSpPr>
          <p:cNvPr id="108" name="TextBox 107">
            <a:extLst>
              <a:ext uri="{FF2B5EF4-FFF2-40B4-BE49-F238E27FC236}">
                <a16:creationId xmlns:a16="http://schemas.microsoft.com/office/drawing/2014/main" id="{2BC9694A-9EDF-6335-D9E9-D8569251B7DC}"/>
              </a:ext>
            </a:extLst>
          </p:cNvPr>
          <p:cNvSpPr txBox="1"/>
          <p:nvPr/>
        </p:nvSpPr>
        <p:spPr>
          <a:xfrm>
            <a:off x="5975580" y="4558989"/>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UART</a:t>
            </a:r>
            <a:endParaRPr lang="en-US" sz="1200" kern="1200" dirty="0">
              <a:solidFill>
                <a:schemeClr val="tx2"/>
              </a:solidFill>
              <a:latin typeface="+mn-lt"/>
              <a:ea typeface="+mn-ea"/>
              <a:cs typeface="+mn-cs"/>
            </a:endParaRPr>
          </a:p>
        </p:txBody>
      </p:sp>
      <p:sp>
        <p:nvSpPr>
          <p:cNvPr id="109" name="Rectangle 108">
            <a:extLst>
              <a:ext uri="{FF2B5EF4-FFF2-40B4-BE49-F238E27FC236}">
                <a16:creationId xmlns:a16="http://schemas.microsoft.com/office/drawing/2014/main" id="{1DCC89EE-6A77-2DEA-6C0A-A7349B9E2CF3}"/>
              </a:ext>
            </a:extLst>
          </p:cNvPr>
          <p:cNvSpPr/>
          <p:nvPr/>
        </p:nvSpPr>
        <p:spPr>
          <a:xfrm>
            <a:off x="2945606" y="4635368"/>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D19</a:t>
            </a:r>
          </a:p>
        </p:txBody>
      </p:sp>
      <p:sp>
        <p:nvSpPr>
          <p:cNvPr id="110" name="Rectangle 109">
            <a:extLst>
              <a:ext uri="{FF2B5EF4-FFF2-40B4-BE49-F238E27FC236}">
                <a16:creationId xmlns:a16="http://schemas.microsoft.com/office/drawing/2014/main" id="{5AD61065-024C-7E72-1731-2C71FB253812}"/>
              </a:ext>
            </a:extLst>
          </p:cNvPr>
          <p:cNvSpPr/>
          <p:nvPr/>
        </p:nvSpPr>
        <p:spPr>
          <a:xfrm>
            <a:off x="2945606" y="4525320"/>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D18</a:t>
            </a:r>
          </a:p>
        </p:txBody>
      </p:sp>
      <p:sp>
        <p:nvSpPr>
          <p:cNvPr id="111" name="Rectangle 110">
            <a:extLst>
              <a:ext uri="{FF2B5EF4-FFF2-40B4-BE49-F238E27FC236}">
                <a16:creationId xmlns:a16="http://schemas.microsoft.com/office/drawing/2014/main" id="{FCBA2918-E636-E3CF-00AC-6D66233EB242}"/>
              </a:ext>
            </a:extLst>
          </p:cNvPr>
          <p:cNvSpPr/>
          <p:nvPr/>
        </p:nvSpPr>
        <p:spPr>
          <a:xfrm>
            <a:off x="2945606" y="4414933"/>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D17</a:t>
            </a:r>
          </a:p>
        </p:txBody>
      </p:sp>
      <p:sp>
        <p:nvSpPr>
          <p:cNvPr id="112" name="Rectangle 111">
            <a:extLst>
              <a:ext uri="{FF2B5EF4-FFF2-40B4-BE49-F238E27FC236}">
                <a16:creationId xmlns:a16="http://schemas.microsoft.com/office/drawing/2014/main" id="{B113AC8A-1C2E-A56F-252B-6294106D76B8}"/>
              </a:ext>
            </a:extLst>
          </p:cNvPr>
          <p:cNvSpPr/>
          <p:nvPr/>
        </p:nvSpPr>
        <p:spPr>
          <a:xfrm>
            <a:off x="2945606" y="43048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D16</a:t>
            </a:r>
          </a:p>
        </p:txBody>
      </p:sp>
      <p:sp>
        <p:nvSpPr>
          <p:cNvPr id="113" name="Rectangle 112">
            <a:extLst>
              <a:ext uri="{FF2B5EF4-FFF2-40B4-BE49-F238E27FC236}">
                <a16:creationId xmlns:a16="http://schemas.microsoft.com/office/drawing/2014/main" id="{55E6170E-8605-1022-776C-98C2D378C51A}"/>
              </a:ext>
            </a:extLst>
          </p:cNvPr>
          <p:cNvSpPr/>
          <p:nvPr/>
        </p:nvSpPr>
        <p:spPr>
          <a:xfrm>
            <a:off x="2945606" y="41951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D15</a:t>
            </a:r>
          </a:p>
        </p:txBody>
      </p:sp>
      <p:sp>
        <p:nvSpPr>
          <p:cNvPr id="114" name="Rectangle 113">
            <a:extLst>
              <a:ext uri="{FF2B5EF4-FFF2-40B4-BE49-F238E27FC236}">
                <a16:creationId xmlns:a16="http://schemas.microsoft.com/office/drawing/2014/main" id="{3214AE12-DAF5-AE8C-7C27-FD8209D4372D}"/>
              </a:ext>
            </a:extLst>
          </p:cNvPr>
          <p:cNvSpPr/>
          <p:nvPr/>
        </p:nvSpPr>
        <p:spPr>
          <a:xfrm>
            <a:off x="2945606" y="4085137"/>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D14</a:t>
            </a:r>
          </a:p>
        </p:txBody>
      </p:sp>
      <p:sp>
        <p:nvSpPr>
          <p:cNvPr id="117" name="Rectangle 116">
            <a:extLst>
              <a:ext uri="{FF2B5EF4-FFF2-40B4-BE49-F238E27FC236}">
                <a16:creationId xmlns:a16="http://schemas.microsoft.com/office/drawing/2014/main" id="{847DDC68-34F3-81F7-2494-2CEAD92DF4F3}"/>
              </a:ext>
            </a:extLst>
          </p:cNvPr>
          <p:cNvSpPr/>
          <p:nvPr/>
        </p:nvSpPr>
        <p:spPr>
          <a:xfrm>
            <a:off x="2838714" y="3868372"/>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VIN</a:t>
            </a:r>
          </a:p>
        </p:txBody>
      </p:sp>
      <p:sp>
        <p:nvSpPr>
          <p:cNvPr id="118" name="Rectangle 117">
            <a:extLst>
              <a:ext uri="{FF2B5EF4-FFF2-40B4-BE49-F238E27FC236}">
                <a16:creationId xmlns:a16="http://schemas.microsoft.com/office/drawing/2014/main" id="{2DCB08B7-6FE0-34D8-71E5-C606EEFB5BA3}"/>
              </a:ext>
            </a:extLst>
          </p:cNvPr>
          <p:cNvSpPr/>
          <p:nvPr/>
        </p:nvSpPr>
        <p:spPr>
          <a:xfrm>
            <a:off x="2838714" y="3758324"/>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19" name="Rectangle 118">
            <a:extLst>
              <a:ext uri="{FF2B5EF4-FFF2-40B4-BE49-F238E27FC236}">
                <a16:creationId xmlns:a16="http://schemas.microsoft.com/office/drawing/2014/main" id="{7E34DE38-F5B7-0CD8-EC45-25AE6D90AFB3}"/>
              </a:ext>
            </a:extLst>
          </p:cNvPr>
          <p:cNvSpPr/>
          <p:nvPr/>
        </p:nvSpPr>
        <p:spPr>
          <a:xfrm>
            <a:off x="2838714" y="3647937"/>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20" name="Rectangle 119">
            <a:extLst>
              <a:ext uri="{FF2B5EF4-FFF2-40B4-BE49-F238E27FC236}">
                <a16:creationId xmlns:a16="http://schemas.microsoft.com/office/drawing/2014/main" id="{BB7010D0-0812-1417-7383-C5C8E233CB21}"/>
              </a:ext>
            </a:extLst>
          </p:cNvPr>
          <p:cNvSpPr/>
          <p:nvPr/>
        </p:nvSpPr>
        <p:spPr>
          <a:xfrm>
            <a:off x="2838714" y="35378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+5V</a:t>
            </a:r>
          </a:p>
        </p:txBody>
      </p:sp>
      <p:sp>
        <p:nvSpPr>
          <p:cNvPr id="121" name="Rectangle 120">
            <a:extLst>
              <a:ext uri="{FF2B5EF4-FFF2-40B4-BE49-F238E27FC236}">
                <a16:creationId xmlns:a16="http://schemas.microsoft.com/office/drawing/2014/main" id="{9DBE02D1-82CB-6CDB-53FF-12196574E0BB}"/>
              </a:ext>
            </a:extLst>
          </p:cNvPr>
          <p:cNvSpPr/>
          <p:nvPr/>
        </p:nvSpPr>
        <p:spPr>
          <a:xfrm>
            <a:off x="2838714" y="34281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+3V3</a:t>
            </a:r>
          </a:p>
        </p:txBody>
      </p:sp>
      <p:sp>
        <p:nvSpPr>
          <p:cNvPr id="122" name="Rectangle 121">
            <a:extLst>
              <a:ext uri="{FF2B5EF4-FFF2-40B4-BE49-F238E27FC236}">
                <a16:creationId xmlns:a16="http://schemas.microsoft.com/office/drawing/2014/main" id="{92A056A0-D6AD-3143-07B9-8A26BC6F9561}"/>
              </a:ext>
            </a:extLst>
          </p:cNvPr>
          <p:cNvSpPr/>
          <p:nvPr/>
        </p:nvSpPr>
        <p:spPr>
          <a:xfrm>
            <a:off x="2838714" y="3318141"/>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Reset</a:t>
            </a:r>
          </a:p>
        </p:txBody>
      </p:sp>
      <p:sp>
        <p:nvSpPr>
          <p:cNvPr id="123" name="Rectangle 122">
            <a:extLst>
              <a:ext uri="{FF2B5EF4-FFF2-40B4-BE49-F238E27FC236}">
                <a16:creationId xmlns:a16="http://schemas.microsoft.com/office/drawing/2014/main" id="{D12779F3-FE66-816D-DD05-A8F46DB2D56C}"/>
              </a:ext>
            </a:extLst>
          </p:cNvPr>
          <p:cNvSpPr/>
          <p:nvPr/>
        </p:nvSpPr>
        <p:spPr>
          <a:xfrm>
            <a:off x="2838714" y="3207754"/>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IOREF</a:t>
            </a:r>
          </a:p>
        </p:txBody>
      </p:sp>
      <p:sp>
        <p:nvSpPr>
          <p:cNvPr id="124" name="Rectangle 123">
            <a:extLst>
              <a:ext uri="{FF2B5EF4-FFF2-40B4-BE49-F238E27FC236}">
                <a16:creationId xmlns:a16="http://schemas.microsoft.com/office/drawing/2014/main" id="{A97C7492-1C5F-F745-7F5A-C363D193C32F}"/>
              </a:ext>
            </a:extLst>
          </p:cNvPr>
          <p:cNvSpPr/>
          <p:nvPr/>
        </p:nvSpPr>
        <p:spPr>
          <a:xfrm>
            <a:off x="2838714" y="3097706"/>
            <a:ext cx="365125" cy="10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NC</a:t>
            </a:r>
          </a:p>
        </p:txBody>
      </p:sp>
      <p:cxnSp>
        <p:nvCxnSpPr>
          <p:cNvPr id="127" name="Straight Connector 126">
            <a:extLst>
              <a:ext uri="{FF2B5EF4-FFF2-40B4-BE49-F238E27FC236}">
                <a16:creationId xmlns:a16="http://schemas.microsoft.com/office/drawing/2014/main" id="{9E4F71CB-AA37-683B-FF38-9582D3E65315}"/>
              </a:ext>
            </a:extLst>
          </p:cNvPr>
          <p:cNvCxnSpPr>
            <a:cxnSpLocks/>
          </p:cNvCxnSpPr>
          <p:nvPr/>
        </p:nvCxnSpPr>
        <p:spPr>
          <a:xfrm flipV="1">
            <a:off x="3201758" y="381336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96CFE5-F6DE-C574-6D95-1B294629C9F8}"/>
              </a:ext>
            </a:extLst>
          </p:cNvPr>
          <p:cNvCxnSpPr>
            <a:cxnSpLocks/>
          </p:cNvCxnSpPr>
          <p:nvPr/>
        </p:nvCxnSpPr>
        <p:spPr>
          <a:xfrm flipV="1">
            <a:off x="3201758" y="392030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47355A3-6888-8DFA-4BB4-8AB1AEF8F95F}"/>
              </a:ext>
            </a:extLst>
          </p:cNvPr>
          <p:cNvCxnSpPr>
            <a:cxnSpLocks/>
          </p:cNvCxnSpPr>
          <p:nvPr/>
        </p:nvCxnSpPr>
        <p:spPr>
          <a:xfrm flipV="1">
            <a:off x="3201758" y="35929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AE203AF-78BB-471E-8A69-75684410D881}"/>
              </a:ext>
            </a:extLst>
          </p:cNvPr>
          <p:cNvCxnSpPr>
            <a:cxnSpLocks/>
          </p:cNvCxnSpPr>
          <p:nvPr/>
        </p:nvCxnSpPr>
        <p:spPr>
          <a:xfrm flipV="1">
            <a:off x="3201758" y="36998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E90D094-05A6-A633-AD1D-B00D9F83BD1E}"/>
              </a:ext>
            </a:extLst>
          </p:cNvPr>
          <p:cNvCxnSpPr>
            <a:cxnSpLocks/>
          </p:cNvCxnSpPr>
          <p:nvPr/>
        </p:nvCxnSpPr>
        <p:spPr>
          <a:xfrm flipV="1">
            <a:off x="3201758" y="337318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4DBB65E-9B60-CBE7-699B-9BFDF0702659}"/>
              </a:ext>
            </a:extLst>
          </p:cNvPr>
          <p:cNvCxnSpPr>
            <a:cxnSpLocks/>
          </p:cNvCxnSpPr>
          <p:nvPr/>
        </p:nvCxnSpPr>
        <p:spPr>
          <a:xfrm flipV="1">
            <a:off x="3201758" y="348011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A82CA1C-B116-6183-D6A7-19644704C28B}"/>
              </a:ext>
            </a:extLst>
          </p:cNvPr>
          <p:cNvCxnSpPr>
            <a:cxnSpLocks/>
          </p:cNvCxnSpPr>
          <p:nvPr/>
        </p:nvCxnSpPr>
        <p:spPr>
          <a:xfrm flipV="1">
            <a:off x="3201758" y="31527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427866B-449F-D11B-8D27-4AA27EAA7127}"/>
              </a:ext>
            </a:extLst>
          </p:cNvPr>
          <p:cNvCxnSpPr>
            <a:cxnSpLocks/>
          </p:cNvCxnSpPr>
          <p:nvPr/>
        </p:nvCxnSpPr>
        <p:spPr>
          <a:xfrm flipV="1">
            <a:off x="3201758" y="3259684"/>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23CE928-9B26-419D-5BB5-7B51595542A8}"/>
              </a:ext>
            </a:extLst>
          </p:cNvPr>
          <p:cNvCxnSpPr>
            <a:cxnSpLocks/>
          </p:cNvCxnSpPr>
          <p:nvPr/>
        </p:nvCxnSpPr>
        <p:spPr>
          <a:xfrm flipV="1">
            <a:off x="3204137" y="457537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9049296-465B-AE32-ABC5-3629A0FD25B2}"/>
              </a:ext>
            </a:extLst>
          </p:cNvPr>
          <p:cNvCxnSpPr>
            <a:cxnSpLocks/>
          </p:cNvCxnSpPr>
          <p:nvPr/>
        </p:nvCxnSpPr>
        <p:spPr>
          <a:xfrm flipV="1">
            <a:off x="3204137" y="468230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0805DF-8B89-6A87-2CC1-12459A96B840}"/>
              </a:ext>
            </a:extLst>
          </p:cNvPr>
          <p:cNvCxnSpPr>
            <a:cxnSpLocks/>
          </p:cNvCxnSpPr>
          <p:nvPr/>
        </p:nvCxnSpPr>
        <p:spPr>
          <a:xfrm flipV="1">
            <a:off x="3204137" y="435493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17A400C-5076-D65D-65D6-4894BA27AAE7}"/>
              </a:ext>
            </a:extLst>
          </p:cNvPr>
          <p:cNvCxnSpPr>
            <a:cxnSpLocks/>
          </p:cNvCxnSpPr>
          <p:nvPr/>
        </p:nvCxnSpPr>
        <p:spPr>
          <a:xfrm flipV="1">
            <a:off x="3204137" y="446187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C4CDD1-6915-79F1-F773-DCBB4BF3C24D}"/>
              </a:ext>
            </a:extLst>
          </p:cNvPr>
          <p:cNvCxnSpPr>
            <a:cxnSpLocks/>
          </p:cNvCxnSpPr>
          <p:nvPr/>
        </p:nvCxnSpPr>
        <p:spPr>
          <a:xfrm flipV="1">
            <a:off x="3204137" y="413518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3ABE065-EED1-ACA9-2BFF-BFE738E5EE35}"/>
              </a:ext>
            </a:extLst>
          </p:cNvPr>
          <p:cNvCxnSpPr>
            <a:cxnSpLocks/>
          </p:cNvCxnSpPr>
          <p:nvPr/>
        </p:nvCxnSpPr>
        <p:spPr>
          <a:xfrm flipV="1">
            <a:off x="3204137" y="424212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3B493ABA-AFC8-3829-7B1F-CADBB4A935BF}"/>
              </a:ext>
            </a:extLst>
          </p:cNvPr>
          <p:cNvSpPr/>
          <p:nvPr/>
        </p:nvSpPr>
        <p:spPr>
          <a:xfrm>
            <a:off x="2745673" y="4636485"/>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A5</a:t>
            </a:r>
          </a:p>
        </p:txBody>
      </p:sp>
      <p:sp>
        <p:nvSpPr>
          <p:cNvPr id="142" name="Rectangle 141">
            <a:extLst>
              <a:ext uri="{FF2B5EF4-FFF2-40B4-BE49-F238E27FC236}">
                <a16:creationId xmlns:a16="http://schemas.microsoft.com/office/drawing/2014/main" id="{33298BC1-99E5-D740-9DFF-F860DDE37837}"/>
              </a:ext>
            </a:extLst>
          </p:cNvPr>
          <p:cNvSpPr/>
          <p:nvPr/>
        </p:nvSpPr>
        <p:spPr>
          <a:xfrm>
            <a:off x="2745673" y="4526437"/>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A4</a:t>
            </a:r>
          </a:p>
        </p:txBody>
      </p:sp>
      <p:sp>
        <p:nvSpPr>
          <p:cNvPr id="143" name="Rectangle 142">
            <a:extLst>
              <a:ext uri="{FF2B5EF4-FFF2-40B4-BE49-F238E27FC236}">
                <a16:creationId xmlns:a16="http://schemas.microsoft.com/office/drawing/2014/main" id="{FCAF0AAF-C32B-6FAC-7F05-2D5DFB1CCAFE}"/>
              </a:ext>
            </a:extLst>
          </p:cNvPr>
          <p:cNvSpPr/>
          <p:nvPr/>
        </p:nvSpPr>
        <p:spPr>
          <a:xfrm>
            <a:off x="2745673" y="4416050"/>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A3</a:t>
            </a:r>
          </a:p>
        </p:txBody>
      </p:sp>
      <p:sp>
        <p:nvSpPr>
          <p:cNvPr id="144" name="Rectangle 143">
            <a:extLst>
              <a:ext uri="{FF2B5EF4-FFF2-40B4-BE49-F238E27FC236}">
                <a16:creationId xmlns:a16="http://schemas.microsoft.com/office/drawing/2014/main" id="{F9B906C5-188F-C54D-777F-3CDE3DABD527}"/>
              </a:ext>
            </a:extLst>
          </p:cNvPr>
          <p:cNvSpPr/>
          <p:nvPr/>
        </p:nvSpPr>
        <p:spPr>
          <a:xfrm>
            <a:off x="2745673" y="43060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A2</a:t>
            </a:r>
          </a:p>
        </p:txBody>
      </p:sp>
      <p:sp>
        <p:nvSpPr>
          <p:cNvPr id="145" name="Rectangle 144">
            <a:extLst>
              <a:ext uri="{FF2B5EF4-FFF2-40B4-BE49-F238E27FC236}">
                <a16:creationId xmlns:a16="http://schemas.microsoft.com/office/drawing/2014/main" id="{6B62467F-2E06-C5BC-5D48-DD03918D10E0}"/>
              </a:ext>
            </a:extLst>
          </p:cNvPr>
          <p:cNvSpPr/>
          <p:nvPr/>
        </p:nvSpPr>
        <p:spPr>
          <a:xfrm>
            <a:off x="2745673" y="41963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A1</a:t>
            </a:r>
          </a:p>
        </p:txBody>
      </p:sp>
      <p:sp>
        <p:nvSpPr>
          <p:cNvPr id="146" name="Rectangle 145">
            <a:extLst>
              <a:ext uri="{FF2B5EF4-FFF2-40B4-BE49-F238E27FC236}">
                <a16:creationId xmlns:a16="http://schemas.microsoft.com/office/drawing/2014/main" id="{2036F5E3-9E4D-1999-3828-21DD84313EE5}"/>
              </a:ext>
            </a:extLst>
          </p:cNvPr>
          <p:cNvSpPr/>
          <p:nvPr/>
        </p:nvSpPr>
        <p:spPr>
          <a:xfrm>
            <a:off x="2745673" y="4086254"/>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A0</a:t>
            </a:r>
          </a:p>
        </p:txBody>
      </p:sp>
      <p:sp>
        <p:nvSpPr>
          <p:cNvPr id="147" name="Rectangle 146">
            <a:extLst>
              <a:ext uri="{FF2B5EF4-FFF2-40B4-BE49-F238E27FC236}">
                <a16:creationId xmlns:a16="http://schemas.microsoft.com/office/drawing/2014/main" id="{96200376-606A-A0AF-9984-AB7B3ABC397C}"/>
              </a:ext>
            </a:extLst>
          </p:cNvPr>
          <p:cNvSpPr/>
          <p:nvPr/>
        </p:nvSpPr>
        <p:spPr>
          <a:xfrm>
            <a:off x="5564177" y="326431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CIPO</a:t>
            </a:r>
          </a:p>
        </p:txBody>
      </p:sp>
      <p:sp>
        <p:nvSpPr>
          <p:cNvPr id="148" name="Rectangle 147">
            <a:extLst>
              <a:ext uri="{FF2B5EF4-FFF2-40B4-BE49-F238E27FC236}">
                <a16:creationId xmlns:a16="http://schemas.microsoft.com/office/drawing/2014/main" id="{29552903-E347-8B6B-A940-F179B998E3F0}"/>
              </a:ext>
            </a:extLst>
          </p:cNvPr>
          <p:cNvSpPr/>
          <p:nvPr/>
        </p:nvSpPr>
        <p:spPr>
          <a:xfrm>
            <a:off x="5564177" y="3154265"/>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SCK</a:t>
            </a:r>
          </a:p>
        </p:txBody>
      </p:sp>
      <p:sp>
        <p:nvSpPr>
          <p:cNvPr id="149" name="Rectangle 148">
            <a:extLst>
              <a:ext uri="{FF2B5EF4-FFF2-40B4-BE49-F238E27FC236}">
                <a16:creationId xmlns:a16="http://schemas.microsoft.com/office/drawing/2014/main" id="{DD1DA1ED-2C99-1D5E-3CDE-779E966ECB9E}"/>
              </a:ext>
            </a:extLst>
          </p:cNvPr>
          <p:cNvSpPr/>
          <p:nvPr/>
        </p:nvSpPr>
        <p:spPr>
          <a:xfrm>
            <a:off x="5564177" y="348632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SS</a:t>
            </a:r>
          </a:p>
        </p:txBody>
      </p:sp>
      <p:sp>
        <p:nvSpPr>
          <p:cNvPr id="150" name="Rectangle 149">
            <a:extLst>
              <a:ext uri="{FF2B5EF4-FFF2-40B4-BE49-F238E27FC236}">
                <a16:creationId xmlns:a16="http://schemas.microsoft.com/office/drawing/2014/main" id="{CAAD02AB-044A-22BF-1493-B705A91F0DC7}"/>
              </a:ext>
            </a:extLst>
          </p:cNvPr>
          <p:cNvSpPr/>
          <p:nvPr/>
        </p:nvSpPr>
        <p:spPr>
          <a:xfrm>
            <a:off x="5564177" y="337627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COPI</a:t>
            </a:r>
          </a:p>
        </p:txBody>
      </p:sp>
      <p:sp>
        <p:nvSpPr>
          <p:cNvPr id="151" name="TextBox 150">
            <a:extLst>
              <a:ext uri="{FF2B5EF4-FFF2-40B4-BE49-F238E27FC236}">
                <a16:creationId xmlns:a16="http://schemas.microsoft.com/office/drawing/2014/main" id="{B06A5FCB-C985-73B8-7B86-0EF78FC46A9F}"/>
              </a:ext>
            </a:extLst>
          </p:cNvPr>
          <p:cNvSpPr txBox="1"/>
          <p:nvPr/>
        </p:nvSpPr>
        <p:spPr>
          <a:xfrm>
            <a:off x="5974557" y="3299986"/>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SPI</a:t>
            </a:r>
            <a:endParaRPr lang="en-US" sz="1200" kern="1200" dirty="0">
              <a:solidFill>
                <a:schemeClr val="tx2"/>
              </a:solidFill>
              <a:latin typeface="+mn-lt"/>
              <a:ea typeface="+mn-ea"/>
              <a:cs typeface="+mn-cs"/>
            </a:endParaRPr>
          </a:p>
        </p:txBody>
      </p:sp>
      <p:sp>
        <p:nvSpPr>
          <p:cNvPr id="156" name="Rectangle 155">
            <a:extLst>
              <a:ext uri="{FF2B5EF4-FFF2-40B4-BE49-F238E27FC236}">
                <a16:creationId xmlns:a16="http://schemas.microsoft.com/office/drawing/2014/main" id="{4B6AD198-8BAD-9446-7AFA-73D866E591B8}"/>
              </a:ext>
            </a:extLst>
          </p:cNvPr>
          <p:cNvSpPr/>
          <p:nvPr/>
        </p:nvSpPr>
        <p:spPr>
          <a:xfrm>
            <a:off x="2367687" y="4635009"/>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57" name="Rectangle 156">
            <a:extLst>
              <a:ext uri="{FF2B5EF4-FFF2-40B4-BE49-F238E27FC236}">
                <a16:creationId xmlns:a16="http://schemas.microsoft.com/office/drawing/2014/main" id="{8CECE055-B576-4D13-3613-F8DFF7760F87}"/>
              </a:ext>
            </a:extLst>
          </p:cNvPr>
          <p:cNvSpPr/>
          <p:nvPr/>
        </p:nvSpPr>
        <p:spPr>
          <a:xfrm>
            <a:off x="2367687" y="452496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58" name="TextBox 157">
            <a:extLst>
              <a:ext uri="{FF2B5EF4-FFF2-40B4-BE49-F238E27FC236}">
                <a16:creationId xmlns:a16="http://schemas.microsoft.com/office/drawing/2014/main" id="{0C4F18A1-2C4D-40AE-C2B8-196CA3214383}"/>
              </a:ext>
            </a:extLst>
          </p:cNvPr>
          <p:cNvSpPr txBox="1"/>
          <p:nvPr/>
        </p:nvSpPr>
        <p:spPr>
          <a:xfrm>
            <a:off x="1836233" y="4558063"/>
            <a:ext cx="483394" cy="166199"/>
          </a:xfrm>
          <a:prstGeom prst="rect">
            <a:avLst/>
          </a:prstGeom>
          <a:noFill/>
        </p:spPr>
        <p:txBody>
          <a:bodyPr wrap="square" lIns="0" tIns="0" rIns="0" bIns="0" rtlCol="0">
            <a:spAutoFit/>
          </a:bodyPr>
          <a:lstStyle/>
          <a:p>
            <a:pPr marL="0" indent="0" algn="r"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I2C-Alt</a:t>
            </a:r>
            <a:endParaRPr lang="en-US" sz="1200" kern="1200" dirty="0">
              <a:solidFill>
                <a:schemeClr val="tx2"/>
              </a:solidFill>
              <a:latin typeface="+mn-lt"/>
              <a:ea typeface="+mn-ea"/>
              <a:cs typeface="+mn-cs"/>
            </a:endParaRPr>
          </a:p>
        </p:txBody>
      </p:sp>
      <p:sp>
        <p:nvSpPr>
          <p:cNvPr id="159" name="Rectangle 158">
            <a:extLst>
              <a:ext uri="{FF2B5EF4-FFF2-40B4-BE49-F238E27FC236}">
                <a16:creationId xmlns:a16="http://schemas.microsoft.com/office/drawing/2014/main" id="{6016605C-F56A-F325-C020-DA00EA316922}"/>
              </a:ext>
            </a:extLst>
          </p:cNvPr>
          <p:cNvSpPr/>
          <p:nvPr/>
        </p:nvSpPr>
        <p:spPr>
          <a:xfrm>
            <a:off x="2124075" y="2600423"/>
            <a:ext cx="821531" cy="12921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Analog</a:t>
            </a:r>
          </a:p>
        </p:txBody>
      </p:sp>
      <p:sp>
        <p:nvSpPr>
          <p:cNvPr id="160" name="Rectangle 159">
            <a:extLst>
              <a:ext uri="{FF2B5EF4-FFF2-40B4-BE49-F238E27FC236}">
                <a16:creationId xmlns:a16="http://schemas.microsoft.com/office/drawing/2014/main" id="{5DA5C1D3-BD25-244E-E647-ED5E4A27248B}"/>
              </a:ext>
            </a:extLst>
          </p:cNvPr>
          <p:cNvSpPr/>
          <p:nvPr/>
        </p:nvSpPr>
        <p:spPr>
          <a:xfrm>
            <a:off x="2124075" y="2458543"/>
            <a:ext cx="821531" cy="1292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Digital</a:t>
            </a:r>
          </a:p>
        </p:txBody>
      </p:sp>
      <p:sp>
        <p:nvSpPr>
          <p:cNvPr id="161" name="Rectangle 160">
            <a:extLst>
              <a:ext uri="{FF2B5EF4-FFF2-40B4-BE49-F238E27FC236}">
                <a16:creationId xmlns:a16="http://schemas.microsoft.com/office/drawing/2014/main" id="{B63866DB-25DF-8C2A-B181-D888012B2D64}"/>
              </a:ext>
            </a:extLst>
          </p:cNvPr>
          <p:cNvSpPr/>
          <p:nvPr/>
        </p:nvSpPr>
        <p:spPr>
          <a:xfrm>
            <a:off x="2124071" y="2743297"/>
            <a:ext cx="821531" cy="129212"/>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Communication</a:t>
            </a:r>
          </a:p>
        </p:txBody>
      </p:sp>
    </p:spTree>
    <p:extLst>
      <p:ext uri="{BB962C8B-B14F-4D97-AF65-F5344CB8AC3E}">
        <p14:creationId xmlns:p14="http://schemas.microsoft.com/office/powerpoint/2010/main" val="1001729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332623" y="2373671"/>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Reference Application</a:t>
            </a:r>
            <a:br>
              <a:rPr lang="en-US" sz="1400" dirty="0"/>
            </a:br>
            <a:r>
              <a:rPr lang="en-US" sz="1400" dirty="0"/>
              <a:t>(*.</a:t>
            </a:r>
            <a:r>
              <a:rPr lang="en-US" sz="1400" dirty="0" err="1"/>
              <a:t>cproject.yml</a:t>
            </a:r>
            <a:r>
              <a:rPr lang="en-US" sz="1400" dirty="0"/>
              <a:t>)</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5969398" y="3616112"/>
            <a:ext cx="27248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332623" y="4637050"/>
            <a:ext cx="2799306"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Board</a:t>
            </a:r>
            <a:br>
              <a:rPr lang="en-US" sz="1400" dirty="0"/>
            </a:br>
            <a:r>
              <a:rPr lang="en-US" sz="1200" dirty="0"/>
              <a:t>(&lt;board-name&gt;.</a:t>
            </a:r>
            <a:r>
              <a:rPr lang="en-US" sz="1200" dirty="0" err="1"/>
              <a:t>clayer.yml</a:t>
            </a:r>
            <a:r>
              <a:rPr lang="en-US" sz="1200" dirty="0"/>
              <a:t>)</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6668690" y="3442021"/>
            <a:ext cx="2736936"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3" name="Rectangle 2">
            <a:extLst>
              <a:ext uri="{FF2B5EF4-FFF2-40B4-BE49-F238E27FC236}">
                <a16:creationId xmlns:a16="http://schemas.microsoft.com/office/drawing/2014/main" id="{824DA793-7727-3BEF-BCD6-9613B532868A}"/>
              </a:ext>
            </a:extLst>
          </p:cNvPr>
          <p:cNvSpPr/>
          <p:nvPr/>
        </p:nvSpPr>
        <p:spPr>
          <a:xfrm>
            <a:off x="1332624"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Socket</a:t>
            </a:r>
            <a:br>
              <a:rPr lang="en-US" sz="1400" dirty="0"/>
            </a:br>
            <a:r>
              <a:rPr lang="en-US" sz="1400" dirty="0"/>
              <a:t>Network Connectivity</a:t>
            </a:r>
            <a:endParaRPr lang="en-US" sz="1200" dirty="0"/>
          </a:p>
        </p:txBody>
      </p:sp>
      <p:sp>
        <p:nvSpPr>
          <p:cNvPr id="4" name="Rectangle 3">
            <a:extLst>
              <a:ext uri="{FF2B5EF4-FFF2-40B4-BE49-F238E27FC236}">
                <a16:creationId xmlns:a16="http://schemas.microsoft.com/office/drawing/2014/main" id="{3D09EB5A-9FF8-9C03-3E56-2B15AF16267F}"/>
              </a:ext>
            </a:extLst>
          </p:cNvPr>
          <p:cNvSpPr/>
          <p:nvPr/>
        </p:nvSpPr>
        <p:spPr>
          <a:xfrm>
            <a:off x="1332623" y="4377150"/>
            <a:ext cx="2799306"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332624"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7589373" y="2373671"/>
            <a:ext cx="0" cy="273693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F5E5A3B-7539-9B55-9C6A-4891B6EE15D3}"/>
              </a:ext>
            </a:extLst>
          </p:cNvPr>
          <p:cNvSpPr/>
          <p:nvPr/>
        </p:nvSpPr>
        <p:spPr>
          <a:xfrm>
            <a:off x="4299517" y="4637050"/>
            <a:ext cx="268531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Shield</a:t>
            </a:r>
            <a:br>
              <a:rPr lang="en-US" sz="1400" dirty="0"/>
            </a:br>
            <a:r>
              <a:rPr lang="en-US" sz="1200" dirty="0"/>
              <a:t>(&lt;shield-name&gt;.</a:t>
            </a:r>
            <a:r>
              <a:rPr lang="en-US" sz="1200" dirty="0" err="1"/>
              <a:t>clayer.yml</a:t>
            </a:r>
            <a:r>
              <a:rPr lang="en-US" sz="1200" dirty="0"/>
              <a:t>)</a:t>
            </a:r>
          </a:p>
        </p:txBody>
      </p:sp>
      <p:sp>
        <p:nvSpPr>
          <p:cNvPr id="19" name="Rectangle 18">
            <a:extLst>
              <a:ext uri="{FF2B5EF4-FFF2-40B4-BE49-F238E27FC236}">
                <a16:creationId xmlns:a16="http://schemas.microsoft.com/office/drawing/2014/main" id="{1B42125C-DD62-A635-44F1-5F7CDA2D1A1C}"/>
              </a:ext>
            </a:extLst>
          </p:cNvPr>
          <p:cNvSpPr/>
          <p:nvPr/>
        </p:nvSpPr>
        <p:spPr>
          <a:xfrm>
            <a:off x="4299514" y="4375384"/>
            <a:ext cx="2685310"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Shield-specific API</a:t>
            </a:r>
            <a:endParaRPr lang="en-US" sz="1200" dirty="0"/>
          </a:p>
        </p:txBody>
      </p:sp>
      <p:sp>
        <p:nvSpPr>
          <p:cNvPr id="14" name="Rectangle 13">
            <a:extLst>
              <a:ext uri="{FF2B5EF4-FFF2-40B4-BE49-F238E27FC236}">
                <a16:creationId xmlns:a16="http://schemas.microsoft.com/office/drawing/2014/main" id="{19E5BD84-2F57-B771-7D02-9688D2F7B717}"/>
              </a:ext>
            </a:extLst>
          </p:cNvPr>
          <p:cNvSpPr/>
          <p:nvPr/>
        </p:nvSpPr>
        <p:spPr>
          <a:xfrm>
            <a:off x="3265687"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RTOS</a:t>
            </a:r>
            <a:br>
              <a:rPr lang="en-US" sz="1400" dirty="0"/>
            </a:br>
            <a:r>
              <a:rPr lang="en-US" sz="1400" dirty="0" err="1"/>
              <a:t>RTOS</a:t>
            </a:r>
            <a:r>
              <a:rPr lang="en-US" sz="1400" dirty="0"/>
              <a:t> Functionality</a:t>
            </a:r>
            <a:endParaRPr lang="en-US" sz="1200" dirty="0"/>
          </a:p>
        </p:txBody>
      </p:sp>
      <p:sp>
        <p:nvSpPr>
          <p:cNvPr id="15" name="Rectangle 14">
            <a:extLst>
              <a:ext uri="{FF2B5EF4-FFF2-40B4-BE49-F238E27FC236}">
                <a16:creationId xmlns:a16="http://schemas.microsoft.com/office/drawing/2014/main" id="{AEE9D348-E1B0-D4A3-E37B-DC09E9433C4A}"/>
              </a:ext>
            </a:extLst>
          </p:cNvPr>
          <p:cNvSpPr/>
          <p:nvPr/>
        </p:nvSpPr>
        <p:spPr>
          <a:xfrm>
            <a:off x="3265687"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CMSIS-RTOS2 API</a:t>
            </a:r>
          </a:p>
        </p:txBody>
      </p:sp>
      <p:sp>
        <p:nvSpPr>
          <p:cNvPr id="21" name="Rectangle 20">
            <a:extLst>
              <a:ext uri="{FF2B5EF4-FFF2-40B4-BE49-F238E27FC236}">
                <a16:creationId xmlns:a16="http://schemas.microsoft.com/office/drawing/2014/main" id="{BC50AE92-E425-3B8A-C506-E6AFAE3AC37E}"/>
              </a:ext>
            </a:extLst>
          </p:cNvPr>
          <p:cNvSpPr/>
          <p:nvPr/>
        </p:nvSpPr>
        <p:spPr>
          <a:xfrm>
            <a:off x="5189393"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Stream</a:t>
            </a:r>
            <a:br>
              <a:rPr lang="en-US" sz="1400" dirty="0"/>
            </a:br>
            <a:r>
              <a:rPr lang="en-US" sz="1400" dirty="0"/>
              <a:t>Sensor Middleware</a:t>
            </a:r>
            <a:endParaRPr lang="en-US" sz="1200" dirty="0"/>
          </a:p>
        </p:txBody>
      </p:sp>
      <p:sp>
        <p:nvSpPr>
          <p:cNvPr id="23" name="Rectangle 22">
            <a:extLst>
              <a:ext uri="{FF2B5EF4-FFF2-40B4-BE49-F238E27FC236}">
                <a16:creationId xmlns:a16="http://schemas.microsoft.com/office/drawing/2014/main" id="{75B934F7-9B69-3C72-EBA1-58F3174ED732}"/>
              </a:ext>
            </a:extLst>
          </p:cNvPr>
          <p:cNvSpPr/>
          <p:nvPr/>
        </p:nvSpPr>
        <p:spPr>
          <a:xfrm>
            <a:off x="5189393"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Data Stream API</a:t>
            </a:r>
          </a:p>
        </p:txBody>
      </p:sp>
      <p:sp>
        <p:nvSpPr>
          <p:cNvPr id="25" name="TextBox 24">
            <a:extLst>
              <a:ext uri="{FF2B5EF4-FFF2-40B4-BE49-F238E27FC236}">
                <a16:creationId xmlns:a16="http://schemas.microsoft.com/office/drawing/2014/main" id="{E5747A7F-1BA3-4D07-CE7D-A6CA0B407E20}"/>
              </a:ext>
            </a:extLst>
          </p:cNvPr>
          <p:cNvSpPr txBox="1"/>
          <p:nvPr/>
        </p:nvSpPr>
        <p:spPr>
          <a:xfrm rot="16200000">
            <a:off x="6997558" y="3734208"/>
            <a:ext cx="1196238" cy="1661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Security Boundary</a:t>
            </a:r>
          </a:p>
        </p:txBody>
      </p:sp>
    </p:spTree>
    <p:extLst>
      <p:ext uri="{BB962C8B-B14F-4D97-AF65-F5344CB8AC3E}">
        <p14:creationId xmlns:p14="http://schemas.microsoft.com/office/powerpoint/2010/main" val="2246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697F-706D-2BF8-7A64-9EAC012489F7}"/>
              </a:ext>
            </a:extLst>
          </p:cNvPr>
          <p:cNvSpPr>
            <a:spLocks noGrp="1"/>
          </p:cNvSpPr>
          <p:nvPr>
            <p:ph type="title"/>
          </p:nvPr>
        </p:nvSpPr>
        <p:spPr/>
        <p:txBody>
          <a:bodyPr/>
          <a:lstStyle/>
          <a:p>
            <a:r>
              <a:rPr lang="en-US" dirty="0"/>
              <a:t>Roadmap H1’2023 – CMSIS-Toolbox 2.0</a:t>
            </a:r>
          </a:p>
        </p:txBody>
      </p:sp>
      <p:sp>
        <p:nvSpPr>
          <p:cNvPr id="3" name="Text Placeholder 2">
            <a:extLst>
              <a:ext uri="{FF2B5EF4-FFF2-40B4-BE49-F238E27FC236}">
                <a16:creationId xmlns:a16="http://schemas.microsoft.com/office/drawing/2014/main" id="{052B6CC1-9386-18A8-7FC9-9AE0369261CB}"/>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5FD07831-6602-44DC-7B4A-846C7DA456BA}"/>
              </a:ext>
            </a:extLst>
          </p:cNvPr>
          <p:cNvSpPr>
            <a:spLocks noGrp="1"/>
          </p:cNvSpPr>
          <p:nvPr>
            <p:ph idx="1"/>
          </p:nvPr>
        </p:nvSpPr>
        <p:spPr/>
        <p:txBody>
          <a:bodyPr/>
          <a:lstStyle/>
          <a:p>
            <a:r>
              <a:rPr lang="en-US" sz="2000" dirty="0"/>
              <a:t>Review proposals and agree on implementation timeline (until 15. Feb 2023)</a:t>
            </a:r>
          </a:p>
          <a:p>
            <a:r>
              <a:rPr lang="en-US" sz="2000" dirty="0"/>
              <a:t>Identify missing features for integration into VS Code</a:t>
            </a:r>
          </a:p>
          <a:p>
            <a:r>
              <a:rPr lang="en-US" sz="2000" dirty="0"/>
              <a:t>Work on Installer that (a) is stand-along for Linux, (b) installs CMSIS-Toolbox to VS Code</a:t>
            </a:r>
          </a:p>
          <a:p>
            <a:r>
              <a:rPr lang="en-US" sz="2000" dirty="0"/>
              <a:t>Define an overall multi-project workflow that starts from </a:t>
            </a:r>
            <a:r>
              <a:rPr lang="en-US" sz="2000" dirty="0">
                <a:solidFill>
                  <a:schemeClr val="bg2">
                    <a:lumMod val="25000"/>
                  </a:schemeClr>
                </a:solidFill>
                <a:latin typeface="Calibri"/>
              </a:rPr>
              <a:t>*.</a:t>
            </a:r>
            <a:r>
              <a:rPr lang="en-US" sz="2000" dirty="0" err="1">
                <a:solidFill>
                  <a:schemeClr val="bg2">
                    <a:lumMod val="25000"/>
                  </a:schemeClr>
                </a:solidFill>
                <a:latin typeface="Calibri"/>
              </a:rPr>
              <a:t>cbuild-idx.yml</a:t>
            </a:r>
            <a:r>
              <a:rPr lang="en-US" sz="2000" dirty="0">
                <a:solidFill>
                  <a:schemeClr val="bg2">
                    <a:lumMod val="25000"/>
                  </a:schemeClr>
                </a:solidFill>
                <a:latin typeface="Calibri"/>
              </a:rPr>
              <a:t> (as </a:t>
            </a:r>
            <a:r>
              <a:rPr lang="en-US" sz="2000" dirty="0" err="1">
                <a:solidFill>
                  <a:schemeClr val="bg2">
                    <a:lumMod val="25000"/>
                  </a:schemeClr>
                </a:solidFill>
                <a:latin typeface="Calibri"/>
              </a:rPr>
              <a:t>cbuild</a:t>
            </a:r>
            <a:r>
              <a:rPr lang="en-US" sz="2000" dirty="0">
                <a:solidFill>
                  <a:schemeClr val="bg2">
                    <a:lumMod val="25000"/>
                  </a:schemeClr>
                </a:solidFill>
                <a:latin typeface="Calibri"/>
              </a:rPr>
              <a:t> input file)</a:t>
            </a:r>
            <a:endParaRPr lang="en-US" sz="2000" dirty="0"/>
          </a:p>
          <a:p>
            <a:r>
              <a:rPr lang="en-US" sz="2000" dirty="0"/>
              <a:t>Complete Generator Workflow</a:t>
            </a:r>
          </a:p>
          <a:p>
            <a:r>
              <a:rPr lang="en-US" sz="2000" dirty="0"/>
              <a:t>Implement Gaps:</a:t>
            </a:r>
          </a:p>
          <a:p>
            <a:pPr lvl="1"/>
            <a:r>
              <a:rPr lang="en-US" sz="1800" dirty="0" err="1"/>
              <a:t>csolution</a:t>
            </a:r>
            <a:r>
              <a:rPr lang="en-US" sz="1800" dirty="0"/>
              <a:t> list config </a:t>
            </a:r>
            <a:r>
              <a:rPr lang="en-US" sz="1800" dirty="0">
                <a:hlinkClick r:id="rId2"/>
              </a:rPr>
              <a:t>#142</a:t>
            </a:r>
            <a:r>
              <a:rPr lang="en-US" sz="1800" dirty="0"/>
              <a:t>, </a:t>
            </a:r>
          </a:p>
          <a:p>
            <a:pPr marL="414655" lvl="1" indent="0">
              <a:buNone/>
            </a:pPr>
            <a:endParaRPr lang="en-US" dirty="0"/>
          </a:p>
          <a:p>
            <a:pPr marL="414655" lvl="1" indent="0">
              <a:buNone/>
            </a:pPr>
            <a:endParaRPr lang="en-US" dirty="0"/>
          </a:p>
          <a:p>
            <a:pPr marL="0" indent="0">
              <a:buNone/>
            </a:pPr>
            <a:r>
              <a:rPr lang="en-US" dirty="0"/>
              <a:t>Out of scope (</a:t>
            </a:r>
            <a:r>
              <a:rPr lang="en-US" dirty="0" err="1"/>
              <a:t>todo</a:t>
            </a:r>
            <a:r>
              <a:rPr lang="en-US" dirty="0"/>
              <a:t> later in 2023)</a:t>
            </a:r>
          </a:p>
          <a:p>
            <a:r>
              <a:rPr lang="en-US" sz="2000" dirty="0"/>
              <a:t>CMSIS-Zone integration and resource management proposal</a:t>
            </a:r>
          </a:p>
          <a:p>
            <a:r>
              <a:rPr lang="en-US" sz="2000" dirty="0"/>
              <a:t>Command for batch delete </a:t>
            </a:r>
            <a:r>
              <a:rPr lang="en-US" sz="2000" dirty="0">
                <a:hlinkClick r:id="rId3"/>
              </a:rPr>
              <a:t>#143</a:t>
            </a:r>
            <a:endParaRPr lang="en-US" sz="2000" dirty="0"/>
          </a:p>
          <a:p>
            <a:endParaRPr lang="en-US" dirty="0"/>
          </a:p>
        </p:txBody>
      </p:sp>
    </p:spTree>
    <p:extLst>
      <p:ext uri="{BB962C8B-B14F-4D97-AF65-F5344CB8AC3E}">
        <p14:creationId xmlns:p14="http://schemas.microsoft.com/office/powerpoint/2010/main" val="931032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487FEAB-7D2D-4E65-8BF8-9C55DAECCD8A}"/>
              </a:ext>
            </a:extLst>
          </p:cNvPr>
          <p:cNvSpPr/>
          <p:nvPr/>
        </p:nvSpPr>
        <p:spPr>
          <a:xfrm>
            <a:off x="2114292" y="1821293"/>
            <a:ext cx="1786690" cy="241250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Application</a:t>
            </a:r>
          </a:p>
        </p:txBody>
      </p:sp>
      <p:sp>
        <p:nvSpPr>
          <p:cNvPr id="21" name="Rectangle 20">
            <a:extLst>
              <a:ext uri="{FF2B5EF4-FFF2-40B4-BE49-F238E27FC236}">
                <a16:creationId xmlns:a16="http://schemas.microsoft.com/office/drawing/2014/main" id="{0F8F6D10-7E91-4D68-8F46-4EF0F023AF1B}"/>
              </a:ext>
            </a:extLst>
          </p:cNvPr>
          <p:cNvSpPr/>
          <p:nvPr/>
        </p:nvSpPr>
        <p:spPr>
          <a:xfrm>
            <a:off x="4189273" y="2873349"/>
            <a:ext cx="1551974" cy="13580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07202" y="2125440"/>
            <a:ext cx="1333416" cy="760435"/>
          </a:xfrm>
          <a:prstGeom prst="flowChart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and Build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Parameters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source files and </a:t>
            </a:r>
            <a:br>
              <a:rPr lang="en-US" sz="1000" dirty="0">
                <a:solidFill>
                  <a:schemeClr val="bg2">
                    <a:lumMod val="25000"/>
                  </a:schemeClr>
                </a:solidFill>
                <a:latin typeface="Calibri"/>
              </a:rPr>
            </a:br>
            <a:r>
              <a:rPr lang="en-US" sz="1000" dirty="0">
                <a:solidFill>
                  <a:schemeClr val="bg2">
                    <a:lumMod val="25000"/>
                  </a:schemeClr>
                </a:solidFill>
                <a:latin typeface="Calibri"/>
              </a:rPr>
              <a:t>SW components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119DA75-D395-4806-9923-A60C1658B62A}"/>
              </a:ext>
            </a:extLst>
          </p:cNvPr>
          <p:cNvSpPr/>
          <p:nvPr/>
        </p:nvSpPr>
        <p:spPr>
          <a:xfrm>
            <a:off x="4178926" y="1821293"/>
            <a:ext cx="1540042" cy="805318"/>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200" dirty="0">
                <a:solidFill>
                  <a:srgbClr val="FFFFFF"/>
                </a:solidFill>
                <a:latin typeface="Calibri"/>
              </a:rPr>
              <a:t>Project Manager</a:t>
            </a:r>
            <a:endParaRPr kumimoji="0" lang="en-GB"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897417" y="2125440"/>
            <a:ext cx="27022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294967" y="3240909"/>
            <a:ext cx="1309094" cy="859961"/>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0" fontAlgn="base" latinLnBrk="0" hangingPunct="0">
              <a:lnSpc>
                <a:spcPct val="100000"/>
              </a:lnSpc>
              <a:spcBef>
                <a:spcPct val="0"/>
              </a:spcBef>
              <a:spcAft>
                <a:spcPct val="0"/>
              </a:spcAft>
              <a:buClrTx/>
              <a:buSzTx/>
              <a:tabLst/>
              <a:defRPr/>
            </a:pPr>
            <a:r>
              <a:rPr lang="en-US" sz="1000" dirty="0">
                <a:solidFill>
                  <a:schemeClr val="bg2">
                    <a:lumMod val="25000"/>
                  </a:schemeClr>
                </a:solidFill>
                <a:latin typeface="Calibri"/>
              </a:rPr>
              <a:t>Device/Processor</a:t>
            </a:r>
            <a:br>
              <a:rPr lang="en-US" sz="1000" dirty="0">
                <a:solidFill>
                  <a:schemeClr val="bg2">
                    <a:lumMod val="25000"/>
                  </a:schemeClr>
                </a:solidFill>
                <a:latin typeface="Calibri"/>
              </a:rPr>
            </a:br>
            <a:r>
              <a:rPr lang="en-US" sz="1000" dirty="0">
                <a:solidFill>
                  <a:schemeClr val="bg2">
                    <a:lumMod val="25000"/>
                  </a:schemeClr>
                </a:solidFill>
                <a:latin typeface="Calibri"/>
              </a:rPr>
              <a:t>Information</a:t>
            </a:r>
          </a:p>
          <a:p>
            <a:pPr marL="0" marR="0" lvl="0" indent="0"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Software Building</a:t>
            </a:r>
            <a:br>
              <a:rPr lang="en-US" sz="1000" dirty="0">
                <a:solidFill>
                  <a:schemeClr val="bg2">
                    <a:lumMod val="25000"/>
                  </a:schemeClr>
                </a:solidFill>
                <a:latin typeface="Calibri"/>
              </a:rPr>
            </a:br>
            <a:r>
              <a:rPr lang="en-US" sz="1000" dirty="0">
                <a:solidFill>
                  <a:schemeClr val="bg2">
                    <a:lumMod val="25000"/>
                  </a:schemeClr>
                </a:solidFill>
                <a:latin typeface="Calibri"/>
              </a:rPr>
              <a:t>Blocks</a:t>
            </a: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841813" y="2647791"/>
            <a:ext cx="24689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211406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
        <p:nvSpPr>
          <p:cNvPr id="4" name="Rectangle 3">
            <a:extLst>
              <a:ext uri="{FF2B5EF4-FFF2-40B4-BE49-F238E27FC236}">
                <a16:creationId xmlns:a16="http://schemas.microsoft.com/office/drawing/2014/main" id="{4A13E7B7-CE35-CE9D-076B-C39C12D07920}"/>
              </a:ext>
            </a:extLst>
          </p:cNvPr>
          <p:cNvSpPr/>
          <p:nvPr/>
        </p:nvSpPr>
        <p:spPr>
          <a:xfrm>
            <a:off x="370242" y="3244860"/>
            <a:ext cx="11227300" cy="1312293"/>
          </a:xfrm>
          <a:prstGeom prst="rect">
            <a:avLst/>
          </a:prstGeom>
          <a:solidFill>
            <a:schemeClr val="bg1">
              <a:alpha val="10196"/>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solidFill>
                <a:schemeClr val="tx1"/>
              </a:solidFill>
            </a:endParaRPr>
          </a:p>
        </p:txBody>
      </p:sp>
      <p:sp>
        <p:nvSpPr>
          <p:cNvPr id="5" name="TextBox 4">
            <a:extLst>
              <a:ext uri="{FF2B5EF4-FFF2-40B4-BE49-F238E27FC236}">
                <a16:creationId xmlns:a16="http://schemas.microsoft.com/office/drawing/2014/main" id="{82DA62DB-8C9E-947E-7147-791FAD42F3E1}"/>
              </a:ext>
            </a:extLst>
          </p:cNvPr>
          <p:cNvSpPr txBox="1"/>
          <p:nvPr/>
        </p:nvSpPr>
        <p:spPr>
          <a:xfrm>
            <a:off x="10000460" y="4494625"/>
            <a:ext cx="1566910" cy="1384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dirty="0">
                <a:solidFill>
                  <a:schemeClr val="tx2"/>
                </a:solidFill>
                <a:latin typeface="+mn-lt"/>
                <a:ea typeface="+mn-ea"/>
              </a:rPr>
              <a:t>Target Hardware Abstraction</a:t>
            </a:r>
            <a:endParaRPr lang="en-US" sz="1000" kern="1200" dirty="0">
              <a:solidFill>
                <a:schemeClr val="tx2"/>
              </a:solidFill>
              <a:latin typeface="+mn-lt"/>
              <a:ea typeface="+mn-ea"/>
              <a:cs typeface="+mn-cs"/>
            </a:endParaRPr>
          </a:p>
        </p:txBody>
      </p:sp>
    </p:spTree>
    <p:extLst>
      <p:ext uri="{BB962C8B-B14F-4D97-AF65-F5344CB8AC3E}">
        <p14:creationId xmlns:p14="http://schemas.microsoft.com/office/powerpoint/2010/main" val="532339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930777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C88E11CF-2E21-D1BB-069A-448E841030FB}"/>
              </a:ext>
            </a:extLst>
          </p:cNvPr>
          <p:cNvPicPr>
            <a:picLocks noGrp="1" noChangeAspect="1"/>
          </p:cNvPicPr>
          <p:nvPr>
            <p:ph idx="1"/>
          </p:nvPr>
        </p:nvPicPr>
        <p:blipFill>
          <a:blip r:embed="rId2"/>
          <a:stretch>
            <a:fillRect/>
          </a:stretch>
        </p:blipFill>
        <p:spPr>
          <a:xfrm>
            <a:off x="811416" y="544509"/>
            <a:ext cx="5284584" cy="2109815"/>
          </a:xfrm>
        </p:spPr>
      </p:pic>
      <p:sp>
        <p:nvSpPr>
          <p:cNvPr id="9" name="Rectangle 8">
            <a:extLst>
              <a:ext uri="{FF2B5EF4-FFF2-40B4-BE49-F238E27FC236}">
                <a16:creationId xmlns:a16="http://schemas.microsoft.com/office/drawing/2014/main" id="{932C3D67-5FDE-6CB2-1ECC-11ED0739E40B}"/>
              </a:ext>
            </a:extLst>
          </p:cNvPr>
          <p:cNvSpPr/>
          <p:nvPr/>
        </p:nvSpPr>
        <p:spPr>
          <a:xfrm>
            <a:off x="716463" y="1997553"/>
            <a:ext cx="4461665" cy="933450"/>
          </a:xfrm>
          <a:prstGeom prst="rect">
            <a:avLst/>
          </a:prstGeom>
          <a:solidFill>
            <a:srgbClr val="0091BD">
              <a:alpha val="10196"/>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solidFill>
              </a:rPr>
              <a:t>Target Hardware Abstraction</a:t>
            </a:r>
          </a:p>
        </p:txBody>
      </p:sp>
      <p:pic>
        <p:nvPicPr>
          <p:cNvPr id="15" name="Picture 14">
            <a:extLst>
              <a:ext uri="{FF2B5EF4-FFF2-40B4-BE49-F238E27FC236}">
                <a16:creationId xmlns:a16="http://schemas.microsoft.com/office/drawing/2014/main" id="{9C2A80FB-F476-2247-3858-032D55FD9788}"/>
              </a:ext>
            </a:extLst>
          </p:cNvPr>
          <p:cNvPicPr>
            <a:picLocks noChangeAspect="1"/>
          </p:cNvPicPr>
          <p:nvPr/>
        </p:nvPicPr>
        <p:blipFill>
          <a:blip r:embed="rId3"/>
          <a:stretch>
            <a:fillRect/>
          </a:stretch>
        </p:blipFill>
        <p:spPr>
          <a:xfrm>
            <a:off x="6757791" y="592129"/>
            <a:ext cx="2988255" cy="2338874"/>
          </a:xfrm>
          <a:prstGeom prst="rect">
            <a:avLst/>
          </a:prstGeom>
        </p:spPr>
      </p:pic>
      <p:cxnSp>
        <p:nvCxnSpPr>
          <p:cNvPr id="17" name="Connector: Elbow 16">
            <a:extLst>
              <a:ext uri="{FF2B5EF4-FFF2-40B4-BE49-F238E27FC236}">
                <a16:creationId xmlns:a16="http://schemas.microsoft.com/office/drawing/2014/main" id="{CF76E87D-73E7-8239-B5B4-4854C0D124AA}"/>
              </a:ext>
            </a:extLst>
          </p:cNvPr>
          <p:cNvCxnSpPr>
            <a:cxnSpLocks/>
          </p:cNvCxnSpPr>
          <p:nvPr/>
        </p:nvCxnSpPr>
        <p:spPr>
          <a:xfrm flipV="1">
            <a:off x="5178128" y="1296444"/>
            <a:ext cx="1742502" cy="1546964"/>
          </a:xfrm>
          <a:prstGeom prst="bentConnector3">
            <a:avLst>
              <a:gd name="adj1" fmla="val 71925"/>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70C7C4D-CFCF-6D2A-E64A-CB9965FA61D7}"/>
              </a:ext>
            </a:extLst>
          </p:cNvPr>
          <p:cNvCxnSpPr>
            <a:cxnSpLocks/>
            <a:endCxn id="15" idx="0"/>
          </p:cNvCxnSpPr>
          <p:nvPr/>
        </p:nvCxnSpPr>
        <p:spPr>
          <a:xfrm>
            <a:off x="8251918" y="394570"/>
            <a:ext cx="1" cy="1975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47D657F-2527-221E-0C3B-862E5009C6C4}"/>
              </a:ext>
            </a:extLst>
          </p:cNvPr>
          <p:cNvSpPr txBox="1"/>
          <p:nvPr/>
        </p:nvSpPr>
        <p:spPr>
          <a:xfrm>
            <a:off x="7377829" y="327150"/>
            <a:ext cx="2043906" cy="166199"/>
          </a:xfrm>
          <a:prstGeom prst="rect">
            <a:avLst/>
          </a:prstGeom>
          <a:solidFill>
            <a:schemeClr val="bg1"/>
          </a:solidFill>
          <a:ln>
            <a:solidFill>
              <a:schemeClr val="accent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Target Hardware Abstraction</a:t>
            </a:r>
          </a:p>
        </p:txBody>
      </p:sp>
    </p:spTree>
    <p:extLst>
      <p:ext uri="{BB962C8B-B14F-4D97-AF65-F5344CB8AC3E}">
        <p14:creationId xmlns:p14="http://schemas.microsoft.com/office/powerpoint/2010/main" val="37349815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429416-9512-4D74-BB8B-B757FF1538EC}"/>
              </a:ext>
            </a:extLst>
          </p:cNvPr>
          <p:cNvSpPr/>
          <p:nvPr/>
        </p:nvSpPr>
        <p:spPr>
          <a:xfrm>
            <a:off x="1545905" y="1241494"/>
            <a:ext cx="8761489" cy="3440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Software components</a:t>
            </a:r>
            <a:endParaRPr lang="en-US" dirty="0"/>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492125" y="4656734"/>
            <a:ext cx="11180762" cy="1801819"/>
          </a:xfrm>
        </p:spPr>
        <p:txBody>
          <a:bodyPr/>
          <a:lstStyle/>
          <a:p>
            <a:r>
              <a:rPr lang="en-GB" dirty="0"/>
              <a:t>A software component encapsulates a set of related functions.</a:t>
            </a:r>
          </a:p>
          <a:p>
            <a:r>
              <a:rPr lang="en-GB" dirty="0"/>
              <a:t>Components should be substitutable by other components at design time.</a:t>
            </a:r>
          </a:p>
          <a:p>
            <a:r>
              <a:rPr lang="en-GB" dirty="0"/>
              <a:t>Components can have dependencies on other components.</a:t>
            </a:r>
          </a:p>
        </p:txBody>
      </p:sp>
      <p:sp>
        <p:nvSpPr>
          <p:cNvPr id="4" name="Rectangle 3">
            <a:extLst>
              <a:ext uri="{FF2B5EF4-FFF2-40B4-BE49-F238E27FC236}">
                <a16:creationId xmlns:a16="http://schemas.microsoft.com/office/drawing/2014/main" id="{D3022A3B-8B4C-4B9B-95D2-86AE594E107B}"/>
              </a:ext>
            </a:extLst>
          </p:cNvPr>
          <p:cNvSpPr/>
          <p:nvPr/>
        </p:nvSpPr>
        <p:spPr>
          <a:xfrm>
            <a:off x="1672295" y="1671974"/>
            <a:ext cx="8761489"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 component</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5356750" y="1995974"/>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4" name="Snip Single Corner Rectangle 8">
            <a:extLst>
              <a:ext uri="{FF2B5EF4-FFF2-40B4-BE49-F238E27FC236}">
                <a16:creationId xmlns:a16="http://schemas.microsoft.com/office/drawing/2014/main" id="{3822A2E0-167C-4F20-BA49-213AFC07747B}"/>
              </a:ext>
            </a:extLst>
          </p:cNvPr>
          <p:cNvSpPr/>
          <p:nvPr/>
        </p:nvSpPr>
        <p:spPr bwMode="auto">
          <a:xfrm>
            <a:off x="1984442"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User code templates</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3670596"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5356750"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20" name="Snip Single Corner Rectangle 8">
            <a:extLst>
              <a:ext uri="{FF2B5EF4-FFF2-40B4-BE49-F238E27FC236}">
                <a16:creationId xmlns:a16="http://schemas.microsoft.com/office/drawing/2014/main" id="{DCFD4EB3-5388-4322-8709-1DBD76AFA92A}"/>
              </a:ext>
            </a:extLst>
          </p:cNvPr>
          <p:cNvSpPr/>
          <p:nvPr/>
        </p:nvSpPr>
        <p:spPr bwMode="auto">
          <a:xfrm>
            <a:off x="7042904"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
        <p:nvSpPr>
          <p:cNvPr id="21" name="Snip Single Corner Rectangle 8">
            <a:extLst>
              <a:ext uri="{FF2B5EF4-FFF2-40B4-BE49-F238E27FC236}">
                <a16:creationId xmlns:a16="http://schemas.microsoft.com/office/drawing/2014/main" id="{F5DDC57A-FFB2-4A92-816D-C05176D451E2}"/>
              </a:ext>
            </a:extLst>
          </p:cNvPr>
          <p:cNvSpPr/>
          <p:nvPr/>
        </p:nvSpPr>
        <p:spPr bwMode="auto">
          <a:xfrm>
            <a:off x="8683511"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Debug view</a:t>
            </a:r>
          </a:p>
          <a:p>
            <a:pPr algn="ctr">
              <a:defRPr/>
            </a:pPr>
            <a:r>
              <a:rPr lang="en-US" sz="1600" dirty="0">
                <a:cs typeface="Courier New" pitchFamily="49" charset="0"/>
              </a:rPr>
              <a:t>description</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6096000" y="1106905"/>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CC9BA5B-C2B8-4C32-B34C-DE3D59A6C1A1}"/>
              </a:ext>
            </a:extLst>
          </p:cNvPr>
          <p:cNvSpPr txBox="1"/>
          <p:nvPr/>
        </p:nvSpPr>
        <p:spPr>
          <a:xfrm>
            <a:off x="6221143" y="4005986"/>
            <a:ext cx="4212641"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device peripherals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sp>
        <p:nvSpPr>
          <p:cNvPr id="15" name="TextBox 14">
            <a:extLst>
              <a:ext uri="{FF2B5EF4-FFF2-40B4-BE49-F238E27FC236}">
                <a16:creationId xmlns:a16="http://schemas.microsoft.com/office/drawing/2014/main" id="{52789B9A-EEA4-4577-8CE4-BC9DE5A4D2CE}"/>
              </a:ext>
            </a:extLst>
          </p:cNvPr>
          <p:cNvSpPr txBox="1"/>
          <p:nvPr/>
        </p:nvSpPr>
        <p:spPr>
          <a:xfrm>
            <a:off x="6265351" y="1182501"/>
            <a:ext cx="4168434"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user application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6097604" y="3689290"/>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586956E-DA8E-4EB2-7939-119FDE3E18B4}"/>
              </a:ext>
            </a:extLst>
          </p:cNvPr>
          <p:cNvSpPr txBox="1"/>
          <p:nvPr/>
        </p:nvSpPr>
        <p:spPr>
          <a:xfrm>
            <a:off x="2639585" y="1227764"/>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Provided Interfaces</a:t>
            </a:r>
            <a:endParaRPr lang="en-US" sz="2100" b="1" kern="1200" dirty="0">
              <a:solidFill>
                <a:schemeClr val="accent1"/>
              </a:solidFill>
              <a:latin typeface="+mn-lt"/>
              <a:ea typeface="+mn-ea"/>
              <a:cs typeface="+mn-cs"/>
            </a:endParaRPr>
          </a:p>
        </p:txBody>
      </p:sp>
      <p:sp>
        <p:nvSpPr>
          <p:cNvPr id="6" name="TextBox 5">
            <a:extLst>
              <a:ext uri="{FF2B5EF4-FFF2-40B4-BE49-F238E27FC236}">
                <a16:creationId xmlns:a16="http://schemas.microsoft.com/office/drawing/2014/main" id="{2EC63E38-7100-7C72-9F1A-13B737AE2B78}"/>
              </a:ext>
            </a:extLst>
          </p:cNvPr>
          <p:cNvSpPr txBox="1"/>
          <p:nvPr/>
        </p:nvSpPr>
        <p:spPr>
          <a:xfrm>
            <a:off x="2647102" y="4045167"/>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Required Interfaces</a:t>
            </a:r>
            <a:endParaRPr lang="en-US" sz="2100" b="1" kern="1200" dirty="0">
              <a:solidFill>
                <a:schemeClr val="accent1"/>
              </a:solidFill>
              <a:latin typeface="+mn-lt"/>
              <a:ea typeface="+mn-ea"/>
              <a:cs typeface="+mn-cs"/>
            </a:endParaRPr>
          </a:p>
        </p:txBody>
      </p:sp>
    </p:spTree>
    <p:extLst>
      <p:ext uri="{BB962C8B-B14F-4D97-AF65-F5344CB8AC3E}">
        <p14:creationId xmlns:p14="http://schemas.microsoft.com/office/powerpoint/2010/main" val="3847451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3C57F54-5520-0C46-30FF-B6AB07125A9A}"/>
              </a:ext>
            </a:extLst>
          </p:cNvPr>
          <p:cNvSpPr/>
          <p:nvPr/>
        </p:nvSpPr>
        <p:spPr>
          <a:xfrm>
            <a:off x="578565" y="3471223"/>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&lt;2&gt;</a:t>
            </a:r>
          </a:p>
        </p:txBody>
      </p:sp>
      <p:sp>
        <p:nvSpPr>
          <p:cNvPr id="13" name="Snip Single Corner Rectangle 8">
            <a:extLst>
              <a:ext uri="{FF2B5EF4-FFF2-40B4-BE49-F238E27FC236}">
                <a16:creationId xmlns:a16="http://schemas.microsoft.com/office/drawing/2014/main" id="{D533CA30-2042-C7D8-212D-3AB1F3A4F097}"/>
              </a:ext>
            </a:extLst>
          </p:cNvPr>
          <p:cNvSpPr/>
          <p:nvPr/>
        </p:nvSpPr>
        <p:spPr bwMode="auto">
          <a:xfrm>
            <a:off x="3026909" y="3795223"/>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9" name="Snip Single Corner Rectangle 8">
            <a:extLst>
              <a:ext uri="{FF2B5EF4-FFF2-40B4-BE49-F238E27FC236}">
                <a16:creationId xmlns:a16="http://schemas.microsoft.com/office/drawing/2014/main" id="{7108B78A-925B-12F1-A023-98C895057F8C}"/>
              </a:ext>
            </a:extLst>
          </p:cNvPr>
          <p:cNvSpPr/>
          <p:nvPr/>
        </p:nvSpPr>
        <p:spPr bwMode="auto">
          <a:xfrm>
            <a:off x="1340755"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22" name="Snip Single Corner Rectangle 8">
            <a:extLst>
              <a:ext uri="{FF2B5EF4-FFF2-40B4-BE49-F238E27FC236}">
                <a16:creationId xmlns:a16="http://schemas.microsoft.com/office/drawing/2014/main" id="{876E5F08-CC58-2C82-B731-8647B050545A}"/>
              </a:ext>
            </a:extLst>
          </p:cNvPr>
          <p:cNvSpPr/>
          <p:nvPr/>
        </p:nvSpPr>
        <p:spPr bwMode="auto">
          <a:xfrm>
            <a:off x="3026909"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 name="Rectangle 3">
            <a:extLst>
              <a:ext uri="{FF2B5EF4-FFF2-40B4-BE49-F238E27FC236}">
                <a16:creationId xmlns:a16="http://schemas.microsoft.com/office/drawing/2014/main" id="{D3022A3B-8B4C-4B9B-95D2-86AE594E107B}"/>
              </a:ext>
            </a:extLst>
          </p:cNvPr>
          <p:cNvSpPr/>
          <p:nvPr/>
        </p:nvSpPr>
        <p:spPr>
          <a:xfrm>
            <a:off x="578565" y="903627"/>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br>
              <a:rPr lang="en-US" sz="2000" dirty="0">
                <a:solidFill>
                  <a:schemeClr val="bg1"/>
                </a:solidFill>
              </a:rPr>
            </a:br>
            <a:r>
              <a:rPr lang="en-US" sz="2000" dirty="0">
                <a:solidFill>
                  <a:schemeClr val="bg1"/>
                </a:solidFill>
              </a:rPr>
              <a:t>   </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302690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134075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302690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376615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376776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D0C2AC1-0FC3-5226-AB8C-3F44325A8EEE}"/>
              </a:ext>
            </a:extLst>
          </p:cNvPr>
          <p:cNvSpPr/>
          <p:nvPr/>
        </p:nvSpPr>
        <p:spPr>
          <a:xfrm>
            <a:off x="5294475" y="903627"/>
            <a:ext cx="5892006"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p>
        </p:txBody>
      </p:sp>
      <p:sp>
        <p:nvSpPr>
          <p:cNvPr id="31" name="Snip Single Corner Rectangle 8">
            <a:extLst>
              <a:ext uri="{FF2B5EF4-FFF2-40B4-BE49-F238E27FC236}">
                <a16:creationId xmlns:a16="http://schemas.microsoft.com/office/drawing/2014/main" id="{3862A851-D2E3-5C0E-5C20-D398A4502660}"/>
              </a:ext>
            </a:extLst>
          </p:cNvPr>
          <p:cNvSpPr/>
          <p:nvPr/>
        </p:nvSpPr>
        <p:spPr bwMode="auto">
          <a:xfrm>
            <a:off x="774281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32" name="Snip Single Corner Rectangle 8">
            <a:extLst>
              <a:ext uri="{FF2B5EF4-FFF2-40B4-BE49-F238E27FC236}">
                <a16:creationId xmlns:a16="http://schemas.microsoft.com/office/drawing/2014/main" id="{69B0EA1C-CB4C-712A-77DE-FD5AF842E181}"/>
              </a:ext>
            </a:extLst>
          </p:cNvPr>
          <p:cNvSpPr/>
          <p:nvPr/>
        </p:nvSpPr>
        <p:spPr bwMode="auto">
          <a:xfrm>
            <a:off x="605666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33" name="Snip Single Corner Rectangle 8">
            <a:extLst>
              <a:ext uri="{FF2B5EF4-FFF2-40B4-BE49-F238E27FC236}">
                <a16:creationId xmlns:a16="http://schemas.microsoft.com/office/drawing/2014/main" id="{D4DDA4C7-78A1-645D-E5B8-74E384451AF4}"/>
              </a:ext>
            </a:extLst>
          </p:cNvPr>
          <p:cNvSpPr/>
          <p:nvPr/>
        </p:nvSpPr>
        <p:spPr bwMode="auto">
          <a:xfrm>
            <a:off x="774281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35" name="Straight Arrow Connector 34">
            <a:extLst>
              <a:ext uri="{FF2B5EF4-FFF2-40B4-BE49-F238E27FC236}">
                <a16:creationId xmlns:a16="http://schemas.microsoft.com/office/drawing/2014/main" id="{D678404C-1266-E007-A646-75CEDE534957}"/>
              </a:ext>
            </a:extLst>
          </p:cNvPr>
          <p:cNvCxnSpPr>
            <a:cxnSpLocks/>
          </p:cNvCxnSpPr>
          <p:nvPr/>
        </p:nvCxnSpPr>
        <p:spPr>
          <a:xfrm flipH="1" flipV="1">
            <a:off x="848206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69E185A-6603-602D-9F60-6346239D73C9}"/>
              </a:ext>
            </a:extLst>
          </p:cNvPr>
          <p:cNvSpPr/>
          <p:nvPr/>
        </p:nvSpPr>
        <p:spPr>
          <a:xfrm>
            <a:off x="11923485"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41" name="Rectangle 40">
            <a:extLst>
              <a:ext uri="{FF2B5EF4-FFF2-40B4-BE49-F238E27FC236}">
                <a16:creationId xmlns:a16="http://schemas.microsoft.com/office/drawing/2014/main" id="{4F64136A-83E5-78D4-8350-23CF4A701920}"/>
              </a:ext>
            </a:extLst>
          </p:cNvPr>
          <p:cNvSpPr/>
          <p:nvPr/>
        </p:nvSpPr>
        <p:spPr>
          <a:xfrm>
            <a:off x="10073135" y="946999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9" name="Rectangle 48">
            <a:extLst>
              <a:ext uri="{FF2B5EF4-FFF2-40B4-BE49-F238E27FC236}">
                <a16:creationId xmlns:a16="http://schemas.microsoft.com/office/drawing/2014/main" id="{C291642E-40C3-2452-5CD8-8C8DA0314586}"/>
              </a:ext>
            </a:extLst>
          </p:cNvPr>
          <p:cNvSpPr/>
          <p:nvPr/>
        </p:nvSpPr>
        <p:spPr>
          <a:xfrm>
            <a:off x="8248872"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50" name="Snip Single Corner Rectangle 8">
            <a:extLst>
              <a:ext uri="{FF2B5EF4-FFF2-40B4-BE49-F238E27FC236}">
                <a16:creationId xmlns:a16="http://schemas.microsoft.com/office/drawing/2014/main" id="{ADB656A9-0595-6EE7-4321-40946022C788}"/>
              </a:ext>
            </a:extLst>
          </p:cNvPr>
          <p:cNvSpPr/>
          <p:nvPr/>
        </p:nvSpPr>
        <p:spPr bwMode="auto">
          <a:xfrm>
            <a:off x="8401347" y="969363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1" name="Straight Arrow Connector 50">
            <a:extLst>
              <a:ext uri="{FF2B5EF4-FFF2-40B4-BE49-F238E27FC236}">
                <a16:creationId xmlns:a16="http://schemas.microsoft.com/office/drawing/2014/main" id="{D4A4F237-2DA1-4FF7-0906-8DA13FD1E60F}"/>
              </a:ext>
            </a:extLst>
          </p:cNvPr>
          <p:cNvCxnSpPr>
            <a:cxnSpLocks/>
            <a:stCxn id="50" idx="3"/>
          </p:cNvCxnSpPr>
          <p:nvPr/>
        </p:nvCxnSpPr>
        <p:spPr>
          <a:xfrm flipV="1">
            <a:off x="9058441" y="888364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Snip Single Corner Rectangle 8">
            <a:extLst>
              <a:ext uri="{FF2B5EF4-FFF2-40B4-BE49-F238E27FC236}">
                <a16:creationId xmlns:a16="http://schemas.microsoft.com/office/drawing/2014/main" id="{D2576B3C-D347-AA7A-3E26-EC7A915D4010}"/>
              </a:ext>
            </a:extLst>
          </p:cNvPr>
          <p:cNvSpPr/>
          <p:nvPr/>
        </p:nvSpPr>
        <p:spPr bwMode="auto">
          <a:xfrm>
            <a:off x="1024707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53" name="Snip Single Corner Rectangle 8">
            <a:extLst>
              <a:ext uri="{FF2B5EF4-FFF2-40B4-BE49-F238E27FC236}">
                <a16:creationId xmlns:a16="http://schemas.microsoft.com/office/drawing/2014/main" id="{C7579DC0-3E69-7B55-EDDB-2A6BD03895AB}"/>
              </a:ext>
            </a:extLst>
          </p:cNvPr>
          <p:cNvSpPr/>
          <p:nvPr/>
        </p:nvSpPr>
        <p:spPr bwMode="auto">
          <a:xfrm>
            <a:off x="1205449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4" name="Straight Arrow Connector 53">
            <a:extLst>
              <a:ext uri="{FF2B5EF4-FFF2-40B4-BE49-F238E27FC236}">
                <a16:creationId xmlns:a16="http://schemas.microsoft.com/office/drawing/2014/main" id="{5C858827-7B00-83AF-EFB9-0751E2E2B90D}"/>
              </a:ext>
            </a:extLst>
          </p:cNvPr>
          <p:cNvCxnSpPr>
            <a:cxnSpLocks/>
            <a:stCxn id="53" idx="3"/>
          </p:cNvCxnSpPr>
          <p:nvPr/>
        </p:nvCxnSpPr>
        <p:spPr>
          <a:xfrm flipH="1" flipV="1">
            <a:off x="10907068" y="888364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67E7783-CD8E-0D67-B1E1-B1018D580DBB}"/>
              </a:ext>
            </a:extLst>
          </p:cNvPr>
          <p:cNvCxnSpPr>
            <a:cxnSpLocks/>
            <a:stCxn id="52" idx="3"/>
          </p:cNvCxnSpPr>
          <p:nvPr/>
        </p:nvCxnSpPr>
        <p:spPr>
          <a:xfrm flipV="1">
            <a:off x="10904169" y="888364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5A81708B-B29A-5156-D398-B670656AFB55}"/>
              </a:ext>
            </a:extLst>
          </p:cNvPr>
          <p:cNvSpPr/>
          <p:nvPr/>
        </p:nvSpPr>
        <p:spPr>
          <a:xfrm>
            <a:off x="5294475" y="3685463"/>
            <a:ext cx="5892802"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58" name="Snip Single Corner Rectangle 8">
            <a:extLst>
              <a:ext uri="{FF2B5EF4-FFF2-40B4-BE49-F238E27FC236}">
                <a16:creationId xmlns:a16="http://schemas.microsoft.com/office/drawing/2014/main" id="{BF7A7608-41CF-CFF0-FF6E-523E5EC4A323}"/>
              </a:ext>
            </a:extLst>
          </p:cNvPr>
          <p:cNvSpPr/>
          <p:nvPr/>
        </p:nvSpPr>
        <p:spPr bwMode="auto">
          <a:xfrm>
            <a:off x="7785721" y="3786863"/>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59" name="Snip Single Corner Rectangle 8">
            <a:extLst>
              <a:ext uri="{FF2B5EF4-FFF2-40B4-BE49-F238E27FC236}">
                <a16:creationId xmlns:a16="http://schemas.microsoft.com/office/drawing/2014/main" id="{AED171A9-8B82-2336-F0E0-90AF88EFA743}"/>
              </a:ext>
            </a:extLst>
          </p:cNvPr>
          <p:cNvSpPr/>
          <p:nvPr/>
        </p:nvSpPr>
        <p:spPr bwMode="auto">
          <a:xfrm>
            <a:off x="9420387" y="3803710"/>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cxnSp>
        <p:nvCxnSpPr>
          <p:cNvPr id="37" name="Straight Arrow Connector 36">
            <a:extLst>
              <a:ext uri="{FF2B5EF4-FFF2-40B4-BE49-F238E27FC236}">
                <a16:creationId xmlns:a16="http://schemas.microsoft.com/office/drawing/2014/main" id="{A9848CDD-2BE4-D67A-A8F6-7138E2A6D6E9}"/>
              </a:ext>
            </a:extLst>
          </p:cNvPr>
          <p:cNvCxnSpPr>
            <a:cxnSpLocks/>
          </p:cNvCxnSpPr>
          <p:nvPr/>
        </p:nvCxnSpPr>
        <p:spPr>
          <a:xfrm flipV="1">
            <a:off x="848367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DE17DFD9-DCB8-2F25-5300-47B11195D8D8}"/>
              </a:ext>
            </a:extLst>
          </p:cNvPr>
          <p:cNvSpPr/>
          <p:nvPr/>
        </p:nvSpPr>
        <p:spPr>
          <a:xfrm>
            <a:off x="9566709"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&lt;2.C&gt;</a:t>
            </a:r>
            <a:endParaRPr lang="en-GB" sz="1400" dirty="0">
              <a:solidFill>
                <a:schemeClr val="bg1"/>
              </a:solidFill>
            </a:endParaRPr>
          </a:p>
        </p:txBody>
      </p:sp>
      <p:sp>
        <p:nvSpPr>
          <p:cNvPr id="61" name="Rectangle 60">
            <a:extLst>
              <a:ext uri="{FF2B5EF4-FFF2-40B4-BE49-F238E27FC236}">
                <a16:creationId xmlns:a16="http://schemas.microsoft.com/office/drawing/2014/main" id="{CD86F202-1663-7702-CC17-A3A1C0B93EA7}"/>
              </a:ext>
            </a:extLst>
          </p:cNvPr>
          <p:cNvSpPr/>
          <p:nvPr/>
        </p:nvSpPr>
        <p:spPr>
          <a:xfrm>
            <a:off x="7716359" y="499180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&lt;2.B&gt;</a:t>
            </a:r>
            <a:endParaRPr lang="en-GB" sz="1400" dirty="0">
              <a:solidFill>
                <a:schemeClr val="bg1"/>
              </a:solidFill>
            </a:endParaRPr>
          </a:p>
        </p:txBody>
      </p:sp>
      <p:sp>
        <p:nvSpPr>
          <p:cNvPr id="62" name="Rectangle 61">
            <a:extLst>
              <a:ext uri="{FF2B5EF4-FFF2-40B4-BE49-F238E27FC236}">
                <a16:creationId xmlns:a16="http://schemas.microsoft.com/office/drawing/2014/main" id="{E17BD3F9-9566-9FF6-95AF-BF9E3EE77FC2}"/>
              </a:ext>
            </a:extLst>
          </p:cNvPr>
          <p:cNvSpPr/>
          <p:nvPr/>
        </p:nvSpPr>
        <p:spPr>
          <a:xfrm>
            <a:off x="5892096"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&lt;2.A&gt;</a:t>
            </a:r>
            <a:endParaRPr lang="en-GB" sz="1400" dirty="0">
              <a:solidFill>
                <a:schemeClr val="bg1"/>
              </a:solidFill>
            </a:endParaRPr>
          </a:p>
        </p:txBody>
      </p:sp>
      <p:sp>
        <p:nvSpPr>
          <p:cNvPr id="63" name="Snip Single Corner Rectangle 8">
            <a:extLst>
              <a:ext uri="{FF2B5EF4-FFF2-40B4-BE49-F238E27FC236}">
                <a16:creationId xmlns:a16="http://schemas.microsoft.com/office/drawing/2014/main" id="{2F9B440B-4E95-1DCD-4CCA-66510F3CDFAA}"/>
              </a:ext>
            </a:extLst>
          </p:cNvPr>
          <p:cNvSpPr/>
          <p:nvPr/>
        </p:nvSpPr>
        <p:spPr bwMode="auto">
          <a:xfrm>
            <a:off x="6044571" y="521544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4" name="Straight Arrow Connector 63">
            <a:extLst>
              <a:ext uri="{FF2B5EF4-FFF2-40B4-BE49-F238E27FC236}">
                <a16:creationId xmlns:a16="http://schemas.microsoft.com/office/drawing/2014/main" id="{A5D61B7D-27E0-5BE2-F520-A19C0312F5DE}"/>
              </a:ext>
            </a:extLst>
          </p:cNvPr>
          <p:cNvCxnSpPr>
            <a:cxnSpLocks/>
            <a:stCxn id="63" idx="3"/>
          </p:cNvCxnSpPr>
          <p:nvPr/>
        </p:nvCxnSpPr>
        <p:spPr>
          <a:xfrm flipV="1">
            <a:off x="6701665" y="440545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Snip Single Corner Rectangle 8">
            <a:extLst>
              <a:ext uri="{FF2B5EF4-FFF2-40B4-BE49-F238E27FC236}">
                <a16:creationId xmlns:a16="http://schemas.microsoft.com/office/drawing/2014/main" id="{CEFF7414-9C4A-1D3E-A63F-5BCB31535C75}"/>
              </a:ext>
            </a:extLst>
          </p:cNvPr>
          <p:cNvSpPr/>
          <p:nvPr/>
        </p:nvSpPr>
        <p:spPr bwMode="auto">
          <a:xfrm>
            <a:off x="789029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66" name="Snip Single Corner Rectangle 8">
            <a:extLst>
              <a:ext uri="{FF2B5EF4-FFF2-40B4-BE49-F238E27FC236}">
                <a16:creationId xmlns:a16="http://schemas.microsoft.com/office/drawing/2014/main" id="{92F6EA2C-059D-61CE-18AA-94248A029A5F}"/>
              </a:ext>
            </a:extLst>
          </p:cNvPr>
          <p:cNvSpPr/>
          <p:nvPr/>
        </p:nvSpPr>
        <p:spPr bwMode="auto">
          <a:xfrm>
            <a:off x="969771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7" name="Straight Arrow Connector 66">
            <a:extLst>
              <a:ext uri="{FF2B5EF4-FFF2-40B4-BE49-F238E27FC236}">
                <a16:creationId xmlns:a16="http://schemas.microsoft.com/office/drawing/2014/main" id="{900390FD-D680-3A31-660C-456E8812346E}"/>
              </a:ext>
            </a:extLst>
          </p:cNvPr>
          <p:cNvCxnSpPr>
            <a:cxnSpLocks/>
            <a:stCxn id="66" idx="3"/>
          </p:cNvCxnSpPr>
          <p:nvPr/>
        </p:nvCxnSpPr>
        <p:spPr>
          <a:xfrm flipH="1" flipV="1">
            <a:off x="8550292" y="440545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AAC9020-6A59-CB5F-ED03-11807D9DCE81}"/>
              </a:ext>
            </a:extLst>
          </p:cNvPr>
          <p:cNvCxnSpPr>
            <a:cxnSpLocks/>
            <a:stCxn id="65" idx="3"/>
          </p:cNvCxnSpPr>
          <p:nvPr/>
        </p:nvCxnSpPr>
        <p:spPr>
          <a:xfrm flipV="1">
            <a:off x="8547393" y="440545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38D541-0649-CA65-70E6-705F60CCE960}"/>
              </a:ext>
            </a:extLst>
          </p:cNvPr>
          <p:cNvCxnSpPr>
            <a:cxnSpLocks/>
          </p:cNvCxnSpPr>
          <p:nvPr/>
        </p:nvCxnSpPr>
        <p:spPr>
          <a:xfrm>
            <a:off x="5029200" y="85648"/>
            <a:ext cx="0" cy="6658052"/>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
        <p:nvSpPr>
          <p:cNvPr id="72" name="Snip Single Corner Rectangle 8">
            <a:extLst>
              <a:ext uri="{FF2B5EF4-FFF2-40B4-BE49-F238E27FC236}">
                <a16:creationId xmlns:a16="http://schemas.microsoft.com/office/drawing/2014/main" id="{E3069F25-C1A3-5C4F-E825-DADA5B8C278B}"/>
              </a:ext>
            </a:extLst>
          </p:cNvPr>
          <p:cNvSpPr/>
          <p:nvPr/>
        </p:nvSpPr>
        <p:spPr bwMode="auto">
          <a:xfrm>
            <a:off x="9420387" y="2193639"/>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Tree>
    <p:extLst>
      <p:ext uri="{BB962C8B-B14F-4D97-AF65-F5344CB8AC3E}">
        <p14:creationId xmlns:p14="http://schemas.microsoft.com/office/powerpoint/2010/main" val="2474836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3354457" y="1749669"/>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3354459" y="4112799"/>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3354457" y="5294364"/>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3354457"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6099935"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608979" y="2931234"/>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6748078" y="5735287"/>
            <a:ext cx="2340000" cy="360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8078" y="4328799"/>
            <a:ext cx="2340000" cy="360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8078" y="4796799"/>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8078" y="5266043"/>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608979" y="4112799"/>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608979" y="5294364"/>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594414"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4221675" y="2628451"/>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2848936"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1778979" y="3507234"/>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1778979" y="4688799"/>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4524457" y="3507234"/>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524457" y="4688799"/>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5694457" y="3219234"/>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334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65C6-5251-9023-5C5B-F0AE8E96E1CA}"/>
              </a:ext>
            </a:extLst>
          </p:cNvPr>
          <p:cNvSpPr>
            <a:spLocks noGrp="1"/>
          </p:cNvSpPr>
          <p:nvPr>
            <p:ph type="title"/>
          </p:nvPr>
        </p:nvSpPr>
        <p:spPr/>
        <p:txBody>
          <a:bodyPr/>
          <a:lstStyle/>
          <a:p>
            <a:r>
              <a:rPr lang="en-US" dirty="0"/>
              <a:t>Class / Pack view </a:t>
            </a:r>
          </a:p>
        </p:txBody>
      </p:sp>
      <p:sp>
        <p:nvSpPr>
          <p:cNvPr id="3" name="Text Placeholder 2">
            <a:extLst>
              <a:ext uri="{FF2B5EF4-FFF2-40B4-BE49-F238E27FC236}">
                <a16:creationId xmlns:a16="http://schemas.microsoft.com/office/drawing/2014/main" id="{8E0AEC11-1361-BA99-1988-E44E73D71C82}"/>
              </a:ext>
            </a:extLst>
          </p:cNvPr>
          <p:cNvSpPr>
            <a:spLocks noGrp="1"/>
          </p:cNvSpPr>
          <p:nvPr>
            <p:ph type="body" sz="quarter" idx="13"/>
          </p:nvPr>
        </p:nvSpPr>
        <p:spPr/>
        <p:txBody>
          <a:bodyPr/>
          <a:lstStyle/>
          <a:p>
            <a:endParaRPr lang="en-US"/>
          </a:p>
        </p:txBody>
      </p:sp>
      <p:sp>
        <p:nvSpPr>
          <p:cNvPr id="6" name="Rectangle 5">
            <a:extLst>
              <a:ext uri="{FF2B5EF4-FFF2-40B4-BE49-F238E27FC236}">
                <a16:creationId xmlns:a16="http://schemas.microsoft.com/office/drawing/2014/main" id="{44587ED4-13DD-038E-110D-4E812E2E4A30}"/>
              </a:ext>
            </a:extLst>
          </p:cNvPr>
          <p:cNvSpPr/>
          <p:nvPr/>
        </p:nvSpPr>
        <p:spPr>
          <a:xfrm>
            <a:off x="4166149" y="4858465"/>
            <a:ext cx="3657599" cy="55129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Device</a:t>
            </a:r>
            <a:br>
              <a:rPr lang="en-US" sz="1600" dirty="0"/>
            </a:br>
            <a:r>
              <a:rPr lang="en-US" sz="1400" dirty="0"/>
              <a:t>- pack vendor::DFP</a:t>
            </a:r>
            <a:endParaRPr lang="en-US" sz="1600" dirty="0"/>
          </a:p>
        </p:txBody>
      </p:sp>
      <p:sp>
        <p:nvSpPr>
          <p:cNvPr id="7" name="Rectangle 6">
            <a:extLst>
              <a:ext uri="{FF2B5EF4-FFF2-40B4-BE49-F238E27FC236}">
                <a16:creationId xmlns:a16="http://schemas.microsoft.com/office/drawing/2014/main" id="{63D47D1A-221B-E7C8-F06D-176C0F3F2AC3}"/>
              </a:ext>
            </a:extLst>
          </p:cNvPr>
          <p:cNvSpPr/>
          <p:nvPr/>
        </p:nvSpPr>
        <p:spPr>
          <a:xfrm>
            <a:off x="4166149" y="5470575"/>
            <a:ext cx="3657599" cy="5512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a:t>
            </a:r>
            <a:br>
              <a:rPr lang="en-US" sz="1600" dirty="0"/>
            </a:br>
            <a:r>
              <a:rPr lang="en-US" sz="1400" dirty="0"/>
              <a:t>- pack Arm::CMSIS</a:t>
            </a:r>
            <a:endParaRPr lang="en-US" sz="1600" dirty="0"/>
          </a:p>
        </p:txBody>
      </p:sp>
      <p:sp>
        <p:nvSpPr>
          <p:cNvPr id="10" name="Rectangle 9">
            <a:extLst>
              <a:ext uri="{FF2B5EF4-FFF2-40B4-BE49-F238E27FC236}">
                <a16:creationId xmlns:a16="http://schemas.microsoft.com/office/drawing/2014/main" id="{7946F206-BB82-C03C-9E07-BD22080554E1}"/>
              </a:ext>
            </a:extLst>
          </p:cNvPr>
          <p:cNvSpPr/>
          <p:nvPr/>
        </p:nvSpPr>
        <p:spPr>
          <a:xfrm>
            <a:off x="4166149" y="4227512"/>
            <a:ext cx="3657599" cy="57258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vendor::HAL-Interface</a:t>
            </a:r>
            <a:endParaRPr lang="en-US" sz="1600" dirty="0"/>
          </a:p>
        </p:txBody>
      </p:sp>
      <p:sp>
        <p:nvSpPr>
          <p:cNvPr id="11" name="Rectangle 10">
            <a:extLst>
              <a:ext uri="{FF2B5EF4-FFF2-40B4-BE49-F238E27FC236}">
                <a16:creationId xmlns:a16="http://schemas.microsoft.com/office/drawing/2014/main" id="{B1C399F7-A2ED-5AC0-133F-1B46FFE792FF}"/>
              </a:ext>
            </a:extLst>
          </p:cNvPr>
          <p:cNvSpPr/>
          <p:nvPr/>
        </p:nvSpPr>
        <p:spPr>
          <a:xfrm>
            <a:off x="7974978" y="5470575"/>
            <a:ext cx="3657599" cy="5512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Arm::CMSIS-Driver</a:t>
            </a:r>
            <a:endParaRPr lang="en-US" sz="1600" dirty="0"/>
          </a:p>
        </p:txBody>
      </p:sp>
      <p:sp>
        <p:nvSpPr>
          <p:cNvPr id="12" name="Rectangle 11">
            <a:extLst>
              <a:ext uri="{FF2B5EF4-FFF2-40B4-BE49-F238E27FC236}">
                <a16:creationId xmlns:a16="http://schemas.microsoft.com/office/drawing/2014/main" id="{131BCB5D-8C42-44C7-20E7-400A71165F59}"/>
              </a:ext>
            </a:extLst>
          </p:cNvPr>
          <p:cNvSpPr/>
          <p:nvPr/>
        </p:nvSpPr>
        <p:spPr>
          <a:xfrm>
            <a:off x="7974978" y="4603443"/>
            <a:ext cx="3657599" cy="78357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CMSIS:RTOS2</a:t>
            </a:r>
            <a:br>
              <a:rPr lang="en-US" sz="1600" dirty="0"/>
            </a:br>
            <a:r>
              <a:rPr lang="en-US" sz="1600" dirty="0" err="1"/>
              <a:t>RTOS&amp;FreeRTOS</a:t>
            </a:r>
            <a:r>
              <a:rPr lang="en-US" sz="1600" dirty="0"/>
              <a:t> </a:t>
            </a:r>
            <a:br>
              <a:rPr lang="en-US" sz="1600" dirty="0"/>
            </a:br>
            <a:r>
              <a:rPr lang="en-US" sz="1400" dirty="0"/>
              <a:t>- pack Arm::CMSIS-FreeRTOS</a:t>
            </a:r>
            <a:endParaRPr lang="en-US" sz="1600" dirty="0"/>
          </a:p>
        </p:txBody>
      </p:sp>
      <p:sp>
        <p:nvSpPr>
          <p:cNvPr id="14" name="Rectangle 13">
            <a:extLst>
              <a:ext uri="{FF2B5EF4-FFF2-40B4-BE49-F238E27FC236}">
                <a16:creationId xmlns:a16="http://schemas.microsoft.com/office/drawing/2014/main" id="{6D78579D-D622-6B77-E7B3-0C826E950931}"/>
              </a:ext>
            </a:extLst>
          </p:cNvPr>
          <p:cNvSpPr/>
          <p:nvPr/>
        </p:nvSpPr>
        <p:spPr>
          <a:xfrm>
            <a:off x="4166149" y="3600302"/>
            <a:ext cx="3657598" cy="5513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Network</a:t>
            </a:r>
            <a:br>
              <a:rPr lang="en-US" sz="1600" dirty="0"/>
            </a:br>
            <a:r>
              <a:rPr lang="en-US" sz="1400" dirty="0"/>
              <a:t> - pack: </a:t>
            </a:r>
            <a:r>
              <a:rPr lang="en-US" sz="1400" dirty="0" err="1"/>
              <a:t>lwIP</a:t>
            </a:r>
            <a:r>
              <a:rPr lang="en-US" sz="1400" dirty="0"/>
              <a:t>::</a:t>
            </a:r>
            <a:r>
              <a:rPr lang="en-US" sz="1400" dirty="0" err="1"/>
              <a:t>lwIP</a:t>
            </a:r>
            <a:endParaRPr lang="en-US" sz="1600" dirty="0"/>
          </a:p>
        </p:txBody>
      </p:sp>
      <p:sp>
        <p:nvSpPr>
          <p:cNvPr id="15" name="Rectangle 14">
            <a:extLst>
              <a:ext uri="{FF2B5EF4-FFF2-40B4-BE49-F238E27FC236}">
                <a16:creationId xmlns:a16="http://schemas.microsoft.com/office/drawing/2014/main" id="{F7AA3C24-53EA-07AA-525B-E8D59E630516}"/>
              </a:ext>
            </a:extLst>
          </p:cNvPr>
          <p:cNvSpPr/>
          <p:nvPr/>
        </p:nvSpPr>
        <p:spPr>
          <a:xfrm>
            <a:off x="4166149" y="2974427"/>
            <a:ext cx="3657599" cy="551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Utility </a:t>
            </a:r>
            <a:br>
              <a:rPr lang="en-US" sz="1600" dirty="0"/>
            </a:br>
            <a:r>
              <a:rPr lang="en-US" sz="1400" dirty="0"/>
              <a:t>- pack </a:t>
            </a:r>
            <a:r>
              <a:rPr lang="en-US" sz="1400" dirty="0" err="1"/>
              <a:t>MDK-Pack:IoT-Socket</a:t>
            </a:r>
            <a:endParaRPr lang="en-US" sz="1600" dirty="0"/>
          </a:p>
        </p:txBody>
      </p:sp>
      <p:sp>
        <p:nvSpPr>
          <p:cNvPr id="16" name="Rectangle 15">
            <a:extLst>
              <a:ext uri="{FF2B5EF4-FFF2-40B4-BE49-F238E27FC236}">
                <a16:creationId xmlns:a16="http://schemas.microsoft.com/office/drawing/2014/main" id="{B7E267C5-7365-8DA0-CAC5-8A95EE8A7853}"/>
              </a:ext>
            </a:extLst>
          </p:cNvPr>
          <p:cNvSpPr/>
          <p:nvPr/>
        </p:nvSpPr>
        <p:spPr>
          <a:xfrm>
            <a:off x="4166148" y="2336151"/>
            <a:ext cx="3657599" cy="5513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Client</a:t>
            </a:r>
          </a:p>
        </p:txBody>
      </p:sp>
    </p:spTree>
    <p:extLst>
      <p:ext uri="{BB962C8B-B14F-4D97-AF65-F5344CB8AC3E}">
        <p14:creationId xmlns:p14="http://schemas.microsoft.com/office/powerpoint/2010/main" val="12686246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dirty="0"/>
              <a:t>Software components – Taxonomy</a:t>
            </a:r>
          </a:p>
        </p:txBody>
      </p:sp>
      <p:sp>
        <p:nvSpPr>
          <p:cNvPr id="3" name="Content Placeholder 2">
            <a:extLst>
              <a:ext uri="{FF2B5EF4-FFF2-40B4-BE49-F238E27FC236}">
                <a16:creationId xmlns:a16="http://schemas.microsoft.com/office/drawing/2014/main" id="{9E021C2B-F01E-4A90-A2CE-65035B717809}"/>
              </a:ext>
            </a:extLst>
          </p:cNvPr>
          <p:cNvSpPr>
            <a:spLocks noGrp="1"/>
          </p:cNvSpPr>
          <p:nvPr>
            <p:ph idx="1"/>
          </p:nvPr>
        </p:nvSpPr>
        <p:spPr/>
        <p:txBody>
          <a:bodyPr/>
          <a:lstStyle/>
          <a:p>
            <a:r>
              <a:rPr lang="en-GB" dirty="0"/>
              <a:t>Software component have these attributes that are used to identify them:</a:t>
            </a:r>
          </a:p>
          <a:p>
            <a:pPr lvl="1"/>
            <a:r>
              <a:rPr lang="en-US" dirty="0"/>
              <a:t>Component Class (</a:t>
            </a:r>
            <a:r>
              <a:rPr lang="en-US" dirty="0" err="1"/>
              <a:t>Cclass</a:t>
            </a:r>
            <a:r>
              <a:rPr lang="en-US" dirty="0"/>
              <a:t>): examples are </a:t>
            </a:r>
            <a:r>
              <a:rPr lang="en-US" b="1" dirty="0"/>
              <a:t>CMSIS</a:t>
            </a:r>
            <a:r>
              <a:rPr lang="en-US" dirty="0"/>
              <a:t>, </a:t>
            </a:r>
            <a:r>
              <a:rPr lang="en-US" b="1" dirty="0"/>
              <a:t>Device</a:t>
            </a:r>
            <a:r>
              <a:rPr lang="en-US" dirty="0"/>
              <a:t>, </a:t>
            </a:r>
            <a:r>
              <a:rPr lang="en-US" b="1" dirty="0"/>
              <a:t>File System</a:t>
            </a:r>
          </a:p>
          <a:p>
            <a:pPr lvl="1"/>
            <a:r>
              <a:rPr lang="en-US" dirty="0"/>
              <a:t>Component Group (</a:t>
            </a:r>
            <a:r>
              <a:rPr lang="en-US" dirty="0" err="1"/>
              <a:t>Cgroup</a:t>
            </a:r>
            <a:r>
              <a:rPr lang="en-US" dirty="0"/>
              <a:t>): examples are </a:t>
            </a:r>
            <a:r>
              <a:rPr lang="en-US" b="1" dirty="0"/>
              <a:t>CMSIS:RTOS</a:t>
            </a:r>
            <a:r>
              <a:rPr lang="en-US" dirty="0"/>
              <a:t>, </a:t>
            </a:r>
            <a:r>
              <a:rPr lang="en-US" b="1" dirty="0" err="1"/>
              <a:t>Device:Startup</a:t>
            </a:r>
            <a:r>
              <a:rPr lang="en-US" dirty="0"/>
              <a:t>, </a:t>
            </a:r>
            <a:r>
              <a:rPr lang="en-US" b="1" dirty="0"/>
              <a:t>File </a:t>
            </a:r>
            <a:r>
              <a:rPr lang="en-US" b="1" dirty="0" err="1"/>
              <a:t>System:CORE</a:t>
            </a:r>
            <a:endParaRPr lang="en-US" b="1" dirty="0"/>
          </a:p>
          <a:p>
            <a:pPr lvl="1"/>
            <a:r>
              <a:rPr lang="en-US" dirty="0"/>
              <a:t>Component Version (</a:t>
            </a:r>
            <a:r>
              <a:rPr lang="en-US" dirty="0" err="1"/>
              <a:t>Cversion</a:t>
            </a:r>
            <a:r>
              <a:rPr lang="en-US" dirty="0"/>
              <a:t>): the version number of the software component</a:t>
            </a:r>
          </a:p>
          <a:p>
            <a:endParaRPr lang="en-GB" dirty="0"/>
          </a:p>
          <a:p>
            <a:r>
              <a:rPr lang="en-GB" dirty="0"/>
              <a:t>Optionally, a software component may have additional attributes:</a:t>
            </a:r>
          </a:p>
          <a:p>
            <a:pPr lvl="1"/>
            <a:r>
              <a:rPr lang="en-US" dirty="0"/>
              <a:t>Component Sub-Group (</a:t>
            </a:r>
            <a:r>
              <a:rPr lang="en-US" dirty="0" err="1"/>
              <a:t>Csub</a:t>
            </a:r>
            <a:r>
              <a:rPr lang="en-US" dirty="0"/>
              <a:t>): examples are </a:t>
            </a:r>
            <a:r>
              <a:rPr lang="en-US" b="1" dirty="0" err="1"/>
              <a:t>CMSIS:RTOS:MyRTOS</a:t>
            </a:r>
            <a:r>
              <a:rPr lang="en-US" dirty="0"/>
              <a:t>, </a:t>
            </a:r>
            <a:r>
              <a:rPr lang="en-US" b="1" dirty="0" err="1"/>
              <a:t>Device:Driver</a:t>
            </a:r>
            <a:r>
              <a:rPr lang="en-US" b="1" dirty="0"/>
              <a:t> </a:t>
            </a:r>
            <a:r>
              <a:rPr lang="en-US" b="1" dirty="0" err="1"/>
              <a:t>USBD:Full-speed</a:t>
            </a:r>
            <a:endParaRPr lang="en-US" b="1" dirty="0"/>
          </a:p>
          <a:p>
            <a:pPr lvl="1"/>
            <a:r>
              <a:rPr lang="en-US" dirty="0"/>
              <a:t>Component Variant (</a:t>
            </a:r>
            <a:r>
              <a:rPr lang="en-US" dirty="0" err="1"/>
              <a:t>Cvariant</a:t>
            </a:r>
            <a:r>
              <a:rPr lang="en-US" dirty="0"/>
              <a:t>): a variant of the software component: </a:t>
            </a:r>
            <a:r>
              <a:rPr lang="en-US" b="1" dirty="0" err="1"/>
              <a:t>RTOS:FreeRTOS</a:t>
            </a:r>
            <a:endParaRPr lang="en-US" b="1" dirty="0"/>
          </a:p>
          <a:p>
            <a:pPr lvl="1"/>
            <a:r>
              <a:rPr lang="en-US" dirty="0"/>
              <a:t>Component Vendor (</a:t>
            </a:r>
            <a:r>
              <a:rPr lang="en-US" dirty="0" err="1"/>
              <a:t>Cvendor</a:t>
            </a:r>
            <a:r>
              <a:rPr lang="en-US" dirty="0"/>
              <a:t>): the supplier of the software component</a:t>
            </a:r>
          </a:p>
          <a:p>
            <a:pPr lvl="1"/>
            <a:endParaRPr lang="en-US" dirty="0"/>
          </a:p>
          <a:p>
            <a:pPr lvl="1"/>
            <a:endParaRPr lang="en-US" dirty="0"/>
          </a:p>
        </p:txBody>
      </p:sp>
    </p:spTree>
    <p:extLst>
      <p:ext uri="{BB962C8B-B14F-4D97-AF65-F5344CB8AC3E}">
        <p14:creationId xmlns:p14="http://schemas.microsoft.com/office/powerpoint/2010/main" val="10758609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Bundles</a:t>
            </a:r>
            <a:endParaRPr lang="en-US" dirty="0"/>
          </a:p>
        </p:txBody>
      </p:sp>
      <p:sp>
        <p:nvSpPr>
          <p:cNvPr id="22" name="Content Placeholder 21">
            <a:extLst>
              <a:ext uri="{FF2B5EF4-FFF2-40B4-BE49-F238E27FC236}">
                <a16:creationId xmlns:a16="http://schemas.microsoft.com/office/drawing/2014/main" id="{87692C96-1A31-4F6A-828D-1B6821B5B26F}"/>
              </a:ext>
            </a:extLst>
          </p:cNvPr>
          <p:cNvSpPr>
            <a:spLocks noGrp="1"/>
          </p:cNvSpPr>
          <p:nvPr>
            <p:ph idx="1"/>
          </p:nvPr>
        </p:nvSpPr>
        <p:spPr>
          <a:xfrm>
            <a:off x="492124" y="1479468"/>
            <a:ext cx="6037011" cy="4086225"/>
          </a:xfrm>
        </p:spPr>
        <p:txBody>
          <a:bodyPr/>
          <a:lstStyle/>
          <a:p>
            <a:r>
              <a:rPr lang="en-GB" dirty="0"/>
              <a:t>A bundle is a variant on the </a:t>
            </a:r>
            <a:r>
              <a:rPr lang="en-GB" dirty="0" err="1"/>
              <a:t>Cclass</a:t>
            </a:r>
            <a:r>
              <a:rPr lang="en-GB" dirty="0"/>
              <a:t> level.</a:t>
            </a:r>
          </a:p>
          <a:p>
            <a:r>
              <a:rPr lang="en-GB" dirty="0"/>
              <a:t>It specifies the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a collection of interdependent components.</a:t>
            </a:r>
          </a:p>
          <a:p>
            <a:r>
              <a:rPr lang="en-GB" dirty="0"/>
              <a:t>Components within a bundle inherit the attributes set by the bundle and must not set these attributes again.</a:t>
            </a:r>
          </a:p>
          <a:p>
            <a:r>
              <a:rPr lang="en-GB" dirty="0"/>
              <a:t>Bundles ensure consistency of attributes across multiple interworking components and restrict the mix and match of components within a </a:t>
            </a:r>
            <a:r>
              <a:rPr lang="en-GB" dirty="0" err="1"/>
              <a:t>Cclass</a:t>
            </a:r>
            <a:r>
              <a:rPr lang="en-GB" dirty="0"/>
              <a:t> from different solutions.</a:t>
            </a:r>
            <a:endParaRPr lang="en-US" dirty="0"/>
          </a:p>
        </p:txBody>
      </p:sp>
      <p:sp>
        <p:nvSpPr>
          <p:cNvPr id="4" name="Rectangle 3">
            <a:extLst>
              <a:ext uri="{FF2B5EF4-FFF2-40B4-BE49-F238E27FC236}">
                <a16:creationId xmlns:a16="http://schemas.microsoft.com/office/drawing/2014/main" id="{D3022A3B-8B4C-4B9B-95D2-86AE594E107B}"/>
              </a:ext>
            </a:extLst>
          </p:cNvPr>
          <p:cNvSpPr/>
          <p:nvPr/>
        </p:nvSpPr>
        <p:spPr>
          <a:xfrm>
            <a:off x="6670306" y="1479468"/>
            <a:ext cx="5315117" cy="2088683"/>
          </a:xfrm>
          <a:prstGeom prst="rect">
            <a:avLst/>
          </a:prstGeom>
          <a:noFill/>
          <a:ln w="38100">
            <a:solidFill>
              <a:srgbClr val="0091BD"/>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a:r>
              <a:rPr lang="en-US" sz="2000" dirty="0">
                <a:solidFill>
                  <a:sysClr val="windowText" lastClr="000000"/>
                </a:solidFill>
              </a:rPr>
              <a:t>Bundle</a:t>
            </a:r>
          </a:p>
        </p:txBody>
      </p:sp>
      <p:sp>
        <p:nvSpPr>
          <p:cNvPr id="11" name="Rectangle 10">
            <a:extLst>
              <a:ext uri="{FF2B5EF4-FFF2-40B4-BE49-F238E27FC236}">
                <a16:creationId xmlns:a16="http://schemas.microsoft.com/office/drawing/2014/main" id="{620B1610-9698-4F12-A0EF-CDACA337CBE0}"/>
              </a:ext>
            </a:extLst>
          </p:cNvPr>
          <p:cNvSpPr/>
          <p:nvPr/>
        </p:nvSpPr>
        <p:spPr>
          <a:xfrm>
            <a:off x="7165641"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A</a:t>
            </a:r>
          </a:p>
        </p:txBody>
      </p:sp>
      <p:sp>
        <p:nvSpPr>
          <p:cNvPr id="12" name="Rectangle 11">
            <a:extLst>
              <a:ext uri="{FF2B5EF4-FFF2-40B4-BE49-F238E27FC236}">
                <a16:creationId xmlns:a16="http://schemas.microsoft.com/office/drawing/2014/main" id="{9558163B-A8A2-4DA2-88F1-89B0C135B051}"/>
              </a:ext>
            </a:extLst>
          </p:cNvPr>
          <p:cNvSpPr/>
          <p:nvPr/>
        </p:nvSpPr>
        <p:spPr>
          <a:xfrm>
            <a:off x="8806248" y="164735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B</a:t>
            </a:r>
          </a:p>
        </p:txBody>
      </p:sp>
      <p:sp>
        <p:nvSpPr>
          <p:cNvPr id="13" name="Rectangle 12">
            <a:extLst>
              <a:ext uri="{FF2B5EF4-FFF2-40B4-BE49-F238E27FC236}">
                <a16:creationId xmlns:a16="http://schemas.microsoft.com/office/drawing/2014/main" id="{B83F8EDA-1937-42CA-9A14-BEA673ED3D41}"/>
              </a:ext>
            </a:extLst>
          </p:cNvPr>
          <p:cNvSpPr/>
          <p:nvPr/>
        </p:nvSpPr>
        <p:spPr>
          <a:xfrm>
            <a:off x="10446856"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C</a:t>
            </a:r>
          </a:p>
        </p:txBody>
      </p:sp>
      <p:sp>
        <p:nvSpPr>
          <p:cNvPr id="15" name="Rectangle 14">
            <a:extLst>
              <a:ext uri="{FF2B5EF4-FFF2-40B4-BE49-F238E27FC236}">
                <a16:creationId xmlns:a16="http://schemas.microsoft.com/office/drawing/2014/main" id="{59A702A3-F7AA-470A-B727-6C61E4B6242E}"/>
              </a:ext>
            </a:extLst>
          </p:cNvPr>
          <p:cNvSpPr/>
          <p:nvPr/>
        </p:nvSpPr>
        <p:spPr>
          <a:xfrm>
            <a:off x="7165641"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X</a:t>
            </a:r>
          </a:p>
        </p:txBody>
      </p:sp>
      <p:sp>
        <p:nvSpPr>
          <p:cNvPr id="16" name="Rectangle 15">
            <a:extLst>
              <a:ext uri="{FF2B5EF4-FFF2-40B4-BE49-F238E27FC236}">
                <a16:creationId xmlns:a16="http://schemas.microsoft.com/office/drawing/2014/main" id="{824EE747-3C1D-4374-BD54-63A28771A500}"/>
              </a:ext>
            </a:extLst>
          </p:cNvPr>
          <p:cNvSpPr/>
          <p:nvPr/>
        </p:nvSpPr>
        <p:spPr>
          <a:xfrm>
            <a:off x="8806248"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Y</a:t>
            </a:r>
          </a:p>
        </p:txBody>
      </p:sp>
      <p:sp>
        <p:nvSpPr>
          <p:cNvPr id="19" name="Rectangle 18">
            <a:extLst>
              <a:ext uri="{FF2B5EF4-FFF2-40B4-BE49-F238E27FC236}">
                <a16:creationId xmlns:a16="http://schemas.microsoft.com/office/drawing/2014/main" id="{FA417292-039F-4F75-8CD3-A9E5E3B6F893}"/>
              </a:ext>
            </a:extLst>
          </p:cNvPr>
          <p:cNvSpPr/>
          <p:nvPr/>
        </p:nvSpPr>
        <p:spPr>
          <a:xfrm>
            <a:off x="10446856" y="2696916"/>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Z</a:t>
            </a:r>
          </a:p>
        </p:txBody>
      </p:sp>
    </p:spTree>
    <p:extLst>
      <p:ext uri="{BB962C8B-B14F-4D97-AF65-F5344CB8AC3E}">
        <p14:creationId xmlns:p14="http://schemas.microsoft.com/office/powerpoint/2010/main" val="3896828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BAAA-20E0-429F-A12C-E98347572706}"/>
              </a:ext>
            </a:extLst>
          </p:cNvPr>
          <p:cNvSpPr>
            <a:spLocks noGrp="1"/>
          </p:cNvSpPr>
          <p:nvPr>
            <p:ph type="title"/>
          </p:nvPr>
        </p:nvSpPr>
        <p:spPr/>
        <p:txBody>
          <a:bodyPr/>
          <a:lstStyle/>
          <a:p>
            <a:r>
              <a:rPr lang="en-US" dirty="0"/>
              <a:t>Bundles</a:t>
            </a:r>
          </a:p>
        </p:txBody>
      </p:sp>
      <p:sp>
        <p:nvSpPr>
          <p:cNvPr id="3" name="Content Placeholder 2">
            <a:extLst>
              <a:ext uri="{FF2B5EF4-FFF2-40B4-BE49-F238E27FC236}">
                <a16:creationId xmlns:a16="http://schemas.microsoft.com/office/drawing/2014/main" id="{AF31F986-112D-4DD5-A578-5B9887C8201C}"/>
              </a:ext>
            </a:extLst>
          </p:cNvPr>
          <p:cNvSpPr>
            <a:spLocks noGrp="1"/>
          </p:cNvSpPr>
          <p:nvPr>
            <p:ph idx="1"/>
          </p:nvPr>
        </p:nvSpPr>
        <p:spPr/>
        <p:txBody>
          <a:bodyPr/>
          <a:lstStyle/>
          <a:p>
            <a:r>
              <a:rPr lang="en-GB" dirty="0"/>
              <a:t>In case multiple inter-dependent components that belong to the same </a:t>
            </a:r>
            <a:r>
              <a:rPr lang="en-GB" dirty="0" err="1"/>
              <a:t>Cclass</a:t>
            </a:r>
            <a:r>
              <a:rPr lang="en-GB" dirty="0"/>
              <a:t> form part of a solution, these can be grouped into a bundle (</a:t>
            </a:r>
            <a:r>
              <a:rPr lang="en-GB" dirty="0" err="1"/>
              <a:t>Cbundle</a:t>
            </a:r>
            <a:r>
              <a:rPr lang="en-GB" dirty="0"/>
              <a:t>).</a:t>
            </a:r>
          </a:p>
          <a:p>
            <a:r>
              <a:rPr lang="en-GB" dirty="0"/>
              <a:t>A </a:t>
            </a:r>
            <a:r>
              <a:rPr lang="en-GB" dirty="0" err="1"/>
              <a:t>Cbundle</a:t>
            </a:r>
            <a:r>
              <a:rPr lang="en-GB" dirty="0"/>
              <a:t> specifies identical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several components.</a:t>
            </a:r>
          </a:p>
          <a:p>
            <a:r>
              <a:rPr lang="en-GB" dirty="0"/>
              <a:t>Components within a bundle inherit these attributes set by the bundle and cannot alter these attributes (for example component version).</a:t>
            </a:r>
          </a:p>
          <a:p>
            <a:r>
              <a:rPr lang="en-GB" dirty="0"/>
              <a:t>Bundles ensure consistency of attributes across multiple interworking components and restrict the mix and match of components within a </a:t>
            </a:r>
            <a:r>
              <a:rPr lang="en-GB" dirty="0" err="1"/>
              <a:t>Cclass</a:t>
            </a:r>
            <a:r>
              <a:rPr lang="en-GB" dirty="0"/>
              <a:t> from different software packs.</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369575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63F71B-CFD6-4E26-912F-7DF4540D1806}"/>
              </a:ext>
            </a:extLst>
          </p:cNvPr>
          <p:cNvSpPr/>
          <p:nvPr/>
        </p:nvSpPr>
        <p:spPr>
          <a:xfrm>
            <a:off x="288758" y="4043276"/>
            <a:ext cx="11608067" cy="2289632"/>
          </a:xfrm>
          <a:prstGeom prst="rect">
            <a:avLst/>
          </a:prstGeom>
          <a:solidFill>
            <a:srgbClr val="E5EC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E4485-04E8-4297-B1F6-85A98B8BE47C}"/>
              </a:ext>
            </a:extLst>
          </p:cNvPr>
          <p:cNvSpPr>
            <a:spLocks noGrp="1"/>
          </p:cNvSpPr>
          <p:nvPr>
            <p:ph type="title"/>
          </p:nvPr>
        </p:nvSpPr>
        <p:spPr/>
        <p:txBody>
          <a:bodyPr/>
          <a:lstStyle/>
          <a:p>
            <a:r>
              <a:rPr lang="en-US" dirty="0"/>
              <a:t>Relationships of packs and software components</a:t>
            </a:r>
          </a:p>
        </p:txBody>
      </p:sp>
      <p:sp>
        <p:nvSpPr>
          <p:cNvPr id="47" name="Content Placeholder 46">
            <a:extLst>
              <a:ext uri="{FF2B5EF4-FFF2-40B4-BE49-F238E27FC236}">
                <a16:creationId xmlns:a16="http://schemas.microsoft.com/office/drawing/2014/main" id="{EA3DE31F-A1AA-4392-8A50-553A795E90EE}"/>
              </a:ext>
            </a:extLst>
          </p:cNvPr>
          <p:cNvSpPr>
            <a:spLocks noGrp="1"/>
          </p:cNvSpPr>
          <p:nvPr>
            <p:ph idx="1"/>
          </p:nvPr>
        </p:nvSpPr>
        <p:spPr/>
        <p:txBody>
          <a:bodyPr/>
          <a:lstStyle/>
          <a:p>
            <a:r>
              <a:rPr lang="en-US" b="1" dirty="0"/>
              <a:t>Packs</a:t>
            </a:r>
            <a:r>
              <a:rPr lang="en-US" dirty="0"/>
              <a:t> can require other packs to be available:</a:t>
            </a:r>
          </a:p>
          <a:p>
            <a:endParaRPr lang="en-US" dirty="0"/>
          </a:p>
          <a:p>
            <a:endParaRPr lang="en-US" dirty="0"/>
          </a:p>
          <a:p>
            <a:pPr marL="0" indent="0">
              <a:buNone/>
            </a:pPr>
            <a:endParaRPr lang="en-US" dirty="0"/>
          </a:p>
          <a:p>
            <a:r>
              <a:rPr lang="en-US" b="1" dirty="0"/>
              <a:t>Components</a:t>
            </a:r>
            <a:r>
              <a:rPr lang="en-US" dirty="0"/>
              <a:t> can have dependencies on other components; either from the same or from other packs:</a:t>
            </a:r>
          </a:p>
        </p:txBody>
      </p:sp>
      <p:sp>
        <p:nvSpPr>
          <p:cNvPr id="5" name="Rectangle 4">
            <a:extLst>
              <a:ext uri="{FF2B5EF4-FFF2-40B4-BE49-F238E27FC236}">
                <a16:creationId xmlns:a16="http://schemas.microsoft.com/office/drawing/2014/main" id="{05188098-3C86-4459-B569-66FA982F4C77}"/>
              </a:ext>
            </a:extLst>
          </p:cNvPr>
          <p:cNvSpPr/>
          <p:nvPr/>
        </p:nvSpPr>
        <p:spPr bwMode="auto">
          <a:xfrm>
            <a:off x="492125"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A</a:t>
            </a:r>
          </a:p>
          <a:p>
            <a:pPr algn="ctr">
              <a:defRPr/>
            </a:pPr>
            <a:r>
              <a:rPr lang="en-US" sz="2400" dirty="0">
                <a:solidFill>
                  <a:sysClr val="windowText" lastClr="000000"/>
                </a:solidFill>
              </a:rPr>
              <a:t>Version n</a:t>
            </a:r>
            <a:endParaRPr lang="en-US" sz="2400" dirty="0">
              <a:solidFill>
                <a:sysClr val="windowText" lastClr="000000"/>
              </a:solidFill>
              <a:latin typeface="Courier New" pitchFamily="49" charset="0"/>
              <a:cs typeface="Courier New" pitchFamily="49" charset="0"/>
            </a:endParaRPr>
          </a:p>
        </p:txBody>
      </p:sp>
      <p:sp>
        <p:nvSpPr>
          <p:cNvPr id="6" name="Rectangle 5">
            <a:extLst>
              <a:ext uri="{FF2B5EF4-FFF2-40B4-BE49-F238E27FC236}">
                <a16:creationId xmlns:a16="http://schemas.microsoft.com/office/drawing/2014/main" id="{F1F19888-1B73-4F91-8803-652EA9B84767}"/>
              </a:ext>
            </a:extLst>
          </p:cNvPr>
          <p:cNvSpPr/>
          <p:nvPr/>
        </p:nvSpPr>
        <p:spPr bwMode="auto">
          <a:xfrm>
            <a:off x="5016000"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B</a:t>
            </a:r>
          </a:p>
          <a:p>
            <a:pPr algn="ctr">
              <a:defRPr/>
            </a:pPr>
            <a:r>
              <a:rPr lang="en-US" sz="2400" dirty="0">
                <a:solidFill>
                  <a:sysClr val="windowText" lastClr="000000"/>
                </a:solidFill>
              </a:rPr>
              <a:t>Version m</a:t>
            </a:r>
          </a:p>
        </p:txBody>
      </p:sp>
      <p:cxnSp>
        <p:nvCxnSpPr>
          <p:cNvPr id="8" name="Straight Arrow Connector 7">
            <a:extLst>
              <a:ext uri="{FF2B5EF4-FFF2-40B4-BE49-F238E27FC236}">
                <a16:creationId xmlns:a16="http://schemas.microsoft.com/office/drawing/2014/main" id="{D241A95B-96F2-4253-ACC6-54C86AD6670F}"/>
              </a:ext>
            </a:extLst>
          </p:cNvPr>
          <p:cNvCxnSpPr>
            <a:stCxn id="6" idx="1"/>
            <a:endCxn id="5" idx="3"/>
          </p:cNvCxnSpPr>
          <p:nvPr/>
        </p:nvCxnSpPr>
        <p:spPr>
          <a:xfrm flipH="1">
            <a:off x="2652125" y="2581372"/>
            <a:ext cx="236387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496F0D9-412A-4FAD-865F-213B27036879}"/>
              </a:ext>
            </a:extLst>
          </p:cNvPr>
          <p:cNvSpPr/>
          <p:nvPr/>
        </p:nvSpPr>
        <p:spPr bwMode="auto">
          <a:xfrm>
            <a:off x="49212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A, Version n</a:t>
            </a:r>
            <a:endParaRPr lang="en-US" sz="1600" dirty="0">
              <a:solidFill>
                <a:sysClr val="windowText" lastClr="000000"/>
              </a:solidFill>
              <a:latin typeface="Courier New" pitchFamily="49" charset="0"/>
              <a:cs typeface="Courier New" pitchFamily="49" charset="0"/>
            </a:endParaRPr>
          </a:p>
        </p:txBody>
      </p:sp>
      <p:sp>
        <p:nvSpPr>
          <p:cNvPr id="13" name="Rectangle 12">
            <a:extLst>
              <a:ext uri="{FF2B5EF4-FFF2-40B4-BE49-F238E27FC236}">
                <a16:creationId xmlns:a16="http://schemas.microsoft.com/office/drawing/2014/main" id="{267CBFD2-AB7A-4D35-94A1-A7455579B66A}"/>
              </a:ext>
            </a:extLst>
          </p:cNvPr>
          <p:cNvSpPr/>
          <p:nvPr/>
        </p:nvSpPr>
        <p:spPr>
          <a:xfrm>
            <a:off x="69301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4" name="Rectangle 13">
            <a:extLst>
              <a:ext uri="{FF2B5EF4-FFF2-40B4-BE49-F238E27FC236}">
                <a16:creationId xmlns:a16="http://schemas.microsoft.com/office/drawing/2014/main" id="{3141B33D-0B25-4EE9-AFE3-E076C05DA947}"/>
              </a:ext>
            </a:extLst>
          </p:cNvPr>
          <p:cNvSpPr/>
          <p:nvPr/>
        </p:nvSpPr>
        <p:spPr>
          <a:xfrm>
            <a:off x="235806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5" name="Rectangle 14">
            <a:extLst>
              <a:ext uri="{FF2B5EF4-FFF2-40B4-BE49-F238E27FC236}">
                <a16:creationId xmlns:a16="http://schemas.microsoft.com/office/drawing/2014/main" id="{6EDF132B-EADF-40B1-B4B0-698604E95840}"/>
              </a:ext>
            </a:extLst>
          </p:cNvPr>
          <p:cNvSpPr/>
          <p:nvPr/>
        </p:nvSpPr>
        <p:spPr>
          <a:xfrm>
            <a:off x="4023103" y="503218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sp>
        <p:nvSpPr>
          <p:cNvPr id="12" name="Rectangle 11">
            <a:extLst>
              <a:ext uri="{FF2B5EF4-FFF2-40B4-BE49-F238E27FC236}">
                <a16:creationId xmlns:a16="http://schemas.microsoft.com/office/drawing/2014/main" id="{21D78F45-7E28-4BC2-9871-C44FBF53A3BC}"/>
              </a:ext>
            </a:extLst>
          </p:cNvPr>
          <p:cNvSpPr/>
          <p:nvPr/>
        </p:nvSpPr>
        <p:spPr bwMode="auto">
          <a:xfrm>
            <a:off x="645534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B, Version m</a:t>
            </a:r>
            <a:endParaRPr lang="en-US" sz="1600" dirty="0">
              <a:solidFill>
                <a:sysClr val="windowText" lastClr="000000"/>
              </a:solidFill>
              <a:latin typeface="Courier New" pitchFamily="49" charset="0"/>
              <a:cs typeface="Courier New" pitchFamily="49" charset="0"/>
            </a:endParaRPr>
          </a:p>
        </p:txBody>
      </p:sp>
      <p:sp>
        <p:nvSpPr>
          <p:cNvPr id="16" name="Rectangle 15">
            <a:extLst>
              <a:ext uri="{FF2B5EF4-FFF2-40B4-BE49-F238E27FC236}">
                <a16:creationId xmlns:a16="http://schemas.microsoft.com/office/drawing/2014/main" id="{1C7D6E04-1133-4CD8-91AF-EB85FEAAAB5E}"/>
              </a:ext>
            </a:extLst>
          </p:cNvPr>
          <p:cNvSpPr/>
          <p:nvPr/>
        </p:nvSpPr>
        <p:spPr>
          <a:xfrm>
            <a:off x="665623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7" name="Rectangle 16">
            <a:extLst>
              <a:ext uri="{FF2B5EF4-FFF2-40B4-BE49-F238E27FC236}">
                <a16:creationId xmlns:a16="http://schemas.microsoft.com/office/drawing/2014/main" id="{620CDE0E-294A-4444-9E57-32A0720C0C94}"/>
              </a:ext>
            </a:extLst>
          </p:cNvPr>
          <p:cNvSpPr/>
          <p:nvPr/>
        </p:nvSpPr>
        <p:spPr>
          <a:xfrm>
            <a:off x="832128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8" name="Rectangle 17">
            <a:extLst>
              <a:ext uri="{FF2B5EF4-FFF2-40B4-BE49-F238E27FC236}">
                <a16:creationId xmlns:a16="http://schemas.microsoft.com/office/drawing/2014/main" id="{AB49F45A-9DEA-4BCE-9DDB-FCBFADF79DBA}"/>
              </a:ext>
            </a:extLst>
          </p:cNvPr>
          <p:cNvSpPr/>
          <p:nvPr/>
        </p:nvSpPr>
        <p:spPr>
          <a:xfrm>
            <a:off x="9986323" y="5017776"/>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cxnSp>
        <p:nvCxnSpPr>
          <p:cNvPr id="20" name="Connector: Elbow 19">
            <a:extLst>
              <a:ext uri="{FF2B5EF4-FFF2-40B4-BE49-F238E27FC236}">
                <a16:creationId xmlns:a16="http://schemas.microsoft.com/office/drawing/2014/main" id="{04BBAC81-F6B4-404D-851E-157A8F62CE41}"/>
              </a:ext>
            </a:extLst>
          </p:cNvPr>
          <p:cNvCxnSpPr>
            <a:stCxn id="17" idx="0"/>
            <a:endCxn id="14" idx="0"/>
          </p:cNvCxnSpPr>
          <p:nvPr/>
        </p:nvCxnSpPr>
        <p:spPr>
          <a:xfrm rot="16200000" flipV="1">
            <a:off x="6077671" y="2044221"/>
            <a:ext cx="12700" cy="5963220"/>
          </a:xfrm>
          <a:prstGeom prst="bentConnector3">
            <a:avLst>
              <a:gd name="adj1" fmla="val 5816843"/>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951E4FF-EF1B-47AD-83DD-69457E768190}"/>
              </a:ext>
            </a:extLst>
          </p:cNvPr>
          <p:cNvCxnSpPr>
            <a:stCxn id="15" idx="2"/>
            <a:endCxn id="18" idx="2"/>
          </p:cNvCxnSpPr>
          <p:nvPr/>
        </p:nvCxnSpPr>
        <p:spPr>
          <a:xfrm rot="5400000" flipH="1" flipV="1">
            <a:off x="7735510" y="2691369"/>
            <a:ext cx="14405" cy="5963220"/>
          </a:xfrm>
          <a:prstGeom prst="bentConnector3">
            <a:avLst>
              <a:gd name="adj1" fmla="val -3190614"/>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1DD7011-82AD-48BE-B383-6BD10C8390B7}"/>
              </a:ext>
            </a:extLst>
          </p:cNvPr>
          <p:cNvCxnSpPr>
            <a:stCxn id="17" idx="1"/>
            <a:endCxn id="16" idx="3"/>
          </p:cNvCxnSpPr>
          <p:nvPr/>
        </p:nvCxnSpPr>
        <p:spPr>
          <a:xfrm flipH="1">
            <a:off x="8132239" y="5349831"/>
            <a:ext cx="189042" cy="0"/>
          </a:xfrm>
          <a:prstGeom prst="straightConnector1">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8212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64AD37-FA14-401A-A3C0-8918658AF4E3}"/>
              </a:ext>
            </a:extLst>
          </p:cNvPr>
          <p:cNvSpPr/>
          <p:nvPr/>
        </p:nvSpPr>
        <p:spPr>
          <a:xfrm>
            <a:off x="588475" y="1312321"/>
            <a:ext cx="5295184" cy="45349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81B3104-D8E9-4A24-9F38-BDA6C0DFF7B6}"/>
              </a:ext>
            </a:extLst>
          </p:cNvPr>
          <p:cNvSpPr/>
          <p:nvPr/>
        </p:nvSpPr>
        <p:spPr>
          <a:xfrm>
            <a:off x="4263088"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26" name="Rectangle 25">
            <a:extLst>
              <a:ext uri="{FF2B5EF4-FFF2-40B4-BE49-F238E27FC236}">
                <a16:creationId xmlns:a16="http://schemas.microsoft.com/office/drawing/2014/main" id="{89396F34-D4C1-4D91-8978-7D7A0153AFD4}"/>
              </a:ext>
            </a:extLst>
          </p:cNvPr>
          <p:cNvSpPr/>
          <p:nvPr/>
        </p:nvSpPr>
        <p:spPr>
          <a:xfrm>
            <a:off x="2412738" y="4710766"/>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 name="Rectangle 3">
            <a:extLst>
              <a:ext uri="{FF2B5EF4-FFF2-40B4-BE49-F238E27FC236}">
                <a16:creationId xmlns:a16="http://schemas.microsoft.com/office/drawing/2014/main" id="{D3022A3B-8B4C-4B9B-95D2-86AE594E107B}"/>
              </a:ext>
            </a:extLst>
          </p:cNvPr>
          <p:cNvSpPr/>
          <p:nvPr/>
        </p:nvSpPr>
        <p:spPr>
          <a:xfrm>
            <a:off x="588476" y="1614400"/>
            <a:ext cx="5295184" cy="2772962"/>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a:t>
            </a:r>
          </a:p>
          <a:p>
            <a:r>
              <a:rPr lang="en-US" sz="2000" dirty="0">
                <a:solidFill>
                  <a:schemeClr val="bg1"/>
                </a:solidFill>
              </a:rPr>
              <a:t>component</a:t>
            </a:r>
          </a:p>
        </p:txBody>
      </p:sp>
      <p:sp>
        <p:nvSpPr>
          <p:cNvPr id="53" name="Rectangle 52">
            <a:extLst>
              <a:ext uri="{FF2B5EF4-FFF2-40B4-BE49-F238E27FC236}">
                <a16:creationId xmlns:a16="http://schemas.microsoft.com/office/drawing/2014/main" id="{F3D54AAF-60E8-439F-8259-41A31ABB82FA}"/>
              </a:ext>
            </a:extLst>
          </p:cNvPr>
          <p:cNvSpPr/>
          <p:nvPr/>
        </p:nvSpPr>
        <p:spPr>
          <a:xfrm>
            <a:off x="869865" y="3411744"/>
            <a:ext cx="4836343"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a:xfrm>
            <a:off x="492125" y="240954"/>
            <a:ext cx="11180763" cy="666750"/>
          </a:xfrm>
        </p:spPr>
        <p:txBody>
          <a:bodyPr/>
          <a:lstStyle/>
          <a:p>
            <a:r>
              <a:rPr lang="en-US" dirty="0"/>
              <a:t>Central API Interface definition for software components</a:t>
            </a:r>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6212284" y="1380632"/>
            <a:ext cx="5569406" cy="4044222"/>
          </a:xfrm>
        </p:spPr>
        <p:txBody>
          <a:bodyPr/>
          <a:lstStyle/>
          <a:p>
            <a:pPr marL="0" indent="0">
              <a:buNone/>
            </a:pPr>
            <a:r>
              <a:rPr lang="en-GB" sz="2000" dirty="0"/>
              <a:t>A common problem: API headers evolve over time. </a:t>
            </a:r>
          </a:p>
          <a:p>
            <a:pPr marL="0" indent="0">
              <a:buNone/>
            </a:pPr>
            <a:r>
              <a:rPr lang="en-GB" sz="2000" dirty="0"/>
              <a:t>A central </a:t>
            </a:r>
            <a:r>
              <a:rPr lang="en-GB" sz="2000" dirty="0">
                <a:hlinkClick r:id="rId3"/>
              </a:rPr>
              <a:t>API</a:t>
            </a:r>
            <a:r>
              <a:rPr lang="en-GB" sz="2000" dirty="0"/>
              <a:t> definition shares header file and documentation of an </a:t>
            </a:r>
            <a:r>
              <a:rPr lang="en-GB" sz="2000" dirty="0">
                <a:hlinkClick r:id="rId4"/>
              </a:rPr>
              <a:t>API interface</a:t>
            </a:r>
            <a:r>
              <a:rPr lang="en-GB" sz="2000" dirty="0"/>
              <a:t> across multiple other software components to ensure consistency.</a:t>
            </a:r>
          </a:p>
          <a:p>
            <a:pPr marL="0" indent="0">
              <a:buNone/>
            </a:pPr>
            <a:r>
              <a:rPr lang="en-GB" sz="2000" dirty="0"/>
              <a:t>The </a:t>
            </a:r>
            <a:r>
              <a:rPr lang="en-GB" sz="2000" dirty="0">
                <a:hlinkClick r:id="rId4"/>
              </a:rPr>
              <a:t>API interface</a:t>
            </a:r>
            <a:r>
              <a:rPr lang="en-GB" sz="2000" dirty="0"/>
              <a:t> is distributed separate or as part of the software component that consumes this interface. The API header file is therefore.</a:t>
            </a:r>
          </a:p>
          <a:p>
            <a:pPr marL="0" indent="0">
              <a:buNone/>
            </a:pPr>
            <a:r>
              <a:rPr lang="en-US" sz="2000" dirty="0"/>
              <a:t>An example is the </a:t>
            </a:r>
            <a:r>
              <a:rPr lang="en-US" sz="2000" dirty="0">
                <a:hlinkClick r:id="rId5"/>
              </a:rPr>
              <a:t>CMSIS-Driver pack</a:t>
            </a:r>
            <a:r>
              <a:rPr lang="en-US" sz="2000" dirty="0"/>
              <a:t> that contains various Ethernet and Flash drivers – all compatible with the CMSIS-Driver APIs that are published in the CMSIS Pack.</a:t>
            </a:r>
            <a:endParaRPr lang="en-GB" sz="2000" dirty="0"/>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2507421" y="1937494"/>
            <a:ext cx="1476000" cy="60857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2508671" y="272899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V="1">
            <a:off x="3246672" y="1328925"/>
            <a:ext cx="0" cy="6085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2789B9A-EEA4-4577-8CE4-BC9DE5A4D2CE}"/>
              </a:ext>
            </a:extLst>
          </p:cNvPr>
          <p:cNvSpPr txBox="1"/>
          <p:nvPr/>
        </p:nvSpPr>
        <p:spPr>
          <a:xfrm>
            <a:off x="3427269" y="1328204"/>
            <a:ext cx="1112303" cy="2492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kern="1200" dirty="0">
                <a:solidFill>
                  <a:schemeClr val="tx2"/>
                </a:solidFill>
                <a:latin typeface="+mn-lt"/>
                <a:ea typeface="+mn-ea"/>
                <a:cs typeface="+mn-cs"/>
              </a:rPr>
              <a:t>Interfaces</a:t>
            </a:r>
          </a:p>
        </p:txBody>
      </p:sp>
      <p:sp>
        <p:nvSpPr>
          <p:cNvPr id="19" name="Snip Single Corner Rectangle 8">
            <a:extLst>
              <a:ext uri="{FF2B5EF4-FFF2-40B4-BE49-F238E27FC236}">
                <a16:creationId xmlns:a16="http://schemas.microsoft.com/office/drawing/2014/main" id="{3F551575-6118-471B-9401-411A3F399F2A}"/>
              </a:ext>
            </a:extLst>
          </p:cNvPr>
          <p:cNvSpPr/>
          <p:nvPr/>
        </p:nvSpPr>
        <p:spPr bwMode="auto">
          <a:xfrm>
            <a:off x="2508671" y="351314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23" name="Rectangle 22">
            <a:extLst>
              <a:ext uri="{FF2B5EF4-FFF2-40B4-BE49-F238E27FC236}">
                <a16:creationId xmlns:a16="http://schemas.microsoft.com/office/drawing/2014/main" id="{8A6FE7DF-1288-418E-92D8-2E73F4F52F95}"/>
              </a:ext>
            </a:extLst>
          </p:cNvPr>
          <p:cNvSpPr/>
          <p:nvPr/>
        </p:nvSpPr>
        <p:spPr>
          <a:xfrm>
            <a:off x="588475"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24" name="Snip Single Corner Rectangle 8">
            <a:extLst>
              <a:ext uri="{FF2B5EF4-FFF2-40B4-BE49-F238E27FC236}">
                <a16:creationId xmlns:a16="http://schemas.microsoft.com/office/drawing/2014/main" id="{F5F7AAFE-B1C4-4700-951A-BA4710228F12}"/>
              </a:ext>
            </a:extLst>
          </p:cNvPr>
          <p:cNvSpPr/>
          <p:nvPr/>
        </p:nvSpPr>
        <p:spPr bwMode="auto">
          <a:xfrm>
            <a:off x="740950" y="4934406"/>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2" name="Straight Arrow Connector 21">
            <a:extLst>
              <a:ext uri="{FF2B5EF4-FFF2-40B4-BE49-F238E27FC236}">
                <a16:creationId xmlns:a16="http://schemas.microsoft.com/office/drawing/2014/main" id="{E36F0FC6-524F-4D6D-9B47-72A89C6919C4}"/>
              </a:ext>
            </a:extLst>
          </p:cNvPr>
          <p:cNvCxnSpPr>
            <a:cxnSpLocks/>
            <a:stCxn id="24" idx="3"/>
            <a:endCxn id="19" idx="1"/>
          </p:cNvCxnSpPr>
          <p:nvPr/>
        </p:nvCxnSpPr>
        <p:spPr>
          <a:xfrm flipV="1">
            <a:off x="1398044" y="4124417"/>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Snip Single Corner Rectangle 8">
            <a:extLst>
              <a:ext uri="{FF2B5EF4-FFF2-40B4-BE49-F238E27FC236}">
                <a16:creationId xmlns:a16="http://schemas.microsoft.com/office/drawing/2014/main" id="{398BAFA4-838A-4106-9D41-EBD624F3CC5C}"/>
              </a:ext>
            </a:extLst>
          </p:cNvPr>
          <p:cNvSpPr/>
          <p:nvPr/>
        </p:nvSpPr>
        <p:spPr bwMode="auto">
          <a:xfrm>
            <a:off x="258667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6" name="Snip Single Corner Rectangle 8">
            <a:extLst>
              <a:ext uri="{FF2B5EF4-FFF2-40B4-BE49-F238E27FC236}">
                <a16:creationId xmlns:a16="http://schemas.microsoft.com/office/drawing/2014/main" id="{5AA4E542-6816-412F-910C-FAFFE9C4DDA9}"/>
              </a:ext>
            </a:extLst>
          </p:cNvPr>
          <p:cNvSpPr/>
          <p:nvPr/>
        </p:nvSpPr>
        <p:spPr bwMode="auto">
          <a:xfrm>
            <a:off x="439409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48" name="Straight Arrow Connector 47">
            <a:extLst>
              <a:ext uri="{FF2B5EF4-FFF2-40B4-BE49-F238E27FC236}">
                <a16:creationId xmlns:a16="http://schemas.microsoft.com/office/drawing/2014/main" id="{FD6DB33E-12A8-48CB-B108-07168248A9FC}"/>
              </a:ext>
            </a:extLst>
          </p:cNvPr>
          <p:cNvCxnSpPr>
            <a:cxnSpLocks/>
            <a:stCxn id="46" idx="3"/>
            <a:endCxn id="19" idx="1"/>
          </p:cNvCxnSpPr>
          <p:nvPr/>
        </p:nvCxnSpPr>
        <p:spPr>
          <a:xfrm flipH="1" flipV="1">
            <a:off x="3246671" y="4124417"/>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31B1AEF-9A79-42D9-873D-FD90883784F4}"/>
              </a:ext>
            </a:extLst>
          </p:cNvPr>
          <p:cNvCxnSpPr>
            <a:cxnSpLocks/>
            <a:stCxn id="43" idx="3"/>
            <a:endCxn id="19" idx="1"/>
          </p:cNvCxnSpPr>
          <p:nvPr/>
        </p:nvCxnSpPr>
        <p:spPr>
          <a:xfrm flipV="1">
            <a:off x="3243772" y="4124417"/>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Snip Single Corner Rectangle 8">
            <a:extLst>
              <a:ext uri="{FF2B5EF4-FFF2-40B4-BE49-F238E27FC236}">
                <a16:creationId xmlns:a16="http://schemas.microsoft.com/office/drawing/2014/main" id="{A8696E9E-9E22-4281-A720-A96D7C60359E}"/>
              </a:ext>
            </a:extLst>
          </p:cNvPr>
          <p:cNvSpPr/>
          <p:nvPr/>
        </p:nvSpPr>
        <p:spPr bwMode="auto">
          <a:xfrm>
            <a:off x="4143337" y="3529991"/>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spTree>
    <p:extLst>
      <p:ext uri="{BB962C8B-B14F-4D97-AF65-F5344CB8AC3E}">
        <p14:creationId xmlns:p14="http://schemas.microsoft.com/office/powerpoint/2010/main" val="2294067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32020" y="1212527"/>
            <a:ext cx="2293229" cy="127635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options for AC6, GCC, IAR, LLVM</a:t>
            </a:r>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8"/>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08705"/>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8194" y="396640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5298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42042" y="168908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763273"/>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101236"/>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074073"/>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73598" y="1638297"/>
            <a:ext cx="1786691" cy="1136217"/>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r"/>
            <a:r>
              <a:rPr lang="en-US" dirty="0"/>
              <a:t>                       </a:t>
            </a:r>
            <a:r>
              <a:rPr lang="en-US" sz="1200" dirty="0"/>
              <a:t>legacy</a:t>
            </a: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16415" y="2878536"/>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224966" y="5247270"/>
            <a:ext cx="498916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D5B674A0-813F-75ED-5461-A29A125B9686}"/>
              </a:ext>
            </a:extLst>
          </p:cNvPr>
          <p:cNvSpPr/>
          <p:nvPr/>
        </p:nvSpPr>
        <p:spPr>
          <a:xfrm>
            <a:off x="6832020" y="3854137"/>
            <a:ext cx="2293229" cy="13202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Pack lock and context selection for build</a:t>
            </a:r>
          </a:p>
        </p:txBody>
      </p:sp>
      <p:cxnSp>
        <p:nvCxnSpPr>
          <p:cNvPr id="4" name="Straight Arrow Connector 3">
            <a:extLst>
              <a:ext uri="{FF2B5EF4-FFF2-40B4-BE49-F238E27FC236}">
                <a16:creationId xmlns:a16="http://schemas.microsoft.com/office/drawing/2014/main" id="{BB5F8D21-824B-36AB-951D-435AED871410}"/>
              </a:ext>
            </a:extLst>
          </p:cNvPr>
          <p:cNvCxnSpPr>
            <a:cxnSpLocks/>
          </p:cNvCxnSpPr>
          <p:nvPr/>
        </p:nvCxnSpPr>
        <p:spPr>
          <a:xfrm flipV="1">
            <a:off x="7996142" y="3675669"/>
            <a:ext cx="0" cy="407400"/>
          </a:xfrm>
          <a:prstGeom prst="straightConnector1">
            <a:avLst/>
          </a:prstGeom>
          <a:ln w="38100">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Flowchart: Multidocument 4">
            <a:extLst>
              <a:ext uri="{FF2B5EF4-FFF2-40B4-BE49-F238E27FC236}">
                <a16:creationId xmlns:a16="http://schemas.microsoft.com/office/drawing/2014/main" id="{379F3B30-50FF-0D49-5BDF-F553D2089296}"/>
              </a:ext>
            </a:extLst>
          </p:cNvPr>
          <p:cNvSpPr/>
          <p:nvPr/>
        </p:nvSpPr>
        <p:spPr>
          <a:xfrm>
            <a:off x="7258960" y="4083069"/>
            <a:ext cx="1506033" cy="853401"/>
          </a:xfrm>
          <a:prstGeom prst="flowChartMulti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rgbClr val="FFFFFF"/>
                </a:solidFill>
                <a:latin typeface="Calibri"/>
              </a:rPr>
              <a:t>*.</a:t>
            </a:r>
            <a:r>
              <a:rPr lang="en-US" sz="1200" dirty="0" err="1">
                <a:solidFill>
                  <a:srgbClr val="FFFFFF"/>
                </a:solidFill>
                <a:latin typeface="Calibri"/>
              </a:rPr>
              <a:t>cbuild-pack.yml</a:t>
            </a:r>
            <a:br>
              <a:rPr lang="en-US" sz="1200" dirty="0">
                <a:solidFill>
                  <a:srgbClr val="FFFFFF"/>
                </a:solidFill>
                <a:latin typeface="Calibri"/>
              </a:rPr>
            </a:br>
            <a:r>
              <a:rPr lang="en-US" sz="1200" dirty="0">
                <a:solidFill>
                  <a:srgbClr val="FFFFFF"/>
                </a:solidFill>
                <a:latin typeface="Calibri"/>
              </a:rPr>
              <a:t>*.</a:t>
            </a:r>
            <a:r>
              <a:rPr lang="en-US" sz="1200" dirty="0" err="1">
                <a:solidFill>
                  <a:srgbClr val="FFFFFF"/>
                </a:solidFill>
                <a:latin typeface="Calibri"/>
              </a:rPr>
              <a:t>cbuild-set.yml</a:t>
            </a:r>
            <a:endParaRPr lang="en-GB" sz="1200" dirty="0">
              <a:solidFill>
                <a:srgbClr val="FFFFFF"/>
              </a:solidFill>
              <a:latin typeface="Calibri"/>
            </a:endParaRPr>
          </a:p>
        </p:txBody>
      </p:sp>
    </p:spTree>
    <p:extLst>
      <p:ext uri="{BB962C8B-B14F-4D97-AF65-F5344CB8AC3E}">
        <p14:creationId xmlns:p14="http://schemas.microsoft.com/office/powerpoint/2010/main" val="2469813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5F78-6B79-4924-98AF-FCAE71D0F670}"/>
              </a:ext>
            </a:extLst>
          </p:cNvPr>
          <p:cNvSpPr>
            <a:spLocks noGrp="1"/>
          </p:cNvSpPr>
          <p:nvPr>
            <p:ph type="title"/>
          </p:nvPr>
        </p:nvSpPr>
        <p:spPr/>
        <p:txBody>
          <a:bodyPr/>
          <a:lstStyle/>
          <a:p>
            <a:r>
              <a:rPr lang="en-US" dirty="0"/>
              <a:t>API components</a:t>
            </a:r>
          </a:p>
        </p:txBody>
      </p:sp>
      <p:sp>
        <p:nvSpPr>
          <p:cNvPr id="3" name="Content Placeholder 2">
            <a:extLst>
              <a:ext uri="{FF2B5EF4-FFF2-40B4-BE49-F238E27FC236}">
                <a16:creationId xmlns:a16="http://schemas.microsoft.com/office/drawing/2014/main" id="{1DBE1937-13F2-46E2-AE20-3E9C3171D2E0}"/>
              </a:ext>
            </a:extLst>
          </p:cNvPr>
          <p:cNvSpPr>
            <a:spLocks noGrp="1"/>
          </p:cNvSpPr>
          <p:nvPr>
            <p:ph idx="1"/>
          </p:nvPr>
        </p:nvSpPr>
        <p:spPr/>
        <p:txBody>
          <a:bodyPr/>
          <a:lstStyle/>
          <a:p>
            <a:r>
              <a:rPr lang="en-GB" dirty="0"/>
              <a:t>An API is a special form of a software component that only defines a C/C++ Application Programming Interface (API).</a:t>
            </a:r>
          </a:p>
          <a:p>
            <a:r>
              <a:rPr lang="en-GB" dirty="0"/>
              <a:t>An API does not contain the actual implementation (usually provided by source code or library files) and cannot be selected in a development tool. One example is the CMSIS-RTOS API, which is specified as part of CMSIS. However, the actual RTOS implementation is provided by different vendors.</a:t>
            </a:r>
          </a:p>
          <a:p>
            <a:r>
              <a:rPr lang="en-GB" dirty="0"/>
              <a:t>An API consists of a name, a brief description as well as one or more header files. It references a document containing the specification of the API.</a:t>
            </a:r>
            <a:endParaRPr lang="en-US" dirty="0"/>
          </a:p>
        </p:txBody>
      </p:sp>
    </p:spTree>
    <p:extLst>
      <p:ext uri="{BB962C8B-B14F-4D97-AF65-F5344CB8AC3E}">
        <p14:creationId xmlns:p14="http://schemas.microsoft.com/office/powerpoint/2010/main" val="25215267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6081032" y="154632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6081034" y="3909456"/>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6081032" y="5091021"/>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6081032"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8826510"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3335554" y="27278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492125" y="5970134"/>
            <a:ext cx="2340000" cy="360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Vendor 1 Pack</a:t>
            </a:r>
          </a:p>
        </p:txBody>
      </p:sp>
      <p:sp>
        <p:nvSpPr>
          <p:cNvPr id="14" name="Rectangle 13">
            <a:extLst>
              <a:ext uri="{FF2B5EF4-FFF2-40B4-BE49-F238E27FC236}">
                <a16:creationId xmlns:a16="http://schemas.microsoft.com/office/drawing/2014/main" id="{84D731BA-FED1-47F7-8C06-A0F55512B766}"/>
              </a:ext>
            </a:extLst>
          </p:cNvPr>
          <p:cNvSpPr/>
          <p:nvPr/>
        </p:nvSpPr>
        <p:spPr>
          <a:xfrm>
            <a:off x="492125" y="4563646"/>
            <a:ext cx="2340000"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492125" y="5031646"/>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492125" y="5500890"/>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3335554" y="39094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3335554" y="5091021"/>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stCxn id="5" idx="2"/>
            <a:endCxn id="9" idx="0"/>
          </p:cNvCxnSpPr>
          <p:nvPr/>
        </p:nvCxnSpPr>
        <p:spPr>
          <a:xfrm rot="16200000" flipH="1">
            <a:off x="8320989"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6948250" y="2425108"/>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stCxn id="5" idx="2"/>
            <a:endCxn id="10" idx="0"/>
          </p:cNvCxnSpPr>
          <p:nvPr/>
        </p:nvCxnSpPr>
        <p:spPr>
          <a:xfrm rot="5400000">
            <a:off x="5575511"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4505554" y="33038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4505554" y="44854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7251032" y="33038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7251032" y="44854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8421032" y="30158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912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an NXP LPC54108 without MAC</a:t>
            </a:r>
          </a:p>
        </p:txBody>
      </p:sp>
      <p:sp>
        <p:nvSpPr>
          <p:cNvPr id="5" name="Rectangle 4">
            <a:extLst>
              <a:ext uri="{FF2B5EF4-FFF2-40B4-BE49-F238E27FC236}">
                <a16:creationId xmlns:a16="http://schemas.microsoft.com/office/drawing/2014/main" id="{2AA7B0B0-3AE9-45DB-A4D8-D92136B99785}"/>
              </a:ext>
            </a:extLst>
          </p:cNvPr>
          <p:cNvSpPr/>
          <p:nvPr/>
        </p:nvSpPr>
        <p:spPr>
          <a:xfrm>
            <a:off x="3579664" y="163907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Network:Socket:TCP</a:t>
            </a:r>
            <a:endParaRPr lang="en-US" sz="1600" dirty="0"/>
          </a:p>
        </p:txBody>
      </p:sp>
      <p:sp>
        <p:nvSpPr>
          <p:cNvPr id="6" name="Rectangle 5">
            <a:extLst>
              <a:ext uri="{FF2B5EF4-FFF2-40B4-BE49-F238E27FC236}">
                <a16:creationId xmlns:a16="http://schemas.microsoft.com/office/drawing/2014/main" id="{DB662597-993E-4F7F-98C7-AD870E6F9CC5}"/>
              </a:ext>
            </a:extLst>
          </p:cNvPr>
          <p:cNvSpPr/>
          <p:nvPr/>
        </p:nvSpPr>
        <p:spPr>
          <a:xfrm>
            <a:off x="3582634" y="3995856"/>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Ethernet MAC and PHY</a:t>
            </a:r>
          </a:p>
        </p:txBody>
      </p:sp>
      <p:sp>
        <p:nvSpPr>
          <p:cNvPr id="7" name="Rectangle 6">
            <a:extLst>
              <a:ext uri="{FF2B5EF4-FFF2-40B4-BE49-F238E27FC236}">
                <a16:creationId xmlns:a16="http://schemas.microsoft.com/office/drawing/2014/main" id="{FAD5EBF3-1BAD-4301-8965-FB78A5B4C097}"/>
              </a:ext>
            </a:extLst>
          </p:cNvPr>
          <p:cNvSpPr/>
          <p:nvPr/>
        </p:nvSpPr>
        <p:spPr>
          <a:xfrm>
            <a:off x="3582632"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 SPI</a:t>
            </a:r>
          </a:p>
        </p:txBody>
      </p:sp>
      <p:sp>
        <p:nvSpPr>
          <p:cNvPr id="8" name="Rectangle 7">
            <a:extLst>
              <a:ext uri="{FF2B5EF4-FFF2-40B4-BE49-F238E27FC236}">
                <a16:creationId xmlns:a16="http://schemas.microsoft.com/office/drawing/2014/main" id="{5F559EC6-3CEC-4D25-B715-B8E89680E8C5}"/>
              </a:ext>
            </a:extLst>
          </p:cNvPr>
          <p:cNvSpPr/>
          <p:nvPr/>
        </p:nvSpPr>
        <p:spPr>
          <a:xfrm>
            <a:off x="3582632"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Network:Interface:ETH</a:t>
            </a:r>
            <a:endParaRPr lang="en-US" sz="1600" dirty="0"/>
          </a:p>
        </p:txBody>
      </p:sp>
      <p:sp>
        <p:nvSpPr>
          <p:cNvPr id="9" name="Rectangle 8">
            <a:extLst>
              <a:ext uri="{FF2B5EF4-FFF2-40B4-BE49-F238E27FC236}">
                <a16:creationId xmlns:a16="http://schemas.microsoft.com/office/drawing/2014/main" id="{B207CCC3-4ED3-4808-AC5F-679961343F18}"/>
              </a:ext>
            </a:extLst>
          </p:cNvPr>
          <p:cNvSpPr/>
          <p:nvPr/>
        </p:nvSpPr>
        <p:spPr>
          <a:xfrm>
            <a:off x="6328110"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p>
          <a:p>
            <a:r>
              <a:rPr lang="en-US" sz="1600" dirty="0"/>
              <a:t>  </a:t>
            </a:r>
            <a:r>
              <a:rPr lang="en-US" sz="1600" dirty="0" err="1"/>
              <a:t>Network:CORE</a:t>
            </a:r>
            <a:endParaRPr lang="en-US" sz="1600" dirty="0"/>
          </a:p>
        </p:txBody>
      </p:sp>
      <p:sp>
        <p:nvSpPr>
          <p:cNvPr id="10" name="Rectangle 9">
            <a:extLst>
              <a:ext uri="{FF2B5EF4-FFF2-40B4-BE49-F238E27FC236}">
                <a16:creationId xmlns:a16="http://schemas.microsoft.com/office/drawing/2014/main" id="{2CDE035B-84AF-42A2-B82A-010BB662026D}"/>
              </a:ext>
            </a:extLst>
          </p:cNvPr>
          <p:cNvSpPr/>
          <p:nvPr/>
        </p:nvSpPr>
        <p:spPr>
          <a:xfrm>
            <a:off x="837154" y="28142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CMSIS:CMSIS-RTOS2:RTX</a:t>
            </a:r>
          </a:p>
        </p:txBody>
      </p:sp>
      <p:sp>
        <p:nvSpPr>
          <p:cNvPr id="13" name="Rectangle 12">
            <a:extLst>
              <a:ext uri="{FF2B5EF4-FFF2-40B4-BE49-F238E27FC236}">
                <a16:creationId xmlns:a16="http://schemas.microsoft.com/office/drawing/2014/main" id="{DF483133-57B3-4A5B-8C13-C8965A2AE528}"/>
              </a:ext>
            </a:extLst>
          </p:cNvPr>
          <p:cNvSpPr/>
          <p:nvPr/>
        </p:nvSpPr>
        <p:spPr>
          <a:xfrm>
            <a:off x="6741724" y="5854934"/>
            <a:ext cx="3799075" cy="360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1724" y="4448446"/>
            <a:ext cx="3799075"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1724" y="4916446"/>
            <a:ext cx="3799075"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1724" y="5385690"/>
            <a:ext cx="3799075"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837154" y="39958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837154"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Device:Startup</a:t>
            </a:r>
            <a:endParaRPr lang="en-US" sz="1600"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824280" y="1140460"/>
            <a:ext cx="599215" cy="2748446"/>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cxnSpLocks/>
            <a:endCxn id="8" idx="0"/>
          </p:cNvCxnSpPr>
          <p:nvPr/>
        </p:nvCxnSpPr>
        <p:spPr>
          <a:xfrm rot="5400000">
            <a:off x="4456201" y="2511507"/>
            <a:ext cx="599215" cy="6352"/>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3078802" y="1143428"/>
            <a:ext cx="599215" cy="274251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2007154" y="33902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2007154" y="45718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cxnSpLocks/>
            <a:stCxn id="8" idx="2"/>
            <a:endCxn id="6" idx="0"/>
          </p:cNvCxnSpPr>
          <p:nvPr/>
        </p:nvCxnSpPr>
        <p:spPr>
          <a:xfrm>
            <a:off x="4752632" y="33902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752632" y="45718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cxnSpLocks/>
            <a:stCxn id="8" idx="3"/>
            <a:endCxn id="9" idx="1"/>
          </p:cNvCxnSpPr>
          <p:nvPr/>
        </p:nvCxnSpPr>
        <p:spPr>
          <a:xfrm>
            <a:off x="5922632" y="31022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5819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7D59C-BB6D-42FE-A3A5-D019DC03E4FF}"/>
              </a:ext>
            </a:extLst>
          </p:cNvPr>
          <p:cNvSpPr>
            <a:spLocks noGrp="1"/>
          </p:cNvSpPr>
          <p:nvPr>
            <p:ph type="title"/>
          </p:nvPr>
        </p:nvSpPr>
        <p:spPr/>
        <p:txBody>
          <a:bodyPr/>
          <a:lstStyle/>
          <a:p>
            <a:r>
              <a:rPr lang="en-US" dirty="0"/>
              <a:t>Managing software components in a project</a:t>
            </a:r>
          </a:p>
        </p:txBody>
      </p:sp>
      <p:sp>
        <p:nvSpPr>
          <p:cNvPr id="3" name="Text Placeholder 2">
            <a:extLst>
              <a:ext uri="{FF2B5EF4-FFF2-40B4-BE49-F238E27FC236}">
                <a16:creationId xmlns:a16="http://schemas.microsoft.com/office/drawing/2014/main" id="{3FCC22BB-A86D-4681-922B-6B604BB6113F}"/>
              </a:ext>
            </a:extLst>
          </p:cNvPr>
          <p:cNvSpPr>
            <a:spLocks noGrp="1"/>
          </p:cNvSpPr>
          <p:nvPr>
            <p:ph type="body" sz="quarter" idx="13"/>
          </p:nvPr>
        </p:nvSpPr>
        <p:spPr/>
        <p:txBody>
          <a:bodyPr/>
          <a:lstStyle/>
          <a:p>
            <a:r>
              <a:rPr lang="en-US" dirty="0"/>
              <a:t>Pack manager creates </a:t>
            </a:r>
            <a:r>
              <a:rPr lang="en-US" dirty="0" err="1"/>
              <a:t>RTE_Components.h</a:t>
            </a:r>
            <a:r>
              <a:rPr lang="en-US" dirty="0"/>
              <a:t> header file</a:t>
            </a:r>
          </a:p>
        </p:txBody>
      </p:sp>
      <p:sp>
        <p:nvSpPr>
          <p:cNvPr id="4" name="Content Placeholder 3">
            <a:extLst>
              <a:ext uri="{FF2B5EF4-FFF2-40B4-BE49-F238E27FC236}">
                <a16:creationId xmlns:a16="http://schemas.microsoft.com/office/drawing/2014/main" id="{582F8A5D-C2FA-4986-AF3D-208CFCB73F21}"/>
              </a:ext>
            </a:extLst>
          </p:cNvPr>
          <p:cNvSpPr>
            <a:spLocks noGrp="1"/>
          </p:cNvSpPr>
          <p:nvPr>
            <p:ph idx="1"/>
          </p:nvPr>
        </p:nvSpPr>
        <p:spPr/>
        <p:txBody>
          <a:bodyPr/>
          <a:lstStyle/>
          <a:p>
            <a:pPr marL="0" indent="0">
              <a:buNone/>
            </a:pPr>
            <a:r>
              <a:rPr lang="en-US" dirty="0" err="1"/>
              <a:t>RTE_Components.h</a:t>
            </a:r>
            <a:r>
              <a:rPr lang="en-US" dirty="0"/>
              <a:t> is an inventory file that contains:</a:t>
            </a:r>
          </a:p>
          <a:p>
            <a:r>
              <a:rPr lang="en-US" dirty="0" err="1"/>
              <a:t>CMSIS_device_header</a:t>
            </a:r>
            <a:r>
              <a:rPr lang="en-US" dirty="0"/>
              <a:t> #define for generic access to the selected device’s header file</a:t>
            </a:r>
          </a:p>
          <a:p>
            <a:r>
              <a:rPr lang="en-US" dirty="0"/>
              <a:t>All defines that are generated out of components from PDSC files:</a:t>
            </a:r>
          </a:p>
          <a:p>
            <a:pPr marL="0" lvl="0" indent="0" eaLnBrk="0" hangingPunct="0">
              <a:spcBef>
                <a:spcPct val="0"/>
              </a:spcBef>
              <a:spcAft>
                <a:spcPct val="0"/>
              </a:spcAft>
              <a:buClrTx/>
              <a:buNone/>
            </a:pPr>
            <a:r>
              <a:rPr lang="en-US" sz="1200" b="1" dirty="0">
                <a:solidFill>
                  <a:srgbClr val="0000FF"/>
                </a:solidFill>
                <a:latin typeface="Courier New" panose="02070309020205020404" pitchFamily="49" charset="0"/>
                <a:ea typeface="ＭＳ Ｐゴシック" panose="020B0600070205080204" pitchFamily="34" charset="-128"/>
                <a:cs typeface="+mn-cs"/>
              </a:rPr>
              <a:t>&lt;component</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Cgroup</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"Core"</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Cversion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"10.0.1"</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FF0000"/>
                </a:solidFill>
                <a:latin typeface="Courier New" panose="02070309020205020404" pitchFamily="49" charset="0"/>
                <a:ea typeface="ＭＳ Ｐゴシック" panose="020B0600070205080204" pitchFamily="34" charset="-128"/>
                <a:cs typeface="+mn-cs"/>
              </a:rPr>
              <a:t>condition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err="1">
                <a:solidFill>
                  <a:srgbClr val="8000FF"/>
                </a:solidFill>
                <a:latin typeface="Courier New" panose="02070309020205020404" pitchFamily="49" charset="0"/>
                <a:ea typeface="ＭＳ Ｐゴシック" panose="020B0600070205080204" pitchFamily="34" charset="-128"/>
                <a:cs typeface="+mn-cs"/>
              </a:rPr>
              <a:t>FreeRTOS</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r>
              <a:rPr lang="en-US" sz="1200" b="1" dirty="0">
                <a:solidFill>
                  <a:srgbClr val="000000"/>
                </a:solidFill>
                <a:latin typeface="Courier New" panose="02070309020205020404" pitchFamily="49" charset="0"/>
                <a:ea typeface="ＭＳ Ｐゴシック" panose="020B0600070205080204" pitchFamily="34" charset="-128"/>
                <a:cs typeface="+mn-cs"/>
              </a:rPr>
              <a:t>Core components API (Kernel, Tasks, Semaphores, Mutexes, Queues)</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r>
              <a:rPr lang="en-US" sz="1200" b="1" dirty="0">
                <a:solidFill>
                  <a:srgbClr val="000000"/>
                </a:solidFill>
                <a:latin typeface="Courier New" panose="02070309020205020404" pitchFamily="49" charset="0"/>
                <a:ea typeface="ＭＳ Ｐゴシック" panose="020B0600070205080204" pitchFamily="34" charset="-128"/>
                <a:cs typeface="+mn-cs"/>
              </a:rPr>
              <a:t> #define </a:t>
            </a:r>
            <a:r>
              <a:rPr lang="en-US" sz="1200" b="1" dirty="0" err="1">
                <a:solidFill>
                  <a:srgbClr val="000000"/>
                </a:solidFill>
                <a:latin typeface="Courier New" panose="02070309020205020404" pitchFamily="49" charset="0"/>
                <a:ea typeface="ＭＳ Ｐゴシック" panose="020B0600070205080204" pitchFamily="34" charset="-128"/>
                <a:cs typeface="+mn-cs"/>
              </a:rPr>
              <a:t>RTE_RTOS_FreeRTOS_CORE</a:t>
            </a:r>
            <a:r>
              <a:rPr lang="en-US" sz="1200" b="1" dirty="0">
                <a:solidFill>
                  <a:srgbClr val="000000"/>
                </a:solidFill>
                <a:latin typeface="Courier New" panose="02070309020205020404" pitchFamily="49" charset="0"/>
                <a:ea typeface="ＭＳ Ｐゴシック" panose="020B0600070205080204" pitchFamily="34" charset="-128"/>
                <a:cs typeface="+mn-cs"/>
              </a:rPr>
              <a:t> /* RTOS </a:t>
            </a:r>
            <a:r>
              <a:rPr lang="en-US" sz="1200" b="1" dirty="0" err="1">
                <a:solidFill>
                  <a:srgbClr val="000000"/>
                </a:solidFill>
                <a:latin typeface="Courier New" panose="02070309020205020404" pitchFamily="49" charset="0"/>
                <a:ea typeface="ＭＳ Ｐゴシック" panose="020B0600070205080204" pitchFamily="34" charset="-128"/>
                <a:cs typeface="+mn-cs"/>
              </a:rPr>
              <a:t>FreeRTOS</a:t>
            </a:r>
            <a:r>
              <a:rPr lang="en-US" sz="1200" b="1" dirty="0">
                <a:solidFill>
                  <a:srgbClr val="000000"/>
                </a:solidFill>
                <a:latin typeface="Courier New" panose="02070309020205020404" pitchFamily="49" charset="0"/>
                <a:ea typeface="ＭＳ Ｐゴシック" panose="020B0600070205080204" pitchFamily="34" charset="-128"/>
                <a:cs typeface="+mn-cs"/>
              </a:rPr>
              <a:t> Core */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  . . .</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&lt;/component&gt;</a:t>
            </a:r>
            <a:endParaRPr lang="en-US" sz="1200" dirty="0">
              <a:solidFill>
                <a:prstClr val="black"/>
              </a:solidFill>
              <a:latin typeface="Calibri" panose="020F0502020204030204" pitchFamily="34" charset="0"/>
              <a:ea typeface="ＭＳ Ｐゴシック" panose="020B0600070205080204" pitchFamily="34" charset="-128"/>
              <a:cs typeface="+mn-cs"/>
            </a:endParaRPr>
          </a:p>
          <a:p>
            <a:r>
              <a:rPr lang="en-US" dirty="0"/>
              <a:t>Is added to the </a:t>
            </a:r>
            <a:r>
              <a:rPr lang="en-US" dirty="0" err="1"/>
              <a:t>RTE_Components.h</a:t>
            </a:r>
            <a:r>
              <a:rPr lang="en-US" dirty="0"/>
              <a:t> file:</a:t>
            </a:r>
          </a:p>
          <a:p>
            <a:pPr marL="0" indent="0">
              <a:buNone/>
            </a:pP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Auto generated Run-Time-Environment Component Configuration File</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 Do not modify ! ***</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a:t>
            </a:r>
            <a:r>
              <a:rPr lang="en-US" sz="1200" dirty="0" err="1">
                <a:solidFill>
                  <a:srgbClr val="804000"/>
                </a:solidFill>
                <a:latin typeface="Courier New" panose="02070309020205020404" pitchFamily="49" charset="0"/>
              </a:rPr>
              <a:t>ifndef</a:t>
            </a:r>
            <a:r>
              <a:rPr lang="en-US" sz="1200" dirty="0">
                <a:solidFill>
                  <a:srgbClr val="804000"/>
                </a:solidFill>
                <a:latin typeface="Courier New" panose="02070309020205020404" pitchFamily="49" charset="0"/>
              </a:rPr>
              <a:t> RTE_COMPONENTS_H</a:t>
            </a: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RTE_COMPONENTS_H</a:t>
            </a:r>
            <a:br>
              <a:rPr lang="en-US" sz="1200" dirty="0">
                <a:solidFill>
                  <a:srgbClr val="804000"/>
                </a:solidFill>
                <a:latin typeface="Courier New" panose="02070309020205020404" pitchFamily="49" charset="0"/>
              </a:rPr>
            </a:br>
            <a:r>
              <a:rPr lang="en-US" sz="1200" dirty="0">
                <a:solidFill>
                  <a:srgbClr val="008000"/>
                </a:solidFill>
                <a:latin typeface="Courier New" panose="02070309020205020404" pitchFamily="49" charset="0"/>
              </a:rPr>
              <a:t>/* Define the Device Header File: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CMSIS_device_header</a:t>
            </a:r>
            <a:r>
              <a:rPr lang="en-US" sz="1200" dirty="0">
                <a:solidFill>
                  <a:srgbClr val="804000"/>
                </a:solidFill>
                <a:latin typeface="Courier New" panose="02070309020205020404" pitchFamily="49" charset="0"/>
              </a:rPr>
              <a:t> "ARMCM3.h“</a:t>
            </a:r>
            <a:br>
              <a:rPr lang="en-US" sz="1200" dirty="0">
                <a:solidFill>
                  <a:srgbClr val="804000"/>
                </a:solidFill>
                <a:latin typeface="Courier New" panose="02070309020205020404" pitchFamily="49" charset="0"/>
              </a:rPr>
            </a:b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RTE_RTOS_FreeRTOS_CORE</a:t>
            </a:r>
            <a:r>
              <a:rPr lang="en-US" sz="1200" dirty="0">
                <a:solidFill>
                  <a:srgbClr val="804000"/>
                </a:solidFill>
                <a:latin typeface="Courier New" panose="02070309020205020404" pitchFamily="49" charset="0"/>
              </a:rPr>
              <a:t> </a:t>
            </a:r>
            <a:r>
              <a:rPr lang="en-US" sz="1200" dirty="0">
                <a:solidFill>
                  <a:srgbClr val="008000"/>
                </a:solidFill>
                <a:latin typeface="Courier New" panose="02070309020205020404" pitchFamily="49" charset="0"/>
              </a:rPr>
              <a:t>/* RTOS </a:t>
            </a:r>
            <a:r>
              <a:rPr lang="en-US" sz="1200" dirty="0" err="1">
                <a:solidFill>
                  <a:srgbClr val="008000"/>
                </a:solidFill>
                <a:latin typeface="Courier New" panose="02070309020205020404" pitchFamily="49" charset="0"/>
              </a:rPr>
              <a:t>FreeRTOS</a:t>
            </a:r>
            <a:r>
              <a:rPr lang="en-US" sz="1200" dirty="0">
                <a:solidFill>
                  <a:srgbClr val="008000"/>
                </a:solidFill>
                <a:latin typeface="Courier New" panose="02070309020205020404" pitchFamily="49" charset="0"/>
              </a:rPr>
              <a:t> Core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#endif </a:t>
            </a:r>
            <a:r>
              <a:rPr lang="en-US" sz="1200" dirty="0">
                <a:solidFill>
                  <a:srgbClr val="008000"/>
                </a:solidFill>
                <a:latin typeface="Courier New" panose="02070309020205020404" pitchFamily="49" charset="0"/>
              </a:rPr>
              <a:t>/* RTE_COMPONENTS_H */</a:t>
            </a:r>
            <a:r>
              <a:rPr lang="en-US" sz="1200" dirty="0">
                <a:solidFill>
                  <a:srgbClr val="804000"/>
                </a:solidFill>
                <a:latin typeface="Courier New" panose="02070309020205020404" pitchFamily="49" charset="0"/>
              </a:rPr>
              <a:t> </a:t>
            </a:r>
            <a:endParaRPr lang="en-US" sz="1200" dirty="0"/>
          </a:p>
        </p:txBody>
      </p:sp>
    </p:spTree>
    <p:extLst>
      <p:ext uri="{BB962C8B-B14F-4D97-AF65-F5344CB8AC3E}">
        <p14:creationId xmlns:p14="http://schemas.microsoft.com/office/powerpoint/2010/main" val="3216671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rrow: Right 31">
            <a:extLst>
              <a:ext uri="{FF2B5EF4-FFF2-40B4-BE49-F238E27FC236}">
                <a16:creationId xmlns:a16="http://schemas.microsoft.com/office/drawing/2014/main" id="{8DCE06D2-5B11-472B-8D45-3B327EA1669E}"/>
              </a:ext>
            </a:extLst>
          </p:cNvPr>
          <p:cNvSpPr/>
          <p:nvPr/>
        </p:nvSpPr>
        <p:spPr>
          <a:xfrm>
            <a:off x="6625392" y="3053516"/>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EC3CC268-843C-42DC-9FAB-259824F90297}"/>
              </a:ext>
            </a:extLst>
          </p:cNvPr>
          <p:cNvSpPr/>
          <p:nvPr/>
        </p:nvSpPr>
        <p:spPr>
          <a:xfrm>
            <a:off x="4849688" y="1212527"/>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Generator Information</a:t>
            </a:r>
          </a:p>
        </p:txBody>
      </p:sp>
      <p:sp>
        <p:nvSpPr>
          <p:cNvPr id="22" name="Rectangle 21">
            <a:extLst>
              <a:ext uri="{FF2B5EF4-FFF2-40B4-BE49-F238E27FC236}">
                <a16:creationId xmlns:a16="http://schemas.microsoft.com/office/drawing/2014/main" id="{5487FEAB-7D2D-4E65-8BF8-9C55DAECCD8A}"/>
              </a:ext>
            </a:extLst>
          </p:cNvPr>
          <p:cNvSpPr/>
          <p:nvPr/>
        </p:nvSpPr>
        <p:spPr>
          <a:xfrm>
            <a:off x="9596746" y="1212527"/>
            <a:ext cx="1786690" cy="3956387"/>
          </a:xfrm>
          <a:prstGeom prst="rect">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a:solidFill>
                  <a:srgbClr val="333E48"/>
                </a:solidFill>
                <a:latin typeface="Calibri"/>
                <a:ea typeface="ＭＳ Ｐゴシック" panose="020B0600070205080204" pitchFamily="34" charset="-128"/>
              </a:rPr>
              <a:t>Generator Output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9803374" y="1633963"/>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ioc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Generator Project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9760776" y="2711978"/>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5044282" y="343733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&lt;project&gt;</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cbuild-gen.yml</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7" name="Straight Arrow Connector 16">
            <a:extLst>
              <a:ext uri="{FF2B5EF4-FFF2-40B4-BE49-F238E27FC236}">
                <a16:creationId xmlns:a16="http://schemas.microsoft.com/office/drawing/2014/main" id="{8700C784-4ABC-4B94-A393-C72FD280887C}"/>
              </a:ext>
            </a:extLst>
          </p:cNvPr>
          <p:cNvCxnSpPr>
            <a:cxnSpLocks/>
            <a:endCxn id="18" idx="1"/>
          </p:cNvCxnSpPr>
          <p:nvPr/>
        </p:nvCxnSpPr>
        <p:spPr>
          <a:xfrm>
            <a:off x="8682705" y="3558843"/>
            <a:ext cx="1128203" cy="8681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9810908" y="3881337"/>
            <a:ext cx="1399674" cy="109138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50" b="0" i="0" u="none" strike="noStrike" kern="1200" cap="none" spc="0" normalizeH="0" baseline="0" noProof="0" dirty="0">
                <a:ln>
                  <a:noFill/>
                </a:ln>
                <a:solidFill>
                  <a:schemeClr val="bg2">
                    <a:lumMod val="25000"/>
                  </a:schemeClr>
                </a:solidFill>
                <a:effectLst/>
                <a:uLnTx/>
                <a:uFillTx/>
                <a:latin typeface="Calibri"/>
                <a:ea typeface="+mn-ea"/>
                <a:cs typeface="+mn-cs"/>
              </a:rPr>
              <a:t>&lt;project&gt;.</a:t>
            </a:r>
            <a:br>
              <a:rPr lang="en-US" sz="1150" dirty="0">
                <a:solidFill>
                  <a:schemeClr val="bg2">
                    <a:lumMod val="25000"/>
                  </a:schemeClr>
                </a:solidFill>
                <a:latin typeface="Calibri"/>
              </a:rPr>
            </a:br>
            <a:r>
              <a:rPr kumimoji="0" lang="en-US" sz="115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950" dirty="0">
                <a:solidFill>
                  <a:schemeClr val="bg2">
                    <a:lumMod val="25000"/>
                  </a:schemeClr>
                </a:solidFill>
                <a:latin typeface="Calibri"/>
              </a:rPr>
              <a:t>Import data for CMSIS-Toolbox</a:t>
            </a:r>
            <a:endParaRPr kumimoji="0" lang="en-GB" sz="95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488468"/>
            <a:ext cx="1540042" cy="125370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chemeClr val="tx2"/>
                </a:solidFill>
                <a:latin typeface="Calibri"/>
              </a:rPr>
              <a:t>cbridge</a:t>
            </a:r>
            <a:br>
              <a:rPr lang="en-US" b="1" dirty="0">
                <a:solidFill>
                  <a:schemeClr val="tx2"/>
                </a:solidFill>
                <a:latin typeface="Calibri"/>
              </a:rPr>
            </a:b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5092503" y="2349468"/>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idx.yml</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1B738DEF-D013-6026-AFE3-E7B42433B06B}"/>
              </a:ext>
            </a:extLst>
          </p:cNvPr>
          <p:cNvCxnSpPr>
            <a:cxnSpLocks/>
          </p:cNvCxnSpPr>
          <p:nvPr/>
        </p:nvCxnSpPr>
        <p:spPr>
          <a:xfrm>
            <a:off x="5755876" y="316060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1752413-9444-8A2E-D325-5EE15401C75F}"/>
              </a:ext>
            </a:extLst>
          </p:cNvPr>
          <p:cNvSpPr/>
          <p:nvPr/>
        </p:nvSpPr>
        <p:spPr>
          <a:xfrm>
            <a:off x="7332472" y="2664172"/>
            <a:ext cx="1350233" cy="50332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endCxn id="7" idx="1"/>
          </p:cNvCxnSpPr>
          <p:nvPr/>
        </p:nvCxnSpPr>
        <p:spPr>
          <a:xfrm>
            <a:off x="8682705" y="3014604"/>
            <a:ext cx="1078071" cy="202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E598C1-5713-C80E-B797-F277D97B1CB4}"/>
              </a:ext>
            </a:extLst>
          </p:cNvPr>
          <p:cNvCxnSpPr>
            <a:cxnSpLocks/>
          </p:cNvCxnSpPr>
          <p:nvPr/>
        </p:nvCxnSpPr>
        <p:spPr>
          <a:xfrm flipV="1">
            <a:off x="8682705" y="2076123"/>
            <a:ext cx="1132886" cy="72473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537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119DA75-D395-4806-9923-A60C1658B62A}"/>
              </a:ext>
            </a:extLst>
          </p:cNvPr>
          <p:cNvSpPr/>
          <p:nvPr/>
        </p:nvSpPr>
        <p:spPr>
          <a:xfrm>
            <a:off x="1131710" y="277451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BB5F8D21-824B-36AB-951D-435AED871410}"/>
              </a:ext>
            </a:extLst>
          </p:cNvPr>
          <p:cNvCxnSpPr>
            <a:cxnSpLocks/>
            <a:stCxn id="38" idx="1"/>
            <a:endCxn id="23" idx="3"/>
          </p:cNvCxnSpPr>
          <p:nvPr/>
        </p:nvCxnSpPr>
        <p:spPr>
          <a:xfrm flipH="1">
            <a:off x="2671752" y="3278610"/>
            <a:ext cx="380820" cy="7247"/>
          </a:xfrm>
          <a:prstGeom prst="straightConnector1">
            <a:avLst/>
          </a:prstGeom>
          <a:ln w="38100">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7CE54B9-BB26-E5B0-4A76-1B2AC4DB6780}"/>
              </a:ext>
            </a:extLst>
          </p:cNvPr>
          <p:cNvSpPr/>
          <p:nvPr/>
        </p:nvSpPr>
        <p:spPr>
          <a:xfrm>
            <a:off x="5037675" y="134053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Debugger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2373F6AB-4EE9-799A-8277-00AFEA672822}"/>
              </a:ext>
            </a:extLst>
          </p:cNvPr>
          <p:cNvSpPr/>
          <p:nvPr/>
        </p:nvSpPr>
        <p:spPr>
          <a:xfrm>
            <a:off x="5037675" y="276525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Flash</a:t>
            </a:r>
            <a:br>
              <a:rPr lang="en-US" b="1" dirty="0">
                <a:solidFill>
                  <a:srgbClr val="FFFFFF"/>
                </a:solidFill>
                <a:latin typeface="Calibri"/>
              </a:rPr>
            </a:br>
            <a:r>
              <a:rPr lang="en-US" b="1" dirty="0">
                <a:solidFill>
                  <a:srgbClr val="FFFFFF"/>
                </a:solidFill>
                <a:latin typeface="Calibri"/>
              </a:rPr>
              <a:t>Programmer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5" name="Rectangle 24">
            <a:extLst>
              <a:ext uri="{FF2B5EF4-FFF2-40B4-BE49-F238E27FC236}">
                <a16:creationId xmlns:a16="http://schemas.microsoft.com/office/drawing/2014/main" id="{0EC97572-BC00-4D3B-5860-7D35F2DDD8A1}"/>
              </a:ext>
            </a:extLst>
          </p:cNvPr>
          <p:cNvSpPr/>
          <p:nvPr/>
        </p:nvSpPr>
        <p:spPr>
          <a:xfrm>
            <a:off x="5037675" y="418997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OTA/Cloud</a:t>
            </a:r>
            <a:br>
              <a:rPr lang="en-US" b="1" dirty="0">
                <a:solidFill>
                  <a:srgbClr val="FFFFFF"/>
                </a:solidFill>
                <a:latin typeface="Calibri"/>
              </a:rPr>
            </a:br>
            <a:r>
              <a:rPr lang="en-US" b="1" dirty="0">
                <a:solidFill>
                  <a:srgbClr val="FFFFFF"/>
                </a:solidFill>
                <a:latin typeface="Calibri"/>
              </a:rPr>
              <a:t>Service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A6042665-7C7D-BA22-1E44-17A6ED7DA1A7}"/>
              </a:ext>
            </a:extLst>
          </p:cNvPr>
          <p:cNvCxnSpPr>
            <a:cxnSpLocks/>
            <a:stCxn id="16" idx="1"/>
          </p:cNvCxnSpPr>
          <p:nvPr/>
        </p:nvCxnSpPr>
        <p:spPr>
          <a:xfrm flipH="1" flipV="1">
            <a:off x="4402204" y="3276599"/>
            <a:ext cx="635471" cy="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1C07020-4D86-CAC3-4AF4-DB254FB77F79}"/>
              </a:ext>
            </a:extLst>
          </p:cNvPr>
          <p:cNvCxnSpPr>
            <a:cxnSpLocks/>
          </p:cNvCxnSpPr>
          <p:nvPr/>
        </p:nvCxnSpPr>
        <p:spPr>
          <a:xfrm flipH="1" flipV="1">
            <a:off x="4295878" y="3285856"/>
            <a:ext cx="741797" cy="90412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E56173B-DE80-7625-093C-E95C11E3DB52}"/>
              </a:ext>
            </a:extLst>
          </p:cNvPr>
          <p:cNvCxnSpPr>
            <a:cxnSpLocks/>
          </p:cNvCxnSpPr>
          <p:nvPr/>
        </p:nvCxnSpPr>
        <p:spPr>
          <a:xfrm flipH="1">
            <a:off x="4363356" y="2333994"/>
            <a:ext cx="693427" cy="80758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38" name="Flowchart: Document 37">
            <a:extLst>
              <a:ext uri="{FF2B5EF4-FFF2-40B4-BE49-F238E27FC236}">
                <a16:creationId xmlns:a16="http://schemas.microsoft.com/office/drawing/2014/main" id="{973775FC-78A5-4325-B535-441862918E54}"/>
              </a:ext>
            </a:extLst>
          </p:cNvPr>
          <p:cNvSpPr/>
          <p:nvPr/>
        </p:nvSpPr>
        <p:spPr>
          <a:xfrm>
            <a:off x="3052572" y="2876239"/>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cbuild-set.yml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Project </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context set</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204371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11926" y="1212527"/>
            <a:ext cx="2293229" cy="1351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compiler options for AC6, GCC, IAR</a:t>
            </a:r>
          </a:p>
        </p:txBody>
      </p:sp>
      <p:sp>
        <p:nvSpPr>
          <p:cNvPr id="36" name="Rectangle 35">
            <a:extLst>
              <a:ext uri="{FF2B5EF4-FFF2-40B4-BE49-F238E27FC236}">
                <a16:creationId xmlns:a16="http://schemas.microsoft.com/office/drawing/2014/main" id="{DE695693-9F96-58BA-7A5B-F1C32D732606}"/>
              </a:ext>
            </a:extLst>
          </p:cNvPr>
          <p:cNvSpPr/>
          <p:nvPr/>
        </p:nvSpPr>
        <p:spPr>
          <a:xfrm>
            <a:off x="6811926" y="5190127"/>
            <a:ext cx="4248363" cy="2647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9"/>
            <a:ext cx="1786690" cy="2753876"/>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450026"/>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52726" y="276724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794305"/>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904594"/>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242557"/>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21539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libri"/>
                <a:ea typeface="+mn-ea"/>
                <a:cs typeface="+mn-cs"/>
              </a:rPr>
              <a:t>cdefault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405404" y="1943850"/>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004027" y="5253100"/>
            <a:ext cx="432673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1E91A674-185E-2847-973A-2D95E43394EE}"/>
              </a:ext>
            </a:extLst>
          </p:cNvPr>
          <p:cNvSpPr/>
          <p:nvPr/>
        </p:nvSpPr>
        <p:spPr>
          <a:xfrm>
            <a:off x="6811926" y="4054939"/>
            <a:ext cx="4248363" cy="110103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3" name="Flowchart: Document 2">
            <a:extLst>
              <a:ext uri="{FF2B5EF4-FFF2-40B4-BE49-F238E27FC236}">
                <a16:creationId xmlns:a16="http://schemas.microsoft.com/office/drawing/2014/main" id="{07D698BC-BFC9-5FCC-B38A-13EA7D31BFA9}"/>
              </a:ext>
            </a:extLst>
          </p:cNvPr>
          <p:cNvSpPr/>
          <p:nvPr/>
        </p:nvSpPr>
        <p:spPr>
          <a:xfrm>
            <a:off x="7112370" y="4167592"/>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Tree>
    <p:extLst>
      <p:ext uri="{BB962C8B-B14F-4D97-AF65-F5344CB8AC3E}">
        <p14:creationId xmlns:p14="http://schemas.microsoft.com/office/powerpoint/2010/main" val="493489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1984616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User Input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5485</TotalTime>
  <Words>6458</Words>
  <Application>Microsoft Office PowerPoint</Application>
  <PresentationFormat>Widescreen</PresentationFormat>
  <Paragraphs>907</Paragraphs>
  <Slides>43</Slides>
  <Notes>16</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-apple-system</vt:lpstr>
      <vt:lpstr>Arial</vt:lpstr>
      <vt:lpstr>Calibri</vt:lpstr>
      <vt:lpstr>Consolas</vt:lpstr>
      <vt:lpstr>Courier New</vt:lpstr>
      <vt:lpstr>Times New Roman</vt:lpstr>
      <vt:lpstr>Wingdings</vt:lpstr>
      <vt:lpstr>Arm_PPT_Public</vt:lpstr>
      <vt:lpstr>CMSIS-Toolbox: Basis for next generation software tooling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Multi-Project Build Process: IDE and CLI</vt:lpstr>
      <vt:lpstr>Lockfile Build Process: Set Pack Versions</vt:lpstr>
      <vt:lpstr>Application Software – from Virtual to Physical Hardware</vt:lpstr>
      <vt:lpstr>Multi-Project Requirements</vt:lpstr>
      <vt:lpstr>Software Layers Group Pre-configured Software Components</vt:lpstr>
      <vt:lpstr>Scenarios to consider</vt:lpstr>
      <vt:lpstr>CubeMX location of generated files</vt:lpstr>
      <vt:lpstr>CubeMX location of generated files</vt:lpstr>
      <vt:lpstr>CSolution / CBuild: Generator Workflow</vt:lpstr>
      <vt:lpstr>IoT Workshop Example - Structure</vt:lpstr>
      <vt:lpstr>Opportunity: Packs give flexibility to the SW Eco-system</vt:lpstr>
      <vt:lpstr>Linker Script File and Startup Code (Toolchain independent)</vt:lpstr>
      <vt:lpstr>PowerPoint Presentation</vt:lpstr>
      <vt:lpstr>PowerPoint Presentation</vt:lpstr>
      <vt:lpstr>PowerPoint Presentation</vt:lpstr>
      <vt:lpstr>PowerPoint Presentation</vt:lpstr>
      <vt:lpstr>IoT Workshop Example - Structure</vt:lpstr>
      <vt:lpstr>Roadmap H1’2023 – CMSIS-Toolbox 2.0</vt:lpstr>
      <vt:lpstr>PowerPoint Presentation</vt:lpstr>
      <vt:lpstr>PowerPoint Presentation</vt:lpstr>
      <vt:lpstr>PowerPoint Presentation</vt:lpstr>
      <vt:lpstr>Software components</vt:lpstr>
      <vt:lpstr>PowerPoint Presentation</vt:lpstr>
      <vt:lpstr>Application example: TCP/IP network</vt:lpstr>
      <vt:lpstr>Class / Pack view </vt:lpstr>
      <vt:lpstr>Software components – Taxonomy</vt:lpstr>
      <vt:lpstr>Bundles</vt:lpstr>
      <vt:lpstr>Bundles</vt:lpstr>
      <vt:lpstr>Relationships of packs and software components</vt:lpstr>
      <vt:lpstr>Central API Interface definition for software components</vt:lpstr>
      <vt:lpstr>API components</vt:lpstr>
      <vt:lpstr>Application example: TCP/IP network</vt:lpstr>
      <vt:lpstr>Application example: TCP/IP network</vt:lpstr>
      <vt:lpstr>Managing software components in a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55</cp:revision>
  <dcterms:created xsi:type="dcterms:W3CDTF">2021-11-12T09:09:53Z</dcterms:created>
  <dcterms:modified xsi:type="dcterms:W3CDTF">2023-12-12T14:33:34Z</dcterms:modified>
</cp:coreProperties>
</file>