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xml" ContentType="application/vnd.openxmlformats-officedocument.presentationml.tags+xml"/>
  <Override PartName="/ppt/notesSlides/notesSlide23.xml" ContentType="application/vnd.openxmlformats-officedocument.presentationml.notesSlide+xml"/>
  <Override PartName="/ppt/tags/tag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1"/>
  </p:notesMasterIdLst>
  <p:handoutMasterIdLst>
    <p:handoutMasterId r:id="rId62"/>
  </p:handoutMasterIdLst>
  <p:sldIdLst>
    <p:sldId id="2145705747" r:id="rId2"/>
    <p:sldId id="2147376120" r:id="rId3"/>
    <p:sldId id="345" r:id="rId4"/>
    <p:sldId id="2123260239" r:id="rId5"/>
    <p:sldId id="2147376045" r:id="rId6"/>
    <p:sldId id="2147376049" r:id="rId7"/>
    <p:sldId id="2147376050" r:id="rId8"/>
    <p:sldId id="2123260240" r:id="rId9"/>
    <p:sldId id="2123260241" r:id="rId10"/>
    <p:sldId id="14964" r:id="rId11"/>
    <p:sldId id="2147376043" r:id="rId12"/>
    <p:sldId id="14961" r:id="rId13"/>
    <p:sldId id="14942" r:id="rId14"/>
    <p:sldId id="14535" r:id="rId15"/>
    <p:sldId id="2123260222" r:id="rId16"/>
    <p:sldId id="2147376041" r:id="rId17"/>
    <p:sldId id="2147376042" r:id="rId18"/>
    <p:sldId id="14965" r:id="rId19"/>
    <p:sldId id="2123260230" r:id="rId20"/>
    <p:sldId id="2123260194" r:id="rId21"/>
    <p:sldId id="2123260231" r:id="rId22"/>
    <p:sldId id="2147376123" r:id="rId23"/>
    <p:sldId id="2123260234" r:id="rId24"/>
    <p:sldId id="2123260235" r:id="rId25"/>
    <p:sldId id="2147376051" r:id="rId26"/>
    <p:sldId id="2123260237" r:id="rId27"/>
    <p:sldId id="2147376055" r:id="rId28"/>
    <p:sldId id="2147376115" r:id="rId29"/>
    <p:sldId id="2123260238" r:id="rId30"/>
    <p:sldId id="2123260232" r:id="rId31"/>
    <p:sldId id="2123260236" r:id="rId32"/>
    <p:sldId id="2123260242" r:id="rId33"/>
    <p:sldId id="2147376040" r:id="rId34"/>
    <p:sldId id="2147376046" r:id="rId35"/>
    <p:sldId id="435" r:id="rId36"/>
    <p:sldId id="2147376047" r:id="rId37"/>
    <p:sldId id="2147376048" r:id="rId38"/>
    <p:sldId id="439" r:id="rId39"/>
    <p:sldId id="440" r:id="rId40"/>
    <p:sldId id="437" r:id="rId41"/>
    <p:sldId id="429" r:id="rId42"/>
    <p:sldId id="441" r:id="rId43"/>
    <p:sldId id="436" r:id="rId44"/>
    <p:sldId id="430" r:id="rId45"/>
    <p:sldId id="438" r:id="rId46"/>
    <p:sldId id="428" r:id="rId47"/>
    <p:sldId id="2147376056" r:id="rId48"/>
    <p:sldId id="2147376114" r:id="rId49"/>
    <p:sldId id="2147376116" r:id="rId50"/>
    <p:sldId id="2147376117" r:id="rId51"/>
    <p:sldId id="2147376118" r:id="rId52"/>
    <p:sldId id="2147376057" r:id="rId53"/>
    <p:sldId id="2147376113" r:id="rId54"/>
    <p:sldId id="2147376121" r:id="rId55"/>
    <p:sldId id="2147376124" r:id="rId56"/>
    <p:sldId id="2147471701" r:id="rId57"/>
    <p:sldId id="2147471700" r:id="rId58"/>
    <p:sldId id="2147471697" r:id="rId59"/>
    <p:sldId id="2147471698"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7C0735-B6EB-4E74-A6A6-A5AC1EF4CDEE}" v="48" dt="2024-11-18T07:04:05.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47" d="100"/>
          <a:sy n="147" d="100"/>
        </p:scale>
        <p:origin x="360" y="342"/>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31/03/2025</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31/03/2025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34</a:t>
            </a:fld>
            <a:endParaRPr lang="en-US" altLang="en-US"/>
          </a:p>
        </p:txBody>
      </p:sp>
    </p:spTree>
    <p:extLst>
      <p:ext uri="{BB962C8B-B14F-4D97-AF65-F5344CB8AC3E}">
        <p14:creationId xmlns:p14="http://schemas.microsoft.com/office/powerpoint/2010/main" val="52066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35</a:t>
            </a:fld>
            <a:endParaRPr lang="en-US" altLang="en-US"/>
          </a:p>
        </p:txBody>
      </p:sp>
    </p:spTree>
    <p:extLst>
      <p:ext uri="{BB962C8B-B14F-4D97-AF65-F5344CB8AC3E}">
        <p14:creationId xmlns:p14="http://schemas.microsoft.com/office/powerpoint/2010/main" val="628185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36</a:t>
            </a:fld>
            <a:endParaRPr lang="en-US" altLang="en-US"/>
          </a:p>
        </p:txBody>
      </p:sp>
    </p:spTree>
    <p:extLst>
      <p:ext uri="{BB962C8B-B14F-4D97-AF65-F5344CB8AC3E}">
        <p14:creationId xmlns:p14="http://schemas.microsoft.com/office/powerpoint/2010/main" val="2302240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38</a:t>
            </a:fld>
            <a:endParaRPr lang="en-US" altLang="en-US"/>
          </a:p>
        </p:txBody>
      </p:sp>
    </p:spTree>
    <p:extLst>
      <p:ext uri="{BB962C8B-B14F-4D97-AF65-F5344CB8AC3E}">
        <p14:creationId xmlns:p14="http://schemas.microsoft.com/office/powerpoint/2010/main" val="2953099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39</a:t>
            </a:fld>
            <a:endParaRPr lang="en-US" altLang="en-US"/>
          </a:p>
        </p:txBody>
      </p:sp>
    </p:spTree>
    <p:extLst>
      <p:ext uri="{BB962C8B-B14F-4D97-AF65-F5344CB8AC3E}">
        <p14:creationId xmlns:p14="http://schemas.microsoft.com/office/powerpoint/2010/main" val="324566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41</a:t>
            </a:fld>
            <a:endParaRPr lang="en-US" altLang="en-US"/>
          </a:p>
        </p:txBody>
      </p:sp>
    </p:spTree>
    <p:extLst>
      <p:ext uri="{BB962C8B-B14F-4D97-AF65-F5344CB8AC3E}">
        <p14:creationId xmlns:p14="http://schemas.microsoft.com/office/powerpoint/2010/main" val="148712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42</a:t>
            </a:fld>
            <a:endParaRPr lang="en-US" altLang="en-US"/>
          </a:p>
        </p:txBody>
      </p:sp>
    </p:spTree>
    <p:extLst>
      <p:ext uri="{BB962C8B-B14F-4D97-AF65-F5344CB8AC3E}">
        <p14:creationId xmlns:p14="http://schemas.microsoft.com/office/powerpoint/2010/main" val="3845563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44</a:t>
            </a:fld>
            <a:endParaRPr lang="en-US" altLang="en-US"/>
          </a:p>
        </p:txBody>
      </p:sp>
    </p:spTree>
    <p:extLst>
      <p:ext uri="{BB962C8B-B14F-4D97-AF65-F5344CB8AC3E}">
        <p14:creationId xmlns:p14="http://schemas.microsoft.com/office/powerpoint/2010/main" val="1884189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45</a:t>
            </a:fld>
            <a:endParaRPr lang="en-US" altLang="en-US"/>
          </a:p>
        </p:txBody>
      </p:sp>
    </p:spTree>
    <p:extLst>
      <p:ext uri="{BB962C8B-B14F-4D97-AF65-F5344CB8AC3E}">
        <p14:creationId xmlns:p14="http://schemas.microsoft.com/office/powerpoint/2010/main" val="1419607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021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926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673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p>
          <a:p>
            <a:r>
              <a:rPr lang="en-US" sz="1800" dirty="0"/>
              <a:t>Today, developers rely on example projects to kick start their application development. In the Open-CMSIS-Pack system, we pay a lot of attention on meaningful examples that are easy to access.</a:t>
            </a:r>
          </a:p>
          <a:p>
            <a:endParaRPr lang="en-US" sz="1800" dirty="0"/>
          </a:p>
          <a:p>
            <a:pPr marL="285750" indent="-285750">
              <a:buFontTx/>
              <a:buChar char="-"/>
            </a:pPr>
            <a:r>
              <a:rPr lang="en-US" sz="1800" dirty="0"/>
              <a:t>All of this is based on CMSIS-Packs. There are different flavors that can provide various types of examples.</a:t>
            </a:r>
          </a:p>
          <a:p>
            <a:pPr marL="285750" indent="-285750">
              <a:buFontTx/>
              <a:buChar char="-"/>
            </a:pPr>
            <a:r>
              <a:rPr lang="en-US" sz="1800" dirty="0"/>
              <a:t>Device family pack can provide device specific template projects.</a:t>
            </a:r>
          </a:p>
          <a:p>
            <a:pPr marL="285750" indent="-285750">
              <a:buFontTx/>
              <a:buChar char="-"/>
            </a:pPr>
            <a:r>
              <a:rPr lang="en-US" sz="1800" dirty="0"/>
              <a:t>Board support packs obviously contain examples that run on on a specific board. But also board specific template projects that are preconfigured for different application types. BSPs can also have board layers with driver interfaces for certain use cases.</a:t>
            </a:r>
          </a:p>
          <a:p>
            <a:pPr marL="285750" indent="-285750">
              <a:buFontTx/>
              <a:buChar char="-"/>
            </a:pPr>
            <a:r>
              <a:rPr lang="en-US" sz="1800" dirty="0"/>
              <a:t>Middleware packs contain preconfigured examples that run out of the box on a give board for software such as an RTOS, or a graphics pack that we show today. IN the next we episode of this series, we will be looking at the </a:t>
            </a:r>
            <a:r>
              <a:rPr lang="en-US" sz="1800" dirty="0" err="1"/>
              <a:t>CANopen</a:t>
            </a:r>
            <a:r>
              <a:rPr lang="en-US" sz="1800" dirty="0"/>
              <a:t> stack from </a:t>
            </a:r>
            <a:r>
              <a:rPr lang="en-US" sz="1800" dirty="0" err="1"/>
              <a:t>EmSA</a:t>
            </a:r>
            <a:r>
              <a:rPr lang="en-US" sz="1800" dirty="0"/>
              <a:t>.</a:t>
            </a:r>
            <a:br>
              <a:rPr lang="en-US" sz="1800" dirty="0"/>
            </a:br>
            <a:r>
              <a:rPr lang="en-US" sz="1800" dirty="0"/>
              <a:t>Reference applications are hardware agnostic and require driver interfaces that are provided via board layers. Packs can also contain user code templates which give you a starting point for using a software component. </a:t>
            </a:r>
          </a:p>
          <a:p>
            <a:pPr marL="285750" indent="-285750">
              <a:buFontTx/>
              <a:buChar char="-"/>
            </a:pPr>
            <a:endParaRPr lang="en-US" sz="1800" dirty="0"/>
          </a:p>
          <a:p>
            <a:pPr marL="0" indent="0">
              <a:buFontTx/>
              <a:buNone/>
            </a:pPr>
            <a:r>
              <a:rPr lang="en-US" sz="1800" dirty="0"/>
              <a:t>To make it easy, we have several ways. On the website you can see all the different packs. And the boards that they support along with examples.</a:t>
            </a:r>
          </a:p>
          <a:p>
            <a:endParaRPr lang="en-US" sz="1800" dirty="0"/>
          </a:p>
          <a:p>
            <a:r>
              <a:rPr lang="en-US" sz="1800" dirty="0"/>
              <a:t>In VS Code, us the Create-new-solution flow. Once you select a board, it shows the examples available.</a:t>
            </a:r>
          </a:p>
          <a:p>
            <a:endParaRPr lang="en-US" sz="1800" dirty="0"/>
          </a:p>
          <a:p>
            <a:r>
              <a:rPr lang="en-US" sz="1800" dirty="0"/>
              <a:t>You have also access to templates or reference applications. You can also have several </a:t>
            </a:r>
            <a:r>
              <a:rPr lang="en-US" sz="1800" dirty="0" err="1"/>
              <a:t>csolution</a:t>
            </a:r>
            <a:r>
              <a:rPr lang="en-US" sz="1800" dirty="0"/>
              <a:t> examples that run directly on this board. It’s really easy to get started.</a:t>
            </a:r>
          </a:p>
          <a:p>
            <a:endParaRPr lang="en-US" sz="1800" dirty="0"/>
          </a:p>
          <a:p>
            <a:r>
              <a:rPr lang="en-US" sz="1800" dirty="0"/>
              <a:t>For the user code templates, we have a similar way. You add a new file and choose the option “code template”. </a:t>
            </a:r>
          </a:p>
          <a:p>
            <a:endParaRPr lang="en-US" sz="1800" dirty="0"/>
          </a:p>
          <a:p>
            <a:r>
              <a:rPr lang="en-US" sz="1800" dirty="0"/>
              <a:t>BTW, all of this works in VS Code and µVision similarly and Embedded Wizard will now show how example examples show the rich feature set of their graphics middleware and how they help customers with a starting point for their own projects.</a:t>
            </a:r>
          </a:p>
          <a:p>
            <a:endParaRPr lang="en-US" sz="1800" dirty="0"/>
          </a:p>
          <a:p>
            <a:r>
              <a:rPr lang="en-US" sz="1800" dirty="0"/>
              <a:t>Manuel, Tim, the stage is yours. </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54</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55</a:t>
            </a:fld>
            <a:endParaRPr lang="en-US" altLang="en-US"/>
          </a:p>
        </p:txBody>
      </p:sp>
    </p:spTree>
    <p:extLst>
      <p:ext uri="{BB962C8B-B14F-4D97-AF65-F5344CB8AC3E}">
        <p14:creationId xmlns:p14="http://schemas.microsoft.com/office/powerpoint/2010/main" val="632493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 Hans for this interesting demo.   Let me recap what he did.</a:t>
            </a:r>
            <a:br>
              <a:rPr lang="en-US"/>
            </a:br>
            <a:br>
              <a:rPr lang="en-US"/>
            </a:br>
            <a:r>
              <a:rPr lang="en-US"/>
              <a:t>This is the Manual section of the CMSIS Toolbox that talks about the MDK Middleware Reference Applications.</a:t>
            </a:r>
            <a:br>
              <a:rPr lang="en-US"/>
            </a:br>
            <a:r>
              <a:rPr lang="en-US"/>
              <a:t>As has did explain several Board Support packs contain such layers.   The CMSIS Toolbox uses connections to identify compatible layers. </a:t>
            </a:r>
          </a:p>
          <a:p>
            <a:endParaRPr lang="en-US"/>
          </a:p>
          <a:p>
            <a:r>
              <a:rPr lang="en-US"/>
              <a:t>You can see here, the connections of the Reference example and the board layer match.  This makes it possible to use this board layer to run the example application.</a:t>
            </a:r>
            <a:br>
              <a:rPr lang="en-US"/>
            </a:br>
            <a:r>
              <a:rPr lang="en-US"/>
              <a:t>The board layer can however have more connections, which allows you to use this layer for many other different applications. This is how we scale in future our example projects to different evaluation boards.  </a:t>
            </a:r>
          </a:p>
          <a:p>
            <a:r>
              <a:rPr lang="en-US"/>
              <a:t>All you need as a board vendor is to ship a board layer with the right scope of connections in a board support pack.</a:t>
            </a:r>
          </a:p>
          <a:p>
            <a:endParaRPr lang="en-US"/>
          </a:p>
          <a:p>
            <a:r>
              <a:rPr lang="en-US"/>
              <a:t>Now, Hans used the STM32F746G Disco board, and the tool gave him the right layer for his example.  He could have then development the application software by still using the evaluation kit. </a:t>
            </a:r>
          </a:p>
          <a:p>
            <a:r>
              <a:rPr lang="en-US"/>
              <a:t>This speeds up development as you need not to wait for the production hardware.  But once this custom hardware arrives, you may just add another board layer to your application.  </a:t>
            </a:r>
          </a:p>
          <a:p>
            <a:r>
              <a:rPr lang="en-US"/>
              <a:t>Now you can continue using both the evaluation kit and the custom hardware for software development. </a:t>
            </a:r>
          </a:p>
          <a:p>
            <a:endParaRPr lang="en-US"/>
          </a:p>
          <a:p>
            <a:r>
              <a:rPr lang="en-US"/>
              <a:t>But with this layer concept you can do a lot more.</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57</a:t>
            </a:fld>
            <a:endParaRPr lang="en-US" altLang="en-US"/>
          </a:p>
        </p:txBody>
      </p:sp>
    </p:spTree>
    <p:extLst>
      <p:ext uri="{BB962C8B-B14F-4D97-AF65-F5344CB8AC3E}">
        <p14:creationId xmlns:p14="http://schemas.microsoft.com/office/powerpoint/2010/main" val="283678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Layers provide flexibility for many different use cases. </a:t>
            </a:r>
          </a:p>
          <a:p>
            <a:endParaRPr lang="en-US"/>
          </a:p>
          <a:p>
            <a:r>
              <a:rPr lang="en-US"/>
              <a:t>This diagram shows the structure of a test case project that uses layers to run on hardware or simulation models. Both layers provide effectively the same API interface. The difference is that the layer for the simulation model provides virtual interfaces that allow you for example to connect to I/O streams. Using the Virtual Streaming Interface gives you for example access to sensor data, audio or video files.</a:t>
            </a:r>
          </a:p>
          <a:p>
            <a:r>
              <a:rPr lang="en-US"/>
              <a:t>We provide several examples as developer resources for our Arm Virtual Hardware that you can find on GitHub.  Here is a list of examples that includes a simple Hello World, a CI template to create own unit test projects, or VSI examples. We are using CI tests for many CMSIS components and also these repositories are public.</a:t>
            </a:r>
          </a:p>
          <a:p>
            <a:endParaRPr lang="en-US"/>
          </a:p>
          <a:p>
            <a:r>
              <a:rPr lang="en-US"/>
              <a:t>Potentially show AVH </a:t>
            </a:r>
            <a:r>
              <a:rPr lang="en-US" err="1"/>
              <a:t>github</a:t>
            </a:r>
            <a:r>
              <a:rPr lang="en-US"/>
              <a:t> + MQTT </a:t>
            </a:r>
            <a:r>
              <a:rPr lang="en-US" err="1"/>
              <a:t>github</a:t>
            </a:r>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58</a:t>
            </a:fld>
            <a:endParaRPr lang="en-US" altLang="en-US"/>
          </a:p>
        </p:txBody>
      </p:sp>
    </p:spTree>
    <p:extLst>
      <p:ext uri="{BB962C8B-B14F-4D97-AF65-F5344CB8AC3E}">
        <p14:creationId xmlns:p14="http://schemas.microsoft.com/office/powerpoint/2010/main" val="2158787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Layers can also simplify evaluation of hardware.  Here we show an NXP Sensor Arduino shield. Obviously, the hardware connects easily to microcontroller boards that offer Arduino connectors. </a:t>
            </a:r>
            <a:br>
              <a:rPr lang="en-US"/>
            </a:br>
            <a:br>
              <a:rPr lang="en-US"/>
            </a:br>
            <a:r>
              <a:rPr lang="en-US"/>
              <a:t>But how can we offer evaluation software for many different boards?</a:t>
            </a:r>
          </a:p>
          <a:p>
            <a:endParaRPr lang="en-US"/>
          </a:p>
          <a:p>
            <a:r>
              <a:rPr lang="en-US"/>
              <a:t>The VS Code CMSIS solution helps here.  It can combine the software part of a Sensor SDK that contains a reference application for the sensor with a Board layer of an evaluation kit that supports Arduino interfaces.</a:t>
            </a:r>
            <a:br>
              <a:rPr lang="en-US"/>
            </a:br>
            <a:r>
              <a:rPr lang="en-US"/>
              <a:t>The tool picks for you the right layers and even provides information about jumper settings that you should apply to make it work.</a:t>
            </a:r>
          </a:p>
          <a:p>
            <a:br>
              <a:rPr lang="en-US"/>
            </a:br>
            <a:r>
              <a:rPr lang="en-US"/>
              <a:t>The software itself is retargeted using the Shield layer that provides effectively a header file with the pin mapping of the Arduino shield.  If you want to use the same software components on production hardware without Arduino connector – all you need is a different pin mapping header file in your layer. </a:t>
            </a:r>
          </a:p>
          <a:p>
            <a:br>
              <a:rPr lang="en-US"/>
            </a:br>
            <a:r>
              <a:rPr lang="en-US"/>
              <a:t>Again, we provide this example on GitHub.</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59</a:t>
            </a:fld>
            <a:endParaRPr lang="en-US" altLang="en-US"/>
          </a:p>
        </p:txBody>
      </p:sp>
    </p:spTree>
    <p:extLst>
      <p:ext uri="{BB962C8B-B14F-4D97-AF65-F5344CB8AC3E}">
        <p14:creationId xmlns:p14="http://schemas.microsoft.com/office/powerpoint/2010/main" val="3894158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12</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14</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20</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29</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32</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2"/>
          <p:cNvSpPr>
            <a:spLocks noGrp="1"/>
          </p:cNvSpPr>
          <p:nvPr>
            <p:ph idx="1" hasCustomPrompt="1"/>
          </p:nvPr>
        </p:nvSpPr>
        <p:spPr>
          <a:xfrm>
            <a:off x="492125" y="1479468"/>
            <a:ext cx="11180762"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89020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open-cmsis-pack.github.io/Open-CMSIS-Pack-Spec/main/html/pdsc_clayers_pg.html" TargetMode="External"/><Relationship Id="rId3" Type="http://schemas.openxmlformats.org/officeDocument/2006/relationships/hyperlink" Target="https://github.com/RobertRostohar/NXP_Sensor_SDK" TargetMode="External"/><Relationship Id="rId7" Type="http://schemas.openxmlformats.org/officeDocument/2006/relationships/hyperlink" Target="https://open-cmsis-pack.github.io/Open-CMSIS-Pack-Spec/main/html/pdsc_examples_pg.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shields" TargetMode="External"/><Relationship Id="rId5" Type="http://schemas.openxmlformats.org/officeDocument/2006/relationships/hyperlink" Target="https://github.com/RobertRostohar/NXP_Sensor_SDK/tree/main/examples/issdk/sensors" TargetMode="External"/><Relationship Id="rId4" Type="http://schemas.openxmlformats.org/officeDocument/2006/relationships/hyperlink" Target="https://github.com/RobertRostohar/NXP_Sensor_SDK/tree/main/middlewar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hyperlink" Target="http://arm-software.github.io/CMSIS_5/Pack/html/pdsc_apis_pg.html"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hyperlink" Target="https://github.com/ARM-software/CMSIS-Driver" TargetMode="External"/><Relationship Id="rId4" Type="http://schemas.openxmlformats.org/officeDocument/2006/relationships/hyperlink" Target="http://arm-software.github.io/CMSIS_5/Pack/html/cp_SWComponents.html#cp_API"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open-cmsis-pack.github.io/Open-CMSIS-Pack-Spec/main/html/pdsc_examples_pg.html" TargetMode="External"/><Relationship Id="rId3" Type="http://schemas.openxmlformats.org/officeDocument/2006/relationships/image" Target="../media/image9.png"/><Relationship Id="rId7" Type="http://schemas.openxmlformats.org/officeDocument/2006/relationships/hyperlink" Target="https://github.com/RobertRostohar/NXP_Sensor_SDK/tree/main/shield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examples/issdk/sensors" TargetMode="External"/><Relationship Id="rId5" Type="http://schemas.openxmlformats.org/officeDocument/2006/relationships/hyperlink" Target="https://github.com/RobertRostohar/NXP_Sensor_SDK/tree/main/middleware" TargetMode="External"/><Relationship Id="rId4" Type="http://schemas.openxmlformats.org/officeDocument/2006/relationships/hyperlink" Target="https://github.com/RobertRostohar/NXP_Sensor_SDK" TargetMode="External"/><Relationship Id="rId9" Type="http://schemas.openxmlformats.org/officeDocument/2006/relationships/hyperlink" Target="https://open-cmsis-pack.github.io/Open-CMSIS-Pack-Spec/main/html/pdsc_clayers_pg.html"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notesSlide" Target="../notesSlides/notesSlide2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10.png"/><Relationship Id="rId9"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github.com/Arm-software/AVH"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github.com/Open-CMSIS-Pack/Sensor-SDK-Example" TargetMode="External"/><Relationship Id="rId5" Type="http://schemas.openxmlformats.org/officeDocument/2006/relationships/image" Target="../media/image19.png"/><Relationship Id="rId4" Type="http://schemas.openxmlformats.org/officeDocument/2006/relationships/image" Target="../media/image1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385E74-DAED-029F-ECBF-13A172D6AADF}"/>
              </a:ext>
            </a:extLst>
          </p:cNvPr>
          <p:cNvSpPr/>
          <p:nvPr/>
        </p:nvSpPr>
        <p:spPr>
          <a:xfrm>
            <a:off x="5805427" y="3516689"/>
            <a:ext cx="572487" cy="592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CMSIS-Toolbox: Basis for next generation software tooling</a:t>
            </a:r>
          </a:p>
        </p:txBody>
      </p:sp>
      <p:sp>
        <p:nvSpPr>
          <p:cNvPr id="9" name="Text Placeholder 8">
            <a:extLst>
              <a:ext uri="{FF2B5EF4-FFF2-40B4-BE49-F238E27FC236}">
                <a16:creationId xmlns:a16="http://schemas.microsoft.com/office/drawing/2014/main" id="{B8F12BFC-05EA-7162-6657-F5919590F500}"/>
              </a:ext>
            </a:extLst>
          </p:cNvPr>
          <p:cNvSpPr>
            <a:spLocks noGrp="1"/>
          </p:cNvSpPr>
          <p:nvPr>
            <p:ph type="body" sz="quarter" idx="16"/>
          </p:nvPr>
        </p:nvSpPr>
        <p:spPr>
          <a:xfrm>
            <a:off x="479425" y="1086740"/>
            <a:ext cx="5345642" cy="560696"/>
          </a:xfrm>
        </p:spPr>
        <p:txBody>
          <a:bodyPr/>
          <a:lstStyle/>
          <a:p>
            <a:r>
              <a:rPr lang="en-GB" spc="-50">
                <a:solidFill>
                  <a:schemeClr val="accent1"/>
                </a:solidFill>
              </a:rPr>
              <a:t>Keil MDK – Version 6</a:t>
            </a:r>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sz="quarter" idx="19"/>
          </p:nvPr>
        </p:nvSpPr>
        <p:spPr>
          <a:xfrm>
            <a:off x="479425" y="1601973"/>
            <a:ext cx="5616575" cy="2048164"/>
          </a:xfrm>
        </p:spPr>
        <p:txBody>
          <a:bodyPr/>
          <a:lstStyle/>
          <a:p>
            <a:pPr marL="285750" indent="-285750" algn="l"/>
            <a:r>
              <a:rPr lang="en-GB" sz="1600" dirty="0">
                <a:solidFill>
                  <a:schemeClr val="tx1">
                    <a:lumMod val="65000"/>
                    <a:lumOff val="35000"/>
                  </a:schemeClr>
                </a:solidFill>
              </a:rPr>
              <a:t>Best-in-class embedded development system </a:t>
            </a:r>
            <a:br>
              <a:rPr lang="en-GB" sz="1600" dirty="0">
                <a:solidFill>
                  <a:schemeClr val="tx1">
                    <a:lumMod val="65000"/>
                    <a:lumOff val="35000"/>
                  </a:schemeClr>
                </a:solidFill>
              </a:rPr>
            </a:br>
            <a:r>
              <a:rPr lang="en-GB" sz="1600" dirty="0">
                <a:solidFill>
                  <a:schemeClr val="tx1">
                    <a:lumMod val="65000"/>
                    <a:lumOff val="35000"/>
                  </a:schemeClr>
                </a:solidFill>
              </a:rPr>
              <a:t>for Cortex-M microcontrollers</a:t>
            </a:r>
          </a:p>
          <a:p>
            <a:pPr marL="285750" indent="-285750" algn="l"/>
            <a:r>
              <a:rPr lang="en-GB" sz="1600" dirty="0">
                <a:solidFill>
                  <a:schemeClr val="tx1">
                    <a:lumMod val="65000"/>
                    <a:lumOff val="35000"/>
                  </a:schemeClr>
                </a:solidFill>
              </a:rPr>
              <a:t>Command-Line and IDE workflows based </a:t>
            </a:r>
            <a:br>
              <a:rPr lang="en-GB" sz="1600" dirty="0">
                <a:solidFill>
                  <a:schemeClr val="tx1">
                    <a:lumMod val="65000"/>
                    <a:lumOff val="35000"/>
                  </a:schemeClr>
                </a:solidFill>
              </a:rPr>
            </a:br>
            <a:r>
              <a:rPr lang="en-GB" sz="1600" dirty="0">
                <a:solidFill>
                  <a:schemeClr val="tx1">
                    <a:lumMod val="65000"/>
                    <a:lumOff val="35000"/>
                  </a:schemeClr>
                </a:solidFill>
              </a:rPr>
              <a:t>on CMSIS-Toolbox</a:t>
            </a:r>
          </a:p>
          <a:p>
            <a:pPr marL="285750" indent="-285750" algn="l"/>
            <a:r>
              <a:rPr lang="en-GB" sz="1600" dirty="0">
                <a:solidFill>
                  <a:schemeClr val="tx1">
                    <a:lumMod val="65000"/>
                    <a:lumOff val="35000"/>
                  </a:schemeClr>
                </a:solidFill>
              </a:rPr>
              <a:t>Arm C/C++ Compiler with </a:t>
            </a:r>
            <a:r>
              <a:rPr lang="en-GB" sz="1600" dirty="0" err="1">
                <a:solidFill>
                  <a:schemeClr val="tx1">
                    <a:lumMod val="65000"/>
                    <a:lumOff val="35000"/>
                  </a:schemeClr>
                </a:solidFill>
              </a:rPr>
              <a:t>FuSa</a:t>
            </a:r>
            <a:r>
              <a:rPr lang="en-GB" sz="1600" dirty="0">
                <a:solidFill>
                  <a:schemeClr val="tx1">
                    <a:lumMod val="65000"/>
                    <a:lumOff val="35000"/>
                  </a:schemeClr>
                </a:solidFill>
              </a:rPr>
              <a:t> certification</a:t>
            </a:r>
          </a:p>
          <a:p>
            <a:pPr marL="285750" indent="-285750" algn="l"/>
            <a:r>
              <a:rPr lang="en-GB" sz="1600" dirty="0">
                <a:solidFill>
                  <a:schemeClr val="tx1">
                    <a:lumMod val="65000"/>
                    <a:lumOff val="35000"/>
                  </a:schemeClr>
                </a:solidFill>
              </a:rPr>
              <a:t>Based on CMSIS software standards</a:t>
            </a:r>
          </a:p>
          <a:p>
            <a:pPr marL="285750" indent="-285750" algn="l"/>
            <a:r>
              <a:rPr lang="en-GB" sz="1600" dirty="0">
                <a:solidFill>
                  <a:schemeClr val="tx1">
                    <a:lumMod val="65000"/>
                    <a:lumOff val="35000"/>
                  </a:schemeClr>
                </a:solidFill>
              </a:rPr>
              <a:t>Host Support: Windows, Linux, </a:t>
            </a:r>
            <a:br>
              <a:rPr lang="en-GB" sz="1600" dirty="0">
                <a:solidFill>
                  <a:schemeClr val="tx1">
                    <a:lumMod val="65000"/>
                    <a:lumOff val="35000"/>
                  </a:schemeClr>
                </a:solidFill>
              </a:rPr>
            </a:br>
            <a:r>
              <a:rPr lang="en-GB" sz="1600" dirty="0">
                <a:solidFill>
                  <a:schemeClr val="tx1">
                    <a:lumMod val="65000"/>
                    <a:lumOff val="35000"/>
                  </a:schemeClr>
                </a:solidFill>
              </a:rPr>
              <a:t>Mac OS – and Cloud</a:t>
            </a:r>
          </a:p>
          <a:p>
            <a:pPr marL="0" indent="0" algn="l">
              <a:buNone/>
            </a:pPr>
            <a:endParaRPr lang="en-US" sz="1600" dirty="0"/>
          </a:p>
        </p:txBody>
      </p:sp>
      <p:sp>
        <p:nvSpPr>
          <p:cNvPr id="10" name="Text Placeholder 9">
            <a:extLst>
              <a:ext uri="{FF2B5EF4-FFF2-40B4-BE49-F238E27FC236}">
                <a16:creationId xmlns:a16="http://schemas.microsoft.com/office/drawing/2014/main" id="{92FEB286-4A35-7B7B-3D51-E98514BCF7AA}"/>
              </a:ext>
            </a:extLst>
          </p:cNvPr>
          <p:cNvSpPr>
            <a:spLocks noGrp="1"/>
          </p:cNvSpPr>
          <p:nvPr>
            <p:ph type="body" sz="quarter" idx="18"/>
          </p:nvPr>
        </p:nvSpPr>
        <p:spPr>
          <a:xfrm>
            <a:off x="488703" y="4042616"/>
            <a:ext cx="5371042" cy="560696"/>
          </a:xfrm>
        </p:spPr>
        <p:txBody>
          <a:bodyPr/>
          <a:lstStyle/>
          <a:p>
            <a:r>
              <a:rPr lang="en-US"/>
              <a:t>Arm Virtual Hardware – FVPs</a:t>
            </a:r>
          </a:p>
        </p:txBody>
      </p:sp>
      <p:sp>
        <p:nvSpPr>
          <p:cNvPr id="12" name="Content Placeholder 11">
            <a:extLst>
              <a:ext uri="{FF2B5EF4-FFF2-40B4-BE49-F238E27FC236}">
                <a16:creationId xmlns:a16="http://schemas.microsoft.com/office/drawing/2014/main" id="{EAC29C46-96F7-B464-F2B6-8B2D5872B68D}"/>
              </a:ext>
            </a:extLst>
          </p:cNvPr>
          <p:cNvSpPr>
            <a:spLocks noGrp="1"/>
          </p:cNvSpPr>
          <p:nvPr>
            <p:ph sz="quarter" idx="21"/>
          </p:nvPr>
        </p:nvSpPr>
        <p:spPr>
          <a:xfrm>
            <a:off x="479426" y="4457129"/>
            <a:ext cx="5187728" cy="2216517"/>
          </a:xfrm>
        </p:spPr>
        <p:txBody>
          <a:bodyPr/>
          <a:lstStyle/>
          <a:p>
            <a:pPr marL="285750" indent="-285750"/>
            <a:r>
              <a:rPr lang="en-GB" sz="1600">
                <a:solidFill>
                  <a:schemeClr val="tx1">
                    <a:lumMod val="65000"/>
                    <a:lumOff val="35000"/>
                  </a:schemeClr>
                </a:solidFill>
              </a:rPr>
              <a:t>Precise </a:t>
            </a:r>
            <a:r>
              <a:rPr lang="en-GB" sz="1600" b="1">
                <a:solidFill>
                  <a:schemeClr val="tx1">
                    <a:lumMod val="65000"/>
                    <a:lumOff val="35000"/>
                  </a:schemeClr>
                </a:solidFill>
              </a:rPr>
              <a:t>simulation models</a:t>
            </a:r>
            <a:r>
              <a:rPr lang="en-GB" sz="1600">
                <a:solidFill>
                  <a:schemeClr val="tx1">
                    <a:lumMod val="65000"/>
                    <a:lumOff val="35000"/>
                  </a:schemeClr>
                </a:solidFill>
              </a:rPr>
              <a:t> of Cortex-M device sub-systems</a:t>
            </a:r>
          </a:p>
          <a:p>
            <a:pPr marL="285750" indent="-285750"/>
            <a:r>
              <a:rPr lang="en-GB" sz="1600">
                <a:solidFill>
                  <a:schemeClr val="tx1">
                    <a:lumMod val="65000"/>
                    <a:lumOff val="35000"/>
                  </a:schemeClr>
                </a:solidFill>
              </a:rPr>
              <a:t>Designed for complex software verification and testing</a:t>
            </a:r>
          </a:p>
          <a:p>
            <a:pPr marL="285750" indent="-285750"/>
            <a:r>
              <a:rPr lang="en-GB" sz="1600">
                <a:solidFill>
                  <a:schemeClr val="tx1">
                    <a:lumMod val="65000"/>
                    <a:lumOff val="35000"/>
                  </a:schemeClr>
                </a:solidFill>
              </a:rPr>
              <a:t>Enables test automation of diverse software workloads</a:t>
            </a:r>
            <a:endParaRPr lang="en-GB" sz="1600" b="0" i="0">
              <a:solidFill>
                <a:schemeClr val="tx1">
                  <a:lumMod val="65000"/>
                  <a:lumOff val="35000"/>
                </a:schemeClr>
              </a:solidFill>
              <a:effectLst/>
            </a:endParaRPr>
          </a:p>
          <a:p>
            <a:pPr marL="285750" indent="-285750"/>
            <a:r>
              <a:rPr lang="en-GB" sz="1600" b="0" i="0">
                <a:solidFill>
                  <a:schemeClr val="tx1">
                    <a:lumMod val="65000"/>
                    <a:lumOff val="35000"/>
                  </a:schemeClr>
                </a:solidFill>
                <a:effectLst/>
              </a:rPr>
              <a:t>Part of </a:t>
            </a:r>
            <a:r>
              <a:rPr lang="en-GB" sz="1600" b="1" i="0">
                <a:solidFill>
                  <a:schemeClr val="tx1">
                    <a:lumMod val="65000"/>
                    <a:lumOff val="35000"/>
                  </a:schemeClr>
                </a:solidFill>
                <a:effectLst/>
              </a:rPr>
              <a:t>CI/</a:t>
            </a:r>
            <a:r>
              <a:rPr lang="en-GB" sz="1600" b="1">
                <a:solidFill>
                  <a:schemeClr val="tx1">
                    <a:lumMod val="65000"/>
                    <a:lumOff val="35000"/>
                  </a:schemeClr>
                </a:solidFill>
              </a:rPr>
              <a:t>CD</a:t>
            </a:r>
            <a:r>
              <a:rPr lang="en-GB" sz="1600">
                <a:solidFill>
                  <a:schemeClr val="tx1">
                    <a:lumMod val="65000"/>
                    <a:lumOff val="35000"/>
                  </a:schemeClr>
                </a:solidFill>
              </a:rPr>
              <a:t> and </a:t>
            </a:r>
            <a:r>
              <a:rPr lang="en-GB" sz="1600" b="1" err="1">
                <a:solidFill>
                  <a:schemeClr val="tx1">
                    <a:lumMod val="65000"/>
                    <a:lumOff val="35000"/>
                  </a:schemeClr>
                </a:solidFill>
              </a:rPr>
              <a:t>MLOps</a:t>
            </a:r>
            <a:r>
              <a:rPr lang="en-GB" sz="1600">
                <a:solidFill>
                  <a:schemeClr val="tx1">
                    <a:lumMod val="65000"/>
                    <a:lumOff val="35000"/>
                  </a:schemeClr>
                </a:solidFill>
              </a:rPr>
              <a:t> </a:t>
            </a:r>
            <a:r>
              <a:rPr lang="en-GB" sz="1600" b="0" i="0">
                <a:solidFill>
                  <a:schemeClr val="tx1">
                    <a:lumMod val="65000"/>
                    <a:lumOff val="35000"/>
                  </a:schemeClr>
                </a:solidFill>
                <a:effectLst/>
              </a:rPr>
              <a:t>development flows</a:t>
            </a:r>
          </a:p>
          <a:p>
            <a:pPr marL="285750" indent="-285750"/>
            <a:r>
              <a:rPr lang="en-GB" sz="1600">
                <a:solidFill>
                  <a:schemeClr val="tx1">
                    <a:lumMod val="65000"/>
                    <a:lumOff val="35000"/>
                  </a:schemeClr>
                </a:solidFill>
              </a:rPr>
              <a:t>Supports A/B performance comparisons using </a:t>
            </a:r>
            <a:br>
              <a:rPr lang="en-GB" sz="1600">
                <a:solidFill>
                  <a:schemeClr val="tx1">
                    <a:lumMod val="65000"/>
                    <a:lumOff val="35000"/>
                  </a:schemeClr>
                </a:solidFill>
              </a:rPr>
            </a:br>
            <a:r>
              <a:rPr lang="en-GB" sz="1600">
                <a:solidFill>
                  <a:schemeClr val="tx1">
                    <a:lumMod val="65000"/>
                    <a:lumOff val="35000"/>
                  </a:schemeClr>
                </a:solidFill>
              </a:rPr>
              <a:t>CMSIS-View Event Recorder timing statistics</a:t>
            </a:r>
            <a:endParaRPr lang="en-GB" sz="1600" b="0" i="0">
              <a:solidFill>
                <a:schemeClr val="tx1">
                  <a:lumMod val="65000"/>
                  <a:lumOff val="35000"/>
                </a:schemeClr>
              </a:solidFill>
              <a:effectLst/>
            </a:endParaRPr>
          </a:p>
        </p:txBody>
      </p:sp>
      <p:sp>
        <p:nvSpPr>
          <p:cNvPr id="13" name="Rectangle 12">
            <a:extLst>
              <a:ext uri="{FF2B5EF4-FFF2-40B4-BE49-F238E27FC236}">
                <a16:creationId xmlns:a16="http://schemas.microsoft.com/office/drawing/2014/main" id="{593F40A8-10DB-C5C9-DE7C-D1076D88FBD1}"/>
              </a:ext>
            </a:extLst>
          </p:cNvPr>
          <p:cNvSpPr/>
          <p:nvPr/>
        </p:nvSpPr>
        <p:spPr>
          <a:xfrm>
            <a:off x="5692114" y="1309250"/>
            <a:ext cx="3495488" cy="23427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4B5876B-51B0-2BDE-7A06-F5D84C84EFFB}"/>
              </a:ext>
            </a:extLst>
          </p:cNvPr>
          <p:cNvSpPr/>
          <p:nvPr/>
        </p:nvSpPr>
        <p:spPr>
          <a:xfrm>
            <a:off x="5822747" y="1461986"/>
            <a:ext cx="1551974" cy="2054703"/>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200" dirty="0" err="1">
                <a:solidFill>
                  <a:schemeClr val="tx2"/>
                </a:solidFill>
                <a:latin typeface="Calibri"/>
                <a:ea typeface="ＭＳ Ｐゴシック" panose="020B0600070205080204" pitchFamily="34" charset="-128"/>
              </a:rPr>
              <a:t>csolution</a:t>
            </a:r>
            <a:r>
              <a:rPr lang="en-US" sz="1200" dirty="0">
                <a:solidFill>
                  <a:schemeClr val="tx2"/>
                </a:solidFill>
                <a:latin typeface="Calibri"/>
                <a:ea typeface="ＭＳ Ｐゴシック" panose="020B0600070205080204" pitchFamily="34" charset="-128"/>
              </a:rPr>
              <a:t> project</a:t>
            </a:r>
            <a:endParaRPr kumimoji="0" lang="en-US" sz="12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7541653" y="1461985"/>
            <a:ext cx="1543453" cy="1292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21" name="Rectangle 20">
            <a:extLst>
              <a:ext uri="{FF2B5EF4-FFF2-40B4-BE49-F238E27FC236}">
                <a16:creationId xmlns:a16="http://schemas.microsoft.com/office/drawing/2014/main" id="{8A9F90E5-92D0-5CB6-FB1E-0FDF39903545}"/>
              </a:ext>
            </a:extLst>
          </p:cNvPr>
          <p:cNvSpPr/>
          <p:nvPr/>
        </p:nvSpPr>
        <p:spPr>
          <a:xfrm>
            <a:off x="7541653" y="2907803"/>
            <a:ext cx="1551974" cy="6088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err="1">
                <a:solidFill>
                  <a:schemeClr val="tx2"/>
                </a:solidFill>
                <a:latin typeface="Calibri"/>
              </a:rPr>
              <a:t>cbuild</a:t>
            </a:r>
            <a:r>
              <a:rPr lang="en-US" sz="1000" dirty="0">
                <a:solidFill>
                  <a:schemeClr val="tx2"/>
                </a:solidFill>
                <a:latin typeface="Calibri"/>
              </a:rPr>
              <a:t>: Build Invocation</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endCxn id="21" idx="0"/>
          </p:cNvCxnSpPr>
          <p:nvPr/>
        </p:nvCxnSpPr>
        <p:spPr>
          <a:xfrm>
            <a:off x="8317640" y="2754360"/>
            <a:ext cx="0" cy="15344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7374721" y="3212246"/>
            <a:ext cx="166932"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25007BA2-CC06-443B-4754-6AF462511875}"/>
              </a:ext>
            </a:extLst>
          </p:cNvPr>
          <p:cNvPicPr>
            <a:picLocks noChangeAspect="1"/>
          </p:cNvPicPr>
          <p:nvPr/>
        </p:nvPicPr>
        <p:blipFill rotWithShape="1">
          <a:blip r:embed="rId3"/>
          <a:srcRect l="4593" t="3013" r="6533" b="2930"/>
          <a:stretch/>
        </p:blipFill>
        <p:spPr>
          <a:xfrm>
            <a:off x="9261650" y="1329017"/>
            <a:ext cx="2739152" cy="2322990"/>
          </a:xfrm>
          <a:prstGeom prst="rect">
            <a:avLst/>
          </a:prstGeom>
          <a:ln>
            <a:noFill/>
          </a:ln>
          <a:effectLst/>
        </p:spPr>
      </p:pic>
      <p:sp>
        <p:nvSpPr>
          <p:cNvPr id="40" name="TextBox 39">
            <a:extLst>
              <a:ext uri="{FF2B5EF4-FFF2-40B4-BE49-F238E27FC236}">
                <a16:creationId xmlns:a16="http://schemas.microsoft.com/office/drawing/2014/main" id="{D29CCD2A-4CC6-EEA5-9A6A-955233B927D9}"/>
              </a:ext>
            </a:extLst>
          </p:cNvPr>
          <p:cNvSpPr txBox="1"/>
          <p:nvPr/>
        </p:nvSpPr>
        <p:spPr>
          <a:xfrm>
            <a:off x="5692114" y="1106683"/>
            <a:ext cx="3495488"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9261650" y="1129268"/>
            <a:ext cx="2739152"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Visual Studio Code IDE</a:t>
            </a:r>
          </a:p>
        </p:txBody>
      </p:sp>
      <p:sp>
        <p:nvSpPr>
          <p:cNvPr id="43" name="Rectangle 42">
            <a:extLst>
              <a:ext uri="{FF2B5EF4-FFF2-40B4-BE49-F238E27FC236}">
                <a16:creationId xmlns:a16="http://schemas.microsoft.com/office/drawing/2014/main" id="{09B0557C-D707-4E44-95E3-5058511F96A1}"/>
              </a:ext>
            </a:extLst>
          </p:cNvPr>
          <p:cNvSpPr/>
          <p:nvPr/>
        </p:nvSpPr>
        <p:spPr>
          <a:xfrm>
            <a:off x="5692114" y="3866880"/>
            <a:ext cx="3842402"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a:solidFill>
                  <a:schemeClr val="tx2"/>
                </a:solidFill>
              </a:rPr>
              <a:t>Arm Virtual Hardware</a:t>
            </a:r>
          </a:p>
        </p:txBody>
      </p:sp>
      <p:sp>
        <p:nvSpPr>
          <p:cNvPr id="65" name="Rectangle 64">
            <a:extLst>
              <a:ext uri="{FF2B5EF4-FFF2-40B4-BE49-F238E27FC236}">
                <a16:creationId xmlns:a16="http://schemas.microsoft.com/office/drawing/2014/main" id="{81896547-BB5E-CA8D-4D4A-9EFCF2592120}"/>
              </a:ext>
            </a:extLst>
          </p:cNvPr>
          <p:cNvSpPr/>
          <p:nvPr/>
        </p:nvSpPr>
        <p:spPr>
          <a:xfrm>
            <a:off x="5867927"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Cortex-M0..M85</a:t>
            </a:r>
          </a:p>
          <a:p>
            <a:pPr marL="231775" indent="-115888" defTabSz="453340">
              <a:buFont typeface="Arial" panose="020B0604020202020204" pitchFamily="34" charset="0"/>
              <a:buChar char="•"/>
            </a:pPr>
            <a:r>
              <a:rPr lang="en-US" sz="1200">
                <a:solidFill>
                  <a:schemeClr val="bg1"/>
                </a:solidFill>
              </a:rPr>
              <a:t>SIMD, Helium </a:t>
            </a:r>
          </a:p>
        </p:txBody>
      </p:sp>
      <p:sp>
        <p:nvSpPr>
          <p:cNvPr id="67" name="Rectangle 66">
            <a:extLst>
              <a:ext uri="{FF2B5EF4-FFF2-40B4-BE49-F238E27FC236}">
                <a16:creationId xmlns:a16="http://schemas.microsoft.com/office/drawing/2014/main" id="{E2E3DF28-A1A6-6305-97DB-F799631D0610}"/>
              </a:ext>
            </a:extLst>
          </p:cNvPr>
          <p:cNvSpPr/>
          <p:nvPr/>
        </p:nvSpPr>
        <p:spPr>
          <a:xfrm>
            <a:off x="5867927"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Memory</a:t>
            </a:r>
          </a:p>
          <a:p>
            <a:pPr marL="231775" indent="-115888" defTabSz="453340">
              <a:buFont typeface="Arial" panose="020B0604020202020204" pitchFamily="34" charset="0"/>
              <a:buChar char="•"/>
            </a:pPr>
            <a:r>
              <a:rPr lang="en-US" sz="1200">
                <a:solidFill>
                  <a:schemeClr val="tx2"/>
                </a:solidFill>
              </a:rPr>
              <a:t>DMA</a:t>
            </a:r>
          </a:p>
        </p:txBody>
      </p:sp>
      <p:sp>
        <p:nvSpPr>
          <p:cNvPr id="69" name="Rectangle 68">
            <a:extLst>
              <a:ext uri="{FF2B5EF4-FFF2-40B4-BE49-F238E27FC236}">
                <a16:creationId xmlns:a16="http://schemas.microsoft.com/office/drawing/2014/main" id="{7DF27632-3C7A-D653-1B6E-7440E5BF2BE6}"/>
              </a:ext>
            </a:extLst>
          </p:cNvPr>
          <p:cNvSpPr/>
          <p:nvPr/>
        </p:nvSpPr>
        <p:spPr>
          <a:xfrm>
            <a:off x="5867927"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Virtual I/O</a:t>
            </a:r>
          </a:p>
          <a:p>
            <a:pPr marL="231775" indent="-115888" defTabSz="453340">
              <a:buFont typeface="Arial" panose="020B0604020202020204" pitchFamily="34" charset="0"/>
              <a:buChar char="•"/>
            </a:pPr>
            <a:r>
              <a:rPr lang="en-US" sz="1200">
                <a:solidFill>
                  <a:schemeClr val="tx2"/>
                </a:solidFill>
              </a:rPr>
              <a:t>Data Streaming</a:t>
            </a:r>
          </a:p>
        </p:txBody>
      </p:sp>
      <p:sp>
        <p:nvSpPr>
          <p:cNvPr id="70" name="Rectangle 69">
            <a:extLst>
              <a:ext uri="{FF2B5EF4-FFF2-40B4-BE49-F238E27FC236}">
                <a16:creationId xmlns:a16="http://schemas.microsoft.com/office/drawing/2014/main" id="{C511E38A-C283-2CBA-6466-0F152FC77A86}"/>
              </a:ext>
            </a:extLst>
          </p:cNvPr>
          <p:cNvSpPr/>
          <p:nvPr/>
        </p:nvSpPr>
        <p:spPr>
          <a:xfrm>
            <a:off x="7677199"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Ethos-U55/U65</a:t>
            </a: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p:txBody>
      </p:sp>
      <p:sp>
        <p:nvSpPr>
          <p:cNvPr id="71" name="Rectangle 70">
            <a:extLst>
              <a:ext uri="{FF2B5EF4-FFF2-40B4-BE49-F238E27FC236}">
                <a16:creationId xmlns:a16="http://schemas.microsoft.com/office/drawing/2014/main" id="{6FC4872D-3D09-5083-BD4B-F38FF460F030}"/>
              </a:ext>
            </a:extLst>
          </p:cNvPr>
          <p:cNvSpPr/>
          <p:nvPr/>
        </p:nvSpPr>
        <p:spPr>
          <a:xfrm>
            <a:off x="7677199"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Peripherals</a:t>
            </a:r>
          </a:p>
          <a:p>
            <a:pPr marL="231775" indent="-115888" defTabSz="453340">
              <a:buFont typeface="Arial" panose="020B0604020202020204" pitchFamily="34" charset="0"/>
              <a:buChar char="•"/>
            </a:pPr>
            <a:r>
              <a:rPr lang="en-US" sz="1200">
                <a:solidFill>
                  <a:schemeClr val="tx2"/>
                </a:solidFill>
              </a:rPr>
              <a:t>Ethernet, UART,…</a:t>
            </a:r>
          </a:p>
        </p:txBody>
      </p:sp>
      <p:sp>
        <p:nvSpPr>
          <p:cNvPr id="72" name="Rectangle 71">
            <a:extLst>
              <a:ext uri="{FF2B5EF4-FFF2-40B4-BE49-F238E27FC236}">
                <a16:creationId xmlns:a16="http://schemas.microsoft.com/office/drawing/2014/main" id="{C7BC18F8-188C-3F99-6F13-A267C4CE57DE}"/>
              </a:ext>
            </a:extLst>
          </p:cNvPr>
          <p:cNvSpPr/>
          <p:nvPr/>
        </p:nvSpPr>
        <p:spPr>
          <a:xfrm>
            <a:off x="7677199"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Debug Interface</a:t>
            </a:r>
          </a:p>
          <a:p>
            <a:pPr marL="231775" indent="-115888" defTabSz="453340">
              <a:buFont typeface="Arial" panose="020B0604020202020204" pitchFamily="34" charset="0"/>
              <a:buChar char="•"/>
            </a:pPr>
            <a:r>
              <a:rPr lang="en-US" sz="1200">
                <a:solidFill>
                  <a:schemeClr val="tx2"/>
                </a:solidFill>
              </a:rPr>
              <a:t>Event Recorder</a:t>
            </a:r>
          </a:p>
        </p:txBody>
      </p:sp>
      <p:sp>
        <p:nvSpPr>
          <p:cNvPr id="77" name="Rectangle 76">
            <a:extLst>
              <a:ext uri="{FF2B5EF4-FFF2-40B4-BE49-F238E27FC236}">
                <a16:creationId xmlns:a16="http://schemas.microsoft.com/office/drawing/2014/main" id="{BF9C1E6A-991B-CCF8-E003-7F9173181D68}"/>
              </a:ext>
            </a:extLst>
          </p:cNvPr>
          <p:cNvSpPr/>
          <p:nvPr/>
        </p:nvSpPr>
        <p:spPr>
          <a:xfrm>
            <a:off x="9692640" y="3866880"/>
            <a:ext cx="2019935"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78" name="Rectangle 77">
            <a:extLst>
              <a:ext uri="{FF2B5EF4-FFF2-40B4-BE49-F238E27FC236}">
                <a16:creationId xmlns:a16="http://schemas.microsoft.com/office/drawing/2014/main" id="{E11E78D1-520F-DB7B-3A0E-E9F68C5DEB56}"/>
              </a:ext>
            </a:extLst>
          </p:cNvPr>
          <p:cNvSpPr/>
          <p:nvPr/>
        </p:nvSpPr>
        <p:spPr>
          <a:xfrm>
            <a:off x="9846650" y="402677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r>
              <a:rPr lang="en-US" sz="1600">
                <a:solidFill>
                  <a:schemeClr val="bg1"/>
                </a:solidFill>
              </a:rPr>
              <a:t>Resources</a:t>
            </a:r>
            <a:endParaRPr lang="en-US" sz="1400">
              <a:solidFill>
                <a:schemeClr val="bg1"/>
              </a:solidFill>
            </a:endParaRP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a:p>
            <a:pPr marL="231775" indent="-115888" defTabSz="453340">
              <a:buFont typeface="Arial" panose="020B0604020202020204" pitchFamily="34" charset="0"/>
              <a:buChar char="•"/>
            </a:pPr>
            <a:r>
              <a:rPr lang="en-US" sz="1200">
                <a:solidFill>
                  <a:schemeClr val="bg1"/>
                </a:solidFill>
              </a:rPr>
              <a:t>Test scripts</a:t>
            </a:r>
          </a:p>
          <a:p>
            <a:pPr marL="231775" indent="-115888" defTabSz="453340">
              <a:buFont typeface="Arial" panose="020B0604020202020204" pitchFamily="34" charset="0"/>
              <a:buChar char="•"/>
            </a:pPr>
            <a:r>
              <a:rPr lang="en-US" sz="1200">
                <a:solidFill>
                  <a:schemeClr val="bg1"/>
                </a:solidFill>
              </a:rPr>
              <a:t>CI/CD integration</a:t>
            </a:r>
          </a:p>
          <a:p>
            <a:pPr defTabSz="453340"/>
            <a:endParaRPr lang="en-US" sz="1200">
              <a:solidFill>
                <a:schemeClr val="tx2"/>
              </a:solidFill>
            </a:endParaRPr>
          </a:p>
        </p:txBody>
      </p:sp>
      <p:sp>
        <p:nvSpPr>
          <p:cNvPr id="82" name="Rectangle 81">
            <a:extLst>
              <a:ext uri="{FF2B5EF4-FFF2-40B4-BE49-F238E27FC236}">
                <a16:creationId xmlns:a16="http://schemas.microsoft.com/office/drawing/2014/main" id="{481DAEC7-27F4-9C94-1553-7F00779446C3}"/>
              </a:ext>
            </a:extLst>
          </p:cNvPr>
          <p:cNvSpPr/>
          <p:nvPr/>
        </p:nvSpPr>
        <p:spPr>
          <a:xfrm>
            <a:off x="9846650" y="513471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lnSpc>
                <a:spcPct val="150000"/>
              </a:lnSpc>
            </a:pPr>
            <a:r>
              <a:rPr lang="en-US" sz="1600">
                <a:solidFill>
                  <a:schemeClr val="bg1"/>
                </a:solidFill>
              </a:rPr>
              <a:t>Integrations</a:t>
            </a:r>
            <a:endParaRPr lang="en-US" sz="1400">
              <a:solidFill>
                <a:schemeClr val="bg1"/>
              </a:solidFill>
            </a:endParaRPr>
          </a:p>
          <a:p>
            <a:pPr marL="231775" indent="-115888" defTabSz="453340">
              <a:buFont typeface="Arial" panose="020B0604020202020204" pitchFamily="34" charset="0"/>
              <a:buChar char="•"/>
            </a:pPr>
            <a:r>
              <a:rPr lang="en-US" sz="1200">
                <a:solidFill>
                  <a:schemeClr val="bg1"/>
                </a:solidFill>
              </a:rPr>
              <a:t>Cloud Service</a:t>
            </a:r>
          </a:p>
          <a:p>
            <a:pPr marL="231775" indent="-115888" defTabSz="453340">
              <a:buFont typeface="Arial" panose="020B0604020202020204" pitchFamily="34" charset="0"/>
              <a:buChar char="•"/>
            </a:pPr>
            <a:r>
              <a:rPr lang="en-US" sz="1200">
                <a:solidFill>
                  <a:schemeClr val="bg1"/>
                </a:solidFill>
              </a:rPr>
              <a:t>GitHub</a:t>
            </a:r>
          </a:p>
          <a:p>
            <a:pPr marL="231775" indent="-115888" defTabSz="453340">
              <a:buFont typeface="Arial" panose="020B0604020202020204" pitchFamily="34" charset="0"/>
              <a:buChar char="•"/>
            </a:pPr>
            <a:r>
              <a:rPr lang="en-US" sz="1200">
                <a:solidFill>
                  <a:schemeClr val="bg1"/>
                </a:solidFill>
              </a:rPr>
              <a:t>Desktop tools</a:t>
            </a:r>
          </a:p>
          <a:p>
            <a:pPr defTabSz="453340"/>
            <a:endParaRPr lang="en-US" sz="1200">
              <a:solidFill>
                <a:schemeClr val="tx2"/>
              </a:solidFill>
            </a:endParaRPr>
          </a:p>
        </p:txBody>
      </p:sp>
      <p:sp>
        <p:nvSpPr>
          <p:cNvPr id="5" name="Flowchart: Multidocument 4">
            <a:extLst>
              <a:ext uri="{FF2B5EF4-FFF2-40B4-BE49-F238E27FC236}">
                <a16:creationId xmlns:a16="http://schemas.microsoft.com/office/drawing/2014/main" id="{844DE146-1BA2-638D-92E9-04D7153AA5BE}"/>
              </a:ext>
            </a:extLst>
          </p:cNvPr>
          <p:cNvSpPr/>
          <p:nvPr/>
        </p:nvSpPr>
        <p:spPr>
          <a:xfrm>
            <a:off x="5958399" y="2551259"/>
            <a:ext cx="1294600" cy="886602"/>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1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7677199" y="1785554"/>
            <a:ext cx="1324125" cy="817934"/>
          </a:xfrm>
          <a:prstGeom prst="flowChartMultidocument">
            <a:avLst/>
          </a:prstGeom>
          <a:solidFill>
            <a:schemeClr val="bg1"/>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100" dirty="0">
                <a:solidFill>
                  <a:schemeClr val="bg2">
                    <a:lumMod val="25000"/>
                  </a:schemeClr>
                </a:solidFill>
                <a:latin typeface="Calibri"/>
              </a:rPr>
              <a:t>Board</a:t>
            </a:r>
            <a:br>
              <a:rPr lang="en-US" sz="1100" dirty="0">
                <a:solidFill>
                  <a:schemeClr val="bg2">
                    <a:lumMod val="25000"/>
                  </a:schemeClr>
                </a:solidFill>
                <a:latin typeface="Calibri"/>
              </a:rPr>
            </a:br>
            <a:r>
              <a:rPr lang="en-US" sz="1100" dirty="0">
                <a:solidFill>
                  <a:schemeClr val="bg2">
                    <a:lumMod val="25000"/>
                  </a:schemeClr>
                </a:solidFill>
                <a:latin typeface="Calibri"/>
              </a:rPr>
              <a:t>Generic </a:t>
            </a: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Flowchart: Document 13">
            <a:extLst>
              <a:ext uri="{FF2B5EF4-FFF2-40B4-BE49-F238E27FC236}">
                <a16:creationId xmlns:a16="http://schemas.microsoft.com/office/drawing/2014/main" id="{38BE52EA-280B-2318-A777-D46E816B79CA}"/>
              </a:ext>
            </a:extLst>
          </p:cNvPr>
          <p:cNvSpPr/>
          <p:nvPr/>
        </p:nvSpPr>
        <p:spPr>
          <a:xfrm>
            <a:off x="5939059" y="1731898"/>
            <a:ext cx="1294600" cy="707803"/>
          </a:xfrm>
          <a:prstGeom prst="flowChartDocumen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csolution.yml</a:t>
            </a:r>
            <a:br>
              <a:rPr kumimoji="0" lang="en-US" sz="2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Tree>
    <p:extLst>
      <p:ext uri="{BB962C8B-B14F-4D97-AF65-F5344CB8AC3E}">
        <p14:creationId xmlns:p14="http://schemas.microsoft.com/office/powerpoint/2010/main" val="276959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a:t>
            </a:r>
            <a:r>
              <a:rPr lang="en-US" sz="1000" dirty="0" err="1">
                <a:solidFill>
                  <a:schemeClr val="tx2"/>
                </a:solidFill>
              </a:rPr>
              <a:t>csolution</a:t>
            </a:r>
            <a:r>
              <a:rPr lang="en-US" sz="1000" dirty="0">
                <a:solidFill>
                  <a:schemeClr val="tx2"/>
                </a:solidFill>
              </a:rPr>
              <a:t> project f</a:t>
            </a:r>
            <a:r>
              <a:rPr lang="en-US" sz="1000" kern="1200" dirty="0">
                <a:solidFill>
                  <a:schemeClr val="tx2"/>
                </a:solidFill>
                <a:latin typeface="+mn-lt"/>
                <a:ea typeface="+mn-ea"/>
                <a:cs typeface="+mn-cs"/>
              </a:rPr>
              <a:t>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2316358" y="4023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2316358" y="2474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2522986" y="2801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4750579" y="2491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2184940" y="2537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5" name="TextBox 64">
            <a:extLst>
              <a:ext uri="{FF2B5EF4-FFF2-40B4-BE49-F238E27FC236}">
                <a16:creationId xmlns:a16="http://schemas.microsoft.com/office/drawing/2014/main" id="{594D4E9B-4064-4977-9062-F920D0BDD75B}"/>
              </a:ext>
            </a:extLst>
          </p:cNvPr>
          <p:cNvSpPr txBox="1"/>
          <p:nvPr/>
        </p:nvSpPr>
        <p:spPr>
          <a:xfrm>
            <a:off x="2263328" y="4091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2536128" y="4371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cbuild-set.yml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7E0BEEB2-3839-D52A-8889-F720F06A6D81}"/>
              </a:ext>
            </a:extLst>
          </p:cNvPr>
          <p:cNvSpPr/>
          <p:nvPr/>
        </p:nvSpPr>
        <p:spPr>
          <a:xfrm>
            <a:off x="412110" y="3473221"/>
            <a:ext cx="1540042" cy="1609139"/>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 (CLI)</a:t>
            </a:r>
          </a:p>
          <a:p>
            <a:pPr algn="ctr" eaLnBrk="0" fontAlgn="base" hangingPunct="0">
              <a:spcBef>
                <a:spcPct val="0"/>
              </a:spcBef>
              <a:spcAft>
                <a:spcPct val="0"/>
              </a:spcAft>
              <a:defRPr/>
            </a:pPr>
            <a:r>
              <a:rPr lang="en-US" sz="1050" dirty="0">
                <a:solidFill>
                  <a:schemeClr val="tx2"/>
                </a:solidFill>
              </a:rPr>
              <a:t>Invokes </a:t>
            </a:r>
            <a:r>
              <a:rPr lang="en-US" sz="1050" dirty="0" err="1">
                <a:solidFill>
                  <a:schemeClr val="tx2"/>
                </a:solidFill>
              </a:rPr>
              <a:t>csolution</a:t>
            </a:r>
            <a:endParaRPr lang="en-US" sz="1050" dirty="0">
              <a:solidFill>
                <a:schemeClr val="tx2"/>
              </a:solidFill>
            </a:endParaRPr>
          </a:p>
          <a:p>
            <a:pPr algn="ctr" eaLnBrk="0" fontAlgn="base" hangingPunct="0">
              <a:spcBef>
                <a:spcPct val="0"/>
              </a:spcBef>
              <a:spcAft>
                <a:spcPct val="0"/>
              </a:spcAft>
              <a:defRPr/>
            </a:pPr>
            <a:r>
              <a:rPr lang="en-US" sz="1050" kern="1200" dirty="0">
                <a:solidFill>
                  <a:schemeClr val="tx2"/>
                </a:solidFill>
                <a:latin typeface="+mn-lt"/>
                <a:ea typeface="+mn-ea"/>
                <a:cs typeface="+mn-cs"/>
              </a:rPr>
              <a:t>When </a:t>
            </a:r>
            <a:r>
              <a:rPr lang="en-US" sz="1050" kern="1200" dirty="0" err="1">
                <a:solidFill>
                  <a:schemeClr val="tx2"/>
                </a:solidFill>
                <a:latin typeface="+mn-lt"/>
                <a:ea typeface="+mn-ea"/>
                <a:cs typeface="+mn-cs"/>
              </a:rPr>
              <a:t>csolution</a:t>
            </a:r>
            <a:r>
              <a:rPr lang="en-US" sz="1050" kern="1200" dirty="0">
                <a:solidFill>
                  <a:schemeClr val="tx2"/>
                </a:solidFill>
                <a:latin typeface="+mn-lt"/>
                <a:ea typeface="+mn-ea"/>
                <a:cs typeface="+mn-cs"/>
              </a:rPr>
              <a:t> project files are newer (</a:t>
            </a:r>
            <a:r>
              <a:rPr lang="en-US" sz="1050" dirty="0">
                <a:solidFill>
                  <a:schemeClr val="tx2"/>
                </a:solidFill>
              </a:rPr>
              <a:t>context-set of *.</a:t>
            </a:r>
            <a:r>
              <a:rPr lang="en-US" sz="1050" dirty="0" err="1">
                <a:solidFill>
                  <a:schemeClr val="tx2"/>
                </a:solidFill>
              </a:rPr>
              <a:t>cbuild-idx.yml</a:t>
            </a:r>
            <a:r>
              <a:rPr lang="en-US" sz="1050" dirty="0">
                <a:solidFill>
                  <a:schemeClr val="tx2"/>
                </a:solidFill>
              </a:rPr>
              <a:t> defines scope)</a:t>
            </a:r>
            <a:br>
              <a:rPr lang="en-US" sz="1050" dirty="0">
                <a:solidFill>
                  <a:schemeClr val="tx2"/>
                </a:solidFill>
              </a:rPr>
            </a:br>
            <a:br>
              <a:rPr lang="en-US" sz="1050" dirty="0">
                <a:solidFill>
                  <a:schemeClr val="tx2"/>
                </a:solidFill>
              </a:rPr>
            </a:br>
            <a:r>
              <a:rPr lang="en-US" sz="1050" dirty="0">
                <a:solidFill>
                  <a:schemeClr val="tx2"/>
                </a:solidFill>
              </a:rPr>
              <a:t>Invokes </a:t>
            </a:r>
            <a:r>
              <a:rPr lang="en-US" sz="1050" dirty="0" err="1">
                <a:solidFill>
                  <a:schemeClr val="tx2"/>
                </a:solidFill>
              </a:rPr>
              <a:t>cbuild</a:t>
            </a:r>
            <a:r>
              <a:rPr lang="en-US" sz="1050" dirty="0">
                <a:solidFill>
                  <a:schemeClr val="tx2"/>
                </a:solidFill>
              </a:rPr>
              <a:t>-gen</a:t>
            </a:r>
            <a:br>
              <a:rPr lang="en-US" sz="1050" dirty="0">
                <a:solidFill>
                  <a:schemeClr val="tx2"/>
                </a:solidFill>
              </a:rPr>
            </a:br>
            <a:r>
              <a:rPr lang="en-US" sz="1050" dirty="0">
                <a:solidFill>
                  <a:schemeClr val="tx2"/>
                </a:solidFill>
              </a:rPr>
              <a:t>for build process</a:t>
            </a: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2505333" y="5348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4103048" y="3158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F7BB0C-8DDE-2E56-AD3D-87E3E4FA9B1B}"/>
              </a:ext>
            </a:extLst>
          </p:cNvPr>
          <p:cNvSpPr/>
          <p:nvPr/>
        </p:nvSpPr>
        <p:spPr>
          <a:xfrm>
            <a:off x="7003700" y="4094645"/>
            <a:ext cx="1540042" cy="569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IDE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4076172" y="3617931"/>
            <a:ext cx="669562" cy="6395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B3782B-B9D1-969F-5B9F-9E175217E558}"/>
              </a:ext>
            </a:extLst>
          </p:cNvPr>
          <p:cNvCxnSpPr>
            <a:cxnSpLocks/>
            <a:endCxn id="17" idx="1"/>
          </p:cNvCxnSpPr>
          <p:nvPr/>
        </p:nvCxnSpPr>
        <p:spPr>
          <a:xfrm flipV="1">
            <a:off x="3869544" y="4379400"/>
            <a:ext cx="3134156" cy="332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84F89B-5617-9C42-32AB-738A1BB7E549}"/>
              </a:ext>
            </a:extLst>
          </p:cNvPr>
          <p:cNvSpPr txBox="1"/>
          <p:nvPr/>
        </p:nvSpPr>
        <p:spPr>
          <a:xfrm>
            <a:off x="6834066" y="3031543"/>
            <a:ext cx="178669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When setup in context manager is changed (or items </a:t>
            </a:r>
            <a:r>
              <a:rPr lang="en-US" sz="1200" kern="1200" dirty="0" err="1">
                <a:solidFill>
                  <a:schemeClr val="tx2"/>
                </a:solidFill>
                <a:latin typeface="+mn-lt"/>
                <a:ea typeface="+mn-ea"/>
                <a:cs typeface="+mn-cs"/>
              </a:rPr>
              <a:t>modifed</a:t>
            </a:r>
            <a:r>
              <a:rPr lang="en-US" sz="1200" kern="1200" dirty="0">
                <a:solidFill>
                  <a:schemeClr val="tx2"/>
                </a:solidFill>
                <a:latin typeface="+mn-lt"/>
                <a:ea typeface="+mn-ea"/>
                <a:cs typeface="+mn-cs"/>
              </a:rPr>
              <a:t>), </a:t>
            </a:r>
            <a:r>
              <a:rPr lang="en-US" sz="1200" kern="1200" dirty="0" err="1">
                <a:solidFill>
                  <a:schemeClr val="tx2"/>
                </a:solidFill>
                <a:latin typeface="+mn-lt"/>
                <a:ea typeface="+mn-ea"/>
                <a:cs typeface="+mn-cs"/>
              </a:rPr>
              <a:t>csolution</a:t>
            </a:r>
            <a:r>
              <a:rPr lang="en-US" sz="1200" kern="1200" dirty="0">
                <a:solidFill>
                  <a:schemeClr val="tx2"/>
                </a:solidFill>
                <a:latin typeface="+mn-lt"/>
                <a:ea typeface="+mn-ea"/>
                <a:cs typeface="+mn-cs"/>
              </a:rPr>
              <a:t> is called</a:t>
            </a:r>
            <a:endParaRPr lang="en-US" sz="1200" dirty="0">
              <a:solidFill>
                <a:schemeClr val="tx2"/>
              </a:solidFill>
            </a:endParaRPr>
          </a:p>
        </p:txBody>
      </p:sp>
      <p:cxnSp>
        <p:nvCxnSpPr>
          <p:cNvPr id="71" name="Straight Arrow Connector 70">
            <a:extLst>
              <a:ext uri="{FF2B5EF4-FFF2-40B4-BE49-F238E27FC236}">
                <a16:creationId xmlns:a16="http://schemas.microsoft.com/office/drawing/2014/main" id="{ADD341E2-51D3-D58D-9344-267AD795F8BD}"/>
              </a:ext>
            </a:extLst>
          </p:cNvPr>
          <p:cNvCxnSpPr>
            <a:cxnSpLocks/>
            <a:endCxn id="56" idx="3"/>
          </p:cNvCxnSpPr>
          <p:nvPr/>
        </p:nvCxnSpPr>
        <p:spPr>
          <a:xfrm flipH="1" flipV="1">
            <a:off x="6290621" y="3158257"/>
            <a:ext cx="713079" cy="932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BC52724-4E05-9886-A566-AE9900C7D293}"/>
              </a:ext>
            </a:extLst>
          </p:cNvPr>
          <p:cNvSpPr txBox="1"/>
          <p:nvPr/>
        </p:nvSpPr>
        <p:spPr>
          <a:xfrm>
            <a:off x="6708430" y="5200464"/>
            <a:ext cx="17866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When build is invoked,</a:t>
            </a:r>
            <a:br>
              <a:rPr lang="en-US" sz="1200" dirty="0">
                <a:solidFill>
                  <a:schemeClr val="tx2"/>
                </a:solidFill>
              </a:rPr>
            </a:br>
            <a:r>
              <a:rPr lang="en-US" sz="1200" dirty="0" err="1">
                <a:solidFill>
                  <a:schemeClr val="tx2"/>
                </a:solidFill>
              </a:rPr>
              <a:t>cbuild</a:t>
            </a:r>
            <a:r>
              <a:rPr lang="en-US" sz="1200" dirty="0">
                <a:solidFill>
                  <a:schemeClr val="tx2"/>
                </a:solidFill>
              </a:rPr>
              <a:t>-gen is called. </a:t>
            </a:r>
          </a:p>
        </p:txBody>
      </p:sp>
      <p:cxnSp>
        <p:nvCxnSpPr>
          <p:cNvPr id="77" name="Straight Arrow Connector 76">
            <a:extLst>
              <a:ext uri="{FF2B5EF4-FFF2-40B4-BE49-F238E27FC236}">
                <a16:creationId xmlns:a16="http://schemas.microsoft.com/office/drawing/2014/main" id="{6AC8BDEA-0CD7-1934-A968-5CBE8CC7D898}"/>
              </a:ext>
            </a:extLst>
          </p:cNvPr>
          <p:cNvCxnSpPr>
            <a:cxnSpLocks/>
          </p:cNvCxnSpPr>
          <p:nvPr/>
        </p:nvCxnSpPr>
        <p:spPr>
          <a:xfrm flipH="1">
            <a:off x="6307007" y="4653309"/>
            <a:ext cx="696693" cy="67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a:t>Multi-Project Build Process: IDE and CLI</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Introduce `context-set`: defines the selected context for application</a:t>
            </a:r>
          </a:p>
        </p:txBody>
      </p:sp>
      <p:sp>
        <p:nvSpPr>
          <p:cNvPr id="82" name="TextBox 81">
            <a:extLst>
              <a:ext uri="{FF2B5EF4-FFF2-40B4-BE49-F238E27FC236}">
                <a16:creationId xmlns:a16="http://schemas.microsoft.com/office/drawing/2014/main" id="{77222870-E657-D4DB-049D-7D9A32E273DB}"/>
              </a:ext>
            </a:extLst>
          </p:cNvPr>
          <p:cNvSpPr txBox="1"/>
          <p:nvPr/>
        </p:nvSpPr>
        <p:spPr>
          <a:xfrm>
            <a:off x="9061120" y="2368293"/>
            <a:ext cx="1786690" cy="208672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Items are stored in </a:t>
            </a:r>
            <a:r>
              <a:rPr lang="en-US" sz="1200" b="1" kern="1200" dirty="0" err="1">
                <a:solidFill>
                  <a:schemeClr val="tx2"/>
                </a:solidFill>
                <a:latin typeface="+mn-lt"/>
                <a:ea typeface="+mn-ea"/>
                <a:cs typeface="+mn-cs"/>
              </a:rPr>
              <a:t>csolution</a:t>
            </a:r>
            <a:r>
              <a:rPr lang="en-US" sz="1200" b="1" kern="1200" dirty="0">
                <a:solidFill>
                  <a:schemeClr val="tx2"/>
                </a:solidFill>
                <a:latin typeface="+mn-lt"/>
                <a:ea typeface="+mn-ea"/>
                <a:cs typeface="+mn-cs"/>
              </a:rPr>
              <a:t> project files</a:t>
            </a:r>
            <a:endParaRPr lang="en-US" sz="1200" kern="1200" dirty="0">
              <a:solidFill>
                <a:schemeClr val="tx2"/>
              </a:solidFill>
              <a:latin typeface="+mn-lt"/>
              <a:ea typeface="+mn-ea"/>
              <a:cs typeface="+mn-cs"/>
            </a:endParaRP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toolchain</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device, board, </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build-type, target-type</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components</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files</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options</a:t>
            </a:r>
            <a:br>
              <a:rPr lang="en-US" sz="1200" kern="1200" dirty="0">
                <a:solidFill>
                  <a:schemeClr val="tx2"/>
                </a:solidFill>
                <a:latin typeface="+mn-lt"/>
                <a:ea typeface="+mn-ea"/>
                <a:cs typeface="+mn-cs"/>
              </a:rPr>
            </a:br>
            <a:endParaRPr lang="en-US" sz="1200" kern="1200" dirty="0">
              <a:solidFill>
                <a:schemeClr val="tx2"/>
              </a:solidFill>
              <a:latin typeface="+mn-lt"/>
              <a:ea typeface="+mn-ea"/>
              <a:cs typeface="+mn-cs"/>
            </a:endParaRPr>
          </a:p>
        </p:txBody>
      </p:sp>
      <p:sp>
        <p:nvSpPr>
          <p:cNvPr id="83" name="Rectangle 82">
            <a:extLst>
              <a:ext uri="{FF2B5EF4-FFF2-40B4-BE49-F238E27FC236}">
                <a16:creationId xmlns:a16="http://schemas.microsoft.com/office/drawing/2014/main" id="{0EA87AED-7ADE-7367-EB5F-7041B7D12019}"/>
              </a:ext>
            </a:extLst>
          </p:cNvPr>
          <p:cNvSpPr/>
          <p:nvPr/>
        </p:nvSpPr>
        <p:spPr>
          <a:xfrm>
            <a:off x="4750579" y="4995012"/>
            <a:ext cx="1540042" cy="1190932"/>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-gen</a:t>
            </a:r>
          </a:p>
          <a:p>
            <a:pPr algn="ctr" eaLnBrk="0" fontAlgn="base" hangingPunct="0">
              <a:spcBef>
                <a:spcPct val="0"/>
              </a:spcBef>
              <a:spcAft>
                <a:spcPct val="0"/>
              </a:spcAft>
              <a:defRPr/>
            </a:pPr>
            <a:r>
              <a:rPr lang="en-US" sz="1050" kern="1200" dirty="0">
                <a:solidFill>
                  <a:schemeClr val="tx2"/>
                </a:solidFill>
                <a:latin typeface="+mn-lt"/>
                <a:ea typeface="+mn-ea"/>
                <a:cs typeface="+mn-cs"/>
              </a:rPr>
              <a:t>Build Process: uses the build control files to generate the output (via </a:t>
            </a:r>
            <a:r>
              <a:rPr lang="en-US" sz="1050" kern="1200" dirty="0" err="1">
                <a:solidFill>
                  <a:schemeClr val="tx2"/>
                </a:solidFill>
                <a:latin typeface="+mn-lt"/>
                <a:ea typeface="+mn-ea"/>
                <a:cs typeface="+mn-cs"/>
              </a:rPr>
              <a:t>CMake</a:t>
            </a:r>
            <a:r>
              <a:rPr lang="en-US" sz="1050" kern="1200" dirty="0">
                <a:solidFill>
                  <a:schemeClr val="tx2"/>
                </a:solidFill>
                <a:latin typeface="+mn-lt"/>
                <a:ea typeface="+mn-ea"/>
                <a:cs typeface="+mn-cs"/>
              </a:rPr>
              <a:t>,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84" name="Straight Arrow Connector 83">
            <a:extLst>
              <a:ext uri="{FF2B5EF4-FFF2-40B4-BE49-F238E27FC236}">
                <a16:creationId xmlns:a16="http://schemas.microsoft.com/office/drawing/2014/main" id="{C4EA3319-4DD9-93D6-DE4B-2FCAD7558E0B}"/>
              </a:ext>
            </a:extLst>
          </p:cNvPr>
          <p:cNvCxnSpPr>
            <a:cxnSpLocks/>
          </p:cNvCxnSpPr>
          <p:nvPr/>
        </p:nvCxnSpPr>
        <p:spPr>
          <a:xfrm flipV="1">
            <a:off x="4103047" y="5649820"/>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csolution</a:t>
            </a:r>
            <a:r>
              <a:rPr lang="en-US" sz="1600" b="1" dirty="0">
                <a:solidFill>
                  <a:schemeClr val="tx2"/>
                </a:solidFill>
              </a:rPr>
              <a:t> command-line defines context-set:</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--context HelloWorld_cm0plus.Debug+FRDM-K32L3A6 --context -HelloWorld_cm4.Release+FRDM-K32L3A6</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5996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a:t>
            </a:r>
            <a:r>
              <a:rPr lang="en-US"/>
              <a:t>#2</a:t>
            </a:r>
            <a:endParaRPr lang="en-US" dirty="0"/>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ultidocument 4">
            <a:extLst>
              <a:ext uri="{FF2B5EF4-FFF2-40B4-BE49-F238E27FC236}">
                <a16:creationId xmlns:a16="http://schemas.microsoft.com/office/drawing/2014/main" id="{844DE146-1BA2-638D-92E9-04D7153AA5BE}"/>
              </a:ext>
            </a:extLst>
          </p:cNvPr>
          <p:cNvSpPr/>
          <p:nvPr/>
        </p:nvSpPr>
        <p:spPr>
          <a:xfrm>
            <a:off x="1057354" y="3557651"/>
            <a:ext cx="1616706" cy="1160511"/>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*.cproject.yml</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3070914" y="2100053"/>
            <a:ext cx="1927475" cy="1680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3216960" y="2443067"/>
            <a:ext cx="1653577" cy="1181703"/>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400" dirty="0">
                <a:solidFill>
                  <a:schemeClr val="bg2">
                    <a:lumMod val="25000"/>
                  </a:schemeClr>
                </a:solidFill>
                <a:latin typeface="Calibri"/>
              </a:rPr>
              <a:t>Board</a:t>
            </a:r>
            <a:br>
              <a:rPr lang="en-US" sz="1400" dirty="0">
                <a:solidFill>
                  <a:schemeClr val="bg2">
                    <a:lumMod val="25000"/>
                  </a:schemeClr>
                </a:solidFill>
                <a:latin typeface="Calibri"/>
              </a:rPr>
            </a:br>
            <a:r>
              <a:rPr lang="en-US" sz="1400" dirty="0">
                <a:solidFill>
                  <a:schemeClr val="bg2">
                    <a:lumMod val="25000"/>
                  </a:schemeClr>
                </a:solidFill>
                <a:latin typeface="Calibri"/>
              </a:rPr>
              <a:t>Generic </a:t>
            </a: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8A9F90E5-92D0-5CB6-FB1E-0FDF39903545}"/>
              </a:ext>
            </a:extLst>
          </p:cNvPr>
          <p:cNvSpPr/>
          <p:nvPr/>
        </p:nvSpPr>
        <p:spPr>
          <a:xfrm>
            <a:off x="3070914" y="4057564"/>
            <a:ext cx="1938116" cy="8796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tx2"/>
                </a:solidFill>
                <a:latin typeface="Calibri"/>
              </a:rPr>
              <a:t>cbuild</a:t>
            </a:r>
            <a:r>
              <a:rPr lang="en-US" sz="1200" dirty="0">
                <a:solidFill>
                  <a:schemeClr val="tx2"/>
                </a:solidFill>
                <a:latin typeface="Calibri"/>
              </a:rPr>
              <a:t>: Build Invocation</a:t>
            </a:r>
            <a:endParaRPr kumimoji="0" lang="en-GB" sz="1200" b="0" i="0" u="none" strike="noStrike" kern="1200" cap="none" spc="0" normalizeH="0" baseline="0" noProof="0" dirty="0">
              <a:ln>
                <a:noFill/>
              </a:ln>
              <a:solidFill>
                <a:schemeClr val="tx2"/>
              </a:solidFill>
              <a:effectLst/>
              <a:uLnTx/>
              <a:uFillTx/>
              <a:latin typeface="Calibri"/>
              <a:ea typeface="+mn-ea"/>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dirty="0">
                <a:ea typeface="ＭＳ Ｐゴシック"/>
              </a:rPr>
              <a:t>Developer require flexibility</a:t>
            </a:r>
            <a:endParaRPr lang="en-US" dirty="0"/>
          </a:p>
        </p:txBody>
      </p:sp>
      <p:sp>
        <p:nvSpPr>
          <p:cNvPr id="4" name="Text Placeholder 3">
            <a:extLst>
              <a:ext uri="{FF2B5EF4-FFF2-40B4-BE49-F238E27FC236}">
                <a16:creationId xmlns:a16="http://schemas.microsoft.com/office/drawing/2014/main" id="{1D95ED6B-E70E-4E8A-B831-B20E053FA899}"/>
              </a:ext>
            </a:extLst>
          </p:cNvPr>
          <p:cNvSpPr>
            <a:spLocks noGrp="1"/>
          </p:cNvSpPr>
          <p:nvPr>
            <p:ph type="body" sz="quarter" idx="13"/>
          </p:nvPr>
        </p:nvSpPr>
        <p:spPr>
          <a:xfrm>
            <a:off x="479425" y="999790"/>
            <a:ext cx="11233150" cy="344488"/>
          </a:xfrm>
        </p:spPr>
        <p:txBody>
          <a:bodyPr vert="horz" lIns="0" tIns="0" rIns="0" bIns="0" rtlCol="0" anchor="t">
            <a:noAutofit/>
          </a:bodyPr>
          <a:lstStyle/>
          <a:p>
            <a:r>
              <a:rPr lang="en-US" dirty="0">
                <a:ea typeface="ＭＳ Ｐゴシック"/>
              </a:rPr>
              <a:t>Command-Line and IDE Workflow  +  DevOps, MLOps, Config Tools, Git, …</a:t>
            </a:r>
            <a:endParaRPr lang="en-US" dirty="0"/>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idx="1"/>
          </p:nvPr>
        </p:nvSpPr>
        <p:spPr>
          <a:xfrm>
            <a:off x="623267" y="5167142"/>
            <a:ext cx="4688320" cy="562993"/>
          </a:xfrm>
        </p:spPr>
        <p:txBody>
          <a:bodyPr/>
          <a:lstStyle/>
          <a:p>
            <a:pPr marL="285750" indent="-285750" algn="l"/>
            <a:r>
              <a:rPr lang="en-GB" sz="1600" dirty="0">
                <a:solidFill>
                  <a:schemeClr val="tx1">
                    <a:lumMod val="65000"/>
                    <a:lumOff val="35000"/>
                  </a:schemeClr>
                </a:solidFill>
              </a:rPr>
              <a:t>Host Support: Windows, Linux, Mac OS – and Cloud</a:t>
            </a:r>
          </a:p>
          <a:p>
            <a:pPr marL="285750" indent="-285750" algn="l"/>
            <a:r>
              <a:rPr lang="en-GB" sz="1600" dirty="0">
                <a:solidFill>
                  <a:schemeClr val="tx1">
                    <a:lumMod val="65000"/>
                    <a:lumOff val="35000"/>
                  </a:schemeClr>
                </a:solidFill>
              </a:rPr>
              <a:t>Compiler of choice: Arm Compiler 6, IAR, GCC, LLVM</a:t>
            </a:r>
            <a:endParaRPr lang="en-US" sz="1600" dirty="0"/>
          </a:p>
        </p:txBody>
      </p:sp>
      <p:sp>
        <p:nvSpPr>
          <p:cNvPr id="17" name="Rectangle 16">
            <a:extLst>
              <a:ext uri="{FF2B5EF4-FFF2-40B4-BE49-F238E27FC236}">
                <a16:creationId xmlns:a16="http://schemas.microsoft.com/office/drawing/2014/main" id="{54B5876B-51B0-2BDE-7A06-F5D84C84EFFB}"/>
              </a:ext>
            </a:extLst>
          </p:cNvPr>
          <p:cNvSpPr/>
          <p:nvPr/>
        </p:nvSpPr>
        <p:spPr>
          <a:xfrm>
            <a:off x="921702" y="2085139"/>
            <a:ext cx="1938116" cy="28432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csolution project</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stCxn id="18" idx="2"/>
            <a:endCxn id="21" idx="0"/>
          </p:cNvCxnSpPr>
          <p:nvPr/>
        </p:nvCxnSpPr>
        <p:spPr>
          <a:xfrm>
            <a:off x="4034652" y="3780797"/>
            <a:ext cx="5320" cy="27676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2862448" y="4494303"/>
            <a:ext cx="208466"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29CCD2A-4CC6-EEA5-9A6A-955233B927D9}"/>
              </a:ext>
            </a:extLst>
          </p:cNvPr>
          <p:cNvSpPr txBox="1"/>
          <p:nvPr/>
        </p:nvSpPr>
        <p:spPr>
          <a:xfrm>
            <a:off x="791069" y="1729835"/>
            <a:ext cx="436519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6415257" y="1729834"/>
            <a:ext cx="320806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VS Code – CMSIS Solution Extension</a:t>
            </a:r>
          </a:p>
        </p:txBody>
      </p:sp>
      <p:sp>
        <p:nvSpPr>
          <p:cNvPr id="14" name="Flowchart: Document 13">
            <a:extLst>
              <a:ext uri="{FF2B5EF4-FFF2-40B4-BE49-F238E27FC236}">
                <a16:creationId xmlns:a16="http://schemas.microsoft.com/office/drawing/2014/main" id="{38BE52EA-280B-2318-A777-D46E816B79CA}"/>
              </a:ext>
            </a:extLst>
          </p:cNvPr>
          <p:cNvSpPr/>
          <p:nvPr/>
        </p:nvSpPr>
        <p:spPr>
          <a:xfrm>
            <a:off x="1038014" y="2462633"/>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*.csolution.yml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pic>
        <p:nvPicPr>
          <p:cNvPr id="1026" name="Picture 2" descr="CMSIS view">
            <a:extLst>
              <a:ext uri="{FF2B5EF4-FFF2-40B4-BE49-F238E27FC236}">
                <a16:creationId xmlns:a16="http://schemas.microsoft.com/office/drawing/2014/main" id="{83AF42DD-EE20-16FF-DDF6-9764C7C77F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351" y="2085139"/>
            <a:ext cx="4157390" cy="2898462"/>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 name="Content Placeholder 10">
            <a:extLst>
              <a:ext uri="{FF2B5EF4-FFF2-40B4-BE49-F238E27FC236}">
                <a16:creationId xmlns:a16="http://schemas.microsoft.com/office/drawing/2014/main" id="{2397F70E-CB93-EBE2-B418-1E266707AC97}"/>
              </a:ext>
            </a:extLst>
          </p:cNvPr>
          <p:cNvSpPr txBox="1">
            <a:spLocks/>
          </p:cNvSpPr>
          <p:nvPr/>
        </p:nvSpPr>
        <p:spPr>
          <a:xfrm>
            <a:off x="5748855" y="5516774"/>
            <a:ext cx="5607185" cy="5629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5">
                  <a:extLst>
                    <a:ext uri="{96DAC541-7B7A-43D3-8B79-37D633B846F1}">
                      <asvg:svgBlip xmlns:asvg="http://schemas.microsoft.com/office/drawing/2016/SVG/main" r:embed="rId6"/>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marL="285750" indent="-285750"/>
            <a:r>
              <a:rPr lang="en-GB" sz="1600" dirty="0">
                <a:solidFill>
                  <a:schemeClr val="tx1">
                    <a:lumMod val="65000"/>
                    <a:lumOff val="35000"/>
                  </a:schemeClr>
                </a:solidFill>
              </a:rPr>
              <a:t>Multiple IDEs: Keil </a:t>
            </a:r>
            <a:r>
              <a:rPr lang="en-GB" sz="1600" dirty="0" err="1">
                <a:solidFill>
                  <a:schemeClr val="tx1">
                    <a:lumMod val="65000"/>
                    <a:lumOff val="35000"/>
                  </a:schemeClr>
                </a:solidFill>
              </a:rPr>
              <a:t>uVision</a:t>
            </a:r>
            <a:r>
              <a:rPr lang="en-GB" sz="1600" dirty="0">
                <a:solidFill>
                  <a:schemeClr val="tx1">
                    <a:lumMod val="65000"/>
                    <a:lumOff val="35000"/>
                  </a:schemeClr>
                </a:solidFill>
              </a:rPr>
              <a:t>, IAR EW-Arm, NXP </a:t>
            </a:r>
            <a:r>
              <a:rPr lang="en-GB" sz="1600" dirty="0" err="1">
                <a:solidFill>
                  <a:schemeClr val="tx1">
                    <a:lumMod val="65000"/>
                    <a:lumOff val="35000"/>
                  </a:schemeClr>
                </a:solidFill>
              </a:rPr>
              <a:t>MCUXpresso</a:t>
            </a:r>
            <a:r>
              <a:rPr lang="en-GB" sz="1600" dirty="0">
                <a:solidFill>
                  <a:schemeClr val="tx1">
                    <a:lumMod val="65000"/>
                    <a:lumOff val="35000"/>
                  </a:schemeClr>
                </a:solidFill>
              </a:rPr>
              <a:t>, …</a:t>
            </a:r>
            <a:endParaRPr lang="en-US" sz="1600" dirty="0"/>
          </a:p>
        </p:txBody>
      </p:sp>
    </p:spTree>
    <p:custDataLst>
      <p:tags r:id="rId1"/>
    </p:custDataLst>
    <p:extLst>
      <p:ext uri="{BB962C8B-B14F-4D97-AF65-F5344CB8AC3E}">
        <p14:creationId xmlns:p14="http://schemas.microsoft.com/office/powerpoint/2010/main" val="23602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Tree>
    <p:extLst>
      <p:ext uri="{BB962C8B-B14F-4D97-AF65-F5344CB8AC3E}">
        <p14:creationId xmlns:p14="http://schemas.microsoft.com/office/powerpoint/2010/main" val="1740976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B08567-B8E6-CD03-A712-283B6BED095C}"/>
              </a:ext>
            </a:extLst>
          </p:cNvPr>
          <p:cNvSpPr/>
          <p:nvPr/>
        </p:nvSpPr>
        <p:spPr>
          <a:xfrm>
            <a:off x="5361140" y="1158658"/>
            <a:ext cx="3977411" cy="2768253"/>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460068" y="4019957"/>
            <a:ext cx="4744496" cy="1151084"/>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Management for Multi-Project Applications</a:t>
            </a:r>
          </a:p>
        </p:txBody>
      </p:sp>
      <p:sp>
        <p:nvSpPr>
          <p:cNvPr id="30" name="Flowchart: Document 29">
            <a:extLst>
              <a:ext uri="{FF2B5EF4-FFF2-40B4-BE49-F238E27FC236}">
                <a16:creationId xmlns:a16="http://schemas.microsoft.com/office/drawing/2014/main" id="{680DA59D-4A81-7D47-2085-D8DB1D856722}"/>
              </a:ext>
            </a:extLst>
          </p:cNvPr>
          <p:cNvSpPr/>
          <p:nvPr/>
        </p:nvSpPr>
        <p:spPr>
          <a:xfrm>
            <a:off x="5591963" y="4109396"/>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7765354" y="1673449"/>
            <a:ext cx="1340986" cy="862526"/>
          </a:xfrm>
          <a:prstGeom prst="flowChartDocument">
            <a:avLst/>
          </a:prstGeom>
          <a:solidFill>
            <a:schemeClr val="accent4">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br>
              <a:rPr lang="en-US" sz="1200" b="1" dirty="0">
                <a:solidFill>
                  <a:srgbClr val="FFFFFF"/>
                </a:solidFill>
                <a:latin typeface="Calibri"/>
              </a:rPr>
            </a:br>
            <a:r>
              <a:rPr lang="en-US" sz="1200" b="1" dirty="0">
                <a:solidFill>
                  <a:srgbClr val="FFFFFF"/>
                </a:solidFill>
                <a:latin typeface="Calibri"/>
              </a:rPr>
              <a:t>Final</a:t>
            </a:r>
            <a:br>
              <a:rPr lang="en-US" sz="1200" b="1" dirty="0">
                <a:solidFill>
                  <a:srgbClr val="FFFFFF"/>
                </a:solidFill>
                <a:latin typeface="Calibri"/>
              </a:rPr>
            </a:br>
            <a:r>
              <a:rPr lang="en-US" sz="1200" b="1" dirty="0">
                <a:solidFill>
                  <a:srgbClr val="FFFFFF"/>
                </a:solidFill>
                <a:latin typeface="Calibri"/>
              </a:rPr>
              <a:t>Linker Script</a:t>
            </a:r>
            <a:br>
              <a:rPr lang="en-US" sz="1200" b="1" dirty="0">
                <a:solidFill>
                  <a:srgbClr val="FFFFFF"/>
                </a:solidFill>
                <a:latin typeface="Calibri"/>
              </a:rPr>
            </a:br>
            <a:r>
              <a:rPr lang="en-US" sz="1200" b="1" dirty="0">
                <a:solidFill>
                  <a:srgbClr val="FFFFFF"/>
                </a:solidFill>
                <a:latin typeface="Calibri"/>
              </a:rPr>
              <a:t>for Project A</a:t>
            </a:r>
            <a:br>
              <a:rPr lang="en-US" sz="1200" b="1" dirty="0">
                <a:solidFill>
                  <a:srgbClr val="FFFFFF"/>
                </a:solidFill>
                <a:latin typeface="Calibri"/>
              </a:rPr>
            </a:b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603028" y="4107515"/>
            <a:ext cx="2841105" cy="907941"/>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&lt;solution-name&gt;+&lt;target-name&gt;.</a:t>
            </a:r>
            <a:r>
              <a:rPr lang="en-US" sz="1200" b="1" dirty="0" err="1">
                <a:solidFill>
                  <a:schemeClr val="tx2"/>
                </a:solidFill>
              </a:rPr>
              <a:t>regions.h</a:t>
            </a:r>
            <a:r>
              <a:rPr lang="en-US" sz="1200" dirty="0">
                <a:solidFill>
                  <a:schemeClr val="tx2"/>
                </a:solidFill>
              </a:rPr>
              <a:t> defines the memory layout for a complete solution. The file is in the folder </a:t>
            </a:r>
            <a:r>
              <a:rPr lang="en-US" sz="1200" b="1" dirty="0">
                <a:solidFill>
                  <a:schemeClr val="tx2"/>
                </a:solidFill>
              </a:rPr>
              <a:t>.</a:t>
            </a:r>
            <a:r>
              <a:rPr lang="en-US" sz="1200" b="1" dirty="0" err="1">
                <a:solidFill>
                  <a:schemeClr val="tx2"/>
                </a:solidFill>
              </a:rPr>
              <a:t>cmsis</a:t>
            </a:r>
            <a:endParaRPr lang="en-US" sz="1200" b="1" dirty="0">
              <a:solidFill>
                <a:schemeClr val="tx2"/>
              </a:solidFill>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This is a multi-project application specified in one </a:t>
            </a:r>
            <a:r>
              <a:rPr lang="en-US" sz="1200" b="1" dirty="0">
                <a:solidFill>
                  <a:schemeClr val="tx2"/>
                </a:solidFill>
              </a:rPr>
              <a:t>*.</a:t>
            </a:r>
            <a:r>
              <a:rPr lang="en-US" sz="1200" b="1" dirty="0" err="1">
                <a:solidFill>
                  <a:schemeClr val="tx2"/>
                </a:solidFill>
              </a:rPr>
              <a:t>csolution.yml</a:t>
            </a:r>
            <a:r>
              <a:rPr lang="en-US" sz="1200" dirty="0">
                <a:solidFill>
                  <a:schemeClr val="tx2"/>
                </a:solidFill>
              </a:rPr>
              <a:t> file.</a:t>
            </a:r>
          </a:p>
        </p:txBody>
      </p:sp>
      <p:sp>
        <p:nvSpPr>
          <p:cNvPr id="40" name="TextBox 39">
            <a:extLst>
              <a:ext uri="{FF2B5EF4-FFF2-40B4-BE49-F238E27FC236}">
                <a16:creationId xmlns:a16="http://schemas.microsoft.com/office/drawing/2014/main" id="{00523719-9ACA-9C05-94F0-52BDFABE951A}"/>
              </a:ext>
            </a:extLst>
          </p:cNvPr>
          <p:cNvSpPr txBox="1"/>
          <p:nvPr/>
        </p:nvSpPr>
        <p:spPr>
          <a:xfrm>
            <a:off x="5591963" y="1229189"/>
            <a:ext cx="3914946" cy="332399"/>
          </a:xfrm>
          <a:prstGeom prst="rect">
            <a:avLst/>
          </a:prstGeom>
          <a:noFill/>
        </p:spPr>
        <p:txBody>
          <a:bodyPr wrap="square" lIns="0" tIns="0" rIns="0" bIns="0" rtlCol="0">
            <a:spAutoFit/>
          </a:bodyPr>
          <a:lstStyle/>
          <a:p>
            <a:pPr>
              <a:lnSpc>
                <a:spcPct val="90000"/>
              </a:lnSpc>
              <a:spcAft>
                <a:spcPts val="600"/>
              </a:spcAft>
            </a:pPr>
            <a:r>
              <a:rPr lang="en-US" sz="1200" kern="1200" dirty="0">
                <a:solidFill>
                  <a:schemeClr val="tx2"/>
                </a:solidFill>
                <a:latin typeface="+mn-lt"/>
                <a:ea typeface="+mn-ea"/>
                <a:cs typeface="+mn-cs"/>
              </a:rPr>
              <a:t>The template </a:t>
            </a:r>
            <a:r>
              <a:rPr lang="en-US" sz="1200" dirty="0">
                <a:solidFill>
                  <a:schemeClr val="tx2"/>
                </a:solidFill>
              </a:rPr>
              <a:t>l</a:t>
            </a:r>
            <a:r>
              <a:rPr lang="en-US" sz="1200" kern="1200" dirty="0">
                <a:solidFill>
                  <a:schemeClr val="tx2"/>
                </a:solidFill>
                <a:latin typeface="+mn-lt"/>
                <a:ea typeface="+mn-ea"/>
                <a:cs typeface="+mn-cs"/>
              </a:rPr>
              <a:t>inker scripts are pre-processed to </a:t>
            </a:r>
            <a:br>
              <a:rPr lang="en-US" sz="1200" dirty="0">
                <a:solidFill>
                  <a:schemeClr val="tx2"/>
                </a:solidFill>
              </a:rPr>
            </a:br>
            <a:r>
              <a:rPr lang="en-US" sz="1200" dirty="0">
                <a:solidFill>
                  <a:schemeClr val="tx2"/>
                </a:solidFill>
              </a:rPr>
              <a:t>represent the final memory layout for each project.</a:t>
            </a:r>
            <a:endParaRPr lang="en-US" sz="1200" kern="1200" dirty="0">
              <a:solidFill>
                <a:schemeClr val="tx2"/>
              </a:solidFill>
              <a:latin typeface="+mn-lt"/>
              <a:ea typeface="+mn-ea"/>
              <a:cs typeface="+mn-cs"/>
            </a:endParaRPr>
          </a:p>
        </p:txBody>
      </p:sp>
      <p:sp>
        <p:nvSpPr>
          <p:cNvPr id="22" name="Flowchart: Document 21">
            <a:extLst>
              <a:ext uri="{FF2B5EF4-FFF2-40B4-BE49-F238E27FC236}">
                <a16:creationId xmlns:a16="http://schemas.microsoft.com/office/drawing/2014/main" id="{D65D5CB0-09C8-062E-4206-1CF43BB42330}"/>
              </a:ext>
            </a:extLst>
          </p:cNvPr>
          <p:cNvSpPr/>
          <p:nvPr/>
        </p:nvSpPr>
        <p:spPr>
          <a:xfrm>
            <a:off x="3602709" y="4109396"/>
            <a:ext cx="1443279" cy="933764"/>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defRPr/>
            </a:pPr>
            <a:r>
              <a:rPr lang="en-US" sz="1200" b="1" dirty="0">
                <a:solidFill>
                  <a:srgbClr val="FFFFFF"/>
                </a:solidFill>
                <a:latin typeface="Calibri"/>
              </a:rPr>
              <a:t>&lt;solution-name&gt;+</a:t>
            </a:r>
            <a:br>
              <a:rPr lang="en-US" sz="1200" b="1" dirty="0">
                <a:solidFill>
                  <a:srgbClr val="FFFFFF"/>
                </a:solidFill>
                <a:latin typeface="Calibri"/>
              </a:rPr>
            </a:br>
            <a:r>
              <a:rPr lang="en-US" sz="1200" b="1" dirty="0">
                <a:solidFill>
                  <a:srgbClr val="FFFFFF"/>
                </a:solidFill>
                <a:latin typeface="Calibri"/>
              </a:rPr>
              <a:t>&lt;target&gt;.</a:t>
            </a:r>
            <a:r>
              <a:rPr lang="en-US" sz="1200" b="1" dirty="0" err="1">
                <a:solidFill>
                  <a:srgbClr val="FFFFFF"/>
                </a:solidFill>
                <a:latin typeface="Calibri"/>
              </a:rPr>
              <a:t>regions.h</a:t>
            </a:r>
            <a:endParaRPr lang="en-US" sz="1200" b="1" dirty="0">
              <a:solidFill>
                <a:srgbClr val="FFFFFF"/>
              </a:solidFill>
              <a:latin typeface="Calibri"/>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100" dirty="0">
                <a:solidFill>
                  <a:srgbClr val="FFFFFF"/>
                </a:solidFill>
                <a:latin typeface="Calibri"/>
              </a:rPr>
              <a:t>Global M</a:t>
            </a:r>
            <a:r>
              <a:rPr kumimoji="0" lang="en-US" sz="1100" b="0" i="0" u="none" strike="noStrike" kern="1200" cap="none" spc="0" normalizeH="0" baseline="0" noProof="0" dirty="0" err="1">
                <a:ln>
                  <a:noFill/>
                </a:ln>
                <a:solidFill>
                  <a:srgbClr val="FFFFFF"/>
                </a:solidFill>
                <a:effectLst/>
                <a:uLnTx/>
                <a:uFillTx/>
                <a:latin typeface="Calibri"/>
                <a:ea typeface="+mn-ea"/>
                <a:cs typeface="+mn-cs"/>
              </a:rPr>
              <a:t>emory</a:t>
            </a:r>
            <a:r>
              <a:rPr kumimoji="0" lang="en-US" sz="1100" b="0" i="0" u="none" strike="noStrike" kern="1200" cap="none" spc="0" normalizeH="0" baseline="0" noProof="0" dirty="0">
                <a:ln>
                  <a:noFill/>
                </a:ln>
                <a:solidFill>
                  <a:srgbClr val="FFFFFF"/>
                </a:solidFill>
                <a:effectLst/>
                <a:uLnTx/>
                <a:uFillTx/>
                <a:latin typeface="Calibri"/>
                <a:ea typeface="+mn-ea"/>
                <a:cs typeface="+mn-cs"/>
              </a:rPr>
              <a:t> Definitions</a:t>
            </a:r>
            <a:endParaRPr lang="en-US" sz="1100" dirty="0">
              <a:solidFill>
                <a:srgbClr val="FFFFFF"/>
              </a:solidFill>
              <a:latin typeface="Calibri"/>
            </a:endParaRPr>
          </a:p>
        </p:txBody>
      </p:sp>
      <p:sp>
        <p:nvSpPr>
          <p:cNvPr id="3" name="Rectangle 2">
            <a:extLst>
              <a:ext uri="{FF2B5EF4-FFF2-40B4-BE49-F238E27FC236}">
                <a16:creationId xmlns:a16="http://schemas.microsoft.com/office/drawing/2014/main" id="{428F0900-AB83-D4A2-30C4-D4286CFCD68C}"/>
              </a:ext>
            </a:extLst>
          </p:cNvPr>
          <p:cNvSpPr/>
          <p:nvPr/>
        </p:nvSpPr>
        <p:spPr>
          <a:xfrm>
            <a:off x="5361140" y="4019957"/>
            <a:ext cx="3977411" cy="1151084"/>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4">
            <a:extLst>
              <a:ext uri="{FF2B5EF4-FFF2-40B4-BE49-F238E27FC236}">
                <a16:creationId xmlns:a16="http://schemas.microsoft.com/office/drawing/2014/main" id="{4E0F70CD-4638-1E5F-EA36-44414FEF735E}"/>
              </a:ext>
            </a:extLst>
          </p:cNvPr>
          <p:cNvSpPr/>
          <p:nvPr/>
        </p:nvSpPr>
        <p:spPr>
          <a:xfrm>
            <a:off x="7762352" y="2810302"/>
            <a:ext cx="1340986" cy="862526"/>
          </a:xfrm>
          <a:prstGeom prst="flowChartDocument">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br>
              <a:rPr lang="en-US" sz="1200" b="1" dirty="0">
                <a:solidFill>
                  <a:srgbClr val="FFFFFF"/>
                </a:solidFill>
                <a:latin typeface="Calibri"/>
              </a:rPr>
            </a:b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Script</a:t>
            </a:r>
            <a:br>
              <a:rPr lang="en-US" sz="1200" b="1" dirty="0">
                <a:solidFill>
                  <a:srgbClr val="FFFFFF"/>
                </a:solidFill>
                <a:latin typeface="Calibri"/>
              </a:rPr>
            </a:br>
            <a:r>
              <a:rPr lang="en-US" sz="1200" b="1" dirty="0">
                <a:solidFill>
                  <a:srgbClr val="FFFFFF"/>
                </a:solidFill>
                <a:latin typeface="Calibri"/>
              </a:rPr>
              <a:t>for Project B</a:t>
            </a:r>
            <a:br>
              <a:rPr lang="en-US" sz="1200" b="1" dirty="0">
                <a:solidFill>
                  <a:srgbClr val="FFFFFF"/>
                </a:solidFill>
                <a:latin typeface="Calibri"/>
              </a:rPr>
            </a:br>
            <a:endParaRPr lang="en-US" sz="1100" dirty="0">
              <a:solidFill>
                <a:srgbClr val="FFFFFF"/>
              </a:solidFill>
              <a:latin typeface="Calibri"/>
            </a:endParaRPr>
          </a:p>
        </p:txBody>
      </p:sp>
      <p:sp>
        <p:nvSpPr>
          <p:cNvPr id="6" name="TextBox 5">
            <a:extLst>
              <a:ext uri="{FF2B5EF4-FFF2-40B4-BE49-F238E27FC236}">
                <a16:creationId xmlns:a16="http://schemas.microsoft.com/office/drawing/2014/main" id="{C925208C-1C2D-2483-516B-8FAE140AD8D2}"/>
              </a:ext>
            </a:extLst>
          </p:cNvPr>
          <p:cNvSpPr txBox="1"/>
          <p:nvPr/>
        </p:nvSpPr>
        <p:spPr>
          <a:xfrm>
            <a:off x="7081955" y="4209162"/>
            <a:ext cx="2174381" cy="8309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toolchain specific linker script</a:t>
            </a:r>
            <a:br>
              <a:rPr lang="en-US" sz="1200" dirty="0">
                <a:solidFill>
                  <a:schemeClr val="tx2"/>
                </a:solidFill>
              </a:rPr>
            </a:br>
            <a:r>
              <a:rPr lang="en-US" sz="1200" dirty="0">
                <a:solidFill>
                  <a:schemeClr val="tx2"/>
                </a:solidFill>
              </a:rPr>
              <a:t>template is initially copied into</a:t>
            </a:r>
            <a:br>
              <a:rPr lang="en-US" sz="1200" dirty="0">
                <a:solidFill>
                  <a:schemeClr val="tx2"/>
                </a:solidFill>
              </a:rPr>
            </a:br>
            <a:r>
              <a:rPr lang="en-US" sz="1200" dirty="0">
                <a:solidFill>
                  <a:schemeClr val="tx2"/>
                </a:solidFill>
              </a:rPr>
              <a:t>the project .\RTE directory.</a:t>
            </a:r>
            <a:br>
              <a:rPr lang="en-US" sz="1200" dirty="0">
                <a:solidFill>
                  <a:schemeClr val="tx2"/>
                </a:solidFill>
              </a:rPr>
            </a:br>
            <a:r>
              <a:rPr lang="en-US" sz="1200" dirty="0">
                <a:solidFill>
                  <a:schemeClr val="tx2"/>
                </a:solidFill>
              </a:rPr>
              <a:t>The copy allows project-specific customization.</a:t>
            </a:r>
          </a:p>
        </p:txBody>
      </p:sp>
      <p:sp>
        <p:nvSpPr>
          <p:cNvPr id="11" name="Flowchart: Document 10">
            <a:extLst>
              <a:ext uri="{FF2B5EF4-FFF2-40B4-BE49-F238E27FC236}">
                <a16:creationId xmlns:a16="http://schemas.microsoft.com/office/drawing/2014/main" id="{6E1D2C66-85C8-A3CF-C4E4-C19E6A53D891}"/>
              </a:ext>
            </a:extLst>
          </p:cNvPr>
          <p:cNvSpPr/>
          <p:nvPr/>
        </p:nvSpPr>
        <p:spPr>
          <a:xfrm>
            <a:off x="5591963" y="1662469"/>
            <a:ext cx="1333416" cy="873311"/>
          </a:xfrm>
          <a:prstGeom prst="flowChartDocument">
            <a:avLst/>
          </a:prstGeom>
          <a:solidFill>
            <a:schemeClr val="accent4">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200" b="1" dirty="0">
                <a:solidFill>
                  <a:srgbClr val="FFFFFF"/>
                </a:solidFill>
                <a:latin typeface="Calibri"/>
              </a:rPr>
              <a:t>for Project A</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14" name="Arrow: Bent 13">
            <a:extLst>
              <a:ext uri="{FF2B5EF4-FFF2-40B4-BE49-F238E27FC236}">
                <a16:creationId xmlns:a16="http://schemas.microsoft.com/office/drawing/2014/main" id="{54BFE0A9-47E7-35C9-64CD-3A74EFDA1CDC}"/>
              </a:ext>
            </a:extLst>
          </p:cNvPr>
          <p:cNvSpPr/>
          <p:nvPr/>
        </p:nvSpPr>
        <p:spPr>
          <a:xfrm>
            <a:off x="4206656" y="1942907"/>
            <a:ext cx="1385307" cy="2164607"/>
          </a:xfrm>
          <a:prstGeom prst="bentArrow">
            <a:avLst>
              <a:gd name="adj1" fmla="val 8751"/>
              <a:gd name="adj2" fmla="val 11053"/>
              <a:gd name="adj3" fmla="val 10622"/>
              <a:gd name="adj4" fmla="val 48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Right 14">
            <a:extLst>
              <a:ext uri="{FF2B5EF4-FFF2-40B4-BE49-F238E27FC236}">
                <a16:creationId xmlns:a16="http://schemas.microsoft.com/office/drawing/2014/main" id="{1E85DDD5-A04C-6A38-8084-A98043CE508C}"/>
              </a:ext>
            </a:extLst>
          </p:cNvPr>
          <p:cNvSpPr/>
          <p:nvPr/>
        </p:nvSpPr>
        <p:spPr>
          <a:xfrm>
            <a:off x="4274510" y="3115101"/>
            <a:ext cx="1317453"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CDC3638-3395-32DB-661D-27A3577BF72F}"/>
              </a:ext>
            </a:extLst>
          </p:cNvPr>
          <p:cNvSpPr txBox="1"/>
          <p:nvPr/>
        </p:nvSpPr>
        <p:spPr>
          <a:xfrm>
            <a:off x="4326598" y="1861350"/>
            <a:ext cx="1003401" cy="138499"/>
          </a:xfrm>
          <a:prstGeom prst="rect">
            <a:avLst/>
          </a:prstGeom>
          <a:solidFill>
            <a:schemeClr val="bg1">
              <a:lumMod val="95000"/>
            </a:schemeClr>
          </a:solidFill>
        </p:spPr>
        <p:txBody>
          <a:bodyPr wrap="square" lIns="0" tIns="0" rIns="0" bIns="0" rtlCol="0">
            <a:spAutoFit/>
          </a:bodyPr>
          <a:lstStyle/>
          <a:p>
            <a:pPr>
              <a:lnSpc>
                <a:spcPct val="90000"/>
              </a:lnSpc>
              <a:spcAft>
                <a:spcPts val="600"/>
              </a:spcAft>
            </a:pPr>
            <a:r>
              <a:rPr lang="en-US" sz="1000" dirty="0">
                <a:solidFill>
                  <a:schemeClr val="tx2"/>
                </a:solidFill>
              </a:rPr>
              <a:t>#define A_cproject</a:t>
            </a:r>
            <a:endParaRPr lang="en-US" sz="1000" kern="1200" dirty="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F0EE3A9C-97D3-C5F3-D97E-CCF32BAF3180}"/>
              </a:ext>
            </a:extLst>
          </p:cNvPr>
          <p:cNvSpPr txBox="1"/>
          <p:nvPr/>
        </p:nvSpPr>
        <p:spPr>
          <a:xfrm>
            <a:off x="4352563" y="3006116"/>
            <a:ext cx="987920" cy="138499"/>
          </a:xfrm>
          <a:prstGeom prst="rect">
            <a:avLst/>
          </a:prstGeom>
          <a:solidFill>
            <a:schemeClr val="bg1">
              <a:lumMod val="95000"/>
            </a:schemeClr>
          </a:solidFill>
        </p:spPr>
        <p:txBody>
          <a:bodyPr wrap="square" lIns="0" tIns="0" rIns="0" bIns="0" rtlCol="0">
            <a:spAutoFit/>
          </a:bodyPr>
          <a:lstStyle/>
          <a:p>
            <a:pPr>
              <a:lnSpc>
                <a:spcPct val="90000"/>
              </a:lnSpc>
              <a:spcAft>
                <a:spcPts val="600"/>
              </a:spcAft>
            </a:pPr>
            <a:r>
              <a:rPr lang="en-US" sz="1000" dirty="0">
                <a:solidFill>
                  <a:schemeClr val="tx2"/>
                </a:solidFill>
              </a:rPr>
              <a:t>#define </a:t>
            </a:r>
            <a:r>
              <a:rPr lang="en-US" sz="1000" dirty="0" err="1">
                <a:solidFill>
                  <a:schemeClr val="tx2"/>
                </a:solidFill>
              </a:rPr>
              <a:t>B_cproject</a:t>
            </a:r>
            <a:endParaRPr lang="en-US" sz="1000" kern="1200" dirty="0">
              <a:solidFill>
                <a:schemeClr val="tx2"/>
              </a:solidFill>
              <a:latin typeface="+mn-lt"/>
              <a:ea typeface="+mn-ea"/>
              <a:cs typeface="+mn-cs"/>
            </a:endParaRPr>
          </a:p>
        </p:txBody>
      </p:sp>
      <p:sp>
        <p:nvSpPr>
          <p:cNvPr id="19" name="Arrow: Right 18">
            <a:extLst>
              <a:ext uri="{FF2B5EF4-FFF2-40B4-BE49-F238E27FC236}">
                <a16:creationId xmlns:a16="http://schemas.microsoft.com/office/drawing/2014/main" id="{541652BB-7800-9F43-5B0E-5DD8ADD8A29E}"/>
              </a:ext>
            </a:extLst>
          </p:cNvPr>
          <p:cNvSpPr/>
          <p:nvPr/>
        </p:nvSpPr>
        <p:spPr>
          <a:xfrm rot="16200000">
            <a:off x="5671698" y="3105314"/>
            <a:ext cx="1708779"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ocument 9">
            <a:extLst>
              <a:ext uri="{FF2B5EF4-FFF2-40B4-BE49-F238E27FC236}">
                <a16:creationId xmlns:a16="http://schemas.microsoft.com/office/drawing/2014/main" id="{86438D90-C416-3994-AB89-9AD542F8E2E8}"/>
              </a:ext>
            </a:extLst>
          </p:cNvPr>
          <p:cNvSpPr/>
          <p:nvPr/>
        </p:nvSpPr>
        <p:spPr>
          <a:xfrm>
            <a:off x="5591963" y="2810302"/>
            <a:ext cx="1333416" cy="873311"/>
          </a:xfrm>
          <a:prstGeom prst="flowChartDocument">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for Project B</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Arrow: Right 22">
            <a:extLst>
              <a:ext uri="{FF2B5EF4-FFF2-40B4-BE49-F238E27FC236}">
                <a16:creationId xmlns:a16="http://schemas.microsoft.com/office/drawing/2014/main" id="{45877805-4ACB-A5D0-5128-1E8609B508D9}"/>
              </a:ext>
            </a:extLst>
          </p:cNvPr>
          <p:cNvSpPr/>
          <p:nvPr/>
        </p:nvSpPr>
        <p:spPr>
          <a:xfrm rot="16200000">
            <a:off x="5795468" y="3740733"/>
            <a:ext cx="437941"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CC9DCF66-0FA2-9F1A-6551-CF839ACA35E8}"/>
              </a:ext>
            </a:extLst>
          </p:cNvPr>
          <p:cNvSpPr/>
          <p:nvPr/>
        </p:nvSpPr>
        <p:spPr>
          <a:xfrm>
            <a:off x="6935268" y="3043326"/>
            <a:ext cx="825262"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72E6ADF4-72B8-C4EA-2A79-BDE3FE8CBC30}"/>
              </a:ext>
            </a:extLst>
          </p:cNvPr>
          <p:cNvSpPr/>
          <p:nvPr/>
        </p:nvSpPr>
        <p:spPr>
          <a:xfrm>
            <a:off x="6935268" y="1907081"/>
            <a:ext cx="825262"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024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4E55E7A5-FF5E-1670-F99E-33CA83B72311}"/>
              </a:ext>
            </a:extLst>
          </p:cNvPr>
          <p:cNvCxnSpPr>
            <a:cxnSpLocks/>
          </p:cNvCxnSpPr>
          <p:nvPr/>
        </p:nvCxnSpPr>
        <p:spPr>
          <a:xfrm flipV="1">
            <a:off x="4595984" y="1026512"/>
            <a:ext cx="19642" cy="986826"/>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Arrow: Right 30">
            <a:extLst>
              <a:ext uri="{FF2B5EF4-FFF2-40B4-BE49-F238E27FC236}">
                <a16:creationId xmlns:a16="http://schemas.microsoft.com/office/drawing/2014/main" id="{1F9E4950-7682-4A97-95D2-18A9AEA2F368}"/>
              </a:ext>
            </a:extLst>
          </p:cNvPr>
          <p:cNvSpPr/>
          <p:nvPr/>
        </p:nvSpPr>
        <p:spPr>
          <a:xfrm>
            <a:off x="5489439" y="2096918"/>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276248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2575290"/>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2"/>
            <a:ext cx="1537948" cy="2141950"/>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4148998"/>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36859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err="1">
                <a:solidFill>
                  <a:srgbClr val="333E48"/>
                </a:solidFill>
                <a:latin typeface="Calibri"/>
                <a:ea typeface="ＭＳ Ｐゴシック" panose="020B0600070205080204" pitchFamily="34" charset="-128"/>
              </a:rPr>
              <a:t>csolution</a:t>
            </a:r>
            <a:r>
              <a:rPr lang="en-US" sz="1600" b="1" dirty="0">
                <a:solidFill>
                  <a:srgbClr val="333E48"/>
                </a:solidFill>
                <a:latin typeface="Calibri"/>
                <a:ea typeface="ＭＳ Ｐゴシック" panose="020B0600070205080204" pitchFamily="34" charset="-128"/>
              </a:rPr>
              <a:t> project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4162933" y="3434052"/>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2013338"/>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2435845"/>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5151924"/>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3857303"/>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4761079"/>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294629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3863540"/>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478274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3130668"/>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A6C150E6-04FE-0A3A-122D-808B507EB9C9}"/>
              </a:ext>
            </a:extLst>
          </p:cNvPr>
          <p:cNvSpPr/>
          <p:nvPr/>
        </p:nvSpPr>
        <p:spPr>
          <a:xfrm>
            <a:off x="7814065" y="874845"/>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cbuild2cmake</a:t>
            </a:r>
            <a:br>
              <a:rPr lang="en-US" dirty="0">
                <a:solidFill>
                  <a:srgbClr val="FFFFFF"/>
                </a:solidFill>
                <a:latin typeface="Calibri"/>
              </a:rPr>
            </a:br>
            <a:r>
              <a:rPr kumimoji="0" lang="en-US" sz="1400" i="1" u="none" strike="noStrike" kern="1200" cap="none" spc="0" normalizeH="0" baseline="0" noProof="0" dirty="0">
                <a:ln>
                  <a:noFill/>
                </a:ln>
                <a:solidFill>
                  <a:srgbClr val="FFFFFF"/>
                </a:solidFill>
                <a:effectLst/>
                <a:uLnTx/>
                <a:uFillTx/>
                <a:latin typeface="Calibri"/>
                <a:ea typeface="+mn-ea"/>
                <a:cs typeface="+mn-cs"/>
              </a:rPr>
              <a:t>tool</a:t>
            </a:r>
            <a:r>
              <a:rPr lang="en-US" sz="1400" i="1" dirty="0">
                <a:solidFill>
                  <a:srgbClr val="FFFFFF"/>
                </a:solidFill>
                <a:latin typeface="Calibri"/>
              </a:rPr>
              <a:t> called by </a:t>
            </a:r>
            <a:r>
              <a:rPr lang="en-US" sz="1400" i="1" dirty="0" err="1">
                <a:solidFill>
                  <a:srgbClr val="FFFFFF"/>
                </a:solidFill>
                <a:latin typeface="Calibri"/>
              </a:rPr>
              <a:t>cbuild</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
        <p:nvSpPr>
          <p:cNvPr id="5" name="Arrow: Right 4">
            <a:extLst>
              <a:ext uri="{FF2B5EF4-FFF2-40B4-BE49-F238E27FC236}">
                <a16:creationId xmlns:a16="http://schemas.microsoft.com/office/drawing/2014/main" id="{A03F1624-9776-F6B2-5938-509033A07431}"/>
              </a:ext>
            </a:extLst>
          </p:cNvPr>
          <p:cNvSpPr/>
          <p:nvPr/>
        </p:nvSpPr>
        <p:spPr>
          <a:xfrm>
            <a:off x="7535994" y="1302706"/>
            <a:ext cx="27807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0" name="Flowchart: Document 9">
            <a:extLst>
              <a:ext uri="{FF2B5EF4-FFF2-40B4-BE49-F238E27FC236}">
                <a16:creationId xmlns:a16="http://schemas.microsoft.com/office/drawing/2014/main" id="{C5DC4692-E9BF-1C95-75FB-40AC13CB6438}"/>
              </a:ext>
            </a:extLst>
          </p:cNvPr>
          <p:cNvSpPr/>
          <p:nvPr/>
        </p:nvSpPr>
        <p:spPr>
          <a:xfrm>
            <a:off x="4302649" y="428108"/>
            <a:ext cx="1285400" cy="615109"/>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cbuild-set.yml</a:t>
            </a:r>
            <a:br>
              <a:rPr lang="en-US" sz="1200" dirty="0">
                <a:solidFill>
                  <a:schemeClr val="bg2">
                    <a:lumMod val="25000"/>
                  </a:schemeClr>
                </a:solidFill>
                <a:latin typeface="Calibri"/>
              </a:rPr>
            </a:br>
            <a:r>
              <a:rPr lang="en-US" sz="1000" dirty="0">
                <a:solidFill>
                  <a:schemeClr val="bg2">
                    <a:lumMod val="25000"/>
                  </a:schemeClr>
                </a:solidFill>
                <a:latin typeface="Calibri"/>
              </a:rPr>
              <a:t>context configuration</a:t>
            </a:r>
            <a:endParaRPr lang="en-GB" sz="1000" dirty="0">
              <a:solidFill>
                <a:schemeClr val="bg2">
                  <a:lumMod val="25000"/>
                </a:schemeClr>
              </a:solidFill>
              <a:latin typeface="Calibri"/>
            </a:endParaRPr>
          </a:p>
        </p:txBody>
      </p:sp>
      <p:sp>
        <p:nvSpPr>
          <p:cNvPr id="11" name="Flowchart: Document 10">
            <a:extLst>
              <a:ext uri="{FF2B5EF4-FFF2-40B4-BE49-F238E27FC236}">
                <a16:creationId xmlns:a16="http://schemas.microsoft.com/office/drawing/2014/main" id="{C464216D-E8C9-E47A-4D2D-41AF1964F99D}"/>
              </a:ext>
            </a:extLst>
          </p:cNvPr>
          <p:cNvSpPr/>
          <p:nvPr/>
        </p:nvSpPr>
        <p:spPr>
          <a:xfrm>
            <a:off x="4290166" y="1183390"/>
            <a:ext cx="1285400" cy="63781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cbuild-pack.yml</a:t>
            </a:r>
            <a:br>
              <a:rPr lang="en-US" sz="1200" dirty="0">
                <a:solidFill>
                  <a:schemeClr val="bg2">
                    <a:lumMod val="25000"/>
                  </a:schemeClr>
                </a:solidFill>
                <a:latin typeface="Calibri"/>
              </a:rPr>
            </a:br>
            <a:r>
              <a:rPr lang="en-US" sz="1000" dirty="0">
                <a:solidFill>
                  <a:schemeClr val="bg2">
                    <a:lumMod val="25000"/>
                  </a:schemeClr>
                </a:solidFill>
                <a:latin typeface="Calibri"/>
              </a:rPr>
              <a:t>pack journal / lock</a:t>
            </a:r>
            <a:endParaRPr lang="en-GB" sz="1000" dirty="0">
              <a:solidFill>
                <a:schemeClr val="bg2">
                  <a:lumMod val="25000"/>
                </a:schemeClr>
              </a:solidFill>
              <a:latin typeface="Calibri"/>
            </a:endParaRPr>
          </a:p>
        </p:txBody>
      </p:sp>
      <p:cxnSp>
        <p:nvCxnSpPr>
          <p:cNvPr id="19" name="Straight Arrow Connector 18">
            <a:extLst>
              <a:ext uri="{FF2B5EF4-FFF2-40B4-BE49-F238E27FC236}">
                <a16:creationId xmlns:a16="http://schemas.microsoft.com/office/drawing/2014/main" id="{E383FE34-9A97-D6DE-B031-88FE85A5522B}"/>
              </a:ext>
            </a:extLst>
          </p:cNvPr>
          <p:cNvCxnSpPr>
            <a:cxnSpLocks/>
          </p:cNvCxnSpPr>
          <p:nvPr/>
        </p:nvCxnSpPr>
        <p:spPr>
          <a:xfrm flipV="1">
            <a:off x="5238307" y="1709553"/>
            <a:ext cx="0" cy="31732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Rectangle 1">
            <a:extLst>
              <a:ext uri="{FF2B5EF4-FFF2-40B4-BE49-F238E27FC236}">
                <a16:creationId xmlns:a16="http://schemas.microsoft.com/office/drawing/2014/main" id="{5D4E55D1-8945-8FF2-B6E2-7611F5F95BDB}"/>
              </a:ext>
            </a:extLst>
          </p:cNvPr>
          <p:cNvSpPr/>
          <p:nvPr/>
        </p:nvSpPr>
        <p:spPr>
          <a:xfrm>
            <a:off x="2206481" y="1906152"/>
            <a:ext cx="1333416" cy="90456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r>
              <a:rPr lang="en-US" b="1" dirty="0" err="1">
                <a:solidFill>
                  <a:srgbClr val="FFFFFF"/>
                </a:solidFill>
                <a:latin typeface="Calibri"/>
              </a:rPr>
              <a:t>cbuildgen</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DC2E64-B24A-84EB-89D2-C83C408FA354}"/>
              </a:ext>
            </a:extLst>
          </p:cNvPr>
          <p:cNvSpPr/>
          <p:nvPr/>
        </p:nvSpPr>
        <p:spPr>
          <a:xfrm>
            <a:off x="3340072" y="639399"/>
            <a:ext cx="1953491" cy="47552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err="1"/>
              <a:t>cbuild</a:t>
            </a:r>
            <a:endParaRPr lang="en-US" b="1" dirty="0"/>
          </a:p>
        </p:txBody>
      </p:sp>
      <p:sp>
        <p:nvSpPr>
          <p:cNvPr id="5" name="Rectangle 4">
            <a:extLst>
              <a:ext uri="{FF2B5EF4-FFF2-40B4-BE49-F238E27FC236}">
                <a16:creationId xmlns:a16="http://schemas.microsoft.com/office/drawing/2014/main" id="{9D3520FF-C23A-1C0D-E5CC-E5B2AEE3F3C2}"/>
              </a:ext>
            </a:extLst>
          </p:cNvPr>
          <p:cNvSpPr/>
          <p:nvPr/>
        </p:nvSpPr>
        <p:spPr>
          <a:xfrm>
            <a:off x="3576798" y="1107380"/>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cpackget</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1430FCAC-EBDF-54CD-826B-3D7C859D4B18}"/>
              </a:ext>
            </a:extLst>
          </p:cNvPr>
          <p:cNvSpPr/>
          <p:nvPr/>
        </p:nvSpPr>
        <p:spPr>
          <a:xfrm>
            <a:off x="3576798" y="1941423"/>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csolution</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65610416-1B86-46A7-D1AD-C60C88D0E741}"/>
              </a:ext>
            </a:extLst>
          </p:cNvPr>
          <p:cNvSpPr/>
          <p:nvPr/>
        </p:nvSpPr>
        <p:spPr>
          <a:xfrm>
            <a:off x="3576798" y="2775466"/>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cbuild2cmake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26639AF6-37A1-09D2-B10F-9C8D714F62E0}"/>
              </a:ext>
            </a:extLst>
          </p:cNvPr>
          <p:cNvSpPr/>
          <p:nvPr/>
        </p:nvSpPr>
        <p:spPr>
          <a:xfrm>
            <a:off x="3576798" y="3609509"/>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691F808B-48E5-7DAB-76B5-18AACBB542AF}"/>
              </a:ext>
            </a:extLst>
          </p:cNvPr>
          <p:cNvSpPr/>
          <p:nvPr/>
        </p:nvSpPr>
        <p:spPr>
          <a:xfrm>
            <a:off x="3576798" y="4443552"/>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Multidocument 10">
            <a:extLst>
              <a:ext uri="{FF2B5EF4-FFF2-40B4-BE49-F238E27FC236}">
                <a16:creationId xmlns:a16="http://schemas.microsoft.com/office/drawing/2014/main" id="{A9383D4A-87C1-9363-A10D-DF8F1DA1B44D}"/>
              </a:ext>
            </a:extLst>
          </p:cNvPr>
          <p:cNvSpPr/>
          <p:nvPr/>
        </p:nvSpPr>
        <p:spPr>
          <a:xfrm>
            <a:off x="1076133" y="930770"/>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c</a:t>
            </a:r>
            <a: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t>solution project </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2" name="Arrow: Right 11">
            <a:extLst>
              <a:ext uri="{FF2B5EF4-FFF2-40B4-BE49-F238E27FC236}">
                <a16:creationId xmlns:a16="http://schemas.microsoft.com/office/drawing/2014/main" id="{72A17A82-4F8D-7CA3-884C-3DD9C86D674E}"/>
              </a:ext>
            </a:extLst>
          </p:cNvPr>
          <p:cNvSpPr/>
          <p:nvPr/>
        </p:nvSpPr>
        <p:spPr>
          <a:xfrm>
            <a:off x="2850891" y="1162163"/>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Flowchart: Multidocument 12">
            <a:extLst>
              <a:ext uri="{FF2B5EF4-FFF2-40B4-BE49-F238E27FC236}">
                <a16:creationId xmlns:a16="http://schemas.microsoft.com/office/drawing/2014/main" id="{7FDF61FD-2A25-1CB9-DA85-9DBA03BC21E0}"/>
              </a:ext>
            </a:extLst>
          </p:cNvPr>
          <p:cNvSpPr/>
          <p:nvPr/>
        </p:nvSpPr>
        <p:spPr>
          <a:xfrm>
            <a:off x="1075174" y="2284768"/>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Software Packs</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Device Family Pack</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Board Support Pack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Generic Software Packs</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Arrow: Right 13">
            <a:extLst>
              <a:ext uri="{FF2B5EF4-FFF2-40B4-BE49-F238E27FC236}">
                <a16:creationId xmlns:a16="http://schemas.microsoft.com/office/drawing/2014/main" id="{D1FF8718-403C-DC60-2AE6-5830AAB885F9}"/>
              </a:ext>
            </a:extLst>
          </p:cNvPr>
          <p:cNvSpPr/>
          <p:nvPr/>
        </p:nvSpPr>
        <p:spPr>
          <a:xfrm>
            <a:off x="2849932" y="251616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Flowchart: Multidocument 14">
            <a:extLst>
              <a:ext uri="{FF2B5EF4-FFF2-40B4-BE49-F238E27FC236}">
                <a16:creationId xmlns:a16="http://schemas.microsoft.com/office/drawing/2014/main" id="{EC5B3458-B211-C30D-37F6-BEC962B88339}"/>
              </a:ext>
            </a:extLst>
          </p:cNvPr>
          <p:cNvSpPr/>
          <p:nvPr/>
        </p:nvSpPr>
        <p:spPr>
          <a:xfrm>
            <a:off x="5716624" y="1615182"/>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Information</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200" dirty="0">
                <a:solidFill>
                  <a:schemeClr val="bg2">
                    <a:lumMod val="25000"/>
                  </a:schemeClr>
                </a:solidFill>
                <a:latin typeface="Calibri"/>
              </a:rPr>
              <a:t>list of source files,</a:t>
            </a:r>
            <a:br>
              <a:rPr lang="en-US" sz="1200" dirty="0">
                <a:solidFill>
                  <a:schemeClr val="bg2">
                    <a:lumMod val="25000"/>
                  </a:schemeClr>
                </a:solidFill>
                <a:latin typeface="Calibri"/>
              </a:rPr>
            </a:br>
            <a:r>
              <a:rPr lang="en-US" sz="1200">
                <a:solidFill>
                  <a:schemeClr val="bg2">
                    <a:lumMod val="25000"/>
                  </a:schemeClr>
                </a:solidFill>
                <a:latin typeface="Calibri"/>
              </a:rPr>
              <a:t>packs, tool </a:t>
            </a:r>
            <a:r>
              <a:rPr lang="en-US" sz="1200" dirty="0">
                <a:solidFill>
                  <a:schemeClr val="bg2">
                    <a:lumMod val="25000"/>
                  </a:schemeClr>
                </a:solidFill>
                <a:latin typeface="Calibri"/>
              </a:rPr>
              <a:t>options,</a:t>
            </a:r>
            <a:br>
              <a:rPr lang="en-US" sz="1200" dirty="0">
                <a:solidFill>
                  <a:schemeClr val="bg2">
                    <a:lumMod val="25000"/>
                  </a:schemeClr>
                </a:solidFill>
                <a:latin typeface="Calibri"/>
              </a:rPr>
            </a:br>
            <a:r>
              <a:rPr lang="en-US" sz="1200" dirty="0">
                <a:solidFill>
                  <a:schemeClr val="bg2">
                    <a:lumMod val="25000"/>
                  </a:schemeClr>
                </a:solidFill>
                <a:latin typeface="Calibri"/>
              </a:rPr>
              <a:t>etc.</a:t>
            </a:r>
          </a:p>
        </p:txBody>
      </p:sp>
      <p:sp>
        <p:nvSpPr>
          <p:cNvPr id="16" name="Arrow: Right 15">
            <a:extLst>
              <a:ext uri="{FF2B5EF4-FFF2-40B4-BE49-F238E27FC236}">
                <a16:creationId xmlns:a16="http://schemas.microsoft.com/office/drawing/2014/main" id="{5823443A-B1FE-CE65-0169-37F0A7F43E13}"/>
              </a:ext>
            </a:extLst>
          </p:cNvPr>
          <p:cNvSpPr/>
          <p:nvPr/>
        </p:nvSpPr>
        <p:spPr>
          <a:xfrm>
            <a:off x="5236440" y="211310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8" name="Flowchart: Multidocument 17">
            <a:extLst>
              <a:ext uri="{FF2B5EF4-FFF2-40B4-BE49-F238E27FC236}">
                <a16:creationId xmlns:a16="http://schemas.microsoft.com/office/drawing/2014/main" id="{8B01F5FF-C068-13EE-ACB7-A5F210DB70C9}"/>
              </a:ext>
            </a:extLst>
          </p:cNvPr>
          <p:cNvSpPr/>
          <p:nvPr/>
        </p:nvSpPr>
        <p:spPr>
          <a:xfrm>
            <a:off x="1075174" y="3695545"/>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User source code</a:t>
            </a:r>
            <a:br>
              <a:rPr lang="en-US" sz="1200" b="1" dirty="0">
                <a:solidFill>
                  <a:schemeClr val="bg2">
                    <a:lumMod val="25000"/>
                  </a:schemeClr>
                </a:solidFill>
                <a:latin typeface="Calibri"/>
              </a:rPr>
            </a:br>
            <a:r>
              <a:rPr lang="en-US" sz="1200" b="1" dirty="0">
                <a:solidFill>
                  <a:schemeClr val="bg2">
                    <a:lumMod val="25000"/>
                  </a:schemeClr>
                </a:solidFill>
                <a:latin typeface="Calibri"/>
              </a:rPr>
              <a:t>Configuration files</a:t>
            </a:r>
            <a:br>
              <a:rPr lang="en-US" sz="1200" b="1" dirty="0">
                <a:solidFill>
                  <a:schemeClr val="bg2">
                    <a:lumMod val="25000"/>
                  </a:schemeClr>
                </a:solidFill>
                <a:latin typeface="Calibri"/>
              </a:rPr>
            </a:br>
            <a:r>
              <a:rPr lang="en-US" sz="1200" b="1" dirty="0">
                <a:solidFill>
                  <a:schemeClr val="bg2">
                    <a:lumMod val="25000"/>
                  </a:schemeClr>
                </a:solidFill>
                <a:latin typeface="Calibri"/>
              </a:rPr>
              <a:t>Linker Scripts</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Arrow: Right 18">
            <a:extLst>
              <a:ext uri="{FF2B5EF4-FFF2-40B4-BE49-F238E27FC236}">
                <a16:creationId xmlns:a16="http://schemas.microsoft.com/office/drawing/2014/main" id="{E8B1B8DB-B43A-7FFB-646F-722580E856CD}"/>
              </a:ext>
            </a:extLst>
          </p:cNvPr>
          <p:cNvSpPr/>
          <p:nvPr/>
        </p:nvSpPr>
        <p:spPr>
          <a:xfrm>
            <a:off x="2849931" y="3911872"/>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Flowchart: Multidocument 19">
            <a:extLst>
              <a:ext uri="{FF2B5EF4-FFF2-40B4-BE49-F238E27FC236}">
                <a16:creationId xmlns:a16="http://schemas.microsoft.com/office/drawing/2014/main" id="{64B7E417-3377-6130-D450-C394F3F8458C}"/>
              </a:ext>
            </a:extLst>
          </p:cNvPr>
          <p:cNvSpPr/>
          <p:nvPr/>
        </p:nvSpPr>
        <p:spPr>
          <a:xfrm>
            <a:off x="5716623" y="4091021"/>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Output</a:t>
            </a:r>
            <a:br>
              <a:rPr lang="en-US" sz="1200" b="1" dirty="0">
                <a:solidFill>
                  <a:schemeClr val="bg2">
                    <a:lumMod val="25000"/>
                  </a:schemeClr>
                </a:solidFill>
                <a:latin typeface="Calibri"/>
              </a:rPr>
            </a:br>
            <a:r>
              <a:rPr lang="en-US" sz="1200" dirty="0">
                <a:solidFill>
                  <a:schemeClr val="bg2">
                    <a:lumMod val="25000"/>
                  </a:schemeClr>
                </a:solidFill>
                <a:latin typeface="Calibri"/>
              </a:rPr>
              <a:t>Elf/Dwarf files</a:t>
            </a:r>
            <a:br>
              <a:rPr lang="en-US" sz="1200" dirty="0">
                <a:solidFill>
                  <a:schemeClr val="bg2">
                    <a:lumMod val="25000"/>
                  </a:schemeClr>
                </a:solidFill>
                <a:latin typeface="Calibri"/>
              </a:rPr>
            </a:br>
            <a:r>
              <a:rPr lang="en-US" sz="1200" dirty="0">
                <a:solidFill>
                  <a:schemeClr val="bg2">
                    <a:lumMod val="25000"/>
                  </a:schemeClr>
                </a:solidFill>
                <a:latin typeface="Calibri"/>
              </a:rPr>
              <a:t>Map files</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etc.</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Arrow: Right 20">
            <a:extLst>
              <a:ext uri="{FF2B5EF4-FFF2-40B4-BE49-F238E27FC236}">
                <a16:creationId xmlns:a16="http://schemas.microsoft.com/office/drawing/2014/main" id="{A3E2957A-A4E1-F44C-6350-A49EFEFABBF6}"/>
              </a:ext>
            </a:extLst>
          </p:cNvPr>
          <p:cNvSpPr/>
          <p:nvPr/>
        </p:nvSpPr>
        <p:spPr>
          <a:xfrm>
            <a:off x="5236440" y="4566765"/>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930596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a:solidFill>
                  <a:srgbClr val="333E48"/>
                </a:solidFill>
                <a:latin typeface="Calibri"/>
              </a:rPr>
              <a:t>Example: Sensor SDK Pack (</a:t>
            </a:r>
            <a:r>
              <a:rPr lang="en-US" sz="2100">
                <a:solidFill>
                  <a:srgbClr val="333E48"/>
                </a:solidFill>
                <a:latin typeface="Calibri"/>
                <a:hlinkClick r:id="rId3"/>
              </a:rPr>
              <a:t>github.com/RobertRostohar/</a:t>
            </a:r>
            <a:r>
              <a:rPr lang="en-US" sz="2100" err="1">
                <a:solidFill>
                  <a:srgbClr val="333E48"/>
                </a:solidFill>
                <a:latin typeface="Calibri"/>
                <a:hlinkClick r:id="rId3"/>
              </a:rPr>
              <a:t>NXP_Sensor_SDK</a:t>
            </a:r>
            <a:r>
              <a:rPr lang="en-US" sz="210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4"/>
              </a:rPr>
              <a:t>Agnostic middleware</a:t>
            </a:r>
            <a:r>
              <a:rPr lang="en-US" sz="210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5"/>
              </a:rPr>
              <a:t>Board/Device agnostic examples</a:t>
            </a:r>
            <a:r>
              <a:rPr lang="en-US" sz="210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6"/>
              </a:rPr>
              <a:t>One or more Shield layers</a:t>
            </a:r>
            <a:r>
              <a:rPr lang="en-US" sz="210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a:solidFill>
                <a:srgbClr val="333E48"/>
              </a:solidFill>
              <a:latin typeface="Calibri"/>
            </a:endParaRPr>
          </a:p>
          <a:p>
            <a:pPr defTabSz="914377">
              <a:lnSpc>
                <a:spcPct val="90000"/>
              </a:lnSpc>
              <a:spcAft>
                <a:spcPts val="600"/>
              </a:spcAft>
            </a:pPr>
            <a:r>
              <a:rPr lang="en-US" sz="210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223760" y="3621748"/>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a:solidFill>
                  <a:srgbClr val="333E48"/>
                </a:solidFill>
                <a:latin typeface="Calibri"/>
              </a:rPr>
              <a:t>Sensor SDK Pack PDSC:</a:t>
            </a:r>
          </a:p>
          <a:p>
            <a:pPr defTabSz="914377">
              <a:lnSpc>
                <a:spcPct val="90000"/>
              </a:lnSpc>
              <a:spcAft>
                <a:spcPts val="600"/>
              </a:spcAft>
            </a:pPr>
            <a:r>
              <a:rPr lang="en-US">
                <a:solidFill>
                  <a:srgbClr val="333E48"/>
                </a:solidFill>
                <a:latin typeface="Calibri"/>
                <a:hlinkClick r:id="rId7"/>
              </a:rPr>
              <a:t>&lt;example&gt;</a:t>
            </a:r>
            <a:r>
              <a:rPr lang="en-US" b="1">
                <a:solidFill>
                  <a:srgbClr val="333E48"/>
                </a:solidFill>
                <a:latin typeface="Calibri"/>
              </a:rPr>
              <a:t> </a:t>
            </a:r>
            <a:r>
              <a:rPr lang="en-US">
                <a:solidFill>
                  <a:srgbClr val="333E48"/>
                </a:solidFill>
                <a:latin typeface="Calibri"/>
              </a:rPr>
              <a:t>describes Reference Application</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&lt;shield-name&gt;.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r>
              <a:rPr lang="en-US" b="1">
                <a:solidFill>
                  <a:srgbClr val="333E48"/>
                </a:solidFill>
                <a:latin typeface="Calibri"/>
              </a:rPr>
              <a:t>BSP Pack PDSC:</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&lt;board-name&gt;.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p:txBody>
      </p:sp>
    </p:spTree>
    <p:extLst>
      <p:ext uri="{BB962C8B-B14F-4D97-AF65-F5344CB8AC3E}">
        <p14:creationId xmlns:p14="http://schemas.microsoft.com/office/powerpoint/2010/main" val="210281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EDE0-5387-F618-F680-BD6F5E24EC7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55FDA2B6-F1BC-60C0-09CB-4068E848177F}"/>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AE940B16-35A8-3B27-1C96-A0B18B95D9B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18832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429416-9512-4D74-BB8B-B757FF1538EC}"/>
              </a:ext>
            </a:extLst>
          </p:cNvPr>
          <p:cNvSpPr/>
          <p:nvPr/>
        </p:nvSpPr>
        <p:spPr>
          <a:xfrm>
            <a:off x="1545905" y="1241494"/>
            <a:ext cx="8761489" cy="3440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Software components</a:t>
            </a:r>
            <a:endParaRPr lang="en-US" dirty="0"/>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492125" y="4656734"/>
            <a:ext cx="11180762" cy="1801819"/>
          </a:xfrm>
        </p:spPr>
        <p:txBody>
          <a:bodyPr/>
          <a:lstStyle/>
          <a:p>
            <a:r>
              <a:rPr lang="en-GB" dirty="0"/>
              <a:t>A software component encapsulates a set of related functions.</a:t>
            </a:r>
          </a:p>
          <a:p>
            <a:r>
              <a:rPr lang="en-GB" dirty="0"/>
              <a:t>Components should be substitutable by other components at design time.</a:t>
            </a:r>
          </a:p>
          <a:p>
            <a:r>
              <a:rPr lang="en-GB" dirty="0"/>
              <a:t>Components can have dependencies on other components.</a:t>
            </a:r>
          </a:p>
        </p:txBody>
      </p:sp>
      <p:sp>
        <p:nvSpPr>
          <p:cNvPr id="4" name="Rectangle 3">
            <a:extLst>
              <a:ext uri="{FF2B5EF4-FFF2-40B4-BE49-F238E27FC236}">
                <a16:creationId xmlns:a16="http://schemas.microsoft.com/office/drawing/2014/main" id="{D3022A3B-8B4C-4B9B-95D2-86AE594E107B}"/>
              </a:ext>
            </a:extLst>
          </p:cNvPr>
          <p:cNvSpPr/>
          <p:nvPr/>
        </p:nvSpPr>
        <p:spPr>
          <a:xfrm>
            <a:off x="1672295" y="1671974"/>
            <a:ext cx="8761489"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 component</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5356750" y="1995974"/>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4" name="Snip Single Corner Rectangle 8">
            <a:extLst>
              <a:ext uri="{FF2B5EF4-FFF2-40B4-BE49-F238E27FC236}">
                <a16:creationId xmlns:a16="http://schemas.microsoft.com/office/drawing/2014/main" id="{3822A2E0-167C-4F20-BA49-213AFC07747B}"/>
              </a:ext>
            </a:extLst>
          </p:cNvPr>
          <p:cNvSpPr/>
          <p:nvPr/>
        </p:nvSpPr>
        <p:spPr bwMode="auto">
          <a:xfrm>
            <a:off x="1984442"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User code templates</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3670596"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5356750"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20" name="Snip Single Corner Rectangle 8">
            <a:extLst>
              <a:ext uri="{FF2B5EF4-FFF2-40B4-BE49-F238E27FC236}">
                <a16:creationId xmlns:a16="http://schemas.microsoft.com/office/drawing/2014/main" id="{DCFD4EB3-5388-4322-8709-1DBD76AFA92A}"/>
              </a:ext>
            </a:extLst>
          </p:cNvPr>
          <p:cNvSpPr/>
          <p:nvPr/>
        </p:nvSpPr>
        <p:spPr bwMode="auto">
          <a:xfrm>
            <a:off x="7042904"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
        <p:nvSpPr>
          <p:cNvPr id="21" name="Snip Single Corner Rectangle 8">
            <a:extLst>
              <a:ext uri="{FF2B5EF4-FFF2-40B4-BE49-F238E27FC236}">
                <a16:creationId xmlns:a16="http://schemas.microsoft.com/office/drawing/2014/main" id="{F5DDC57A-FFB2-4A92-816D-C05176D451E2}"/>
              </a:ext>
            </a:extLst>
          </p:cNvPr>
          <p:cNvSpPr/>
          <p:nvPr/>
        </p:nvSpPr>
        <p:spPr bwMode="auto">
          <a:xfrm>
            <a:off x="8683511"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Debug view</a:t>
            </a:r>
          </a:p>
          <a:p>
            <a:pPr algn="ctr">
              <a:defRPr/>
            </a:pPr>
            <a:r>
              <a:rPr lang="en-US" sz="1600" dirty="0">
                <a:cs typeface="Courier New" pitchFamily="49" charset="0"/>
              </a:rPr>
              <a:t>description</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6096000" y="1106905"/>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CC9BA5B-C2B8-4C32-B34C-DE3D59A6C1A1}"/>
              </a:ext>
            </a:extLst>
          </p:cNvPr>
          <p:cNvSpPr txBox="1"/>
          <p:nvPr/>
        </p:nvSpPr>
        <p:spPr>
          <a:xfrm>
            <a:off x="6221143" y="4005986"/>
            <a:ext cx="4212641"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device peripherals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sp>
        <p:nvSpPr>
          <p:cNvPr id="15" name="TextBox 14">
            <a:extLst>
              <a:ext uri="{FF2B5EF4-FFF2-40B4-BE49-F238E27FC236}">
                <a16:creationId xmlns:a16="http://schemas.microsoft.com/office/drawing/2014/main" id="{52789B9A-EEA4-4577-8CE4-BC9DE5A4D2CE}"/>
              </a:ext>
            </a:extLst>
          </p:cNvPr>
          <p:cNvSpPr txBox="1"/>
          <p:nvPr/>
        </p:nvSpPr>
        <p:spPr>
          <a:xfrm>
            <a:off x="6265351" y="1182501"/>
            <a:ext cx="4168434"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user application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6097604" y="3689290"/>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586956E-DA8E-4EB2-7939-119FDE3E18B4}"/>
              </a:ext>
            </a:extLst>
          </p:cNvPr>
          <p:cNvSpPr txBox="1"/>
          <p:nvPr/>
        </p:nvSpPr>
        <p:spPr>
          <a:xfrm>
            <a:off x="2639585" y="1227764"/>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Provided Interfaces</a:t>
            </a:r>
            <a:endParaRPr lang="en-US" sz="2100" b="1" kern="1200" dirty="0">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2EC63E38-7100-7C72-9F1A-13B737AE2B78}"/>
              </a:ext>
            </a:extLst>
          </p:cNvPr>
          <p:cNvSpPr txBox="1"/>
          <p:nvPr/>
        </p:nvSpPr>
        <p:spPr>
          <a:xfrm>
            <a:off x="2647102" y="4045167"/>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Required Interfaces</a:t>
            </a:r>
            <a:endParaRPr lang="en-US" sz="2100" b="1" kern="1200" dirty="0">
              <a:solidFill>
                <a:schemeClr val="accent1"/>
              </a:solidFill>
              <a:latin typeface="+mn-lt"/>
              <a:ea typeface="+mn-ea"/>
              <a:cs typeface="+mn-cs"/>
            </a:endParaRPr>
          </a:p>
        </p:txBody>
      </p:sp>
    </p:spTree>
    <p:extLst>
      <p:ext uri="{BB962C8B-B14F-4D97-AF65-F5344CB8AC3E}">
        <p14:creationId xmlns:p14="http://schemas.microsoft.com/office/powerpoint/2010/main" val="3847451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C57F54-5520-0C46-30FF-B6AB07125A9A}"/>
              </a:ext>
            </a:extLst>
          </p:cNvPr>
          <p:cNvSpPr/>
          <p:nvPr/>
        </p:nvSpPr>
        <p:spPr>
          <a:xfrm>
            <a:off x="578565" y="3471223"/>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&lt;2&gt;</a:t>
            </a:r>
          </a:p>
        </p:txBody>
      </p:sp>
      <p:sp>
        <p:nvSpPr>
          <p:cNvPr id="13" name="Snip Single Corner Rectangle 8">
            <a:extLst>
              <a:ext uri="{FF2B5EF4-FFF2-40B4-BE49-F238E27FC236}">
                <a16:creationId xmlns:a16="http://schemas.microsoft.com/office/drawing/2014/main" id="{D533CA30-2042-C7D8-212D-3AB1F3A4F097}"/>
              </a:ext>
            </a:extLst>
          </p:cNvPr>
          <p:cNvSpPr/>
          <p:nvPr/>
        </p:nvSpPr>
        <p:spPr bwMode="auto">
          <a:xfrm>
            <a:off x="3026909" y="3795223"/>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9" name="Snip Single Corner Rectangle 8">
            <a:extLst>
              <a:ext uri="{FF2B5EF4-FFF2-40B4-BE49-F238E27FC236}">
                <a16:creationId xmlns:a16="http://schemas.microsoft.com/office/drawing/2014/main" id="{7108B78A-925B-12F1-A023-98C895057F8C}"/>
              </a:ext>
            </a:extLst>
          </p:cNvPr>
          <p:cNvSpPr/>
          <p:nvPr/>
        </p:nvSpPr>
        <p:spPr bwMode="auto">
          <a:xfrm>
            <a:off x="1340755"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22" name="Snip Single Corner Rectangle 8">
            <a:extLst>
              <a:ext uri="{FF2B5EF4-FFF2-40B4-BE49-F238E27FC236}">
                <a16:creationId xmlns:a16="http://schemas.microsoft.com/office/drawing/2014/main" id="{876E5F08-CC58-2C82-B731-8647B050545A}"/>
              </a:ext>
            </a:extLst>
          </p:cNvPr>
          <p:cNvSpPr/>
          <p:nvPr/>
        </p:nvSpPr>
        <p:spPr bwMode="auto">
          <a:xfrm>
            <a:off x="3026909"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 name="Rectangle 3">
            <a:extLst>
              <a:ext uri="{FF2B5EF4-FFF2-40B4-BE49-F238E27FC236}">
                <a16:creationId xmlns:a16="http://schemas.microsoft.com/office/drawing/2014/main" id="{D3022A3B-8B4C-4B9B-95D2-86AE594E107B}"/>
              </a:ext>
            </a:extLst>
          </p:cNvPr>
          <p:cNvSpPr/>
          <p:nvPr/>
        </p:nvSpPr>
        <p:spPr>
          <a:xfrm>
            <a:off x="578565" y="903627"/>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br>
              <a:rPr lang="en-US" sz="2000" dirty="0">
                <a:solidFill>
                  <a:schemeClr val="bg1"/>
                </a:solidFill>
              </a:rPr>
            </a:br>
            <a:r>
              <a:rPr lang="en-US" sz="2000" dirty="0">
                <a:solidFill>
                  <a:schemeClr val="bg1"/>
                </a:solidFill>
              </a:rPr>
              <a:t>   </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302690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134075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302690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376615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376776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D0C2AC1-0FC3-5226-AB8C-3F44325A8EEE}"/>
              </a:ext>
            </a:extLst>
          </p:cNvPr>
          <p:cNvSpPr/>
          <p:nvPr/>
        </p:nvSpPr>
        <p:spPr>
          <a:xfrm>
            <a:off x="5294475" y="903627"/>
            <a:ext cx="5892006"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p>
        </p:txBody>
      </p:sp>
      <p:sp>
        <p:nvSpPr>
          <p:cNvPr id="31" name="Snip Single Corner Rectangle 8">
            <a:extLst>
              <a:ext uri="{FF2B5EF4-FFF2-40B4-BE49-F238E27FC236}">
                <a16:creationId xmlns:a16="http://schemas.microsoft.com/office/drawing/2014/main" id="{3862A851-D2E3-5C0E-5C20-D398A4502660}"/>
              </a:ext>
            </a:extLst>
          </p:cNvPr>
          <p:cNvSpPr/>
          <p:nvPr/>
        </p:nvSpPr>
        <p:spPr bwMode="auto">
          <a:xfrm>
            <a:off x="774281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32" name="Snip Single Corner Rectangle 8">
            <a:extLst>
              <a:ext uri="{FF2B5EF4-FFF2-40B4-BE49-F238E27FC236}">
                <a16:creationId xmlns:a16="http://schemas.microsoft.com/office/drawing/2014/main" id="{69B0EA1C-CB4C-712A-77DE-FD5AF842E181}"/>
              </a:ext>
            </a:extLst>
          </p:cNvPr>
          <p:cNvSpPr/>
          <p:nvPr/>
        </p:nvSpPr>
        <p:spPr bwMode="auto">
          <a:xfrm>
            <a:off x="605666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33" name="Snip Single Corner Rectangle 8">
            <a:extLst>
              <a:ext uri="{FF2B5EF4-FFF2-40B4-BE49-F238E27FC236}">
                <a16:creationId xmlns:a16="http://schemas.microsoft.com/office/drawing/2014/main" id="{D4DDA4C7-78A1-645D-E5B8-74E384451AF4}"/>
              </a:ext>
            </a:extLst>
          </p:cNvPr>
          <p:cNvSpPr/>
          <p:nvPr/>
        </p:nvSpPr>
        <p:spPr bwMode="auto">
          <a:xfrm>
            <a:off x="774281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35" name="Straight Arrow Connector 34">
            <a:extLst>
              <a:ext uri="{FF2B5EF4-FFF2-40B4-BE49-F238E27FC236}">
                <a16:creationId xmlns:a16="http://schemas.microsoft.com/office/drawing/2014/main" id="{D678404C-1266-E007-A646-75CEDE534957}"/>
              </a:ext>
            </a:extLst>
          </p:cNvPr>
          <p:cNvCxnSpPr>
            <a:cxnSpLocks/>
          </p:cNvCxnSpPr>
          <p:nvPr/>
        </p:nvCxnSpPr>
        <p:spPr>
          <a:xfrm flipH="1" flipV="1">
            <a:off x="848206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69E185A-6603-602D-9F60-6346239D73C9}"/>
              </a:ext>
            </a:extLst>
          </p:cNvPr>
          <p:cNvSpPr/>
          <p:nvPr/>
        </p:nvSpPr>
        <p:spPr>
          <a:xfrm>
            <a:off x="11923485"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41" name="Rectangle 40">
            <a:extLst>
              <a:ext uri="{FF2B5EF4-FFF2-40B4-BE49-F238E27FC236}">
                <a16:creationId xmlns:a16="http://schemas.microsoft.com/office/drawing/2014/main" id="{4F64136A-83E5-78D4-8350-23CF4A701920}"/>
              </a:ext>
            </a:extLst>
          </p:cNvPr>
          <p:cNvSpPr/>
          <p:nvPr/>
        </p:nvSpPr>
        <p:spPr>
          <a:xfrm>
            <a:off x="10073135" y="946999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9" name="Rectangle 48">
            <a:extLst>
              <a:ext uri="{FF2B5EF4-FFF2-40B4-BE49-F238E27FC236}">
                <a16:creationId xmlns:a16="http://schemas.microsoft.com/office/drawing/2014/main" id="{C291642E-40C3-2452-5CD8-8C8DA0314586}"/>
              </a:ext>
            </a:extLst>
          </p:cNvPr>
          <p:cNvSpPr/>
          <p:nvPr/>
        </p:nvSpPr>
        <p:spPr>
          <a:xfrm>
            <a:off x="8248872"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50" name="Snip Single Corner Rectangle 8">
            <a:extLst>
              <a:ext uri="{FF2B5EF4-FFF2-40B4-BE49-F238E27FC236}">
                <a16:creationId xmlns:a16="http://schemas.microsoft.com/office/drawing/2014/main" id="{ADB656A9-0595-6EE7-4321-40946022C788}"/>
              </a:ext>
            </a:extLst>
          </p:cNvPr>
          <p:cNvSpPr/>
          <p:nvPr/>
        </p:nvSpPr>
        <p:spPr bwMode="auto">
          <a:xfrm>
            <a:off x="8401347" y="969363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1" name="Straight Arrow Connector 50">
            <a:extLst>
              <a:ext uri="{FF2B5EF4-FFF2-40B4-BE49-F238E27FC236}">
                <a16:creationId xmlns:a16="http://schemas.microsoft.com/office/drawing/2014/main" id="{D4A4F237-2DA1-4FF7-0906-8DA13FD1E60F}"/>
              </a:ext>
            </a:extLst>
          </p:cNvPr>
          <p:cNvCxnSpPr>
            <a:cxnSpLocks/>
            <a:stCxn id="50" idx="3"/>
          </p:cNvCxnSpPr>
          <p:nvPr/>
        </p:nvCxnSpPr>
        <p:spPr>
          <a:xfrm flipV="1">
            <a:off x="9058441" y="888364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Snip Single Corner Rectangle 8">
            <a:extLst>
              <a:ext uri="{FF2B5EF4-FFF2-40B4-BE49-F238E27FC236}">
                <a16:creationId xmlns:a16="http://schemas.microsoft.com/office/drawing/2014/main" id="{D2576B3C-D347-AA7A-3E26-EC7A915D4010}"/>
              </a:ext>
            </a:extLst>
          </p:cNvPr>
          <p:cNvSpPr/>
          <p:nvPr/>
        </p:nvSpPr>
        <p:spPr bwMode="auto">
          <a:xfrm>
            <a:off x="1024707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53" name="Snip Single Corner Rectangle 8">
            <a:extLst>
              <a:ext uri="{FF2B5EF4-FFF2-40B4-BE49-F238E27FC236}">
                <a16:creationId xmlns:a16="http://schemas.microsoft.com/office/drawing/2014/main" id="{C7579DC0-3E69-7B55-EDDB-2A6BD03895AB}"/>
              </a:ext>
            </a:extLst>
          </p:cNvPr>
          <p:cNvSpPr/>
          <p:nvPr/>
        </p:nvSpPr>
        <p:spPr bwMode="auto">
          <a:xfrm>
            <a:off x="1205449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4" name="Straight Arrow Connector 53">
            <a:extLst>
              <a:ext uri="{FF2B5EF4-FFF2-40B4-BE49-F238E27FC236}">
                <a16:creationId xmlns:a16="http://schemas.microsoft.com/office/drawing/2014/main" id="{5C858827-7B00-83AF-EFB9-0751E2E2B90D}"/>
              </a:ext>
            </a:extLst>
          </p:cNvPr>
          <p:cNvCxnSpPr>
            <a:cxnSpLocks/>
            <a:stCxn id="53" idx="3"/>
          </p:cNvCxnSpPr>
          <p:nvPr/>
        </p:nvCxnSpPr>
        <p:spPr>
          <a:xfrm flipH="1" flipV="1">
            <a:off x="10907068" y="888364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7E7783-CD8E-0D67-B1E1-B1018D580DBB}"/>
              </a:ext>
            </a:extLst>
          </p:cNvPr>
          <p:cNvCxnSpPr>
            <a:cxnSpLocks/>
            <a:stCxn id="52" idx="3"/>
          </p:cNvCxnSpPr>
          <p:nvPr/>
        </p:nvCxnSpPr>
        <p:spPr>
          <a:xfrm flipV="1">
            <a:off x="10904169" y="888364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5A81708B-B29A-5156-D398-B670656AFB55}"/>
              </a:ext>
            </a:extLst>
          </p:cNvPr>
          <p:cNvSpPr/>
          <p:nvPr/>
        </p:nvSpPr>
        <p:spPr>
          <a:xfrm>
            <a:off x="5294475" y="3685463"/>
            <a:ext cx="5892802"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58" name="Snip Single Corner Rectangle 8">
            <a:extLst>
              <a:ext uri="{FF2B5EF4-FFF2-40B4-BE49-F238E27FC236}">
                <a16:creationId xmlns:a16="http://schemas.microsoft.com/office/drawing/2014/main" id="{BF7A7608-41CF-CFF0-FF6E-523E5EC4A323}"/>
              </a:ext>
            </a:extLst>
          </p:cNvPr>
          <p:cNvSpPr/>
          <p:nvPr/>
        </p:nvSpPr>
        <p:spPr bwMode="auto">
          <a:xfrm>
            <a:off x="7785721" y="3786863"/>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59" name="Snip Single Corner Rectangle 8">
            <a:extLst>
              <a:ext uri="{FF2B5EF4-FFF2-40B4-BE49-F238E27FC236}">
                <a16:creationId xmlns:a16="http://schemas.microsoft.com/office/drawing/2014/main" id="{AED171A9-8B82-2336-F0E0-90AF88EFA743}"/>
              </a:ext>
            </a:extLst>
          </p:cNvPr>
          <p:cNvSpPr/>
          <p:nvPr/>
        </p:nvSpPr>
        <p:spPr bwMode="auto">
          <a:xfrm>
            <a:off x="9420387" y="3803710"/>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cxnSp>
        <p:nvCxnSpPr>
          <p:cNvPr id="37" name="Straight Arrow Connector 36">
            <a:extLst>
              <a:ext uri="{FF2B5EF4-FFF2-40B4-BE49-F238E27FC236}">
                <a16:creationId xmlns:a16="http://schemas.microsoft.com/office/drawing/2014/main" id="{A9848CDD-2BE4-D67A-A8F6-7138E2A6D6E9}"/>
              </a:ext>
            </a:extLst>
          </p:cNvPr>
          <p:cNvCxnSpPr>
            <a:cxnSpLocks/>
          </p:cNvCxnSpPr>
          <p:nvPr/>
        </p:nvCxnSpPr>
        <p:spPr>
          <a:xfrm flipV="1">
            <a:off x="848367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E17DFD9-DCB8-2F25-5300-47B11195D8D8}"/>
              </a:ext>
            </a:extLst>
          </p:cNvPr>
          <p:cNvSpPr/>
          <p:nvPr/>
        </p:nvSpPr>
        <p:spPr>
          <a:xfrm>
            <a:off x="9566709"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&lt;2.C&gt;</a:t>
            </a:r>
            <a:endParaRPr lang="en-GB" sz="1400" dirty="0">
              <a:solidFill>
                <a:schemeClr val="bg1"/>
              </a:solidFill>
            </a:endParaRPr>
          </a:p>
        </p:txBody>
      </p:sp>
      <p:sp>
        <p:nvSpPr>
          <p:cNvPr id="61" name="Rectangle 60">
            <a:extLst>
              <a:ext uri="{FF2B5EF4-FFF2-40B4-BE49-F238E27FC236}">
                <a16:creationId xmlns:a16="http://schemas.microsoft.com/office/drawing/2014/main" id="{CD86F202-1663-7702-CC17-A3A1C0B93EA7}"/>
              </a:ext>
            </a:extLst>
          </p:cNvPr>
          <p:cNvSpPr/>
          <p:nvPr/>
        </p:nvSpPr>
        <p:spPr>
          <a:xfrm>
            <a:off x="7716359" y="499180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&lt;2.B&gt;</a:t>
            </a:r>
            <a:endParaRPr lang="en-GB" sz="1400" dirty="0">
              <a:solidFill>
                <a:schemeClr val="bg1"/>
              </a:solidFill>
            </a:endParaRPr>
          </a:p>
        </p:txBody>
      </p:sp>
      <p:sp>
        <p:nvSpPr>
          <p:cNvPr id="62" name="Rectangle 61">
            <a:extLst>
              <a:ext uri="{FF2B5EF4-FFF2-40B4-BE49-F238E27FC236}">
                <a16:creationId xmlns:a16="http://schemas.microsoft.com/office/drawing/2014/main" id="{E17BD3F9-9566-9FF6-95AF-BF9E3EE77FC2}"/>
              </a:ext>
            </a:extLst>
          </p:cNvPr>
          <p:cNvSpPr/>
          <p:nvPr/>
        </p:nvSpPr>
        <p:spPr>
          <a:xfrm>
            <a:off x="5892096"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&lt;2.A&gt;</a:t>
            </a:r>
            <a:endParaRPr lang="en-GB" sz="1400" dirty="0">
              <a:solidFill>
                <a:schemeClr val="bg1"/>
              </a:solidFill>
            </a:endParaRPr>
          </a:p>
        </p:txBody>
      </p:sp>
      <p:sp>
        <p:nvSpPr>
          <p:cNvPr id="63" name="Snip Single Corner Rectangle 8">
            <a:extLst>
              <a:ext uri="{FF2B5EF4-FFF2-40B4-BE49-F238E27FC236}">
                <a16:creationId xmlns:a16="http://schemas.microsoft.com/office/drawing/2014/main" id="{2F9B440B-4E95-1DCD-4CCA-66510F3CDFAA}"/>
              </a:ext>
            </a:extLst>
          </p:cNvPr>
          <p:cNvSpPr/>
          <p:nvPr/>
        </p:nvSpPr>
        <p:spPr bwMode="auto">
          <a:xfrm>
            <a:off x="6044571" y="521544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4" name="Straight Arrow Connector 63">
            <a:extLst>
              <a:ext uri="{FF2B5EF4-FFF2-40B4-BE49-F238E27FC236}">
                <a16:creationId xmlns:a16="http://schemas.microsoft.com/office/drawing/2014/main" id="{A5D61B7D-27E0-5BE2-F520-A19C0312F5DE}"/>
              </a:ext>
            </a:extLst>
          </p:cNvPr>
          <p:cNvCxnSpPr>
            <a:cxnSpLocks/>
            <a:stCxn id="63" idx="3"/>
          </p:cNvCxnSpPr>
          <p:nvPr/>
        </p:nvCxnSpPr>
        <p:spPr>
          <a:xfrm flipV="1">
            <a:off x="6701665" y="440545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Snip Single Corner Rectangle 8">
            <a:extLst>
              <a:ext uri="{FF2B5EF4-FFF2-40B4-BE49-F238E27FC236}">
                <a16:creationId xmlns:a16="http://schemas.microsoft.com/office/drawing/2014/main" id="{CEFF7414-9C4A-1D3E-A63F-5BCB31535C75}"/>
              </a:ext>
            </a:extLst>
          </p:cNvPr>
          <p:cNvSpPr/>
          <p:nvPr/>
        </p:nvSpPr>
        <p:spPr bwMode="auto">
          <a:xfrm>
            <a:off x="789029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66" name="Snip Single Corner Rectangle 8">
            <a:extLst>
              <a:ext uri="{FF2B5EF4-FFF2-40B4-BE49-F238E27FC236}">
                <a16:creationId xmlns:a16="http://schemas.microsoft.com/office/drawing/2014/main" id="{92F6EA2C-059D-61CE-18AA-94248A029A5F}"/>
              </a:ext>
            </a:extLst>
          </p:cNvPr>
          <p:cNvSpPr/>
          <p:nvPr/>
        </p:nvSpPr>
        <p:spPr bwMode="auto">
          <a:xfrm>
            <a:off x="969771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7" name="Straight Arrow Connector 66">
            <a:extLst>
              <a:ext uri="{FF2B5EF4-FFF2-40B4-BE49-F238E27FC236}">
                <a16:creationId xmlns:a16="http://schemas.microsoft.com/office/drawing/2014/main" id="{900390FD-D680-3A31-660C-456E8812346E}"/>
              </a:ext>
            </a:extLst>
          </p:cNvPr>
          <p:cNvCxnSpPr>
            <a:cxnSpLocks/>
            <a:stCxn id="66" idx="3"/>
          </p:cNvCxnSpPr>
          <p:nvPr/>
        </p:nvCxnSpPr>
        <p:spPr>
          <a:xfrm flipH="1" flipV="1">
            <a:off x="8550292" y="440545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AAC9020-6A59-CB5F-ED03-11807D9DCE81}"/>
              </a:ext>
            </a:extLst>
          </p:cNvPr>
          <p:cNvCxnSpPr>
            <a:cxnSpLocks/>
            <a:stCxn id="65" idx="3"/>
          </p:cNvCxnSpPr>
          <p:nvPr/>
        </p:nvCxnSpPr>
        <p:spPr>
          <a:xfrm flipV="1">
            <a:off x="8547393" y="440545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38D541-0649-CA65-70E6-705F60CCE960}"/>
              </a:ext>
            </a:extLst>
          </p:cNvPr>
          <p:cNvCxnSpPr>
            <a:cxnSpLocks/>
          </p:cNvCxnSpPr>
          <p:nvPr/>
        </p:nvCxnSpPr>
        <p:spPr>
          <a:xfrm>
            <a:off x="5029200" y="85648"/>
            <a:ext cx="0" cy="6658052"/>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72" name="Snip Single Corner Rectangle 8">
            <a:extLst>
              <a:ext uri="{FF2B5EF4-FFF2-40B4-BE49-F238E27FC236}">
                <a16:creationId xmlns:a16="http://schemas.microsoft.com/office/drawing/2014/main" id="{E3069F25-C1A3-5C4F-E825-DADA5B8C278B}"/>
              </a:ext>
            </a:extLst>
          </p:cNvPr>
          <p:cNvSpPr/>
          <p:nvPr/>
        </p:nvSpPr>
        <p:spPr bwMode="auto">
          <a:xfrm>
            <a:off x="9420387" y="2193639"/>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Tree>
    <p:extLst>
      <p:ext uri="{BB962C8B-B14F-4D97-AF65-F5344CB8AC3E}">
        <p14:creationId xmlns:p14="http://schemas.microsoft.com/office/powerpoint/2010/main" val="2474836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3354457" y="1749669"/>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3354459" y="4112799"/>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3354457" y="5294364"/>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3354457"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6099935"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608979" y="2931234"/>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6748078" y="5735287"/>
            <a:ext cx="2340000" cy="360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8078" y="4328799"/>
            <a:ext cx="2340000" cy="360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8078" y="4796799"/>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8078" y="5266043"/>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608979" y="4112799"/>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608979" y="5294364"/>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594414"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4221675" y="2628451"/>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2848936"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1778979" y="3507234"/>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1778979" y="4688799"/>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4524457" y="3507234"/>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524457" y="4688799"/>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5694457" y="3219234"/>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334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65C6-5251-9023-5C5B-F0AE8E96E1CA}"/>
              </a:ext>
            </a:extLst>
          </p:cNvPr>
          <p:cNvSpPr>
            <a:spLocks noGrp="1"/>
          </p:cNvSpPr>
          <p:nvPr>
            <p:ph type="title"/>
          </p:nvPr>
        </p:nvSpPr>
        <p:spPr/>
        <p:txBody>
          <a:bodyPr/>
          <a:lstStyle/>
          <a:p>
            <a:r>
              <a:rPr lang="en-US" dirty="0"/>
              <a:t>Class / Pack view </a:t>
            </a:r>
          </a:p>
        </p:txBody>
      </p:sp>
      <p:sp>
        <p:nvSpPr>
          <p:cNvPr id="3" name="Text Placeholder 2">
            <a:extLst>
              <a:ext uri="{FF2B5EF4-FFF2-40B4-BE49-F238E27FC236}">
                <a16:creationId xmlns:a16="http://schemas.microsoft.com/office/drawing/2014/main" id="{8E0AEC11-1361-BA99-1988-E44E73D71C82}"/>
              </a:ext>
            </a:extLst>
          </p:cNvPr>
          <p:cNvSpPr>
            <a:spLocks noGrp="1"/>
          </p:cNvSpPr>
          <p:nvPr>
            <p:ph type="body" sz="quarter" idx="13"/>
          </p:nvPr>
        </p:nvSpPr>
        <p:spPr/>
        <p:txBody>
          <a:bodyPr/>
          <a:lstStyle/>
          <a:p>
            <a:endParaRPr lang="en-US"/>
          </a:p>
        </p:txBody>
      </p:sp>
      <p:sp>
        <p:nvSpPr>
          <p:cNvPr id="6" name="Rectangle 5">
            <a:extLst>
              <a:ext uri="{FF2B5EF4-FFF2-40B4-BE49-F238E27FC236}">
                <a16:creationId xmlns:a16="http://schemas.microsoft.com/office/drawing/2014/main" id="{44587ED4-13DD-038E-110D-4E812E2E4A30}"/>
              </a:ext>
            </a:extLst>
          </p:cNvPr>
          <p:cNvSpPr/>
          <p:nvPr/>
        </p:nvSpPr>
        <p:spPr>
          <a:xfrm>
            <a:off x="4166149" y="4858465"/>
            <a:ext cx="3657599" cy="5512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Device</a:t>
            </a:r>
            <a:br>
              <a:rPr lang="en-US" sz="1600" dirty="0"/>
            </a:br>
            <a:r>
              <a:rPr lang="en-US" sz="1400" dirty="0"/>
              <a:t>- pack vendor::DFP</a:t>
            </a:r>
            <a:endParaRPr lang="en-US" sz="1600" dirty="0"/>
          </a:p>
        </p:txBody>
      </p:sp>
      <p:sp>
        <p:nvSpPr>
          <p:cNvPr id="7" name="Rectangle 6">
            <a:extLst>
              <a:ext uri="{FF2B5EF4-FFF2-40B4-BE49-F238E27FC236}">
                <a16:creationId xmlns:a16="http://schemas.microsoft.com/office/drawing/2014/main" id="{63D47D1A-221B-E7C8-F06D-176C0F3F2AC3}"/>
              </a:ext>
            </a:extLst>
          </p:cNvPr>
          <p:cNvSpPr/>
          <p:nvPr/>
        </p:nvSpPr>
        <p:spPr>
          <a:xfrm>
            <a:off x="4166149" y="5470575"/>
            <a:ext cx="3657599" cy="5512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a:t>
            </a:r>
            <a:br>
              <a:rPr lang="en-US" sz="1600" dirty="0"/>
            </a:br>
            <a:r>
              <a:rPr lang="en-US" sz="1400" dirty="0"/>
              <a:t>- pack Arm::CMSIS</a:t>
            </a:r>
            <a:endParaRPr lang="en-US" sz="1600" dirty="0"/>
          </a:p>
        </p:txBody>
      </p:sp>
      <p:sp>
        <p:nvSpPr>
          <p:cNvPr id="10" name="Rectangle 9">
            <a:extLst>
              <a:ext uri="{FF2B5EF4-FFF2-40B4-BE49-F238E27FC236}">
                <a16:creationId xmlns:a16="http://schemas.microsoft.com/office/drawing/2014/main" id="{7946F206-BB82-C03C-9E07-BD22080554E1}"/>
              </a:ext>
            </a:extLst>
          </p:cNvPr>
          <p:cNvSpPr/>
          <p:nvPr/>
        </p:nvSpPr>
        <p:spPr>
          <a:xfrm>
            <a:off x="4166149" y="4227512"/>
            <a:ext cx="3657599" cy="57258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vendor::HAL-Interface</a:t>
            </a:r>
            <a:endParaRPr lang="en-US" sz="1600" dirty="0"/>
          </a:p>
        </p:txBody>
      </p:sp>
      <p:sp>
        <p:nvSpPr>
          <p:cNvPr id="11" name="Rectangle 10">
            <a:extLst>
              <a:ext uri="{FF2B5EF4-FFF2-40B4-BE49-F238E27FC236}">
                <a16:creationId xmlns:a16="http://schemas.microsoft.com/office/drawing/2014/main" id="{B1C399F7-A2ED-5AC0-133F-1B46FFE792FF}"/>
              </a:ext>
            </a:extLst>
          </p:cNvPr>
          <p:cNvSpPr/>
          <p:nvPr/>
        </p:nvSpPr>
        <p:spPr>
          <a:xfrm>
            <a:off x="7974978" y="5470575"/>
            <a:ext cx="3657599" cy="5512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Arm::CMSIS-Driver</a:t>
            </a:r>
            <a:endParaRPr lang="en-US" sz="1600" dirty="0"/>
          </a:p>
        </p:txBody>
      </p:sp>
      <p:sp>
        <p:nvSpPr>
          <p:cNvPr id="12" name="Rectangle 11">
            <a:extLst>
              <a:ext uri="{FF2B5EF4-FFF2-40B4-BE49-F238E27FC236}">
                <a16:creationId xmlns:a16="http://schemas.microsoft.com/office/drawing/2014/main" id="{131BCB5D-8C42-44C7-20E7-400A71165F59}"/>
              </a:ext>
            </a:extLst>
          </p:cNvPr>
          <p:cNvSpPr/>
          <p:nvPr/>
        </p:nvSpPr>
        <p:spPr>
          <a:xfrm>
            <a:off x="7974978" y="4603443"/>
            <a:ext cx="3657599" cy="78357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CMSIS:RTOS2</a:t>
            </a:r>
            <a:br>
              <a:rPr lang="en-US" sz="1600" dirty="0"/>
            </a:br>
            <a:r>
              <a:rPr lang="en-US" sz="1600" dirty="0" err="1"/>
              <a:t>RTOS&amp;FreeRTOS</a:t>
            </a:r>
            <a:r>
              <a:rPr lang="en-US" sz="1600" dirty="0"/>
              <a:t> </a:t>
            </a:r>
            <a:br>
              <a:rPr lang="en-US" sz="1600" dirty="0"/>
            </a:br>
            <a:r>
              <a:rPr lang="en-US" sz="1400" dirty="0"/>
              <a:t>- pack Arm::CMSIS-FreeRTOS</a:t>
            </a:r>
            <a:endParaRPr lang="en-US" sz="1600" dirty="0"/>
          </a:p>
        </p:txBody>
      </p:sp>
      <p:sp>
        <p:nvSpPr>
          <p:cNvPr id="14" name="Rectangle 13">
            <a:extLst>
              <a:ext uri="{FF2B5EF4-FFF2-40B4-BE49-F238E27FC236}">
                <a16:creationId xmlns:a16="http://schemas.microsoft.com/office/drawing/2014/main" id="{6D78579D-D622-6B77-E7B3-0C826E950931}"/>
              </a:ext>
            </a:extLst>
          </p:cNvPr>
          <p:cNvSpPr/>
          <p:nvPr/>
        </p:nvSpPr>
        <p:spPr>
          <a:xfrm>
            <a:off x="4166149" y="3600302"/>
            <a:ext cx="3657598" cy="5513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Network</a:t>
            </a:r>
            <a:br>
              <a:rPr lang="en-US" sz="1600" dirty="0"/>
            </a:br>
            <a:r>
              <a:rPr lang="en-US" sz="1400" dirty="0"/>
              <a:t> - pack: </a:t>
            </a:r>
            <a:r>
              <a:rPr lang="en-US" sz="1400" dirty="0" err="1"/>
              <a:t>lwIP</a:t>
            </a:r>
            <a:r>
              <a:rPr lang="en-US" sz="1400" dirty="0"/>
              <a:t>::</a:t>
            </a:r>
            <a:r>
              <a:rPr lang="en-US" sz="1400" dirty="0" err="1"/>
              <a:t>lwIP</a:t>
            </a:r>
            <a:endParaRPr lang="en-US" sz="1600" dirty="0"/>
          </a:p>
        </p:txBody>
      </p:sp>
      <p:sp>
        <p:nvSpPr>
          <p:cNvPr id="15" name="Rectangle 14">
            <a:extLst>
              <a:ext uri="{FF2B5EF4-FFF2-40B4-BE49-F238E27FC236}">
                <a16:creationId xmlns:a16="http://schemas.microsoft.com/office/drawing/2014/main" id="{F7AA3C24-53EA-07AA-525B-E8D59E630516}"/>
              </a:ext>
            </a:extLst>
          </p:cNvPr>
          <p:cNvSpPr/>
          <p:nvPr/>
        </p:nvSpPr>
        <p:spPr>
          <a:xfrm>
            <a:off x="4166149" y="2974427"/>
            <a:ext cx="3657599" cy="551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Utility </a:t>
            </a:r>
            <a:br>
              <a:rPr lang="en-US" sz="1600" dirty="0"/>
            </a:br>
            <a:r>
              <a:rPr lang="en-US" sz="1400" dirty="0"/>
              <a:t>- pack </a:t>
            </a:r>
            <a:r>
              <a:rPr lang="en-US" sz="1400" dirty="0" err="1"/>
              <a:t>MDK-Pack:IoT-Socket</a:t>
            </a:r>
            <a:endParaRPr lang="en-US" sz="1600" dirty="0"/>
          </a:p>
        </p:txBody>
      </p:sp>
      <p:sp>
        <p:nvSpPr>
          <p:cNvPr id="16" name="Rectangle 15">
            <a:extLst>
              <a:ext uri="{FF2B5EF4-FFF2-40B4-BE49-F238E27FC236}">
                <a16:creationId xmlns:a16="http://schemas.microsoft.com/office/drawing/2014/main" id="{B7E267C5-7365-8DA0-CAC5-8A95EE8A7853}"/>
              </a:ext>
            </a:extLst>
          </p:cNvPr>
          <p:cNvSpPr/>
          <p:nvPr/>
        </p:nvSpPr>
        <p:spPr>
          <a:xfrm>
            <a:off x="4166148" y="2336151"/>
            <a:ext cx="3657599" cy="5513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Client</a:t>
            </a:r>
          </a:p>
        </p:txBody>
      </p:sp>
    </p:spTree>
    <p:extLst>
      <p:ext uri="{BB962C8B-B14F-4D97-AF65-F5344CB8AC3E}">
        <p14:creationId xmlns:p14="http://schemas.microsoft.com/office/powerpoint/2010/main" val="1268624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dirty="0"/>
              <a:t>Software components – Taxonomy</a:t>
            </a:r>
          </a:p>
        </p:txBody>
      </p:sp>
      <p:sp>
        <p:nvSpPr>
          <p:cNvPr id="3" name="Content Placeholder 2">
            <a:extLst>
              <a:ext uri="{FF2B5EF4-FFF2-40B4-BE49-F238E27FC236}">
                <a16:creationId xmlns:a16="http://schemas.microsoft.com/office/drawing/2014/main" id="{9E021C2B-F01E-4A90-A2CE-65035B717809}"/>
              </a:ext>
            </a:extLst>
          </p:cNvPr>
          <p:cNvSpPr>
            <a:spLocks noGrp="1"/>
          </p:cNvSpPr>
          <p:nvPr>
            <p:ph idx="1"/>
          </p:nvPr>
        </p:nvSpPr>
        <p:spPr/>
        <p:txBody>
          <a:bodyPr/>
          <a:lstStyle/>
          <a:p>
            <a:r>
              <a:rPr lang="en-GB" dirty="0"/>
              <a:t>Software component have these attributes that are used to identify them:</a:t>
            </a:r>
          </a:p>
          <a:p>
            <a:pPr lvl="1"/>
            <a:r>
              <a:rPr lang="en-US" dirty="0"/>
              <a:t>Component Class (</a:t>
            </a:r>
            <a:r>
              <a:rPr lang="en-US" dirty="0" err="1"/>
              <a:t>Cclass</a:t>
            </a:r>
            <a:r>
              <a:rPr lang="en-US" dirty="0"/>
              <a:t>): examples are </a:t>
            </a:r>
            <a:r>
              <a:rPr lang="en-US" b="1" dirty="0"/>
              <a:t>CMSIS</a:t>
            </a:r>
            <a:r>
              <a:rPr lang="en-US" dirty="0"/>
              <a:t>, </a:t>
            </a:r>
            <a:r>
              <a:rPr lang="en-US" b="1" dirty="0"/>
              <a:t>Device</a:t>
            </a:r>
            <a:r>
              <a:rPr lang="en-US" dirty="0"/>
              <a:t>, </a:t>
            </a:r>
            <a:r>
              <a:rPr lang="en-US" b="1" dirty="0"/>
              <a:t>File System</a:t>
            </a:r>
          </a:p>
          <a:p>
            <a:pPr lvl="1"/>
            <a:r>
              <a:rPr lang="en-US" dirty="0"/>
              <a:t>Component Group (</a:t>
            </a:r>
            <a:r>
              <a:rPr lang="en-US" dirty="0" err="1"/>
              <a:t>Cgroup</a:t>
            </a:r>
            <a:r>
              <a:rPr lang="en-US" dirty="0"/>
              <a:t>): examples are </a:t>
            </a:r>
            <a:r>
              <a:rPr lang="en-US" b="1" dirty="0"/>
              <a:t>CMSIS:RTOS</a:t>
            </a:r>
            <a:r>
              <a:rPr lang="en-US" dirty="0"/>
              <a:t>, </a:t>
            </a:r>
            <a:r>
              <a:rPr lang="en-US" b="1" dirty="0" err="1"/>
              <a:t>Device:Startup</a:t>
            </a:r>
            <a:r>
              <a:rPr lang="en-US" dirty="0"/>
              <a:t>, </a:t>
            </a:r>
            <a:r>
              <a:rPr lang="en-US" b="1" dirty="0"/>
              <a:t>File </a:t>
            </a:r>
            <a:r>
              <a:rPr lang="en-US" b="1" dirty="0" err="1"/>
              <a:t>System:CORE</a:t>
            </a:r>
            <a:endParaRPr lang="en-US" b="1" dirty="0"/>
          </a:p>
          <a:p>
            <a:pPr lvl="1"/>
            <a:r>
              <a:rPr lang="en-US" dirty="0"/>
              <a:t>Component Version (</a:t>
            </a:r>
            <a:r>
              <a:rPr lang="en-US" dirty="0" err="1"/>
              <a:t>Cversion</a:t>
            </a:r>
            <a:r>
              <a:rPr lang="en-US" dirty="0"/>
              <a:t>): the version number of the software component</a:t>
            </a:r>
          </a:p>
          <a:p>
            <a:endParaRPr lang="en-GB" dirty="0"/>
          </a:p>
          <a:p>
            <a:r>
              <a:rPr lang="en-GB" dirty="0"/>
              <a:t>Optionally, a software component may have additional attributes:</a:t>
            </a:r>
          </a:p>
          <a:p>
            <a:pPr lvl="1"/>
            <a:r>
              <a:rPr lang="en-US" dirty="0"/>
              <a:t>Component Sub-Group (</a:t>
            </a:r>
            <a:r>
              <a:rPr lang="en-US" dirty="0" err="1"/>
              <a:t>Csub</a:t>
            </a:r>
            <a:r>
              <a:rPr lang="en-US" dirty="0"/>
              <a:t>): examples are </a:t>
            </a:r>
            <a:r>
              <a:rPr lang="en-US" b="1" dirty="0" err="1"/>
              <a:t>CMSIS:RTOS:MyRTOS</a:t>
            </a:r>
            <a:r>
              <a:rPr lang="en-US" dirty="0"/>
              <a:t>, </a:t>
            </a:r>
            <a:r>
              <a:rPr lang="en-US" b="1" dirty="0" err="1"/>
              <a:t>Device:Driver</a:t>
            </a:r>
            <a:r>
              <a:rPr lang="en-US" b="1" dirty="0"/>
              <a:t> </a:t>
            </a:r>
            <a:r>
              <a:rPr lang="en-US" b="1" dirty="0" err="1"/>
              <a:t>USBD:Full-speed</a:t>
            </a:r>
            <a:endParaRPr lang="en-US" b="1" dirty="0"/>
          </a:p>
          <a:p>
            <a:pPr lvl="1"/>
            <a:r>
              <a:rPr lang="en-US" dirty="0"/>
              <a:t>Component Variant (</a:t>
            </a:r>
            <a:r>
              <a:rPr lang="en-US" dirty="0" err="1"/>
              <a:t>Cvariant</a:t>
            </a:r>
            <a:r>
              <a:rPr lang="en-US" dirty="0"/>
              <a:t>): a variant of the software component: </a:t>
            </a:r>
            <a:r>
              <a:rPr lang="en-US" b="1" dirty="0" err="1"/>
              <a:t>RTOS:FreeRTOS</a:t>
            </a:r>
            <a:endParaRPr lang="en-US" b="1" dirty="0"/>
          </a:p>
          <a:p>
            <a:pPr lvl="1"/>
            <a:r>
              <a:rPr lang="en-US" dirty="0"/>
              <a:t>Component Vendor (</a:t>
            </a:r>
            <a:r>
              <a:rPr lang="en-US" dirty="0" err="1"/>
              <a:t>Cvendor</a:t>
            </a:r>
            <a:r>
              <a:rPr lang="en-US" dirty="0"/>
              <a:t>): the supplier of the software component</a:t>
            </a:r>
          </a:p>
          <a:p>
            <a:pPr lvl="1"/>
            <a:endParaRPr lang="en-US" dirty="0"/>
          </a:p>
          <a:p>
            <a:pPr lvl="1"/>
            <a:endParaRPr lang="en-US" dirty="0"/>
          </a:p>
        </p:txBody>
      </p:sp>
    </p:spTree>
    <p:extLst>
      <p:ext uri="{BB962C8B-B14F-4D97-AF65-F5344CB8AC3E}">
        <p14:creationId xmlns:p14="http://schemas.microsoft.com/office/powerpoint/2010/main" val="1075860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Bundles</a:t>
            </a:r>
            <a:endParaRPr lang="en-US" dirty="0"/>
          </a:p>
        </p:txBody>
      </p:sp>
      <p:sp>
        <p:nvSpPr>
          <p:cNvPr id="22" name="Content Placeholder 21">
            <a:extLst>
              <a:ext uri="{FF2B5EF4-FFF2-40B4-BE49-F238E27FC236}">
                <a16:creationId xmlns:a16="http://schemas.microsoft.com/office/drawing/2014/main" id="{87692C96-1A31-4F6A-828D-1B6821B5B26F}"/>
              </a:ext>
            </a:extLst>
          </p:cNvPr>
          <p:cNvSpPr>
            <a:spLocks noGrp="1"/>
          </p:cNvSpPr>
          <p:nvPr>
            <p:ph idx="1"/>
          </p:nvPr>
        </p:nvSpPr>
        <p:spPr>
          <a:xfrm>
            <a:off x="492124" y="1479468"/>
            <a:ext cx="6037011" cy="4086225"/>
          </a:xfrm>
        </p:spPr>
        <p:txBody>
          <a:bodyPr/>
          <a:lstStyle/>
          <a:p>
            <a:r>
              <a:rPr lang="en-GB" dirty="0"/>
              <a:t>A bundle is a variant on the </a:t>
            </a:r>
            <a:r>
              <a:rPr lang="en-GB" dirty="0" err="1"/>
              <a:t>Cclass</a:t>
            </a:r>
            <a:r>
              <a:rPr lang="en-GB" dirty="0"/>
              <a:t> level.</a:t>
            </a:r>
          </a:p>
          <a:p>
            <a:r>
              <a:rPr lang="en-GB" dirty="0"/>
              <a:t>It specifies the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a collection of interdependent components.</a:t>
            </a:r>
          </a:p>
          <a:p>
            <a:r>
              <a:rPr lang="en-GB" dirty="0"/>
              <a:t>Components within a bundle inherit the attributes set by the bundle and must not set these attributes again.</a:t>
            </a:r>
          </a:p>
          <a:p>
            <a:r>
              <a:rPr lang="en-GB" dirty="0"/>
              <a:t>Bundles ensure consistency of attributes across multiple interworking components and restrict the mix and match of components within a </a:t>
            </a:r>
            <a:r>
              <a:rPr lang="en-GB" dirty="0" err="1"/>
              <a:t>Cclass</a:t>
            </a:r>
            <a:r>
              <a:rPr lang="en-GB" dirty="0"/>
              <a:t> from different solutions.</a:t>
            </a:r>
            <a:endParaRPr lang="en-US" dirty="0"/>
          </a:p>
        </p:txBody>
      </p:sp>
      <p:sp>
        <p:nvSpPr>
          <p:cNvPr id="4" name="Rectangle 3">
            <a:extLst>
              <a:ext uri="{FF2B5EF4-FFF2-40B4-BE49-F238E27FC236}">
                <a16:creationId xmlns:a16="http://schemas.microsoft.com/office/drawing/2014/main" id="{D3022A3B-8B4C-4B9B-95D2-86AE594E107B}"/>
              </a:ext>
            </a:extLst>
          </p:cNvPr>
          <p:cNvSpPr/>
          <p:nvPr/>
        </p:nvSpPr>
        <p:spPr>
          <a:xfrm>
            <a:off x="6670306" y="1479468"/>
            <a:ext cx="5315117" cy="2088683"/>
          </a:xfrm>
          <a:prstGeom prst="rect">
            <a:avLst/>
          </a:prstGeom>
          <a:noFill/>
          <a:ln w="38100">
            <a:solidFill>
              <a:srgbClr val="0091BD"/>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sz="2000" dirty="0">
                <a:solidFill>
                  <a:sysClr val="windowText" lastClr="000000"/>
                </a:solidFill>
              </a:rPr>
              <a:t>Bundle</a:t>
            </a:r>
          </a:p>
        </p:txBody>
      </p:sp>
      <p:sp>
        <p:nvSpPr>
          <p:cNvPr id="11" name="Rectangle 10">
            <a:extLst>
              <a:ext uri="{FF2B5EF4-FFF2-40B4-BE49-F238E27FC236}">
                <a16:creationId xmlns:a16="http://schemas.microsoft.com/office/drawing/2014/main" id="{620B1610-9698-4F12-A0EF-CDACA337CBE0}"/>
              </a:ext>
            </a:extLst>
          </p:cNvPr>
          <p:cNvSpPr/>
          <p:nvPr/>
        </p:nvSpPr>
        <p:spPr>
          <a:xfrm>
            <a:off x="7165641"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A</a:t>
            </a:r>
          </a:p>
        </p:txBody>
      </p:sp>
      <p:sp>
        <p:nvSpPr>
          <p:cNvPr id="12" name="Rectangle 11">
            <a:extLst>
              <a:ext uri="{FF2B5EF4-FFF2-40B4-BE49-F238E27FC236}">
                <a16:creationId xmlns:a16="http://schemas.microsoft.com/office/drawing/2014/main" id="{9558163B-A8A2-4DA2-88F1-89B0C135B051}"/>
              </a:ext>
            </a:extLst>
          </p:cNvPr>
          <p:cNvSpPr/>
          <p:nvPr/>
        </p:nvSpPr>
        <p:spPr>
          <a:xfrm>
            <a:off x="8806248" y="164735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B</a:t>
            </a:r>
          </a:p>
        </p:txBody>
      </p:sp>
      <p:sp>
        <p:nvSpPr>
          <p:cNvPr id="13" name="Rectangle 12">
            <a:extLst>
              <a:ext uri="{FF2B5EF4-FFF2-40B4-BE49-F238E27FC236}">
                <a16:creationId xmlns:a16="http://schemas.microsoft.com/office/drawing/2014/main" id="{B83F8EDA-1937-42CA-9A14-BEA673ED3D41}"/>
              </a:ext>
            </a:extLst>
          </p:cNvPr>
          <p:cNvSpPr/>
          <p:nvPr/>
        </p:nvSpPr>
        <p:spPr>
          <a:xfrm>
            <a:off x="10446856"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C</a:t>
            </a:r>
          </a:p>
        </p:txBody>
      </p:sp>
      <p:sp>
        <p:nvSpPr>
          <p:cNvPr id="15" name="Rectangle 14">
            <a:extLst>
              <a:ext uri="{FF2B5EF4-FFF2-40B4-BE49-F238E27FC236}">
                <a16:creationId xmlns:a16="http://schemas.microsoft.com/office/drawing/2014/main" id="{59A702A3-F7AA-470A-B727-6C61E4B6242E}"/>
              </a:ext>
            </a:extLst>
          </p:cNvPr>
          <p:cNvSpPr/>
          <p:nvPr/>
        </p:nvSpPr>
        <p:spPr>
          <a:xfrm>
            <a:off x="7165641"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X</a:t>
            </a:r>
          </a:p>
        </p:txBody>
      </p:sp>
      <p:sp>
        <p:nvSpPr>
          <p:cNvPr id="16" name="Rectangle 15">
            <a:extLst>
              <a:ext uri="{FF2B5EF4-FFF2-40B4-BE49-F238E27FC236}">
                <a16:creationId xmlns:a16="http://schemas.microsoft.com/office/drawing/2014/main" id="{824EE747-3C1D-4374-BD54-63A28771A500}"/>
              </a:ext>
            </a:extLst>
          </p:cNvPr>
          <p:cNvSpPr/>
          <p:nvPr/>
        </p:nvSpPr>
        <p:spPr>
          <a:xfrm>
            <a:off x="8806248"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Y</a:t>
            </a:r>
          </a:p>
        </p:txBody>
      </p:sp>
      <p:sp>
        <p:nvSpPr>
          <p:cNvPr id="19" name="Rectangle 18">
            <a:extLst>
              <a:ext uri="{FF2B5EF4-FFF2-40B4-BE49-F238E27FC236}">
                <a16:creationId xmlns:a16="http://schemas.microsoft.com/office/drawing/2014/main" id="{FA417292-039F-4F75-8CD3-A9E5E3B6F893}"/>
              </a:ext>
            </a:extLst>
          </p:cNvPr>
          <p:cNvSpPr/>
          <p:nvPr/>
        </p:nvSpPr>
        <p:spPr>
          <a:xfrm>
            <a:off x="10446856" y="2696916"/>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Z</a:t>
            </a:r>
          </a:p>
        </p:txBody>
      </p:sp>
    </p:spTree>
    <p:extLst>
      <p:ext uri="{BB962C8B-B14F-4D97-AF65-F5344CB8AC3E}">
        <p14:creationId xmlns:p14="http://schemas.microsoft.com/office/powerpoint/2010/main" val="3896828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BAAA-20E0-429F-A12C-E98347572706}"/>
              </a:ext>
            </a:extLst>
          </p:cNvPr>
          <p:cNvSpPr>
            <a:spLocks noGrp="1"/>
          </p:cNvSpPr>
          <p:nvPr>
            <p:ph type="title"/>
          </p:nvPr>
        </p:nvSpPr>
        <p:spPr/>
        <p:txBody>
          <a:bodyPr/>
          <a:lstStyle/>
          <a:p>
            <a:r>
              <a:rPr lang="en-US" dirty="0"/>
              <a:t>Bundles</a:t>
            </a:r>
          </a:p>
        </p:txBody>
      </p:sp>
      <p:sp>
        <p:nvSpPr>
          <p:cNvPr id="3" name="Content Placeholder 2">
            <a:extLst>
              <a:ext uri="{FF2B5EF4-FFF2-40B4-BE49-F238E27FC236}">
                <a16:creationId xmlns:a16="http://schemas.microsoft.com/office/drawing/2014/main" id="{AF31F986-112D-4DD5-A578-5B9887C8201C}"/>
              </a:ext>
            </a:extLst>
          </p:cNvPr>
          <p:cNvSpPr>
            <a:spLocks noGrp="1"/>
          </p:cNvSpPr>
          <p:nvPr>
            <p:ph idx="1"/>
          </p:nvPr>
        </p:nvSpPr>
        <p:spPr/>
        <p:txBody>
          <a:bodyPr/>
          <a:lstStyle/>
          <a:p>
            <a:r>
              <a:rPr lang="en-GB" dirty="0"/>
              <a:t>In case multiple inter-dependent components that belong to the same </a:t>
            </a:r>
            <a:r>
              <a:rPr lang="en-GB" dirty="0" err="1"/>
              <a:t>Cclass</a:t>
            </a:r>
            <a:r>
              <a:rPr lang="en-GB" dirty="0"/>
              <a:t> form part of a solution, these can be grouped into a bundle (</a:t>
            </a:r>
            <a:r>
              <a:rPr lang="en-GB" dirty="0" err="1"/>
              <a:t>Cbundle</a:t>
            </a:r>
            <a:r>
              <a:rPr lang="en-GB" dirty="0"/>
              <a:t>).</a:t>
            </a:r>
          </a:p>
          <a:p>
            <a:r>
              <a:rPr lang="en-GB" dirty="0"/>
              <a:t>A </a:t>
            </a:r>
            <a:r>
              <a:rPr lang="en-GB" dirty="0" err="1"/>
              <a:t>Cbundle</a:t>
            </a:r>
            <a:r>
              <a:rPr lang="en-GB" dirty="0"/>
              <a:t> specifies identical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several components.</a:t>
            </a:r>
          </a:p>
          <a:p>
            <a:r>
              <a:rPr lang="en-GB" dirty="0"/>
              <a:t>Components within a bundle inherit these attributes set by the bundle and cannot alter these attributes (for example component version).</a:t>
            </a:r>
          </a:p>
          <a:p>
            <a:r>
              <a:rPr lang="en-GB" dirty="0"/>
              <a:t>Bundles ensure consistency of attributes across multiple interworking components and restrict the mix and match of components within a </a:t>
            </a:r>
            <a:r>
              <a:rPr lang="en-GB" dirty="0" err="1"/>
              <a:t>Cclass</a:t>
            </a:r>
            <a:r>
              <a:rPr lang="en-GB" dirty="0"/>
              <a:t> from different software packs.</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6957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63F71B-CFD6-4E26-912F-7DF4540D1806}"/>
              </a:ext>
            </a:extLst>
          </p:cNvPr>
          <p:cNvSpPr/>
          <p:nvPr/>
        </p:nvSpPr>
        <p:spPr>
          <a:xfrm>
            <a:off x="288758" y="4043276"/>
            <a:ext cx="11608067" cy="2289632"/>
          </a:xfrm>
          <a:prstGeom prst="rect">
            <a:avLst/>
          </a:prstGeom>
          <a:solidFill>
            <a:srgbClr val="E5EC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E4485-04E8-4297-B1F6-85A98B8BE47C}"/>
              </a:ext>
            </a:extLst>
          </p:cNvPr>
          <p:cNvSpPr>
            <a:spLocks noGrp="1"/>
          </p:cNvSpPr>
          <p:nvPr>
            <p:ph type="title"/>
          </p:nvPr>
        </p:nvSpPr>
        <p:spPr/>
        <p:txBody>
          <a:bodyPr/>
          <a:lstStyle/>
          <a:p>
            <a:r>
              <a:rPr lang="en-US" dirty="0"/>
              <a:t>Relationships of packs and software components</a:t>
            </a:r>
          </a:p>
        </p:txBody>
      </p:sp>
      <p:sp>
        <p:nvSpPr>
          <p:cNvPr id="47" name="Content Placeholder 46">
            <a:extLst>
              <a:ext uri="{FF2B5EF4-FFF2-40B4-BE49-F238E27FC236}">
                <a16:creationId xmlns:a16="http://schemas.microsoft.com/office/drawing/2014/main" id="{EA3DE31F-A1AA-4392-8A50-553A795E90EE}"/>
              </a:ext>
            </a:extLst>
          </p:cNvPr>
          <p:cNvSpPr>
            <a:spLocks noGrp="1"/>
          </p:cNvSpPr>
          <p:nvPr>
            <p:ph idx="1"/>
          </p:nvPr>
        </p:nvSpPr>
        <p:spPr/>
        <p:txBody>
          <a:bodyPr/>
          <a:lstStyle/>
          <a:p>
            <a:r>
              <a:rPr lang="en-US" b="1" dirty="0"/>
              <a:t>Packs</a:t>
            </a:r>
            <a:r>
              <a:rPr lang="en-US" dirty="0"/>
              <a:t> can require other packs to be available:</a:t>
            </a:r>
          </a:p>
          <a:p>
            <a:endParaRPr lang="en-US" dirty="0"/>
          </a:p>
          <a:p>
            <a:endParaRPr lang="en-US" dirty="0"/>
          </a:p>
          <a:p>
            <a:pPr marL="0" indent="0">
              <a:buNone/>
            </a:pPr>
            <a:endParaRPr lang="en-US" dirty="0"/>
          </a:p>
          <a:p>
            <a:r>
              <a:rPr lang="en-US" b="1" dirty="0"/>
              <a:t>Components</a:t>
            </a:r>
            <a:r>
              <a:rPr lang="en-US" dirty="0"/>
              <a:t> can have dependencies on other components; either from the same or from other packs:</a:t>
            </a:r>
          </a:p>
        </p:txBody>
      </p:sp>
      <p:sp>
        <p:nvSpPr>
          <p:cNvPr id="5" name="Rectangle 4">
            <a:extLst>
              <a:ext uri="{FF2B5EF4-FFF2-40B4-BE49-F238E27FC236}">
                <a16:creationId xmlns:a16="http://schemas.microsoft.com/office/drawing/2014/main" id="{05188098-3C86-4459-B569-66FA982F4C77}"/>
              </a:ext>
            </a:extLst>
          </p:cNvPr>
          <p:cNvSpPr/>
          <p:nvPr/>
        </p:nvSpPr>
        <p:spPr bwMode="auto">
          <a:xfrm>
            <a:off x="492125"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A</a:t>
            </a:r>
          </a:p>
          <a:p>
            <a:pPr algn="ctr">
              <a:defRPr/>
            </a:pPr>
            <a:r>
              <a:rPr lang="en-US" sz="2400" dirty="0">
                <a:solidFill>
                  <a:sysClr val="windowText" lastClr="000000"/>
                </a:solidFill>
              </a:rPr>
              <a:t>Version n</a:t>
            </a:r>
            <a:endParaRPr lang="en-US" sz="2400" dirty="0">
              <a:solidFill>
                <a:sysClr val="windowText" lastClr="000000"/>
              </a:solidFill>
              <a:latin typeface="Courier New" pitchFamily="49" charset="0"/>
              <a:cs typeface="Courier New" pitchFamily="49" charset="0"/>
            </a:endParaRPr>
          </a:p>
        </p:txBody>
      </p:sp>
      <p:sp>
        <p:nvSpPr>
          <p:cNvPr id="6" name="Rectangle 5">
            <a:extLst>
              <a:ext uri="{FF2B5EF4-FFF2-40B4-BE49-F238E27FC236}">
                <a16:creationId xmlns:a16="http://schemas.microsoft.com/office/drawing/2014/main" id="{F1F19888-1B73-4F91-8803-652EA9B84767}"/>
              </a:ext>
            </a:extLst>
          </p:cNvPr>
          <p:cNvSpPr/>
          <p:nvPr/>
        </p:nvSpPr>
        <p:spPr bwMode="auto">
          <a:xfrm>
            <a:off x="5016000"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B</a:t>
            </a:r>
          </a:p>
          <a:p>
            <a:pPr algn="ctr">
              <a:defRPr/>
            </a:pPr>
            <a:r>
              <a:rPr lang="en-US" sz="2400" dirty="0">
                <a:solidFill>
                  <a:sysClr val="windowText" lastClr="000000"/>
                </a:solidFill>
              </a:rPr>
              <a:t>Version m</a:t>
            </a:r>
          </a:p>
        </p:txBody>
      </p:sp>
      <p:cxnSp>
        <p:nvCxnSpPr>
          <p:cNvPr id="8" name="Straight Arrow Connector 7">
            <a:extLst>
              <a:ext uri="{FF2B5EF4-FFF2-40B4-BE49-F238E27FC236}">
                <a16:creationId xmlns:a16="http://schemas.microsoft.com/office/drawing/2014/main" id="{D241A95B-96F2-4253-ACC6-54C86AD6670F}"/>
              </a:ext>
            </a:extLst>
          </p:cNvPr>
          <p:cNvCxnSpPr>
            <a:stCxn id="6" idx="1"/>
            <a:endCxn id="5" idx="3"/>
          </p:cNvCxnSpPr>
          <p:nvPr/>
        </p:nvCxnSpPr>
        <p:spPr>
          <a:xfrm flipH="1">
            <a:off x="2652125" y="2581372"/>
            <a:ext cx="23638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496F0D9-412A-4FAD-865F-213B27036879}"/>
              </a:ext>
            </a:extLst>
          </p:cNvPr>
          <p:cNvSpPr/>
          <p:nvPr/>
        </p:nvSpPr>
        <p:spPr bwMode="auto">
          <a:xfrm>
            <a:off x="49212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A, Version n</a:t>
            </a:r>
            <a:endParaRPr lang="en-US" sz="1600" dirty="0">
              <a:solidFill>
                <a:sysClr val="windowText" lastClr="000000"/>
              </a:solidFill>
              <a:latin typeface="Courier New" pitchFamily="49" charset="0"/>
              <a:cs typeface="Courier New" pitchFamily="49" charset="0"/>
            </a:endParaRPr>
          </a:p>
        </p:txBody>
      </p:sp>
      <p:sp>
        <p:nvSpPr>
          <p:cNvPr id="13" name="Rectangle 12">
            <a:extLst>
              <a:ext uri="{FF2B5EF4-FFF2-40B4-BE49-F238E27FC236}">
                <a16:creationId xmlns:a16="http://schemas.microsoft.com/office/drawing/2014/main" id="{267CBFD2-AB7A-4D35-94A1-A7455579B66A}"/>
              </a:ext>
            </a:extLst>
          </p:cNvPr>
          <p:cNvSpPr/>
          <p:nvPr/>
        </p:nvSpPr>
        <p:spPr>
          <a:xfrm>
            <a:off x="69301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4" name="Rectangle 13">
            <a:extLst>
              <a:ext uri="{FF2B5EF4-FFF2-40B4-BE49-F238E27FC236}">
                <a16:creationId xmlns:a16="http://schemas.microsoft.com/office/drawing/2014/main" id="{3141B33D-0B25-4EE9-AFE3-E076C05DA947}"/>
              </a:ext>
            </a:extLst>
          </p:cNvPr>
          <p:cNvSpPr/>
          <p:nvPr/>
        </p:nvSpPr>
        <p:spPr>
          <a:xfrm>
            <a:off x="235806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5" name="Rectangle 14">
            <a:extLst>
              <a:ext uri="{FF2B5EF4-FFF2-40B4-BE49-F238E27FC236}">
                <a16:creationId xmlns:a16="http://schemas.microsoft.com/office/drawing/2014/main" id="{6EDF132B-EADF-40B1-B4B0-698604E95840}"/>
              </a:ext>
            </a:extLst>
          </p:cNvPr>
          <p:cNvSpPr/>
          <p:nvPr/>
        </p:nvSpPr>
        <p:spPr>
          <a:xfrm>
            <a:off x="4023103" y="503218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sp>
        <p:nvSpPr>
          <p:cNvPr id="12" name="Rectangle 11">
            <a:extLst>
              <a:ext uri="{FF2B5EF4-FFF2-40B4-BE49-F238E27FC236}">
                <a16:creationId xmlns:a16="http://schemas.microsoft.com/office/drawing/2014/main" id="{21D78F45-7E28-4BC2-9871-C44FBF53A3BC}"/>
              </a:ext>
            </a:extLst>
          </p:cNvPr>
          <p:cNvSpPr/>
          <p:nvPr/>
        </p:nvSpPr>
        <p:spPr bwMode="auto">
          <a:xfrm>
            <a:off x="645534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B, Version m</a:t>
            </a:r>
            <a:endParaRPr lang="en-US" sz="1600" dirty="0">
              <a:solidFill>
                <a:sysClr val="windowText" lastClr="000000"/>
              </a:solidFill>
              <a:latin typeface="Courier New" pitchFamily="49" charset="0"/>
              <a:cs typeface="Courier New" pitchFamily="49" charset="0"/>
            </a:endParaRPr>
          </a:p>
        </p:txBody>
      </p:sp>
      <p:sp>
        <p:nvSpPr>
          <p:cNvPr id="16" name="Rectangle 15">
            <a:extLst>
              <a:ext uri="{FF2B5EF4-FFF2-40B4-BE49-F238E27FC236}">
                <a16:creationId xmlns:a16="http://schemas.microsoft.com/office/drawing/2014/main" id="{1C7D6E04-1133-4CD8-91AF-EB85FEAAAB5E}"/>
              </a:ext>
            </a:extLst>
          </p:cNvPr>
          <p:cNvSpPr/>
          <p:nvPr/>
        </p:nvSpPr>
        <p:spPr>
          <a:xfrm>
            <a:off x="665623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7" name="Rectangle 16">
            <a:extLst>
              <a:ext uri="{FF2B5EF4-FFF2-40B4-BE49-F238E27FC236}">
                <a16:creationId xmlns:a16="http://schemas.microsoft.com/office/drawing/2014/main" id="{620CDE0E-294A-4444-9E57-32A0720C0C94}"/>
              </a:ext>
            </a:extLst>
          </p:cNvPr>
          <p:cNvSpPr/>
          <p:nvPr/>
        </p:nvSpPr>
        <p:spPr>
          <a:xfrm>
            <a:off x="832128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8" name="Rectangle 17">
            <a:extLst>
              <a:ext uri="{FF2B5EF4-FFF2-40B4-BE49-F238E27FC236}">
                <a16:creationId xmlns:a16="http://schemas.microsoft.com/office/drawing/2014/main" id="{AB49F45A-9DEA-4BCE-9DDB-FCBFADF79DBA}"/>
              </a:ext>
            </a:extLst>
          </p:cNvPr>
          <p:cNvSpPr/>
          <p:nvPr/>
        </p:nvSpPr>
        <p:spPr>
          <a:xfrm>
            <a:off x="9986323" y="5017776"/>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cxnSp>
        <p:nvCxnSpPr>
          <p:cNvPr id="20" name="Connector: Elbow 19">
            <a:extLst>
              <a:ext uri="{FF2B5EF4-FFF2-40B4-BE49-F238E27FC236}">
                <a16:creationId xmlns:a16="http://schemas.microsoft.com/office/drawing/2014/main" id="{04BBAC81-F6B4-404D-851E-157A8F62CE41}"/>
              </a:ext>
            </a:extLst>
          </p:cNvPr>
          <p:cNvCxnSpPr>
            <a:stCxn id="17" idx="0"/>
            <a:endCxn id="14" idx="0"/>
          </p:cNvCxnSpPr>
          <p:nvPr/>
        </p:nvCxnSpPr>
        <p:spPr>
          <a:xfrm rot="16200000" flipV="1">
            <a:off x="6077671" y="2044221"/>
            <a:ext cx="12700" cy="5963220"/>
          </a:xfrm>
          <a:prstGeom prst="bentConnector3">
            <a:avLst>
              <a:gd name="adj1" fmla="val 5816843"/>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951E4FF-EF1B-47AD-83DD-69457E768190}"/>
              </a:ext>
            </a:extLst>
          </p:cNvPr>
          <p:cNvCxnSpPr>
            <a:stCxn id="15" idx="2"/>
            <a:endCxn id="18" idx="2"/>
          </p:cNvCxnSpPr>
          <p:nvPr/>
        </p:nvCxnSpPr>
        <p:spPr>
          <a:xfrm rot="5400000" flipH="1" flipV="1">
            <a:off x="7735510" y="2691369"/>
            <a:ext cx="14405" cy="5963220"/>
          </a:xfrm>
          <a:prstGeom prst="bentConnector3">
            <a:avLst>
              <a:gd name="adj1" fmla="val -3190614"/>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1DD7011-82AD-48BE-B383-6BD10C8390B7}"/>
              </a:ext>
            </a:extLst>
          </p:cNvPr>
          <p:cNvCxnSpPr>
            <a:stCxn id="17" idx="1"/>
            <a:endCxn id="16" idx="3"/>
          </p:cNvCxnSpPr>
          <p:nvPr/>
        </p:nvCxnSpPr>
        <p:spPr>
          <a:xfrm flipH="1">
            <a:off x="8132239" y="5349831"/>
            <a:ext cx="189042" cy="0"/>
          </a:xfrm>
          <a:prstGeom prst="straightConnector1">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8212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64AD37-FA14-401A-A3C0-8918658AF4E3}"/>
              </a:ext>
            </a:extLst>
          </p:cNvPr>
          <p:cNvSpPr/>
          <p:nvPr/>
        </p:nvSpPr>
        <p:spPr>
          <a:xfrm>
            <a:off x="588475" y="1312321"/>
            <a:ext cx="5295184" cy="4534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1B3104-D8E9-4A24-9F38-BDA6C0DFF7B6}"/>
              </a:ext>
            </a:extLst>
          </p:cNvPr>
          <p:cNvSpPr/>
          <p:nvPr/>
        </p:nvSpPr>
        <p:spPr>
          <a:xfrm>
            <a:off x="4263088"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26" name="Rectangle 25">
            <a:extLst>
              <a:ext uri="{FF2B5EF4-FFF2-40B4-BE49-F238E27FC236}">
                <a16:creationId xmlns:a16="http://schemas.microsoft.com/office/drawing/2014/main" id="{89396F34-D4C1-4D91-8978-7D7A0153AFD4}"/>
              </a:ext>
            </a:extLst>
          </p:cNvPr>
          <p:cNvSpPr/>
          <p:nvPr/>
        </p:nvSpPr>
        <p:spPr>
          <a:xfrm>
            <a:off x="2412738" y="4710766"/>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 name="Rectangle 3">
            <a:extLst>
              <a:ext uri="{FF2B5EF4-FFF2-40B4-BE49-F238E27FC236}">
                <a16:creationId xmlns:a16="http://schemas.microsoft.com/office/drawing/2014/main" id="{D3022A3B-8B4C-4B9B-95D2-86AE594E107B}"/>
              </a:ext>
            </a:extLst>
          </p:cNvPr>
          <p:cNvSpPr/>
          <p:nvPr/>
        </p:nvSpPr>
        <p:spPr>
          <a:xfrm>
            <a:off x="588476" y="1614400"/>
            <a:ext cx="5295184" cy="2772962"/>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a:t>
            </a:r>
          </a:p>
          <a:p>
            <a:r>
              <a:rPr lang="en-US" sz="2000" dirty="0">
                <a:solidFill>
                  <a:schemeClr val="bg1"/>
                </a:solidFill>
              </a:rPr>
              <a:t>component</a:t>
            </a:r>
          </a:p>
        </p:txBody>
      </p:sp>
      <p:sp>
        <p:nvSpPr>
          <p:cNvPr id="53" name="Rectangle 52">
            <a:extLst>
              <a:ext uri="{FF2B5EF4-FFF2-40B4-BE49-F238E27FC236}">
                <a16:creationId xmlns:a16="http://schemas.microsoft.com/office/drawing/2014/main" id="{F3D54AAF-60E8-439F-8259-41A31ABB82FA}"/>
              </a:ext>
            </a:extLst>
          </p:cNvPr>
          <p:cNvSpPr/>
          <p:nvPr/>
        </p:nvSpPr>
        <p:spPr>
          <a:xfrm>
            <a:off x="869865" y="3411744"/>
            <a:ext cx="4836343"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a:xfrm>
            <a:off x="492125" y="240954"/>
            <a:ext cx="11180763" cy="666750"/>
          </a:xfrm>
        </p:spPr>
        <p:txBody>
          <a:bodyPr/>
          <a:lstStyle/>
          <a:p>
            <a:r>
              <a:rPr lang="en-US" dirty="0"/>
              <a:t>Central API Interface definition for software components</a:t>
            </a:r>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6212284" y="1380632"/>
            <a:ext cx="5569406" cy="4044222"/>
          </a:xfrm>
        </p:spPr>
        <p:txBody>
          <a:bodyPr/>
          <a:lstStyle/>
          <a:p>
            <a:pPr marL="0" indent="0">
              <a:buNone/>
            </a:pPr>
            <a:r>
              <a:rPr lang="en-GB" sz="2000" dirty="0"/>
              <a:t>A common problem: API headers evolve over time. </a:t>
            </a:r>
          </a:p>
          <a:p>
            <a:pPr marL="0" indent="0">
              <a:buNone/>
            </a:pPr>
            <a:r>
              <a:rPr lang="en-GB" sz="2000" dirty="0"/>
              <a:t>A central </a:t>
            </a:r>
            <a:r>
              <a:rPr lang="en-GB" sz="2000" dirty="0">
                <a:hlinkClick r:id="rId3"/>
              </a:rPr>
              <a:t>API</a:t>
            </a:r>
            <a:r>
              <a:rPr lang="en-GB" sz="2000" dirty="0"/>
              <a:t> definition shares header file and documentation of an </a:t>
            </a:r>
            <a:r>
              <a:rPr lang="en-GB" sz="2000" dirty="0">
                <a:hlinkClick r:id="rId4"/>
              </a:rPr>
              <a:t>API interface</a:t>
            </a:r>
            <a:r>
              <a:rPr lang="en-GB" sz="2000" dirty="0"/>
              <a:t> across multiple other software components to ensure consistency.</a:t>
            </a:r>
          </a:p>
          <a:p>
            <a:pPr marL="0" indent="0">
              <a:buNone/>
            </a:pPr>
            <a:r>
              <a:rPr lang="en-GB" sz="2000" dirty="0"/>
              <a:t>The </a:t>
            </a:r>
            <a:r>
              <a:rPr lang="en-GB" sz="2000" dirty="0">
                <a:hlinkClick r:id="rId4"/>
              </a:rPr>
              <a:t>API interface</a:t>
            </a:r>
            <a:r>
              <a:rPr lang="en-GB" sz="2000" dirty="0"/>
              <a:t> is distributed separate or as part of the software component that consumes this interface. The API header file is therefore.</a:t>
            </a:r>
          </a:p>
          <a:p>
            <a:pPr marL="0" indent="0">
              <a:buNone/>
            </a:pPr>
            <a:r>
              <a:rPr lang="en-US" sz="2000" dirty="0"/>
              <a:t>An example is the </a:t>
            </a:r>
            <a:r>
              <a:rPr lang="en-US" sz="2000" dirty="0">
                <a:hlinkClick r:id="rId5"/>
              </a:rPr>
              <a:t>CMSIS-Driver pack</a:t>
            </a:r>
            <a:r>
              <a:rPr lang="en-US" sz="2000" dirty="0"/>
              <a:t> that contains various Ethernet and Flash drivers – all compatible with the CMSIS-Driver APIs that are published in the CMSIS Pack.</a:t>
            </a:r>
            <a:endParaRPr lang="en-GB" sz="2000" dirty="0"/>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2507421" y="1937494"/>
            <a:ext cx="1476000" cy="60857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2508671" y="272899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V="1">
            <a:off x="3246672" y="1328925"/>
            <a:ext cx="0" cy="6085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2789B9A-EEA4-4577-8CE4-BC9DE5A4D2CE}"/>
              </a:ext>
            </a:extLst>
          </p:cNvPr>
          <p:cNvSpPr txBox="1"/>
          <p:nvPr/>
        </p:nvSpPr>
        <p:spPr>
          <a:xfrm>
            <a:off x="3427269" y="1328204"/>
            <a:ext cx="1112303" cy="2492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kern="1200" dirty="0">
                <a:solidFill>
                  <a:schemeClr val="tx2"/>
                </a:solidFill>
                <a:latin typeface="+mn-lt"/>
                <a:ea typeface="+mn-ea"/>
                <a:cs typeface="+mn-cs"/>
              </a:rPr>
              <a:t>Interfaces</a:t>
            </a:r>
          </a:p>
        </p:txBody>
      </p:sp>
      <p:sp>
        <p:nvSpPr>
          <p:cNvPr id="19" name="Snip Single Corner Rectangle 8">
            <a:extLst>
              <a:ext uri="{FF2B5EF4-FFF2-40B4-BE49-F238E27FC236}">
                <a16:creationId xmlns:a16="http://schemas.microsoft.com/office/drawing/2014/main" id="{3F551575-6118-471B-9401-411A3F399F2A}"/>
              </a:ext>
            </a:extLst>
          </p:cNvPr>
          <p:cNvSpPr/>
          <p:nvPr/>
        </p:nvSpPr>
        <p:spPr bwMode="auto">
          <a:xfrm>
            <a:off x="2508671" y="351314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23" name="Rectangle 22">
            <a:extLst>
              <a:ext uri="{FF2B5EF4-FFF2-40B4-BE49-F238E27FC236}">
                <a16:creationId xmlns:a16="http://schemas.microsoft.com/office/drawing/2014/main" id="{8A6FE7DF-1288-418E-92D8-2E73F4F52F95}"/>
              </a:ext>
            </a:extLst>
          </p:cNvPr>
          <p:cNvSpPr/>
          <p:nvPr/>
        </p:nvSpPr>
        <p:spPr>
          <a:xfrm>
            <a:off x="588475"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24" name="Snip Single Corner Rectangle 8">
            <a:extLst>
              <a:ext uri="{FF2B5EF4-FFF2-40B4-BE49-F238E27FC236}">
                <a16:creationId xmlns:a16="http://schemas.microsoft.com/office/drawing/2014/main" id="{F5F7AAFE-B1C4-4700-951A-BA4710228F12}"/>
              </a:ext>
            </a:extLst>
          </p:cNvPr>
          <p:cNvSpPr/>
          <p:nvPr/>
        </p:nvSpPr>
        <p:spPr bwMode="auto">
          <a:xfrm>
            <a:off x="740950" y="4934406"/>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2" name="Straight Arrow Connector 21">
            <a:extLst>
              <a:ext uri="{FF2B5EF4-FFF2-40B4-BE49-F238E27FC236}">
                <a16:creationId xmlns:a16="http://schemas.microsoft.com/office/drawing/2014/main" id="{E36F0FC6-524F-4D6D-9B47-72A89C6919C4}"/>
              </a:ext>
            </a:extLst>
          </p:cNvPr>
          <p:cNvCxnSpPr>
            <a:cxnSpLocks/>
            <a:stCxn id="24" idx="3"/>
            <a:endCxn id="19" idx="1"/>
          </p:cNvCxnSpPr>
          <p:nvPr/>
        </p:nvCxnSpPr>
        <p:spPr>
          <a:xfrm flipV="1">
            <a:off x="1398044" y="4124417"/>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Snip Single Corner Rectangle 8">
            <a:extLst>
              <a:ext uri="{FF2B5EF4-FFF2-40B4-BE49-F238E27FC236}">
                <a16:creationId xmlns:a16="http://schemas.microsoft.com/office/drawing/2014/main" id="{398BAFA4-838A-4106-9D41-EBD624F3CC5C}"/>
              </a:ext>
            </a:extLst>
          </p:cNvPr>
          <p:cNvSpPr/>
          <p:nvPr/>
        </p:nvSpPr>
        <p:spPr bwMode="auto">
          <a:xfrm>
            <a:off x="258667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6" name="Snip Single Corner Rectangle 8">
            <a:extLst>
              <a:ext uri="{FF2B5EF4-FFF2-40B4-BE49-F238E27FC236}">
                <a16:creationId xmlns:a16="http://schemas.microsoft.com/office/drawing/2014/main" id="{5AA4E542-6816-412F-910C-FAFFE9C4DDA9}"/>
              </a:ext>
            </a:extLst>
          </p:cNvPr>
          <p:cNvSpPr/>
          <p:nvPr/>
        </p:nvSpPr>
        <p:spPr bwMode="auto">
          <a:xfrm>
            <a:off x="439409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48" name="Straight Arrow Connector 47">
            <a:extLst>
              <a:ext uri="{FF2B5EF4-FFF2-40B4-BE49-F238E27FC236}">
                <a16:creationId xmlns:a16="http://schemas.microsoft.com/office/drawing/2014/main" id="{FD6DB33E-12A8-48CB-B108-07168248A9FC}"/>
              </a:ext>
            </a:extLst>
          </p:cNvPr>
          <p:cNvCxnSpPr>
            <a:cxnSpLocks/>
            <a:stCxn id="46" idx="3"/>
            <a:endCxn id="19" idx="1"/>
          </p:cNvCxnSpPr>
          <p:nvPr/>
        </p:nvCxnSpPr>
        <p:spPr>
          <a:xfrm flipH="1" flipV="1">
            <a:off x="3246671" y="4124417"/>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31B1AEF-9A79-42D9-873D-FD90883784F4}"/>
              </a:ext>
            </a:extLst>
          </p:cNvPr>
          <p:cNvCxnSpPr>
            <a:cxnSpLocks/>
            <a:stCxn id="43" idx="3"/>
            <a:endCxn id="19" idx="1"/>
          </p:cNvCxnSpPr>
          <p:nvPr/>
        </p:nvCxnSpPr>
        <p:spPr>
          <a:xfrm flipV="1">
            <a:off x="3243772" y="4124417"/>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Snip Single Corner Rectangle 8">
            <a:extLst>
              <a:ext uri="{FF2B5EF4-FFF2-40B4-BE49-F238E27FC236}">
                <a16:creationId xmlns:a16="http://schemas.microsoft.com/office/drawing/2014/main" id="{A8696E9E-9E22-4281-A720-A96D7C60359E}"/>
              </a:ext>
            </a:extLst>
          </p:cNvPr>
          <p:cNvSpPr/>
          <p:nvPr/>
        </p:nvSpPr>
        <p:spPr bwMode="auto">
          <a:xfrm>
            <a:off x="4143337" y="3529991"/>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spTree>
    <p:extLst>
      <p:ext uri="{BB962C8B-B14F-4D97-AF65-F5344CB8AC3E}">
        <p14:creationId xmlns:p14="http://schemas.microsoft.com/office/powerpoint/2010/main" val="2294067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5F78-6B79-4924-98AF-FCAE71D0F670}"/>
              </a:ext>
            </a:extLst>
          </p:cNvPr>
          <p:cNvSpPr>
            <a:spLocks noGrp="1"/>
          </p:cNvSpPr>
          <p:nvPr>
            <p:ph type="title"/>
          </p:nvPr>
        </p:nvSpPr>
        <p:spPr/>
        <p:txBody>
          <a:bodyPr/>
          <a:lstStyle/>
          <a:p>
            <a:r>
              <a:rPr lang="en-US" dirty="0"/>
              <a:t>API components</a:t>
            </a:r>
          </a:p>
        </p:txBody>
      </p:sp>
      <p:sp>
        <p:nvSpPr>
          <p:cNvPr id="3" name="Content Placeholder 2">
            <a:extLst>
              <a:ext uri="{FF2B5EF4-FFF2-40B4-BE49-F238E27FC236}">
                <a16:creationId xmlns:a16="http://schemas.microsoft.com/office/drawing/2014/main" id="{1DBE1937-13F2-46E2-AE20-3E9C3171D2E0}"/>
              </a:ext>
            </a:extLst>
          </p:cNvPr>
          <p:cNvSpPr>
            <a:spLocks noGrp="1"/>
          </p:cNvSpPr>
          <p:nvPr>
            <p:ph idx="1"/>
          </p:nvPr>
        </p:nvSpPr>
        <p:spPr/>
        <p:txBody>
          <a:bodyPr/>
          <a:lstStyle/>
          <a:p>
            <a:r>
              <a:rPr lang="en-GB" dirty="0"/>
              <a:t>An API is a special form of a software component that only defines a C/C++ Application Programming Interface (API).</a:t>
            </a:r>
          </a:p>
          <a:p>
            <a:r>
              <a:rPr lang="en-GB" dirty="0"/>
              <a:t>An API does not contain the actual implementation (usually provided by source code or library files) and cannot be selected in a development tool. One example is the CMSIS-RTOS API, which is specified as part of CMSIS. However, the actual RTOS implementation is provided by different vendors.</a:t>
            </a:r>
          </a:p>
          <a:p>
            <a:r>
              <a:rPr lang="en-GB" dirty="0"/>
              <a:t>An API consists of a name, a brief description as well as one or more header files. It references a document containing the specification of the API.</a:t>
            </a:r>
            <a:endParaRPr lang="en-US" dirty="0"/>
          </a:p>
        </p:txBody>
      </p:sp>
    </p:spTree>
    <p:extLst>
      <p:ext uri="{BB962C8B-B14F-4D97-AF65-F5344CB8AC3E}">
        <p14:creationId xmlns:p14="http://schemas.microsoft.com/office/powerpoint/2010/main" val="25215267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6081032" y="154632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6081034" y="3909456"/>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6081032" y="5091021"/>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6081032"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8826510"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3335554" y="27278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492125" y="5970134"/>
            <a:ext cx="2340000" cy="360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Vendor 1 Pack</a:t>
            </a:r>
          </a:p>
        </p:txBody>
      </p:sp>
      <p:sp>
        <p:nvSpPr>
          <p:cNvPr id="14" name="Rectangle 13">
            <a:extLst>
              <a:ext uri="{FF2B5EF4-FFF2-40B4-BE49-F238E27FC236}">
                <a16:creationId xmlns:a16="http://schemas.microsoft.com/office/drawing/2014/main" id="{84D731BA-FED1-47F7-8C06-A0F55512B766}"/>
              </a:ext>
            </a:extLst>
          </p:cNvPr>
          <p:cNvSpPr/>
          <p:nvPr/>
        </p:nvSpPr>
        <p:spPr>
          <a:xfrm>
            <a:off x="492125" y="4563646"/>
            <a:ext cx="2340000"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492125" y="5031646"/>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492125" y="5500890"/>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3335554" y="39094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3335554" y="5091021"/>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stCxn id="5" idx="2"/>
            <a:endCxn id="9" idx="0"/>
          </p:cNvCxnSpPr>
          <p:nvPr/>
        </p:nvCxnSpPr>
        <p:spPr>
          <a:xfrm rot="16200000" flipH="1">
            <a:off x="8320989"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6948250" y="2425108"/>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stCxn id="5" idx="2"/>
            <a:endCxn id="10" idx="0"/>
          </p:cNvCxnSpPr>
          <p:nvPr/>
        </p:nvCxnSpPr>
        <p:spPr>
          <a:xfrm rot="5400000">
            <a:off x="5575511"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4505554" y="33038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4505554" y="44854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7251032" y="33038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7251032" y="44854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8421032" y="30158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912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an NXP LPC54108 without MAC</a:t>
            </a:r>
          </a:p>
        </p:txBody>
      </p:sp>
      <p:sp>
        <p:nvSpPr>
          <p:cNvPr id="5" name="Rectangle 4">
            <a:extLst>
              <a:ext uri="{FF2B5EF4-FFF2-40B4-BE49-F238E27FC236}">
                <a16:creationId xmlns:a16="http://schemas.microsoft.com/office/drawing/2014/main" id="{2AA7B0B0-3AE9-45DB-A4D8-D92136B99785}"/>
              </a:ext>
            </a:extLst>
          </p:cNvPr>
          <p:cNvSpPr/>
          <p:nvPr/>
        </p:nvSpPr>
        <p:spPr>
          <a:xfrm>
            <a:off x="3579664" y="163907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Network:Socket:TCP</a:t>
            </a:r>
            <a:endParaRPr lang="en-US" sz="1600" dirty="0"/>
          </a:p>
        </p:txBody>
      </p:sp>
      <p:sp>
        <p:nvSpPr>
          <p:cNvPr id="6" name="Rectangle 5">
            <a:extLst>
              <a:ext uri="{FF2B5EF4-FFF2-40B4-BE49-F238E27FC236}">
                <a16:creationId xmlns:a16="http://schemas.microsoft.com/office/drawing/2014/main" id="{DB662597-993E-4F7F-98C7-AD870E6F9CC5}"/>
              </a:ext>
            </a:extLst>
          </p:cNvPr>
          <p:cNvSpPr/>
          <p:nvPr/>
        </p:nvSpPr>
        <p:spPr>
          <a:xfrm>
            <a:off x="3582634" y="3995856"/>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Ethernet MAC and PHY</a:t>
            </a:r>
          </a:p>
        </p:txBody>
      </p:sp>
      <p:sp>
        <p:nvSpPr>
          <p:cNvPr id="7" name="Rectangle 6">
            <a:extLst>
              <a:ext uri="{FF2B5EF4-FFF2-40B4-BE49-F238E27FC236}">
                <a16:creationId xmlns:a16="http://schemas.microsoft.com/office/drawing/2014/main" id="{FAD5EBF3-1BAD-4301-8965-FB78A5B4C097}"/>
              </a:ext>
            </a:extLst>
          </p:cNvPr>
          <p:cNvSpPr/>
          <p:nvPr/>
        </p:nvSpPr>
        <p:spPr>
          <a:xfrm>
            <a:off x="3582632"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 SPI</a:t>
            </a:r>
          </a:p>
        </p:txBody>
      </p:sp>
      <p:sp>
        <p:nvSpPr>
          <p:cNvPr id="8" name="Rectangle 7">
            <a:extLst>
              <a:ext uri="{FF2B5EF4-FFF2-40B4-BE49-F238E27FC236}">
                <a16:creationId xmlns:a16="http://schemas.microsoft.com/office/drawing/2014/main" id="{5F559EC6-3CEC-4D25-B715-B8E89680E8C5}"/>
              </a:ext>
            </a:extLst>
          </p:cNvPr>
          <p:cNvSpPr/>
          <p:nvPr/>
        </p:nvSpPr>
        <p:spPr>
          <a:xfrm>
            <a:off x="3582632"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Network:Interface:ETH</a:t>
            </a:r>
            <a:endParaRPr lang="en-US" sz="1600" dirty="0"/>
          </a:p>
        </p:txBody>
      </p:sp>
      <p:sp>
        <p:nvSpPr>
          <p:cNvPr id="9" name="Rectangle 8">
            <a:extLst>
              <a:ext uri="{FF2B5EF4-FFF2-40B4-BE49-F238E27FC236}">
                <a16:creationId xmlns:a16="http://schemas.microsoft.com/office/drawing/2014/main" id="{B207CCC3-4ED3-4808-AC5F-679961343F18}"/>
              </a:ext>
            </a:extLst>
          </p:cNvPr>
          <p:cNvSpPr/>
          <p:nvPr/>
        </p:nvSpPr>
        <p:spPr>
          <a:xfrm>
            <a:off x="6328110"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p>
          <a:p>
            <a:r>
              <a:rPr lang="en-US" sz="1600" dirty="0"/>
              <a:t>  </a:t>
            </a:r>
            <a:r>
              <a:rPr lang="en-US" sz="1600" dirty="0" err="1"/>
              <a:t>Network:CORE</a:t>
            </a:r>
            <a:endParaRPr lang="en-US" sz="1600" dirty="0"/>
          </a:p>
        </p:txBody>
      </p:sp>
      <p:sp>
        <p:nvSpPr>
          <p:cNvPr id="10" name="Rectangle 9">
            <a:extLst>
              <a:ext uri="{FF2B5EF4-FFF2-40B4-BE49-F238E27FC236}">
                <a16:creationId xmlns:a16="http://schemas.microsoft.com/office/drawing/2014/main" id="{2CDE035B-84AF-42A2-B82A-010BB662026D}"/>
              </a:ext>
            </a:extLst>
          </p:cNvPr>
          <p:cNvSpPr/>
          <p:nvPr/>
        </p:nvSpPr>
        <p:spPr>
          <a:xfrm>
            <a:off x="837154" y="28142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CMSIS:CMSIS-RTOS2:RTX</a:t>
            </a:r>
          </a:p>
        </p:txBody>
      </p:sp>
      <p:sp>
        <p:nvSpPr>
          <p:cNvPr id="13" name="Rectangle 12">
            <a:extLst>
              <a:ext uri="{FF2B5EF4-FFF2-40B4-BE49-F238E27FC236}">
                <a16:creationId xmlns:a16="http://schemas.microsoft.com/office/drawing/2014/main" id="{DF483133-57B3-4A5B-8C13-C8965A2AE528}"/>
              </a:ext>
            </a:extLst>
          </p:cNvPr>
          <p:cNvSpPr/>
          <p:nvPr/>
        </p:nvSpPr>
        <p:spPr>
          <a:xfrm>
            <a:off x="6741724" y="5854934"/>
            <a:ext cx="3799075" cy="360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1724" y="4448446"/>
            <a:ext cx="3799075"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1724" y="4916446"/>
            <a:ext cx="3799075"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1724" y="5385690"/>
            <a:ext cx="3799075"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837154" y="39958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837154"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Device:Startup</a:t>
            </a:r>
            <a:endParaRPr lang="en-US" sz="1600"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824280" y="1140460"/>
            <a:ext cx="599215" cy="2748446"/>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cxnSpLocks/>
            <a:endCxn id="8" idx="0"/>
          </p:cNvCxnSpPr>
          <p:nvPr/>
        </p:nvCxnSpPr>
        <p:spPr>
          <a:xfrm rot="5400000">
            <a:off x="4456201" y="2511507"/>
            <a:ext cx="599215" cy="6352"/>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3078802" y="1143428"/>
            <a:ext cx="599215" cy="274251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2007154" y="33902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2007154" y="45718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cxnSpLocks/>
            <a:stCxn id="8" idx="2"/>
            <a:endCxn id="6" idx="0"/>
          </p:cNvCxnSpPr>
          <p:nvPr/>
        </p:nvCxnSpPr>
        <p:spPr>
          <a:xfrm>
            <a:off x="4752632" y="33902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752632" y="45718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cxnSpLocks/>
            <a:stCxn id="8" idx="3"/>
            <a:endCxn id="9" idx="1"/>
          </p:cNvCxnSpPr>
          <p:nvPr/>
        </p:nvCxnSpPr>
        <p:spPr>
          <a:xfrm>
            <a:off x="5922632" y="31022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581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D59C-BB6D-42FE-A3A5-D019DC03E4FF}"/>
              </a:ext>
            </a:extLst>
          </p:cNvPr>
          <p:cNvSpPr>
            <a:spLocks noGrp="1"/>
          </p:cNvSpPr>
          <p:nvPr>
            <p:ph type="title"/>
          </p:nvPr>
        </p:nvSpPr>
        <p:spPr/>
        <p:txBody>
          <a:bodyPr/>
          <a:lstStyle/>
          <a:p>
            <a:r>
              <a:rPr lang="en-US" dirty="0"/>
              <a:t>Managing software components in a project</a:t>
            </a:r>
          </a:p>
        </p:txBody>
      </p:sp>
      <p:sp>
        <p:nvSpPr>
          <p:cNvPr id="3" name="Text Placeholder 2">
            <a:extLst>
              <a:ext uri="{FF2B5EF4-FFF2-40B4-BE49-F238E27FC236}">
                <a16:creationId xmlns:a16="http://schemas.microsoft.com/office/drawing/2014/main" id="{3FCC22BB-A86D-4681-922B-6B604BB6113F}"/>
              </a:ext>
            </a:extLst>
          </p:cNvPr>
          <p:cNvSpPr>
            <a:spLocks noGrp="1"/>
          </p:cNvSpPr>
          <p:nvPr>
            <p:ph type="body" sz="quarter" idx="13"/>
          </p:nvPr>
        </p:nvSpPr>
        <p:spPr/>
        <p:txBody>
          <a:bodyPr/>
          <a:lstStyle/>
          <a:p>
            <a:r>
              <a:rPr lang="en-US" dirty="0"/>
              <a:t>Pack manager creates </a:t>
            </a:r>
            <a:r>
              <a:rPr lang="en-US" dirty="0" err="1"/>
              <a:t>RTE_Components.h</a:t>
            </a:r>
            <a:r>
              <a:rPr lang="en-US" dirty="0"/>
              <a:t> header file</a:t>
            </a:r>
          </a:p>
        </p:txBody>
      </p:sp>
      <p:sp>
        <p:nvSpPr>
          <p:cNvPr id="4" name="Content Placeholder 3">
            <a:extLst>
              <a:ext uri="{FF2B5EF4-FFF2-40B4-BE49-F238E27FC236}">
                <a16:creationId xmlns:a16="http://schemas.microsoft.com/office/drawing/2014/main" id="{582F8A5D-C2FA-4986-AF3D-208CFCB73F21}"/>
              </a:ext>
            </a:extLst>
          </p:cNvPr>
          <p:cNvSpPr>
            <a:spLocks noGrp="1"/>
          </p:cNvSpPr>
          <p:nvPr>
            <p:ph idx="1"/>
          </p:nvPr>
        </p:nvSpPr>
        <p:spPr/>
        <p:txBody>
          <a:bodyPr/>
          <a:lstStyle/>
          <a:p>
            <a:pPr marL="0" indent="0">
              <a:buNone/>
            </a:pPr>
            <a:r>
              <a:rPr lang="en-US" dirty="0" err="1"/>
              <a:t>RTE_Components.h</a:t>
            </a:r>
            <a:r>
              <a:rPr lang="en-US" dirty="0"/>
              <a:t> is an inventory file that contains:</a:t>
            </a:r>
          </a:p>
          <a:p>
            <a:r>
              <a:rPr lang="en-US" dirty="0" err="1"/>
              <a:t>CMSIS_device_header</a:t>
            </a:r>
            <a:r>
              <a:rPr lang="en-US" dirty="0"/>
              <a:t> #define for generic access to the selected device’s header file</a:t>
            </a:r>
          </a:p>
          <a:p>
            <a:r>
              <a:rPr lang="en-US" dirty="0"/>
              <a:t>All defines that are generated out of components from PDSC files:</a:t>
            </a:r>
          </a:p>
          <a:p>
            <a:pPr marL="0" lvl="0" indent="0" eaLnBrk="0" hangingPunct="0">
              <a:spcBef>
                <a:spcPct val="0"/>
              </a:spcBef>
              <a:spcAft>
                <a:spcPct val="0"/>
              </a:spcAft>
              <a:buClrTx/>
              <a:buNone/>
            </a:pPr>
            <a:r>
              <a:rPr lang="en-US" sz="1200" b="1" dirty="0">
                <a:solidFill>
                  <a:srgbClr val="0000FF"/>
                </a:solidFill>
                <a:latin typeface="Courier New" panose="02070309020205020404" pitchFamily="49" charset="0"/>
                <a:ea typeface="ＭＳ Ｐゴシック" panose="020B0600070205080204" pitchFamily="34" charset="-128"/>
                <a:cs typeface="+mn-cs"/>
              </a:rPr>
              <a:t>&lt;component</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Cgroup</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"Core"</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Cversion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"10.0.1"</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FF0000"/>
                </a:solidFill>
                <a:latin typeface="Courier New" panose="02070309020205020404" pitchFamily="49" charset="0"/>
                <a:ea typeface="ＭＳ Ｐゴシック" panose="020B0600070205080204" pitchFamily="34" charset="-128"/>
                <a:cs typeface="+mn-cs"/>
              </a:rPr>
              <a:t>condition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err="1">
                <a:solidFill>
                  <a:srgbClr val="8000FF"/>
                </a:solidFill>
                <a:latin typeface="Courier New" panose="02070309020205020404" pitchFamily="49" charset="0"/>
                <a:ea typeface="ＭＳ Ｐゴシック" panose="020B0600070205080204" pitchFamily="34" charset="-128"/>
                <a:cs typeface="+mn-cs"/>
              </a:rPr>
              <a:t>FreeRTOS</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r>
              <a:rPr lang="en-US" sz="1200" b="1" dirty="0">
                <a:solidFill>
                  <a:srgbClr val="000000"/>
                </a:solidFill>
                <a:latin typeface="Courier New" panose="02070309020205020404" pitchFamily="49" charset="0"/>
                <a:ea typeface="ＭＳ Ｐゴシック" panose="020B0600070205080204" pitchFamily="34" charset="-128"/>
                <a:cs typeface="+mn-cs"/>
              </a:rPr>
              <a:t>Core components API (Kernel, Tasks, Semaphores, Mutexes, Queues)</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r>
              <a:rPr lang="en-US" sz="1200" b="1" dirty="0">
                <a:solidFill>
                  <a:srgbClr val="000000"/>
                </a:solidFill>
                <a:latin typeface="Courier New" panose="02070309020205020404" pitchFamily="49" charset="0"/>
                <a:ea typeface="ＭＳ Ｐゴシック" panose="020B0600070205080204" pitchFamily="34" charset="-128"/>
                <a:cs typeface="+mn-cs"/>
              </a:rPr>
              <a:t> #define </a:t>
            </a:r>
            <a:r>
              <a:rPr lang="en-US" sz="1200" b="1" dirty="0" err="1">
                <a:solidFill>
                  <a:srgbClr val="000000"/>
                </a:solidFill>
                <a:latin typeface="Courier New" panose="02070309020205020404" pitchFamily="49" charset="0"/>
                <a:ea typeface="ＭＳ Ｐゴシック" panose="020B0600070205080204" pitchFamily="34" charset="-128"/>
                <a:cs typeface="+mn-cs"/>
              </a:rPr>
              <a:t>RTE_RTOS_FreeRTOS_CORE</a:t>
            </a:r>
            <a:r>
              <a:rPr lang="en-US" sz="1200" b="1" dirty="0">
                <a:solidFill>
                  <a:srgbClr val="000000"/>
                </a:solidFill>
                <a:latin typeface="Courier New" panose="02070309020205020404" pitchFamily="49" charset="0"/>
                <a:ea typeface="ＭＳ Ｐゴシック" panose="020B0600070205080204" pitchFamily="34" charset="-128"/>
                <a:cs typeface="+mn-cs"/>
              </a:rPr>
              <a:t> /* RTOS </a:t>
            </a:r>
            <a:r>
              <a:rPr lang="en-US" sz="1200" b="1" dirty="0" err="1">
                <a:solidFill>
                  <a:srgbClr val="000000"/>
                </a:solidFill>
                <a:latin typeface="Courier New" panose="02070309020205020404" pitchFamily="49" charset="0"/>
                <a:ea typeface="ＭＳ Ｐゴシック" panose="020B0600070205080204" pitchFamily="34" charset="-128"/>
                <a:cs typeface="+mn-cs"/>
              </a:rPr>
              <a:t>FreeRTOS</a:t>
            </a:r>
            <a:r>
              <a:rPr lang="en-US" sz="1200" b="1" dirty="0">
                <a:solidFill>
                  <a:srgbClr val="000000"/>
                </a:solidFill>
                <a:latin typeface="Courier New" panose="02070309020205020404" pitchFamily="49" charset="0"/>
                <a:ea typeface="ＭＳ Ｐゴシック" panose="020B0600070205080204" pitchFamily="34" charset="-128"/>
                <a:cs typeface="+mn-cs"/>
              </a:rPr>
              <a:t> Core */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  . . .</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&lt;/component&gt;</a:t>
            </a:r>
            <a:endParaRPr lang="en-US" sz="1200" dirty="0">
              <a:solidFill>
                <a:prstClr val="black"/>
              </a:solidFill>
              <a:latin typeface="Calibri" panose="020F0502020204030204" pitchFamily="34" charset="0"/>
              <a:ea typeface="ＭＳ Ｐゴシック" panose="020B0600070205080204" pitchFamily="34" charset="-128"/>
              <a:cs typeface="+mn-cs"/>
            </a:endParaRPr>
          </a:p>
          <a:p>
            <a:r>
              <a:rPr lang="en-US" dirty="0"/>
              <a:t>Is added to the </a:t>
            </a:r>
            <a:r>
              <a:rPr lang="en-US" dirty="0" err="1"/>
              <a:t>RTE_Components.h</a:t>
            </a:r>
            <a:r>
              <a:rPr lang="en-US" dirty="0"/>
              <a:t> file:</a:t>
            </a:r>
          </a:p>
          <a:p>
            <a:pPr marL="0" indent="0">
              <a:buNone/>
            </a:pP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Auto generated Run-Time-Environment Component Configuration File</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 Do not modify ! ***</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a:t>
            </a:r>
            <a:r>
              <a:rPr lang="en-US" sz="1200" dirty="0" err="1">
                <a:solidFill>
                  <a:srgbClr val="804000"/>
                </a:solidFill>
                <a:latin typeface="Courier New" panose="02070309020205020404" pitchFamily="49" charset="0"/>
              </a:rPr>
              <a:t>ifndef</a:t>
            </a:r>
            <a:r>
              <a:rPr lang="en-US" sz="1200" dirty="0">
                <a:solidFill>
                  <a:srgbClr val="804000"/>
                </a:solidFill>
                <a:latin typeface="Courier New" panose="02070309020205020404" pitchFamily="49" charset="0"/>
              </a:rPr>
              <a:t> RTE_COMPONENTS_H</a:t>
            </a: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RTE_COMPONENTS_H</a:t>
            </a:r>
            <a:br>
              <a:rPr lang="en-US" sz="1200" dirty="0">
                <a:solidFill>
                  <a:srgbClr val="804000"/>
                </a:solidFill>
                <a:latin typeface="Courier New" panose="02070309020205020404" pitchFamily="49" charset="0"/>
              </a:rPr>
            </a:br>
            <a:r>
              <a:rPr lang="en-US" sz="1200" dirty="0">
                <a:solidFill>
                  <a:srgbClr val="008000"/>
                </a:solidFill>
                <a:latin typeface="Courier New" panose="02070309020205020404" pitchFamily="49" charset="0"/>
              </a:rPr>
              <a:t>/* Define the Device Header File: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CMSIS_device_header</a:t>
            </a:r>
            <a:r>
              <a:rPr lang="en-US" sz="1200" dirty="0">
                <a:solidFill>
                  <a:srgbClr val="804000"/>
                </a:solidFill>
                <a:latin typeface="Courier New" panose="02070309020205020404" pitchFamily="49" charset="0"/>
              </a:rPr>
              <a:t> "ARMCM3.h“</a:t>
            </a:r>
            <a:br>
              <a:rPr lang="en-US" sz="1200" dirty="0">
                <a:solidFill>
                  <a:srgbClr val="804000"/>
                </a:solidFill>
                <a:latin typeface="Courier New" panose="02070309020205020404" pitchFamily="49" charset="0"/>
              </a:rPr>
            </a:b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RTE_RTOS_FreeRTOS_CORE</a:t>
            </a:r>
            <a:r>
              <a:rPr lang="en-US" sz="1200" dirty="0">
                <a:solidFill>
                  <a:srgbClr val="804000"/>
                </a:solidFill>
                <a:latin typeface="Courier New" panose="02070309020205020404" pitchFamily="49" charset="0"/>
              </a:rPr>
              <a:t> </a:t>
            </a:r>
            <a:r>
              <a:rPr lang="en-US" sz="1200" dirty="0">
                <a:solidFill>
                  <a:srgbClr val="008000"/>
                </a:solidFill>
                <a:latin typeface="Courier New" panose="02070309020205020404" pitchFamily="49" charset="0"/>
              </a:rPr>
              <a:t>/* RTOS </a:t>
            </a:r>
            <a:r>
              <a:rPr lang="en-US" sz="1200" dirty="0" err="1">
                <a:solidFill>
                  <a:srgbClr val="008000"/>
                </a:solidFill>
                <a:latin typeface="Courier New" panose="02070309020205020404" pitchFamily="49" charset="0"/>
              </a:rPr>
              <a:t>FreeRTOS</a:t>
            </a:r>
            <a:r>
              <a:rPr lang="en-US" sz="1200" dirty="0">
                <a:solidFill>
                  <a:srgbClr val="008000"/>
                </a:solidFill>
                <a:latin typeface="Courier New" panose="02070309020205020404" pitchFamily="49" charset="0"/>
              </a:rPr>
              <a:t> Core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#endif </a:t>
            </a:r>
            <a:r>
              <a:rPr lang="en-US" sz="1200" dirty="0">
                <a:solidFill>
                  <a:srgbClr val="008000"/>
                </a:solidFill>
                <a:latin typeface="Courier New" panose="02070309020205020404" pitchFamily="49" charset="0"/>
              </a:rPr>
              <a:t>/* RTE_COMPONENTS_H */</a:t>
            </a:r>
            <a:r>
              <a:rPr lang="en-US" sz="1200" dirty="0">
                <a:solidFill>
                  <a:srgbClr val="804000"/>
                </a:solidFill>
                <a:latin typeface="Courier New" panose="02070309020205020404" pitchFamily="49" charset="0"/>
              </a:rPr>
              <a:t> </a:t>
            </a:r>
            <a:endParaRPr lang="en-US" sz="1200" dirty="0"/>
          </a:p>
        </p:txBody>
      </p:sp>
    </p:spTree>
    <p:extLst>
      <p:ext uri="{BB962C8B-B14F-4D97-AF65-F5344CB8AC3E}">
        <p14:creationId xmlns:p14="http://schemas.microsoft.com/office/powerpoint/2010/main" val="32166714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B1B9FE-372F-1699-74BB-71073E9DB2DF}"/>
              </a:ext>
            </a:extLst>
          </p:cNvPr>
          <p:cNvPicPr>
            <a:picLocks noChangeAspect="1"/>
          </p:cNvPicPr>
          <p:nvPr/>
        </p:nvPicPr>
        <p:blipFill>
          <a:blip r:embed="rId3"/>
          <a:stretch>
            <a:fillRect/>
          </a:stretch>
        </p:blipFill>
        <p:spPr>
          <a:xfrm>
            <a:off x="9515697" y="2469389"/>
            <a:ext cx="2857500" cy="1600200"/>
          </a:xfrm>
          <a:prstGeom prst="rect">
            <a:avLst/>
          </a:prstGeom>
        </p:spPr>
      </p:pic>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dirty="0">
                <a:solidFill>
                  <a:srgbClr val="333E48"/>
                </a:solidFill>
                <a:latin typeface="Calibri"/>
              </a:rPr>
              <a:t>Example: Sensor SDK Pack (</a:t>
            </a:r>
            <a:r>
              <a:rPr lang="en-US" sz="2100" dirty="0">
                <a:solidFill>
                  <a:srgbClr val="333E48"/>
                </a:solidFill>
                <a:latin typeface="Calibri"/>
                <a:hlinkClick r:id="rId4"/>
              </a:rPr>
              <a:t>github.com/</a:t>
            </a:r>
            <a:r>
              <a:rPr lang="en-US" sz="2100" dirty="0" err="1">
                <a:solidFill>
                  <a:srgbClr val="333E48"/>
                </a:solidFill>
                <a:latin typeface="Calibri"/>
                <a:hlinkClick r:id="rId4"/>
              </a:rPr>
              <a:t>RobertRostohar</a:t>
            </a:r>
            <a:r>
              <a:rPr lang="en-US" sz="2100" dirty="0">
                <a:solidFill>
                  <a:srgbClr val="333E48"/>
                </a:solidFill>
                <a:latin typeface="Calibri"/>
                <a:hlinkClick r:id="rId4"/>
              </a:rPr>
              <a:t>/</a:t>
            </a:r>
            <a:r>
              <a:rPr lang="en-US" sz="2100" dirty="0" err="1">
                <a:solidFill>
                  <a:srgbClr val="333E48"/>
                </a:solidFill>
                <a:latin typeface="Calibri"/>
                <a:hlinkClick r:id="rId4"/>
              </a:rPr>
              <a:t>NXP_Sensor_SDK</a:t>
            </a:r>
            <a:r>
              <a:rPr lang="en-US" sz="2100" dirty="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5"/>
              </a:rPr>
              <a:t>Agnostic middleware</a:t>
            </a:r>
            <a:r>
              <a:rPr lang="en-US" sz="2100" dirty="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6"/>
              </a:rPr>
              <a:t>Board/Device agnostic examples</a:t>
            </a:r>
            <a:r>
              <a:rPr lang="en-US" sz="2100" dirty="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7"/>
              </a:rPr>
              <a:t>One or more Shield layers</a:t>
            </a:r>
            <a:r>
              <a:rPr lang="en-US" sz="2100" dirty="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dirty="0">
              <a:solidFill>
                <a:srgbClr val="333E48"/>
              </a:solidFill>
              <a:latin typeface="Calibri"/>
            </a:endParaRPr>
          </a:p>
          <a:p>
            <a:pPr defTabSz="914377">
              <a:lnSpc>
                <a:spcPct val="90000"/>
              </a:lnSpc>
              <a:spcAft>
                <a:spcPts val="600"/>
              </a:spcAft>
            </a:pPr>
            <a:r>
              <a:rPr lang="en-US" sz="2100" dirty="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069695" y="4055822"/>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dirty="0">
                <a:solidFill>
                  <a:srgbClr val="333E48"/>
                </a:solidFill>
                <a:latin typeface="Calibri"/>
              </a:rPr>
              <a:t>Sensor SDK Pack PDSC:</a:t>
            </a:r>
          </a:p>
          <a:p>
            <a:pPr defTabSz="914377">
              <a:lnSpc>
                <a:spcPct val="90000"/>
              </a:lnSpc>
              <a:spcAft>
                <a:spcPts val="600"/>
              </a:spcAft>
            </a:pPr>
            <a:r>
              <a:rPr lang="en-US" dirty="0">
                <a:solidFill>
                  <a:srgbClr val="333E48"/>
                </a:solidFill>
                <a:latin typeface="Calibri"/>
                <a:hlinkClick r:id="rId8"/>
              </a:rPr>
              <a:t>&lt;example&gt;</a:t>
            </a:r>
            <a:r>
              <a:rPr lang="en-US" b="1" dirty="0">
                <a:solidFill>
                  <a:srgbClr val="333E48"/>
                </a:solidFill>
                <a:latin typeface="Calibri"/>
              </a:rPr>
              <a:t> </a:t>
            </a:r>
            <a:r>
              <a:rPr lang="en-US" dirty="0">
                <a:solidFill>
                  <a:srgbClr val="333E48"/>
                </a:solidFill>
                <a:latin typeface="Calibri"/>
              </a:rPr>
              <a:t>describes Reference Application</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&lt;shield-name&gt;.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r>
              <a:rPr lang="en-US" b="1" dirty="0">
                <a:solidFill>
                  <a:srgbClr val="333E48"/>
                </a:solidFill>
                <a:latin typeface="Calibri"/>
              </a:rPr>
              <a:t>BSP Pack PDSC:</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&lt;board-name&gt;.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p:txBody>
      </p:sp>
    </p:spTree>
    <p:extLst>
      <p:ext uri="{BB962C8B-B14F-4D97-AF65-F5344CB8AC3E}">
        <p14:creationId xmlns:p14="http://schemas.microsoft.com/office/powerpoint/2010/main" val="291694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2686493"/>
            <a:ext cx="6041876" cy="319236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dirty="0">
                <a:solidFill>
                  <a:srgbClr val="000000"/>
                </a:solidFill>
                <a:latin typeface="Calibri"/>
              </a:rPr>
              <a:t>MDK Middleware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6041876"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4" y="3125972"/>
            <a:ext cx="2740006" cy="13254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377"/>
            <a:r>
              <a:rPr lang="en-US" sz="1400" dirty="0">
                <a:solidFill>
                  <a:srgbClr val="FFFFFF"/>
                </a:solidFill>
                <a:latin typeface="Calibri"/>
              </a:rPr>
              <a:t>Reference Application Example</a:t>
            </a:r>
          </a:p>
          <a:p>
            <a:pPr algn="ctr" defTabSz="914377"/>
            <a:endParaRPr lang="en-US" sz="1400" dirty="0">
              <a:solidFill>
                <a:srgbClr val="FFFFFF"/>
              </a:solidFill>
              <a:latin typeface="Calibri"/>
            </a:endParaRPr>
          </a:p>
          <a:p>
            <a:pPr algn="ctr" defTabSz="914377"/>
            <a:br>
              <a:rPr lang="en-US" sz="1400" dirty="0">
                <a:solidFill>
                  <a:srgbClr val="FFFFFF"/>
                </a:solidFill>
                <a:latin typeface="Calibri"/>
              </a:rPr>
            </a:br>
            <a:endParaRPr lang="en-US" sz="1400" dirty="0">
              <a:solidFill>
                <a:srgbClr val="FFFFFF"/>
              </a:solidFill>
              <a:latin typeface="Calibri"/>
            </a:endParaRP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 Driver APIs</a:t>
            </a:r>
          </a:p>
        </p:txBody>
      </p:sp>
      <p:sp>
        <p:nvSpPr>
          <p:cNvPr id="7" name="Rectangle 6">
            <a:extLst>
              <a:ext uri="{FF2B5EF4-FFF2-40B4-BE49-F238E27FC236}">
                <a16:creationId xmlns:a16="http://schemas.microsoft.com/office/drawing/2014/main" id="{12C71B8D-9105-3DDA-C788-BFB46E7018D4}"/>
              </a:ext>
            </a:extLst>
          </p:cNvPr>
          <p:cNvSpPr/>
          <p:nvPr/>
        </p:nvSpPr>
        <p:spPr>
          <a:xfrm>
            <a:off x="1223006"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USB Device</a:t>
            </a:r>
          </a:p>
        </p:txBody>
      </p:sp>
      <p:sp>
        <p:nvSpPr>
          <p:cNvPr id="8" name="Rectangle 7">
            <a:extLst>
              <a:ext uri="{FF2B5EF4-FFF2-40B4-BE49-F238E27FC236}">
                <a16:creationId xmlns:a16="http://schemas.microsoft.com/office/drawing/2014/main" id="{60D3EE59-D7AA-A43A-60A1-A5E30C67145B}"/>
              </a:ext>
            </a:extLst>
          </p:cNvPr>
          <p:cNvSpPr/>
          <p:nvPr/>
        </p:nvSpPr>
        <p:spPr>
          <a:xfrm>
            <a:off x="2411192"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RTOS</a:t>
            </a:r>
          </a:p>
        </p:txBody>
      </p:sp>
      <p:sp>
        <p:nvSpPr>
          <p:cNvPr id="10" name="Rectangle 9">
            <a:extLst>
              <a:ext uri="{FF2B5EF4-FFF2-40B4-BE49-F238E27FC236}">
                <a16:creationId xmlns:a16="http://schemas.microsoft.com/office/drawing/2014/main" id="{3ABCF094-7C4B-C125-B6FE-EEC01FD5464D}"/>
              </a:ext>
            </a:extLst>
          </p:cNvPr>
          <p:cNvSpPr/>
          <p:nvPr/>
        </p:nvSpPr>
        <p:spPr>
          <a:xfrm>
            <a:off x="1223006" y="3939364"/>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HID Class</a:t>
            </a:r>
          </a:p>
        </p:txBody>
      </p:sp>
      <p:sp>
        <p:nvSpPr>
          <p:cNvPr id="12" name="Rectangle 11">
            <a:extLst>
              <a:ext uri="{FF2B5EF4-FFF2-40B4-BE49-F238E27FC236}">
                <a16:creationId xmlns:a16="http://schemas.microsoft.com/office/drawing/2014/main" id="{2484B7CF-2B92-FD91-B413-E9C7532F8B9D}"/>
              </a:ext>
            </a:extLst>
          </p:cNvPr>
          <p:cNvSpPr/>
          <p:nvPr/>
        </p:nvSpPr>
        <p:spPr>
          <a:xfrm>
            <a:off x="2400384" y="3954530"/>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CMSIS-View</a:t>
            </a:r>
          </a:p>
        </p:txBody>
      </p:sp>
      <p:sp>
        <p:nvSpPr>
          <p:cNvPr id="14" name="TextBox 13">
            <a:extLst>
              <a:ext uri="{FF2B5EF4-FFF2-40B4-BE49-F238E27FC236}">
                <a16:creationId xmlns:a16="http://schemas.microsoft.com/office/drawing/2014/main" id="{966C9427-0A2A-7286-D263-51B2D0107D75}"/>
              </a:ext>
            </a:extLst>
          </p:cNvPr>
          <p:cNvSpPr txBox="1"/>
          <p:nvPr/>
        </p:nvSpPr>
        <p:spPr>
          <a:xfrm>
            <a:off x="3814109" y="3217236"/>
            <a:ext cx="2593780"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USB Device HID</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consumes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3233994E-8BAB-B676-EF9B-CB69262B9182}"/>
              </a:ext>
            </a:extLst>
          </p:cNvPr>
          <p:cNvSpPr txBox="1"/>
          <p:nvPr/>
        </p:nvSpPr>
        <p:spPr>
          <a:xfrm>
            <a:off x="3814109" y="4665283"/>
            <a:ext cx="3075789"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Board with USB</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provides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0653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dirty="0"/>
              <a:t>Header File Structure</a:t>
            </a:r>
            <a:endParaRPr lang="en-GB" sz="3200" dirty="0"/>
          </a:p>
        </p:txBody>
      </p:sp>
      <p:sp>
        <p:nvSpPr>
          <p:cNvPr id="19" name="Flowchart: Document 18">
            <a:extLst>
              <a:ext uri="{FF2B5EF4-FFF2-40B4-BE49-F238E27FC236}">
                <a16:creationId xmlns:a16="http://schemas.microsoft.com/office/drawing/2014/main" id="{23D68936-4904-8109-0856-DFD650B50ED3}"/>
              </a:ext>
            </a:extLst>
          </p:cNvPr>
          <p:cNvSpPr/>
          <p:nvPr/>
        </p:nvSpPr>
        <p:spPr>
          <a:xfrm>
            <a:off x="616813" y="2128723"/>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3" name="Rectangle 22">
            <a:extLst>
              <a:ext uri="{FF2B5EF4-FFF2-40B4-BE49-F238E27FC236}">
                <a16:creationId xmlns:a16="http://schemas.microsoft.com/office/drawing/2014/main" id="{2112E2C7-CC6B-D090-3579-B8B4D86C7247}"/>
              </a:ext>
            </a:extLst>
          </p:cNvPr>
          <p:cNvSpPr/>
          <p:nvPr/>
        </p:nvSpPr>
        <p:spPr>
          <a:xfrm>
            <a:off x="2527127" y="4761554"/>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28" name="Straight Arrow Connector 27">
            <a:extLst>
              <a:ext uri="{FF2B5EF4-FFF2-40B4-BE49-F238E27FC236}">
                <a16:creationId xmlns:a16="http://schemas.microsoft.com/office/drawing/2014/main" id="{E751E19B-1D6A-8BD2-82F8-348F3AE08FEF}"/>
              </a:ext>
            </a:extLst>
          </p:cNvPr>
          <p:cNvCxnSpPr>
            <a:cxnSpLocks/>
          </p:cNvCxnSpPr>
          <p:nvPr/>
        </p:nvCxnSpPr>
        <p:spPr>
          <a:xfrm>
            <a:off x="1502736"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53EE7AE-8ACB-3E17-D3EA-22837EAB7620}"/>
              </a:ext>
            </a:extLst>
          </p:cNvPr>
          <p:cNvCxnSpPr>
            <a:cxnSpLocks/>
          </p:cNvCxnSpPr>
          <p:nvPr/>
        </p:nvCxnSpPr>
        <p:spPr>
          <a:xfrm>
            <a:off x="3421079"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A7D1050-8E63-749F-1E15-4FAA43E88754}"/>
              </a:ext>
            </a:extLst>
          </p:cNvPr>
          <p:cNvSpPr/>
          <p:nvPr/>
        </p:nvSpPr>
        <p:spPr>
          <a:xfrm>
            <a:off x="616814" y="1488369"/>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3" name="Straight Arrow Connector 32">
            <a:extLst>
              <a:ext uri="{FF2B5EF4-FFF2-40B4-BE49-F238E27FC236}">
                <a16:creationId xmlns:a16="http://schemas.microsoft.com/office/drawing/2014/main" id="{63B4661B-8596-655B-02BC-C41193ED9919}"/>
              </a:ext>
            </a:extLst>
          </p:cNvPr>
          <p:cNvCxnSpPr>
            <a:cxnSpLocks/>
          </p:cNvCxnSpPr>
          <p:nvPr/>
        </p:nvCxnSpPr>
        <p:spPr>
          <a:xfrm>
            <a:off x="3410447" y="2852660"/>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C4FD3E7-ADBC-F45F-A8C3-BD718707E738}"/>
              </a:ext>
            </a:extLst>
          </p:cNvPr>
          <p:cNvCxnSpPr>
            <a:cxnSpLocks/>
          </p:cNvCxnSpPr>
          <p:nvPr/>
        </p:nvCxnSpPr>
        <p:spPr>
          <a:xfrm>
            <a:off x="3397000" y="3515861"/>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40A576E-511D-CDFA-7473-137921EAA4EB}"/>
              </a:ext>
            </a:extLst>
          </p:cNvPr>
          <p:cNvCxnSpPr>
            <a:cxnSpLocks/>
          </p:cNvCxnSpPr>
          <p:nvPr/>
        </p:nvCxnSpPr>
        <p:spPr>
          <a:xfrm>
            <a:off x="3389913" y="4338084"/>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3A0639D-C23C-A008-798F-1EF45A3D94D0}"/>
              </a:ext>
            </a:extLst>
          </p:cNvPr>
          <p:cNvSpPr/>
          <p:nvPr/>
        </p:nvSpPr>
        <p:spPr>
          <a:xfrm>
            <a:off x="2527128" y="3098401"/>
            <a:ext cx="1743500"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14377"/>
            <a:r>
              <a:rPr lang="en-US" sz="1200" dirty="0">
                <a:solidFill>
                  <a:srgbClr val="FFFFFF"/>
                </a:solidFill>
                <a:latin typeface="Calibri"/>
              </a:rPr>
              <a:t>Hardware Abstraction</a:t>
            </a:r>
          </a:p>
          <a:p>
            <a:pPr algn="ctr" defTabSz="914377"/>
            <a:r>
              <a:rPr lang="en-US" sz="1200" dirty="0">
                <a:solidFill>
                  <a:srgbClr val="FFFFFF"/>
                </a:solidFill>
                <a:latin typeface="Calibri"/>
              </a:rPr>
              <a:t>Driver implementation</a:t>
            </a:r>
            <a:endParaRPr lang="en-US" sz="1100" dirty="0">
              <a:solidFill>
                <a:srgbClr val="FFFFFF"/>
              </a:solidFill>
              <a:latin typeface="Calibri"/>
            </a:endParaRPr>
          </a:p>
        </p:txBody>
      </p:sp>
      <p:sp>
        <p:nvSpPr>
          <p:cNvPr id="49" name="Rectangle 48">
            <a:extLst>
              <a:ext uri="{FF2B5EF4-FFF2-40B4-BE49-F238E27FC236}">
                <a16:creationId xmlns:a16="http://schemas.microsoft.com/office/drawing/2014/main" id="{1985BBD9-902F-CA36-39A8-8F80DF9248C8}"/>
              </a:ext>
            </a:extLst>
          </p:cNvPr>
          <p:cNvSpPr/>
          <p:nvPr/>
        </p:nvSpPr>
        <p:spPr>
          <a:xfrm>
            <a:off x="7089938" y="3095001"/>
            <a:ext cx="1743500" cy="24673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Driver API Shim Interface</a:t>
            </a:r>
          </a:p>
        </p:txBody>
      </p:sp>
      <p:sp>
        <p:nvSpPr>
          <p:cNvPr id="3" name="Flowchart: Document 2">
            <a:extLst>
              <a:ext uri="{FF2B5EF4-FFF2-40B4-BE49-F238E27FC236}">
                <a16:creationId xmlns:a16="http://schemas.microsoft.com/office/drawing/2014/main" id="{F6BC9819-ABB8-73C4-507C-BFBA3155EE61}"/>
              </a:ext>
            </a:extLst>
          </p:cNvPr>
          <p:cNvSpPr/>
          <p:nvPr/>
        </p:nvSpPr>
        <p:spPr>
          <a:xfrm>
            <a:off x="595163" y="3102502"/>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4" name="Straight Arrow Connector 3">
            <a:extLst>
              <a:ext uri="{FF2B5EF4-FFF2-40B4-BE49-F238E27FC236}">
                <a16:creationId xmlns:a16="http://schemas.microsoft.com/office/drawing/2014/main" id="{3F5FB02F-9FC9-9090-CEFB-E77B551F48B4}"/>
              </a:ext>
            </a:extLst>
          </p:cNvPr>
          <p:cNvCxnSpPr>
            <a:cxnSpLocks/>
          </p:cNvCxnSpPr>
          <p:nvPr/>
        </p:nvCxnSpPr>
        <p:spPr>
          <a:xfrm>
            <a:off x="1485016" y="2859067"/>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Flowchart: Document 23">
            <a:extLst>
              <a:ext uri="{FF2B5EF4-FFF2-40B4-BE49-F238E27FC236}">
                <a16:creationId xmlns:a16="http://schemas.microsoft.com/office/drawing/2014/main" id="{3B6B43BF-4762-8693-275F-D1642FAECE68}"/>
              </a:ext>
            </a:extLst>
          </p:cNvPr>
          <p:cNvSpPr/>
          <p:nvPr/>
        </p:nvSpPr>
        <p:spPr>
          <a:xfrm>
            <a:off x="5181074" y="2128723"/>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7" name="Rectangle 26">
            <a:extLst>
              <a:ext uri="{FF2B5EF4-FFF2-40B4-BE49-F238E27FC236}">
                <a16:creationId xmlns:a16="http://schemas.microsoft.com/office/drawing/2014/main" id="{E871CC41-D9F8-B106-1421-4E4577424230}"/>
              </a:ext>
            </a:extLst>
          </p:cNvPr>
          <p:cNvSpPr/>
          <p:nvPr/>
        </p:nvSpPr>
        <p:spPr>
          <a:xfrm>
            <a:off x="7091388" y="4761554"/>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30" name="Straight Arrow Connector 29">
            <a:extLst>
              <a:ext uri="{FF2B5EF4-FFF2-40B4-BE49-F238E27FC236}">
                <a16:creationId xmlns:a16="http://schemas.microsoft.com/office/drawing/2014/main" id="{BCDC4700-4324-EE72-5CE6-80F9A2D65FBE}"/>
              </a:ext>
            </a:extLst>
          </p:cNvPr>
          <p:cNvCxnSpPr>
            <a:cxnSpLocks/>
          </p:cNvCxnSpPr>
          <p:nvPr/>
        </p:nvCxnSpPr>
        <p:spPr>
          <a:xfrm>
            <a:off x="6066997"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BA20D4-DE7A-04FA-6D56-11D34AAE1B4F}"/>
              </a:ext>
            </a:extLst>
          </p:cNvPr>
          <p:cNvCxnSpPr>
            <a:cxnSpLocks/>
          </p:cNvCxnSpPr>
          <p:nvPr/>
        </p:nvCxnSpPr>
        <p:spPr>
          <a:xfrm>
            <a:off x="7985340"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D2AD4F-5240-6443-EFB1-0395F9D9B639}"/>
              </a:ext>
            </a:extLst>
          </p:cNvPr>
          <p:cNvSpPr/>
          <p:nvPr/>
        </p:nvSpPr>
        <p:spPr>
          <a:xfrm>
            <a:off x="5181075" y="1488369"/>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6" name="Straight Arrow Connector 35">
            <a:extLst>
              <a:ext uri="{FF2B5EF4-FFF2-40B4-BE49-F238E27FC236}">
                <a16:creationId xmlns:a16="http://schemas.microsoft.com/office/drawing/2014/main" id="{916C4FC3-50AE-630F-5785-F30BF53B8168}"/>
              </a:ext>
            </a:extLst>
          </p:cNvPr>
          <p:cNvCxnSpPr>
            <a:cxnSpLocks/>
          </p:cNvCxnSpPr>
          <p:nvPr/>
        </p:nvCxnSpPr>
        <p:spPr>
          <a:xfrm>
            <a:off x="7974708" y="2852660"/>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74836B-88B4-F7DA-CBBD-407C24E380AA}"/>
              </a:ext>
            </a:extLst>
          </p:cNvPr>
          <p:cNvCxnSpPr>
            <a:cxnSpLocks/>
          </p:cNvCxnSpPr>
          <p:nvPr/>
        </p:nvCxnSpPr>
        <p:spPr>
          <a:xfrm>
            <a:off x="7968349" y="3515861"/>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2913F7-91D5-D944-08AC-1385A73B9E05}"/>
              </a:ext>
            </a:extLst>
          </p:cNvPr>
          <p:cNvCxnSpPr>
            <a:cxnSpLocks/>
          </p:cNvCxnSpPr>
          <p:nvPr/>
        </p:nvCxnSpPr>
        <p:spPr>
          <a:xfrm>
            <a:off x="7961262" y="4338084"/>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Flowchart: Document 51">
            <a:extLst>
              <a:ext uri="{FF2B5EF4-FFF2-40B4-BE49-F238E27FC236}">
                <a16:creationId xmlns:a16="http://schemas.microsoft.com/office/drawing/2014/main" id="{6546C961-7E45-D4EE-3BD3-7D11AC9A51D4}"/>
              </a:ext>
            </a:extLst>
          </p:cNvPr>
          <p:cNvSpPr/>
          <p:nvPr/>
        </p:nvSpPr>
        <p:spPr>
          <a:xfrm>
            <a:off x="5159424" y="3102502"/>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53" name="Straight Arrow Connector 52">
            <a:extLst>
              <a:ext uri="{FF2B5EF4-FFF2-40B4-BE49-F238E27FC236}">
                <a16:creationId xmlns:a16="http://schemas.microsoft.com/office/drawing/2014/main" id="{382FBB87-5584-2884-2F1B-08C424AB10A9}"/>
              </a:ext>
            </a:extLst>
          </p:cNvPr>
          <p:cNvCxnSpPr>
            <a:cxnSpLocks/>
          </p:cNvCxnSpPr>
          <p:nvPr/>
        </p:nvCxnSpPr>
        <p:spPr>
          <a:xfrm>
            <a:off x="6049277" y="2859067"/>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F259E8F4-C68B-944A-FACF-501654578BFB}"/>
              </a:ext>
            </a:extLst>
          </p:cNvPr>
          <p:cNvSpPr/>
          <p:nvPr/>
        </p:nvSpPr>
        <p:spPr>
          <a:xfrm>
            <a:off x="2527127" y="3762592"/>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48" name="Rectangle 47">
            <a:extLst>
              <a:ext uri="{FF2B5EF4-FFF2-40B4-BE49-F238E27FC236}">
                <a16:creationId xmlns:a16="http://schemas.microsoft.com/office/drawing/2014/main" id="{E4C54126-87DF-2842-59EA-90DCAEBBAF3D}"/>
              </a:ext>
            </a:extLst>
          </p:cNvPr>
          <p:cNvSpPr/>
          <p:nvPr/>
        </p:nvSpPr>
        <p:spPr>
          <a:xfrm>
            <a:off x="7089938" y="3346126"/>
            <a:ext cx="1743500" cy="2258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STM32 HAL Drivers</a:t>
            </a:r>
          </a:p>
        </p:txBody>
      </p:sp>
      <p:sp>
        <p:nvSpPr>
          <p:cNvPr id="26" name="Flowchart: Document 25">
            <a:extLst>
              <a:ext uri="{FF2B5EF4-FFF2-40B4-BE49-F238E27FC236}">
                <a16:creationId xmlns:a16="http://schemas.microsoft.com/office/drawing/2014/main" id="{1B497F9F-7F9C-F400-F3D7-C49BB55BDA8F}"/>
              </a:ext>
            </a:extLst>
          </p:cNvPr>
          <p:cNvSpPr/>
          <p:nvPr/>
        </p:nvSpPr>
        <p:spPr>
          <a:xfrm>
            <a:off x="7091388" y="3762592"/>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21" name="Flowchart: Document 20">
            <a:extLst>
              <a:ext uri="{FF2B5EF4-FFF2-40B4-BE49-F238E27FC236}">
                <a16:creationId xmlns:a16="http://schemas.microsoft.com/office/drawing/2014/main" id="{D381B13A-0A7A-27A8-750E-ED726CF0F309}"/>
              </a:ext>
            </a:extLst>
          </p:cNvPr>
          <p:cNvSpPr/>
          <p:nvPr/>
        </p:nvSpPr>
        <p:spPr>
          <a:xfrm>
            <a:off x="2541303" y="2133117"/>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
        <p:nvSpPr>
          <p:cNvPr id="25" name="Flowchart: Document 24">
            <a:extLst>
              <a:ext uri="{FF2B5EF4-FFF2-40B4-BE49-F238E27FC236}">
                <a16:creationId xmlns:a16="http://schemas.microsoft.com/office/drawing/2014/main" id="{F5287E91-2A32-51FD-F309-A22D2ECC9AEB}"/>
              </a:ext>
            </a:extLst>
          </p:cNvPr>
          <p:cNvSpPr/>
          <p:nvPr/>
        </p:nvSpPr>
        <p:spPr>
          <a:xfrm>
            <a:off x="7105564" y="2133117"/>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Tree>
    <p:extLst>
      <p:ext uri="{BB962C8B-B14F-4D97-AF65-F5344CB8AC3E}">
        <p14:creationId xmlns:p14="http://schemas.microsoft.com/office/powerpoint/2010/main" val="41726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32020" y="1212527"/>
            <a:ext cx="2293229" cy="12763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options for AC6, GCC, IAR, LLVM</a:t>
            </a:r>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08705"/>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a:solidFill>
                  <a:srgbClr val="333E48"/>
                </a:solidFill>
                <a:latin typeface="Calibri"/>
                <a:ea typeface="ＭＳ Ｐゴシック" panose="020B0600070205080204" pitchFamily="34" charset="-128"/>
              </a:rPr>
              <a:t>c</a:t>
            </a:r>
            <a:r>
              <a:rPr kumimoji="0" lang="en-US" sz="1800" b="1"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solution </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5298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271048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 for each context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763273"/>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101236"/>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07407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224966" y="5247270"/>
            <a:ext cx="498916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D5B674A0-813F-75ED-5461-A29A125B9686}"/>
              </a:ext>
            </a:extLst>
          </p:cNvPr>
          <p:cNvSpPr/>
          <p:nvPr/>
        </p:nvSpPr>
        <p:spPr>
          <a:xfrm>
            <a:off x="6832020" y="3854137"/>
            <a:ext cx="2293229" cy="13202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Pack lock and context selection for build</a:t>
            </a:r>
          </a:p>
        </p:txBody>
      </p:sp>
      <p:cxnSp>
        <p:nvCxnSpPr>
          <p:cNvPr id="4" name="Straight Arrow Connector 3">
            <a:extLst>
              <a:ext uri="{FF2B5EF4-FFF2-40B4-BE49-F238E27FC236}">
                <a16:creationId xmlns:a16="http://schemas.microsoft.com/office/drawing/2014/main" id="{BB5F8D21-824B-36AB-951D-435AED871410}"/>
              </a:ext>
            </a:extLst>
          </p:cNvPr>
          <p:cNvCxnSpPr>
            <a:cxnSpLocks/>
          </p:cNvCxnSpPr>
          <p:nvPr/>
        </p:nvCxnSpPr>
        <p:spPr>
          <a:xfrm flipV="1">
            <a:off x="7996142" y="3675669"/>
            <a:ext cx="0" cy="407400"/>
          </a:xfrm>
          <a:prstGeom prst="straightConnector1">
            <a:avLst/>
          </a:prstGeom>
          <a:ln w="3810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Flowchart: Multidocument 4">
            <a:extLst>
              <a:ext uri="{FF2B5EF4-FFF2-40B4-BE49-F238E27FC236}">
                <a16:creationId xmlns:a16="http://schemas.microsoft.com/office/drawing/2014/main" id="{379F3B30-50FF-0D49-5BDF-F553D2089296}"/>
              </a:ext>
            </a:extLst>
          </p:cNvPr>
          <p:cNvSpPr/>
          <p:nvPr/>
        </p:nvSpPr>
        <p:spPr>
          <a:xfrm>
            <a:off x="7258960" y="4083069"/>
            <a:ext cx="1506033" cy="853401"/>
          </a:xfrm>
          <a:prstGeom prst="flowChartMulti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rgbClr val="FFFFFF"/>
                </a:solidFill>
                <a:latin typeface="Calibri"/>
              </a:rPr>
              <a:t>*.</a:t>
            </a:r>
            <a:r>
              <a:rPr lang="en-US" sz="1200" dirty="0" err="1">
                <a:solidFill>
                  <a:srgbClr val="FFFFFF"/>
                </a:solidFill>
                <a:latin typeface="Calibri"/>
              </a:rPr>
              <a:t>cbuild-pack.yml</a:t>
            </a:r>
            <a:br>
              <a:rPr lang="en-US" sz="1200" dirty="0">
                <a:solidFill>
                  <a:srgbClr val="FFFFFF"/>
                </a:solidFill>
                <a:latin typeface="Calibri"/>
              </a:rPr>
            </a:br>
            <a:r>
              <a:rPr lang="en-US" sz="1200" dirty="0">
                <a:solidFill>
                  <a:srgbClr val="FFFFFF"/>
                </a:solidFill>
                <a:latin typeface="Calibri"/>
              </a:rPr>
              <a:t>*.</a:t>
            </a:r>
            <a:r>
              <a:rPr lang="en-US" sz="1200" dirty="0" err="1">
                <a:solidFill>
                  <a:srgbClr val="FFFFFF"/>
                </a:solidFill>
                <a:latin typeface="Calibri"/>
              </a:rPr>
              <a:t>cbuild-set.yml</a:t>
            </a:r>
            <a:endParaRPr lang="en-GB" sz="1200" dirty="0">
              <a:solidFill>
                <a:srgbClr val="FFFFFF"/>
              </a:solidFill>
              <a:latin typeface="Calibri"/>
            </a:endParaRPr>
          </a:p>
        </p:txBody>
      </p:sp>
      <p:cxnSp>
        <p:nvCxnSpPr>
          <p:cNvPr id="3" name="Straight Arrow Connector 2">
            <a:extLst>
              <a:ext uri="{FF2B5EF4-FFF2-40B4-BE49-F238E27FC236}">
                <a16:creationId xmlns:a16="http://schemas.microsoft.com/office/drawing/2014/main" id="{CDE64C32-2715-E06A-A78D-95D28B29D91D}"/>
              </a:ext>
            </a:extLst>
          </p:cNvPr>
          <p:cNvCxnSpPr>
            <a:cxnSpLocks/>
          </p:cNvCxnSpPr>
          <p:nvPr/>
        </p:nvCxnSpPr>
        <p:spPr>
          <a:xfrm>
            <a:off x="10193096" y="2476168"/>
            <a:ext cx="0" cy="2343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Flowchart: Document 10">
            <a:extLst>
              <a:ext uri="{FF2B5EF4-FFF2-40B4-BE49-F238E27FC236}">
                <a16:creationId xmlns:a16="http://schemas.microsoft.com/office/drawing/2014/main" id="{057A4819-CEB0-A8FD-8A56-C9A078D7B8A2}"/>
              </a:ext>
            </a:extLst>
          </p:cNvPr>
          <p:cNvSpPr/>
          <p:nvPr/>
        </p:nvSpPr>
        <p:spPr>
          <a:xfrm>
            <a:off x="9516415" y="1662581"/>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Index file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2469813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a:extLst>
              <a:ext uri="{FF2B5EF4-FFF2-40B4-BE49-F238E27FC236}">
                <a16:creationId xmlns:a16="http://schemas.microsoft.com/office/drawing/2014/main" id="{2476C516-819E-638E-8822-4E085F87FE68}"/>
              </a:ext>
            </a:extLst>
          </p:cNvPr>
          <p:cNvCxnSpPr>
            <a:cxnSpLocks/>
          </p:cNvCxnSpPr>
          <p:nvPr/>
        </p:nvCxnSpPr>
        <p:spPr>
          <a:xfrm flipV="1">
            <a:off x="5486204" y="3110963"/>
            <a:ext cx="0" cy="12230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1985BBD9-902F-CA36-39A8-8F80DF9248C8}"/>
              </a:ext>
            </a:extLst>
          </p:cNvPr>
          <p:cNvSpPr/>
          <p:nvPr/>
        </p:nvSpPr>
        <p:spPr>
          <a:xfrm>
            <a:off x="2517938" y="2734393"/>
            <a:ext cx="1743500" cy="24673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Driver API Shim Interface</a:t>
            </a:r>
          </a:p>
        </p:txBody>
      </p:sp>
      <p:sp>
        <p:nvSpPr>
          <p:cNvPr id="24" name="Flowchart: Document 23">
            <a:extLst>
              <a:ext uri="{FF2B5EF4-FFF2-40B4-BE49-F238E27FC236}">
                <a16:creationId xmlns:a16="http://schemas.microsoft.com/office/drawing/2014/main" id="{3B6B43BF-4762-8693-275F-D1642FAECE68}"/>
              </a:ext>
            </a:extLst>
          </p:cNvPr>
          <p:cNvSpPr/>
          <p:nvPr/>
        </p:nvSpPr>
        <p:spPr>
          <a:xfrm>
            <a:off x="609074" y="1768115"/>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7" name="Rectangle 26">
            <a:extLst>
              <a:ext uri="{FF2B5EF4-FFF2-40B4-BE49-F238E27FC236}">
                <a16:creationId xmlns:a16="http://schemas.microsoft.com/office/drawing/2014/main" id="{E871CC41-D9F8-B106-1421-4E4577424230}"/>
              </a:ext>
            </a:extLst>
          </p:cNvPr>
          <p:cNvSpPr/>
          <p:nvPr/>
        </p:nvSpPr>
        <p:spPr>
          <a:xfrm>
            <a:off x="2519388" y="4400946"/>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30" name="Straight Arrow Connector 29">
            <a:extLst>
              <a:ext uri="{FF2B5EF4-FFF2-40B4-BE49-F238E27FC236}">
                <a16:creationId xmlns:a16="http://schemas.microsoft.com/office/drawing/2014/main" id="{BCDC4700-4324-EE72-5CE6-80F9A2D65FBE}"/>
              </a:ext>
            </a:extLst>
          </p:cNvPr>
          <p:cNvCxnSpPr>
            <a:cxnSpLocks/>
          </p:cNvCxnSpPr>
          <p:nvPr/>
        </p:nvCxnSpPr>
        <p:spPr>
          <a:xfrm>
            <a:off x="1494997" y="1531988"/>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BA20D4-DE7A-04FA-6D56-11D34AAE1B4F}"/>
              </a:ext>
            </a:extLst>
          </p:cNvPr>
          <p:cNvCxnSpPr>
            <a:cxnSpLocks/>
          </p:cNvCxnSpPr>
          <p:nvPr/>
        </p:nvCxnSpPr>
        <p:spPr>
          <a:xfrm>
            <a:off x="3413340" y="1531988"/>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D2AD4F-5240-6443-EFB1-0395F9D9B639}"/>
              </a:ext>
            </a:extLst>
          </p:cNvPr>
          <p:cNvSpPr/>
          <p:nvPr/>
        </p:nvSpPr>
        <p:spPr>
          <a:xfrm>
            <a:off x="609075" y="1127761"/>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6" name="Straight Arrow Connector 35">
            <a:extLst>
              <a:ext uri="{FF2B5EF4-FFF2-40B4-BE49-F238E27FC236}">
                <a16:creationId xmlns:a16="http://schemas.microsoft.com/office/drawing/2014/main" id="{916C4FC3-50AE-630F-5785-F30BF53B8168}"/>
              </a:ext>
            </a:extLst>
          </p:cNvPr>
          <p:cNvCxnSpPr>
            <a:cxnSpLocks/>
          </p:cNvCxnSpPr>
          <p:nvPr/>
        </p:nvCxnSpPr>
        <p:spPr>
          <a:xfrm>
            <a:off x="3402708" y="2492052"/>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74836B-88B4-F7DA-CBBD-407C24E380AA}"/>
              </a:ext>
            </a:extLst>
          </p:cNvPr>
          <p:cNvCxnSpPr>
            <a:cxnSpLocks/>
          </p:cNvCxnSpPr>
          <p:nvPr/>
        </p:nvCxnSpPr>
        <p:spPr>
          <a:xfrm>
            <a:off x="3396349" y="3155253"/>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2913F7-91D5-D944-08AC-1385A73B9E05}"/>
              </a:ext>
            </a:extLst>
          </p:cNvPr>
          <p:cNvCxnSpPr>
            <a:cxnSpLocks/>
          </p:cNvCxnSpPr>
          <p:nvPr/>
        </p:nvCxnSpPr>
        <p:spPr>
          <a:xfrm>
            <a:off x="3389262" y="3977476"/>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Flowchart: Document 51">
            <a:extLst>
              <a:ext uri="{FF2B5EF4-FFF2-40B4-BE49-F238E27FC236}">
                <a16:creationId xmlns:a16="http://schemas.microsoft.com/office/drawing/2014/main" id="{6546C961-7E45-D4EE-3BD3-7D11AC9A51D4}"/>
              </a:ext>
            </a:extLst>
          </p:cNvPr>
          <p:cNvSpPr/>
          <p:nvPr/>
        </p:nvSpPr>
        <p:spPr>
          <a:xfrm>
            <a:off x="606213" y="2741894"/>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53" name="Straight Arrow Connector 52">
            <a:extLst>
              <a:ext uri="{FF2B5EF4-FFF2-40B4-BE49-F238E27FC236}">
                <a16:creationId xmlns:a16="http://schemas.microsoft.com/office/drawing/2014/main" id="{382FBB87-5584-2884-2F1B-08C424AB10A9}"/>
              </a:ext>
            </a:extLst>
          </p:cNvPr>
          <p:cNvCxnSpPr>
            <a:cxnSpLocks/>
          </p:cNvCxnSpPr>
          <p:nvPr/>
        </p:nvCxnSpPr>
        <p:spPr>
          <a:xfrm>
            <a:off x="1477277" y="2498459"/>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4C54126-87DF-2842-59EA-90DCAEBBAF3D}"/>
              </a:ext>
            </a:extLst>
          </p:cNvPr>
          <p:cNvSpPr/>
          <p:nvPr/>
        </p:nvSpPr>
        <p:spPr>
          <a:xfrm>
            <a:off x="2517938" y="2985518"/>
            <a:ext cx="1743500" cy="2258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STM32 HAL Drivers</a:t>
            </a:r>
          </a:p>
        </p:txBody>
      </p:sp>
      <p:sp>
        <p:nvSpPr>
          <p:cNvPr id="26" name="Flowchart: Document 25">
            <a:extLst>
              <a:ext uri="{FF2B5EF4-FFF2-40B4-BE49-F238E27FC236}">
                <a16:creationId xmlns:a16="http://schemas.microsoft.com/office/drawing/2014/main" id="{1B497F9F-7F9C-F400-F3D7-C49BB55BDA8F}"/>
              </a:ext>
            </a:extLst>
          </p:cNvPr>
          <p:cNvSpPr/>
          <p:nvPr/>
        </p:nvSpPr>
        <p:spPr>
          <a:xfrm>
            <a:off x="2519388" y="3401984"/>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25" name="Flowchart: Document 24">
            <a:extLst>
              <a:ext uri="{FF2B5EF4-FFF2-40B4-BE49-F238E27FC236}">
                <a16:creationId xmlns:a16="http://schemas.microsoft.com/office/drawing/2014/main" id="{F5287E91-2A32-51FD-F309-A22D2ECC9AEB}"/>
              </a:ext>
            </a:extLst>
          </p:cNvPr>
          <p:cNvSpPr/>
          <p:nvPr/>
        </p:nvSpPr>
        <p:spPr>
          <a:xfrm>
            <a:off x="2533564" y="1772509"/>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
        <p:nvSpPr>
          <p:cNvPr id="7" name="Rectangle 6">
            <a:extLst>
              <a:ext uri="{FF2B5EF4-FFF2-40B4-BE49-F238E27FC236}">
                <a16:creationId xmlns:a16="http://schemas.microsoft.com/office/drawing/2014/main" id="{799263F4-9815-D495-2CD9-E63B7B5585A0}"/>
              </a:ext>
            </a:extLst>
          </p:cNvPr>
          <p:cNvSpPr/>
          <p:nvPr/>
        </p:nvSpPr>
        <p:spPr>
          <a:xfrm>
            <a:off x="4528158" y="4283903"/>
            <a:ext cx="1540042" cy="77151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E668CCF2-369A-289E-71D2-A432DF5169CA}"/>
              </a:ext>
            </a:extLst>
          </p:cNvPr>
          <p:cNvSpPr/>
          <p:nvPr/>
        </p:nvSpPr>
        <p:spPr>
          <a:xfrm>
            <a:off x="4629648" y="4399666"/>
            <a:ext cx="1350233" cy="47483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6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2" name="Straight Arrow Connector 11">
            <a:extLst>
              <a:ext uri="{FF2B5EF4-FFF2-40B4-BE49-F238E27FC236}">
                <a16:creationId xmlns:a16="http://schemas.microsoft.com/office/drawing/2014/main" id="{32D73C07-F3B0-8D65-4AF8-45DAD61E7659}"/>
              </a:ext>
            </a:extLst>
          </p:cNvPr>
          <p:cNvCxnSpPr>
            <a:cxnSpLocks/>
          </p:cNvCxnSpPr>
          <p:nvPr/>
        </p:nvCxnSpPr>
        <p:spPr>
          <a:xfrm flipV="1">
            <a:off x="5020653" y="4077691"/>
            <a:ext cx="0" cy="323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33DF98DF-7B65-52A6-BDC8-12656686E4D5}"/>
              </a:ext>
            </a:extLst>
          </p:cNvPr>
          <p:cNvSpPr/>
          <p:nvPr/>
        </p:nvSpPr>
        <p:spPr>
          <a:xfrm>
            <a:off x="4585729" y="2515341"/>
            <a:ext cx="1419204" cy="684834"/>
          </a:xfrm>
          <a:prstGeom prst="flowChartDocumen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err="1">
                <a:solidFill>
                  <a:schemeClr val="bg2">
                    <a:lumMod val="25000"/>
                  </a:schemeClr>
                </a:solidFill>
                <a:latin typeface="Calibri"/>
              </a:rPr>
              <a:t>MX_Device.h</a:t>
            </a:r>
            <a:endParaRPr lang="en-US" sz="1200" dirty="0">
              <a:solidFill>
                <a:schemeClr val="bg2">
                  <a:lumMod val="25000"/>
                </a:schemeClr>
              </a:solidFill>
              <a:latin typeface="Calibri"/>
            </a:endParaRPr>
          </a:p>
          <a:p>
            <a:pPr algn="ctr"/>
            <a:r>
              <a:rPr lang="en-US" sz="1000" dirty="0">
                <a:solidFill>
                  <a:schemeClr val="bg2">
                    <a:lumMod val="25000"/>
                  </a:schemeClr>
                </a:solidFill>
                <a:latin typeface="Calibri"/>
              </a:rPr>
              <a:t>configuration information</a:t>
            </a:r>
          </a:p>
        </p:txBody>
      </p:sp>
      <p:sp>
        <p:nvSpPr>
          <p:cNvPr id="9" name="Flowchart: Multidocument 8">
            <a:extLst>
              <a:ext uri="{FF2B5EF4-FFF2-40B4-BE49-F238E27FC236}">
                <a16:creationId xmlns:a16="http://schemas.microsoft.com/office/drawing/2014/main" id="{9AF69BA8-90EE-7F76-76D1-9F68F172F7D6}"/>
              </a:ext>
            </a:extLst>
          </p:cNvPr>
          <p:cNvSpPr/>
          <p:nvPr/>
        </p:nvSpPr>
        <p:spPr>
          <a:xfrm>
            <a:off x="4538582" y="3358612"/>
            <a:ext cx="1529618" cy="719079"/>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cxnSp>
        <p:nvCxnSpPr>
          <p:cNvPr id="38" name="Straight Arrow Connector 37">
            <a:extLst>
              <a:ext uri="{FF2B5EF4-FFF2-40B4-BE49-F238E27FC236}">
                <a16:creationId xmlns:a16="http://schemas.microsoft.com/office/drawing/2014/main" id="{75BB6D81-28D6-38FD-E80E-1C17F6F87A8E}"/>
              </a:ext>
            </a:extLst>
          </p:cNvPr>
          <p:cNvCxnSpPr>
            <a:cxnSpLocks/>
            <a:stCxn id="20" idx="1"/>
            <a:endCxn id="49" idx="3"/>
          </p:cNvCxnSpPr>
          <p:nvPr/>
        </p:nvCxnSpPr>
        <p:spPr>
          <a:xfrm flipH="1">
            <a:off x="4261438" y="2857758"/>
            <a:ext cx="32429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31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3053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452A-145C-AD8B-2324-F3827450D642}"/>
              </a:ext>
            </a:extLst>
          </p:cNvPr>
          <p:cNvSpPr>
            <a:spLocks noGrp="1"/>
          </p:cNvSpPr>
          <p:nvPr>
            <p:ph type="title"/>
          </p:nvPr>
        </p:nvSpPr>
        <p:spPr/>
        <p:txBody>
          <a:bodyPr/>
          <a:lstStyle/>
          <a:p>
            <a:r>
              <a:rPr lang="en-US"/>
              <a:t>Configuration of Reference Applications</a:t>
            </a:r>
          </a:p>
        </p:txBody>
      </p:sp>
      <p:sp>
        <p:nvSpPr>
          <p:cNvPr id="3" name="Text Placeholder 2">
            <a:extLst>
              <a:ext uri="{FF2B5EF4-FFF2-40B4-BE49-F238E27FC236}">
                <a16:creationId xmlns:a16="http://schemas.microsoft.com/office/drawing/2014/main" id="{75BA81ED-7102-ED78-1A62-041236EE2C1E}"/>
              </a:ext>
            </a:extLst>
          </p:cNvPr>
          <p:cNvSpPr>
            <a:spLocks noGrp="1"/>
          </p:cNvSpPr>
          <p:nvPr>
            <p:ph type="body" sz="quarter" idx="13"/>
          </p:nvPr>
        </p:nvSpPr>
        <p:spPr/>
        <p:txBody>
          <a:bodyPr/>
          <a:lstStyle/>
          <a:p>
            <a:r>
              <a:rPr lang="en-US"/>
              <a:t>Initially contains empty target-type setting</a:t>
            </a:r>
          </a:p>
        </p:txBody>
      </p:sp>
      <p:sp>
        <p:nvSpPr>
          <p:cNvPr id="4" name="Content Placeholder 3">
            <a:extLst>
              <a:ext uri="{FF2B5EF4-FFF2-40B4-BE49-F238E27FC236}">
                <a16:creationId xmlns:a16="http://schemas.microsoft.com/office/drawing/2014/main" id="{865FF123-822A-9425-C870-B5F10747FD2A}"/>
              </a:ext>
            </a:extLst>
          </p:cNvPr>
          <p:cNvSpPr>
            <a:spLocks noGrp="1"/>
          </p:cNvSpPr>
          <p:nvPr>
            <p:ph idx="1"/>
          </p:nvPr>
        </p:nvSpPr>
        <p:spPr>
          <a:xfrm>
            <a:off x="479426" y="1554490"/>
            <a:ext cx="5169813" cy="3800388"/>
          </a:xfrm>
          <a:solidFill>
            <a:schemeClr val="bg1">
              <a:lumMod val="95000"/>
            </a:schemeClr>
          </a:solidFill>
        </p:spPr>
        <p:txBody>
          <a:bodyPr/>
          <a:lstStyle/>
          <a:p>
            <a:pPr marL="0" indent="0">
              <a:spcBef>
                <a:spcPts val="0"/>
              </a:spcBef>
              <a:buNone/>
            </a:pPr>
            <a:r>
              <a:rPr lang="en-US" sz="1000" dirty="0">
                <a:solidFill>
                  <a:srgbClr val="800000"/>
                </a:solidFill>
                <a:latin typeface="Consolas" panose="020B0609020204030204" pitchFamily="49" charset="0"/>
              </a:rPr>
              <a:t>solution</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a:t>
            </a:r>
            <a:r>
              <a:rPr lang="en-US" sz="1000" dirty="0" err="1">
                <a:solidFill>
                  <a:srgbClr val="800000"/>
                </a:solidFill>
                <a:latin typeface="Consolas" panose="020B0609020204030204" pitchFamily="49" charset="0"/>
              </a:rPr>
              <a:t>cdefault</a:t>
            </a:r>
            <a:r>
              <a:rPr lang="en-US" sz="1000" dirty="0">
                <a:solidFill>
                  <a:srgbClr val="000000"/>
                </a:solidFill>
                <a:latin typeface="Consolas" panose="020B0609020204030204" pitchFamily="49" charset="0"/>
              </a:rPr>
              <a:t>:</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target-types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8000"/>
                </a:solidFill>
                <a:latin typeface="Consolas" panose="020B0609020204030204" pitchFamily="49" charset="0"/>
              </a:rPr>
              <a:t># Step 1: Specify your board, for example with:</a:t>
            </a:r>
            <a:br>
              <a:rPr lang="en-US" sz="1000" dirty="0">
                <a:solidFill>
                  <a:srgbClr val="000000"/>
                </a:solidFill>
                <a:latin typeface="Consolas" panose="020B0609020204030204" pitchFamily="49" charset="0"/>
              </a:rPr>
            </a:br>
            <a:r>
              <a:rPr lang="en-US" sz="1000" dirty="0">
                <a:solidFill>
                  <a:srgbClr val="008000"/>
                </a:solidFill>
                <a:latin typeface="Consolas" panose="020B0609020204030204" pitchFamily="49" charset="0"/>
              </a:rPr>
              <a:t>#   - type: LPCXpresso54114</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8000"/>
                </a:solidFill>
                <a:latin typeface="Consolas" panose="020B0609020204030204" pitchFamily="49" charset="0"/>
              </a:rPr>
              <a:t>#     board: NXP::LPCXpresso54114</a:t>
            </a:r>
          </a:p>
          <a:p>
            <a:pPr marL="0" indent="0">
              <a:spcBef>
                <a:spcPts val="0"/>
              </a:spcBef>
              <a:buNone/>
            </a:pPr>
            <a:r>
              <a:rPr lang="en-US" sz="1000" dirty="0">
                <a:solidFill>
                  <a:srgbClr val="008000"/>
                </a:solidFill>
                <a:latin typeface="Consolas" panose="020B0609020204030204" pitchFamily="49" charset="0"/>
              </a:rPr>
              <a:t># Step 2: Run `</a:t>
            </a:r>
            <a:r>
              <a:rPr lang="en-US" sz="1000" dirty="0" err="1">
                <a:solidFill>
                  <a:srgbClr val="008000"/>
                </a:solidFill>
                <a:latin typeface="Consolas" panose="020B0609020204030204" pitchFamily="49" charset="0"/>
              </a:rPr>
              <a:t>cbuild</a:t>
            </a:r>
            <a:r>
              <a:rPr lang="en-US" sz="1000" dirty="0">
                <a:solidFill>
                  <a:srgbClr val="008000"/>
                </a:solidFill>
                <a:latin typeface="Consolas" panose="020B0609020204030204" pitchFamily="49" charset="0"/>
              </a:rPr>
              <a:t> setup` and use </a:t>
            </a:r>
            <a:r>
              <a:rPr lang="en-US" sz="1000" dirty="0" err="1">
                <a:solidFill>
                  <a:srgbClr val="008000"/>
                </a:solidFill>
                <a:latin typeface="Consolas" panose="020B0609020204030204" pitchFamily="49" charset="0"/>
              </a:rPr>
              <a:t>cbuild-idx.yml</a:t>
            </a:r>
            <a:r>
              <a:rPr lang="en-US" sz="1000" dirty="0">
                <a:solidFill>
                  <a:srgbClr val="008000"/>
                </a:solidFill>
                <a:latin typeface="Consolas" panose="020B0609020204030204" pitchFamily="49" charset="0"/>
              </a:rPr>
              <a:t> to identify variables</a:t>
            </a:r>
          </a:p>
          <a:p>
            <a:pPr marL="0" indent="0">
              <a:spcBef>
                <a:spcPts val="0"/>
              </a:spcBef>
              <a:buNone/>
            </a:pPr>
            <a:r>
              <a:rPr lang="en-US" sz="1000" dirty="0">
                <a:solidFill>
                  <a:srgbClr val="008000"/>
                </a:solidFill>
                <a:latin typeface="Consolas" panose="020B0609020204030204" pitchFamily="49" charset="0"/>
              </a:rPr>
              <a:t>#     variables:</a:t>
            </a:r>
          </a:p>
          <a:p>
            <a:pPr marL="0" indent="0">
              <a:spcBef>
                <a:spcPts val="0"/>
              </a:spcBef>
              <a:buNone/>
            </a:pPr>
            <a:r>
              <a:rPr lang="en-US" sz="1000" dirty="0">
                <a:solidFill>
                  <a:srgbClr val="008000"/>
                </a:solidFill>
                <a:latin typeface="Consolas" panose="020B0609020204030204" pitchFamily="49" charset="0"/>
              </a:rPr>
              <a:t>#       - Board-Layer:  ./layer/board/frdmk22f/frdmk22f.clayer.yml</a:t>
            </a:r>
          </a:p>
          <a:p>
            <a:pPr marL="0" indent="0">
              <a:spcBef>
                <a:spcPts val="0"/>
              </a:spcBef>
              <a:buNone/>
            </a:pPr>
            <a:r>
              <a:rPr lang="en-US" sz="1000" dirty="0">
                <a:solidFill>
                  <a:srgbClr val="008000"/>
                </a:solidFill>
                <a:latin typeface="Consolas" panose="020B0609020204030204" pitchFamily="49" charset="0"/>
              </a:rPr>
              <a:t>#       - Shield-Layer: ./layer/shield/agmp03/agmp03.clayer.yml</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build-types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type: Debug</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r>
              <a:rPr lang="en-US" sz="1000" dirty="0">
                <a:solidFill>
                  <a:srgbClr val="000000"/>
                </a:solidFill>
                <a:latin typeface="Consolas" panose="020B0609020204030204" pitchFamily="49" charset="0"/>
              </a:rPr>
              <a:t>    - type: Release</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projects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./freefall/fxls8962_freefall.cproject.yml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freemaster_demo</a:t>
            </a:r>
            <a:r>
              <a:rPr lang="en-US" sz="1000" dirty="0">
                <a:solidFill>
                  <a:srgbClr val="0000FF"/>
                </a:solidFill>
                <a:latin typeface="Consolas" panose="020B0609020204030204" pitchFamily="49" charset="0"/>
              </a:rPr>
              <a:t>/fxls8962_freemaster_demo.cproject.yml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./interrupt/fxls8962_interrupt.cproject.yml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./normal/fxls8962_normal.cproject.yml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normal_spi</a:t>
            </a:r>
            <a:r>
              <a:rPr lang="en-US" sz="1000" dirty="0">
                <a:solidFill>
                  <a:srgbClr val="0000FF"/>
                </a:solidFill>
                <a:latin typeface="Consolas" panose="020B0609020204030204" pitchFamily="49" charset="0"/>
              </a:rPr>
              <a:t>/fxls8962_normal_spi.cproject.yml</a:t>
            </a:r>
            <a:br>
              <a:rPr lang="en-US" sz="700" dirty="0">
                <a:solidFill>
                  <a:srgbClr val="000000"/>
                </a:solidFill>
                <a:latin typeface="Consolas" panose="020B0609020204030204" pitchFamily="49" charset="0"/>
              </a:rPr>
            </a:br>
            <a:endParaRPr lang="en-US" sz="700" dirty="0">
              <a:solidFill>
                <a:srgbClr val="000000"/>
              </a:solidFill>
              <a:latin typeface="Consolas" panose="020B0609020204030204" pitchFamily="49" charset="0"/>
            </a:endParaRPr>
          </a:p>
          <a:p>
            <a:pPr marL="0" indent="0">
              <a:buNone/>
            </a:pPr>
            <a:endParaRPr lang="en-US" dirty="0"/>
          </a:p>
        </p:txBody>
      </p:sp>
      <p:sp>
        <p:nvSpPr>
          <p:cNvPr id="5" name="TextBox 4">
            <a:extLst>
              <a:ext uri="{FF2B5EF4-FFF2-40B4-BE49-F238E27FC236}">
                <a16:creationId xmlns:a16="http://schemas.microsoft.com/office/drawing/2014/main" id="{2453A9A4-A559-FF9C-3262-E681E1B81D9B}"/>
              </a:ext>
            </a:extLst>
          </p:cNvPr>
          <p:cNvSpPr txBox="1"/>
          <p:nvPr/>
        </p:nvSpPr>
        <p:spPr>
          <a:xfrm>
            <a:off x="5958215" y="1549490"/>
            <a:ext cx="5536504" cy="221599"/>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Command-line workflow:</a:t>
            </a:r>
          </a:p>
        </p:txBody>
      </p:sp>
      <p:sp>
        <p:nvSpPr>
          <p:cNvPr id="6" name="TextBox 5">
            <a:extLst>
              <a:ext uri="{FF2B5EF4-FFF2-40B4-BE49-F238E27FC236}">
                <a16:creationId xmlns:a16="http://schemas.microsoft.com/office/drawing/2014/main" id="{5A35CFD5-B553-DA29-7502-5A2DBA979931}"/>
              </a:ext>
            </a:extLst>
          </p:cNvPr>
          <p:cNvSpPr txBox="1"/>
          <p:nvPr/>
        </p:nvSpPr>
        <p:spPr>
          <a:xfrm>
            <a:off x="5958216" y="1898978"/>
            <a:ext cx="5754361" cy="1298817"/>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dirty="0">
                <a:solidFill>
                  <a:srgbClr val="333E48"/>
                </a:solidFill>
                <a:latin typeface="Calibri"/>
              </a:rPr>
              <a:t>User enters target type and specifies board in `</a:t>
            </a:r>
            <a:r>
              <a:rPr lang="en-US" sz="1100" dirty="0" err="1">
                <a:solidFill>
                  <a:srgbClr val="333E48"/>
                </a:solidFill>
                <a:latin typeface="Calibri"/>
              </a:rPr>
              <a:t>csolution.yml</a:t>
            </a:r>
            <a:r>
              <a:rPr lang="en-US" sz="1100" dirty="0">
                <a:solidFill>
                  <a:srgbClr val="333E48"/>
                </a:solidFill>
                <a:latin typeface="Calibri"/>
              </a:rPr>
              <a:t>`</a:t>
            </a:r>
          </a:p>
          <a:p>
            <a:pPr marL="231769" indent="-231769" defTabSz="914377">
              <a:lnSpc>
                <a:spcPct val="90000"/>
              </a:lnSpc>
              <a:spcAft>
                <a:spcPts val="600"/>
              </a:spcAft>
              <a:buFont typeface="+mj-lt"/>
              <a:buAutoNum type="arabicPeriod"/>
            </a:pPr>
            <a:r>
              <a:rPr lang="en-US" sz="1100" dirty="0">
                <a:solidFill>
                  <a:srgbClr val="333E48"/>
                </a:solidFill>
                <a:latin typeface="Calibri"/>
              </a:rPr>
              <a:t>User runs `</a:t>
            </a:r>
            <a:r>
              <a:rPr lang="en-US" sz="1100" dirty="0" err="1">
                <a:solidFill>
                  <a:srgbClr val="333E48"/>
                </a:solidFill>
                <a:latin typeface="Calibri"/>
              </a:rPr>
              <a:t>cbuild</a:t>
            </a:r>
            <a:r>
              <a:rPr lang="en-US" sz="1100" dirty="0">
                <a:solidFill>
                  <a:srgbClr val="333E48"/>
                </a:solidFill>
                <a:latin typeface="Calibri"/>
              </a:rPr>
              <a:t> setup` command, this generates `</a:t>
            </a:r>
            <a:r>
              <a:rPr lang="en-US" sz="1100" dirty="0" err="1">
                <a:solidFill>
                  <a:srgbClr val="333E48"/>
                </a:solidFill>
                <a:latin typeface="Calibri"/>
              </a:rPr>
              <a:t>cbuild-idx.yml</a:t>
            </a:r>
            <a:r>
              <a:rPr lang="en-US" sz="1100" dirty="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It delivers one or more potential configurations with variable settings</a:t>
            </a:r>
          </a:p>
          <a:p>
            <a:pPr marL="231769" indent="-231769" defTabSz="914377">
              <a:lnSpc>
                <a:spcPct val="90000"/>
              </a:lnSpc>
              <a:spcAft>
                <a:spcPts val="600"/>
              </a:spcAft>
              <a:buFont typeface="+mj-lt"/>
              <a:buAutoNum type="arabicPeriod"/>
            </a:pPr>
            <a:r>
              <a:rPr lang="en-US" sz="1100" dirty="0">
                <a:solidFill>
                  <a:srgbClr val="333E48"/>
                </a:solidFill>
                <a:latin typeface="Calibri"/>
              </a:rPr>
              <a:t>User selects on configuration and copies variable settings in `</a:t>
            </a:r>
            <a:r>
              <a:rPr lang="en-US" sz="1100" dirty="0" err="1">
                <a:solidFill>
                  <a:srgbClr val="333E48"/>
                </a:solidFill>
                <a:latin typeface="Calibri"/>
              </a:rPr>
              <a:t>csolution.yml</a:t>
            </a:r>
            <a:r>
              <a:rPr lang="en-US" sz="1100" dirty="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Note: layers are not copied in this scenario and may be taken from pack location</a:t>
            </a:r>
          </a:p>
        </p:txBody>
      </p:sp>
      <p:sp>
        <p:nvSpPr>
          <p:cNvPr id="7" name="TextBox 6">
            <a:extLst>
              <a:ext uri="{FF2B5EF4-FFF2-40B4-BE49-F238E27FC236}">
                <a16:creationId xmlns:a16="http://schemas.microsoft.com/office/drawing/2014/main" id="{588B34AB-A6CA-677A-CDEE-AE2F1F28958A}"/>
              </a:ext>
            </a:extLst>
          </p:cNvPr>
          <p:cNvSpPr txBox="1"/>
          <p:nvPr/>
        </p:nvSpPr>
        <p:spPr>
          <a:xfrm>
            <a:off x="5958215" y="3661153"/>
            <a:ext cx="5536504" cy="520142"/>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IDE workflow:</a:t>
            </a:r>
          </a:p>
          <a:p>
            <a:pPr defTabSz="914377">
              <a:lnSpc>
                <a:spcPct val="90000"/>
              </a:lnSpc>
              <a:spcAft>
                <a:spcPts val="600"/>
              </a:spcAft>
            </a:pPr>
            <a:endParaRPr lang="en-US" sz="1600" b="1">
              <a:solidFill>
                <a:srgbClr val="333E48"/>
              </a:solidFill>
              <a:latin typeface="Calibri"/>
            </a:endParaRPr>
          </a:p>
        </p:txBody>
      </p:sp>
      <p:sp>
        <p:nvSpPr>
          <p:cNvPr id="8" name="TextBox 7">
            <a:extLst>
              <a:ext uri="{FF2B5EF4-FFF2-40B4-BE49-F238E27FC236}">
                <a16:creationId xmlns:a16="http://schemas.microsoft.com/office/drawing/2014/main" id="{96B87080-6E34-C7DA-686F-BE4EA5E0E7A4}"/>
              </a:ext>
            </a:extLst>
          </p:cNvPr>
          <p:cNvSpPr txBox="1"/>
          <p:nvPr/>
        </p:nvSpPr>
        <p:spPr>
          <a:xfrm>
            <a:off x="5958216" y="3946854"/>
            <a:ext cx="5754361" cy="1986698"/>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b="1">
                <a:solidFill>
                  <a:srgbClr val="333E48"/>
                </a:solidFill>
                <a:latin typeface="Calibri"/>
              </a:rPr>
              <a:t>User selects a reference example and specifies a board</a:t>
            </a:r>
          </a:p>
          <a:p>
            <a:pPr marL="231769" indent="-231769" defTabSz="914377">
              <a:lnSpc>
                <a:spcPct val="90000"/>
              </a:lnSpc>
              <a:spcAft>
                <a:spcPts val="600"/>
              </a:spcAft>
              <a:buFont typeface="+mj-lt"/>
              <a:buAutoNum type="arabicPeriod"/>
            </a:pPr>
            <a:r>
              <a:rPr lang="en-US" sz="1100">
                <a:solidFill>
                  <a:srgbClr val="333E48"/>
                </a:solidFill>
                <a:latin typeface="Calibri"/>
              </a:rPr>
              <a:t>IDE runs `</a:t>
            </a:r>
            <a:r>
              <a:rPr lang="en-US" sz="1100" err="1">
                <a:solidFill>
                  <a:srgbClr val="333E48"/>
                </a:solidFill>
                <a:latin typeface="Calibri"/>
              </a:rPr>
              <a:t>cbuild</a:t>
            </a:r>
            <a:r>
              <a:rPr lang="en-US" sz="1100">
                <a:solidFill>
                  <a:srgbClr val="333E48"/>
                </a:solidFill>
                <a:latin typeface="Calibri"/>
              </a:rPr>
              <a:t> setup` command, this generates `</a:t>
            </a:r>
            <a:r>
              <a:rPr lang="en-US" sz="1100" err="1">
                <a:solidFill>
                  <a:srgbClr val="333E48"/>
                </a:solidFill>
                <a:latin typeface="Calibri"/>
              </a:rPr>
              <a:t>cbuild-idx.yml</a:t>
            </a:r>
            <a:r>
              <a:rPr lang="en-US" sz="110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one or more potential configurations</a:t>
            </a:r>
          </a:p>
          <a:p>
            <a:pPr marL="231769" indent="-231769" defTabSz="914377">
              <a:lnSpc>
                <a:spcPct val="90000"/>
              </a:lnSpc>
              <a:spcAft>
                <a:spcPts val="600"/>
              </a:spcAft>
              <a:buFont typeface="+mj-lt"/>
              <a:buAutoNum type="arabicPeriod"/>
            </a:pPr>
            <a:r>
              <a:rPr lang="en-US" sz="1100" b="1">
                <a:solidFill>
                  <a:srgbClr val="333E48"/>
                </a:solidFill>
                <a:latin typeface="Calibri"/>
              </a:rPr>
              <a:t>User selects a configuration</a:t>
            </a:r>
          </a:p>
          <a:p>
            <a:pPr marL="231769" indent="-231769" defTabSz="914377">
              <a:lnSpc>
                <a:spcPct val="90000"/>
              </a:lnSpc>
              <a:spcAft>
                <a:spcPts val="600"/>
              </a:spcAft>
              <a:buFont typeface="+mj-lt"/>
              <a:buAutoNum type="arabicPeriod"/>
            </a:pPr>
            <a:r>
              <a:rPr lang="en-US" sz="1100">
                <a:solidFill>
                  <a:srgbClr val="333E48"/>
                </a:solidFill>
                <a:latin typeface="Calibri"/>
              </a:rPr>
              <a:t>IDE copies variable settings from `</a:t>
            </a:r>
            <a:r>
              <a:rPr lang="en-US" sz="1100" err="1">
                <a:solidFill>
                  <a:srgbClr val="333E48"/>
                </a:solidFill>
                <a:latin typeface="Calibri"/>
              </a:rPr>
              <a:t>cbuild-idx.yml</a:t>
            </a:r>
            <a:r>
              <a:rPr lang="en-US" sz="1100">
                <a:solidFill>
                  <a:srgbClr val="333E48"/>
                </a:solidFill>
                <a:latin typeface="Calibri"/>
              </a:rPr>
              <a:t>` to `</a:t>
            </a:r>
            <a:r>
              <a:rPr lang="en-US" sz="1100" err="1">
                <a:solidFill>
                  <a:srgbClr val="333E48"/>
                </a:solidFill>
                <a:latin typeface="Calibri"/>
              </a:rPr>
              <a:t>csolution.yml</a:t>
            </a:r>
            <a:r>
              <a:rPr lang="en-US" sz="110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Note: layers may be copied to </a:t>
            </a:r>
            <a:r>
              <a:rPr lang="en-US" sz="1100" err="1">
                <a:solidFill>
                  <a:srgbClr val="333E48"/>
                </a:solidFill>
                <a:latin typeface="Calibri"/>
              </a:rPr>
              <a:t>csolution</a:t>
            </a:r>
            <a:r>
              <a:rPr lang="en-US" sz="1100">
                <a:solidFill>
                  <a:srgbClr val="333E48"/>
                </a:solidFill>
                <a:latin typeface="Calibri"/>
              </a:rPr>
              <a:t> workspace and paths adjusted</a:t>
            </a:r>
          </a:p>
          <a:p>
            <a:pPr marL="231769" indent="-231769" defTabSz="914377">
              <a:lnSpc>
                <a:spcPct val="90000"/>
              </a:lnSpc>
              <a:spcAft>
                <a:spcPts val="600"/>
              </a:spcAft>
              <a:buFont typeface="+mj-lt"/>
              <a:buAutoNum type="arabicPeriod"/>
            </a:pPr>
            <a:r>
              <a:rPr lang="en-US" sz="1100">
                <a:solidFill>
                  <a:srgbClr val="333E48"/>
                </a:solidFill>
                <a:latin typeface="Calibri"/>
              </a:rPr>
              <a:t>IDE runs again `</a:t>
            </a:r>
            <a:r>
              <a:rPr lang="en-US" sz="1100" err="1">
                <a:solidFill>
                  <a:srgbClr val="333E48"/>
                </a:solidFill>
                <a:latin typeface="Calibri"/>
              </a:rPr>
              <a:t>cbuild</a:t>
            </a:r>
            <a:r>
              <a:rPr lang="en-US" sz="1100">
                <a:solidFill>
                  <a:srgbClr val="333E48"/>
                </a:solidFill>
                <a:latin typeface="Calibri"/>
              </a:rPr>
              <a:t> setup` command which completes the example configuration</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the `settings` required for the example </a:t>
            </a:r>
          </a:p>
        </p:txBody>
      </p:sp>
    </p:spTree>
    <p:extLst>
      <p:ext uri="{BB962C8B-B14F-4D97-AF65-F5344CB8AC3E}">
        <p14:creationId xmlns:p14="http://schemas.microsoft.com/office/powerpoint/2010/main" val="20322702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D473-7CB2-8480-C302-4C6EF3DF1AB2}"/>
              </a:ext>
            </a:extLst>
          </p:cNvPr>
          <p:cNvSpPr>
            <a:spLocks noGrp="1"/>
          </p:cNvSpPr>
          <p:nvPr>
            <p:ph type="title"/>
          </p:nvPr>
        </p:nvSpPr>
        <p:spPr/>
        <p:txBody>
          <a:bodyPr/>
          <a:lstStyle/>
          <a:p>
            <a:r>
              <a:rPr lang="en-US" err="1"/>
              <a:t>cbuild-idx.yml</a:t>
            </a:r>
            <a:r>
              <a:rPr lang="en-US"/>
              <a:t> – variable settings</a:t>
            </a:r>
          </a:p>
        </p:txBody>
      </p:sp>
      <p:sp>
        <p:nvSpPr>
          <p:cNvPr id="3" name="Text Placeholder 2">
            <a:extLst>
              <a:ext uri="{FF2B5EF4-FFF2-40B4-BE49-F238E27FC236}">
                <a16:creationId xmlns:a16="http://schemas.microsoft.com/office/drawing/2014/main" id="{DDB7AFE4-9224-B6CE-E0A8-B8FDF79AAD6F}"/>
              </a:ext>
            </a:extLst>
          </p:cNvPr>
          <p:cNvSpPr>
            <a:spLocks noGrp="1"/>
          </p:cNvSpPr>
          <p:nvPr>
            <p:ph type="body" sz="quarter" idx="13"/>
          </p:nvPr>
        </p:nvSpPr>
        <p:spPr/>
        <p:txBody>
          <a:bodyPr/>
          <a:lstStyle/>
          <a:p>
            <a:r>
              <a:rPr lang="en-US"/>
              <a:t>Potential content of </a:t>
            </a:r>
            <a:r>
              <a:rPr lang="en-US" err="1"/>
              <a:t>cbuild-idx.yml</a:t>
            </a:r>
            <a:r>
              <a:rPr lang="en-US"/>
              <a:t> for user configuration</a:t>
            </a:r>
          </a:p>
        </p:txBody>
      </p:sp>
      <p:sp>
        <p:nvSpPr>
          <p:cNvPr id="4" name="Content Placeholder 3">
            <a:extLst>
              <a:ext uri="{FF2B5EF4-FFF2-40B4-BE49-F238E27FC236}">
                <a16:creationId xmlns:a16="http://schemas.microsoft.com/office/drawing/2014/main" id="{8585AA68-0221-F984-BB06-06F05A3483C5}"/>
              </a:ext>
            </a:extLst>
          </p:cNvPr>
          <p:cNvSpPr>
            <a:spLocks noGrp="1"/>
          </p:cNvSpPr>
          <p:nvPr>
            <p:ph idx="1"/>
          </p:nvPr>
        </p:nvSpPr>
        <p:spPr>
          <a:xfrm>
            <a:off x="479427" y="1554491"/>
            <a:ext cx="7948536" cy="3854501"/>
          </a:xfrm>
          <a:solidFill>
            <a:schemeClr val="bg1">
              <a:lumMod val="95000"/>
            </a:schemeClr>
          </a:solidFill>
        </p:spPr>
        <p:txBody>
          <a:bodyPr/>
          <a:lstStyle/>
          <a:p>
            <a:pPr marL="0" indent="0">
              <a:spcBef>
                <a:spcPts val="0"/>
              </a:spcBef>
              <a:buNone/>
            </a:pPr>
            <a:r>
              <a:rPr lang="en-US" sz="1333">
                <a:solidFill>
                  <a:srgbClr val="800000"/>
                </a:solidFill>
                <a:latin typeface="Consolas" panose="020B0609020204030204" pitchFamily="49" charset="0"/>
              </a:rPr>
              <a:t>build-</a:t>
            </a:r>
            <a:r>
              <a:rPr lang="en-US" sz="1333" err="1">
                <a:solidFill>
                  <a:srgbClr val="800000"/>
                </a:solidFill>
                <a:latin typeface="Consolas" panose="020B0609020204030204" pitchFamily="49" charset="0"/>
              </a:rPr>
              <a:t>idx</a:t>
            </a:r>
            <a:r>
              <a:rPr lang="en-US" sz="1333">
                <a:solidFill>
                  <a:srgbClr val="000000"/>
                </a:solidFill>
                <a:latin typeface="Consolas" panose="020B0609020204030204" pitchFamily="49" charset="0"/>
              </a:rPr>
              <a:t>:</a:t>
            </a:r>
          </a:p>
          <a:p>
            <a:pPr marL="0" indent="0">
              <a:spcBef>
                <a:spcPts val="0"/>
              </a:spcBef>
              <a:buNone/>
            </a:pPr>
            <a:r>
              <a:rPr lang="en-US" sz="1333">
                <a:solidFill>
                  <a:srgbClr val="000000"/>
                </a:solidFill>
                <a:latin typeface="Consolas" panose="020B0609020204030204" pitchFamily="49" charset="0"/>
              </a:rPr>
              <a:t>  </a:t>
            </a:r>
            <a:r>
              <a:rPr lang="en-US" sz="1333">
                <a:solidFill>
                  <a:srgbClr val="800000"/>
                </a:solidFill>
                <a:latin typeface="Consolas" panose="020B0609020204030204" pitchFamily="49" charset="0"/>
              </a:rPr>
              <a:t>generated-by</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csolution</a:t>
            </a:r>
            <a:r>
              <a:rPr lang="en-US" sz="1333">
                <a:solidFill>
                  <a:srgbClr val="0000FF"/>
                </a:solidFill>
                <a:latin typeface="Consolas" panose="020B0609020204030204" pitchFamily="49" charset="0"/>
              </a:rPr>
              <a:t> version 2.4.0</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cdefault</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cdefault.yml</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csolution</a:t>
            </a:r>
            <a:r>
              <a:rPr lang="en-US" sz="1333">
                <a:solidFill>
                  <a:srgbClr val="000000"/>
                </a:solidFill>
                <a:latin typeface="Consolas" panose="020B0609020204030204" pitchFamily="49" charset="0"/>
              </a:rPr>
              <a:t>: </a:t>
            </a:r>
            <a:r>
              <a:rPr lang="en-US" sz="1333">
                <a:solidFill>
                  <a:srgbClr val="0000FF"/>
                </a:solidFill>
                <a:latin typeface="Consolas" panose="020B0609020204030204" pitchFamily="49" charset="0"/>
              </a:rPr>
              <a:t>fxls8962.csolution.yml</a:t>
            </a:r>
          </a:p>
          <a:p>
            <a:pPr marL="0" indent="0">
              <a:spcBef>
                <a:spcPts val="0"/>
              </a:spcBef>
              <a:buNone/>
            </a:pPr>
            <a:r>
              <a:rPr lang="en-US" sz="1333">
                <a:solidFill>
                  <a:srgbClr val="0000FF"/>
                </a:solidFill>
                <a:latin typeface="Consolas" panose="020B0609020204030204" pitchFamily="49" charset="0"/>
              </a:rPr>
              <a:t>  configurations:</a:t>
            </a: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./layer/shield/agmp03/agmp03.clayer.yml</a:t>
            </a:r>
          </a:p>
          <a:p>
            <a:pPr marL="0" indent="0">
              <a:spcBef>
                <a:spcPts val="0"/>
              </a:spcBef>
              <a:buNone/>
            </a:pPr>
            <a:r>
              <a:rPr lang="en-US" sz="1333">
                <a:solidFill>
                  <a:srgbClr val="008000"/>
                </a:solidFill>
                <a:latin typeface="Consolas" panose="020B0609020204030204" pitchFamily="49" charset="0"/>
              </a:rPr>
              <a:t>      settings:</a:t>
            </a:r>
            <a:br>
              <a:rPr lang="en-US" sz="1333">
                <a:solidFill>
                  <a:srgbClr val="008000"/>
                </a:solidFill>
                <a:latin typeface="Consolas" panose="020B0609020204030204" pitchFamily="49" charset="0"/>
              </a:rPr>
            </a:br>
            <a:r>
              <a:rPr lang="en-US" sz="1333">
                <a:solidFill>
                  <a:srgbClr val="008000"/>
                </a:solidFill>
                <a:latin typeface="Consolas" panose="020B0609020204030204" pitchFamily="49" charset="0"/>
              </a:rPr>
              <a:t>       </a:t>
            </a:r>
            <a:r>
              <a:rPr lang="en-US" sz="1333">
                <a:solidFill>
                  <a:srgbClr val="0000FF"/>
                </a:solidFill>
                <a:latin typeface="Consolas" panose="020B0609020204030204" pitchFamily="49" charset="0"/>
              </a:rPr>
              <a:t> - Board-Layer:</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(FXLS8962 SPI Bus - Jumper configuration: I2C/SPI=SPI)</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(FXAS21002 SPI Bus - Jumper configuration: I2C/SPI=SPI)</a:t>
            </a:r>
            <a:endParaRPr lang="en-US" sz="1333">
              <a:solidFill>
                <a:srgbClr val="008000"/>
              </a:solidFill>
              <a:latin typeface="Consolas" panose="020B0609020204030204" pitchFamily="49" charset="0"/>
            </a:endParaRPr>
          </a:p>
          <a:p>
            <a:pPr marL="0" indent="0">
              <a:spcBef>
                <a:spcPts val="0"/>
              </a:spcBef>
              <a:buNone/>
            </a:pP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./layer/shield/fxls8962/fxls8961.clayer.yml</a:t>
            </a: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a:t>
            </a:r>
          </a:p>
          <a:p>
            <a:pPr marL="0" indent="0">
              <a:spcBef>
                <a:spcPts val="0"/>
              </a:spcBef>
              <a:buNone/>
            </a:pPr>
            <a:r>
              <a:rPr lang="en-US" sz="1333">
                <a:solidFill>
                  <a:srgbClr val="0000FF"/>
                </a:solidFill>
                <a:latin typeface="Consolas" panose="020B0609020204030204" pitchFamily="49" charset="0"/>
              </a:rPr>
              <a:t>        </a:t>
            </a:r>
          </a:p>
          <a:p>
            <a:endParaRPr lang="en-US"/>
          </a:p>
        </p:txBody>
      </p:sp>
    </p:spTree>
    <p:extLst>
      <p:ext uri="{BB962C8B-B14F-4D97-AF65-F5344CB8AC3E}">
        <p14:creationId xmlns:p14="http://schemas.microsoft.com/office/powerpoint/2010/main" val="26211495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99BAC2B-AFD4-6E3A-0720-D050DB27D7BF}"/>
              </a:ext>
            </a:extLst>
          </p:cNvPr>
          <p:cNvSpPr/>
          <p:nvPr/>
        </p:nvSpPr>
        <p:spPr>
          <a:xfrm>
            <a:off x="716464" y="2462241"/>
            <a:ext cx="2394702" cy="1985611"/>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Board Support Pack (BSP)</a:t>
            </a: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Examples that run on a board</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Board specific Template Projects</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Board Layer with HAL drivers</a:t>
            </a: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ea typeface="ＭＳ Ｐゴシック"/>
              </a:rPr>
              <a:t>Developers </a:t>
            </a:r>
            <a:r>
              <a:rPr lang="en-US" dirty="0">
                <a:ea typeface="ＭＳ Ｐゴシック"/>
              </a:rPr>
              <a:t>want project examples</a:t>
            </a:r>
            <a:endParaRPr lang="en-US" dirty="0"/>
          </a:p>
        </p:txBody>
      </p:sp>
      <p:sp>
        <p:nvSpPr>
          <p:cNvPr id="4" name="Text Placeholder 3">
            <a:extLst>
              <a:ext uri="{FF2B5EF4-FFF2-40B4-BE49-F238E27FC236}">
                <a16:creationId xmlns:a16="http://schemas.microsoft.com/office/drawing/2014/main" id="{1D95ED6B-E70E-4E8A-B831-B20E053FA899}"/>
              </a:ext>
            </a:extLst>
          </p:cNvPr>
          <p:cNvSpPr>
            <a:spLocks noGrp="1"/>
          </p:cNvSpPr>
          <p:nvPr>
            <p:ph type="body" sz="quarter" idx="13"/>
          </p:nvPr>
        </p:nvSpPr>
        <p:spPr>
          <a:xfrm>
            <a:off x="479425" y="999790"/>
            <a:ext cx="11233150" cy="344488"/>
          </a:xfrm>
        </p:spPr>
        <p:txBody>
          <a:bodyPr vert="horz" lIns="0" tIns="0" rIns="0" bIns="0" rtlCol="0" anchor="t">
            <a:noAutofit/>
          </a:bodyPr>
          <a:lstStyle/>
          <a:p>
            <a:r>
              <a:rPr lang="en-US" dirty="0">
                <a:ea typeface="ＭＳ Ｐゴシック"/>
              </a:rPr>
              <a:t>Kick start application development with easy to access usage examples</a:t>
            </a:r>
            <a:endParaRPr lang="en-US" dirty="0"/>
          </a:p>
        </p:txBody>
      </p:sp>
      <p:pic>
        <p:nvPicPr>
          <p:cNvPr id="6" name="Picture 5" descr="i.MX RT1060 GUIs powered by Embedded Wizard">
            <a:extLst>
              <a:ext uri="{FF2B5EF4-FFF2-40B4-BE49-F238E27FC236}">
                <a16:creationId xmlns:a16="http://schemas.microsoft.com/office/drawing/2014/main" id="{3D3DAB74-1DC6-9B26-5571-21BEBD0B0DB7}"/>
              </a:ext>
            </a:extLst>
          </p:cNvPr>
          <p:cNvPicPr>
            <a:picLocks noChangeAspect="1"/>
          </p:cNvPicPr>
          <p:nvPr/>
        </p:nvPicPr>
        <p:blipFill>
          <a:blip r:embed="rId4"/>
          <a:stretch>
            <a:fillRect/>
          </a:stretch>
        </p:blipFill>
        <p:spPr>
          <a:xfrm>
            <a:off x="1194677" y="2746127"/>
            <a:ext cx="1438275" cy="876300"/>
          </a:xfrm>
          <a:prstGeom prst="rect">
            <a:avLst/>
          </a:prstGeom>
        </p:spPr>
      </p:pic>
      <p:sp>
        <p:nvSpPr>
          <p:cNvPr id="15" name="Rectangle 14">
            <a:extLst>
              <a:ext uri="{FF2B5EF4-FFF2-40B4-BE49-F238E27FC236}">
                <a16:creationId xmlns:a16="http://schemas.microsoft.com/office/drawing/2014/main" id="{1CEF5816-78EF-B53E-3B5E-E4C07A4B55AD}"/>
              </a:ext>
            </a:extLst>
          </p:cNvPr>
          <p:cNvSpPr/>
          <p:nvPr/>
        </p:nvSpPr>
        <p:spPr>
          <a:xfrm>
            <a:off x="716464" y="1574173"/>
            <a:ext cx="2394702" cy="67452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Device Family Pack (DFP)</a:t>
            </a:r>
          </a:p>
          <a:p>
            <a:pPr algn="ctr">
              <a:defRPr/>
            </a:pPr>
            <a:endParaRPr lang="en-US" sz="700" dirty="0">
              <a:solidFill>
                <a:schemeClr val="bg1"/>
              </a:solidFill>
              <a:latin typeface="Calibri"/>
              <a:ea typeface="ＭＳ Ｐゴシック"/>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Device Specific Template Projects</a:t>
            </a:r>
          </a:p>
          <a:p>
            <a:pPr algn="ctr">
              <a:defRPr/>
            </a:pPr>
            <a:endParaRPr lang="en-US" sz="1400" dirty="0">
              <a:solidFill>
                <a:schemeClr val="bg1"/>
              </a:solidFill>
              <a:latin typeface="Calibri"/>
              <a:ea typeface="ＭＳ Ｐゴシック"/>
              <a:cs typeface="Calibri"/>
            </a:endParaRPr>
          </a:p>
        </p:txBody>
      </p:sp>
      <p:sp>
        <p:nvSpPr>
          <p:cNvPr id="3" name="Rectangle 2">
            <a:extLst>
              <a:ext uri="{FF2B5EF4-FFF2-40B4-BE49-F238E27FC236}">
                <a16:creationId xmlns:a16="http://schemas.microsoft.com/office/drawing/2014/main" id="{E4D3F59D-5F7A-8B3C-CE30-94BF3D99CF8C}"/>
              </a:ext>
            </a:extLst>
          </p:cNvPr>
          <p:cNvSpPr/>
          <p:nvPr/>
        </p:nvSpPr>
        <p:spPr>
          <a:xfrm>
            <a:off x="716464" y="4679770"/>
            <a:ext cx="2394702" cy="12901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Generic Software Pack (GSP)</a:t>
            </a: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Examples that run on a board</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Reference Applications</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Code Templates for components</a:t>
            </a:r>
          </a:p>
        </p:txBody>
      </p:sp>
      <p:sp>
        <p:nvSpPr>
          <p:cNvPr id="8" name="Rectangle 7">
            <a:extLst>
              <a:ext uri="{FF2B5EF4-FFF2-40B4-BE49-F238E27FC236}">
                <a16:creationId xmlns:a16="http://schemas.microsoft.com/office/drawing/2014/main" id="{948D89C3-FA32-DB44-0B4C-E0A1DCEFE298}"/>
              </a:ext>
            </a:extLst>
          </p:cNvPr>
          <p:cNvSpPr/>
          <p:nvPr/>
        </p:nvSpPr>
        <p:spPr>
          <a:xfrm>
            <a:off x="816792" y="5048482"/>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t>RTOS</a:t>
            </a:r>
          </a:p>
        </p:txBody>
      </p:sp>
      <p:sp>
        <p:nvSpPr>
          <p:cNvPr id="9" name="Rectangle 8">
            <a:extLst>
              <a:ext uri="{FF2B5EF4-FFF2-40B4-BE49-F238E27FC236}">
                <a16:creationId xmlns:a16="http://schemas.microsoft.com/office/drawing/2014/main" id="{F948E3DD-2D59-A261-461A-C9DB0AFB1916}"/>
              </a:ext>
            </a:extLst>
          </p:cNvPr>
          <p:cNvSpPr/>
          <p:nvPr/>
        </p:nvSpPr>
        <p:spPr>
          <a:xfrm>
            <a:off x="1563064" y="5048482"/>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Graphic</a:t>
            </a:r>
          </a:p>
        </p:txBody>
      </p:sp>
      <p:sp>
        <p:nvSpPr>
          <p:cNvPr id="10" name="Rectangle 9">
            <a:extLst>
              <a:ext uri="{FF2B5EF4-FFF2-40B4-BE49-F238E27FC236}">
                <a16:creationId xmlns:a16="http://schemas.microsoft.com/office/drawing/2014/main" id="{79043BF6-5C10-B7C1-D5A9-C20B0B0C7DE7}"/>
              </a:ext>
            </a:extLst>
          </p:cNvPr>
          <p:cNvSpPr/>
          <p:nvPr/>
        </p:nvSpPr>
        <p:spPr>
          <a:xfrm>
            <a:off x="2316160" y="5048481"/>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err="1"/>
              <a:t>CAN</a:t>
            </a:r>
            <a:r>
              <a:rPr lang="en-US" sz="1200" i="1" dirty="0" err="1"/>
              <a:t>open</a:t>
            </a:r>
            <a:endParaRPr lang="en-US" sz="1200" i="1" dirty="0"/>
          </a:p>
        </p:txBody>
      </p:sp>
      <p:pic>
        <p:nvPicPr>
          <p:cNvPr id="13" name="Picture 12">
            <a:extLst>
              <a:ext uri="{FF2B5EF4-FFF2-40B4-BE49-F238E27FC236}">
                <a16:creationId xmlns:a16="http://schemas.microsoft.com/office/drawing/2014/main" id="{BC918269-2E9A-7419-BC1C-F0CB41739D63}"/>
              </a:ext>
            </a:extLst>
          </p:cNvPr>
          <p:cNvPicPr>
            <a:picLocks noChangeAspect="1"/>
          </p:cNvPicPr>
          <p:nvPr/>
        </p:nvPicPr>
        <p:blipFill>
          <a:blip r:embed="rId5"/>
          <a:srcRect r="2208"/>
          <a:stretch/>
        </p:blipFill>
        <p:spPr>
          <a:xfrm>
            <a:off x="3412904" y="1574173"/>
            <a:ext cx="4004268" cy="2994087"/>
          </a:xfrm>
          <a:prstGeom prst="rect">
            <a:avLst/>
          </a:prstGeom>
        </p:spPr>
      </p:pic>
      <p:pic>
        <p:nvPicPr>
          <p:cNvPr id="19" name="Picture 18">
            <a:extLst>
              <a:ext uri="{FF2B5EF4-FFF2-40B4-BE49-F238E27FC236}">
                <a16:creationId xmlns:a16="http://schemas.microsoft.com/office/drawing/2014/main" id="{350257A8-74FA-F792-A7A6-F5E05EC23899}"/>
              </a:ext>
            </a:extLst>
          </p:cNvPr>
          <p:cNvPicPr>
            <a:picLocks noChangeAspect="1"/>
          </p:cNvPicPr>
          <p:nvPr/>
        </p:nvPicPr>
        <p:blipFill>
          <a:blip r:embed="rId6"/>
          <a:srcRect t="12568"/>
          <a:stretch/>
        </p:blipFill>
        <p:spPr>
          <a:xfrm>
            <a:off x="3412904" y="4752723"/>
            <a:ext cx="4004268" cy="1253241"/>
          </a:xfrm>
          <a:prstGeom prst="rect">
            <a:avLst/>
          </a:prstGeom>
        </p:spPr>
      </p:pic>
      <p:sp>
        <p:nvSpPr>
          <p:cNvPr id="22" name="Content Placeholder 10">
            <a:extLst>
              <a:ext uri="{FF2B5EF4-FFF2-40B4-BE49-F238E27FC236}">
                <a16:creationId xmlns:a16="http://schemas.microsoft.com/office/drawing/2014/main" id="{DF213368-2AAC-CEB4-DA1D-059BE7679E65}"/>
              </a:ext>
            </a:extLst>
          </p:cNvPr>
          <p:cNvSpPr txBox="1">
            <a:spLocks/>
          </p:cNvSpPr>
          <p:nvPr/>
        </p:nvSpPr>
        <p:spPr>
          <a:xfrm>
            <a:off x="7917667" y="1574173"/>
            <a:ext cx="3794908" cy="4420771"/>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marL="0" indent="0">
              <a:buNone/>
            </a:pPr>
            <a:r>
              <a:rPr lang="en-GB" sz="1600" b="1" dirty="0">
                <a:solidFill>
                  <a:schemeClr val="tx1">
                    <a:lumMod val="65000"/>
                    <a:lumOff val="35000"/>
                  </a:schemeClr>
                </a:solidFill>
              </a:rPr>
              <a:t>Example projects that run on eval boards</a:t>
            </a:r>
          </a:p>
          <a:p>
            <a:pPr marL="285750" indent="-285750"/>
            <a:r>
              <a:rPr lang="en-GB" sz="1400" dirty="0">
                <a:solidFill>
                  <a:schemeClr val="tx1">
                    <a:lumMod val="65000"/>
                    <a:lumOff val="35000"/>
                  </a:schemeClr>
                </a:solidFill>
              </a:rPr>
              <a:t>A </a:t>
            </a:r>
            <a:r>
              <a:rPr lang="en-GB" sz="1400" i="1" dirty="0" err="1">
                <a:solidFill>
                  <a:schemeClr val="tx1">
                    <a:lumMod val="65000"/>
                    <a:lumOff val="35000"/>
                  </a:schemeClr>
                </a:solidFill>
              </a:rPr>
              <a:t>csolution</a:t>
            </a:r>
            <a:r>
              <a:rPr lang="en-GB" sz="1400" i="1" dirty="0">
                <a:solidFill>
                  <a:schemeClr val="tx1">
                    <a:lumMod val="65000"/>
                    <a:lumOff val="35000"/>
                  </a:schemeClr>
                </a:solidFill>
              </a:rPr>
              <a:t> project</a:t>
            </a:r>
            <a:r>
              <a:rPr lang="en-GB" sz="1400" dirty="0">
                <a:solidFill>
                  <a:schemeClr val="tx1">
                    <a:lumMod val="65000"/>
                    <a:lumOff val="35000"/>
                  </a:schemeClr>
                </a:solidFill>
              </a:rPr>
              <a:t> may group </a:t>
            </a:r>
            <a:r>
              <a:rPr lang="en-GB" sz="1400" i="1" dirty="0">
                <a:solidFill>
                  <a:schemeClr val="tx1">
                    <a:lumMod val="65000"/>
                    <a:lumOff val="35000"/>
                  </a:schemeClr>
                </a:solidFill>
              </a:rPr>
              <a:t>s</a:t>
            </a:r>
            <a:r>
              <a:rPr lang="en-GB" sz="1400" dirty="0">
                <a:solidFill>
                  <a:schemeClr val="tx1">
                    <a:lumMod val="65000"/>
                    <a:lumOff val="35000"/>
                  </a:schemeClr>
                </a:solidFill>
              </a:rPr>
              <a:t>imilar examples</a:t>
            </a:r>
            <a:endParaRPr lang="en-GB" sz="1400" i="1" dirty="0">
              <a:solidFill>
                <a:schemeClr val="tx1">
                  <a:lumMod val="65000"/>
                  <a:lumOff val="35000"/>
                </a:schemeClr>
              </a:solidFill>
            </a:endParaRPr>
          </a:p>
          <a:p>
            <a:pPr marL="285750" indent="-285750"/>
            <a:r>
              <a:rPr lang="en-GB" sz="1400" dirty="0">
                <a:solidFill>
                  <a:schemeClr val="tx1">
                    <a:lumMod val="65000"/>
                    <a:lumOff val="35000"/>
                  </a:schemeClr>
                </a:solidFill>
              </a:rPr>
              <a:t>Examples for a board can be in different packs</a:t>
            </a:r>
          </a:p>
          <a:p>
            <a:pPr marL="285750" indent="-285750"/>
            <a:endParaRPr lang="en-GB" sz="1400" dirty="0">
              <a:solidFill>
                <a:schemeClr val="tx1">
                  <a:lumMod val="65000"/>
                  <a:lumOff val="35000"/>
                </a:schemeClr>
              </a:solidFill>
            </a:endParaRPr>
          </a:p>
          <a:p>
            <a:pPr marL="0" indent="0">
              <a:buNone/>
            </a:pPr>
            <a:r>
              <a:rPr lang="en-GB" sz="1600" b="1" dirty="0">
                <a:solidFill>
                  <a:schemeClr val="tx1">
                    <a:lumMod val="65000"/>
                    <a:lumOff val="35000"/>
                  </a:schemeClr>
                </a:solidFill>
              </a:rPr>
              <a:t>Template projects are user application stubs</a:t>
            </a:r>
          </a:p>
          <a:p>
            <a:pPr marL="285750" indent="-285750"/>
            <a:r>
              <a:rPr lang="en-GB" sz="1400" dirty="0">
                <a:solidFill>
                  <a:schemeClr val="tx1">
                    <a:lumMod val="65000"/>
                    <a:lumOff val="35000"/>
                  </a:schemeClr>
                </a:solidFill>
              </a:rPr>
              <a:t>Pre-configured for different use cases</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Code Templates for software components</a:t>
            </a:r>
          </a:p>
          <a:p>
            <a:pPr marL="285750" indent="-285750"/>
            <a:r>
              <a:rPr lang="en-GB" sz="1400" dirty="0">
                <a:solidFill>
                  <a:schemeClr val="tx1">
                    <a:lumMod val="65000"/>
                    <a:lumOff val="35000"/>
                  </a:schemeClr>
                </a:solidFill>
              </a:rPr>
              <a:t>Shows how to use a software component</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Reference Applications - hardware agnostic</a:t>
            </a:r>
          </a:p>
          <a:p>
            <a:pPr marL="285750" indent="-285750"/>
            <a:r>
              <a:rPr lang="en-GB" sz="1400" dirty="0">
                <a:solidFill>
                  <a:schemeClr val="tx1">
                    <a:lumMod val="65000"/>
                    <a:lumOff val="35000"/>
                  </a:schemeClr>
                </a:solidFill>
              </a:rPr>
              <a:t>Require HAL driver interfaces to run</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Board Layer with HAL drivers</a:t>
            </a:r>
          </a:p>
          <a:p>
            <a:pPr marL="285750" indent="-285750"/>
            <a:r>
              <a:rPr lang="en-GB" sz="1400" dirty="0">
                <a:solidFill>
                  <a:schemeClr val="tx1">
                    <a:lumMod val="65000"/>
                    <a:lumOff val="35000"/>
                  </a:schemeClr>
                </a:solidFill>
              </a:rPr>
              <a:t>Provides HAL driver interfaces</a:t>
            </a:r>
            <a:endParaRPr lang="en-GB" sz="1600" dirty="0">
              <a:solidFill>
                <a:schemeClr val="tx1">
                  <a:lumMod val="65000"/>
                  <a:lumOff val="35000"/>
                </a:schemeClr>
              </a:solidFill>
            </a:endParaRPr>
          </a:p>
          <a:p>
            <a:pPr marL="0" indent="0">
              <a:buNone/>
            </a:pPr>
            <a:endParaRPr lang="en-GB" sz="1400" dirty="0">
              <a:solidFill>
                <a:schemeClr val="tx1">
                  <a:lumMod val="65000"/>
                  <a:lumOff val="35000"/>
                </a:schemeClr>
              </a:solidFill>
            </a:endParaRPr>
          </a:p>
          <a:p>
            <a:pPr marL="285750" indent="-285750"/>
            <a:endParaRPr lang="en-GB" sz="1400" dirty="0">
              <a:solidFill>
                <a:schemeClr val="tx1">
                  <a:lumMod val="65000"/>
                  <a:lumOff val="35000"/>
                </a:schemeClr>
              </a:solidFill>
            </a:endParaRPr>
          </a:p>
          <a:p>
            <a:pPr marL="285750" indent="-285750"/>
            <a:endParaRPr lang="en-GB" sz="1400" dirty="0">
              <a:solidFill>
                <a:schemeClr val="tx1">
                  <a:lumMod val="65000"/>
                  <a:lumOff val="35000"/>
                </a:schemeClr>
              </a:solidFill>
            </a:endParaRPr>
          </a:p>
          <a:p>
            <a:pPr marL="0" indent="0">
              <a:buNone/>
            </a:pPr>
            <a:endParaRPr lang="en-GB" sz="1600" dirty="0">
              <a:solidFill>
                <a:schemeClr val="tx1">
                  <a:lumMod val="65000"/>
                  <a:lumOff val="35000"/>
                </a:schemeClr>
              </a:solidFill>
            </a:endParaRPr>
          </a:p>
          <a:p>
            <a:pPr marL="285750" indent="-285750"/>
            <a:endParaRPr lang="en-GB" sz="1600" dirty="0">
              <a:solidFill>
                <a:schemeClr val="tx1">
                  <a:lumMod val="65000"/>
                  <a:lumOff val="35000"/>
                </a:schemeClr>
              </a:solidFill>
            </a:endParaRPr>
          </a:p>
          <a:p>
            <a:pPr marL="524193" lvl="1" indent="-285750"/>
            <a:endParaRPr lang="en-GB" sz="1200" dirty="0">
              <a:solidFill>
                <a:schemeClr val="tx1">
                  <a:lumMod val="65000"/>
                  <a:lumOff val="35000"/>
                </a:schemeClr>
              </a:solidFill>
            </a:endParaRPr>
          </a:p>
          <a:p>
            <a:pPr marL="285750" indent="-285750"/>
            <a:endParaRPr lang="en-GB" sz="1600" dirty="0">
              <a:solidFill>
                <a:schemeClr val="tx1">
                  <a:lumMod val="65000"/>
                  <a:lumOff val="35000"/>
                </a:schemeClr>
              </a:solidFill>
            </a:endParaRPr>
          </a:p>
        </p:txBody>
      </p:sp>
      <p:sp>
        <p:nvSpPr>
          <p:cNvPr id="5" name="Arrow: Down 4">
            <a:extLst>
              <a:ext uri="{FF2B5EF4-FFF2-40B4-BE49-F238E27FC236}">
                <a16:creationId xmlns:a16="http://schemas.microsoft.com/office/drawing/2014/main" id="{5694DDBB-ABFA-8461-2C95-1DC785B96F8A}"/>
              </a:ext>
            </a:extLst>
          </p:cNvPr>
          <p:cNvSpPr/>
          <p:nvPr/>
        </p:nvSpPr>
        <p:spPr>
          <a:xfrm rot="10800000">
            <a:off x="1685254" y="2248694"/>
            <a:ext cx="454414" cy="21360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57C448B7-BD75-B9E9-6A15-280D989FAB35}"/>
              </a:ext>
            </a:extLst>
          </p:cNvPr>
          <p:cNvSpPr/>
          <p:nvPr/>
        </p:nvSpPr>
        <p:spPr>
          <a:xfrm rot="10800000">
            <a:off x="1665310" y="4447852"/>
            <a:ext cx="454414" cy="23447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6972540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858EE6-3BA1-2136-E537-102381AF3316}"/>
              </a:ext>
            </a:extLst>
          </p:cNvPr>
          <p:cNvSpPr/>
          <p:nvPr/>
        </p:nvSpPr>
        <p:spPr>
          <a:xfrm>
            <a:off x="7346460" y="329680"/>
            <a:ext cx="2861098" cy="285210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ultidocument 4">
            <a:extLst>
              <a:ext uri="{FF2B5EF4-FFF2-40B4-BE49-F238E27FC236}">
                <a16:creationId xmlns:a16="http://schemas.microsoft.com/office/drawing/2014/main" id="{844DE146-1BA2-638D-92E9-04D7153AA5BE}"/>
              </a:ext>
            </a:extLst>
          </p:cNvPr>
          <p:cNvSpPr/>
          <p:nvPr/>
        </p:nvSpPr>
        <p:spPr>
          <a:xfrm>
            <a:off x="2845684" y="1802192"/>
            <a:ext cx="1616706" cy="1160511"/>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4859244" y="344594"/>
            <a:ext cx="1927475" cy="1680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5005290" y="687608"/>
            <a:ext cx="1653577" cy="1181703"/>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400" dirty="0">
                <a:solidFill>
                  <a:schemeClr val="bg2">
                    <a:lumMod val="25000"/>
                  </a:schemeClr>
                </a:solidFill>
                <a:latin typeface="Calibri"/>
              </a:rPr>
              <a:t>Board</a:t>
            </a:r>
            <a:br>
              <a:rPr lang="en-US" sz="1400" dirty="0">
                <a:solidFill>
                  <a:schemeClr val="bg2">
                    <a:lumMod val="25000"/>
                  </a:schemeClr>
                </a:solidFill>
                <a:latin typeface="Calibri"/>
              </a:rPr>
            </a:br>
            <a:r>
              <a:rPr lang="en-US" sz="1400" dirty="0">
                <a:solidFill>
                  <a:schemeClr val="bg2">
                    <a:lumMod val="25000"/>
                  </a:schemeClr>
                </a:solidFill>
                <a:latin typeface="Calibri"/>
              </a:rPr>
              <a:t>Generic </a:t>
            </a: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8A9F90E5-92D0-5CB6-FB1E-0FDF39903545}"/>
              </a:ext>
            </a:extLst>
          </p:cNvPr>
          <p:cNvSpPr/>
          <p:nvPr/>
        </p:nvSpPr>
        <p:spPr>
          <a:xfrm>
            <a:off x="4859244" y="2302105"/>
            <a:ext cx="1938116" cy="8796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tx2"/>
                </a:solidFill>
                <a:latin typeface="Calibri"/>
              </a:rPr>
              <a:t>cbuild</a:t>
            </a:r>
            <a:r>
              <a:rPr lang="en-US" sz="1200" dirty="0">
                <a:solidFill>
                  <a:schemeClr val="tx2"/>
                </a:solidFill>
                <a:latin typeface="Calibri"/>
              </a:rPr>
              <a:t>: Build Invocation</a:t>
            </a:r>
            <a:endParaRPr kumimoji="0" lang="en-GB" sz="1200" b="0" i="0" u="none" strike="noStrike" kern="1200" cap="none" spc="0" normalizeH="0" baseline="0" noProof="0" dirty="0">
              <a:ln>
                <a:noFill/>
              </a:ln>
              <a:solidFill>
                <a:schemeClr val="tx2"/>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54B5876B-51B0-2BDE-7A06-F5D84C84EFFB}"/>
              </a:ext>
            </a:extLst>
          </p:cNvPr>
          <p:cNvSpPr/>
          <p:nvPr/>
        </p:nvSpPr>
        <p:spPr>
          <a:xfrm>
            <a:off x="2710032" y="329680"/>
            <a:ext cx="1938116" cy="28432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csolution project</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stCxn id="18" idx="2"/>
            <a:endCxn id="21" idx="0"/>
          </p:cNvCxnSpPr>
          <p:nvPr/>
        </p:nvCxnSpPr>
        <p:spPr>
          <a:xfrm>
            <a:off x="5822982" y="2025338"/>
            <a:ext cx="5320" cy="27676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4650778" y="2738844"/>
            <a:ext cx="208466"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Flowchart: Document 13">
            <a:extLst>
              <a:ext uri="{FF2B5EF4-FFF2-40B4-BE49-F238E27FC236}">
                <a16:creationId xmlns:a16="http://schemas.microsoft.com/office/drawing/2014/main" id="{38BE52EA-280B-2318-A777-D46E816B79CA}"/>
              </a:ext>
            </a:extLst>
          </p:cNvPr>
          <p:cNvSpPr/>
          <p:nvPr/>
        </p:nvSpPr>
        <p:spPr>
          <a:xfrm>
            <a:off x="2826344" y="707174"/>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dirty="0">
                <a:solidFill>
                  <a:srgbClr val="E5ECEB">
                    <a:lumMod val="25000"/>
                  </a:srgbClr>
                </a:solidFill>
                <a:latin typeface="Calibri"/>
              </a:rPr>
              <a:t>My</a:t>
            </a: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.csolution.yml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
        <p:nvSpPr>
          <p:cNvPr id="27" name="Rectangle 26">
            <a:extLst>
              <a:ext uri="{FF2B5EF4-FFF2-40B4-BE49-F238E27FC236}">
                <a16:creationId xmlns:a16="http://schemas.microsoft.com/office/drawing/2014/main" id="{AEDC6FEF-B907-D2BA-933E-C0D83103854B}"/>
              </a:ext>
            </a:extLst>
          </p:cNvPr>
          <p:cNvSpPr/>
          <p:nvPr/>
        </p:nvSpPr>
        <p:spPr>
          <a:xfrm>
            <a:off x="7415433" y="386762"/>
            <a:ext cx="1913273" cy="2726089"/>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.out Folder</a:t>
            </a:r>
            <a:br>
              <a:rPr lang="en-US" sz="1400" dirty="0">
                <a:solidFill>
                  <a:schemeClr val="tx2"/>
                </a:solidFill>
                <a:latin typeface="Calibri"/>
                <a:ea typeface="ＭＳ Ｐゴシック" panose="020B0600070205080204" pitchFamily="34" charset="-128"/>
              </a:rPr>
            </a:b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sp>
        <p:nvSpPr>
          <p:cNvPr id="28" name="Flowchart: Multidocument 27">
            <a:extLst>
              <a:ext uri="{FF2B5EF4-FFF2-40B4-BE49-F238E27FC236}">
                <a16:creationId xmlns:a16="http://schemas.microsoft.com/office/drawing/2014/main" id="{191C805B-82A0-6C0C-646A-FF1789C6591F}"/>
              </a:ext>
            </a:extLst>
          </p:cNvPr>
          <p:cNvSpPr/>
          <p:nvPr/>
        </p:nvSpPr>
        <p:spPr>
          <a:xfrm>
            <a:off x="7579983" y="804155"/>
            <a:ext cx="1616706" cy="1019762"/>
          </a:xfrm>
          <a:prstGeom prst="flowChartMultidocumen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ELF/DWARF</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lang="en-US" sz="1100" dirty="0">
                <a:solidFill>
                  <a:srgbClr val="E5ECEB">
                    <a:lumMod val="25000"/>
                  </a:srgbClr>
                </a:solidFill>
                <a:latin typeface="Calibri"/>
              </a:rPr>
              <a:t>HEX/binary</a:t>
            </a:r>
            <a:br>
              <a:rPr lang="en-US" sz="1100" dirty="0">
                <a:solidFill>
                  <a:srgbClr val="E5ECEB">
                    <a:lumMod val="25000"/>
                  </a:srgbClr>
                </a:solidFill>
                <a:latin typeface="Calibri"/>
              </a:rPr>
            </a:br>
            <a:r>
              <a:rPr lang="en-US" sz="1100" dirty="0">
                <a:solidFill>
                  <a:srgbClr val="E5ECEB">
                    <a:lumMod val="25000"/>
                  </a:srgbClr>
                </a:solidFill>
                <a:latin typeface="Calibri"/>
              </a:rPr>
              <a:t>files</a:t>
            </a: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2" name="Straight Arrow Connector 41">
            <a:extLst>
              <a:ext uri="{FF2B5EF4-FFF2-40B4-BE49-F238E27FC236}">
                <a16:creationId xmlns:a16="http://schemas.microsoft.com/office/drawing/2014/main" id="{C50C2F2D-4852-0123-E9D8-3BB6987635A6}"/>
              </a:ext>
            </a:extLst>
          </p:cNvPr>
          <p:cNvCxnSpPr>
            <a:cxnSpLocks/>
            <a:stCxn id="21" idx="3"/>
          </p:cNvCxnSpPr>
          <p:nvPr/>
        </p:nvCxnSpPr>
        <p:spPr>
          <a:xfrm flipV="1">
            <a:off x="6797360" y="2310876"/>
            <a:ext cx="614439" cy="431071"/>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836CCC47-8DED-4647-6926-63A68F3700E7}"/>
              </a:ext>
            </a:extLst>
          </p:cNvPr>
          <p:cNvSpPr txBox="1"/>
          <p:nvPr/>
        </p:nvSpPr>
        <p:spPr>
          <a:xfrm>
            <a:off x="7311712" y="3233724"/>
            <a:ext cx="2930593" cy="166199"/>
          </a:xfrm>
          <a:prstGeom prst="rect">
            <a:avLst/>
          </a:prstGeom>
          <a:noFill/>
        </p:spPr>
        <p:txBody>
          <a:bodyPr wrap="square" lIns="0" tIns="0" rIns="0" bIns="0" rtlCol="0">
            <a:spAutoFit/>
          </a:bodyPr>
          <a:lstStyle/>
          <a:p>
            <a:pPr algn="ctr" defTabSz="914377">
              <a:lnSpc>
                <a:spcPct val="90000"/>
              </a:lnSpc>
              <a:spcAft>
                <a:spcPts val="600"/>
              </a:spcAft>
            </a:pPr>
            <a:r>
              <a:rPr lang="en-US" sz="1200" dirty="0">
                <a:solidFill>
                  <a:srgbClr val="333E48"/>
                </a:solidFill>
                <a:latin typeface="Calibri"/>
              </a:rPr>
              <a:t>Information for debug tools and programmers</a:t>
            </a:r>
          </a:p>
        </p:txBody>
      </p:sp>
      <p:sp>
        <p:nvSpPr>
          <p:cNvPr id="3" name="Arrow: Right 2">
            <a:extLst>
              <a:ext uri="{FF2B5EF4-FFF2-40B4-BE49-F238E27FC236}">
                <a16:creationId xmlns:a16="http://schemas.microsoft.com/office/drawing/2014/main" id="{0113BAF6-BEEA-E903-AEEC-219B2BD6CBB9}"/>
              </a:ext>
            </a:extLst>
          </p:cNvPr>
          <p:cNvSpPr/>
          <p:nvPr/>
        </p:nvSpPr>
        <p:spPr>
          <a:xfrm>
            <a:off x="9332340" y="1025282"/>
            <a:ext cx="263114"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9568CC81-3B04-6C9F-B6AE-D9030A9EDAC2}"/>
              </a:ext>
            </a:extLst>
          </p:cNvPr>
          <p:cNvSpPr/>
          <p:nvPr/>
        </p:nvSpPr>
        <p:spPr>
          <a:xfrm>
            <a:off x="9332340" y="2152177"/>
            <a:ext cx="263114"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393DF23-D5D4-EFDD-09AC-612915FE082C}"/>
              </a:ext>
            </a:extLst>
          </p:cNvPr>
          <p:cNvSpPr txBox="1"/>
          <p:nvPr/>
        </p:nvSpPr>
        <p:spPr>
          <a:xfrm>
            <a:off x="9620297" y="1110578"/>
            <a:ext cx="638857"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Run</a:t>
            </a:r>
            <a:endParaRPr lang="en-US" sz="2100" kern="1200" dirty="0">
              <a:solidFill>
                <a:schemeClr val="tx2"/>
              </a:solidFill>
              <a:latin typeface="+mn-lt"/>
              <a:ea typeface="+mn-ea"/>
              <a:cs typeface="+mn-cs"/>
            </a:endParaRPr>
          </a:p>
        </p:txBody>
      </p:sp>
      <p:sp>
        <p:nvSpPr>
          <p:cNvPr id="9" name="TextBox 8">
            <a:extLst>
              <a:ext uri="{FF2B5EF4-FFF2-40B4-BE49-F238E27FC236}">
                <a16:creationId xmlns:a16="http://schemas.microsoft.com/office/drawing/2014/main" id="{F4029150-7D64-A33A-BF88-B35A2BF4B1CB}"/>
              </a:ext>
            </a:extLst>
          </p:cNvPr>
          <p:cNvSpPr txBox="1"/>
          <p:nvPr/>
        </p:nvSpPr>
        <p:spPr>
          <a:xfrm>
            <a:off x="9620297" y="2249848"/>
            <a:ext cx="638857"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Debug</a:t>
            </a:r>
            <a:endParaRPr lang="en-US" sz="2100" kern="1200" dirty="0">
              <a:solidFill>
                <a:schemeClr val="tx2"/>
              </a:solidFill>
              <a:latin typeface="+mn-lt"/>
              <a:ea typeface="+mn-ea"/>
              <a:cs typeface="+mn-cs"/>
            </a:endParaRPr>
          </a:p>
        </p:txBody>
      </p:sp>
      <p:sp>
        <p:nvSpPr>
          <p:cNvPr id="15" name="Flowchart: Document 14">
            <a:extLst>
              <a:ext uri="{FF2B5EF4-FFF2-40B4-BE49-F238E27FC236}">
                <a16:creationId xmlns:a16="http://schemas.microsoft.com/office/drawing/2014/main" id="{B351EB10-5DF1-0271-7B1C-73B54AA4C068}"/>
              </a:ext>
            </a:extLst>
          </p:cNvPr>
          <p:cNvSpPr/>
          <p:nvPr/>
        </p:nvSpPr>
        <p:spPr>
          <a:xfrm>
            <a:off x="7579983" y="2050576"/>
            <a:ext cx="1616706" cy="926474"/>
          </a:xfrm>
          <a:prstGeom prst="flowChartDocument">
            <a:avLst/>
          </a:prstGeom>
          <a:solidFill>
            <a:schemeClr val="accent5">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r>
              <a:rPr lang="en-US" sz="1400" dirty="0" err="1">
                <a:solidFill>
                  <a:srgbClr val="E5ECEB">
                    <a:lumMod val="25000"/>
                  </a:srgbClr>
                </a:solidFill>
                <a:latin typeface="Calibri"/>
              </a:rPr>
              <a:t>My+target</a:t>
            </a:r>
            <a:r>
              <a:rPr lang="en-US" sz="1400" dirty="0">
                <a:solidFill>
                  <a:srgbClr val="E5ECEB">
                    <a:lumMod val="25000"/>
                  </a:srgbClr>
                </a:solidFill>
                <a:latin typeface="Calibri"/>
              </a:rPr>
              <a:t>.</a:t>
            </a:r>
            <a:br>
              <a:rPr lang="en-US" sz="1400" dirty="0">
                <a:solidFill>
                  <a:srgbClr val="E5ECEB">
                    <a:lumMod val="25000"/>
                  </a:srgbClr>
                </a:solidFill>
                <a:latin typeface="Calibri"/>
              </a:rPr>
            </a:br>
            <a:r>
              <a:rPr lang="en-US" sz="1400" dirty="0" err="1">
                <a:solidFill>
                  <a:srgbClr val="E5ECEB">
                    <a:lumMod val="25000"/>
                  </a:srgbClr>
                </a:solidFill>
                <a:latin typeface="Calibri"/>
              </a:rPr>
              <a:t>cbuild-run.yml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Run and D</a:t>
            </a:r>
            <a:r>
              <a:rPr lang="en-US" sz="1100" dirty="0" err="1">
                <a:solidFill>
                  <a:schemeClr val="bg2">
                    <a:lumMod val="25000"/>
                  </a:schemeClr>
                </a:solidFill>
                <a:latin typeface="Calibri"/>
              </a:rPr>
              <a:t>ebug</a:t>
            </a:r>
            <a:br>
              <a:rPr lang="en-US" sz="1100" dirty="0">
                <a:solidFill>
                  <a:schemeClr val="bg2">
                    <a:lumMod val="25000"/>
                  </a:schemeClr>
                </a:solidFill>
                <a:latin typeface="Calibri"/>
              </a:rPr>
            </a:br>
            <a:r>
              <a:rPr lang="en-US" sz="1100" dirty="0">
                <a:solidFill>
                  <a:schemeClr val="bg2">
                    <a:lumMod val="25000"/>
                  </a:schemeClr>
                </a:solidFill>
                <a:latin typeface="Calibri"/>
              </a:rPr>
              <a:t>Configuration</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Tree>
    <p:custDataLst>
      <p:tags r:id="rId1"/>
    </p:custDataLst>
    <p:extLst>
      <p:ext uri="{BB962C8B-B14F-4D97-AF65-F5344CB8AC3E}">
        <p14:creationId xmlns:p14="http://schemas.microsoft.com/office/powerpoint/2010/main" val="3743762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9CD3017-2E8E-E7BE-B5AA-3317A6F6CAD3}"/>
              </a:ext>
            </a:extLst>
          </p:cNvPr>
          <p:cNvSpPr/>
          <p:nvPr/>
        </p:nvSpPr>
        <p:spPr>
          <a:xfrm>
            <a:off x="2240093" y="1594869"/>
            <a:ext cx="2740006" cy="1540448"/>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dirty="0">
                <a:solidFill>
                  <a:srgbClr val="FFFFFF"/>
                </a:solidFill>
                <a:latin typeface="Calibri"/>
              </a:rPr>
              <a:t>Application</a:t>
            </a:r>
            <a:endParaRPr lang="en-US" sz="1400" dirty="0">
              <a:solidFill>
                <a:srgbClr val="FFFFFF"/>
              </a:solidFill>
              <a:latin typeface="Calibri"/>
            </a:endParaRPr>
          </a:p>
        </p:txBody>
      </p:sp>
      <p:sp>
        <p:nvSpPr>
          <p:cNvPr id="6" name="Rectangle 5">
            <a:extLst>
              <a:ext uri="{FF2B5EF4-FFF2-40B4-BE49-F238E27FC236}">
                <a16:creationId xmlns:a16="http://schemas.microsoft.com/office/drawing/2014/main" id="{07746854-FF24-1DA5-D318-78A05C122B0B}"/>
              </a:ext>
            </a:extLst>
          </p:cNvPr>
          <p:cNvSpPr/>
          <p:nvPr/>
        </p:nvSpPr>
        <p:spPr>
          <a:xfrm>
            <a:off x="1577067" y="3870337"/>
            <a:ext cx="1835098" cy="1540448"/>
          </a:xfrm>
          <a:prstGeom prst="rect">
            <a:avLst/>
          </a:prstGeom>
          <a:solidFill>
            <a:schemeClr val="accent5">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dirty="0">
                <a:solidFill>
                  <a:srgbClr val="FFFFFF"/>
                </a:solidFill>
                <a:latin typeface="Calibri"/>
              </a:rPr>
              <a:t>Board Layer</a:t>
            </a:r>
            <a:br>
              <a:rPr lang="en-US" sz="2000" dirty="0">
                <a:solidFill>
                  <a:srgbClr val="FFFFFF"/>
                </a:solidFill>
                <a:latin typeface="Calibri"/>
              </a:rPr>
            </a:br>
            <a:r>
              <a:rPr lang="en-US" sz="2000" dirty="0">
                <a:solidFill>
                  <a:srgbClr val="FFFFFF"/>
                </a:solidFill>
                <a:latin typeface="Calibri"/>
              </a:rPr>
              <a:t>for</a:t>
            </a:r>
            <a:br>
              <a:rPr lang="en-US" sz="2000" dirty="0">
                <a:solidFill>
                  <a:srgbClr val="FFFFFF"/>
                </a:solidFill>
                <a:latin typeface="Calibri"/>
              </a:rPr>
            </a:br>
            <a:r>
              <a:rPr lang="en-US" sz="2000" dirty="0">
                <a:solidFill>
                  <a:srgbClr val="FFFFFF"/>
                </a:solidFill>
                <a:latin typeface="Calibri"/>
              </a:rPr>
              <a:t>STM32F746G </a:t>
            </a:r>
            <a:br>
              <a:rPr lang="en-US" sz="2000" dirty="0">
                <a:solidFill>
                  <a:srgbClr val="FFFFFF"/>
                </a:solidFill>
                <a:latin typeface="Calibri"/>
              </a:rPr>
            </a:br>
            <a:r>
              <a:rPr lang="en-US" sz="2000" dirty="0">
                <a:solidFill>
                  <a:srgbClr val="FFFFFF"/>
                </a:solidFill>
                <a:latin typeface="Calibri"/>
              </a:rPr>
              <a:t>Disco</a:t>
            </a:r>
          </a:p>
        </p:txBody>
      </p:sp>
      <p:sp>
        <p:nvSpPr>
          <p:cNvPr id="7" name="Rectangle 6">
            <a:extLst>
              <a:ext uri="{FF2B5EF4-FFF2-40B4-BE49-F238E27FC236}">
                <a16:creationId xmlns:a16="http://schemas.microsoft.com/office/drawing/2014/main" id="{64B0516C-8B6D-5258-FD33-62C7CB008C73}"/>
              </a:ext>
            </a:extLst>
          </p:cNvPr>
          <p:cNvSpPr/>
          <p:nvPr/>
        </p:nvSpPr>
        <p:spPr>
          <a:xfrm>
            <a:off x="3862817" y="3870337"/>
            <a:ext cx="1835098" cy="1540448"/>
          </a:xfrm>
          <a:prstGeom prst="rect">
            <a:avLst/>
          </a:prstGeom>
          <a:solidFill>
            <a:schemeClr val="accent5">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dirty="0">
                <a:solidFill>
                  <a:srgbClr val="FFFFFF"/>
                </a:solidFill>
                <a:latin typeface="Calibri"/>
              </a:rPr>
              <a:t>Board Layer</a:t>
            </a:r>
            <a:br>
              <a:rPr lang="en-US" sz="2000" dirty="0">
                <a:solidFill>
                  <a:srgbClr val="FFFFFF"/>
                </a:solidFill>
                <a:latin typeface="Calibri"/>
              </a:rPr>
            </a:br>
            <a:r>
              <a:rPr lang="en-US" sz="2000" dirty="0">
                <a:solidFill>
                  <a:srgbClr val="FFFFFF"/>
                </a:solidFill>
                <a:latin typeface="Calibri"/>
              </a:rPr>
              <a:t>for</a:t>
            </a:r>
            <a:br>
              <a:rPr lang="en-US" sz="2000" dirty="0">
                <a:solidFill>
                  <a:srgbClr val="FFFFFF"/>
                </a:solidFill>
                <a:latin typeface="Calibri"/>
              </a:rPr>
            </a:br>
            <a:r>
              <a:rPr lang="en-US" sz="2000" dirty="0">
                <a:solidFill>
                  <a:srgbClr val="FFFFFF"/>
                </a:solidFill>
                <a:latin typeface="Calibri"/>
              </a:rPr>
              <a:t>Production</a:t>
            </a:r>
          </a:p>
          <a:p>
            <a:pPr algn="ctr" defTabSz="914377"/>
            <a:r>
              <a:rPr lang="en-US" sz="2000" dirty="0">
                <a:solidFill>
                  <a:srgbClr val="FFFFFF"/>
                </a:solidFill>
                <a:latin typeface="Calibri"/>
              </a:rPr>
              <a:t>Hardware</a:t>
            </a:r>
          </a:p>
        </p:txBody>
      </p:sp>
      <p:cxnSp>
        <p:nvCxnSpPr>
          <p:cNvPr id="8" name="Straight Arrow Connector 7">
            <a:extLst>
              <a:ext uri="{FF2B5EF4-FFF2-40B4-BE49-F238E27FC236}">
                <a16:creationId xmlns:a16="http://schemas.microsoft.com/office/drawing/2014/main" id="{15FDA957-ACF2-53C0-C04C-5F97FF0A5F94}"/>
              </a:ext>
            </a:extLst>
          </p:cNvPr>
          <p:cNvCxnSpPr>
            <a:endCxn id="6" idx="0"/>
          </p:cNvCxnSpPr>
          <p:nvPr/>
        </p:nvCxnSpPr>
        <p:spPr>
          <a:xfrm flipH="1">
            <a:off x="2494616" y="3135317"/>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CD9FE9C-BC7E-D068-7C69-E8182C72FA4C}"/>
              </a:ext>
            </a:extLst>
          </p:cNvPr>
          <p:cNvCxnSpPr>
            <a:cxnSpLocks/>
            <a:endCxn id="7" idx="0"/>
          </p:cNvCxnSpPr>
          <p:nvPr/>
        </p:nvCxnSpPr>
        <p:spPr>
          <a:xfrm>
            <a:off x="4161344" y="3135317"/>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0E4DCFB-6FF1-B95D-BA74-6B3F8F2D26EB}"/>
              </a:ext>
            </a:extLst>
          </p:cNvPr>
          <p:cNvSpPr/>
          <p:nvPr/>
        </p:nvSpPr>
        <p:spPr>
          <a:xfrm>
            <a:off x="7089926" y="1525895"/>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11" name="Rectangle 10">
            <a:extLst>
              <a:ext uri="{FF2B5EF4-FFF2-40B4-BE49-F238E27FC236}">
                <a16:creationId xmlns:a16="http://schemas.microsoft.com/office/drawing/2014/main" id="{BFC9F79A-D358-0C7B-8378-B21C33090B15}"/>
              </a:ext>
            </a:extLst>
          </p:cNvPr>
          <p:cNvSpPr/>
          <p:nvPr/>
        </p:nvSpPr>
        <p:spPr>
          <a:xfrm>
            <a:off x="6477177" y="3883973"/>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Hardware Board</a:t>
            </a:r>
          </a:p>
        </p:txBody>
      </p:sp>
      <p:sp>
        <p:nvSpPr>
          <p:cNvPr id="12" name="Rectangle 11">
            <a:extLst>
              <a:ext uri="{FF2B5EF4-FFF2-40B4-BE49-F238E27FC236}">
                <a16:creationId xmlns:a16="http://schemas.microsoft.com/office/drawing/2014/main" id="{5389879D-D58D-191C-9F1A-69DA75B796C3}"/>
              </a:ext>
            </a:extLst>
          </p:cNvPr>
          <p:cNvSpPr/>
          <p:nvPr/>
        </p:nvSpPr>
        <p:spPr>
          <a:xfrm>
            <a:off x="8762927" y="3883973"/>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Simulation Model</a:t>
            </a:r>
          </a:p>
        </p:txBody>
      </p:sp>
      <p:cxnSp>
        <p:nvCxnSpPr>
          <p:cNvPr id="13" name="Straight Arrow Connector 12">
            <a:extLst>
              <a:ext uri="{FF2B5EF4-FFF2-40B4-BE49-F238E27FC236}">
                <a16:creationId xmlns:a16="http://schemas.microsoft.com/office/drawing/2014/main" id="{D337F128-530A-3655-745F-39A47E82A069}"/>
              </a:ext>
            </a:extLst>
          </p:cNvPr>
          <p:cNvCxnSpPr>
            <a:endCxn id="11" idx="0"/>
          </p:cNvCxnSpPr>
          <p:nvPr/>
        </p:nvCxnSpPr>
        <p:spPr>
          <a:xfrm flipH="1">
            <a:off x="7394726" y="3148953"/>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08F8653-9F86-9533-B8EF-6F532037EAAD}"/>
              </a:ext>
            </a:extLst>
          </p:cNvPr>
          <p:cNvCxnSpPr>
            <a:cxnSpLocks/>
            <a:endCxn id="12" idx="0"/>
          </p:cNvCxnSpPr>
          <p:nvPr/>
        </p:nvCxnSpPr>
        <p:spPr>
          <a:xfrm>
            <a:off x="9061454" y="3148953"/>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7B71C68-611F-A75A-E113-C972800B4D1E}"/>
              </a:ext>
            </a:extLst>
          </p:cNvPr>
          <p:cNvSpPr/>
          <p:nvPr/>
        </p:nvSpPr>
        <p:spPr>
          <a:xfrm>
            <a:off x="7242326" y="1678295"/>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16" name="Rectangle 15">
            <a:extLst>
              <a:ext uri="{FF2B5EF4-FFF2-40B4-BE49-F238E27FC236}">
                <a16:creationId xmlns:a16="http://schemas.microsoft.com/office/drawing/2014/main" id="{EB15F4C1-4A85-94D8-454E-AE0D4DE8C1B9}"/>
              </a:ext>
            </a:extLst>
          </p:cNvPr>
          <p:cNvSpPr/>
          <p:nvPr/>
        </p:nvSpPr>
        <p:spPr>
          <a:xfrm>
            <a:off x="7394726" y="1830695"/>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cxnSp>
        <p:nvCxnSpPr>
          <p:cNvPr id="18" name="Straight Connector 17">
            <a:extLst>
              <a:ext uri="{FF2B5EF4-FFF2-40B4-BE49-F238E27FC236}">
                <a16:creationId xmlns:a16="http://schemas.microsoft.com/office/drawing/2014/main" id="{B0BB1A71-DAD7-6E58-8B7C-9DC823DB1528}"/>
              </a:ext>
            </a:extLst>
          </p:cNvPr>
          <p:cNvCxnSpPr>
            <a:cxnSpLocks/>
          </p:cNvCxnSpPr>
          <p:nvPr/>
        </p:nvCxnSpPr>
        <p:spPr>
          <a:xfrm>
            <a:off x="6050604" y="1322962"/>
            <a:ext cx="0" cy="4364476"/>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5130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EDE0-5387-F618-F680-BD6F5E24EC71}"/>
              </a:ext>
            </a:extLst>
          </p:cNvPr>
          <p:cNvSpPr>
            <a:spLocks noGrp="1"/>
          </p:cNvSpPr>
          <p:nvPr>
            <p:ph type="title"/>
          </p:nvPr>
        </p:nvSpPr>
        <p:spPr/>
        <p:txBody>
          <a:bodyPr/>
          <a:lstStyle/>
          <a:p>
            <a:r>
              <a:rPr lang="en-US" dirty="0"/>
              <a:t>Using Layers for Middleware Examples</a:t>
            </a:r>
          </a:p>
        </p:txBody>
      </p:sp>
      <p:pic>
        <p:nvPicPr>
          <p:cNvPr id="6" name="Content Placeholder 5">
            <a:extLst>
              <a:ext uri="{FF2B5EF4-FFF2-40B4-BE49-F238E27FC236}">
                <a16:creationId xmlns:a16="http://schemas.microsoft.com/office/drawing/2014/main" id="{8D3F7904-D513-0BA3-0BA5-615BC8340B43}"/>
              </a:ext>
            </a:extLst>
          </p:cNvPr>
          <p:cNvPicPr>
            <a:picLocks noGrp="1" noChangeAspect="1"/>
          </p:cNvPicPr>
          <p:nvPr>
            <p:ph idx="1"/>
          </p:nvPr>
        </p:nvPicPr>
        <p:blipFill>
          <a:blip r:embed="rId3"/>
          <a:stretch>
            <a:fillRect/>
          </a:stretch>
        </p:blipFill>
        <p:spPr>
          <a:xfrm>
            <a:off x="278377" y="1120774"/>
            <a:ext cx="6548446" cy="5153025"/>
          </a:xfrm>
        </p:spPr>
      </p:pic>
      <p:sp>
        <p:nvSpPr>
          <p:cNvPr id="3" name="Rectangle 2">
            <a:extLst>
              <a:ext uri="{FF2B5EF4-FFF2-40B4-BE49-F238E27FC236}">
                <a16:creationId xmlns:a16="http://schemas.microsoft.com/office/drawing/2014/main" id="{7A8F8B52-50D2-9996-E1CE-CB19337379A2}"/>
              </a:ext>
            </a:extLst>
          </p:cNvPr>
          <p:cNvSpPr/>
          <p:nvPr/>
        </p:nvSpPr>
        <p:spPr>
          <a:xfrm>
            <a:off x="7940501" y="1906154"/>
            <a:ext cx="2740006" cy="154044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MDK Middleware Example</a:t>
            </a:r>
            <a:endParaRPr lang="en-US" sz="1400">
              <a:solidFill>
                <a:srgbClr val="FFFFFF"/>
              </a:solidFill>
              <a:latin typeface="Calibri"/>
            </a:endParaRPr>
          </a:p>
        </p:txBody>
      </p:sp>
      <p:sp>
        <p:nvSpPr>
          <p:cNvPr id="4" name="Rectangle 3">
            <a:extLst>
              <a:ext uri="{FF2B5EF4-FFF2-40B4-BE49-F238E27FC236}">
                <a16:creationId xmlns:a16="http://schemas.microsoft.com/office/drawing/2014/main" id="{184595BE-945B-060B-D7A7-6D18ADC4DDA2}"/>
              </a:ext>
            </a:extLst>
          </p:cNvPr>
          <p:cNvSpPr/>
          <p:nvPr/>
        </p:nvSpPr>
        <p:spPr>
          <a:xfrm>
            <a:off x="7277475" y="4181622"/>
            <a:ext cx="1835098" cy="15404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Board Layer</a:t>
            </a:r>
            <a:br>
              <a:rPr lang="en-US" sz="2000">
                <a:solidFill>
                  <a:srgbClr val="FFFFFF"/>
                </a:solidFill>
                <a:latin typeface="Calibri"/>
              </a:rPr>
            </a:br>
            <a:r>
              <a:rPr lang="en-US" sz="2000">
                <a:solidFill>
                  <a:srgbClr val="FFFFFF"/>
                </a:solidFill>
                <a:latin typeface="Calibri"/>
              </a:rPr>
              <a:t>for</a:t>
            </a:r>
            <a:br>
              <a:rPr lang="en-US" sz="2000">
                <a:solidFill>
                  <a:srgbClr val="FFFFFF"/>
                </a:solidFill>
                <a:latin typeface="Calibri"/>
              </a:rPr>
            </a:br>
            <a:r>
              <a:rPr lang="en-US" sz="2000">
                <a:solidFill>
                  <a:srgbClr val="FFFFFF"/>
                </a:solidFill>
                <a:latin typeface="Calibri"/>
              </a:rPr>
              <a:t>STM32F746G </a:t>
            </a:r>
            <a:br>
              <a:rPr lang="en-US" sz="2000">
                <a:solidFill>
                  <a:srgbClr val="FFFFFF"/>
                </a:solidFill>
                <a:latin typeface="Calibri"/>
              </a:rPr>
            </a:br>
            <a:r>
              <a:rPr lang="en-US" sz="2000">
                <a:solidFill>
                  <a:srgbClr val="FFFFFF"/>
                </a:solidFill>
                <a:latin typeface="Calibri"/>
              </a:rPr>
              <a:t>Disco</a:t>
            </a:r>
          </a:p>
        </p:txBody>
      </p:sp>
      <p:sp>
        <p:nvSpPr>
          <p:cNvPr id="5" name="Rectangle 4">
            <a:extLst>
              <a:ext uri="{FF2B5EF4-FFF2-40B4-BE49-F238E27FC236}">
                <a16:creationId xmlns:a16="http://schemas.microsoft.com/office/drawing/2014/main" id="{323F68A5-06F0-CB6C-1304-BF954A5FE90B}"/>
              </a:ext>
            </a:extLst>
          </p:cNvPr>
          <p:cNvSpPr/>
          <p:nvPr/>
        </p:nvSpPr>
        <p:spPr>
          <a:xfrm>
            <a:off x="9563225" y="4181622"/>
            <a:ext cx="1835098" cy="15404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Board Layer</a:t>
            </a:r>
            <a:br>
              <a:rPr lang="en-US" sz="2000">
                <a:solidFill>
                  <a:srgbClr val="FFFFFF"/>
                </a:solidFill>
                <a:latin typeface="Calibri"/>
              </a:rPr>
            </a:br>
            <a:r>
              <a:rPr lang="en-US" sz="2000">
                <a:solidFill>
                  <a:srgbClr val="FFFFFF"/>
                </a:solidFill>
                <a:latin typeface="Calibri"/>
              </a:rPr>
              <a:t>for</a:t>
            </a:r>
            <a:br>
              <a:rPr lang="en-US" sz="2000">
                <a:solidFill>
                  <a:srgbClr val="FFFFFF"/>
                </a:solidFill>
                <a:latin typeface="Calibri"/>
              </a:rPr>
            </a:br>
            <a:r>
              <a:rPr lang="en-US" sz="2000" err="1">
                <a:solidFill>
                  <a:srgbClr val="FFFFFF"/>
                </a:solidFill>
                <a:latin typeface="Calibri"/>
              </a:rPr>
              <a:t>CustomHW</a:t>
            </a:r>
            <a:endParaRPr lang="en-US" sz="2000">
              <a:solidFill>
                <a:srgbClr val="FFFFFF"/>
              </a:solidFill>
              <a:latin typeface="Calibri"/>
            </a:endParaRPr>
          </a:p>
        </p:txBody>
      </p:sp>
      <p:cxnSp>
        <p:nvCxnSpPr>
          <p:cNvPr id="8" name="Straight Arrow Connector 7">
            <a:extLst>
              <a:ext uri="{FF2B5EF4-FFF2-40B4-BE49-F238E27FC236}">
                <a16:creationId xmlns:a16="http://schemas.microsoft.com/office/drawing/2014/main" id="{B328D5C7-45B8-13A5-4778-D75950E464BE}"/>
              </a:ext>
            </a:extLst>
          </p:cNvPr>
          <p:cNvCxnSpPr>
            <a:endCxn id="4" idx="0"/>
          </p:cNvCxnSpPr>
          <p:nvPr/>
        </p:nvCxnSpPr>
        <p:spPr>
          <a:xfrm flipH="1">
            <a:off x="8195024" y="3446602"/>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763A84-C441-2168-055E-B5B1BCDF57E5}"/>
              </a:ext>
            </a:extLst>
          </p:cNvPr>
          <p:cNvCxnSpPr>
            <a:cxnSpLocks/>
            <a:endCxn id="5" idx="0"/>
          </p:cNvCxnSpPr>
          <p:nvPr/>
        </p:nvCxnSpPr>
        <p:spPr>
          <a:xfrm>
            <a:off x="9861752" y="3446602"/>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2452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2328CC0-DA93-1917-BC4E-7126FA7E79A5}"/>
              </a:ext>
            </a:extLst>
          </p:cNvPr>
          <p:cNvPicPr>
            <a:picLocks noChangeAspect="1"/>
          </p:cNvPicPr>
          <p:nvPr/>
        </p:nvPicPr>
        <p:blipFill>
          <a:blip r:embed="rId3"/>
          <a:srcRect l="-409" t="-975" r="409" b="975"/>
          <a:stretch/>
        </p:blipFill>
        <p:spPr>
          <a:xfrm>
            <a:off x="5466099" y="1335620"/>
            <a:ext cx="5963240" cy="5001428"/>
          </a:xfrm>
          <a:prstGeom prst="rect">
            <a:avLst/>
          </a:prstGeom>
        </p:spPr>
      </p:pic>
      <p:sp>
        <p:nvSpPr>
          <p:cNvPr id="2" name="Title 1">
            <a:extLst>
              <a:ext uri="{FF2B5EF4-FFF2-40B4-BE49-F238E27FC236}">
                <a16:creationId xmlns:a16="http://schemas.microsoft.com/office/drawing/2014/main" id="{E0FFFF3C-380D-9B90-484A-92BB4CF4CD33}"/>
              </a:ext>
            </a:extLst>
          </p:cNvPr>
          <p:cNvSpPr>
            <a:spLocks noGrp="1"/>
          </p:cNvSpPr>
          <p:nvPr>
            <p:ph type="title"/>
          </p:nvPr>
        </p:nvSpPr>
        <p:spPr/>
        <p:txBody>
          <a:bodyPr/>
          <a:lstStyle/>
          <a:p>
            <a:r>
              <a:rPr lang="en-US" dirty="0"/>
              <a:t>Using Layers for test automation</a:t>
            </a:r>
          </a:p>
        </p:txBody>
      </p:sp>
      <p:sp>
        <p:nvSpPr>
          <p:cNvPr id="3" name="Text Placeholder 2">
            <a:extLst>
              <a:ext uri="{FF2B5EF4-FFF2-40B4-BE49-F238E27FC236}">
                <a16:creationId xmlns:a16="http://schemas.microsoft.com/office/drawing/2014/main" id="{D16AE8F2-30F1-7E90-080A-83FE4477245D}"/>
              </a:ext>
            </a:extLst>
          </p:cNvPr>
          <p:cNvSpPr>
            <a:spLocks noGrp="1"/>
          </p:cNvSpPr>
          <p:nvPr>
            <p:ph type="body" sz="quarter" idx="13"/>
          </p:nvPr>
        </p:nvSpPr>
        <p:spPr>
          <a:xfrm>
            <a:off x="479425" y="991132"/>
            <a:ext cx="11233150" cy="344488"/>
          </a:xfrm>
        </p:spPr>
        <p:txBody>
          <a:bodyPr/>
          <a:lstStyle/>
          <a:p>
            <a:r>
              <a:rPr lang="en-US"/>
              <a:t>Unit test and software test on hardware or simulation models</a:t>
            </a:r>
          </a:p>
          <a:p>
            <a:endParaRPr lang="en-US"/>
          </a:p>
          <a:p>
            <a:endParaRPr lang="en-US"/>
          </a:p>
        </p:txBody>
      </p:sp>
      <p:sp>
        <p:nvSpPr>
          <p:cNvPr id="4" name="Content Placeholder 3">
            <a:extLst>
              <a:ext uri="{FF2B5EF4-FFF2-40B4-BE49-F238E27FC236}">
                <a16:creationId xmlns:a16="http://schemas.microsoft.com/office/drawing/2014/main" id="{7849311D-3E14-845C-F24B-B3D316216502}"/>
              </a:ext>
            </a:extLst>
          </p:cNvPr>
          <p:cNvSpPr>
            <a:spLocks noGrp="1"/>
          </p:cNvSpPr>
          <p:nvPr>
            <p:ph idx="1"/>
          </p:nvPr>
        </p:nvSpPr>
        <p:spPr>
          <a:xfrm>
            <a:off x="8932664" y="1534724"/>
            <a:ext cx="2527155" cy="1299916"/>
          </a:xfrm>
        </p:spPr>
        <p:txBody>
          <a:bodyPr/>
          <a:lstStyle/>
          <a:p>
            <a:pPr marL="0" indent="0">
              <a:buNone/>
            </a:pPr>
            <a:r>
              <a:rPr lang="en-US" sz="1500">
                <a:hlinkClick r:id="rId4"/>
              </a:rPr>
              <a:t>github.com/Arm-software/AVH</a:t>
            </a:r>
            <a:endParaRPr lang="en-US" sz="1500"/>
          </a:p>
          <a:p>
            <a:pPr marL="0" indent="0">
              <a:buNone/>
            </a:pPr>
            <a:endParaRPr lang="en-US" sz="1500"/>
          </a:p>
        </p:txBody>
      </p:sp>
      <p:sp>
        <p:nvSpPr>
          <p:cNvPr id="5" name="Rectangle 4">
            <a:extLst>
              <a:ext uri="{FF2B5EF4-FFF2-40B4-BE49-F238E27FC236}">
                <a16:creationId xmlns:a16="http://schemas.microsoft.com/office/drawing/2014/main" id="{7A8F8B52-50D2-9996-E1CE-CB19337379A2}"/>
              </a:ext>
            </a:extLst>
          </p:cNvPr>
          <p:cNvSpPr/>
          <p:nvPr/>
        </p:nvSpPr>
        <p:spPr>
          <a:xfrm>
            <a:off x="1188482" y="1765840"/>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6" name="Rectangle 5">
            <a:extLst>
              <a:ext uri="{FF2B5EF4-FFF2-40B4-BE49-F238E27FC236}">
                <a16:creationId xmlns:a16="http://schemas.microsoft.com/office/drawing/2014/main" id="{184595BE-945B-060B-D7A7-6D18ADC4DDA2}"/>
              </a:ext>
            </a:extLst>
          </p:cNvPr>
          <p:cNvSpPr/>
          <p:nvPr/>
        </p:nvSpPr>
        <p:spPr>
          <a:xfrm>
            <a:off x="575733" y="4123918"/>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Hardware Board</a:t>
            </a:r>
          </a:p>
        </p:txBody>
      </p:sp>
      <p:sp>
        <p:nvSpPr>
          <p:cNvPr id="7" name="Rectangle 6">
            <a:extLst>
              <a:ext uri="{FF2B5EF4-FFF2-40B4-BE49-F238E27FC236}">
                <a16:creationId xmlns:a16="http://schemas.microsoft.com/office/drawing/2014/main" id="{323F68A5-06F0-CB6C-1304-BF954A5FE90B}"/>
              </a:ext>
            </a:extLst>
          </p:cNvPr>
          <p:cNvSpPr/>
          <p:nvPr/>
        </p:nvSpPr>
        <p:spPr>
          <a:xfrm>
            <a:off x="2861483" y="4123918"/>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Simulation Model</a:t>
            </a:r>
          </a:p>
        </p:txBody>
      </p:sp>
      <p:cxnSp>
        <p:nvCxnSpPr>
          <p:cNvPr id="8" name="Straight Arrow Connector 7">
            <a:extLst>
              <a:ext uri="{FF2B5EF4-FFF2-40B4-BE49-F238E27FC236}">
                <a16:creationId xmlns:a16="http://schemas.microsoft.com/office/drawing/2014/main" id="{B328D5C7-45B8-13A5-4778-D75950E464BE}"/>
              </a:ext>
            </a:extLst>
          </p:cNvPr>
          <p:cNvCxnSpPr>
            <a:endCxn id="6" idx="0"/>
          </p:cNvCxnSpPr>
          <p:nvPr/>
        </p:nvCxnSpPr>
        <p:spPr>
          <a:xfrm flipH="1">
            <a:off x="1493282" y="3388898"/>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763A84-C441-2168-055E-B5B1BCDF57E5}"/>
              </a:ext>
            </a:extLst>
          </p:cNvPr>
          <p:cNvCxnSpPr>
            <a:cxnSpLocks/>
            <a:endCxn id="7" idx="0"/>
          </p:cNvCxnSpPr>
          <p:nvPr/>
        </p:nvCxnSpPr>
        <p:spPr>
          <a:xfrm>
            <a:off x="3160010" y="3388898"/>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43D2EB7-DC62-E12C-53A8-3650A4881166}"/>
              </a:ext>
            </a:extLst>
          </p:cNvPr>
          <p:cNvSpPr/>
          <p:nvPr/>
        </p:nvSpPr>
        <p:spPr>
          <a:xfrm>
            <a:off x="1340882" y="1918240"/>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11" name="Rectangle 10">
            <a:extLst>
              <a:ext uri="{FF2B5EF4-FFF2-40B4-BE49-F238E27FC236}">
                <a16:creationId xmlns:a16="http://schemas.microsoft.com/office/drawing/2014/main" id="{7B778EDC-48B2-72F1-2151-36675AF42DCA}"/>
              </a:ext>
            </a:extLst>
          </p:cNvPr>
          <p:cNvSpPr/>
          <p:nvPr/>
        </p:nvSpPr>
        <p:spPr>
          <a:xfrm>
            <a:off x="1493282" y="2070640"/>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Tree>
    <p:extLst>
      <p:ext uri="{BB962C8B-B14F-4D97-AF65-F5344CB8AC3E}">
        <p14:creationId xmlns:p14="http://schemas.microsoft.com/office/powerpoint/2010/main" val="31237717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B403CBE6-B4B9-0F0A-C8C5-5609F0063B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752" y="1404301"/>
            <a:ext cx="3373538" cy="18976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C842056-B306-A097-1693-FF6374FE24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3960206" y="1414156"/>
            <a:ext cx="3484644" cy="19601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6040342-1A9E-167A-4931-E5250F525D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a:off x="745372" y="907537"/>
            <a:ext cx="1867535" cy="28013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FFFF3C-380D-9B90-484A-92BB4CF4CD33}"/>
              </a:ext>
            </a:extLst>
          </p:cNvPr>
          <p:cNvSpPr>
            <a:spLocks noGrp="1"/>
          </p:cNvSpPr>
          <p:nvPr>
            <p:ph type="title"/>
          </p:nvPr>
        </p:nvSpPr>
        <p:spPr/>
        <p:txBody>
          <a:bodyPr/>
          <a:lstStyle/>
          <a:p>
            <a:r>
              <a:rPr lang="en-US"/>
              <a:t>Using Layers </a:t>
            </a:r>
            <a:r>
              <a:rPr lang="en-US" dirty="0"/>
              <a:t>to add Hardware Shields</a:t>
            </a:r>
          </a:p>
        </p:txBody>
      </p:sp>
      <p:sp>
        <p:nvSpPr>
          <p:cNvPr id="3" name="Text Placeholder 2">
            <a:extLst>
              <a:ext uri="{FF2B5EF4-FFF2-40B4-BE49-F238E27FC236}">
                <a16:creationId xmlns:a16="http://schemas.microsoft.com/office/drawing/2014/main" id="{D16AE8F2-30F1-7E90-080A-83FE4477245D}"/>
              </a:ext>
            </a:extLst>
          </p:cNvPr>
          <p:cNvSpPr>
            <a:spLocks noGrp="1"/>
          </p:cNvSpPr>
          <p:nvPr>
            <p:ph type="body" sz="quarter" idx="13"/>
          </p:nvPr>
        </p:nvSpPr>
        <p:spPr>
          <a:xfrm>
            <a:off x="7274560" y="5828531"/>
            <a:ext cx="3940175" cy="344488"/>
          </a:xfrm>
        </p:spPr>
        <p:txBody>
          <a:bodyPr/>
          <a:lstStyle/>
          <a:p>
            <a:pPr algn="r"/>
            <a:r>
              <a:rPr lang="en-US" sz="1600">
                <a:hlinkClick r:id="rId6"/>
              </a:rPr>
              <a:t>github.com/Open-CMSIS-Pack/Sensor-SDK</a:t>
            </a:r>
            <a:endParaRPr lang="en-US" sz="1600"/>
          </a:p>
          <a:p>
            <a:endParaRPr lang="en-US" sz="2800"/>
          </a:p>
        </p:txBody>
      </p:sp>
      <p:sp>
        <p:nvSpPr>
          <p:cNvPr id="5" name="Rectangle 4">
            <a:extLst>
              <a:ext uri="{FF2B5EF4-FFF2-40B4-BE49-F238E27FC236}">
                <a16:creationId xmlns:a16="http://schemas.microsoft.com/office/drawing/2014/main" id="{FC5D770B-72EF-EE94-3243-2A6772C93349}"/>
              </a:ext>
            </a:extLst>
          </p:cNvPr>
          <p:cNvSpPr/>
          <p:nvPr/>
        </p:nvSpPr>
        <p:spPr>
          <a:xfrm>
            <a:off x="479426" y="374366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6" name="Rectangle 5">
            <a:extLst>
              <a:ext uri="{FF2B5EF4-FFF2-40B4-BE49-F238E27FC236}">
                <a16:creationId xmlns:a16="http://schemas.microsoft.com/office/drawing/2014/main" id="{0B91D4F4-7D61-7FD8-C9E4-694142767078}"/>
              </a:ext>
            </a:extLst>
          </p:cNvPr>
          <p:cNvSpPr/>
          <p:nvPr/>
        </p:nvSpPr>
        <p:spPr>
          <a:xfrm>
            <a:off x="479426" y="480568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7" name="Rectangle 6">
            <a:extLst>
              <a:ext uri="{FF2B5EF4-FFF2-40B4-BE49-F238E27FC236}">
                <a16:creationId xmlns:a16="http://schemas.microsoft.com/office/drawing/2014/main" id="{E28374EB-AF6E-A485-B060-5265881B6DA3}"/>
              </a:ext>
            </a:extLst>
          </p:cNvPr>
          <p:cNvSpPr/>
          <p:nvPr/>
        </p:nvSpPr>
        <p:spPr>
          <a:xfrm>
            <a:off x="936385" y="417774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8" name="Rectangle 7">
            <a:extLst>
              <a:ext uri="{FF2B5EF4-FFF2-40B4-BE49-F238E27FC236}">
                <a16:creationId xmlns:a16="http://schemas.microsoft.com/office/drawing/2014/main" id="{BFE5C0D2-655D-31D6-BC11-2352D95297AE}"/>
              </a:ext>
            </a:extLst>
          </p:cNvPr>
          <p:cNvSpPr/>
          <p:nvPr/>
        </p:nvSpPr>
        <p:spPr>
          <a:xfrm>
            <a:off x="936383" y="518023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9" name="Rectangle 8">
            <a:extLst>
              <a:ext uri="{FF2B5EF4-FFF2-40B4-BE49-F238E27FC236}">
                <a16:creationId xmlns:a16="http://schemas.microsoft.com/office/drawing/2014/main" id="{B54210FF-6384-FE14-1D8B-BF8D996AE6BC}"/>
              </a:ext>
            </a:extLst>
          </p:cNvPr>
          <p:cNvSpPr/>
          <p:nvPr/>
        </p:nvSpPr>
        <p:spPr>
          <a:xfrm>
            <a:off x="936383" y="492033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0" name="Rectangle 9">
            <a:extLst>
              <a:ext uri="{FF2B5EF4-FFF2-40B4-BE49-F238E27FC236}">
                <a16:creationId xmlns:a16="http://schemas.microsoft.com/office/drawing/2014/main" id="{1CF98760-96E3-AD91-4A45-CC5AEA42E76A}"/>
              </a:ext>
            </a:extLst>
          </p:cNvPr>
          <p:cNvSpPr/>
          <p:nvPr/>
        </p:nvSpPr>
        <p:spPr>
          <a:xfrm>
            <a:off x="3903278" y="518023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1" name="Rectangle 10">
            <a:extLst>
              <a:ext uri="{FF2B5EF4-FFF2-40B4-BE49-F238E27FC236}">
                <a16:creationId xmlns:a16="http://schemas.microsoft.com/office/drawing/2014/main" id="{293ABB57-97CE-4A29-4ADF-D806DD7FE487}"/>
              </a:ext>
            </a:extLst>
          </p:cNvPr>
          <p:cNvSpPr/>
          <p:nvPr/>
        </p:nvSpPr>
        <p:spPr>
          <a:xfrm>
            <a:off x="3903274" y="491856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15" name="Arrow: Right 14">
            <a:extLst>
              <a:ext uri="{FF2B5EF4-FFF2-40B4-BE49-F238E27FC236}">
                <a16:creationId xmlns:a16="http://schemas.microsoft.com/office/drawing/2014/main" id="{C1027411-3204-9403-0F58-B7B72618144F}"/>
              </a:ext>
            </a:extLst>
          </p:cNvPr>
          <p:cNvSpPr/>
          <p:nvPr/>
        </p:nvSpPr>
        <p:spPr>
          <a:xfrm>
            <a:off x="4354091" y="1912031"/>
            <a:ext cx="550726" cy="76004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E8B6882C-183E-F619-A061-7B42859CAA16}"/>
              </a:ext>
            </a:extLst>
          </p:cNvPr>
          <p:cNvSpPr/>
          <p:nvPr/>
        </p:nvSpPr>
        <p:spPr>
          <a:xfrm rot="10800000">
            <a:off x="2337544" y="1912031"/>
            <a:ext cx="550726" cy="76004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D9BD8A1-399C-89DA-E73F-2193BF1442BB}"/>
              </a:ext>
            </a:extLst>
          </p:cNvPr>
          <p:cNvSpPr txBox="1"/>
          <p:nvPr/>
        </p:nvSpPr>
        <p:spPr>
          <a:xfrm>
            <a:off x="2833547" y="1229595"/>
            <a:ext cx="2287462"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MEMS Sensor</a:t>
            </a:r>
          </a:p>
        </p:txBody>
      </p:sp>
      <p:sp>
        <p:nvSpPr>
          <p:cNvPr id="21" name="Content Placeholder 20">
            <a:extLst>
              <a:ext uri="{FF2B5EF4-FFF2-40B4-BE49-F238E27FC236}">
                <a16:creationId xmlns:a16="http://schemas.microsoft.com/office/drawing/2014/main" id="{6BB4EFC9-2E5C-D40A-F407-89D4D3156150}"/>
              </a:ext>
            </a:extLst>
          </p:cNvPr>
          <p:cNvSpPr>
            <a:spLocks noGrp="1"/>
          </p:cNvSpPr>
          <p:nvPr>
            <p:ph idx="1"/>
          </p:nvPr>
        </p:nvSpPr>
        <p:spPr>
          <a:xfrm>
            <a:off x="7133831" y="1178569"/>
            <a:ext cx="4578743" cy="4553233"/>
          </a:xfrm>
        </p:spPr>
        <p:txBody>
          <a:bodyPr/>
          <a:lstStyle/>
          <a:p>
            <a:r>
              <a:rPr lang="en-US"/>
              <a:t>The </a:t>
            </a:r>
            <a:r>
              <a:rPr lang="en-US" b="1"/>
              <a:t>VS Code – CMSIS Solution</a:t>
            </a:r>
            <a:br>
              <a:rPr lang="en-US" b="1"/>
            </a:br>
            <a:r>
              <a:rPr lang="en-US"/>
              <a:t>combines layers for you</a:t>
            </a:r>
          </a:p>
        </p:txBody>
      </p:sp>
      <p:pic>
        <p:nvPicPr>
          <p:cNvPr id="23" name="Picture 22">
            <a:extLst>
              <a:ext uri="{FF2B5EF4-FFF2-40B4-BE49-F238E27FC236}">
                <a16:creationId xmlns:a16="http://schemas.microsoft.com/office/drawing/2014/main" id="{3272DEAD-66AD-2FFE-8226-4B3FEB4BA604}"/>
              </a:ext>
            </a:extLst>
          </p:cNvPr>
          <p:cNvPicPr>
            <a:picLocks noChangeAspect="1"/>
          </p:cNvPicPr>
          <p:nvPr/>
        </p:nvPicPr>
        <p:blipFill>
          <a:blip r:embed="rId7"/>
          <a:stretch>
            <a:fillRect/>
          </a:stretch>
        </p:blipFill>
        <p:spPr>
          <a:xfrm>
            <a:off x="7049624" y="2258151"/>
            <a:ext cx="4734071" cy="3395642"/>
          </a:xfrm>
          <a:prstGeom prst="rect">
            <a:avLst/>
          </a:prstGeom>
        </p:spPr>
      </p:pic>
    </p:spTree>
    <p:extLst>
      <p:ext uri="{BB962C8B-B14F-4D97-AF65-F5344CB8AC3E}">
        <p14:creationId xmlns:p14="http://schemas.microsoft.com/office/powerpoint/2010/main" val="429603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53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19DA75-D395-4806-9923-A60C1658B62A}"/>
              </a:ext>
            </a:extLst>
          </p:cNvPr>
          <p:cNvSpPr/>
          <p:nvPr/>
        </p:nvSpPr>
        <p:spPr>
          <a:xfrm>
            <a:off x="1131710" y="277451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BB5F8D21-824B-36AB-951D-435AED871410}"/>
              </a:ext>
            </a:extLst>
          </p:cNvPr>
          <p:cNvCxnSpPr>
            <a:cxnSpLocks/>
            <a:stCxn id="38" idx="1"/>
            <a:endCxn id="23" idx="3"/>
          </p:cNvCxnSpPr>
          <p:nvPr/>
        </p:nvCxnSpPr>
        <p:spPr>
          <a:xfrm flipH="1">
            <a:off x="2671752" y="3278610"/>
            <a:ext cx="380820" cy="7247"/>
          </a:xfrm>
          <a:prstGeom prst="straightConnector1">
            <a:avLst/>
          </a:prstGeom>
          <a:ln w="381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7CE54B9-BB26-E5B0-4A76-1B2AC4DB6780}"/>
              </a:ext>
            </a:extLst>
          </p:cNvPr>
          <p:cNvSpPr/>
          <p:nvPr/>
        </p:nvSpPr>
        <p:spPr>
          <a:xfrm>
            <a:off x="5037675" y="134053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Debugger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2373F6AB-4EE9-799A-8277-00AFEA672822}"/>
              </a:ext>
            </a:extLst>
          </p:cNvPr>
          <p:cNvSpPr/>
          <p:nvPr/>
        </p:nvSpPr>
        <p:spPr>
          <a:xfrm>
            <a:off x="5037675" y="276525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Flash</a:t>
            </a:r>
            <a:br>
              <a:rPr lang="en-US" b="1" dirty="0">
                <a:solidFill>
                  <a:srgbClr val="FFFFFF"/>
                </a:solidFill>
                <a:latin typeface="Calibri"/>
              </a:rPr>
            </a:br>
            <a:r>
              <a:rPr lang="en-US" b="1" dirty="0">
                <a:solidFill>
                  <a:srgbClr val="FFFFFF"/>
                </a:solidFill>
                <a:latin typeface="Calibri"/>
              </a:rPr>
              <a:t>Programmer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0EC97572-BC00-4D3B-5860-7D35F2DDD8A1}"/>
              </a:ext>
            </a:extLst>
          </p:cNvPr>
          <p:cNvSpPr/>
          <p:nvPr/>
        </p:nvSpPr>
        <p:spPr>
          <a:xfrm>
            <a:off x="5037675" y="418997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OTA/Cloud</a:t>
            </a:r>
            <a:br>
              <a:rPr lang="en-US" b="1" dirty="0">
                <a:solidFill>
                  <a:srgbClr val="FFFFFF"/>
                </a:solidFill>
                <a:latin typeface="Calibri"/>
              </a:rPr>
            </a:br>
            <a:r>
              <a:rPr lang="en-US" b="1" dirty="0">
                <a:solidFill>
                  <a:srgbClr val="FFFFFF"/>
                </a:solidFill>
                <a:latin typeface="Calibri"/>
              </a:rPr>
              <a:t>Service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A6042665-7C7D-BA22-1E44-17A6ED7DA1A7}"/>
              </a:ext>
            </a:extLst>
          </p:cNvPr>
          <p:cNvCxnSpPr>
            <a:cxnSpLocks/>
            <a:stCxn id="16" idx="1"/>
          </p:cNvCxnSpPr>
          <p:nvPr/>
        </p:nvCxnSpPr>
        <p:spPr>
          <a:xfrm flipH="1" flipV="1">
            <a:off x="4402204" y="3276599"/>
            <a:ext cx="635471" cy="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C07020-4D86-CAC3-4AF4-DB254FB77F79}"/>
              </a:ext>
            </a:extLst>
          </p:cNvPr>
          <p:cNvCxnSpPr>
            <a:cxnSpLocks/>
          </p:cNvCxnSpPr>
          <p:nvPr/>
        </p:nvCxnSpPr>
        <p:spPr>
          <a:xfrm flipH="1" flipV="1">
            <a:off x="4295878" y="3285856"/>
            <a:ext cx="741797" cy="90412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E56173B-DE80-7625-093C-E95C11E3DB52}"/>
              </a:ext>
            </a:extLst>
          </p:cNvPr>
          <p:cNvCxnSpPr>
            <a:cxnSpLocks/>
          </p:cNvCxnSpPr>
          <p:nvPr/>
        </p:nvCxnSpPr>
        <p:spPr>
          <a:xfrm flipH="1">
            <a:off x="4363356" y="2333994"/>
            <a:ext cx="693427" cy="80758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Flowchart: Document 37">
            <a:extLst>
              <a:ext uri="{FF2B5EF4-FFF2-40B4-BE49-F238E27FC236}">
                <a16:creationId xmlns:a16="http://schemas.microsoft.com/office/drawing/2014/main" id="{973775FC-78A5-4325-B535-441862918E54}"/>
              </a:ext>
            </a:extLst>
          </p:cNvPr>
          <p:cNvSpPr/>
          <p:nvPr/>
        </p:nvSpPr>
        <p:spPr>
          <a:xfrm>
            <a:off x="3052572" y="2876239"/>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cbuild-set.yml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Project </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context set</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20437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5190127"/>
            <a:ext cx="4248363" cy="26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9"/>
            <a:ext cx="1786690" cy="2753876"/>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52726" y="276724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cdefault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405404" y="1943850"/>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004027" y="5253100"/>
            <a:ext cx="432673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1E91A674-185E-2847-973A-2D95E43394EE}"/>
              </a:ext>
            </a:extLst>
          </p:cNvPr>
          <p:cNvSpPr/>
          <p:nvPr/>
        </p:nvSpPr>
        <p:spPr>
          <a:xfrm>
            <a:off x="6811926" y="4054939"/>
            <a:ext cx="4248363" cy="110103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3" name="Flowchart: Document 2">
            <a:extLst>
              <a:ext uri="{FF2B5EF4-FFF2-40B4-BE49-F238E27FC236}">
                <a16:creationId xmlns:a16="http://schemas.microsoft.com/office/drawing/2014/main" id="{07D698BC-BFC9-5FCC-B38A-13EA7D31BFA9}"/>
              </a:ext>
            </a:extLst>
          </p:cNvPr>
          <p:cNvSpPr/>
          <p:nvPr/>
        </p:nvSpPr>
        <p:spPr>
          <a:xfrm>
            <a:off x="7112370" y="4167592"/>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493489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err="1">
                <a:solidFill>
                  <a:srgbClr val="333E48"/>
                </a:solidFill>
                <a:latin typeface="Calibri"/>
                <a:ea typeface="ＭＳ Ｐゴシック" panose="020B0600070205080204" pitchFamily="34" charset="-128"/>
              </a:rPr>
              <a:t>csolution</a:t>
            </a:r>
            <a:r>
              <a:rPr lang="en-US" b="1" dirty="0">
                <a:solidFill>
                  <a:srgbClr val="333E48"/>
                </a:solidFill>
                <a:latin typeface="Calibri"/>
                <a:ea typeface="ＭＳ Ｐゴシック" panose="020B0600070205080204" pitchFamily="34" charset="-128"/>
              </a:rPr>
              <a:t> project</a:t>
            </a: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1.7|59.4"/>
</p:tagLst>
</file>

<file path=ppt/tags/tag2.xml><?xml version="1.0" encoding="utf-8"?>
<p:tagLst xmlns:a="http://schemas.openxmlformats.org/drawingml/2006/main" xmlns:r="http://schemas.openxmlformats.org/officeDocument/2006/relationships" xmlns:p="http://schemas.openxmlformats.org/presentationml/2006/main">
  <p:tag name="TIMING" val="|121.7|59.4"/>
</p:tagLst>
</file>

<file path=ppt/tags/tag3.xml><?xml version="1.0" encoding="utf-8"?>
<p:tagLst xmlns:a="http://schemas.openxmlformats.org/drawingml/2006/main" xmlns:r="http://schemas.openxmlformats.org/officeDocument/2006/relationships" xmlns:p="http://schemas.openxmlformats.org/presentationml/2006/main">
  <p:tag name="TIMING" val="|121.7|59.4"/>
</p:tagLst>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6160</TotalTime>
  <Words>8884</Words>
  <Application>Microsoft Office PowerPoint</Application>
  <PresentationFormat>Widescreen</PresentationFormat>
  <Paragraphs>1222</Paragraphs>
  <Slides>59</Slides>
  <Notes>27</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ＭＳ Ｐゴシック</vt:lpstr>
      <vt:lpstr>-apple-system</vt:lpstr>
      <vt:lpstr>Arial</vt:lpstr>
      <vt:lpstr>Calibri</vt:lpstr>
      <vt:lpstr>Consolas</vt:lpstr>
      <vt:lpstr>Courier New</vt:lpstr>
      <vt:lpstr>Times New Roman</vt:lpstr>
      <vt:lpstr>Wingdings</vt:lpstr>
      <vt:lpstr>Arm_PPT_Public</vt:lpstr>
      <vt:lpstr>CMSIS-Toolbox: Basis for next generation software tooling</vt:lpstr>
      <vt:lpstr>Developer require flexibility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Multi-Project Build Process: IDE and CLI</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Linker Script Management for Multi-Project Applications</vt:lpstr>
      <vt:lpstr>PowerPoint Presentation</vt:lpstr>
      <vt:lpstr>PowerPoint Presentation</vt:lpstr>
      <vt:lpstr>PowerPoint Presentation</vt:lpstr>
      <vt:lpstr>PowerPoint Presentation</vt:lpstr>
      <vt:lpstr>Distribution of Reference Applications</vt:lpstr>
      <vt:lpstr>PowerPoint Presentation</vt:lpstr>
      <vt:lpstr>IoT Workshop Example - Structure</vt:lpstr>
      <vt:lpstr>Roadmap H1’2023 – CMSIS-Toolbox 2.0</vt:lpstr>
      <vt:lpstr>PowerPoint Presentation</vt:lpstr>
      <vt:lpstr>PowerPoint Presentation</vt:lpstr>
      <vt:lpstr>PowerPoint Presentation</vt:lpstr>
      <vt:lpstr>Software components</vt:lpstr>
      <vt:lpstr>PowerPoint Presentation</vt:lpstr>
      <vt:lpstr>Application example: TCP/IP network</vt:lpstr>
      <vt:lpstr>Class / Pack view </vt:lpstr>
      <vt:lpstr>Software components – Taxonomy</vt:lpstr>
      <vt:lpstr>Bundles</vt:lpstr>
      <vt:lpstr>Bundles</vt:lpstr>
      <vt:lpstr>Relationships of packs and software components</vt:lpstr>
      <vt:lpstr>Central API Interface definition for software components</vt:lpstr>
      <vt:lpstr>API components</vt:lpstr>
      <vt:lpstr>Application example: TCP/IP network</vt:lpstr>
      <vt:lpstr>Application example: TCP/IP network</vt:lpstr>
      <vt:lpstr>Managing software components in a project</vt:lpstr>
      <vt:lpstr>Distribution of Reference Applications</vt:lpstr>
      <vt:lpstr>Distribution of Reference Applications</vt:lpstr>
      <vt:lpstr>Header File Structure</vt:lpstr>
      <vt:lpstr>PowerPoint Presentation</vt:lpstr>
      <vt:lpstr>PowerPoint Presentation</vt:lpstr>
      <vt:lpstr>Configuration of Reference Applications</vt:lpstr>
      <vt:lpstr>cbuild-idx.yml – variable settings</vt:lpstr>
      <vt:lpstr>Developers want project examples</vt:lpstr>
      <vt:lpstr>PowerPoint Presentation</vt:lpstr>
      <vt:lpstr>PowerPoint Presentation</vt:lpstr>
      <vt:lpstr>Using Layers for Middleware Examples</vt:lpstr>
      <vt:lpstr>Using Layers for test automation</vt:lpstr>
      <vt:lpstr>Using Layers to add Hardware Shields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71</cp:revision>
  <dcterms:created xsi:type="dcterms:W3CDTF">2021-11-12T09:09:53Z</dcterms:created>
  <dcterms:modified xsi:type="dcterms:W3CDTF">2025-03-31T18:43:25Z</dcterms:modified>
</cp:coreProperties>
</file>