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tags/tag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6"/>
  </p:notesMasterIdLst>
  <p:handoutMasterIdLst>
    <p:handoutMasterId r:id="rId67"/>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2" r:id="rId57"/>
    <p:sldId id="2147476496" r:id="rId58"/>
    <p:sldId id="2147471701" r:id="rId59"/>
    <p:sldId id="2147471700" r:id="rId60"/>
    <p:sldId id="2147471697" r:id="rId61"/>
    <p:sldId id="2147471698" r:id="rId62"/>
    <p:sldId id="2147471703" r:id="rId63"/>
    <p:sldId id="2147471704" r:id="rId64"/>
    <p:sldId id="214747649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FFFF"/>
    <a:srgbClr val="363D66"/>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p:scale>
          <a:sx n="100" d="100"/>
          <a:sy n="100" d="100"/>
        </p:scale>
        <p:origin x="2160" y="132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19/09/2025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19/09/2025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25828-D0AB-AEB4-4A5E-8D3A89EC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365DC-1E56-06C3-3F59-3106FBBDD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03F11-3369-D7D1-0FC2-E5ABBD1D4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AAA27D-8A46-697C-4E33-CFA5205E3EAE}"/>
              </a:ext>
            </a:extLst>
          </p:cNvPr>
          <p:cNvSpPr>
            <a:spLocks noGrp="1"/>
          </p:cNvSpPr>
          <p:nvPr>
            <p:ph type="sldNum" sz="quarter" idx="5"/>
          </p:nvPr>
        </p:nvSpPr>
        <p:spPr/>
        <p:txBody>
          <a:bodyPr/>
          <a:lstStyle/>
          <a:p>
            <a:pPr>
              <a:defRPr/>
            </a:pPr>
            <a:fld id="{3B16354E-6974-4833-AB87-3220A0835E84}" type="slidenum">
              <a:rPr lang="en-US" altLang="en-US" smtClean="0"/>
              <a:pPr>
                <a:defRPr/>
              </a:pPr>
              <a:t>56</a:t>
            </a:fld>
            <a:endParaRPr lang="en-US" altLang="en-US"/>
          </a:p>
        </p:txBody>
      </p:sp>
    </p:spTree>
    <p:extLst>
      <p:ext uri="{BB962C8B-B14F-4D97-AF65-F5344CB8AC3E}">
        <p14:creationId xmlns:p14="http://schemas.microsoft.com/office/powerpoint/2010/main" val="2141975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57</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60</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61</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B8FE-A36B-EBB0-0B01-04ACD88258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B1D5A-9CD2-44C1-B2FD-B6A5B89B0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5E142-EFAB-C24B-C102-E00586644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F21427-4344-EA96-2BA2-0E55CFEA1004}"/>
              </a:ext>
            </a:extLst>
          </p:cNvPr>
          <p:cNvSpPr>
            <a:spLocks noGrp="1"/>
          </p:cNvSpPr>
          <p:nvPr>
            <p:ph type="sldNum" sz="quarter" idx="5"/>
          </p:nvPr>
        </p:nvSpPr>
        <p:spPr/>
        <p:txBody>
          <a:bodyPr/>
          <a:lstStyle/>
          <a:p>
            <a:pPr>
              <a:defRPr/>
            </a:pPr>
            <a:fld id="{3B16354E-6974-4833-AB87-3220A0835E84}" type="slidenum">
              <a:rPr lang="en-US" altLang="en-US" smtClean="0"/>
              <a:pPr>
                <a:defRPr/>
              </a:pPr>
              <a:t>62</a:t>
            </a:fld>
            <a:endParaRPr lang="en-US" altLang="en-US"/>
          </a:p>
        </p:txBody>
      </p:sp>
    </p:spTree>
    <p:extLst>
      <p:ext uri="{BB962C8B-B14F-4D97-AF65-F5344CB8AC3E}">
        <p14:creationId xmlns:p14="http://schemas.microsoft.com/office/powerpoint/2010/main" val="2878822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4578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hyperlink" Target="https://open-cmsis-pack.github.io/cmsis-toolbox/YML-CBuild-Format/#run-and-debug-management" TargetMode="External"/><Relationship Id="rId4"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61.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2.png"/><Relationship Id="rId4" Type="http://schemas.openxmlformats.org/officeDocument/2006/relationships/image" Target="../media/image21.jpe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264983"/>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dirty="0">
                <a:solidFill>
                  <a:schemeClr val="bg2">
                    <a:lumMod val="25000"/>
                  </a:schemeClr>
                </a:solidFill>
                <a:latin typeface="Calibri"/>
              </a:rPr>
              <a:t>packs, tool 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1762902"/>
            <a:ext cx="48018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018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Arrow: Right 2">
            <a:extLst>
              <a:ext uri="{FF2B5EF4-FFF2-40B4-BE49-F238E27FC236}">
                <a16:creationId xmlns:a16="http://schemas.microsoft.com/office/drawing/2014/main" id="{3DA27B6D-518C-82F2-785E-90138A54CF0E}"/>
              </a:ext>
            </a:extLst>
          </p:cNvPr>
          <p:cNvSpPr/>
          <p:nvPr/>
        </p:nvSpPr>
        <p:spPr>
          <a:xfrm>
            <a:off x="5287078" y="2948429"/>
            <a:ext cx="43854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Flowchart: Document 3">
            <a:extLst>
              <a:ext uri="{FF2B5EF4-FFF2-40B4-BE49-F238E27FC236}">
                <a16:creationId xmlns:a16="http://schemas.microsoft.com/office/drawing/2014/main" id="{6EB8671F-3E3C-B51A-14C4-05946A7B6159}"/>
              </a:ext>
            </a:extLst>
          </p:cNvPr>
          <p:cNvSpPr/>
          <p:nvPr/>
        </p:nvSpPr>
        <p:spPr>
          <a:xfrm>
            <a:off x="5730863" y="2667538"/>
            <a:ext cx="1551911" cy="962356"/>
          </a:xfrm>
          <a:prstGeom prst="flowChart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b="1" dirty="0">
                <a:solidFill>
                  <a:schemeClr val="bg2">
                    <a:lumMod val="25000"/>
                  </a:schemeClr>
                </a:solidFill>
                <a:latin typeface="Calibri"/>
              </a:rPr>
              <a:t>Run and Debug</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a:t>
            </a:r>
            <a:br>
              <a:rPr lang="en-US" sz="1200" b="1" dirty="0">
                <a:solidFill>
                  <a:schemeClr val="bg2">
                    <a:lumMod val="25000"/>
                  </a:schemeClr>
                </a:solidFill>
                <a:latin typeface="Calibri"/>
              </a:rPr>
            </a:br>
            <a:r>
              <a:rPr lang="en-US" sz="1200" dirty="0">
                <a:solidFill>
                  <a:schemeClr val="bg2">
                    <a:lumMod val="25000"/>
                  </a:schemeClr>
                </a:solidFill>
                <a:latin typeface="Calibri"/>
              </a:rPr>
              <a:t>for a complete</a:t>
            </a:r>
            <a:br>
              <a:rPr lang="en-US" sz="1200" dirty="0">
                <a:solidFill>
                  <a:schemeClr val="bg2">
                    <a:lumMod val="25000"/>
                  </a:schemeClr>
                </a:solidFill>
                <a:latin typeface="Calibri"/>
              </a:rPr>
            </a:br>
            <a:r>
              <a:rPr lang="en-US" sz="1200" dirty="0">
                <a:solidFill>
                  <a:schemeClr val="bg2">
                    <a:lumMod val="25000"/>
                  </a:schemeClr>
                </a:solidFill>
                <a:latin typeface="Calibri"/>
              </a:rPr>
              <a:t>target application</a:t>
            </a:r>
            <a:endParaRPr lang="en-US" sz="1200" b="1" dirty="0">
              <a:solidFill>
                <a:schemeClr val="bg2">
                  <a:lumMod val="25000"/>
                </a:schemeClr>
              </a:solidFill>
              <a:latin typeface="Calibri"/>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33448"/>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5"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a:t>
            </a:r>
            <a:r>
              <a:rPr lang="en-US" sz="1000" dirty="0">
                <a:solidFill>
                  <a:schemeClr val="tx2"/>
                </a:solidFill>
              </a:rPr>
              <a:t> </a:t>
            </a:r>
            <a:r>
              <a:rPr lang="en-US" sz="1000" kern="1200" dirty="0">
                <a:solidFill>
                  <a:schemeClr val="tx2"/>
                </a:solidFill>
                <a:latin typeface="+mn-lt"/>
                <a:ea typeface="+mn-ea"/>
                <a:cs typeface="+mn-cs"/>
              </a:rPr>
              <a:t>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rPr>
              <a:t>Reproducible builds on different hosts</a:t>
            </a:r>
            <a:endParaRPr lang="en-US" sz="10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284935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cbuild-run.yml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Configuration for</a:t>
            </a:r>
            <a:br>
              <a:rPr lang="en-US" sz="1000" dirty="0">
                <a:solidFill>
                  <a:schemeClr val="bg2">
                    <a:lumMod val="25000"/>
                  </a:schemeClr>
                </a:solidFill>
                <a:latin typeface="Calibri"/>
              </a:rPr>
            </a:br>
            <a:r>
              <a:rPr lang="en-US" sz="1000" dirty="0">
                <a:solidFill>
                  <a:schemeClr val="bg2">
                    <a:lumMod val="25000"/>
                  </a:schemeClr>
                </a:solidFill>
                <a:latin typeface="Calibri"/>
              </a:rPr>
              <a:t>programmer and debugger</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33C7AE6F-8170-5A8F-96DA-02DD29AD49C5}"/>
              </a:ext>
            </a:extLst>
          </p:cNvPr>
          <p:cNvSpPr/>
          <p:nvPr/>
        </p:nvSpPr>
        <p:spPr>
          <a:xfrm>
            <a:off x="7321025" y="4092416"/>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lang="en-US" sz="1200" dirty="0" err="1">
                <a:solidFill>
                  <a:srgbClr val="FFFFFF"/>
                </a:solidFill>
                <a:latin typeface="Calibri"/>
              </a:rPr>
              <a:t>cbuild</a:t>
            </a:r>
            <a:r>
              <a:rPr lang="en-US" sz="1200" dirty="0">
                <a:solidFill>
                  <a:srgbClr val="FFFFFF"/>
                </a:solidFill>
                <a:latin typeface="Calibri"/>
              </a:rPr>
              <a:t>-pack</a:t>
            </a: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Pack </a:t>
            </a:r>
            <a:r>
              <a:rPr lang="en-US" sz="1000" dirty="0">
                <a:solidFill>
                  <a:srgbClr val="FFFFFF"/>
                </a:solidFill>
                <a:latin typeface="Calibri"/>
              </a:rPr>
              <a:t>version</a:t>
            </a:r>
            <a:br>
              <a:rPr lang="en-US" sz="1000" dirty="0">
                <a:solidFill>
                  <a:srgbClr val="FFFFFF"/>
                </a:solidFill>
                <a:latin typeface="Calibri"/>
              </a:rPr>
            </a:br>
            <a:r>
              <a:rPr lang="en-US" sz="1000" dirty="0">
                <a:solidFill>
                  <a:srgbClr val="FFFFFF"/>
                </a:solidFill>
                <a:latin typeface="Calibri"/>
              </a:rPr>
              <a:t>locking</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F744-25E4-B01F-81D7-281ACB94C267}"/>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ABCF2DF9-80C6-DDD9-9E06-B2B4ABF374C2}"/>
              </a:ext>
            </a:extLst>
          </p:cNvPr>
          <p:cNvSpPr/>
          <p:nvPr/>
        </p:nvSpPr>
        <p:spPr>
          <a:xfrm>
            <a:off x="5787541" y="4316682"/>
            <a:ext cx="1800596" cy="1181378"/>
          </a:xfrm>
          <a:prstGeom prst="rect">
            <a:avLst/>
          </a:prstGeom>
          <a:solidFill>
            <a:srgbClr val="0091BD">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75C95FD9-B8E6-0EC5-66A7-EBBE392848E4}"/>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7C6C8CD-1997-B5B5-CA08-8AE10125DEBE}"/>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447AD95C-9875-F12C-D1A0-46F6806B3B94}"/>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69BFEF8F-1868-6C54-5CD9-ED9BA2BA7981}"/>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66F2DEB-CC68-D6EE-766E-71D2C0F1C9B6}"/>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CD35BC81-11C9-9CF1-C531-85BA6B81A6C2}"/>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C905D7-1D14-0755-6A00-37041D016DCD}"/>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4C3310A1-5D73-9212-7957-745E3F50872F}"/>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9CE6D134-FDC2-2AA5-4ADE-6135EBCF60BC}"/>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90653315-A7CB-B3F6-9B53-38409C60F2AE}"/>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DB081ED5-8DD9-E631-41F0-08F328024B20}"/>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B07E5E74-3CEB-F8EF-BBDD-F3AD1DD3450A}"/>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61975D2-2464-12E8-98AA-F4BB72543D05}"/>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48D631-6909-E5F2-9BD4-1FEE7D43E6E6}"/>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87475575-08CC-C35E-F11A-74C140BB4E6E}"/>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CB0C3265-CCB3-491D-9BC5-428576075BA4}"/>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0824CE67-E0ED-06B9-B307-F2EA4F135327}"/>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5E184103-E78B-82DE-5D5D-9D98068C5EA8}"/>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3335B-1AEC-B51E-FE57-D951CEC4E1BA}"/>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ED622A3D-C285-1080-680C-608CCF9DF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4C6FE59-9F05-9B8F-40A0-542D84831AF8}"/>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5776E6-05C6-1953-00F4-5F140B938BA1}"/>
              </a:ext>
            </a:extLst>
          </p:cNvPr>
          <p:cNvSpPr/>
          <p:nvPr/>
        </p:nvSpPr>
        <p:spPr>
          <a:xfrm>
            <a:off x="3656790" y="4489572"/>
            <a:ext cx="1938116" cy="1008488"/>
          </a:xfrm>
          <a:prstGeom prst="rect">
            <a:avLst/>
          </a:prstGeom>
          <a:solidFill>
            <a:srgbClr val="363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West / </a:t>
            </a:r>
            <a:r>
              <a:rPr kumimoji="0" lang="en-US" b="1" i="0" u="none" strike="noStrike" kern="1200" cap="none" spc="0" normalizeH="0" baseline="0" noProof="0" dirty="0" err="1">
                <a:ln>
                  <a:noFill/>
                </a:ln>
                <a:solidFill>
                  <a:schemeClr val="bg1"/>
                </a:solidFill>
                <a:effectLst/>
                <a:uLnTx/>
                <a:uFillTx/>
                <a:latin typeface="Calibri"/>
                <a:ea typeface="+mn-ea"/>
                <a:cs typeface="+mn-cs"/>
              </a:rPr>
              <a:t>CMake</a:t>
            </a: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9" name="AutoShape 10" descr="Logo">
            <a:extLst>
              <a:ext uri="{FF2B5EF4-FFF2-40B4-BE49-F238E27FC236}">
                <a16:creationId xmlns:a16="http://schemas.microsoft.com/office/drawing/2014/main" id="{FAA00405-85F2-C9F2-2D60-F1FFE76A6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07E6FEF3-8E01-C63A-09FB-A0A7F8EF2808}"/>
              </a:ext>
            </a:extLst>
          </p:cNvPr>
          <p:cNvPicPr>
            <a:picLocks noChangeAspect="1"/>
          </p:cNvPicPr>
          <p:nvPr/>
        </p:nvPicPr>
        <p:blipFill>
          <a:blip r:embed="rId5"/>
          <a:stretch>
            <a:fillRect/>
          </a:stretch>
        </p:blipFill>
        <p:spPr>
          <a:xfrm>
            <a:off x="4127236" y="4872507"/>
            <a:ext cx="997224" cy="556144"/>
          </a:xfrm>
          <a:prstGeom prst="rect">
            <a:avLst/>
          </a:prstGeom>
        </p:spPr>
      </p:pic>
      <p:cxnSp>
        <p:nvCxnSpPr>
          <p:cNvPr id="26" name="Straight Arrow Connector 25">
            <a:extLst>
              <a:ext uri="{FF2B5EF4-FFF2-40B4-BE49-F238E27FC236}">
                <a16:creationId xmlns:a16="http://schemas.microsoft.com/office/drawing/2014/main" id="{587CCBA0-7687-2688-E8C7-43C8130DC517}"/>
              </a:ext>
            </a:extLst>
          </p:cNvPr>
          <p:cNvCxnSpPr>
            <a:cxnSpLocks/>
            <a:endCxn id="25" idx="1"/>
          </p:cNvCxnSpPr>
          <p:nvPr/>
        </p:nvCxnSpPr>
        <p:spPr>
          <a:xfrm flipV="1">
            <a:off x="5596269" y="4954906"/>
            <a:ext cx="296531" cy="243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a:extLst>
              <a:ext uri="{FF2B5EF4-FFF2-40B4-BE49-F238E27FC236}">
                <a16:creationId xmlns:a16="http://schemas.microsoft.com/office/drawing/2014/main" id="{1EB09339-FA8D-C9B6-E75E-45826F9F8F83}"/>
              </a:ext>
            </a:extLst>
          </p:cNvPr>
          <p:cNvSpPr/>
          <p:nvPr/>
        </p:nvSpPr>
        <p:spPr>
          <a:xfrm>
            <a:off x="1730244" y="4516765"/>
            <a:ext cx="1616706" cy="981295"/>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Zephyr Project</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Managed with </a:t>
            </a:r>
            <a:r>
              <a:rPr lang="en-US" sz="1100" dirty="0" err="1">
                <a:solidFill>
                  <a:srgbClr val="E5ECEB">
                    <a:lumMod val="25000"/>
                  </a:srgbClr>
                </a:solidFill>
                <a:latin typeface="Calibri"/>
              </a:rPr>
              <a:t>KConfig</a:t>
            </a:r>
            <a:endParaRPr lang="en-US" sz="1100" dirty="0">
              <a:solidFill>
                <a:srgbClr val="E5ECEB">
                  <a:lumMod val="25000"/>
                </a:srgbClr>
              </a:solidFill>
              <a:latin typeface="Calibri"/>
            </a:endParaRPr>
          </a:p>
        </p:txBody>
      </p:sp>
      <p:cxnSp>
        <p:nvCxnSpPr>
          <p:cNvPr id="31" name="Straight Arrow Connector 30">
            <a:extLst>
              <a:ext uri="{FF2B5EF4-FFF2-40B4-BE49-F238E27FC236}">
                <a16:creationId xmlns:a16="http://schemas.microsoft.com/office/drawing/2014/main" id="{A5D91FA5-192D-964C-4534-44FD92AEA864}"/>
              </a:ext>
            </a:extLst>
          </p:cNvPr>
          <p:cNvCxnSpPr>
            <a:cxnSpLocks/>
            <a:endCxn id="2" idx="1"/>
          </p:cNvCxnSpPr>
          <p:nvPr/>
        </p:nvCxnSpPr>
        <p:spPr>
          <a:xfrm>
            <a:off x="3346950" y="4993815"/>
            <a:ext cx="309840" cy="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10441-5DA3-B20F-7945-6A483BDCC2DB}"/>
              </a:ext>
            </a:extLst>
          </p:cNvPr>
          <p:cNvSpPr/>
          <p:nvPr/>
        </p:nvSpPr>
        <p:spPr>
          <a:xfrm>
            <a:off x="1679182" y="2824653"/>
            <a:ext cx="1721508" cy="1370959"/>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E10793-6255-74EB-341C-3DAF8BDD6DE6}"/>
              </a:ext>
            </a:extLst>
          </p:cNvPr>
          <p:cNvSpPr/>
          <p:nvPr/>
        </p:nvSpPr>
        <p:spPr>
          <a:xfrm>
            <a:off x="5831400" y="3133325"/>
            <a:ext cx="1697846" cy="112739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789D8391-6D11-0481-6904-2514885C62D2}"/>
              </a:ext>
            </a:extLst>
          </p:cNvPr>
          <p:cNvSpPr/>
          <p:nvPr/>
        </p:nvSpPr>
        <p:spPr>
          <a:xfrm rot="16200000">
            <a:off x="6595459" y="4231945"/>
            <a:ext cx="194991"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a:extLst>
              <a:ext uri="{FF2B5EF4-FFF2-40B4-BE49-F238E27FC236}">
                <a16:creationId xmlns:a16="http://schemas.microsoft.com/office/drawing/2014/main" id="{76553C83-FA6A-3135-5F5E-9C9B47B2AC79}"/>
              </a:ext>
            </a:extLst>
          </p:cNvPr>
          <p:cNvSpPr/>
          <p:nvPr/>
        </p:nvSpPr>
        <p:spPr>
          <a:xfrm>
            <a:off x="5892800" y="4477855"/>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350021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9A6E0F1-2BC8-A296-3B0A-68765BDCCCFF}"/>
              </a:ext>
            </a:extLst>
          </p:cNvPr>
          <p:cNvSpPr/>
          <p:nvPr/>
        </p:nvSpPr>
        <p:spPr>
          <a:xfrm>
            <a:off x="811272" y="5427482"/>
            <a:ext cx="10718418" cy="7905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1730244" y="2978335"/>
            <a:ext cx="1616706" cy="1160511"/>
          </a:xfrm>
          <a:prstGeom prst="flowChartMultidocument">
            <a:avLst/>
          </a:prstGeom>
          <a:solidFill>
            <a:schemeClr val="tx2">
              <a:lumMod val="10000"/>
              <a:lumOff val="9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t>CMSIS project</a:t>
            </a:r>
            <a:b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t>or West build</a:t>
            </a:r>
            <a:br>
              <a:rPr kumimoji="0" lang="en-US" sz="2400" b="0" i="0" u="none" strike="noStrike" kern="1200" cap="none" spc="0" normalizeH="0" baseline="0" noProof="0">
                <a:ln>
                  <a:noFill/>
                </a:ln>
                <a:solidFill>
                  <a:srgbClr val="E5ECEB">
                    <a:lumMod val="25000"/>
                  </a:srgbClr>
                </a:solidFill>
                <a:effectLst/>
                <a:uLnTx/>
                <a:uFillTx/>
                <a:latin typeface="Calibri"/>
                <a:ea typeface="+mn-ea"/>
                <a:cs typeface="+mn-cs"/>
              </a:rPr>
            </a:br>
            <a:r>
              <a:rPr lang="en-US" sz="1100">
                <a:solidFill>
                  <a:srgbClr val="E5ECEB">
                    <a:lumMod val="25000"/>
                  </a:srgbClr>
                </a:solidFill>
                <a:latin typeface="Calibri"/>
              </a:rPr>
              <a:t>A</a:t>
            </a:r>
            <a:r>
              <a:rPr kumimoji="0" lang="en-US" sz="1100" b="0" i="0" u="none" strike="noStrike" kern="1200" cap="none" spc="0" normalizeH="0" baseline="0" noProof="0" err="1">
                <a:ln>
                  <a:noFill/>
                </a:ln>
                <a:solidFill>
                  <a:srgbClr val="E5ECEB">
                    <a:lumMod val="25000"/>
                  </a:srgbClr>
                </a:solidFill>
                <a:effectLst/>
                <a:uLnTx/>
                <a:uFillTx/>
                <a:latin typeface="Calibri"/>
                <a:ea typeface="+mn-ea"/>
                <a:cs typeface="+mn-cs"/>
              </a:rPr>
              <a:t>pplication</a:t>
            </a:r>
            <a:r>
              <a:rPr kumimoji="0" lang="en-US" sz="1100" b="0" i="0" u="none" strike="noStrike" kern="1200" cap="none" spc="0" normalizeH="0" baseline="0" noProof="0">
                <a:ln>
                  <a:noFill/>
                </a:ln>
                <a:solidFill>
                  <a:srgbClr val="E5ECEB">
                    <a:lumMod val="25000"/>
                  </a:srgbClr>
                </a:solidFill>
                <a:effectLst/>
                <a:uLnTx/>
                <a:uFillTx/>
                <a:latin typeface="Calibri"/>
                <a:ea typeface="+mn-ea"/>
                <a:cs typeface="+mn-cs"/>
              </a:rPr>
              <a:t> Images</a:t>
            </a:r>
            <a:endParaRPr kumimoji="0" lang="en-GB" sz="1100" b="0" i="0" u="none" strike="noStrike" kern="1200" cap="none" spc="0" normalizeH="0" baseline="0" noProof="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62514" y="1520737"/>
            <a:ext cx="19179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6375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chemeClr val="bg2">
                    <a:lumMod val="25000"/>
                  </a:schemeClr>
                </a:solidFill>
                <a:effectLst/>
                <a:uLnTx/>
                <a:uFillTx/>
                <a:latin typeface="Calibri"/>
                <a:ea typeface="+mn-ea"/>
                <a:cs typeface="+mn-cs"/>
              </a:rPr>
              <a:t>Device/</a:t>
            </a:r>
            <a:r>
              <a:rPr lang="en-US" sz="1400">
                <a:solidFill>
                  <a:schemeClr val="bg2">
                    <a:lumMod val="25000"/>
                  </a:schemeClr>
                </a:solidFill>
                <a:latin typeface="Calibri"/>
              </a:rPr>
              <a:t>Board</a:t>
            </a:r>
            <a:br>
              <a:rPr lang="en-US" sz="1400">
                <a:solidFill>
                  <a:schemeClr val="bg2">
                    <a:lumMod val="25000"/>
                  </a:schemeClr>
                </a:solidFill>
                <a:latin typeface="Calibri"/>
              </a:rPr>
            </a:br>
            <a:r>
              <a:rPr lang="en-US" sz="1400">
                <a:solidFill>
                  <a:schemeClr val="bg2">
                    <a:lumMod val="25000"/>
                  </a:schemeClr>
                </a:solidFill>
                <a:latin typeface="Calibri"/>
              </a:rPr>
              <a:t>Parameters</a:t>
            </a:r>
            <a:endParaRPr kumimoji="0" lang="en-US" sz="5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49444"/>
            <a:ext cx="1927475"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err="1">
                <a:solidFill>
                  <a:schemeClr val="bg1"/>
                </a:solidFill>
                <a:latin typeface="Calibri"/>
              </a:rPr>
              <a:t>cbuild</a:t>
            </a:r>
            <a:r>
              <a:rPr lang="en-US" sz="110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50582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p:cNvCxnSpPr>
          <p:nvPr/>
        </p:nvCxnSpPr>
        <p:spPr>
          <a:xfrm>
            <a:off x="4604845" y="3201480"/>
            <a:ext cx="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4365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83317"/>
            <a:ext cx="1616706" cy="926474"/>
          </a:xfrm>
          <a:prstGeom prst="flowChartDocument">
            <a:avLst/>
          </a:prstGeom>
          <a:solidFill>
            <a:schemeClr val="tx2">
              <a:lumMod val="10000"/>
              <a:lumOff val="9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a:solidFill>
                  <a:srgbClr val="E5ECEB">
                    <a:lumMod val="25000"/>
                  </a:srgbClr>
                </a:solidFill>
                <a:latin typeface="Calibri"/>
              </a:rPr>
              <a:t>My</a:t>
            </a:r>
            <a: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8331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9356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a:ln>
                  <a:noFill/>
                </a:ln>
                <a:solidFill>
                  <a:srgbClr val="E5ECEB">
                    <a:lumMod val="25000"/>
                  </a:srgbClr>
                </a:solidFill>
                <a:effectLst/>
                <a:uLnTx/>
                <a:uFillTx/>
                <a:latin typeface="Calibri"/>
                <a:ea typeface="+mn-ea"/>
                <a:cs typeface="+mn-cs"/>
              </a:rPr>
            </a:br>
            <a:r>
              <a:rPr lang="en-US" sz="1100">
                <a:solidFill>
                  <a:srgbClr val="E5ECEB">
                    <a:lumMod val="25000"/>
                  </a:srgbClr>
                </a:solidFill>
                <a:latin typeface="Calibri"/>
              </a:rPr>
              <a:t>HEX/binary files</a:t>
            </a:r>
            <a:br>
              <a:rPr lang="en-US" sz="1100">
                <a:solidFill>
                  <a:srgbClr val="E5ECEB">
                    <a:lumMod val="25000"/>
                  </a:srgbClr>
                </a:solidFill>
                <a:latin typeface="Calibri"/>
              </a:rPr>
            </a:br>
            <a:endParaRPr kumimoji="0" lang="en-US" sz="800" b="0" i="0" u="none" strike="noStrike" kern="1200" cap="none" spc="0" normalizeH="0" baseline="0" noProof="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80489" y="3853688"/>
            <a:ext cx="20705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7479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7061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81682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7991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a:solidFill>
                  <a:schemeClr val="tx2"/>
                </a:solidFill>
              </a:rPr>
              <a:t>Debug</a:t>
            </a:r>
            <a:endParaRPr lang="en-US" sz="1100" kern="120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22154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a:solidFill>
                  <a:srgbClr val="E5ECEB">
                    <a:lumMod val="25000"/>
                  </a:srgbClr>
                </a:solidFill>
                <a:latin typeface="Calibri"/>
              </a:rPr>
            </a:br>
            <a:r>
              <a:rPr lang="en-US" sz="1400" err="1">
                <a:solidFill>
                  <a:srgbClr val="E5ECEB">
                    <a:lumMod val="25000"/>
                  </a:srgbClr>
                </a:solidFill>
                <a:latin typeface="Calibri"/>
              </a:rPr>
              <a:t>My+target</a:t>
            </a:r>
            <a:r>
              <a:rPr lang="en-US" sz="1400">
                <a:solidFill>
                  <a:srgbClr val="E5ECEB">
                    <a:lumMod val="25000"/>
                  </a:srgbClr>
                </a:solidFill>
                <a:latin typeface="Calibri"/>
              </a:rPr>
              <a:t>.</a:t>
            </a:r>
            <a:br>
              <a:rPr lang="en-US" sz="1400">
                <a:solidFill>
                  <a:srgbClr val="E5ECEB">
                    <a:lumMod val="25000"/>
                  </a:srgbClr>
                </a:solidFill>
                <a:latin typeface="Calibri"/>
              </a:rPr>
            </a:br>
            <a:r>
              <a:rPr lang="en-US" sz="1400" err="1">
                <a:solidFill>
                  <a:srgbClr val="E5ECEB">
                    <a:lumMod val="25000"/>
                  </a:srgbClr>
                </a:solidFill>
                <a:latin typeface="Calibri"/>
              </a:rPr>
              <a:t>cbuild-run.yml</a:t>
            </a:r>
            <a:br>
              <a:rPr kumimoji="0" lang="en-US" sz="36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a:ln>
                  <a:noFill/>
                </a:ln>
                <a:solidFill>
                  <a:schemeClr val="bg2">
                    <a:lumMod val="25000"/>
                  </a:schemeClr>
                </a:solidFill>
                <a:effectLst/>
                <a:uLnTx/>
                <a:uFillTx/>
                <a:latin typeface="Calibri"/>
                <a:ea typeface="+mn-ea"/>
                <a:cs typeface="+mn-cs"/>
              </a:rPr>
              <a:t>Run and D</a:t>
            </a:r>
            <a:r>
              <a:rPr lang="en-US" sz="1100" err="1">
                <a:solidFill>
                  <a:schemeClr val="bg2">
                    <a:lumMod val="25000"/>
                  </a:schemeClr>
                </a:solidFill>
                <a:latin typeface="Calibri"/>
              </a:rPr>
              <a:t>ebug</a:t>
            </a:r>
            <a:br>
              <a:rPr lang="en-US" sz="1100">
                <a:solidFill>
                  <a:schemeClr val="bg2">
                    <a:lumMod val="25000"/>
                  </a:schemeClr>
                </a:solidFill>
                <a:latin typeface="Calibri"/>
              </a:rPr>
            </a:br>
            <a:r>
              <a:rPr lang="en-US" sz="1100">
                <a:solidFill>
                  <a:schemeClr val="bg2">
                    <a:lumMod val="25000"/>
                  </a:schemeClr>
                </a:solidFill>
                <a:latin typeface="Calibri"/>
              </a:rPr>
              <a:t>Configuration</a:t>
            </a:r>
            <a:endParaRPr kumimoji="0" lang="en-GB" sz="11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99897"/>
            <a:ext cx="1651240" cy="926474"/>
          </a:xfrm>
          <a:prstGeom prst="flowChartDocument">
            <a:avLst/>
          </a:prstGeom>
          <a:solidFill>
            <a:schemeClr val="tx2">
              <a:lumMod val="10000"/>
              <a:lumOff val="9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a:solidFill>
                  <a:srgbClr val="E5ECEB">
                    <a:lumMod val="25000"/>
                  </a:srgbClr>
                </a:solidFill>
                <a:latin typeface="Calibri"/>
              </a:rPr>
              <a:t>*</a:t>
            </a:r>
            <a: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a:ln>
                  <a:noFill/>
                </a:ln>
                <a:solidFill>
                  <a:srgbClr val="E5ECEB">
                    <a:lumMod val="25000"/>
                  </a:srgbClr>
                </a:solidFill>
                <a:effectLst/>
                <a:uLnTx/>
                <a:uFillTx/>
                <a:latin typeface="Calibri"/>
                <a:ea typeface="+mn-ea"/>
                <a:cs typeface="+mn-cs"/>
              </a:rPr>
              <a:t>Device configuration for D</a:t>
            </a:r>
            <a:r>
              <a:rPr lang="en-US" sz="1100" err="1">
                <a:solidFill>
                  <a:srgbClr val="E5ECEB">
                    <a:lumMod val="25000"/>
                  </a:srgbClr>
                </a:solidFill>
                <a:latin typeface="Calibri"/>
              </a:rPr>
              <a:t>ebug</a:t>
            </a:r>
            <a:r>
              <a:rPr lang="en-US" sz="1100">
                <a:solidFill>
                  <a:srgbClr val="E5ECEB">
                    <a:lumMod val="25000"/>
                  </a:srgbClr>
                </a:solidFill>
                <a:latin typeface="Calibri"/>
              </a:rPr>
              <a:t>/Trace</a:t>
            </a:r>
            <a:endParaRPr kumimoji="0" lang="en-GB" sz="1100" b="0" i="0" u="none" strike="noStrike" kern="1200" cap="none" spc="0" normalizeH="0" baseline="0" noProof="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73035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71821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err="1">
                <a:solidFill>
                  <a:schemeClr val="bg1"/>
                </a:solidFill>
                <a:latin typeface="Calibri"/>
              </a:rPr>
              <a:t>pyOCD</a:t>
            </a:r>
            <a:br>
              <a:rPr kumimoji="0" lang="en-US" sz="14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8589939" y="307787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6512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529402"/>
            <a:ext cx="201042" cy="204985"/>
          </a:xfrm>
          <a:prstGeom prst="rect">
            <a:avLst/>
          </a:prstGeom>
          <a:solidFill>
            <a:srgbClr val="E0D1FC"/>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52940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51757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51757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7021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7021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5165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5860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a:solidFill>
                  <a:schemeClr val="tx2"/>
                </a:solidFill>
              </a:rPr>
              <a:t>Published software packs</a:t>
            </a:r>
          </a:p>
        </p:txBody>
      </p:sp>
      <p:sp>
        <p:nvSpPr>
          <p:cNvPr id="2" name="Title 1">
            <a:extLst>
              <a:ext uri="{FF2B5EF4-FFF2-40B4-BE49-F238E27FC236}">
                <a16:creationId xmlns:a16="http://schemas.microsoft.com/office/drawing/2014/main" id="{E056B4A7-BFEF-8096-52E4-E89F4F9C3728}"/>
              </a:ext>
            </a:extLst>
          </p:cNvPr>
          <p:cNvSpPr>
            <a:spLocks noGrp="1"/>
          </p:cNvSpPr>
          <p:nvPr>
            <p:ph type="title"/>
          </p:nvPr>
        </p:nvSpPr>
        <p:spPr/>
        <p:txBody>
          <a:bodyPr/>
          <a:lstStyle/>
          <a:p>
            <a:r>
              <a:rPr lang="en-US">
                <a:hlinkClick r:id="rId5"/>
              </a:rPr>
              <a:t>Run and Debug Management</a:t>
            </a:r>
            <a:r>
              <a:rPr lang="en-US"/>
              <a:t>: pyOCD implementation</a:t>
            </a:r>
          </a:p>
        </p:txBody>
      </p:sp>
      <p:sp>
        <p:nvSpPr>
          <p:cNvPr id="6" name="Content Placeholder 5">
            <a:extLst>
              <a:ext uri="{FF2B5EF4-FFF2-40B4-BE49-F238E27FC236}">
                <a16:creationId xmlns:a16="http://schemas.microsoft.com/office/drawing/2014/main" id="{45F75EE9-2F64-CECC-8879-1B54601F87E0}"/>
              </a:ext>
            </a:extLst>
          </p:cNvPr>
          <p:cNvSpPr>
            <a:spLocks noGrp="1"/>
          </p:cNvSpPr>
          <p:nvPr>
            <p:ph idx="1"/>
          </p:nvPr>
        </p:nvSpPr>
        <p:spPr>
          <a:xfrm>
            <a:off x="334963" y="952036"/>
            <a:ext cx="11522074" cy="472372"/>
          </a:xfrm>
        </p:spPr>
        <p:txBody>
          <a:bodyPr/>
          <a:lstStyle/>
          <a:p>
            <a:r>
              <a:rPr lang="en-US" sz="1800" dirty="0"/>
              <a:t>A single file `*</a:t>
            </a:r>
            <a:r>
              <a:rPr lang="en-US" sz="1800" dirty="0" err="1"/>
              <a:t>cbuild-run.yml</a:t>
            </a:r>
            <a:r>
              <a:rPr lang="en-US" sz="1800" dirty="0"/>
              <a:t>` contains all relevant information </a:t>
            </a:r>
            <a:r>
              <a:rPr lang="en-US" sz="1800" b="0" i="0" dirty="0">
                <a:solidFill>
                  <a:srgbClr val="404040"/>
                </a:solidFill>
                <a:effectLst/>
                <a:latin typeface="Lato" panose="020F0502020204030203" pitchFamily="34" charset="0"/>
              </a:rPr>
              <a:t>for run and debug of an application.</a:t>
            </a:r>
            <a:endParaRPr lang="en-US" sz="1800" dirty="0"/>
          </a:p>
        </p:txBody>
      </p:sp>
      <p:sp>
        <p:nvSpPr>
          <p:cNvPr id="10" name="Content Placeholder 5">
            <a:extLst>
              <a:ext uri="{FF2B5EF4-FFF2-40B4-BE49-F238E27FC236}">
                <a16:creationId xmlns:a16="http://schemas.microsoft.com/office/drawing/2014/main" id="{C26AF690-F29E-B181-7F37-3A849D467A88}"/>
              </a:ext>
            </a:extLst>
          </p:cNvPr>
          <p:cNvSpPr txBox="1">
            <a:spLocks/>
          </p:cNvSpPr>
          <p:nvPr/>
        </p:nvSpPr>
        <p:spPr>
          <a:xfrm>
            <a:off x="457786" y="5006732"/>
            <a:ext cx="11522074" cy="47237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rgbClr val="6E2FF1"/>
              </a:buClr>
              <a:buSzPct val="80000"/>
              <a:buFont typeface="Arial" panose="020B0604020202020204" pitchFamily="34" charset="0"/>
              <a:buChar char="•"/>
              <a:defRPr sz="2000" b="0" i="0" kern="1200">
                <a:solidFill>
                  <a:schemeClr val="tx1"/>
                </a:solidFill>
                <a:latin typeface="Arial" panose="020B0604020202020204" pitchFamily="34" charset="0"/>
                <a:ea typeface="ＭＳ Ｐゴシック" charset="0"/>
                <a:cs typeface="Arial" panose="020B0604020202020204" pitchFamily="34" charset="0"/>
              </a:defRPr>
            </a:lvl1pPr>
            <a:lvl2pPr marL="67278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800" b="0" i="0" kern="1200">
                <a:solidFill>
                  <a:schemeClr val="tx1"/>
                </a:solidFill>
                <a:latin typeface="Arial" panose="020B0604020202020204" pitchFamily="34" charset="0"/>
                <a:ea typeface="ＭＳ Ｐゴシック" charset="0"/>
                <a:cs typeface="Arial" panose="020B0604020202020204" pitchFamily="34" charset="0"/>
              </a:defRPr>
            </a:lvl2pPr>
            <a:lvl3pPr marL="94710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3pPr>
            <a:lvl4pPr marL="1293178" indent="-17303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4pPr>
            <a:lvl5pPr marL="1518603" indent="-168275"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r>
              <a:rPr lang="en-US" err="1"/>
              <a:t>pyOCD</a:t>
            </a:r>
            <a:r>
              <a:rPr lang="en-US"/>
              <a:t> command-line</a:t>
            </a:r>
            <a:br>
              <a:rPr lang="en-US"/>
            </a:br>
            <a:endParaRPr lang="en-US" sz="900"/>
          </a:p>
          <a:p>
            <a:pPr marL="329883" lvl="1" indent="0">
              <a:buNone/>
            </a:pPr>
            <a:r>
              <a:rPr lang="en-US" sz="1200" b="1">
                <a:latin typeface="Courier New" panose="02070309020205020404" pitchFamily="49" charset="0"/>
                <a:cs typeface="Courier New" panose="02070309020205020404" pitchFamily="49" charset="0"/>
              </a:rPr>
              <a:t> &gt; </a:t>
            </a:r>
            <a:r>
              <a:rPr lang="en-US" sz="1200" b="1" err="1">
                <a:latin typeface="Courier New" panose="02070309020205020404" pitchFamily="49" charset="0"/>
                <a:cs typeface="Courier New" panose="02070309020205020404" pitchFamily="49" charset="0"/>
              </a:rPr>
              <a:t>pyocd</a:t>
            </a:r>
            <a:r>
              <a:rPr lang="en-US" sz="1200" b="1">
                <a:latin typeface="Courier New" panose="02070309020205020404" pitchFamily="49" charset="0"/>
                <a:cs typeface="Courier New" panose="02070309020205020404" pitchFamily="49" charset="0"/>
              </a:rPr>
              <a:t> list      --</a:t>
            </a:r>
            <a:r>
              <a:rPr lang="en-US" sz="1200" b="1" err="1">
                <a:latin typeface="Courier New" panose="02070309020205020404" pitchFamily="49" charset="0"/>
                <a:cs typeface="Courier New" panose="02070309020205020404" pitchFamily="49" charset="0"/>
              </a:rPr>
              <a:t>cbuild</a:t>
            </a:r>
            <a:r>
              <a:rPr lang="en-US" sz="1200" b="1">
                <a:latin typeface="Courier New" panose="02070309020205020404" pitchFamily="49" charset="0"/>
                <a:cs typeface="Courier New" panose="02070309020205020404" pitchFamily="49" charset="0"/>
              </a:rPr>
              <a:t>-run </a:t>
            </a:r>
            <a:r>
              <a:rPr lang="en-US" sz="1200" b="1" err="1">
                <a:latin typeface="Courier New" panose="02070309020205020404" pitchFamily="49" charset="0"/>
                <a:cs typeface="Courier New" panose="02070309020205020404" pitchFamily="49" charset="0"/>
              </a:rPr>
              <a:t>MyProject+TargetHW.cbuild-run.yml</a:t>
            </a:r>
            <a:r>
              <a:rPr lang="en-US" sz="1200" b="1">
                <a:latin typeface="Courier New" panose="02070309020205020404" pitchFamily="49" charset="0"/>
                <a:cs typeface="Courier New" panose="02070309020205020404" pitchFamily="49" charset="0"/>
              </a:rPr>
              <a:t>   // details of debug connection (scan JTAG, SWD)</a:t>
            </a:r>
          </a:p>
          <a:p>
            <a:pPr marL="329883" lvl="1" indent="0">
              <a:buNone/>
            </a:pPr>
            <a:r>
              <a:rPr lang="en-US" sz="1200" b="1">
                <a:latin typeface="Courier New" panose="02070309020205020404" pitchFamily="49" charset="0"/>
                <a:cs typeface="Courier New" panose="02070309020205020404" pitchFamily="49" charset="0"/>
              </a:rPr>
              <a:t> &gt; </a:t>
            </a:r>
            <a:r>
              <a:rPr lang="en-US" sz="1200" b="1" err="1">
                <a:latin typeface="Courier New" panose="02070309020205020404" pitchFamily="49" charset="0"/>
                <a:cs typeface="Courier New" panose="02070309020205020404" pitchFamily="49" charset="0"/>
              </a:rPr>
              <a:t>pyocd</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gdbserver</a:t>
            </a:r>
            <a:r>
              <a:rPr lang="en-US" sz="1200" b="1">
                <a:latin typeface="Courier New" panose="02070309020205020404" pitchFamily="49" charset="0"/>
                <a:cs typeface="Courier New" panose="02070309020205020404" pitchFamily="49" charset="0"/>
              </a:rPr>
              <a:t> --</a:t>
            </a:r>
            <a:r>
              <a:rPr lang="en-US" sz="1200" b="1" err="1">
                <a:latin typeface="Courier New" panose="02070309020205020404" pitchFamily="49" charset="0"/>
                <a:cs typeface="Courier New" panose="02070309020205020404" pitchFamily="49" charset="0"/>
              </a:rPr>
              <a:t>cbuild</a:t>
            </a:r>
            <a:r>
              <a:rPr lang="en-US" sz="1200" b="1">
                <a:latin typeface="Courier New" panose="02070309020205020404" pitchFamily="49" charset="0"/>
                <a:cs typeface="Courier New" panose="02070309020205020404" pitchFamily="49" charset="0"/>
              </a:rPr>
              <a:t>-run </a:t>
            </a:r>
            <a:r>
              <a:rPr lang="en-US" sz="1200" b="1" err="1">
                <a:latin typeface="Courier New" panose="02070309020205020404" pitchFamily="49" charset="0"/>
                <a:cs typeface="Courier New" panose="02070309020205020404" pitchFamily="49" charset="0"/>
              </a:rPr>
              <a:t>MyProject+TargetHW.cbuild-run.yml</a:t>
            </a:r>
            <a:r>
              <a:rPr lang="en-US" sz="1200" b="1">
                <a:latin typeface="Courier New" panose="02070309020205020404" pitchFamily="49" charset="0"/>
                <a:cs typeface="Courier New" panose="02070309020205020404" pitchFamily="49" charset="0"/>
              </a:rPr>
              <a:t>   // start debug server, load command: flash</a:t>
            </a:r>
          </a:p>
          <a:p>
            <a:pPr marL="329883" lvl="1" indent="0">
              <a:buNone/>
            </a:pPr>
            <a:r>
              <a:rPr lang="en-US" sz="1200" b="1">
                <a:latin typeface="Courier New" panose="02070309020205020404" pitchFamily="49" charset="0"/>
                <a:cs typeface="Courier New" panose="02070309020205020404" pitchFamily="49" charset="0"/>
              </a:rPr>
              <a:t> &gt; </a:t>
            </a:r>
            <a:r>
              <a:rPr lang="en-US" sz="1200" b="1" err="1">
                <a:latin typeface="Courier New" panose="02070309020205020404" pitchFamily="49" charset="0"/>
                <a:cs typeface="Courier New" panose="02070309020205020404" pitchFamily="49" charset="0"/>
              </a:rPr>
              <a:t>pyocd</a:t>
            </a:r>
            <a:r>
              <a:rPr lang="en-US" sz="1200" b="1">
                <a:latin typeface="Courier New" panose="02070309020205020404" pitchFamily="49" charset="0"/>
                <a:cs typeface="Courier New" panose="02070309020205020404" pitchFamily="49" charset="0"/>
              </a:rPr>
              <a:t> load      --</a:t>
            </a:r>
            <a:r>
              <a:rPr lang="en-US" sz="1200" b="1" err="1">
                <a:latin typeface="Courier New" panose="02070309020205020404" pitchFamily="49" charset="0"/>
                <a:cs typeface="Courier New" panose="02070309020205020404" pitchFamily="49" charset="0"/>
              </a:rPr>
              <a:t>cbuild</a:t>
            </a:r>
            <a:r>
              <a:rPr lang="en-US" sz="1200" b="1">
                <a:latin typeface="Courier New" panose="02070309020205020404" pitchFamily="49" charset="0"/>
                <a:cs typeface="Courier New" panose="02070309020205020404" pitchFamily="49" charset="0"/>
              </a:rPr>
              <a:t>-run </a:t>
            </a:r>
            <a:r>
              <a:rPr lang="en-US" sz="1200" b="1" err="1">
                <a:latin typeface="Courier New" panose="02070309020205020404" pitchFamily="49" charset="0"/>
                <a:cs typeface="Courier New" panose="02070309020205020404" pitchFamily="49" charset="0"/>
              </a:rPr>
              <a:t>MyProject+TargetHW.cbuild-run.yml</a:t>
            </a:r>
            <a:r>
              <a:rPr lang="en-US" sz="1200" b="1">
                <a:latin typeface="Courier New" panose="02070309020205020404" pitchFamily="49" charset="0"/>
                <a:cs typeface="Courier New" panose="02070309020205020404" pitchFamily="49" charset="0"/>
              </a:rPr>
              <a:t>   // flash and run application</a:t>
            </a:r>
          </a:p>
          <a:p>
            <a:pPr marL="329883" lvl="1" indent="0">
              <a:buNone/>
            </a:pPr>
            <a:r>
              <a:rPr lang="en-US" sz="1200" b="1">
                <a:latin typeface="Courier New" panose="02070309020205020404" pitchFamily="49" charset="0"/>
                <a:cs typeface="Courier New" panose="02070309020205020404" pitchFamily="49" charset="0"/>
              </a:rPr>
              <a:t> &gt; </a:t>
            </a:r>
            <a:r>
              <a:rPr lang="en-US" sz="1200" b="1" err="1">
                <a:latin typeface="Courier New" panose="02070309020205020404" pitchFamily="49" charset="0"/>
                <a:cs typeface="Courier New" panose="02070309020205020404" pitchFamily="49" charset="0"/>
              </a:rPr>
              <a:t>pyocd</a:t>
            </a:r>
            <a:r>
              <a:rPr lang="en-US" sz="1200" b="1">
                <a:latin typeface="Courier New" panose="02070309020205020404" pitchFamily="49" charset="0"/>
                <a:cs typeface="Courier New" panose="02070309020205020404" pitchFamily="49" charset="0"/>
              </a:rPr>
              <a:t> erase     --</a:t>
            </a:r>
            <a:r>
              <a:rPr lang="en-US" sz="1200" b="1" err="1">
                <a:latin typeface="Courier New" panose="02070309020205020404" pitchFamily="49" charset="0"/>
                <a:cs typeface="Courier New" panose="02070309020205020404" pitchFamily="49" charset="0"/>
              </a:rPr>
              <a:t>cbuild</a:t>
            </a:r>
            <a:r>
              <a:rPr lang="en-US" sz="1200" b="1">
                <a:latin typeface="Courier New" panose="02070309020205020404" pitchFamily="49" charset="0"/>
                <a:cs typeface="Courier New" panose="02070309020205020404" pitchFamily="49" charset="0"/>
              </a:rPr>
              <a:t>-run </a:t>
            </a:r>
            <a:r>
              <a:rPr lang="en-US" sz="1200" b="1" err="1">
                <a:latin typeface="Courier New" panose="02070309020205020404" pitchFamily="49" charset="0"/>
                <a:cs typeface="Courier New" panose="02070309020205020404" pitchFamily="49" charset="0"/>
              </a:rPr>
              <a:t>MyProject+TargetHW.cbuild-run.yml</a:t>
            </a:r>
            <a:r>
              <a:rPr lang="en-US" sz="1200" b="1">
                <a:latin typeface="Courier New" panose="02070309020205020404" pitchFamily="49" charset="0"/>
                <a:cs typeface="Courier New" panose="02070309020205020404" pitchFamily="49" charset="0"/>
              </a:rPr>
              <a:t>   // erase image on device</a:t>
            </a:r>
            <a:endParaRPr lang="en-US" sz="1400" b="1">
              <a:latin typeface="Courier New" panose="02070309020205020404" pitchFamily="49" charset="0"/>
              <a:cs typeface="Courier New" panose="02070309020205020404" pitchFamily="49" charset="0"/>
            </a:endParaRPr>
          </a:p>
          <a:p>
            <a:endParaRPr lang="en-US"/>
          </a:p>
          <a:p>
            <a:endParaRPr lang="en-US"/>
          </a:p>
          <a:p>
            <a:endParaRPr lang="en-US"/>
          </a:p>
        </p:txBody>
      </p:sp>
    </p:spTree>
    <p:custDataLst>
      <p:tags r:id="rId1"/>
    </p:custDataLst>
    <p:extLst>
      <p:ext uri="{BB962C8B-B14F-4D97-AF65-F5344CB8AC3E}">
        <p14:creationId xmlns:p14="http://schemas.microsoft.com/office/powerpoint/2010/main" val="22655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FEC67-1168-4F2D-CC28-4D893615D158}"/>
            </a:ext>
          </a:extLst>
        </p:cNvPr>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3379BBEB-A64B-CC7D-60C8-4E648A2668C2}"/>
              </a:ext>
            </a:extLst>
          </p:cNvPr>
          <p:cNvSpPr/>
          <p:nvPr/>
        </p:nvSpPr>
        <p:spPr>
          <a:xfrm>
            <a:off x="841784" y="3566140"/>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593FC919-A470-89CF-43C2-7B9978AD6CB2}"/>
              </a:ext>
            </a:extLst>
          </p:cNvPr>
          <p:cNvSpPr/>
          <p:nvPr/>
        </p:nvSpPr>
        <p:spPr>
          <a:xfrm>
            <a:off x="2764554" y="2108542"/>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DA81EEA-6B29-EC60-FE4E-584984EBE287}"/>
              </a:ext>
            </a:extLst>
          </p:cNvPr>
          <p:cNvSpPr/>
          <p:nvPr/>
        </p:nvSpPr>
        <p:spPr>
          <a:xfrm>
            <a:off x="2910600" y="2451556"/>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4F11E6A-463D-4732-A358-F14BDC4735DB}"/>
              </a:ext>
            </a:extLst>
          </p:cNvPr>
          <p:cNvSpPr/>
          <p:nvPr/>
        </p:nvSpPr>
        <p:spPr>
          <a:xfrm>
            <a:off x="2764554" y="3937249"/>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chemeClr val="bg1"/>
                </a:solidFill>
                <a:latin typeface="Calibri"/>
              </a:rPr>
              <a:t>c</a:t>
            </a:r>
            <a:r>
              <a:rPr kumimoji="0" lang="en-US" b="1" i="0" u="none" strike="noStrike" kern="1200" cap="none" spc="0" normalizeH="0" baseline="0" noProof="0" dirty="0">
                <a:ln>
                  <a:noFill/>
                </a:ln>
                <a:solidFill>
                  <a:schemeClr val="bg1"/>
                </a:solidFill>
                <a:effectLst/>
                <a:uLnTx/>
                <a:uFillTx/>
                <a:latin typeface="Calibri"/>
                <a:ea typeface="+mn-ea"/>
                <a:cs typeface="+mn-cs"/>
              </a:rPr>
              <a:t>solution</a:t>
            </a:r>
            <a:br>
              <a:rPr kumimoji="0" lang="en-US" b="1" i="0" u="none" strike="noStrike" kern="1200" cap="none" spc="0" normalizeH="0" baseline="0" noProof="0" dirty="0">
                <a:ln>
                  <a:noFill/>
                </a:ln>
                <a:solidFill>
                  <a:schemeClr val="bg1"/>
                </a:solidFill>
                <a:effectLst/>
                <a:uLnTx/>
                <a:uFillTx/>
                <a:latin typeface="Calibri"/>
                <a:ea typeface="+mn-ea"/>
                <a:cs typeface="+mn-cs"/>
              </a:rPr>
            </a:br>
            <a:r>
              <a:rPr kumimoji="0" lang="en-US" b="1" i="0" u="none" strike="noStrike" kern="1200" cap="none" spc="0" normalizeH="0" baseline="0" noProof="0" dirty="0">
                <a:ln>
                  <a:noFill/>
                </a:ln>
                <a:solidFill>
                  <a:schemeClr val="bg1"/>
                </a:solidFill>
                <a:effectLst/>
                <a:uLnTx/>
                <a:uFillTx/>
                <a:latin typeface="Calibri"/>
                <a:ea typeface="+mn-ea"/>
                <a:cs typeface="+mn-cs"/>
              </a:rPr>
              <a:t>Server Mode</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220D24-3C88-9461-A2E9-6E5D95D8E5B9}"/>
              </a:ext>
            </a:extLst>
          </p:cNvPr>
          <p:cNvSpPr/>
          <p:nvPr/>
        </p:nvSpPr>
        <p:spPr>
          <a:xfrm>
            <a:off x="706132" y="2093628"/>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7BD868D6-AA2A-7814-C367-353F8CA4C584}"/>
              </a:ext>
            </a:extLst>
          </p:cNvPr>
          <p:cNvCxnSpPr>
            <a:cxnSpLocks/>
            <a:stCxn id="18" idx="2"/>
            <a:endCxn id="21" idx="0"/>
          </p:cNvCxnSpPr>
          <p:nvPr/>
        </p:nvCxnSpPr>
        <p:spPr>
          <a:xfrm>
            <a:off x="3728292" y="3789286"/>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B8B0EC-DC07-E129-4252-7EC9AD50F4C1}"/>
              </a:ext>
            </a:extLst>
          </p:cNvPr>
          <p:cNvCxnSpPr>
            <a:cxnSpLocks/>
          </p:cNvCxnSpPr>
          <p:nvPr/>
        </p:nvCxnSpPr>
        <p:spPr>
          <a:xfrm>
            <a:off x="2556088" y="4431457"/>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5D9D1298-AD52-931D-0BA2-6284682E9EFC}"/>
              </a:ext>
            </a:extLst>
          </p:cNvPr>
          <p:cNvSpPr/>
          <p:nvPr/>
        </p:nvSpPr>
        <p:spPr>
          <a:xfrm>
            <a:off x="822444" y="2471122"/>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2" name="Picture 2">
            <a:extLst>
              <a:ext uri="{FF2B5EF4-FFF2-40B4-BE49-F238E27FC236}">
                <a16:creationId xmlns:a16="http://schemas.microsoft.com/office/drawing/2014/main" id="{5AC3FF15-31AB-9AA0-DC51-B79D6FAD2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15" t="-3594" r="1880" b="3594"/>
          <a:stretch/>
        </p:blipFill>
        <p:spPr bwMode="auto">
          <a:xfrm>
            <a:off x="5460461" y="1864749"/>
            <a:ext cx="5711185" cy="327321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Left-Right 5">
            <a:extLst>
              <a:ext uri="{FF2B5EF4-FFF2-40B4-BE49-F238E27FC236}">
                <a16:creationId xmlns:a16="http://schemas.microsoft.com/office/drawing/2014/main" id="{3639D427-0C57-3368-FFAE-CE6857FE66E9}"/>
              </a:ext>
            </a:extLst>
          </p:cNvPr>
          <p:cNvSpPr/>
          <p:nvPr/>
        </p:nvSpPr>
        <p:spPr>
          <a:xfrm>
            <a:off x="4710223" y="4383932"/>
            <a:ext cx="789147" cy="342719"/>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627796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4213-996A-2DF6-FC98-59D36E91F67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098A5DB-1CE5-2029-0DBA-F95FFD0BE0EE}"/>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3BDAE159-D6EC-2FF2-EAA1-A82C6C84F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15655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A4A528-D79A-3B46-E531-CE0C09637DD1}"/>
              </a:ext>
            </a:extLst>
          </p:cNvPr>
          <p:cNvSpPr/>
          <p:nvPr/>
        </p:nvSpPr>
        <p:spPr>
          <a:xfrm>
            <a:off x="9157261" y="2958913"/>
            <a:ext cx="1355890" cy="199030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r>
              <a:rPr lang="en-US" sz="1600" b="1" dirty="0">
                <a:solidFill>
                  <a:srgbClr val="000000">
                    <a:lumMod val="75000"/>
                    <a:lumOff val="25000"/>
                  </a:srgbClr>
                </a:solidFill>
                <a:latin typeface="Arial" panose="020B0604020202020204"/>
              </a:rPr>
              <a:t>SoC</a:t>
            </a:r>
          </a:p>
        </p:txBody>
      </p:sp>
      <p:sp>
        <p:nvSpPr>
          <p:cNvPr id="8" name="Rectangle 7">
            <a:extLst>
              <a:ext uri="{FF2B5EF4-FFF2-40B4-BE49-F238E27FC236}">
                <a16:creationId xmlns:a16="http://schemas.microsoft.com/office/drawing/2014/main" id="{C0371C3B-1247-C70C-701D-0007BE434745}"/>
              </a:ext>
            </a:extLst>
          </p:cNvPr>
          <p:cNvSpPr/>
          <p:nvPr/>
        </p:nvSpPr>
        <p:spPr>
          <a:xfrm>
            <a:off x="5872077" y="3188262"/>
            <a:ext cx="1448299" cy="17609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defRPr/>
            </a:pPr>
            <a:r>
              <a:rPr lang="en-US" b="1" dirty="0">
                <a:solidFill>
                  <a:srgbClr val="FFFFFF"/>
                </a:solidFill>
                <a:latin typeface="Calibri"/>
              </a:rPr>
              <a:t>GDB Server </a:t>
            </a:r>
            <a:r>
              <a:rPr lang="en-US" sz="1200" b="1" dirty="0">
                <a:solidFill>
                  <a:srgbClr val="FFFFFF"/>
                </a:solidFill>
                <a:latin typeface="Calibri"/>
              </a:rPr>
              <a:t>(i.e. </a:t>
            </a:r>
            <a:r>
              <a:rPr lang="en-US" sz="1200" b="1" dirty="0" err="1">
                <a:solidFill>
                  <a:srgbClr val="FFFFFF"/>
                </a:solidFill>
                <a:latin typeface="Calibri"/>
              </a:rPr>
              <a:t>pyOCD</a:t>
            </a:r>
            <a:r>
              <a:rPr lang="en-US" sz="1200" b="1" dirty="0">
                <a:solidFill>
                  <a:srgbClr val="FFFFFF"/>
                </a:solidFill>
                <a:latin typeface="Calibri"/>
              </a:rPr>
              <a:t>)</a:t>
            </a:r>
            <a:br>
              <a:rPr lang="en-US" sz="1400" dirty="0">
                <a:solidFill>
                  <a:srgbClr val="FFFFFF"/>
                </a:solidFill>
                <a:latin typeface="Calibri"/>
                <a:ea typeface="ＭＳ Ｐゴシック" panose="020B0600070205080204" pitchFamily="34" charset="-128"/>
              </a:rPr>
            </a:br>
            <a:br>
              <a:rPr lang="en-US" sz="12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800" dirty="0">
                <a:solidFill>
                  <a:srgbClr val="FFFFFF"/>
                </a:solidFill>
                <a:latin typeface="Calibri"/>
                <a:ea typeface="ＭＳ Ｐゴシック" panose="020B0600070205080204" pitchFamily="34" charset="-128"/>
              </a:rPr>
            </a:br>
            <a:endParaRPr lang="en-US" sz="1100" dirty="0">
              <a:solidFill>
                <a:srgbClr val="FFFFFF"/>
              </a:solidFill>
              <a:latin typeface="Calibri"/>
              <a:ea typeface="ＭＳ Ｐゴシック" panose="020B0600070205080204" pitchFamily="34" charset="-128"/>
            </a:endParaRPr>
          </a:p>
        </p:txBody>
      </p:sp>
      <p:pic>
        <p:nvPicPr>
          <p:cNvPr id="9" name="Picture 2" descr="pyOCD">
            <a:extLst>
              <a:ext uri="{FF2B5EF4-FFF2-40B4-BE49-F238E27FC236}">
                <a16:creationId xmlns:a16="http://schemas.microsoft.com/office/drawing/2014/main" id="{3C4F4F3E-613E-79A9-4048-E5C23B90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061" y="3882517"/>
            <a:ext cx="691016" cy="9115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825710-F815-4E38-A026-6EE85CF2AA87}"/>
              </a:ext>
            </a:extLst>
          </p:cNvPr>
          <p:cNvSpPr txBox="1"/>
          <p:nvPr/>
        </p:nvSpPr>
        <p:spPr>
          <a:xfrm>
            <a:off x="7697361" y="3419562"/>
            <a:ext cx="818147" cy="290849"/>
          </a:xfrm>
          <a:prstGeom prst="rect">
            <a:avLst/>
          </a:prstGeom>
          <a:noFill/>
        </p:spPr>
        <p:txBody>
          <a:bodyPr wrap="square" lIns="0" tIns="0" rIns="0" bIns="0" rtlCol="0">
            <a:spAutoFit/>
          </a:bodyPr>
          <a:lstStyle/>
          <a:p>
            <a:pPr defTabSz="914377">
              <a:lnSpc>
                <a:spcPct val="90000"/>
              </a:lnSpc>
              <a:spcAft>
                <a:spcPts val="600"/>
              </a:spcAft>
            </a:pPr>
            <a:endParaRPr lang="en-US" sz="2100" err="1">
              <a:solidFill>
                <a:srgbClr val="080023"/>
              </a:solidFill>
            </a:endParaRPr>
          </a:p>
        </p:txBody>
      </p:sp>
      <p:sp>
        <p:nvSpPr>
          <p:cNvPr id="14" name="Rectangle 13">
            <a:extLst>
              <a:ext uri="{FF2B5EF4-FFF2-40B4-BE49-F238E27FC236}">
                <a16:creationId xmlns:a16="http://schemas.microsoft.com/office/drawing/2014/main" id="{5A4CE559-9FF2-FA9B-0551-E1F493845107}"/>
              </a:ext>
            </a:extLst>
          </p:cNvPr>
          <p:cNvSpPr/>
          <p:nvPr/>
        </p:nvSpPr>
        <p:spPr>
          <a:xfrm>
            <a:off x="7603141" y="3470606"/>
            <a:ext cx="914400" cy="11954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b="1" dirty="0">
                <a:solidFill>
                  <a:srgbClr val="FFFFFF"/>
                </a:solidFill>
                <a:latin typeface="Arial" panose="020B0604020202020204"/>
              </a:rPr>
              <a:t>Debug</a:t>
            </a:r>
            <a:br>
              <a:rPr lang="en-US" sz="1333" b="1" dirty="0">
                <a:solidFill>
                  <a:srgbClr val="FFFFFF"/>
                </a:solidFill>
                <a:latin typeface="Arial" panose="020B0604020202020204"/>
              </a:rPr>
            </a:br>
            <a:r>
              <a:rPr lang="en-US" sz="1333" b="1" dirty="0">
                <a:solidFill>
                  <a:srgbClr val="FFFFFF"/>
                </a:solidFill>
                <a:latin typeface="Arial" panose="020B0604020202020204"/>
              </a:rPr>
              <a:t>Adapter</a:t>
            </a:r>
            <a:br>
              <a:rPr lang="en-US" sz="1100" dirty="0">
                <a:solidFill>
                  <a:srgbClr val="FFFFFF"/>
                </a:solidFill>
                <a:latin typeface="Arial" panose="020B0604020202020204"/>
              </a:rPr>
            </a:br>
            <a:br>
              <a:rPr lang="en-US" sz="1100" dirty="0">
                <a:solidFill>
                  <a:srgbClr val="FFFFFF"/>
                </a:solidFill>
                <a:latin typeface="Arial" panose="020B0604020202020204"/>
              </a:rPr>
            </a:br>
            <a:r>
              <a:rPr lang="en-US" sz="900" dirty="0">
                <a:solidFill>
                  <a:srgbClr val="FFFFFF"/>
                </a:solidFill>
                <a:latin typeface="Arial" panose="020B0604020202020204"/>
              </a:rPr>
              <a:t>CMSIS-DAP</a:t>
            </a:r>
            <a:br>
              <a:rPr lang="en-US" sz="900" dirty="0">
                <a:solidFill>
                  <a:srgbClr val="FFFFFF"/>
                </a:solidFill>
                <a:latin typeface="Arial" panose="020B0604020202020204"/>
              </a:rPr>
            </a:br>
            <a:r>
              <a:rPr lang="en-US" sz="900" dirty="0">
                <a:solidFill>
                  <a:srgbClr val="FFFFFF"/>
                </a:solidFill>
                <a:latin typeface="Arial" panose="020B0604020202020204"/>
              </a:rPr>
              <a:t>JLink</a:t>
            </a:r>
          </a:p>
          <a:p>
            <a:pPr algn="ctr" defTabSz="914377"/>
            <a:r>
              <a:rPr lang="en-US" sz="900" dirty="0">
                <a:solidFill>
                  <a:srgbClr val="FFFFFF"/>
                </a:solidFill>
                <a:latin typeface="Arial" panose="020B0604020202020204"/>
              </a:rPr>
              <a:t>Etc.</a:t>
            </a:r>
          </a:p>
        </p:txBody>
      </p:sp>
      <p:sp>
        <p:nvSpPr>
          <p:cNvPr id="15" name="Arrow: Left-Right 14">
            <a:extLst>
              <a:ext uri="{FF2B5EF4-FFF2-40B4-BE49-F238E27FC236}">
                <a16:creationId xmlns:a16="http://schemas.microsoft.com/office/drawing/2014/main" id="{EAD669FD-46B8-13A6-EC09-951D9AC1193A}"/>
              </a:ext>
            </a:extLst>
          </p:cNvPr>
          <p:cNvSpPr/>
          <p:nvPr/>
        </p:nvSpPr>
        <p:spPr>
          <a:xfrm>
            <a:off x="4584970" y="3524767"/>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6" name="Arrow: Left-Right 15">
            <a:extLst>
              <a:ext uri="{FF2B5EF4-FFF2-40B4-BE49-F238E27FC236}">
                <a16:creationId xmlns:a16="http://schemas.microsoft.com/office/drawing/2014/main" id="{66811E79-4F91-BDAB-18A8-1020461B7C05}"/>
              </a:ext>
            </a:extLst>
          </p:cNvPr>
          <p:cNvSpPr/>
          <p:nvPr/>
        </p:nvSpPr>
        <p:spPr>
          <a:xfrm>
            <a:off x="8514956" y="3980519"/>
            <a:ext cx="642305" cy="158344"/>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9" name="Rectangle 18">
            <a:extLst>
              <a:ext uri="{FF2B5EF4-FFF2-40B4-BE49-F238E27FC236}">
                <a16:creationId xmlns:a16="http://schemas.microsoft.com/office/drawing/2014/main" id="{6BA8C1E8-F8CC-D94C-07CE-489F50C3A18E}"/>
              </a:ext>
            </a:extLst>
          </p:cNvPr>
          <p:cNvSpPr/>
          <p:nvPr/>
        </p:nvSpPr>
        <p:spPr>
          <a:xfrm>
            <a:off x="9273741" y="4138865"/>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#2</a:t>
            </a:r>
            <a:endParaRPr lang="en-US" sz="1200" dirty="0">
              <a:solidFill>
                <a:srgbClr val="FFFFFF"/>
              </a:solidFill>
              <a:latin typeface="Arial" panose="020B0604020202020204"/>
            </a:endParaRPr>
          </a:p>
        </p:txBody>
      </p:sp>
      <p:sp>
        <p:nvSpPr>
          <p:cNvPr id="20" name="Rectangle 19">
            <a:extLst>
              <a:ext uri="{FF2B5EF4-FFF2-40B4-BE49-F238E27FC236}">
                <a16:creationId xmlns:a16="http://schemas.microsoft.com/office/drawing/2014/main" id="{0A22A9A5-953B-9AD4-FFB1-C7B9FAEC78E2}"/>
              </a:ext>
            </a:extLst>
          </p:cNvPr>
          <p:cNvSpPr/>
          <p:nvPr/>
        </p:nvSpPr>
        <p:spPr>
          <a:xfrm>
            <a:off x="9273741" y="3349149"/>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#1</a:t>
            </a:r>
            <a:endParaRPr lang="en-US" sz="1200" dirty="0">
              <a:solidFill>
                <a:srgbClr val="FFFFFF"/>
              </a:solidFill>
              <a:latin typeface="Arial" panose="020B0604020202020204"/>
            </a:endParaRPr>
          </a:p>
        </p:txBody>
      </p:sp>
      <p:sp>
        <p:nvSpPr>
          <p:cNvPr id="23" name="TextBox 22">
            <a:extLst>
              <a:ext uri="{FF2B5EF4-FFF2-40B4-BE49-F238E27FC236}">
                <a16:creationId xmlns:a16="http://schemas.microsoft.com/office/drawing/2014/main" id="{6B7BE9CA-350C-0C2D-0254-63AB02A90BC4}"/>
              </a:ext>
            </a:extLst>
          </p:cNvPr>
          <p:cNvSpPr txBox="1"/>
          <p:nvPr/>
        </p:nvSpPr>
        <p:spPr>
          <a:xfrm>
            <a:off x="8632389" y="3872417"/>
            <a:ext cx="391887" cy="401648"/>
          </a:xfrm>
          <a:prstGeom prst="rect">
            <a:avLst/>
          </a:prstGeom>
          <a:noFill/>
        </p:spPr>
        <p:txBody>
          <a:bodyPr wrap="square" lIns="0" tIns="0" rIns="0" bIns="0" rtlCol="0">
            <a:spAutoFit/>
          </a:bodyPr>
          <a:lstStyle/>
          <a:p>
            <a:pPr algn="ctr" defTabSz="914377">
              <a:lnSpc>
                <a:spcPct val="90000"/>
              </a:lnSpc>
              <a:spcAft>
                <a:spcPts val="600"/>
              </a:spcAft>
            </a:pPr>
            <a:r>
              <a:rPr lang="en-US" sz="1100">
                <a:solidFill>
                  <a:srgbClr val="080023"/>
                </a:solidFill>
              </a:rPr>
              <a:t>JTAG</a:t>
            </a:r>
            <a:br>
              <a:rPr lang="en-US" sz="1100">
                <a:solidFill>
                  <a:srgbClr val="080023"/>
                </a:solidFill>
              </a:rPr>
            </a:br>
            <a:br>
              <a:rPr lang="en-US" sz="700">
                <a:solidFill>
                  <a:srgbClr val="080023"/>
                </a:solidFill>
              </a:rPr>
            </a:br>
            <a:r>
              <a:rPr lang="en-US" sz="1100">
                <a:solidFill>
                  <a:srgbClr val="080023"/>
                </a:solidFill>
              </a:rPr>
              <a:t>SWD</a:t>
            </a:r>
          </a:p>
        </p:txBody>
      </p:sp>
      <p:sp>
        <p:nvSpPr>
          <p:cNvPr id="57" name="Arrow: Left-Right 56">
            <a:extLst>
              <a:ext uri="{FF2B5EF4-FFF2-40B4-BE49-F238E27FC236}">
                <a16:creationId xmlns:a16="http://schemas.microsoft.com/office/drawing/2014/main" id="{20921708-41C9-80EE-E0D0-291616D3EAE1}"/>
              </a:ext>
            </a:extLst>
          </p:cNvPr>
          <p:cNvSpPr/>
          <p:nvPr/>
        </p:nvSpPr>
        <p:spPr>
          <a:xfrm>
            <a:off x="7314072" y="3985207"/>
            <a:ext cx="286723" cy="158343"/>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58" name="TextBox 57">
            <a:extLst>
              <a:ext uri="{FF2B5EF4-FFF2-40B4-BE49-F238E27FC236}">
                <a16:creationId xmlns:a16="http://schemas.microsoft.com/office/drawing/2014/main" id="{EF592FD1-9FEA-B3DD-72DF-0BC6233217DF}"/>
              </a:ext>
            </a:extLst>
          </p:cNvPr>
          <p:cNvSpPr txBox="1"/>
          <p:nvPr/>
        </p:nvSpPr>
        <p:spPr>
          <a:xfrm>
            <a:off x="4727358" y="3428525"/>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#1</a:t>
            </a:r>
          </a:p>
        </p:txBody>
      </p:sp>
      <p:sp>
        <p:nvSpPr>
          <p:cNvPr id="59" name="Arrow: Left-Right 58">
            <a:extLst>
              <a:ext uri="{FF2B5EF4-FFF2-40B4-BE49-F238E27FC236}">
                <a16:creationId xmlns:a16="http://schemas.microsoft.com/office/drawing/2014/main" id="{036E9F18-7BFD-443C-D8DC-D0C9CC06C7D8}"/>
              </a:ext>
            </a:extLst>
          </p:cNvPr>
          <p:cNvSpPr/>
          <p:nvPr/>
        </p:nvSpPr>
        <p:spPr>
          <a:xfrm>
            <a:off x="4593466" y="4212925"/>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60" name="TextBox 59">
            <a:extLst>
              <a:ext uri="{FF2B5EF4-FFF2-40B4-BE49-F238E27FC236}">
                <a16:creationId xmlns:a16="http://schemas.microsoft.com/office/drawing/2014/main" id="{B5E2DE4D-4B48-6508-095B-9E76893A5F09}"/>
              </a:ext>
            </a:extLst>
          </p:cNvPr>
          <p:cNvSpPr txBox="1"/>
          <p:nvPr/>
        </p:nvSpPr>
        <p:spPr>
          <a:xfrm>
            <a:off x="4735854" y="4109649"/>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#2</a:t>
            </a:r>
          </a:p>
        </p:txBody>
      </p:sp>
      <p:sp>
        <p:nvSpPr>
          <p:cNvPr id="68" name="Content Placeholder 5">
            <a:extLst>
              <a:ext uri="{FF2B5EF4-FFF2-40B4-BE49-F238E27FC236}">
                <a16:creationId xmlns:a16="http://schemas.microsoft.com/office/drawing/2014/main" id="{D2DA5E8E-A5DF-5471-901C-48125C0EA6C9}"/>
              </a:ext>
            </a:extLst>
          </p:cNvPr>
          <p:cNvSpPr>
            <a:spLocks noGrp="1"/>
          </p:cNvSpPr>
          <p:nvPr>
            <p:ph idx="1"/>
          </p:nvPr>
        </p:nvSpPr>
        <p:spPr>
          <a:xfrm>
            <a:off x="4727359" y="2958913"/>
            <a:ext cx="4475116" cy="325447"/>
          </a:xfrm>
        </p:spPr>
        <p:txBody>
          <a:bodyPr/>
          <a:lstStyle/>
          <a:p>
            <a:pPr marL="0" indent="0">
              <a:buNone/>
            </a:pPr>
            <a:r>
              <a:rPr lang="en-US" sz="1200" i="1" dirty="0"/>
              <a:t>Each processor core is assigned to one GDB Server Port</a:t>
            </a:r>
          </a:p>
        </p:txBody>
      </p:sp>
      <p:sp>
        <p:nvSpPr>
          <p:cNvPr id="7" name="Content Placeholder 5">
            <a:extLst>
              <a:ext uri="{FF2B5EF4-FFF2-40B4-BE49-F238E27FC236}">
                <a16:creationId xmlns:a16="http://schemas.microsoft.com/office/drawing/2014/main" id="{A819C811-A19E-25E3-FDF4-CBDDEA78C006}"/>
              </a:ext>
            </a:extLst>
          </p:cNvPr>
          <p:cNvSpPr txBox="1">
            <a:spLocks/>
          </p:cNvSpPr>
          <p:nvPr/>
        </p:nvSpPr>
        <p:spPr>
          <a:xfrm>
            <a:off x="5158660" y="996906"/>
            <a:ext cx="3732669" cy="69064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rgbClr val="6E2FF1"/>
              </a:buClr>
              <a:buSzPct val="80000"/>
              <a:buFont typeface="Arial" panose="020B0604020202020204" pitchFamily="34" charset="0"/>
              <a:buChar char="•"/>
              <a:defRPr sz="2000" b="0" i="0" kern="1200">
                <a:solidFill>
                  <a:schemeClr val="tx1"/>
                </a:solidFill>
                <a:latin typeface="Arial" panose="020B0604020202020204" pitchFamily="34" charset="0"/>
                <a:ea typeface="ＭＳ Ｐゴシック" charset="0"/>
                <a:cs typeface="Arial" panose="020B0604020202020204" pitchFamily="34" charset="0"/>
              </a:defRPr>
            </a:lvl1pPr>
            <a:lvl2pPr marL="67278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800" b="0" i="0" kern="1200">
                <a:solidFill>
                  <a:schemeClr val="tx1"/>
                </a:solidFill>
                <a:latin typeface="Arial" panose="020B0604020202020204" pitchFamily="34" charset="0"/>
                <a:ea typeface="ＭＳ Ｐゴシック" charset="0"/>
                <a:cs typeface="Arial" panose="020B0604020202020204" pitchFamily="34" charset="0"/>
              </a:defRPr>
            </a:lvl2pPr>
            <a:lvl3pPr marL="94710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3pPr>
            <a:lvl4pPr marL="1293178" indent="-17303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4pPr>
            <a:lvl5pPr marL="1518603" indent="-168275"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377">
              <a:buNone/>
            </a:pPr>
            <a:endParaRPr lang="en-US" sz="1400" i="1">
              <a:solidFill>
                <a:srgbClr val="000000"/>
              </a:solidFill>
            </a:endParaRPr>
          </a:p>
        </p:txBody>
      </p:sp>
    </p:spTree>
    <p:extLst>
      <p:ext uri="{BB962C8B-B14F-4D97-AF65-F5344CB8AC3E}">
        <p14:creationId xmlns:p14="http://schemas.microsoft.com/office/powerpoint/2010/main" val="145192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ags/tag4.xml><?xml version="1.0" encoding="utf-8"?>
<p:tagLst xmlns:a="http://schemas.openxmlformats.org/drawingml/2006/main" xmlns:r="http://schemas.openxmlformats.org/officeDocument/2006/relationships" xmlns:p="http://schemas.openxmlformats.org/presentationml/2006/main">
  <p:tag name="TIMING" val="|121.7|59.4"/>
</p:tagLst>
</file>

<file path=ppt/tags/tag5.xml><?xml version="1.0" encoding="utf-8"?>
<p:tagLst xmlns:a="http://schemas.openxmlformats.org/drawingml/2006/main" xmlns:r="http://schemas.openxmlformats.org/officeDocument/2006/relationships" xmlns:p="http://schemas.openxmlformats.org/presentationml/2006/main">
  <p:tag name="TIMING" val="|121.7|59.4"/>
</p:tagLst>
</file>

<file path=ppt/tags/tag6.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6370</TotalTime>
  <Words>9351</Words>
  <Application>Microsoft Office PowerPoint</Application>
  <PresentationFormat>Widescreen</PresentationFormat>
  <Paragraphs>1303</Paragraphs>
  <Slides>64</Slides>
  <Notes>31</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64</vt:i4>
      </vt:variant>
    </vt:vector>
  </HeadingPairs>
  <TitlesOfParts>
    <vt:vector size="74" baseType="lpstr">
      <vt:lpstr>ＭＳ Ｐゴシック</vt:lpstr>
      <vt:lpstr>-apple-system</vt:lpstr>
      <vt:lpstr>Arial</vt:lpstr>
      <vt:lpstr>Calibri</vt:lpstr>
      <vt:lpstr>Consolas</vt:lpstr>
      <vt:lpstr>Courier New</vt:lpstr>
      <vt:lpstr>Lato</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Run and Debug Management: pyOCD implementation</vt:lpstr>
      <vt:lpstr>PowerPoint Presentation</vt:lpstr>
      <vt:lpstr>Using Layers for Middleware Examples</vt:lpstr>
      <vt:lpstr>Using Layers for test automation</vt:lpstr>
      <vt:lpstr>Using Layers to add Hardware Shields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79</cp:revision>
  <dcterms:created xsi:type="dcterms:W3CDTF">2021-11-12T09:09:53Z</dcterms:created>
  <dcterms:modified xsi:type="dcterms:W3CDTF">2025-09-19T13:05:39Z</dcterms:modified>
</cp:coreProperties>
</file>