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9"/>
  </p:notesMasterIdLst>
  <p:handoutMasterIdLst>
    <p:handoutMasterId r:id="rId50"/>
  </p:handoutMasterIdLst>
  <p:sldIdLst>
    <p:sldId id="2145705747" r:id="rId2"/>
    <p:sldId id="345" r:id="rId3"/>
    <p:sldId id="2123260239" r:id="rId4"/>
    <p:sldId id="2147376045" r:id="rId5"/>
    <p:sldId id="2147376049" r:id="rId6"/>
    <p:sldId id="2147376050" r:id="rId7"/>
    <p:sldId id="2123260240" r:id="rId8"/>
    <p:sldId id="2123260241" r:id="rId9"/>
    <p:sldId id="14964" r:id="rId10"/>
    <p:sldId id="2147376043" r:id="rId11"/>
    <p:sldId id="14961" r:id="rId12"/>
    <p:sldId id="14942" r:id="rId13"/>
    <p:sldId id="14535" r:id="rId14"/>
    <p:sldId id="2123260222" r:id="rId15"/>
    <p:sldId id="2147376041" r:id="rId16"/>
    <p:sldId id="2147376042" r:id="rId17"/>
    <p:sldId id="14965" r:id="rId18"/>
    <p:sldId id="2123260230" r:id="rId19"/>
    <p:sldId id="2123260194" r:id="rId20"/>
    <p:sldId id="2123260231" r:id="rId21"/>
    <p:sldId id="2123260234" r:id="rId22"/>
    <p:sldId id="2123260235" r:id="rId23"/>
    <p:sldId id="2147376051" r:id="rId24"/>
    <p:sldId id="2123260237" r:id="rId25"/>
    <p:sldId id="2147376055" r:id="rId26"/>
    <p:sldId id="2123260238" r:id="rId27"/>
    <p:sldId id="2123260232" r:id="rId28"/>
    <p:sldId id="2123260236" r:id="rId29"/>
    <p:sldId id="2123260242" r:id="rId30"/>
    <p:sldId id="2147376040" r:id="rId31"/>
    <p:sldId id="2147376046" r:id="rId32"/>
    <p:sldId id="435" r:id="rId33"/>
    <p:sldId id="2147376047" r:id="rId34"/>
    <p:sldId id="2147376048" r:id="rId35"/>
    <p:sldId id="439" r:id="rId36"/>
    <p:sldId id="440" r:id="rId37"/>
    <p:sldId id="437" r:id="rId38"/>
    <p:sldId id="429" r:id="rId39"/>
    <p:sldId id="441" r:id="rId40"/>
    <p:sldId id="436" r:id="rId41"/>
    <p:sldId id="430" r:id="rId42"/>
    <p:sldId id="438" r:id="rId43"/>
    <p:sldId id="428" r:id="rId44"/>
    <p:sldId id="2147376056" r:id="rId45"/>
    <p:sldId id="2147376114" r:id="rId46"/>
    <p:sldId id="2147376057" r:id="rId47"/>
    <p:sldId id="214737611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35" d="100"/>
          <a:sy n="135" d="100"/>
        </p:scale>
        <p:origin x="96" y="648"/>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03/05/2024</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03/05/2024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32</a:t>
            </a:fld>
            <a:endParaRPr lang="en-US" altLang="en-US"/>
          </a:p>
        </p:txBody>
      </p:sp>
    </p:spTree>
    <p:extLst>
      <p:ext uri="{BB962C8B-B14F-4D97-AF65-F5344CB8AC3E}">
        <p14:creationId xmlns:p14="http://schemas.microsoft.com/office/powerpoint/2010/main" val="628185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33</a:t>
            </a:fld>
            <a:endParaRPr lang="en-US" altLang="en-US"/>
          </a:p>
        </p:txBody>
      </p:sp>
    </p:spTree>
    <p:extLst>
      <p:ext uri="{BB962C8B-B14F-4D97-AF65-F5344CB8AC3E}">
        <p14:creationId xmlns:p14="http://schemas.microsoft.com/office/powerpoint/2010/main" val="2302240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35</a:t>
            </a:fld>
            <a:endParaRPr lang="en-US" altLang="en-US"/>
          </a:p>
        </p:txBody>
      </p:sp>
    </p:spTree>
    <p:extLst>
      <p:ext uri="{BB962C8B-B14F-4D97-AF65-F5344CB8AC3E}">
        <p14:creationId xmlns:p14="http://schemas.microsoft.com/office/powerpoint/2010/main" val="2953099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36</a:t>
            </a:fld>
            <a:endParaRPr lang="en-US" altLang="en-US"/>
          </a:p>
        </p:txBody>
      </p:sp>
    </p:spTree>
    <p:extLst>
      <p:ext uri="{BB962C8B-B14F-4D97-AF65-F5344CB8AC3E}">
        <p14:creationId xmlns:p14="http://schemas.microsoft.com/office/powerpoint/2010/main" val="324566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38</a:t>
            </a:fld>
            <a:endParaRPr lang="en-US" altLang="en-US"/>
          </a:p>
        </p:txBody>
      </p:sp>
    </p:spTree>
    <p:extLst>
      <p:ext uri="{BB962C8B-B14F-4D97-AF65-F5344CB8AC3E}">
        <p14:creationId xmlns:p14="http://schemas.microsoft.com/office/powerpoint/2010/main" val="148712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39</a:t>
            </a:fld>
            <a:endParaRPr lang="en-US" altLang="en-US"/>
          </a:p>
        </p:txBody>
      </p:sp>
    </p:spTree>
    <p:extLst>
      <p:ext uri="{BB962C8B-B14F-4D97-AF65-F5344CB8AC3E}">
        <p14:creationId xmlns:p14="http://schemas.microsoft.com/office/powerpoint/2010/main" val="3845563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41</a:t>
            </a:fld>
            <a:endParaRPr lang="en-US" altLang="en-US"/>
          </a:p>
        </p:txBody>
      </p:sp>
    </p:spTree>
    <p:extLst>
      <p:ext uri="{BB962C8B-B14F-4D97-AF65-F5344CB8AC3E}">
        <p14:creationId xmlns:p14="http://schemas.microsoft.com/office/powerpoint/2010/main" val="1884189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42</a:t>
            </a:fld>
            <a:endParaRPr lang="en-US" altLang="en-US"/>
          </a:p>
        </p:txBody>
      </p:sp>
    </p:spTree>
    <p:extLst>
      <p:ext uri="{BB962C8B-B14F-4D97-AF65-F5344CB8AC3E}">
        <p14:creationId xmlns:p14="http://schemas.microsoft.com/office/powerpoint/2010/main" val="1419607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0219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11</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13</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18</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26</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29</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31</a:t>
            </a:fld>
            <a:endParaRPr lang="en-US" altLang="en-US"/>
          </a:p>
        </p:txBody>
      </p:sp>
    </p:spTree>
    <p:extLst>
      <p:ext uri="{BB962C8B-B14F-4D97-AF65-F5344CB8AC3E}">
        <p14:creationId xmlns:p14="http://schemas.microsoft.com/office/powerpoint/2010/main" val="52066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2"/>
          <p:cNvSpPr>
            <a:spLocks noGrp="1"/>
          </p:cNvSpPr>
          <p:nvPr>
            <p:ph idx="1" hasCustomPrompt="1"/>
          </p:nvPr>
        </p:nvSpPr>
        <p:spPr>
          <a:xfrm>
            <a:off x="492125" y="1479468"/>
            <a:ext cx="11180762"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89020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open-cmsis-pack.github.io/Open-CMSIS-Pack-Spec/main/html/pdsc_clayers_pg.html" TargetMode="External"/><Relationship Id="rId3" Type="http://schemas.openxmlformats.org/officeDocument/2006/relationships/hyperlink" Target="https://github.com/RobertRostohar/NXP_Sensor_SDK" TargetMode="External"/><Relationship Id="rId7" Type="http://schemas.openxmlformats.org/officeDocument/2006/relationships/hyperlink" Target="https://open-cmsis-pack.github.io/Open-CMSIS-Pack-Spec/main/html/pdsc_examples_pg.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shields" TargetMode="External"/><Relationship Id="rId5" Type="http://schemas.openxmlformats.org/officeDocument/2006/relationships/hyperlink" Target="https://github.com/RobertRostohar/NXP_Sensor_SDK/tree/main/examples/issdk/sensors" TargetMode="External"/><Relationship Id="rId4" Type="http://schemas.openxmlformats.org/officeDocument/2006/relationships/hyperlink" Target="https://github.com/RobertRostohar/NXP_Sensor_SDK/tree/main/middleware"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hyperlink" Target="http://arm-software.github.io/CMSIS_5/Pack/html/pdsc_apis_pg.html"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hyperlink" Target="https://github.com/ARM-software/CMSIS-Driver" TargetMode="External"/><Relationship Id="rId4" Type="http://schemas.openxmlformats.org/officeDocument/2006/relationships/hyperlink" Target="http://arm-software.github.io/CMSIS_5/Pack/html/cp_SWComponents.html#cp_AP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open-cmsis-pack.github.io/Open-CMSIS-Pack-Spec/main/html/pdsc_examples_pg.html" TargetMode="External"/><Relationship Id="rId3" Type="http://schemas.openxmlformats.org/officeDocument/2006/relationships/image" Target="../media/image4.png"/><Relationship Id="rId7" Type="http://schemas.openxmlformats.org/officeDocument/2006/relationships/hyperlink" Target="https://github.com/RobertRostohar/NXP_Sensor_SDK/tree/main/shield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examples/issdk/sensors" TargetMode="External"/><Relationship Id="rId5" Type="http://schemas.openxmlformats.org/officeDocument/2006/relationships/hyperlink" Target="https://github.com/RobertRostohar/NXP_Sensor_SDK/tree/main/middleware" TargetMode="External"/><Relationship Id="rId4" Type="http://schemas.openxmlformats.org/officeDocument/2006/relationships/hyperlink" Target="https://github.com/RobertRostohar/NXP_Sensor_SDK" TargetMode="External"/><Relationship Id="rId9" Type="http://schemas.openxmlformats.org/officeDocument/2006/relationships/hyperlink" Target="https://open-cmsis-pack.github.io/Open-CMSIS-Pack-Spec/main/html/pdsc_clayers_pg.html"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385E74-DAED-029F-ECBF-13A172D6AADF}"/>
              </a:ext>
            </a:extLst>
          </p:cNvPr>
          <p:cNvSpPr/>
          <p:nvPr/>
        </p:nvSpPr>
        <p:spPr>
          <a:xfrm>
            <a:off x="5805427" y="3516689"/>
            <a:ext cx="572487" cy="592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CMSIS-Toolbox: Basis for next generation software tooling</a:t>
            </a:r>
          </a:p>
        </p:txBody>
      </p:sp>
      <p:sp>
        <p:nvSpPr>
          <p:cNvPr id="9" name="Text Placeholder 8">
            <a:extLst>
              <a:ext uri="{FF2B5EF4-FFF2-40B4-BE49-F238E27FC236}">
                <a16:creationId xmlns:a16="http://schemas.microsoft.com/office/drawing/2014/main" id="{B8F12BFC-05EA-7162-6657-F5919590F500}"/>
              </a:ext>
            </a:extLst>
          </p:cNvPr>
          <p:cNvSpPr>
            <a:spLocks noGrp="1"/>
          </p:cNvSpPr>
          <p:nvPr>
            <p:ph type="body" sz="quarter" idx="16"/>
          </p:nvPr>
        </p:nvSpPr>
        <p:spPr>
          <a:xfrm>
            <a:off x="479425" y="1086740"/>
            <a:ext cx="5345642" cy="560696"/>
          </a:xfrm>
        </p:spPr>
        <p:txBody>
          <a:bodyPr/>
          <a:lstStyle/>
          <a:p>
            <a:r>
              <a:rPr lang="en-GB" spc="-50">
                <a:solidFill>
                  <a:schemeClr val="accent1"/>
                </a:solidFill>
              </a:rPr>
              <a:t>Keil MDK – Version 6</a:t>
            </a:r>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sz="quarter" idx="19"/>
          </p:nvPr>
        </p:nvSpPr>
        <p:spPr>
          <a:xfrm>
            <a:off x="479425" y="1601973"/>
            <a:ext cx="5616575" cy="2048164"/>
          </a:xfrm>
        </p:spPr>
        <p:txBody>
          <a:bodyPr/>
          <a:lstStyle/>
          <a:p>
            <a:pPr marL="285750" indent="-285750" algn="l"/>
            <a:r>
              <a:rPr lang="en-GB" sz="1600" dirty="0">
                <a:solidFill>
                  <a:schemeClr val="tx1">
                    <a:lumMod val="65000"/>
                    <a:lumOff val="35000"/>
                  </a:schemeClr>
                </a:solidFill>
              </a:rPr>
              <a:t>Best-in-class embedded development system </a:t>
            </a:r>
            <a:br>
              <a:rPr lang="en-GB" sz="1600" dirty="0">
                <a:solidFill>
                  <a:schemeClr val="tx1">
                    <a:lumMod val="65000"/>
                    <a:lumOff val="35000"/>
                  </a:schemeClr>
                </a:solidFill>
              </a:rPr>
            </a:br>
            <a:r>
              <a:rPr lang="en-GB" sz="1600" dirty="0">
                <a:solidFill>
                  <a:schemeClr val="tx1">
                    <a:lumMod val="65000"/>
                    <a:lumOff val="35000"/>
                  </a:schemeClr>
                </a:solidFill>
              </a:rPr>
              <a:t>for Cortex-M microcontrollers</a:t>
            </a:r>
          </a:p>
          <a:p>
            <a:pPr marL="285750" indent="-285750" algn="l"/>
            <a:r>
              <a:rPr lang="en-GB" sz="1600" dirty="0">
                <a:solidFill>
                  <a:schemeClr val="tx1">
                    <a:lumMod val="65000"/>
                    <a:lumOff val="35000"/>
                  </a:schemeClr>
                </a:solidFill>
              </a:rPr>
              <a:t>Command-Line and IDE workflows based </a:t>
            </a:r>
            <a:br>
              <a:rPr lang="en-GB" sz="1600" dirty="0">
                <a:solidFill>
                  <a:schemeClr val="tx1">
                    <a:lumMod val="65000"/>
                    <a:lumOff val="35000"/>
                  </a:schemeClr>
                </a:solidFill>
              </a:rPr>
            </a:br>
            <a:r>
              <a:rPr lang="en-GB" sz="1600" dirty="0">
                <a:solidFill>
                  <a:schemeClr val="tx1">
                    <a:lumMod val="65000"/>
                    <a:lumOff val="35000"/>
                  </a:schemeClr>
                </a:solidFill>
              </a:rPr>
              <a:t>on CMSIS-Toolbox</a:t>
            </a:r>
          </a:p>
          <a:p>
            <a:pPr marL="285750" indent="-285750" algn="l"/>
            <a:r>
              <a:rPr lang="en-GB" sz="1600" dirty="0">
                <a:solidFill>
                  <a:schemeClr val="tx1">
                    <a:lumMod val="65000"/>
                    <a:lumOff val="35000"/>
                  </a:schemeClr>
                </a:solidFill>
              </a:rPr>
              <a:t>Arm C/C++ Compiler with </a:t>
            </a:r>
            <a:r>
              <a:rPr lang="en-GB" sz="1600" dirty="0" err="1">
                <a:solidFill>
                  <a:schemeClr val="tx1">
                    <a:lumMod val="65000"/>
                    <a:lumOff val="35000"/>
                  </a:schemeClr>
                </a:solidFill>
              </a:rPr>
              <a:t>FuSa</a:t>
            </a:r>
            <a:r>
              <a:rPr lang="en-GB" sz="1600" dirty="0">
                <a:solidFill>
                  <a:schemeClr val="tx1">
                    <a:lumMod val="65000"/>
                    <a:lumOff val="35000"/>
                  </a:schemeClr>
                </a:solidFill>
              </a:rPr>
              <a:t> certification</a:t>
            </a:r>
          </a:p>
          <a:p>
            <a:pPr marL="285750" indent="-285750" algn="l"/>
            <a:r>
              <a:rPr lang="en-GB" sz="1600" dirty="0">
                <a:solidFill>
                  <a:schemeClr val="tx1">
                    <a:lumMod val="65000"/>
                    <a:lumOff val="35000"/>
                  </a:schemeClr>
                </a:solidFill>
              </a:rPr>
              <a:t>Based on CMSIS software standards</a:t>
            </a:r>
          </a:p>
          <a:p>
            <a:pPr marL="285750" indent="-285750" algn="l"/>
            <a:r>
              <a:rPr lang="en-GB" sz="1600" dirty="0">
                <a:solidFill>
                  <a:schemeClr val="tx1">
                    <a:lumMod val="65000"/>
                    <a:lumOff val="35000"/>
                  </a:schemeClr>
                </a:solidFill>
              </a:rPr>
              <a:t>Host Support: Windows, Linux, </a:t>
            </a:r>
            <a:br>
              <a:rPr lang="en-GB" sz="1600" dirty="0">
                <a:solidFill>
                  <a:schemeClr val="tx1">
                    <a:lumMod val="65000"/>
                    <a:lumOff val="35000"/>
                  </a:schemeClr>
                </a:solidFill>
              </a:rPr>
            </a:br>
            <a:r>
              <a:rPr lang="en-GB" sz="1600" dirty="0">
                <a:solidFill>
                  <a:schemeClr val="tx1">
                    <a:lumMod val="65000"/>
                    <a:lumOff val="35000"/>
                  </a:schemeClr>
                </a:solidFill>
              </a:rPr>
              <a:t>Mac OS – and Cloud</a:t>
            </a:r>
          </a:p>
          <a:p>
            <a:pPr marL="0" indent="0" algn="l">
              <a:buNone/>
            </a:pPr>
            <a:endParaRPr lang="en-US" sz="1600" dirty="0"/>
          </a:p>
        </p:txBody>
      </p:sp>
      <p:sp>
        <p:nvSpPr>
          <p:cNvPr id="10" name="Text Placeholder 9">
            <a:extLst>
              <a:ext uri="{FF2B5EF4-FFF2-40B4-BE49-F238E27FC236}">
                <a16:creationId xmlns:a16="http://schemas.microsoft.com/office/drawing/2014/main" id="{92FEB286-4A35-7B7B-3D51-E98514BCF7AA}"/>
              </a:ext>
            </a:extLst>
          </p:cNvPr>
          <p:cNvSpPr>
            <a:spLocks noGrp="1"/>
          </p:cNvSpPr>
          <p:nvPr>
            <p:ph type="body" sz="quarter" idx="18"/>
          </p:nvPr>
        </p:nvSpPr>
        <p:spPr>
          <a:xfrm>
            <a:off x="488703" y="4042616"/>
            <a:ext cx="5371042" cy="560696"/>
          </a:xfrm>
        </p:spPr>
        <p:txBody>
          <a:bodyPr/>
          <a:lstStyle/>
          <a:p>
            <a:r>
              <a:rPr lang="en-US"/>
              <a:t>Arm Virtual Hardware – FVPs</a:t>
            </a:r>
          </a:p>
        </p:txBody>
      </p:sp>
      <p:sp>
        <p:nvSpPr>
          <p:cNvPr id="12" name="Content Placeholder 11">
            <a:extLst>
              <a:ext uri="{FF2B5EF4-FFF2-40B4-BE49-F238E27FC236}">
                <a16:creationId xmlns:a16="http://schemas.microsoft.com/office/drawing/2014/main" id="{EAC29C46-96F7-B464-F2B6-8B2D5872B68D}"/>
              </a:ext>
            </a:extLst>
          </p:cNvPr>
          <p:cNvSpPr>
            <a:spLocks noGrp="1"/>
          </p:cNvSpPr>
          <p:nvPr>
            <p:ph sz="quarter" idx="21"/>
          </p:nvPr>
        </p:nvSpPr>
        <p:spPr>
          <a:xfrm>
            <a:off x="479426" y="4457129"/>
            <a:ext cx="5187728" cy="2216517"/>
          </a:xfrm>
        </p:spPr>
        <p:txBody>
          <a:bodyPr/>
          <a:lstStyle/>
          <a:p>
            <a:pPr marL="285750" indent="-285750"/>
            <a:r>
              <a:rPr lang="en-GB" sz="1600">
                <a:solidFill>
                  <a:schemeClr val="tx1">
                    <a:lumMod val="65000"/>
                    <a:lumOff val="35000"/>
                  </a:schemeClr>
                </a:solidFill>
              </a:rPr>
              <a:t>Precise </a:t>
            </a:r>
            <a:r>
              <a:rPr lang="en-GB" sz="1600" b="1">
                <a:solidFill>
                  <a:schemeClr val="tx1">
                    <a:lumMod val="65000"/>
                    <a:lumOff val="35000"/>
                  </a:schemeClr>
                </a:solidFill>
              </a:rPr>
              <a:t>simulation models</a:t>
            </a:r>
            <a:r>
              <a:rPr lang="en-GB" sz="1600">
                <a:solidFill>
                  <a:schemeClr val="tx1">
                    <a:lumMod val="65000"/>
                    <a:lumOff val="35000"/>
                  </a:schemeClr>
                </a:solidFill>
              </a:rPr>
              <a:t> of Cortex-M device sub-systems</a:t>
            </a:r>
          </a:p>
          <a:p>
            <a:pPr marL="285750" indent="-285750"/>
            <a:r>
              <a:rPr lang="en-GB" sz="1600">
                <a:solidFill>
                  <a:schemeClr val="tx1">
                    <a:lumMod val="65000"/>
                    <a:lumOff val="35000"/>
                  </a:schemeClr>
                </a:solidFill>
              </a:rPr>
              <a:t>Designed for complex software verification and testing</a:t>
            </a:r>
          </a:p>
          <a:p>
            <a:pPr marL="285750" indent="-285750"/>
            <a:r>
              <a:rPr lang="en-GB" sz="1600">
                <a:solidFill>
                  <a:schemeClr val="tx1">
                    <a:lumMod val="65000"/>
                    <a:lumOff val="35000"/>
                  </a:schemeClr>
                </a:solidFill>
              </a:rPr>
              <a:t>Enables test automation of diverse software workloads</a:t>
            </a:r>
            <a:endParaRPr lang="en-GB" sz="1600" b="0" i="0">
              <a:solidFill>
                <a:schemeClr val="tx1">
                  <a:lumMod val="65000"/>
                  <a:lumOff val="35000"/>
                </a:schemeClr>
              </a:solidFill>
              <a:effectLst/>
            </a:endParaRPr>
          </a:p>
          <a:p>
            <a:pPr marL="285750" indent="-285750"/>
            <a:r>
              <a:rPr lang="en-GB" sz="1600" b="0" i="0">
                <a:solidFill>
                  <a:schemeClr val="tx1">
                    <a:lumMod val="65000"/>
                    <a:lumOff val="35000"/>
                  </a:schemeClr>
                </a:solidFill>
                <a:effectLst/>
              </a:rPr>
              <a:t>Part of </a:t>
            </a:r>
            <a:r>
              <a:rPr lang="en-GB" sz="1600" b="1" i="0">
                <a:solidFill>
                  <a:schemeClr val="tx1">
                    <a:lumMod val="65000"/>
                    <a:lumOff val="35000"/>
                  </a:schemeClr>
                </a:solidFill>
                <a:effectLst/>
              </a:rPr>
              <a:t>CI/</a:t>
            </a:r>
            <a:r>
              <a:rPr lang="en-GB" sz="1600" b="1">
                <a:solidFill>
                  <a:schemeClr val="tx1">
                    <a:lumMod val="65000"/>
                    <a:lumOff val="35000"/>
                  </a:schemeClr>
                </a:solidFill>
              </a:rPr>
              <a:t>CD</a:t>
            </a:r>
            <a:r>
              <a:rPr lang="en-GB" sz="1600">
                <a:solidFill>
                  <a:schemeClr val="tx1">
                    <a:lumMod val="65000"/>
                    <a:lumOff val="35000"/>
                  </a:schemeClr>
                </a:solidFill>
              </a:rPr>
              <a:t> and </a:t>
            </a:r>
            <a:r>
              <a:rPr lang="en-GB" sz="1600" b="1" err="1">
                <a:solidFill>
                  <a:schemeClr val="tx1">
                    <a:lumMod val="65000"/>
                    <a:lumOff val="35000"/>
                  </a:schemeClr>
                </a:solidFill>
              </a:rPr>
              <a:t>MLOps</a:t>
            </a:r>
            <a:r>
              <a:rPr lang="en-GB" sz="1600">
                <a:solidFill>
                  <a:schemeClr val="tx1">
                    <a:lumMod val="65000"/>
                    <a:lumOff val="35000"/>
                  </a:schemeClr>
                </a:solidFill>
              </a:rPr>
              <a:t> </a:t>
            </a:r>
            <a:r>
              <a:rPr lang="en-GB" sz="1600" b="0" i="0">
                <a:solidFill>
                  <a:schemeClr val="tx1">
                    <a:lumMod val="65000"/>
                    <a:lumOff val="35000"/>
                  </a:schemeClr>
                </a:solidFill>
                <a:effectLst/>
              </a:rPr>
              <a:t>development flows</a:t>
            </a:r>
          </a:p>
          <a:p>
            <a:pPr marL="285750" indent="-285750"/>
            <a:r>
              <a:rPr lang="en-GB" sz="1600">
                <a:solidFill>
                  <a:schemeClr val="tx1">
                    <a:lumMod val="65000"/>
                    <a:lumOff val="35000"/>
                  </a:schemeClr>
                </a:solidFill>
              </a:rPr>
              <a:t>Supports A/B performance comparisons using </a:t>
            </a:r>
            <a:br>
              <a:rPr lang="en-GB" sz="1600">
                <a:solidFill>
                  <a:schemeClr val="tx1">
                    <a:lumMod val="65000"/>
                    <a:lumOff val="35000"/>
                  </a:schemeClr>
                </a:solidFill>
              </a:rPr>
            </a:br>
            <a:r>
              <a:rPr lang="en-GB" sz="1600">
                <a:solidFill>
                  <a:schemeClr val="tx1">
                    <a:lumMod val="65000"/>
                    <a:lumOff val="35000"/>
                  </a:schemeClr>
                </a:solidFill>
              </a:rPr>
              <a:t>CMSIS-View Event Recorder timing statistics</a:t>
            </a:r>
            <a:endParaRPr lang="en-GB" sz="1600" b="0" i="0">
              <a:solidFill>
                <a:schemeClr val="tx1">
                  <a:lumMod val="65000"/>
                  <a:lumOff val="35000"/>
                </a:schemeClr>
              </a:solidFill>
              <a:effectLst/>
            </a:endParaRPr>
          </a:p>
        </p:txBody>
      </p:sp>
      <p:sp>
        <p:nvSpPr>
          <p:cNvPr id="13" name="Rectangle 12">
            <a:extLst>
              <a:ext uri="{FF2B5EF4-FFF2-40B4-BE49-F238E27FC236}">
                <a16:creationId xmlns:a16="http://schemas.microsoft.com/office/drawing/2014/main" id="{593F40A8-10DB-C5C9-DE7C-D1076D88FBD1}"/>
              </a:ext>
            </a:extLst>
          </p:cNvPr>
          <p:cNvSpPr/>
          <p:nvPr/>
        </p:nvSpPr>
        <p:spPr>
          <a:xfrm>
            <a:off x="5692114" y="1309250"/>
            <a:ext cx="3495488" cy="23427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4B5876B-51B0-2BDE-7A06-F5D84C84EFFB}"/>
              </a:ext>
            </a:extLst>
          </p:cNvPr>
          <p:cNvSpPr/>
          <p:nvPr/>
        </p:nvSpPr>
        <p:spPr>
          <a:xfrm>
            <a:off x="5822747" y="1461986"/>
            <a:ext cx="1551974" cy="2054703"/>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200" dirty="0" err="1">
                <a:solidFill>
                  <a:schemeClr val="tx2"/>
                </a:solidFill>
                <a:latin typeface="Calibri"/>
                <a:ea typeface="ＭＳ Ｐゴシック" panose="020B0600070205080204" pitchFamily="34" charset="-128"/>
              </a:rPr>
              <a:t>csolution</a:t>
            </a:r>
            <a:r>
              <a:rPr lang="en-US" sz="1200" dirty="0">
                <a:solidFill>
                  <a:schemeClr val="tx2"/>
                </a:solidFill>
                <a:latin typeface="Calibri"/>
                <a:ea typeface="ＭＳ Ｐゴシック" panose="020B0600070205080204" pitchFamily="34" charset="-128"/>
              </a:rPr>
              <a:t> project</a:t>
            </a:r>
            <a:endParaRPr kumimoji="0" lang="en-US" sz="12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7541653" y="1461985"/>
            <a:ext cx="1543453" cy="1292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21" name="Rectangle 20">
            <a:extLst>
              <a:ext uri="{FF2B5EF4-FFF2-40B4-BE49-F238E27FC236}">
                <a16:creationId xmlns:a16="http://schemas.microsoft.com/office/drawing/2014/main" id="{8A9F90E5-92D0-5CB6-FB1E-0FDF39903545}"/>
              </a:ext>
            </a:extLst>
          </p:cNvPr>
          <p:cNvSpPr/>
          <p:nvPr/>
        </p:nvSpPr>
        <p:spPr>
          <a:xfrm>
            <a:off x="7541653" y="2907803"/>
            <a:ext cx="1551974" cy="6088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err="1">
                <a:solidFill>
                  <a:schemeClr val="tx2"/>
                </a:solidFill>
                <a:latin typeface="Calibri"/>
              </a:rPr>
              <a:t>cbuild</a:t>
            </a:r>
            <a:r>
              <a:rPr lang="en-US" sz="1000" dirty="0">
                <a:solidFill>
                  <a:schemeClr val="tx2"/>
                </a:solidFill>
                <a:latin typeface="Calibri"/>
              </a:rPr>
              <a:t>: Build Invocation</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endCxn id="21" idx="0"/>
          </p:cNvCxnSpPr>
          <p:nvPr/>
        </p:nvCxnSpPr>
        <p:spPr>
          <a:xfrm>
            <a:off x="8317640" y="2754360"/>
            <a:ext cx="0" cy="15344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7374721" y="3212246"/>
            <a:ext cx="166932"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25007BA2-CC06-443B-4754-6AF462511875}"/>
              </a:ext>
            </a:extLst>
          </p:cNvPr>
          <p:cNvPicPr>
            <a:picLocks noChangeAspect="1"/>
          </p:cNvPicPr>
          <p:nvPr/>
        </p:nvPicPr>
        <p:blipFill rotWithShape="1">
          <a:blip r:embed="rId3"/>
          <a:srcRect l="4593" t="3013" r="6533" b="2930"/>
          <a:stretch/>
        </p:blipFill>
        <p:spPr>
          <a:xfrm>
            <a:off x="9261650" y="1329017"/>
            <a:ext cx="2739152" cy="2322990"/>
          </a:xfrm>
          <a:prstGeom prst="rect">
            <a:avLst/>
          </a:prstGeom>
          <a:ln>
            <a:noFill/>
          </a:ln>
          <a:effectLst/>
        </p:spPr>
      </p:pic>
      <p:sp>
        <p:nvSpPr>
          <p:cNvPr id="40" name="TextBox 39">
            <a:extLst>
              <a:ext uri="{FF2B5EF4-FFF2-40B4-BE49-F238E27FC236}">
                <a16:creationId xmlns:a16="http://schemas.microsoft.com/office/drawing/2014/main" id="{D29CCD2A-4CC6-EEA5-9A6A-955233B927D9}"/>
              </a:ext>
            </a:extLst>
          </p:cNvPr>
          <p:cNvSpPr txBox="1"/>
          <p:nvPr/>
        </p:nvSpPr>
        <p:spPr>
          <a:xfrm>
            <a:off x="5692114" y="1106683"/>
            <a:ext cx="3495488"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9261650" y="1129268"/>
            <a:ext cx="2739152"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Visual Studio Code IDE</a:t>
            </a:r>
          </a:p>
        </p:txBody>
      </p:sp>
      <p:sp>
        <p:nvSpPr>
          <p:cNvPr id="43" name="Rectangle 42">
            <a:extLst>
              <a:ext uri="{FF2B5EF4-FFF2-40B4-BE49-F238E27FC236}">
                <a16:creationId xmlns:a16="http://schemas.microsoft.com/office/drawing/2014/main" id="{09B0557C-D707-4E44-95E3-5058511F96A1}"/>
              </a:ext>
            </a:extLst>
          </p:cNvPr>
          <p:cNvSpPr/>
          <p:nvPr/>
        </p:nvSpPr>
        <p:spPr>
          <a:xfrm>
            <a:off x="5692114" y="3866880"/>
            <a:ext cx="3842402"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a:solidFill>
                  <a:schemeClr val="tx2"/>
                </a:solidFill>
              </a:rPr>
              <a:t>Arm Virtual Hardware</a:t>
            </a:r>
          </a:p>
        </p:txBody>
      </p:sp>
      <p:sp>
        <p:nvSpPr>
          <p:cNvPr id="65" name="Rectangle 64">
            <a:extLst>
              <a:ext uri="{FF2B5EF4-FFF2-40B4-BE49-F238E27FC236}">
                <a16:creationId xmlns:a16="http://schemas.microsoft.com/office/drawing/2014/main" id="{81896547-BB5E-CA8D-4D4A-9EFCF2592120}"/>
              </a:ext>
            </a:extLst>
          </p:cNvPr>
          <p:cNvSpPr/>
          <p:nvPr/>
        </p:nvSpPr>
        <p:spPr>
          <a:xfrm>
            <a:off x="5867927"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Cortex-M0..M85</a:t>
            </a:r>
          </a:p>
          <a:p>
            <a:pPr marL="231775" indent="-115888" defTabSz="453340">
              <a:buFont typeface="Arial" panose="020B0604020202020204" pitchFamily="34" charset="0"/>
              <a:buChar char="•"/>
            </a:pPr>
            <a:r>
              <a:rPr lang="en-US" sz="1200">
                <a:solidFill>
                  <a:schemeClr val="bg1"/>
                </a:solidFill>
              </a:rPr>
              <a:t>SIMD, Helium </a:t>
            </a:r>
          </a:p>
        </p:txBody>
      </p:sp>
      <p:sp>
        <p:nvSpPr>
          <p:cNvPr id="67" name="Rectangle 66">
            <a:extLst>
              <a:ext uri="{FF2B5EF4-FFF2-40B4-BE49-F238E27FC236}">
                <a16:creationId xmlns:a16="http://schemas.microsoft.com/office/drawing/2014/main" id="{E2E3DF28-A1A6-6305-97DB-F799631D0610}"/>
              </a:ext>
            </a:extLst>
          </p:cNvPr>
          <p:cNvSpPr/>
          <p:nvPr/>
        </p:nvSpPr>
        <p:spPr>
          <a:xfrm>
            <a:off x="5867927"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Memory</a:t>
            </a:r>
          </a:p>
          <a:p>
            <a:pPr marL="231775" indent="-115888" defTabSz="453340">
              <a:buFont typeface="Arial" panose="020B0604020202020204" pitchFamily="34" charset="0"/>
              <a:buChar char="•"/>
            </a:pPr>
            <a:r>
              <a:rPr lang="en-US" sz="1200">
                <a:solidFill>
                  <a:schemeClr val="tx2"/>
                </a:solidFill>
              </a:rPr>
              <a:t>DMA</a:t>
            </a:r>
          </a:p>
        </p:txBody>
      </p:sp>
      <p:sp>
        <p:nvSpPr>
          <p:cNvPr id="69" name="Rectangle 68">
            <a:extLst>
              <a:ext uri="{FF2B5EF4-FFF2-40B4-BE49-F238E27FC236}">
                <a16:creationId xmlns:a16="http://schemas.microsoft.com/office/drawing/2014/main" id="{7DF27632-3C7A-D653-1B6E-7440E5BF2BE6}"/>
              </a:ext>
            </a:extLst>
          </p:cNvPr>
          <p:cNvSpPr/>
          <p:nvPr/>
        </p:nvSpPr>
        <p:spPr>
          <a:xfrm>
            <a:off x="5867927"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Virtual I/O</a:t>
            </a:r>
          </a:p>
          <a:p>
            <a:pPr marL="231775" indent="-115888" defTabSz="453340">
              <a:buFont typeface="Arial" panose="020B0604020202020204" pitchFamily="34" charset="0"/>
              <a:buChar char="•"/>
            </a:pPr>
            <a:r>
              <a:rPr lang="en-US" sz="1200">
                <a:solidFill>
                  <a:schemeClr val="tx2"/>
                </a:solidFill>
              </a:rPr>
              <a:t>Data Streaming</a:t>
            </a:r>
          </a:p>
        </p:txBody>
      </p:sp>
      <p:sp>
        <p:nvSpPr>
          <p:cNvPr id="70" name="Rectangle 69">
            <a:extLst>
              <a:ext uri="{FF2B5EF4-FFF2-40B4-BE49-F238E27FC236}">
                <a16:creationId xmlns:a16="http://schemas.microsoft.com/office/drawing/2014/main" id="{C511E38A-C283-2CBA-6466-0F152FC77A86}"/>
              </a:ext>
            </a:extLst>
          </p:cNvPr>
          <p:cNvSpPr/>
          <p:nvPr/>
        </p:nvSpPr>
        <p:spPr>
          <a:xfrm>
            <a:off x="7677199"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Ethos-U55/U65</a:t>
            </a: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p:txBody>
      </p:sp>
      <p:sp>
        <p:nvSpPr>
          <p:cNvPr id="71" name="Rectangle 70">
            <a:extLst>
              <a:ext uri="{FF2B5EF4-FFF2-40B4-BE49-F238E27FC236}">
                <a16:creationId xmlns:a16="http://schemas.microsoft.com/office/drawing/2014/main" id="{6FC4872D-3D09-5083-BD4B-F38FF460F030}"/>
              </a:ext>
            </a:extLst>
          </p:cNvPr>
          <p:cNvSpPr/>
          <p:nvPr/>
        </p:nvSpPr>
        <p:spPr>
          <a:xfrm>
            <a:off x="7677199"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Peripherals</a:t>
            </a:r>
          </a:p>
          <a:p>
            <a:pPr marL="231775" indent="-115888" defTabSz="453340">
              <a:buFont typeface="Arial" panose="020B0604020202020204" pitchFamily="34" charset="0"/>
              <a:buChar char="•"/>
            </a:pPr>
            <a:r>
              <a:rPr lang="en-US" sz="1200">
                <a:solidFill>
                  <a:schemeClr val="tx2"/>
                </a:solidFill>
              </a:rPr>
              <a:t>Ethernet, UART,…</a:t>
            </a:r>
          </a:p>
        </p:txBody>
      </p:sp>
      <p:sp>
        <p:nvSpPr>
          <p:cNvPr id="72" name="Rectangle 71">
            <a:extLst>
              <a:ext uri="{FF2B5EF4-FFF2-40B4-BE49-F238E27FC236}">
                <a16:creationId xmlns:a16="http://schemas.microsoft.com/office/drawing/2014/main" id="{C7BC18F8-188C-3F99-6F13-A267C4CE57DE}"/>
              </a:ext>
            </a:extLst>
          </p:cNvPr>
          <p:cNvSpPr/>
          <p:nvPr/>
        </p:nvSpPr>
        <p:spPr>
          <a:xfrm>
            <a:off x="7677199"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Debug Interface</a:t>
            </a:r>
          </a:p>
          <a:p>
            <a:pPr marL="231775" indent="-115888" defTabSz="453340">
              <a:buFont typeface="Arial" panose="020B0604020202020204" pitchFamily="34" charset="0"/>
              <a:buChar char="•"/>
            </a:pPr>
            <a:r>
              <a:rPr lang="en-US" sz="1200">
                <a:solidFill>
                  <a:schemeClr val="tx2"/>
                </a:solidFill>
              </a:rPr>
              <a:t>Event Recorder</a:t>
            </a:r>
          </a:p>
        </p:txBody>
      </p:sp>
      <p:sp>
        <p:nvSpPr>
          <p:cNvPr id="77" name="Rectangle 76">
            <a:extLst>
              <a:ext uri="{FF2B5EF4-FFF2-40B4-BE49-F238E27FC236}">
                <a16:creationId xmlns:a16="http://schemas.microsoft.com/office/drawing/2014/main" id="{BF9C1E6A-991B-CCF8-E003-7F9173181D68}"/>
              </a:ext>
            </a:extLst>
          </p:cNvPr>
          <p:cNvSpPr/>
          <p:nvPr/>
        </p:nvSpPr>
        <p:spPr>
          <a:xfrm>
            <a:off x="9692640" y="3866880"/>
            <a:ext cx="2019935"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78" name="Rectangle 77">
            <a:extLst>
              <a:ext uri="{FF2B5EF4-FFF2-40B4-BE49-F238E27FC236}">
                <a16:creationId xmlns:a16="http://schemas.microsoft.com/office/drawing/2014/main" id="{E11E78D1-520F-DB7B-3A0E-E9F68C5DEB56}"/>
              </a:ext>
            </a:extLst>
          </p:cNvPr>
          <p:cNvSpPr/>
          <p:nvPr/>
        </p:nvSpPr>
        <p:spPr>
          <a:xfrm>
            <a:off x="9846650" y="402677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r>
              <a:rPr lang="en-US" sz="1600">
                <a:solidFill>
                  <a:schemeClr val="bg1"/>
                </a:solidFill>
              </a:rPr>
              <a:t>Resources</a:t>
            </a:r>
            <a:endParaRPr lang="en-US" sz="1400">
              <a:solidFill>
                <a:schemeClr val="bg1"/>
              </a:solidFill>
            </a:endParaRP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a:p>
            <a:pPr marL="231775" indent="-115888" defTabSz="453340">
              <a:buFont typeface="Arial" panose="020B0604020202020204" pitchFamily="34" charset="0"/>
              <a:buChar char="•"/>
            </a:pPr>
            <a:r>
              <a:rPr lang="en-US" sz="1200">
                <a:solidFill>
                  <a:schemeClr val="bg1"/>
                </a:solidFill>
              </a:rPr>
              <a:t>Test scripts</a:t>
            </a:r>
          </a:p>
          <a:p>
            <a:pPr marL="231775" indent="-115888" defTabSz="453340">
              <a:buFont typeface="Arial" panose="020B0604020202020204" pitchFamily="34" charset="0"/>
              <a:buChar char="•"/>
            </a:pPr>
            <a:r>
              <a:rPr lang="en-US" sz="1200">
                <a:solidFill>
                  <a:schemeClr val="bg1"/>
                </a:solidFill>
              </a:rPr>
              <a:t>CI/CD integration</a:t>
            </a:r>
          </a:p>
          <a:p>
            <a:pPr defTabSz="453340"/>
            <a:endParaRPr lang="en-US" sz="1200">
              <a:solidFill>
                <a:schemeClr val="tx2"/>
              </a:solidFill>
            </a:endParaRPr>
          </a:p>
        </p:txBody>
      </p:sp>
      <p:sp>
        <p:nvSpPr>
          <p:cNvPr id="82" name="Rectangle 81">
            <a:extLst>
              <a:ext uri="{FF2B5EF4-FFF2-40B4-BE49-F238E27FC236}">
                <a16:creationId xmlns:a16="http://schemas.microsoft.com/office/drawing/2014/main" id="{481DAEC7-27F4-9C94-1553-7F00779446C3}"/>
              </a:ext>
            </a:extLst>
          </p:cNvPr>
          <p:cNvSpPr/>
          <p:nvPr/>
        </p:nvSpPr>
        <p:spPr>
          <a:xfrm>
            <a:off x="9846650" y="513471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lnSpc>
                <a:spcPct val="150000"/>
              </a:lnSpc>
            </a:pPr>
            <a:r>
              <a:rPr lang="en-US" sz="1600">
                <a:solidFill>
                  <a:schemeClr val="bg1"/>
                </a:solidFill>
              </a:rPr>
              <a:t>Integrations</a:t>
            </a:r>
            <a:endParaRPr lang="en-US" sz="1400">
              <a:solidFill>
                <a:schemeClr val="bg1"/>
              </a:solidFill>
            </a:endParaRPr>
          </a:p>
          <a:p>
            <a:pPr marL="231775" indent="-115888" defTabSz="453340">
              <a:buFont typeface="Arial" panose="020B0604020202020204" pitchFamily="34" charset="0"/>
              <a:buChar char="•"/>
            </a:pPr>
            <a:r>
              <a:rPr lang="en-US" sz="1200">
                <a:solidFill>
                  <a:schemeClr val="bg1"/>
                </a:solidFill>
              </a:rPr>
              <a:t>Cloud Service</a:t>
            </a:r>
          </a:p>
          <a:p>
            <a:pPr marL="231775" indent="-115888" defTabSz="453340">
              <a:buFont typeface="Arial" panose="020B0604020202020204" pitchFamily="34" charset="0"/>
              <a:buChar char="•"/>
            </a:pPr>
            <a:r>
              <a:rPr lang="en-US" sz="1200">
                <a:solidFill>
                  <a:schemeClr val="bg1"/>
                </a:solidFill>
              </a:rPr>
              <a:t>GitHub</a:t>
            </a:r>
          </a:p>
          <a:p>
            <a:pPr marL="231775" indent="-115888" defTabSz="453340">
              <a:buFont typeface="Arial" panose="020B0604020202020204" pitchFamily="34" charset="0"/>
              <a:buChar char="•"/>
            </a:pPr>
            <a:r>
              <a:rPr lang="en-US" sz="1200">
                <a:solidFill>
                  <a:schemeClr val="bg1"/>
                </a:solidFill>
              </a:rPr>
              <a:t>Desktop tools</a:t>
            </a:r>
          </a:p>
          <a:p>
            <a:pPr defTabSz="453340"/>
            <a:endParaRPr lang="en-US" sz="1200">
              <a:solidFill>
                <a:schemeClr val="tx2"/>
              </a:solidFill>
            </a:endParaRPr>
          </a:p>
        </p:txBody>
      </p:sp>
      <p:sp>
        <p:nvSpPr>
          <p:cNvPr id="5" name="Flowchart: Multidocument 4">
            <a:extLst>
              <a:ext uri="{FF2B5EF4-FFF2-40B4-BE49-F238E27FC236}">
                <a16:creationId xmlns:a16="http://schemas.microsoft.com/office/drawing/2014/main" id="{844DE146-1BA2-638D-92E9-04D7153AA5BE}"/>
              </a:ext>
            </a:extLst>
          </p:cNvPr>
          <p:cNvSpPr/>
          <p:nvPr/>
        </p:nvSpPr>
        <p:spPr>
          <a:xfrm>
            <a:off x="5958399" y="2551259"/>
            <a:ext cx="1294600" cy="886602"/>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1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7677199" y="1785554"/>
            <a:ext cx="1324125" cy="817934"/>
          </a:xfrm>
          <a:prstGeom prst="flowChartMultidocument">
            <a:avLst/>
          </a:prstGeom>
          <a:solidFill>
            <a:schemeClr val="bg1"/>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100" dirty="0">
                <a:solidFill>
                  <a:schemeClr val="bg2">
                    <a:lumMod val="25000"/>
                  </a:schemeClr>
                </a:solidFill>
                <a:latin typeface="Calibri"/>
              </a:rPr>
              <a:t>Board</a:t>
            </a:r>
            <a:br>
              <a:rPr lang="en-US" sz="1100" dirty="0">
                <a:solidFill>
                  <a:schemeClr val="bg2">
                    <a:lumMod val="25000"/>
                  </a:schemeClr>
                </a:solidFill>
                <a:latin typeface="Calibri"/>
              </a:rPr>
            </a:br>
            <a:r>
              <a:rPr lang="en-US" sz="1100" dirty="0">
                <a:solidFill>
                  <a:schemeClr val="bg2">
                    <a:lumMod val="25000"/>
                  </a:schemeClr>
                </a:solidFill>
                <a:latin typeface="Calibri"/>
              </a:rPr>
              <a:t>Generic </a:t>
            </a: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Flowchart: Document 13">
            <a:extLst>
              <a:ext uri="{FF2B5EF4-FFF2-40B4-BE49-F238E27FC236}">
                <a16:creationId xmlns:a16="http://schemas.microsoft.com/office/drawing/2014/main" id="{38BE52EA-280B-2318-A777-D46E816B79CA}"/>
              </a:ext>
            </a:extLst>
          </p:cNvPr>
          <p:cNvSpPr/>
          <p:nvPr/>
        </p:nvSpPr>
        <p:spPr>
          <a:xfrm>
            <a:off x="5939059" y="1731898"/>
            <a:ext cx="1294600" cy="707803"/>
          </a:xfrm>
          <a:prstGeom prst="flowChartDocumen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csolution.yml</a:t>
            </a:r>
            <a:br>
              <a:rPr kumimoji="0" lang="en-US" sz="2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Tree>
    <p:extLst>
      <p:ext uri="{BB962C8B-B14F-4D97-AF65-F5344CB8AC3E}">
        <p14:creationId xmlns:p14="http://schemas.microsoft.com/office/powerpoint/2010/main" val="276959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2316358" y="4023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2316358" y="2474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2522986" y="2801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4750579" y="2491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2184940" y="2537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5" name="TextBox 64">
            <a:extLst>
              <a:ext uri="{FF2B5EF4-FFF2-40B4-BE49-F238E27FC236}">
                <a16:creationId xmlns:a16="http://schemas.microsoft.com/office/drawing/2014/main" id="{594D4E9B-4064-4977-9062-F920D0BDD75B}"/>
              </a:ext>
            </a:extLst>
          </p:cNvPr>
          <p:cNvSpPr txBox="1"/>
          <p:nvPr/>
        </p:nvSpPr>
        <p:spPr>
          <a:xfrm>
            <a:off x="2263328" y="4091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2536128" y="4371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cbuild-set.yml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7E0BEEB2-3839-D52A-8889-F720F06A6D81}"/>
              </a:ext>
            </a:extLst>
          </p:cNvPr>
          <p:cNvSpPr/>
          <p:nvPr/>
        </p:nvSpPr>
        <p:spPr>
          <a:xfrm>
            <a:off x="412110" y="3473221"/>
            <a:ext cx="1540042" cy="1609139"/>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 (CLI)</a:t>
            </a:r>
          </a:p>
          <a:p>
            <a:pPr algn="ctr" eaLnBrk="0" fontAlgn="base" hangingPunct="0">
              <a:spcBef>
                <a:spcPct val="0"/>
              </a:spcBef>
              <a:spcAft>
                <a:spcPct val="0"/>
              </a:spcAft>
              <a:defRPr/>
            </a:pPr>
            <a:r>
              <a:rPr lang="en-US" sz="1050" dirty="0">
                <a:solidFill>
                  <a:schemeClr val="tx2"/>
                </a:solidFill>
              </a:rPr>
              <a:t>Invokes </a:t>
            </a:r>
            <a:r>
              <a:rPr lang="en-US" sz="1050" dirty="0" err="1">
                <a:solidFill>
                  <a:schemeClr val="tx2"/>
                </a:solidFill>
              </a:rPr>
              <a:t>csolution</a:t>
            </a:r>
            <a:endParaRPr lang="en-US" sz="1050" dirty="0">
              <a:solidFill>
                <a:schemeClr val="tx2"/>
              </a:solidFill>
            </a:endParaRPr>
          </a:p>
          <a:p>
            <a:pPr algn="ctr" eaLnBrk="0" fontAlgn="base" hangingPunct="0">
              <a:spcBef>
                <a:spcPct val="0"/>
              </a:spcBef>
              <a:spcAft>
                <a:spcPct val="0"/>
              </a:spcAft>
              <a:defRPr/>
            </a:pPr>
            <a:r>
              <a:rPr lang="en-US" sz="1050" kern="1200" dirty="0">
                <a:solidFill>
                  <a:schemeClr val="tx2"/>
                </a:solidFill>
                <a:latin typeface="+mn-lt"/>
                <a:ea typeface="+mn-ea"/>
                <a:cs typeface="+mn-cs"/>
              </a:rPr>
              <a:t>When </a:t>
            </a:r>
            <a:r>
              <a:rPr lang="en-US" sz="1050" kern="1200" dirty="0" err="1">
                <a:solidFill>
                  <a:schemeClr val="tx2"/>
                </a:solidFill>
                <a:latin typeface="+mn-lt"/>
                <a:ea typeface="+mn-ea"/>
                <a:cs typeface="+mn-cs"/>
              </a:rPr>
              <a:t>csolution</a:t>
            </a:r>
            <a:r>
              <a:rPr lang="en-US" sz="1050" kern="1200" dirty="0">
                <a:solidFill>
                  <a:schemeClr val="tx2"/>
                </a:solidFill>
                <a:latin typeface="+mn-lt"/>
                <a:ea typeface="+mn-ea"/>
                <a:cs typeface="+mn-cs"/>
              </a:rPr>
              <a:t> project files are newer (</a:t>
            </a:r>
            <a:r>
              <a:rPr lang="en-US" sz="1050" dirty="0">
                <a:solidFill>
                  <a:schemeClr val="tx2"/>
                </a:solidFill>
              </a:rPr>
              <a:t>context-set of *.</a:t>
            </a:r>
            <a:r>
              <a:rPr lang="en-US" sz="1050" dirty="0" err="1">
                <a:solidFill>
                  <a:schemeClr val="tx2"/>
                </a:solidFill>
              </a:rPr>
              <a:t>cbuild-idx.yml</a:t>
            </a:r>
            <a:r>
              <a:rPr lang="en-US" sz="1050" dirty="0">
                <a:solidFill>
                  <a:schemeClr val="tx2"/>
                </a:solidFill>
              </a:rPr>
              <a:t> defines scope)</a:t>
            </a:r>
            <a:br>
              <a:rPr lang="en-US" sz="1050" dirty="0">
                <a:solidFill>
                  <a:schemeClr val="tx2"/>
                </a:solidFill>
              </a:rPr>
            </a:br>
            <a:br>
              <a:rPr lang="en-US" sz="1050" dirty="0">
                <a:solidFill>
                  <a:schemeClr val="tx2"/>
                </a:solidFill>
              </a:rPr>
            </a:br>
            <a:r>
              <a:rPr lang="en-US" sz="1050" dirty="0">
                <a:solidFill>
                  <a:schemeClr val="tx2"/>
                </a:solidFill>
              </a:rPr>
              <a:t>Invokes </a:t>
            </a:r>
            <a:r>
              <a:rPr lang="en-US" sz="1050" dirty="0" err="1">
                <a:solidFill>
                  <a:schemeClr val="tx2"/>
                </a:solidFill>
              </a:rPr>
              <a:t>cbuild</a:t>
            </a:r>
            <a:r>
              <a:rPr lang="en-US" sz="1050" dirty="0">
                <a:solidFill>
                  <a:schemeClr val="tx2"/>
                </a:solidFill>
              </a:rPr>
              <a:t>-gen</a:t>
            </a:r>
            <a:br>
              <a:rPr lang="en-US" sz="1050" dirty="0">
                <a:solidFill>
                  <a:schemeClr val="tx2"/>
                </a:solidFill>
              </a:rPr>
            </a:br>
            <a:r>
              <a:rPr lang="en-US" sz="1050" dirty="0">
                <a:solidFill>
                  <a:schemeClr val="tx2"/>
                </a:solidFill>
              </a:rPr>
              <a:t>for build process</a:t>
            </a: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2505333" y="5348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4103048" y="3158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F7BB0C-8DDE-2E56-AD3D-87E3E4FA9B1B}"/>
              </a:ext>
            </a:extLst>
          </p:cNvPr>
          <p:cNvSpPr/>
          <p:nvPr/>
        </p:nvSpPr>
        <p:spPr>
          <a:xfrm>
            <a:off x="7003700" y="4094645"/>
            <a:ext cx="1540042" cy="569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IDE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4076172" y="3617931"/>
            <a:ext cx="669562" cy="6395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B3782B-B9D1-969F-5B9F-9E175217E558}"/>
              </a:ext>
            </a:extLst>
          </p:cNvPr>
          <p:cNvCxnSpPr>
            <a:cxnSpLocks/>
            <a:endCxn id="17" idx="1"/>
          </p:cNvCxnSpPr>
          <p:nvPr/>
        </p:nvCxnSpPr>
        <p:spPr>
          <a:xfrm flipV="1">
            <a:off x="3869544" y="4379400"/>
            <a:ext cx="3134156" cy="332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84F89B-5617-9C42-32AB-738A1BB7E549}"/>
              </a:ext>
            </a:extLst>
          </p:cNvPr>
          <p:cNvSpPr txBox="1"/>
          <p:nvPr/>
        </p:nvSpPr>
        <p:spPr>
          <a:xfrm>
            <a:off x="6834066" y="3031543"/>
            <a:ext cx="178669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When setup in context manager is changed (or items </a:t>
            </a:r>
            <a:r>
              <a:rPr lang="en-US" sz="1200" kern="1200" dirty="0" err="1">
                <a:solidFill>
                  <a:schemeClr val="tx2"/>
                </a:solidFill>
                <a:latin typeface="+mn-lt"/>
                <a:ea typeface="+mn-ea"/>
                <a:cs typeface="+mn-cs"/>
              </a:rPr>
              <a:t>modifed</a:t>
            </a:r>
            <a:r>
              <a:rPr lang="en-US" sz="1200" kern="1200" dirty="0">
                <a:solidFill>
                  <a:schemeClr val="tx2"/>
                </a:solidFill>
                <a:latin typeface="+mn-lt"/>
                <a:ea typeface="+mn-ea"/>
                <a:cs typeface="+mn-cs"/>
              </a:rPr>
              <a:t>), </a:t>
            </a:r>
            <a:r>
              <a:rPr lang="en-US" sz="1200" kern="1200" dirty="0" err="1">
                <a:solidFill>
                  <a:schemeClr val="tx2"/>
                </a:solidFill>
                <a:latin typeface="+mn-lt"/>
                <a:ea typeface="+mn-ea"/>
                <a:cs typeface="+mn-cs"/>
              </a:rPr>
              <a:t>csolution</a:t>
            </a:r>
            <a:r>
              <a:rPr lang="en-US" sz="1200" kern="1200" dirty="0">
                <a:solidFill>
                  <a:schemeClr val="tx2"/>
                </a:solidFill>
                <a:latin typeface="+mn-lt"/>
                <a:ea typeface="+mn-ea"/>
                <a:cs typeface="+mn-cs"/>
              </a:rPr>
              <a:t> is called</a:t>
            </a:r>
            <a:endParaRPr lang="en-US" sz="1200" dirty="0">
              <a:solidFill>
                <a:schemeClr val="tx2"/>
              </a:solidFill>
            </a:endParaRPr>
          </a:p>
        </p:txBody>
      </p:sp>
      <p:cxnSp>
        <p:nvCxnSpPr>
          <p:cNvPr id="71" name="Straight Arrow Connector 70">
            <a:extLst>
              <a:ext uri="{FF2B5EF4-FFF2-40B4-BE49-F238E27FC236}">
                <a16:creationId xmlns:a16="http://schemas.microsoft.com/office/drawing/2014/main" id="{ADD341E2-51D3-D58D-9344-267AD795F8BD}"/>
              </a:ext>
            </a:extLst>
          </p:cNvPr>
          <p:cNvCxnSpPr>
            <a:cxnSpLocks/>
            <a:endCxn id="56" idx="3"/>
          </p:cNvCxnSpPr>
          <p:nvPr/>
        </p:nvCxnSpPr>
        <p:spPr>
          <a:xfrm flipH="1" flipV="1">
            <a:off x="6290621" y="3158257"/>
            <a:ext cx="713079" cy="932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BC52724-4E05-9886-A566-AE9900C7D293}"/>
              </a:ext>
            </a:extLst>
          </p:cNvPr>
          <p:cNvSpPr txBox="1"/>
          <p:nvPr/>
        </p:nvSpPr>
        <p:spPr>
          <a:xfrm>
            <a:off x="6708430" y="5200464"/>
            <a:ext cx="17866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When build is invoked,</a:t>
            </a:r>
            <a:br>
              <a:rPr lang="en-US" sz="1200" dirty="0">
                <a:solidFill>
                  <a:schemeClr val="tx2"/>
                </a:solidFill>
              </a:rPr>
            </a:br>
            <a:r>
              <a:rPr lang="en-US" sz="1200" dirty="0" err="1">
                <a:solidFill>
                  <a:schemeClr val="tx2"/>
                </a:solidFill>
              </a:rPr>
              <a:t>cbuild</a:t>
            </a:r>
            <a:r>
              <a:rPr lang="en-US" sz="1200" dirty="0">
                <a:solidFill>
                  <a:schemeClr val="tx2"/>
                </a:solidFill>
              </a:rPr>
              <a:t>-gen is called. </a:t>
            </a:r>
          </a:p>
        </p:txBody>
      </p:sp>
      <p:cxnSp>
        <p:nvCxnSpPr>
          <p:cNvPr id="77" name="Straight Arrow Connector 76">
            <a:extLst>
              <a:ext uri="{FF2B5EF4-FFF2-40B4-BE49-F238E27FC236}">
                <a16:creationId xmlns:a16="http://schemas.microsoft.com/office/drawing/2014/main" id="{6AC8BDEA-0CD7-1934-A968-5CBE8CC7D898}"/>
              </a:ext>
            </a:extLst>
          </p:cNvPr>
          <p:cNvCxnSpPr>
            <a:cxnSpLocks/>
          </p:cNvCxnSpPr>
          <p:nvPr/>
        </p:nvCxnSpPr>
        <p:spPr>
          <a:xfrm flipH="1">
            <a:off x="6307007" y="4653309"/>
            <a:ext cx="696693" cy="67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a:t>Multi-Project Build Process: IDE and CLI</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Introduce `context-set`: defines the selected context for application</a:t>
            </a:r>
          </a:p>
        </p:txBody>
      </p:sp>
      <p:sp>
        <p:nvSpPr>
          <p:cNvPr id="82" name="TextBox 81">
            <a:extLst>
              <a:ext uri="{FF2B5EF4-FFF2-40B4-BE49-F238E27FC236}">
                <a16:creationId xmlns:a16="http://schemas.microsoft.com/office/drawing/2014/main" id="{77222870-E657-D4DB-049D-7D9A32E273DB}"/>
              </a:ext>
            </a:extLst>
          </p:cNvPr>
          <p:cNvSpPr txBox="1"/>
          <p:nvPr/>
        </p:nvSpPr>
        <p:spPr>
          <a:xfrm>
            <a:off x="9061120" y="2368293"/>
            <a:ext cx="1786690" cy="208672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Items are stored in </a:t>
            </a:r>
            <a:r>
              <a:rPr lang="en-US" sz="1200" b="1" kern="1200" dirty="0" err="1">
                <a:solidFill>
                  <a:schemeClr val="tx2"/>
                </a:solidFill>
                <a:latin typeface="+mn-lt"/>
                <a:ea typeface="+mn-ea"/>
                <a:cs typeface="+mn-cs"/>
              </a:rPr>
              <a:t>csolution</a:t>
            </a:r>
            <a:r>
              <a:rPr lang="en-US" sz="1200" b="1" kern="1200" dirty="0">
                <a:solidFill>
                  <a:schemeClr val="tx2"/>
                </a:solidFill>
                <a:latin typeface="+mn-lt"/>
                <a:ea typeface="+mn-ea"/>
                <a:cs typeface="+mn-cs"/>
              </a:rPr>
              <a:t> project files</a:t>
            </a:r>
            <a:endParaRPr lang="en-US" sz="1200" kern="1200" dirty="0">
              <a:solidFill>
                <a:schemeClr val="tx2"/>
              </a:solidFill>
              <a:latin typeface="+mn-lt"/>
              <a:ea typeface="+mn-ea"/>
              <a:cs typeface="+mn-cs"/>
            </a:endParaRP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toolchain</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device, board, </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build-type, target-type</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components</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files</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options</a:t>
            </a:r>
            <a:br>
              <a:rPr lang="en-US" sz="1200" kern="1200" dirty="0">
                <a:solidFill>
                  <a:schemeClr val="tx2"/>
                </a:solidFill>
                <a:latin typeface="+mn-lt"/>
                <a:ea typeface="+mn-ea"/>
                <a:cs typeface="+mn-cs"/>
              </a:rPr>
            </a:br>
            <a:endParaRPr lang="en-US" sz="1200" kern="1200" dirty="0">
              <a:solidFill>
                <a:schemeClr val="tx2"/>
              </a:solidFill>
              <a:latin typeface="+mn-lt"/>
              <a:ea typeface="+mn-ea"/>
              <a:cs typeface="+mn-cs"/>
            </a:endParaRPr>
          </a:p>
        </p:txBody>
      </p:sp>
      <p:sp>
        <p:nvSpPr>
          <p:cNvPr id="83" name="Rectangle 82">
            <a:extLst>
              <a:ext uri="{FF2B5EF4-FFF2-40B4-BE49-F238E27FC236}">
                <a16:creationId xmlns:a16="http://schemas.microsoft.com/office/drawing/2014/main" id="{0EA87AED-7ADE-7367-EB5F-7041B7D12019}"/>
              </a:ext>
            </a:extLst>
          </p:cNvPr>
          <p:cNvSpPr/>
          <p:nvPr/>
        </p:nvSpPr>
        <p:spPr>
          <a:xfrm>
            <a:off x="4750579" y="4995012"/>
            <a:ext cx="1540042" cy="1190932"/>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-gen</a:t>
            </a:r>
          </a:p>
          <a:p>
            <a:pPr algn="ctr" eaLnBrk="0" fontAlgn="base" hangingPunct="0">
              <a:spcBef>
                <a:spcPct val="0"/>
              </a:spcBef>
              <a:spcAft>
                <a:spcPct val="0"/>
              </a:spcAft>
              <a:defRPr/>
            </a:pPr>
            <a:r>
              <a:rPr lang="en-US" sz="1050" kern="1200" dirty="0">
                <a:solidFill>
                  <a:schemeClr val="tx2"/>
                </a:solidFill>
                <a:latin typeface="+mn-lt"/>
                <a:ea typeface="+mn-ea"/>
                <a:cs typeface="+mn-cs"/>
              </a:rPr>
              <a:t>Build Process: uses the build control files to generate the output (via </a:t>
            </a:r>
            <a:r>
              <a:rPr lang="en-US" sz="1050" kern="1200" dirty="0" err="1">
                <a:solidFill>
                  <a:schemeClr val="tx2"/>
                </a:solidFill>
                <a:latin typeface="+mn-lt"/>
                <a:ea typeface="+mn-ea"/>
                <a:cs typeface="+mn-cs"/>
              </a:rPr>
              <a:t>CMake</a:t>
            </a:r>
            <a:r>
              <a:rPr lang="en-US" sz="1050" kern="1200" dirty="0">
                <a:solidFill>
                  <a:schemeClr val="tx2"/>
                </a:solidFill>
                <a:latin typeface="+mn-lt"/>
                <a:ea typeface="+mn-ea"/>
                <a:cs typeface="+mn-cs"/>
              </a:rPr>
              <a:t>,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84" name="Straight Arrow Connector 83">
            <a:extLst>
              <a:ext uri="{FF2B5EF4-FFF2-40B4-BE49-F238E27FC236}">
                <a16:creationId xmlns:a16="http://schemas.microsoft.com/office/drawing/2014/main" id="{C4EA3319-4DD9-93D6-DE4B-2FCAD7558E0B}"/>
              </a:ext>
            </a:extLst>
          </p:cNvPr>
          <p:cNvCxnSpPr>
            <a:cxnSpLocks/>
          </p:cNvCxnSpPr>
          <p:nvPr/>
        </p:nvCxnSpPr>
        <p:spPr>
          <a:xfrm flipV="1">
            <a:off x="4103047" y="5649820"/>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csolution</a:t>
            </a:r>
            <a:r>
              <a:rPr lang="en-US" sz="1600" b="1" dirty="0">
                <a:solidFill>
                  <a:schemeClr val="tx2"/>
                </a:solidFill>
              </a:rPr>
              <a:t> command-line defines context-set:</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--context HelloWorld_cm0plus.Debug+FRDM-K32L3A6 --context -HelloWorld_cm4.Release+FRDM-K32L3A6</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59965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a:t>
            </a:r>
            <a:r>
              <a:rPr lang="en-US"/>
              <a:t>#2</a:t>
            </a:r>
            <a:endParaRPr lang="en-US" dirty="0"/>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Tree>
    <p:extLst>
      <p:ext uri="{BB962C8B-B14F-4D97-AF65-F5344CB8AC3E}">
        <p14:creationId xmlns:p14="http://schemas.microsoft.com/office/powerpoint/2010/main" val="1740976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Right 30">
            <a:extLst>
              <a:ext uri="{FF2B5EF4-FFF2-40B4-BE49-F238E27FC236}">
                <a16:creationId xmlns:a16="http://schemas.microsoft.com/office/drawing/2014/main" id="{1F9E4950-7682-4A97-95D2-18A9AEA2F368}"/>
              </a:ext>
            </a:extLst>
          </p:cNvPr>
          <p:cNvSpPr/>
          <p:nvPr/>
        </p:nvSpPr>
        <p:spPr>
          <a:xfrm>
            <a:off x="5489439" y="311152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3777089"/>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3589896"/>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1"/>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5163604"/>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298509"/>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err="1">
                <a:solidFill>
                  <a:srgbClr val="333E48"/>
                </a:solidFill>
                <a:latin typeface="Calibri"/>
                <a:ea typeface="ＭＳ Ｐゴシック" panose="020B0600070205080204" pitchFamily="34" charset="-128"/>
              </a:rPr>
              <a:t>csolution</a:t>
            </a:r>
            <a:r>
              <a:rPr lang="en-US" sz="1600" b="1" dirty="0">
                <a:solidFill>
                  <a:srgbClr val="333E48"/>
                </a:solidFill>
                <a:latin typeface="Calibri"/>
                <a:ea typeface="ＭＳ Ｐゴシック" panose="020B0600070205080204" pitchFamily="34" charset="-128"/>
              </a:rPr>
              <a:t> project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4162933" y="4448658"/>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302794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6156834" y="2409588"/>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3450451"/>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6166530"/>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487190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5775685"/>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3960902"/>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487814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5797355"/>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4145274"/>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id="{1DDF6CEF-19A4-95AF-C9CE-8ECD6841E920}"/>
              </a:ext>
            </a:extLst>
          </p:cNvPr>
          <p:cNvSpPr/>
          <p:nvPr/>
        </p:nvSpPr>
        <p:spPr>
          <a:xfrm>
            <a:off x="7814065" y="221822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r>
              <a:rPr lang="en-US" b="1" dirty="0" err="1">
                <a:solidFill>
                  <a:srgbClr val="FFFFFF"/>
                </a:solidFill>
                <a:latin typeface="Calibri"/>
              </a:rPr>
              <a:t>cbuildgen</a:t>
            </a:r>
            <a:br>
              <a:rPr lang="en-US" b="1" dirty="0">
                <a:solidFill>
                  <a:srgbClr val="FFFFFF"/>
                </a:solidFill>
                <a:latin typeface="Calibri"/>
              </a:rPr>
            </a:br>
            <a:r>
              <a:rPr kumimoji="0" lang="en-US" sz="1400" i="1" u="none" strike="noStrike" kern="1200" cap="none" spc="0" normalizeH="0" baseline="0" noProof="0" dirty="0">
                <a:ln>
                  <a:noFill/>
                </a:ln>
                <a:solidFill>
                  <a:srgbClr val="FFFFFF"/>
                </a:solidFill>
                <a:effectLst/>
                <a:uLnTx/>
                <a:uFillTx/>
                <a:latin typeface="Calibri"/>
                <a:ea typeface="+mn-ea"/>
                <a:cs typeface="+mn-cs"/>
              </a:rPr>
              <a:t>tool</a:t>
            </a:r>
            <a:r>
              <a:rPr lang="en-US" sz="1400" i="1" dirty="0">
                <a:solidFill>
                  <a:srgbClr val="FFFFFF"/>
                </a:solidFill>
                <a:latin typeface="Calibri"/>
              </a:rPr>
              <a:t> called by </a:t>
            </a:r>
            <a:r>
              <a:rPr lang="en-US" sz="1400" i="1" dirty="0" err="1">
                <a:solidFill>
                  <a:srgbClr val="FFFFFF"/>
                </a:solidFill>
                <a:latin typeface="Calibri"/>
              </a:rPr>
              <a:t>cbuild</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
        <p:nvSpPr>
          <p:cNvPr id="53" name="Arrow: Right 52">
            <a:extLst>
              <a:ext uri="{FF2B5EF4-FFF2-40B4-BE49-F238E27FC236}">
                <a16:creationId xmlns:a16="http://schemas.microsoft.com/office/drawing/2014/main" id="{2AF41D39-F549-1F77-C8E5-DCA7905791A0}"/>
              </a:ext>
            </a:extLst>
          </p:cNvPr>
          <p:cNvSpPr/>
          <p:nvPr/>
        </p:nvSpPr>
        <p:spPr>
          <a:xfrm>
            <a:off x="7440314" y="2626612"/>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A6C150E6-04FE-0A3A-122D-808B507EB9C9}"/>
              </a:ext>
            </a:extLst>
          </p:cNvPr>
          <p:cNvSpPr/>
          <p:nvPr/>
        </p:nvSpPr>
        <p:spPr>
          <a:xfrm>
            <a:off x="7814065" y="874845"/>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Cbuild2cmake</a:t>
            </a:r>
            <a:br>
              <a:rPr lang="en-US" dirty="0">
                <a:solidFill>
                  <a:srgbClr val="FFFFFF"/>
                </a:solidFill>
                <a:latin typeface="Calibri"/>
              </a:rPr>
            </a:br>
            <a:r>
              <a:rPr kumimoji="0" lang="en-US" sz="1400" i="1" u="none" strike="noStrike" kern="1200" cap="none" spc="0" normalizeH="0" baseline="0" noProof="0" dirty="0">
                <a:ln>
                  <a:noFill/>
                </a:ln>
                <a:solidFill>
                  <a:srgbClr val="FFFFFF"/>
                </a:solidFill>
                <a:effectLst/>
                <a:uLnTx/>
                <a:uFillTx/>
                <a:latin typeface="Calibri"/>
                <a:ea typeface="+mn-ea"/>
                <a:cs typeface="+mn-cs"/>
              </a:rPr>
              <a:t>tool</a:t>
            </a:r>
            <a:r>
              <a:rPr lang="en-US" sz="1400" i="1" dirty="0">
                <a:solidFill>
                  <a:srgbClr val="FFFFFF"/>
                </a:solidFill>
                <a:latin typeface="Calibri"/>
              </a:rPr>
              <a:t> called by </a:t>
            </a:r>
            <a:r>
              <a:rPr lang="en-US" sz="1400" i="1" dirty="0" err="1">
                <a:solidFill>
                  <a:srgbClr val="FFFFFF"/>
                </a:solidFill>
                <a:latin typeface="Calibri"/>
              </a:rPr>
              <a:t>cbuild</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
        <p:nvSpPr>
          <p:cNvPr id="5" name="Arrow: Right 4">
            <a:extLst>
              <a:ext uri="{FF2B5EF4-FFF2-40B4-BE49-F238E27FC236}">
                <a16:creationId xmlns:a16="http://schemas.microsoft.com/office/drawing/2014/main" id="{A03F1624-9776-F6B2-5938-509033A07431}"/>
              </a:ext>
            </a:extLst>
          </p:cNvPr>
          <p:cNvSpPr/>
          <p:nvPr/>
        </p:nvSpPr>
        <p:spPr>
          <a:xfrm>
            <a:off x="7440314" y="993626"/>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 name="Arrow: Right 7">
            <a:extLst>
              <a:ext uri="{FF2B5EF4-FFF2-40B4-BE49-F238E27FC236}">
                <a16:creationId xmlns:a16="http://schemas.microsoft.com/office/drawing/2014/main" id="{3B6724B7-498D-3AC5-571E-3A93750CC872}"/>
              </a:ext>
            </a:extLst>
          </p:cNvPr>
          <p:cNvSpPr/>
          <p:nvPr/>
        </p:nvSpPr>
        <p:spPr>
          <a:xfrm>
            <a:off x="7440313" y="1599338"/>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194132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Rectangle 1">
            <a:extLst>
              <a:ext uri="{FF2B5EF4-FFF2-40B4-BE49-F238E27FC236}">
                <a16:creationId xmlns:a16="http://schemas.microsoft.com/office/drawing/2014/main" id="{5D4E55D1-8945-8FF2-B6E2-7611F5F95BDB}"/>
              </a:ext>
            </a:extLst>
          </p:cNvPr>
          <p:cNvSpPr/>
          <p:nvPr/>
        </p:nvSpPr>
        <p:spPr>
          <a:xfrm>
            <a:off x="2206481" y="1906152"/>
            <a:ext cx="1333416" cy="90456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r>
              <a:rPr lang="en-US" b="1" dirty="0" err="1">
                <a:solidFill>
                  <a:srgbClr val="FFFFFF"/>
                </a:solidFill>
                <a:latin typeface="Calibri"/>
              </a:rPr>
              <a:t>cbuildgen</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DC2E64-B24A-84EB-89D2-C83C408FA354}"/>
              </a:ext>
            </a:extLst>
          </p:cNvPr>
          <p:cNvSpPr/>
          <p:nvPr/>
        </p:nvSpPr>
        <p:spPr>
          <a:xfrm>
            <a:off x="3340072" y="639399"/>
            <a:ext cx="1953491" cy="47552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err="1"/>
              <a:t>cbuild</a:t>
            </a:r>
            <a:endParaRPr lang="en-US" b="1" dirty="0"/>
          </a:p>
        </p:txBody>
      </p:sp>
      <p:sp>
        <p:nvSpPr>
          <p:cNvPr id="5" name="Rectangle 4">
            <a:extLst>
              <a:ext uri="{FF2B5EF4-FFF2-40B4-BE49-F238E27FC236}">
                <a16:creationId xmlns:a16="http://schemas.microsoft.com/office/drawing/2014/main" id="{9D3520FF-C23A-1C0D-E5CC-E5B2AEE3F3C2}"/>
              </a:ext>
            </a:extLst>
          </p:cNvPr>
          <p:cNvSpPr/>
          <p:nvPr/>
        </p:nvSpPr>
        <p:spPr>
          <a:xfrm>
            <a:off x="3576798" y="1107380"/>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cpackget</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1430FCAC-EBDF-54CD-826B-3D7C859D4B18}"/>
              </a:ext>
            </a:extLst>
          </p:cNvPr>
          <p:cNvSpPr/>
          <p:nvPr/>
        </p:nvSpPr>
        <p:spPr>
          <a:xfrm>
            <a:off x="3576798" y="1941423"/>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csolution</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65610416-1B86-46A7-D1AD-C60C88D0E741}"/>
              </a:ext>
            </a:extLst>
          </p:cNvPr>
          <p:cNvSpPr/>
          <p:nvPr/>
        </p:nvSpPr>
        <p:spPr>
          <a:xfrm>
            <a:off x="3576798" y="2775466"/>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buildmgr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26639AF6-37A1-09D2-B10F-9C8D714F62E0}"/>
              </a:ext>
            </a:extLst>
          </p:cNvPr>
          <p:cNvSpPr/>
          <p:nvPr/>
        </p:nvSpPr>
        <p:spPr>
          <a:xfrm>
            <a:off x="3576798" y="3609509"/>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691F808B-48E5-7DAB-76B5-18AACBB542AF}"/>
              </a:ext>
            </a:extLst>
          </p:cNvPr>
          <p:cNvSpPr/>
          <p:nvPr/>
        </p:nvSpPr>
        <p:spPr>
          <a:xfrm>
            <a:off x="3576798" y="4443552"/>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Multidocument 10">
            <a:extLst>
              <a:ext uri="{FF2B5EF4-FFF2-40B4-BE49-F238E27FC236}">
                <a16:creationId xmlns:a16="http://schemas.microsoft.com/office/drawing/2014/main" id="{A9383D4A-87C1-9363-A10D-DF8F1DA1B44D}"/>
              </a:ext>
            </a:extLst>
          </p:cNvPr>
          <p:cNvSpPr/>
          <p:nvPr/>
        </p:nvSpPr>
        <p:spPr>
          <a:xfrm>
            <a:off x="1076133" y="930770"/>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c</a:t>
            </a:r>
            <a: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t>solution project </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2" name="Arrow: Right 11">
            <a:extLst>
              <a:ext uri="{FF2B5EF4-FFF2-40B4-BE49-F238E27FC236}">
                <a16:creationId xmlns:a16="http://schemas.microsoft.com/office/drawing/2014/main" id="{72A17A82-4F8D-7CA3-884C-3DD9C86D674E}"/>
              </a:ext>
            </a:extLst>
          </p:cNvPr>
          <p:cNvSpPr/>
          <p:nvPr/>
        </p:nvSpPr>
        <p:spPr>
          <a:xfrm>
            <a:off x="2850891" y="1162163"/>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Flowchart: Multidocument 12">
            <a:extLst>
              <a:ext uri="{FF2B5EF4-FFF2-40B4-BE49-F238E27FC236}">
                <a16:creationId xmlns:a16="http://schemas.microsoft.com/office/drawing/2014/main" id="{7FDF61FD-2A25-1CB9-DA85-9DBA03BC21E0}"/>
              </a:ext>
            </a:extLst>
          </p:cNvPr>
          <p:cNvSpPr/>
          <p:nvPr/>
        </p:nvSpPr>
        <p:spPr>
          <a:xfrm>
            <a:off x="1075174" y="2284768"/>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Software Packs</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Device Family Pack</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Board Support Pack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Generic Software Packs</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Arrow: Right 13">
            <a:extLst>
              <a:ext uri="{FF2B5EF4-FFF2-40B4-BE49-F238E27FC236}">
                <a16:creationId xmlns:a16="http://schemas.microsoft.com/office/drawing/2014/main" id="{D1FF8718-403C-DC60-2AE6-5830AAB885F9}"/>
              </a:ext>
            </a:extLst>
          </p:cNvPr>
          <p:cNvSpPr/>
          <p:nvPr/>
        </p:nvSpPr>
        <p:spPr>
          <a:xfrm>
            <a:off x="2849932" y="251616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Flowchart: Multidocument 14">
            <a:extLst>
              <a:ext uri="{FF2B5EF4-FFF2-40B4-BE49-F238E27FC236}">
                <a16:creationId xmlns:a16="http://schemas.microsoft.com/office/drawing/2014/main" id="{EC5B3458-B211-C30D-37F6-BEC962B88339}"/>
              </a:ext>
            </a:extLst>
          </p:cNvPr>
          <p:cNvSpPr/>
          <p:nvPr/>
        </p:nvSpPr>
        <p:spPr>
          <a:xfrm>
            <a:off x="5716624" y="1615182"/>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Information</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200" dirty="0">
                <a:solidFill>
                  <a:schemeClr val="bg2">
                    <a:lumMod val="25000"/>
                  </a:schemeClr>
                </a:solidFill>
                <a:latin typeface="Calibri"/>
              </a:rPr>
              <a:t>list of source files,</a:t>
            </a:r>
            <a:br>
              <a:rPr lang="en-US" sz="1200" dirty="0">
                <a:solidFill>
                  <a:schemeClr val="bg2">
                    <a:lumMod val="25000"/>
                  </a:schemeClr>
                </a:solidFill>
                <a:latin typeface="Calibri"/>
              </a:rPr>
            </a:br>
            <a:r>
              <a:rPr lang="en-US" sz="1200">
                <a:solidFill>
                  <a:schemeClr val="bg2">
                    <a:lumMod val="25000"/>
                  </a:schemeClr>
                </a:solidFill>
                <a:latin typeface="Calibri"/>
              </a:rPr>
              <a:t>packs, tool </a:t>
            </a:r>
            <a:r>
              <a:rPr lang="en-US" sz="1200" dirty="0">
                <a:solidFill>
                  <a:schemeClr val="bg2">
                    <a:lumMod val="25000"/>
                  </a:schemeClr>
                </a:solidFill>
                <a:latin typeface="Calibri"/>
              </a:rPr>
              <a:t>options,</a:t>
            </a:r>
            <a:br>
              <a:rPr lang="en-US" sz="1200" dirty="0">
                <a:solidFill>
                  <a:schemeClr val="bg2">
                    <a:lumMod val="25000"/>
                  </a:schemeClr>
                </a:solidFill>
                <a:latin typeface="Calibri"/>
              </a:rPr>
            </a:br>
            <a:r>
              <a:rPr lang="en-US" sz="1200" dirty="0">
                <a:solidFill>
                  <a:schemeClr val="bg2">
                    <a:lumMod val="25000"/>
                  </a:schemeClr>
                </a:solidFill>
                <a:latin typeface="Calibri"/>
              </a:rPr>
              <a:t>etc.</a:t>
            </a:r>
          </a:p>
        </p:txBody>
      </p:sp>
      <p:sp>
        <p:nvSpPr>
          <p:cNvPr id="16" name="Arrow: Right 15">
            <a:extLst>
              <a:ext uri="{FF2B5EF4-FFF2-40B4-BE49-F238E27FC236}">
                <a16:creationId xmlns:a16="http://schemas.microsoft.com/office/drawing/2014/main" id="{5823443A-B1FE-CE65-0169-37F0A7F43E13}"/>
              </a:ext>
            </a:extLst>
          </p:cNvPr>
          <p:cNvSpPr/>
          <p:nvPr/>
        </p:nvSpPr>
        <p:spPr>
          <a:xfrm>
            <a:off x="5236440" y="211310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8" name="Flowchart: Multidocument 17">
            <a:extLst>
              <a:ext uri="{FF2B5EF4-FFF2-40B4-BE49-F238E27FC236}">
                <a16:creationId xmlns:a16="http://schemas.microsoft.com/office/drawing/2014/main" id="{8B01F5FF-C068-13EE-ACB7-A5F210DB70C9}"/>
              </a:ext>
            </a:extLst>
          </p:cNvPr>
          <p:cNvSpPr/>
          <p:nvPr/>
        </p:nvSpPr>
        <p:spPr>
          <a:xfrm>
            <a:off x="1075174" y="3695545"/>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User source code</a:t>
            </a:r>
            <a:br>
              <a:rPr lang="en-US" sz="1200" b="1" dirty="0">
                <a:solidFill>
                  <a:schemeClr val="bg2">
                    <a:lumMod val="25000"/>
                  </a:schemeClr>
                </a:solidFill>
                <a:latin typeface="Calibri"/>
              </a:rPr>
            </a:br>
            <a:r>
              <a:rPr lang="en-US" sz="1200" b="1" dirty="0">
                <a:solidFill>
                  <a:schemeClr val="bg2">
                    <a:lumMod val="25000"/>
                  </a:schemeClr>
                </a:solidFill>
                <a:latin typeface="Calibri"/>
              </a:rPr>
              <a:t>Configuration files</a:t>
            </a:r>
            <a:br>
              <a:rPr lang="en-US" sz="1200" b="1" dirty="0">
                <a:solidFill>
                  <a:schemeClr val="bg2">
                    <a:lumMod val="25000"/>
                  </a:schemeClr>
                </a:solidFill>
                <a:latin typeface="Calibri"/>
              </a:rPr>
            </a:br>
            <a:r>
              <a:rPr lang="en-US" sz="1200" b="1" dirty="0">
                <a:solidFill>
                  <a:schemeClr val="bg2">
                    <a:lumMod val="25000"/>
                  </a:schemeClr>
                </a:solidFill>
                <a:latin typeface="Calibri"/>
              </a:rPr>
              <a:t>Linker Scripts</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Arrow: Right 18">
            <a:extLst>
              <a:ext uri="{FF2B5EF4-FFF2-40B4-BE49-F238E27FC236}">
                <a16:creationId xmlns:a16="http://schemas.microsoft.com/office/drawing/2014/main" id="{E8B1B8DB-B43A-7FFB-646F-722580E856CD}"/>
              </a:ext>
            </a:extLst>
          </p:cNvPr>
          <p:cNvSpPr/>
          <p:nvPr/>
        </p:nvSpPr>
        <p:spPr>
          <a:xfrm>
            <a:off x="2849931" y="3911872"/>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Flowchart: Multidocument 19">
            <a:extLst>
              <a:ext uri="{FF2B5EF4-FFF2-40B4-BE49-F238E27FC236}">
                <a16:creationId xmlns:a16="http://schemas.microsoft.com/office/drawing/2014/main" id="{64B7E417-3377-6130-D450-C394F3F8458C}"/>
              </a:ext>
            </a:extLst>
          </p:cNvPr>
          <p:cNvSpPr/>
          <p:nvPr/>
        </p:nvSpPr>
        <p:spPr>
          <a:xfrm>
            <a:off x="5716623" y="4091021"/>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Output</a:t>
            </a:r>
            <a:br>
              <a:rPr lang="en-US" sz="1200" b="1" dirty="0">
                <a:solidFill>
                  <a:schemeClr val="bg2">
                    <a:lumMod val="25000"/>
                  </a:schemeClr>
                </a:solidFill>
                <a:latin typeface="Calibri"/>
              </a:rPr>
            </a:br>
            <a:r>
              <a:rPr lang="en-US" sz="1200" dirty="0">
                <a:solidFill>
                  <a:schemeClr val="bg2">
                    <a:lumMod val="25000"/>
                  </a:schemeClr>
                </a:solidFill>
                <a:latin typeface="Calibri"/>
              </a:rPr>
              <a:t>Elf/Dwarf files</a:t>
            </a:r>
            <a:br>
              <a:rPr lang="en-US" sz="1200" dirty="0">
                <a:solidFill>
                  <a:schemeClr val="bg2">
                    <a:lumMod val="25000"/>
                  </a:schemeClr>
                </a:solidFill>
                <a:latin typeface="Calibri"/>
              </a:rPr>
            </a:br>
            <a:r>
              <a:rPr lang="en-US" sz="1200" dirty="0">
                <a:solidFill>
                  <a:schemeClr val="bg2">
                    <a:lumMod val="25000"/>
                  </a:schemeClr>
                </a:solidFill>
                <a:latin typeface="Calibri"/>
              </a:rPr>
              <a:t>Map files</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etc.</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Arrow: Right 20">
            <a:extLst>
              <a:ext uri="{FF2B5EF4-FFF2-40B4-BE49-F238E27FC236}">
                <a16:creationId xmlns:a16="http://schemas.microsoft.com/office/drawing/2014/main" id="{A3E2957A-A4E1-F44C-6350-A49EFEFABBF6}"/>
              </a:ext>
            </a:extLst>
          </p:cNvPr>
          <p:cNvSpPr/>
          <p:nvPr/>
        </p:nvSpPr>
        <p:spPr>
          <a:xfrm>
            <a:off x="5236440" y="4566765"/>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930596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a:solidFill>
                  <a:srgbClr val="333E48"/>
                </a:solidFill>
                <a:latin typeface="Calibri"/>
              </a:rPr>
              <a:t>Example: Sensor SDK Pack (</a:t>
            </a:r>
            <a:r>
              <a:rPr lang="en-US" sz="2100">
                <a:solidFill>
                  <a:srgbClr val="333E48"/>
                </a:solidFill>
                <a:latin typeface="Calibri"/>
                <a:hlinkClick r:id="rId3"/>
              </a:rPr>
              <a:t>github.com/RobertRostohar/</a:t>
            </a:r>
            <a:r>
              <a:rPr lang="en-US" sz="2100" err="1">
                <a:solidFill>
                  <a:srgbClr val="333E48"/>
                </a:solidFill>
                <a:latin typeface="Calibri"/>
                <a:hlinkClick r:id="rId3"/>
              </a:rPr>
              <a:t>NXP_Sensor_SDK</a:t>
            </a:r>
            <a:r>
              <a:rPr lang="en-US" sz="210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4"/>
              </a:rPr>
              <a:t>Agnostic middleware</a:t>
            </a:r>
            <a:r>
              <a:rPr lang="en-US" sz="210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5"/>
              </a:rPr>
              <a:t>Board/Device agnostic examples</a:t>
            </a:r>
            <a:r>
              <a:rPr lang="en-US" sz="210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6"/>
              </a:rPr>
              <a:t>One or more Shield layers</a:t>
            </a:r>
            <a:r>
              <a:rPr lang="en-US" sz="210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a:solidFill>
                <a:srgbClr val="333E48"/>
              </a:solidFill>
              <a:latin typeface="Calibri"/>
            </a:endParaRPr>
          </a:p>
          <a:p>
            <a:pPr defTabSz="914377">
              <a:lnSpc>
                <a:spcPct val="90000"/>
              </a:lnSpc>
              <a:spcAft>
                <a:spcPts val="600"/>
              </a:spcAft>
            </a:pPr>
            <a:r>
              <a:rPr lang="en-US" sz="210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223760" y="3621748"/>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a:solidFill>
                  <a:srgbClr val="333E48"/>
                </a:solidFill>
                <a:latin typeface="Calibri"/>
              </a:rPr>
              <a:t>Sensor SDK Pack PDSC:</a:t>
            </a:r>
          </a:p>
          <a:p>
            <a:pPr defTabSz="914377">
              <a:lnSpc>
                <a:spcPct val="90000"/>
              </a:lnSpc>
              <a:spcAft>
                <a:spcPts val="600"/>
              </a:spcAft>
            </a:pPr>
            <a:r>
              <a:rPr lang="en-US">
                <a:solidFill>
                  <a:srgbClr val="333E48"/>
                </a:solidFill>
                <a:latin typeface="Calibri"/>
                <a:hlinkClick r:id="rId7"/>
              </a:rPr>
              <a:t>&lt;example&gt;</a:t>
            </a:r>
            <a:r>
              <a:rPr lang="en-US" b="1">
                <a:solidFill>
                  <a:srgbClr val="333E48"/>
                </a:solidFill>
                <a:latin typeface="Calibri"/>
              </a:rPr>
              <a:t> </a:t>
            </a:r>
            <a:r>
              <a:rPr lang="en-US">
                <a:solidFill>
                  <a:srgbClr val="333E48"/>
                </a:solidFill>
                <a:latin typeface="Calibri"/>
              </a:rPr>
              <a:t>describes Reference Application</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&lt;shield-name&gt;.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r>
              <a:rPr lang="en-US" b="1">
                <a:solidFill>
                  <a:srgbClr val="333E48"/>
                </a:solidFill>
                <a:latin typeface="Calibri"/>
              </a:rPr>
              <a:t>BSP Pack PDSC:</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&lt;board-name&gt;.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p:txBody>
      </p:sp>
    </p:spTree>
    <p:extLst>
      <p:ext uri="{BB962C8B-B14F-4D97-AF65-F5344CB8AC3E}">
        <p14:creationId xmlns:p14="http://schemas.microsoft.com/office/powerpoint/2010/main" val="210281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429416-9512-4D74-BB8B-B757FF1538EC}"/>
              </a:ext>
            </a:extLst>
          </p:cNvPr>
          <p:cNvSpPr/>
          <p:nvPr/>
        </p:nvSpPr>
        <p:spPr>
          <a:xfrm>
            <a:off x="1545905" y="1241494"/>
            <a:ext cx="8761489" cy="3440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Software components</a:t>
            </a:r>
            <a:endParaRPr lang="en-US" dirty="0"/>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492125" y="4656734"/>
            <a:ext cx="11180762" cy="1801819"/>
          </a:xfrm>
        </p:spPr>
        <p:txBody>
          <a:bodyPr/>
          <a:lstStyle/>
          <a:p>
            <a:r>
              <a:rPr lang="en-GB" dirty="0"/>
              <a:t>A software component encapsulates a set of related functions.</a:t>
            </a:r>
          </a:p>
          <a:p>
            <a:r>
              <a:rPr lang="en-GB" dirty="0"/>
              <a:t>Components should be substitutable by other components at design time.</a:t>
            </a:r>
          </a:p>
          <a:p>
            <a:r>
              <a:rPr lang="en-GB" dirty="0"/>
              <a:t>Components can have dependencies on other components.</a:t>
            </a:r>
          </a:p>
        </p:txBody>
      </p:sp>
      <p:sp>
        <p:nvSpPr>
          <p:cNvPr id="4" name="Rectangle 3">
            <a:extLst>
              <a:ext uri="{FF2B5EF4-FFF2-40B4-BE49-F238E27FC236}">
                <a16:creationId xmlns:a16="http://schemas.microsoft.com/office/drawing/2014/main" id="{D3022A3B-8B4C-4B9B-95D2-86AE594E107B}"/>
              </a:ext>
            </a:extLst>
          </p:cNvPr>
          <p:cNvSpPr/>
          <p:nvPr/>
        </p:nvSpPr>
        <p:spPr>
          <a:xfrm>
            <a:off x="1672295" y="1671974"/>
            <a:ext cx="8761489"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 component</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5356750" y="1995974"/>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4" name="Snip Single Corner Rectangle 8">
            <a:extLst>
              <a:ext uri="{FF2B5EF4-FFF2-40B4-BE49-F238E27FC236}">
                <a16:creationId xmlns:a16="http://schemas.microsoft.com/office/drawing/2014/main" id="{3822A2E0-167C-4F20-BA49-213AFC07747B}"/>
              </a:ext>
            </a:extLst>
          </p:cNvPr>
          <p:cNvSpPr/>
          <p:nvPr/>
        </p:nvSpPr>
        <p:spPr bwMode="auto">
          <a:xfrm>
            <a:off x="1984442"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User code templates</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3670596"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5356750"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20" name="Snip Single Corner Rectangle 8">
            <a:extLst>
              <a:ext uri="{FF2B5EF4-FFF2-40B4-BE49-F238E27FC236}">
                <a16:creationId xmlns:a16="http://schemas.microsoft.com/office/drawing/2014/main" id="{DCFD4EB3-5388-4322-8709-1DBD76AFA92A}"/>
              </a:ext>
            </a:extLst>
          </p:cNvPr>
          <p:cNvSpPr/>
          <p:nvPr/>
        </p:nvSpPr>
        <p:spPr bwMode="auto">
          <a:xfrm>
            <a:off x="7042904"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
        <p:nvSpPr>
          <p:cNvPr id="21" name="Snip Single Corner Rectangle 8">
            <a:extLst>
              <a:ext uri="{FF2B5EF4-FFF2-40B4-BE49-F238E27FC236}">
                <a16:creationId xmlns:a16="http://schemas.microsoft.com/office/drawing/2014/main" id="{F5DDC57A-FFB2-4A92-816D-C05176D451E2}"/>
              </a:ext>
            </a:extLst>
          </p:cNvPr>
          <p:cNvSpPr/>
          <p:nvPr/>
        </p:nvSpPr>
        <p:spPr bwMode="auto">
          <a:xfrm>
            <a:off x="8683511"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Debug view</a:t>
            </a:r>
          </a:p>
          <a:p>
            <a:pPr algn="ctr">
              <a:defRPr/>
            </a:pPr>
            <a:r>
              <a:rPr lang="en-US" sz="1600" dirty="0">
                <a:cs typeface="Courier New" pitchFamily="49" charset="0"/>
              </a:rPr>
              <a:t>description</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6096000" y="1106905"/>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CC9BA5B-C2B8-4C32-B34C-DE3D59A6C1A1}"/>
              </a:ext>
            </a:extLst>
          </p:cNvPr>
          <p:cNvSpPr txBox="1"/>
          <p:nvPr/>
        </p:nvSpPr>
        <p:spPr>
          <a:xfrm>
            <a:off x="6221143" y="4005986"/>
            <a:ext cx="4212641"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device peripherals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sp>
        <p:nvSpPr>
          <p:cNvPr id="15" name="TextBox 14">
            <a:extLst>
              <a:ext uri="{FF2B5EF4-FFF2-40B4-BE49-F238E27FC236}">
                <a16:creationId xmlns:a16="http://schemas.microsoft.com/office/drawing/2014/main" id="{52789B9A-EEA4-4577-8CE4-BC9DE5A4D2CE}"/>
              </a:ext>
            </a:extLst>
          </p:cNvPr>
          <p:cNvSpPr txBox="1"/>
          <p:nvPr/>
        </p:nvSpPr>
        <p:spPr>
          <a:xfrm>
            <a:off x="6265351" y="1182501"/>
            <a:ext cx="4168434"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user application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6097604" y="3689290"/>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586956E-DA8E-4EB2-7939-119FDE3E18B4}"/>
              </a:ext>
            </a:extLst>
          </p:cNvPr>
          <p:cNvSpPr txBox="1"/>
          <p:nvPr/>
        </p:nvSpPr>
        <p:spPr>
          <a:xfrm>
            <a:off x="2639585" y="1227764"/>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Provided Interfaces</a:t>
            </a:r>
            <a:endParaRPr lang="en-US" sz="2100" b="1" kern="1200" dirty="0">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2EC63E38-7100-7C72-9F1A-13B737AE2B78}"/>
              </a:ext>
            </a:extLst>
          </p:cNvPr>
          <p:cNvSpPr txBox="1"/>
          <p:nvPr/>
        </p:nvSpPr>
        <p:spPr>
          <a:xfrm>
            <a:off x="2647102" y="4045167"/>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Required Interfaces</a:t>
            </a:r>
            <a:endParaRPr lang="en-US" sz="2100" b="1" kern="1200" dirty="0">
              <a:solidFill>
                <a:schemeClr val="accent1"/>
              </a:solidFill>
              <a:latin typeface="+mn-lt"/>
              <a:ea typeface="+mn-ea"/>
              <a:cs typeface="+mn-cs"/>
            </a:endParaRPr>
          </a:p>
        </p:txBody>
      </p:sp>
    </p:spTree>
    <p:extLst>
      <p:ext uri="{BB962C8B-B14F-4D97-AF65-F5344CB8AC3E}">
        <p14:creationId xmlns:p14="http://schemas.microsoft.com/office/powerpoint/2010/main" val="3847451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C57F54-5520-0C46-30FF-B6AB07125A9A}"/>
              </a:ext>
            </a:extLst>
          </p:cNvPr>
          <p:cNvSpPr/>
          <p:nvPr/>
        </p:nvSpPr>
        <p:spPr>
          <a:xfrm>
            <a:off x="578565" y="3471223"/>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&lt;2&gt;</a:t>
            </a:r>
          </a:p>
        </p:txBody>
      </p:sp>
      <p:sp>
        <p:nvSpPr>
          <p:cNvPr id="13" name="Snip Single Corner Rectangle 8">
            <a:extLst>
              <a:ext uri="{FF2B5EF4-FFF2-40B4-BE49-F238E27FC236}">
                <a16:creationId xmlns:a16="http://schemas.microsoft.com/office/drawing/2014/main" id="{D533CA30-2042-C7D8-212D-3AB1F3A4F097}"/>
              </a:ext>
            </a:extLst>
          </p:cNvPr>
          <p:cNvSpPr/>
          <p:nvPr/>
        </p:nvSpPr>
        <p:spPr bwMode="auto">
          <a:xfrm>
            <a:off x="3026909" y="3795223"/>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9" name="Snip Single Corner Rectangle 8">
            <a:extLst>
              <a:ext uri="{FF2B5EF4-FFF2-40B4-BE49-F238E27FC236}">
                <a16:creationId xmlns:a16="http://schemas.microsoft.com/office/drawing/2014/main" id="{7108B78A-925B-12F1-A023-98C895057F8C}"/>
              </a:ext>
            </a:extLst>
          </p:cNvPr>
          <p:cNvSpPr/>
          <p:nvPr/>
        </p:nvSpPr>
        <p:spPr bwMode="auto">
          <a:xfrm>
            <a:off x="1340755"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22" name="Snip Single Corner Rectangle 8">
            <a:extLst>
              <a:ext uri="{FF2B5EF4-FFF2-40B4-BE49-F238E27FC236}">
                <a16:creationId xmlns:a16="http://schemas.microsoft.com/office/drawing/2014/main" id="{876E5F08-CC58-2C82-B731-8647B050545A}"/>
              </a:ext>
            </a:extLst>
          </p:cNvPr>
          <p:cNvSpPr/>
          <p:nvPr/>
        </p:nvSpPr>
        <p:spPr bwMode="auto">
          <a:xfrm>
            <a:off x="3026909"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 name="Rectangle 3">
            <a:extLst>
              <a:ext uri="{FF2B5EF4-FFF2-40B4-BE49-F238E27FC236}">
                <a16:creationId xmlns:a16="http://schemas.microsoft.com/office/drawing/2014/main" id="{D3022A3B-8B4C-4B9B-95D2-86AE594E107B}"/>
              </a:ext>
            </a:extLst>
          </p:cNvPr>
          <p:cNvSpPr/>
          <p:nvPr/>
        </p:nvSpPr>
        <p:spPr>
          <a:xfrm>
            <a:off x="578565" y="903627"/>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br>
              <a:rPr lang="en-US" sz="2000" dirty="0">
                <a:solidFill>
                  <a:schemeClr val="bg1"/>
                </a:solidFill>
              </a:rPr>
            </a:br>
            <a:r>
              <a:rPr lang="en-US" sz="2000" dirty="0">
                <a:solidFill>
                  <a:schemeClr val="bg1"/>
                </a:solidFill>
              </a:rPr>
              <a:t>   </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302690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134075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302690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376615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376776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D0C2AC1-0FC3-5226-AB8C-3F44325A8EEE}"/>
              </a:ext>
            </a:extLst>
          </p:cNvPr>
          <p:cNvSpPr/>
          <p:nvPr/>
        </p:nvSpPr>
        <p:spPr>
          <a:xfrm>
            <a:off x="5294475" y="903627"/>
            <a:ext cx="5892006"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p>
        </p:txBody>
      </p:sp>
      <p:sp>
        <p:nvSpPr>
          <p:cNvPr id="31" name="Snip Single Corner Rectangle 8">
            <a:extLst>
              <a:ext uri="{FF2B5EF4-FFF2-40B4-BE49-F238E27FC236}">
                <a16:creationId xmlns:a16="http://schemas.microsoft.com/office/drawing/2014/main" id="{3862A851-D2E3-5C0E-5C20-D398A4502660}"/>
              </a:ext>
            </a:extLst>
          </p:cNvPr>
          <p:cNvSpPr/>
          <p:nvPr/>
        </p:nvSpPr>
        <p:spPr bwMode="auto">
          <a:xfrm>
            <a:off x="774281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32" name="Snip Single Corner Rectangle 8">
            <a:extLst>
              <a:ext uri="{FF2B5EF4-FFF2-40B4-BE49-F238E27FC236}">
                <a16:creationId xmlns:a16="http://schemas.microsoft.com/office/drawing/2014/main" id="{69B0EA1C-CB4C-712A-77DE-FD5AF842E181}"/>
              </a:ext>
            </a:extLst>
          </p:cNvPr>
          <p:cNvSpPr/>
          <p:nvPr/>
        </p:nvSpPr>
        <p:spPr bwMode="auto">
          <a:xfrm>
            <a:off x="605666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33" name="Snip Single Corner Rectangle 8">
            <a:extLst>
              <a:ext uri="{FF2B5EF4-FFF2-40B4-BE49-F238E27FC236}">
                <a16:creationId xmlns:a16="http://schemas.microsoft.com/office/drawing/2014/main" id="{D4DDA4C7-78A1-645D-E5B8-74E384451AF4}"/>
              </a:ext>
            </a:extLst>
          </p:cNvPr>
          <p:cNvSpPr/>
          <p:nvPr/>
        </p:nvSpPr>
        <p:spPr bwMode="auto">
          <a:xfrm>
            <a:off x="774281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35" name="Straight Arrow Connector 34">
            <a:extLst>
              <a:ext uri="{FF2B5EF4-FFF2-40B4-BE49-F238E27FC236}">
                <a16:creationId xmlns:a16="http://schemas.microsoft.com/office/drawing/2014/main" id="{D678404C-1266-E007-A646-75CEDE534957}"/>
              </a:ext>
            </a:extLst>
          </p:cNvPr>
          <p:cNvCxnSpPr>
            <a:cxnSpLocks/>
          </p:cNvCxnSpPr>
          <p:nvPr/>
        </p:nvCxnSpPr>
        <p:spPr>
          <a:xfrm flipH="1" flipV="1">
            <a:off x="848206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69E185A-6603-602D-9F60-6346239D73C9}"/>
              </a:ext>
            </a:extLst>
          </p:cNvPr>
          <p:cNvSpPr/>
          <p:nvPr/>
        </p:nvSpPr>
        <p:spPr>
          <a:xfrm>
            <a:off x="11923485"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41" name="Rectangle 40">
            <a:extLst>
              <a:ext uri="{FF2B5EF4-FFF2-40B4-BE49-F238E27FC236}">
                <a16:creationId xmlns:a16="http://schemas.microsoft.com/office/drawing/2014/main" id="{4F64136A-83E5-78D4-8350-23CF4A701920}"/>
              </a:ext>
            </a:extLst>
          </p:cNvPr>
          <p:cNvSpPr/>
          <p:nvPr/>
        </p:nvSpPr>
        <p:spPr>
          <a:xfrm>
            <a:off x="10073135" y="946999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9" name="Rectangle 48">
            <a:extLst>
              <a:ext uri="{FF2B5EF4-FFF2-40B4-BE49-F238E27FC236}">
                <a16:creationId xmlns:a16="http://schemas.microsoft.com/office/drawing/2014/main" id="{C291642E-40C3-2452-5CD8-8C8DA0314586}"/>
              </a:ext>
            </a:extLst>
          </p:cNvPr>
          <p:cNvSpPr/>
          <p:nvPr/>
        </p:nvSpPr>
        <p:spPr>
          <a:xfrm>
            <a:off x="8248872"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50" name="Snip Single Corner Rectangle 8">
            <a:extLst>
              <a:ext uri="{FF2B5EF4-FFF2-40B4-BE49-F238E27FC236}">
                <a16:creationId xmlns:a16="http://schemas.microsoft.com/office/drawing/2014/main" id="{ADB656A9-0595-6EE7-4321-40946022C788}"/>
              </a:ext>
            </a:extLst>
          </p:cNvPr>
          <p:cNvSpPr/>
          <p:nvPr/>
        </p:nvSpPr>
        <p:spPr bwMode="auto">
          <a:xfrm>
            <a:off x="8401347" y="969363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1" name="Straight Arrow Connector 50">
            <a:extLst>
              <a:ext uri="{FF2B5EF4-FFF2-40B4-BE49-F238E27FC236}">
                <a16:creationId xmlns:a16="http://schemas.microsoft.com/office/drawing/2014/main" id="{D4A4F237-2DA1-4FF7-0906-8DA13FD1E60F}"/>
              </a:ext>
            </a:extLst>
          </p:cNvPr>
          <p:cNvCxnSpPr>
            <a:cxnSpLocks/>
            <a:stCxn id="50" idx="3"/>
          </p:cNvCxnSpPr>
          <p:nvPr/>
        </p:nvCxnSpPr>
        <p:spPr>
          <a:xfrm flipV="1">
            <a:off x="9058441" y="888364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Snip Single Corner Rectangle 8">
            <a:extLst>
              <a:ext uri="{FF2B5EF4-FFF2-40B4-BE49-F238E27FC236}">
                <a16:creationId xmlns:a16="http://schemas.microsoft.com/office/drawing/2014/main" id="{D2576B3C-D347-AA7A-3E26-EC7A915D4010}"/>
              </a:ext>
            </a:extLst>
          </p:cNvPr>
          <p:cNvSpPr/>
          <p:nvPr/>
        </p:nvSpPr>
        <p:spPr bwMode="auto">
          <a:xfrm>
            <a:off x="1024707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53" name="Snip Single Corner Rectangle 8">
            <a:extLst>
              <a:ext uri="{FF2B5EF4-FFF2-40B4-BE49-F238E27FC236}">
                <a16:creationId xmlns:a16="http://schemas.microsoft.com/office/drawing/2014/main" id="{C7579DC0-3E69-7B55-EDDB-2A6BD03895AB}"/>
              </a:ext>
            </a:extLst>
          </p:cNvPr>
          <p:cNvSpPr/>
          <p:nvPr/>
        </p:nvSpPr>
        <p:spPr bwMode="auto">
          <a:xfrm>
            <a:off x="1205449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4" name="Straight Arrow Connector 53">
            <a:extLst>
              <a:ext uri="{FF2B5EF4-FFF2-40B4-BE49-F238E27FC236}">
                <a16:creationId xmlns:a16="http://schemas.microsoft.com/office/drawing/2014/main" id="{5C858827-7B00-83AF-EFB9-0751E2E2B90D}"/>
              </a:ext>
            </a:extLst>
          </p:cNvPr>
          <p:cNvCxnSpPr>
            <a:cxnSpLocks/>
            <a:stCxn id="53" idx="3"/>
          </p:cNvCxnSpPr>
          <p:nvPr/>
        </p:nvCxnSpPr>
        <p:spPr>
          <a:xfrm flipH="1" flipV="1">
            <a:off x="10907068" y="888364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7E7783-CD8E-0D67-B1E1-B1018D580DBB}"/>
              </a:ext>
            </a:extLst>
          </p:cNvPr>
          <p:cNvCxnSpPr>
            <a:cxnSpLocks/>
            <a:stCxn id="52" idx="3"/>
          </p:cNvCxnSpPr>
          <p:nvPr/>
        </p:nvCxnSpPr>
        <p:spPr>
          <a:xfrm flipV="1">
            <a:off x="10904169" y="888364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5A81708B-B29A-5156-D398-B670656AFB55}"/>
              </a:ext>
            </a:extLst>
          </p:cNvPr>
          <p:cNvSpPr/>
          <p:nvPr/>
        </p:nvSpPr>
        <p:spPr>
          <a:xfrm>
            <a:off x="5294475" y="3685463"/>
            <a:ext cx="5892802"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58" name="Snip Single Corner Rectangle 8">
            <a:extLst>
              <a:ext uri="{FF2B5EF4-FFF2-40B4-BE49-F238E27FC236}">
                <a16:creationId xmlns:a16="http://schemas.microsoft.com/office/drawing/2014/main" id="{BF7A7608-41CF-CFF0-FF6E-523E5EC4A323}"/>
              </a:ext>
            </a:extLst>
          </p:cNvPr>
          <p:cNvSpPr/>
          <p:nvPr/>
        </p:nvSpPr>
        <p:spPr bwMode="auto">
          <a:xfrm>
            <a:off x="7785721" y="3786863"/>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59" name="Snip Single Corner Rectangle 8">
            <a:extLst>
              <a:ext uri="{FF2B5EF4-FFF2-40B4-BE49-F238E27FC236}">
                <a16:creationId xmlns:a16="http://schemas.microsoft.com/office/drawing/2014/main" id="{AED171A9-8B82-2336-F0E0-90AF88EFA743}"/>
              </a:ext>
            </a:extLst>
          </p:cNvPr>
          <p:cNvSpPr/>
          <p:nvPr/>
        </p:nvSpPr>
        <p:spPr bwMode="auto">
          <a:xfrm>
            <a:off x="9420387" y="3803710"/>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cxnSp>
        <p:nvCxnSpPr>
          <p:cNvPr id="37" name="Straight Arrow Connector 36">
            <a:extLst>
              <a:ext uri="{FF2B5EF4-FFF2-40B4-BE49-F238E27FC236}">
                <a16:creationId xmlns:a16="http://schemas.microsoft.com/office/drawing/2014/main" id="{A9848CDD-2BE4-D67A-A8F6-7138E2A6D6E9}"/>
              </a:ext>
            </a:extLst>
          </p:cNvPr>
          <p:cNvCxnSpPr>
            <a:cxnSpLocks/>
          </p:cNvCxnSpPr>
          <p:nvPr/>
        </p:nvCxnSpPr>
        <p:spPr>
          <a:xfrm flipV="1">
            <a:off x="848367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E17DFD9-DCB8-2F25-5300-47B11195D8D8}"/>
              </a:ext>
            </a:extLst>
          </p:cNvPr>
          <p:cNvSpPr/>
          <p:nvPr/>
        </p:nvSpPr>
        <p:spPr>
          <a:xfrm>
            <a:off x="9566709"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&lt;2.C&gt;</a:t>
            </a:r>
            <a:endParaRPr lang="en-GB" sz="1400" dirty="0">
              <a:solidFill>
                <a:schemeClr val="bg1"/>
              </a:solidFill>
            </a:endParaRPr>
          </a:p>
        </p:txBody>
      </p:sp>
      <p:sp>
        <p:nvSpPr>
          <p:cNvPr id="61" name="Rectangle 60">
            <a:extLst>
              <a:ext uri="{FF2B5EF4-FFF2-40B4-BE49-F238E27FC236}">
                <a16:creationId xmlns:a16="http://schemas.microsoft.com/office/drawing/2014/main" id="{CD86F202-1663-7702-CC17-A3A1C0B93EA7}"/>
              </a:ext>
            </a:extLst>
          </p:cNvPr>
          <p:cNvSpPr/>
          <p:nvPr/>
        </p:nvSpPr>
        <p:spPr>
          <a:xfrm>
            <a:off x="7716359" y="499180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&lt;2.B&gt;</a:t>
            </a:r>
            <a:endParaRPr lang="en-GB" sz="1400" dirty="0">
              <a:solidFill>
                <a:schemeClr val="bg1"/>
              </a:solidFill>
            </a:endParaRPr>
          </a:p>
        </p:txBody>
      </p:sp>
      <p:sp>
        <p:nvSpPr>
          <p:cNvPr id="62" name="Rectangle 61">
            <a:extLst>
              <a:ext uri="{FF2B5EF4-FFF2-40B4-BE49-F238E27FC236}">
                <a16:creationId xmlns:a16="http://schemas.microsoft.com/office/drawing/2014/main" id="{E17BD3F9-9566-9FF6-95AF-BF9E3EE77FC2}"/>
              </a:ext>
            </a:extLst>
          </p:cNvPr>
          <p:cNvSpPr/>
          <p:nvPr/>
        </p:nvSpPr>
        <p:spPr>
          <a:xfrm>
            <a:off x="5892096"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&lt;2.A&gt;</a:t>
            </a:r>
            <a:endParaRPr lang="en-GB" sz="1400" dirty="0">
              <a:solidFill>
                <a:schemeClr val="bg1"/>
              </a:solidFill>
            </a:endParaRPr>
          </a:p>
        </p:txBody>
      </p:sp>
      <p:sp>
        <p:nvSpPr>
          <p:cNvPr id="63" name="Snip Single Corner Rectangle 8">
            <a:extLst>
              <a:ext uri="{FF2B5EF4-FFF2-40B4-BE49-F238E27FC236}">
                <a16:creationId xmlns:a16="http://schemas.microsoft.com/office/drawing/2014/main" id="{2F9B440B-4E95-1DCD-4CCA-66510F3CDFAA}"/>
              </a:ext>
            </a:extLst>
          </p:cNvPr>
          <p:cNvSpPr/>
          <p:nvPr/>
        </p:nvSpPr>
        <p:spPr bwMode="auto">
          <a:xfrm>
            <a:off x="6044571" y="521544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4" name="Straight Arrow Connector 63">
            <a:extLst>
              <a:ext uri="{FF2B5EF4-FFF2-40B4-BE49-F238E27FC236}">
                <a16:creationId xmlns:a16="http://schemas.microsoft.com/office/drawing/2014/main" id="{A5D61B7D-27E0-5BE2-F520-A19C0312F5DE}"/>
              </a:ext>
            </a:extLst>
          </p:cNvPr>
          <p:cNvCxnSpPr>
            <a:cxnSpLocks/>
            <a:stCxn id="63" idx="3"/>
          </p:cNvCxnSpPr>
          <p:nvPr/>
        </p:nvCxnSpPr>
        <p:spPr>
          <a:xfrm flipV="1">
            <a:off x="6701665" y="440545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Snip Single Corner Rectangle 8">
            <a:extLst>
              <a:ext uri="{FF2B5EF4-FFF2-40B4-BE49-F238E27FC236}">
                <a16:creationId xmlns:a16="http://schemas.microsoft.com/office/drawing/2014/main" id="{CEFF7414-9C4A-1D3E-A63F-5BCB31535C75}"/>
              </a:ext>
            </a:extLst>
          </p:cNvPr>
          <p:cNvSpPr/>
          <p:nvPr/>
        </p:nvSpPr>
        <p:spPr bwMode="auto">
          <a:xfrm>
            <a:off x="789029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66" name="Snip Single Corner Rectangle 8">
            <a:extLst>
              <a:ext uri="{FF2B5EF4-FFF2-40B4-BE49-F238E27FC236}">
                <a16:creationId xmlns:a16="http://schemas.microsoft.com/office/drawing/2014/main" id="{92F6EA2C-059D-61CE-18AA-94248A029A5F}"/>
              </a:ext>
            </a:extLst>
          </p:cNvPr>
          <p:cNvSpPr/>
          <p:nvPr/>
        </p:nvSpPr>
        <p:spPr bwMode="auto">
          <a:xfrm>
            <a:off x="969771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7" name="Straight Arrow Connector 66">
            <a:extLst>
              <a:ext uri="{FF2B5EF4-FFF2-40B4-BE49-F238E27FC236}">
                <a16:creationId xmlns:a16="http://schemas.microsoft.com/office/drawing/2014/main" id="{900390FD-D680-3A31-660C-456E8812346E}"/>
              </a:ext>
            </a:extLst>
          </p:cNvPr>
          <p:cNvCxnSpPr>
            <a:cxnSpLocks/>
            <a:stCxn id="66" idx="3"/>
          </p:cNvCxnSpPr>
          <p:nvPr/>
        </p:nvCxnSpPr>
        <p:spPr>
          <a:xfrm flipH="1" flipV="1">
            <a:off x="8550292" y="440545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AAC9020-6A59-CB5F-ED03-11807D9DCE81}"/>
              </a:ext>
            </a:extLst>
          </p:cNvPr>
          <p:cNvCxnSpPr>
            <a:cxnSpLocks/>
            <a:stCxn id="65" idx="3"/>
          </p:cNvCxnSpPr>
          <p:nvPr/>
        </p:nvCxnSpPr>
        <p:spPr>
          <a:xfrm flipV="1">
            <a:off x="8547393" y="440545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38D541-0649-CA65-70E6-705F60CCE960}"/>
              </a:ext>
            </a:extLst>
          </p:cNvPr>
          <p:cNvCxnSpPr>
            <a:cxnSpLocks/>
          </p:cNvCxnSpPr>
          <p:nvPr/>
        </p:nvCxnSpPr>
        <p:spPr>
          <a:xfrm>
            <a:off x="5029200" y="85648"/>
            <a:ext cx="0" cy="6658052"/>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72" name="Snip Single Corner Rectangle 8">
            <a:extLst>
              <a:ext uri="{FF2B5EF4-FFF2-40B4-BE49-F238E27FC236}">
                <a16:creationId xmlns:a16="http://schemas.microsoft.com/office/drawing/2014/main" id="{E3069F25-C1A3-5C4F-E825-DADA5B8C278B}"/>
              </a:ext>
            </a:extLst>
          </p:cNvPr>
          <p:cNvSpPr/>
          <p:nvPr/>
        </p:nvSpPr>
        <p:spPr bwMode="auto">
          <a:xfrm>
            <a:off x="9420387" y="2193639"/>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Tree>
    <p:extLst>
      <p:ext uri="{BB962C8B-B14F-4D97-AF65-F5344CB8AC3E}">
        <p14:creationId xmlns:p14="http://schemas.microsoft.com/office/powerpoint/2010/main" val="2474836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3354457" y="1749669"/>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3354459" y="4112799"/>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3354457" y="5294364"/>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3354457"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6099935"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608979" y="2931234"/>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6748078" y="5735287"/>
            <a:ext cx="2340000" cy="360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8078" y="4328799"/>
            <a:ext cx="2340000" cy="360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8078" y="4796799"/>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8078" y="5266043"/>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608979" y="4112799"/>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608979" y="5294364"/>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594414"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4221675" y="2628451"/>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2848936"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1778979" y="3507234"/>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1778979" y="4688799"/>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4524457" y="3507234"/>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524457" y="4688799"/>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5694457" y="3219234"/>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334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65C6-5251-9023-5C5B-F0AE8E96E1CA}"/>
              </a:ext>
            </a:extLst>
          </p:cNvPr>
          <p:cNvSpPr>
            <a:spLocks noGrp="1"/>
          </p:cNvSpPr>
          <p:nvPr>
            <p:ph type="title"/>
          </p:nvPr>
        </p:nvSpPr>
        <p:spPr/>
        <p:txBody>
          <a:bodyPr/>
          <a:lstStyle/>
          <a:p>
            <a:r>
              <a:rPr lang="en-US" dirty="0"/>
              <a:t>Class / Pack view </a:t>
            </a:r>
          </a:p>
        </p:txBody>
      </p:sp>
      <p:sp>
        <p:nvSpPr>
          <p:cNvPr id="3" name="Text Placeholder 2">
            <a:extLst>
              <a:ext uri="{FF2B5EF4-FFF2-40B4-BE49-F238E27FC236}">
                <a16:creationId xmlns:a16="http://schemas.microsoft.com/office/drawing/2014/main" id="{8E0AEC11-1361-BA99-1988-E44E73D71C82}"/>
              </a:ext>
            </a:extLst>
          </p:cNvPr>
          <p:cNvSpPr>
            <a:spLocks noGrp="1"/>
          </p:cNvSpPr>
          <p:nvPr>
            <p:ph type="body" sz="quarter" idx="13"/>
          </p:nvPr>
        </p:nvSpPr>
        <p:spPr/>
        <p:txBody>
          <a:bodyPr/>
          <a:lstStyle/>
          <a:p>
            <a:endParaRPr lang="en-US"/>
          </a:p>
        </p:txBody>
      </p:sp>
      <p:sp>
        <p:nvSpPr>
          <p:cNvPr id="6" name="Rectangle 5">
            <a:extLst>
              <a:ext uri="{FF2B5EF4-FFF2-40B4-BE49-F238E27FC236}">
                <a16:creationId xmlns:a16="http://schemas.microsoft.com/office/drawing/2014/main" id="{44587ED4-13DD-038E-110D-4E812E2E4A30}"/>
              </a:ext>
            </a:extLst>
          </p:cNvPr>
          <p:cNvSpPr/>
          <p:nvPr/>
        </p:nvSpPr>
        <p:spPr>
          <a:xfrm>
            <a:off x="4166149" y="4858465"/>
            <a:ext cx="3657599" cy="5512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Device</a:t>
            </a:r>
            <a:br>
              <a:rPr lang="en-US" sz="1600" dirty="0"/>
            </a:br>
            <a:r>
              <a:rPr lang="en-US" sz="1400" dirty="0"/>
              <a:t>- pack vendor::DFP</a:t>
            </a:r>
            <a:endParaRPr lang="en-US" sz="1600" dirty="0"/>
          </a:p>
        </p:txBody>
      </p:sp>
      <p:sp>
        <p:nvSpPr>
          <p:cNvPr id="7" name="Rectangle 6">
            <a:extLst>
              <a:ext uri="{FF2B5EF4-FFF2-40B4-BE49-F238E27FC236}">
                <a16:creationId xmlns:a16="http://schemas.microsoft.com/office/drawing/2014/main" id="{63D47D1A-221B-E7C8-F06D-176C0F3F2AC3}"/>
              </a:ext>
            </a:extLst>
          </p:cNvPr>
          <p:cNvSpPr/>
          <p:nvPr/>
        </p:nvSpPr>
        <p:spPr>
          <a:xfrm>
            <a:off x="4166149" y="5470575"/>
            <a:ext cx="3657599" cy="5512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a:t>
            </a:r>
            <a:br>
              <a:rPr lang="en-US" sz="1600" dirty="0"/>
            </a:br>
            <a:r>
              <a:rPr lang="en-US" sz="1400" dirty="0"/>
              <a:t>- pack Arm::CMSIS</a:t>
            </a:r>
            <a:endParaRPr lang="en-US" sz="1600" dirty="0"/>
          </a:p>
        </p:txBody>
      </p:sp>
      <p:sp>
        <p:nvSpPr>
          <p:cNvPr id="10" name="Rectangle 9">
            <a:extLst>
              <a:ext uri="{FF2B5EF4-FFF2-40B4-BE49-F238E27FC236}">
                <a16:creationId xmlns:a16="http://schemas.microsoft.com/office/drawing/2014/main" id="{7946F206-BB82-C03C-9E07-BD22080554E1}"/>
              </a:ext>
            </a:extLst>
          </p:cNvPr>
          <p:cNvSpPr/>
          <p:nvPr/>
        </p:nvSpPr>
        <p:spPr>
          <a:xfrm>
            <a:off x="4166149" y="4227512"/>
            <a:ext cx="3657599" cy="57258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vendor::HAL-Interface</a:t>
            </a:r>
            <a:endParaRPr lang="en-US" sz="1600" dirty="0"/>
          </a:p>
        </p:txBody>
      </p:sp>
      <p:sp>
        <p:nvSpPr>
          <p:cNvPr id="11" name="Rectangle 10">
            <a:extLst>
              <a:ext uri="{FF2B5EF4-FFF2-40B4-BE49-F238E27FC236}">
                <a16:creationId xmlns:a16="http://schemas.microsoft.com/office/drawing/2014/main" id="{B1C399F7-A2ED-5AC0-133F-1B46FFE792FF}"/>
              </a:ext>
            </a:extLst>
          </p:cNvPr>
          <p:cNvSpPr/>
          <p:nvPr/>
        </p:nvSpPr>
        <p:spPr>
          <a:xfrm>
            <a:off x="7974978" y="5470575"/>
            <a:ext cx="3657599" cy="5512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Arm::CMSIS-Driver</a:t>
            </a:r>
            <a:endParaRPr lang="en-US" sz="1600" dirty="0"/>
          </a:p>
        </p:txBody>
      </p:sp>
      <p:sp>
        <p:nvSpPr>
          <p:cNvPr id="12" name="Rectangle 11">
            <a:extLst>
              <a:ext uri="{FF2B5EF4-FFF2-40B4-BE49-F238E27FC236}">
                <a16:creationId xmlns:a16="http://schemas.microsoft.com/office/drawing/2014/main" id="{131BCB5D-8C42-44C7-20E7-400A71165F59}"/>
              </a:ext>
            </a:extLst>
          </p:cNvPr>
          <p:cNvSpPr/>
          <p:nvPr/>
        </p:nvSpPr>
        <p:spPr>
          <a:xfrm>
            <a:off x="7974978" y="4603443"/>
            <a:ext cx="3657599" cy="78357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CMSIS:RTOS2</a:t>
            </a:r>
            <a:br>
              <a:rPr lang="en-US" sz="1600" dirty="0"/>
            </a:br>
            <a:r>
              <a:rPr lang="en-US" sz="1600" dirty="0" err="1"/>
              <a:t>RTOS&amp;FreeRTOS</a:t>
            </a:r>
            <a:r>
              <a:rPr lang="en-US" sz="1600" dirty="0"/>
              <a:t> </a:t>
            </a:r>
            <a:br>
              <a:rPr lang="en-US" sz="1600" dirty="0"/>
            </a:br>
            <a:r>
              <a:rPr lang="en-US" sz="1400" dirty="0"/>
              <a:t>- pack Arm::CMSIS-FreeRTOS</a:t>
            </a:r>
            <a:endParaRPr lang="en-US" sz="1600" dirty="0"/>
          </a:p>
        </p:txBody>
      </p:sp>
      <p:sp>
        <p:nvSpPr>
          <p:cNvPr id="14" name="Rectangle 13">
            <a:extLst>
              <a:ext uri="{FF2B5EF4-FFF2-40B4-BE49-F238E27FC236}">
                <a16:creationId xmlns:a16="http://schemas.microsoft.com/office/drawing/2014/main" id="{6D78579D-D622-6B77-E7B3-0C826E950931}"/>
              </a:ext>
            </a:extLst>
          </p:cNvPr>
          <p:cNvSpPr/>
          <p:nvPr/>
        </p:nvSpPr>
        <p:spPr>
          <a:xfrm>
            <a:off x="4166149" y="3600302"/>
            <a:ext cx="3657598" cy="5513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Network</a:t>
            </a:r>
            <a:br>
              <a:rPr lang="en-US" sz="1600" dirty="0"/>
            </a:br>
            <a:r>
              <a:rPr lang="en-US" sz="1400" dirty="0"/>
              <a:t> - pack: </a:t>
            </a:r>
            <a:r>
              <a:rPr lang="en-US" sz="1400" dirty="0" err="1"/>
              <a:t>lwIP</a:t>
            </a:r>
            <a:r>
              <a:rPr lang="en-US" sz="1400" dirty="0"/>
              <a:t>::</a:t>
            </a:r>
            <a:r>
              <a:rPr lang="en-US" sz="1400" dirty="0" err="1"/>
              <a:t>lwIP</a:t>
            </a:r>
            <a:endParaRPr lang="en-US" sz="1600" dirty="0"/>
          </a:p>
        </p:txBody>
      </p:sp>
      <p:sp>
        <p:nvSpPr>
          <p:cNvPr id="15" name="Rectangle 14">
            <a:extLst>
              <a:ext uri="{FF2B5EF4-FFF2-40B4-BE49-F238E27FC236}">
                <a16:creationId xmlns:a16="http://schemas.microsoft.com/office/drawing/2014/main" id="{F7AA3C24-53EA-07AA-525B-E8D59E630516}"/>
              </a:ext>
            </a:extLst>
          </p:cNvPr>
          <p:cNvSpPr/>
          <p:nvPr/>
        </p:nvSpPr>
        <p:spPr>
          <a:xfrm>
            <a:off x="4166149" y="2974427"/>
            <a:ext cx="3657599" cy="551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Utility </a:t>
            </a:r>
            <a:br>
              <a:rPr lang="en-US" sz="1600" dirty="0"/>
            </a:br>
            <a:r>
              <a:rPr lang="en-US" sz="1400" dirty="0"/>
              <a:t>- pack </a:t>
            </a:r>
            <a:r>
              <a:rPr lang="en-US" sz="1400" dirty="0" err="1"/>
              <a:t>MDK-Pack:IoT-Socket</a:t>
            </a:r>
            <a:endParaRPr lang="en-US" sz="1600" dirty="0"/>
          </a:p>
        </p:txBody>
      </p:sp>
      <p:sp>
        <p:nvSpPr>
          <p:cNvPr id="16" name="Rectangle 15">
            <a:extLst>
              <a:ext uri="{FF2B5EF4-FFF2-40B4-BE49-F238E27FC236}">
                <a16:creationId xmlns:a16="http://schemas.microsoft.com/office/drawing/2014/main" id="{B7E267C5-7365-8DA0-CAC5-8A95EE8A7853}"/>
              </a:ext>
            </a:extLst>
          </p:cNvPr>
          <p:cNvSpPr/>
          <p:nvPr/>
        </p:nvSpPr>
        <p:spPr>
          <a:xfrm>
            <a:off x="4166148" y="2336151"/>
            <a:ext cx="3657599" cy="5513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Client</a:t>
            </a:r>
          </a:p>
        </p:txBody>
      </p:sp>
    </p:spTree>
    <p:extLst>
      <p:ext uri="{BB962C8B-B14F-4D97-AF65-F5344CB8AC3E}">
        <p14:creationId xmlns:p14="http://schemas.microsoft.com/office/powerpoint/2010/main" val="1268624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dirty="0"/>
              <a:t>Software components – Taxonomy</a:t>
            </a:r>
          </a:p>
        </p:txBody>
      </p:sp>
      <p:sp>
        <p:nvSpPr>
          <p:cNvPr id="3" name="Content Placeholder 2">
            <a:extLst>
              <a:ext uri="{FF2B5EF4-FFF2-40B4-BE49-F238E27FC236}">
                <a16:creationId xmlns:a16="http://schemas.microsoft.com/office/drawing/2014/main" id="{9E021C2B-F01E-4A90-A2CE-65035B717809}"/>
              </a:ext>
            </a:extLst>
          </p:cNvPr>
          <p:cNvSpPr>
            <a:spLocks noGrp="1"/>
          </p:cNvSpPr>
          <p:nvPr>
            <p:ph idx="1"/>
          </p:nvPr>
        </p:nvSpPr>
        <p:spPr/>
        <p:txBody>
          <a:bodyPr/>
          <a:lstStyle/>
          <a:p>
            <a:r>
              <a:rPr lang="en-GB" dirty="0"/>
              <a:t>Software component have these attributes that are used to identify them:</a:t>
            </a:r>
          </a:p>
          <a:p>
            <a:pPr lvl="1"/>
            <a:r>
              <a:rPr lang="en-US" dirty="0"/>
              <a:t>Component Class (</a:t>
            </a:r>
            <a:r>
              <a:rPr lang="en-US" dirty="0" err="1"/>
              <a:t>Cclass</a:t>
            </a:r>
            <a:r>
              <a:rPr lang="en-US" dirty="0"/>
              <a:t>): examples are </a:t>
            </a:r>
            <a:r>
              <a:rPr lang="en-US" b="1" dirty="0"/>
              <a:t>CMSIS</a:t>
            </a:r>
            <a:r>
              <a:rPr lang="en-US" dirty="0"/>
              <a:t>, </a:t>
            </a:r>
            <a:r>
              <a:rPr lang="en-US" b="1" dirty="0"/>
              <a:t>Device</a:t>
            </a:r>
            <a:r>
              <a:rPr lang="en-US" dirty="0"/>
              <a:t>, </a:t>
            </a:r>
            <a:r>
              <a:rPr lang="en-US" b="1" dirty="0"/>
              <a:t>File System</a:t>
            </a:r>
          </a:p>
          <a:p>
            <a:pPr lvl="1"/>
            <a:r>
              <a:rPr lang="en-US" dirty="0"/>
              <a:t>Component Group (</a:t>
            </a:r>
            <a:r>
              <a:rPr lang="en-US" dirty="0" err="1"/>
              <a:t>Cgroup</a:t>
            </a:r>
            <a:r>
              <a:rPr lang="en-US" dirty="0"/>
              <a:t>): examples are </a:t>
            </a:r>
            <a:r>
              <a:rPr lang="en-US" b="1" dirty="0"/>
              <a:t>CMSIS:RTOS</a:t>
            </a:r>
            <a:r>
              <a:rPr lang="en-US" dirty="0"/>
              <a:t>, </a:t>
            </a:r>
            <a:r>
              <a:rPr lang="en-US" b="1" dirty="0" err="1"/>
              <a:t>Device:Startup</a:t>
            </a:r>
            <a:r>
              <a:rPr lang="en-US" dirty="0"/>
              <a:t>, </a:t>
            </a:r>
            <a:r>
              <a:rPr lang="en-US" b="1" dirty="0"/>
              <a:t>File </a:t>
            </a:r>
            <a:r>
              <a:rPr lang="en-US" b="1" dirty="0" err="1"/>
              <a:t>System:CORE</a:t>
            </a:r>
            <a:endParaRPr lang="en-US" b="1" dirty="0"/>
          </a:p>
          <a:p>
            <a:pPr lvl="1"/>
            <a:r>
              <a:rPr lang="en-US" dirty="0"/>
              <a:t>Component Version (</a:t>
            </a:r>
            <a:r>
              <a:rPr lang="en-US" dirty="0" err="1"/>
              <a:t>Cversion</a:t>
            </a:r>
            <a:r>
              <a:rPr lang="en-US" dirty="0"/>
              <a:t>): the version number of the software component</a:t>
            </a:r>
          </a:p>
          <a:p>
            <a:endParaRPr lang="en-GB" dirty="0"/>
          </a:p>
          <a:p>
            <a:r>
              <a:rPr lang="en-GB" dirty="0"/>
              <a:t>Optionally, a software component may have additional attributes:</a:t>
            </a:r>
          </a:p>
          <a:p>
            <a:pPr lvl="1"/>
            <a:r>
              <a:rPr lang="en-US" dirty="0"/>
              <a:t>Component Sub-Group (</a:t>
            </a:r>
            <a:r>
              <a:rPr lang="en-US" dirty="0" err="1"/>
              <a:t>Csub</a:t>
            </a:r>
            <a:r>
              <a:rPr lang="en-US" dirty="0"/>
              <a:t>): examples are </a:t>
            </a:r>
            <a:r>
              <a:rPr lang="en-US" b="1" dirty="0" err="1"/>
              <a:t>CMSIS:RTOS:MyRTOS</a:t>
            </a:r>
            <a:r>
              <a:rPr lang="en-US" dirty="0"/>
              <a:t>, </a:t>
            </a:r>
            <a:r>
              <a:rPr lang="en-US" b="1" dirty="0" err="1"/>
              <a:t>Device:Driver</a:t>
            </a:r>
            <a:r>
              <a:rPr lang="en-US" b="1" dirty="0"/>
              <a:t> </a:t>
            </a:r>
            <a:r>
              <a:rPr lang="en-US" b="1" dirty="0" err="1"/>
              <a:t>USBD:Full-speed</a:t>
            </a:r>
            <a:endParaRPr lang="en-US" b="1" dirty="0"/>
          </a:p>
          <a:p>
            <a:pPr lvl="1"/>
            <a:r>
              <a:rPr lang="en-US" dirty="0"/>
              <a:t>Component Variant (</a:t>
            </a:r>
            <a:r>
              <a:rPr lang="en-US" dirty="0" err="1"/>
              <a:t>Cvariant</a:t>
            </a:r>
            <a:r>
              <a:rPr lang="en-US" dirty="0"/>
              <a:t>): a variant of the software component: </a:t>
            </a:r>
            <a:r>
              <a:rPr lang="en-US" b="1" dirty="0" err="1"/>
              <a:t>RTOS:FreeRTOS</a:t>
            </a:r>
            <a:endParaRPr lang="en-US" b="1" dirty="0"/>
          </a:p>
          <a:p>
            <a:pPr lvl="1"/>
            <a:r>
              <a:rPr lang="en-US" dirty="0"/>
              <a:t>Component Vendor (</a:t>
            </a:r>
            <a:r>
              <a:rPr lang="en-US" dirty="0" err="1"/>
              <a:t>Cvendor</a:t>
            </a:r>
            <a:r>
              <a:rPr lang="en-US" dirty="0"/>
              <a:t>): the supplier of the software component</a:t>
            </a:r>
          </a:p>
          <a:p>
            <a:pPr lvl="1"/>
            <a:endParaRPr lang="en-US" dirty="0"/>
          </a:p>
          <a:p>
            <a:pPr lvl="1"/>
            <a:endParaRPr lang="en-US" dirty="0"/>
          </a:p>
        </p:txBody>
      </p:sp>
    </p:spTree>
    <p:extLst>
      <p:ext uri="{BB962C8B-B14F-4D97-AF65-F5344CB8AC3E}">
        <p14:creationId xmlns:p14="http://schemas.microsoft.com/office/powerpoint/2010/main" val="1075860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Bundles</a:t>
            </a:r>
            <a:endParaRPr lang="en-US" dirty="0"/>
          </a:p>
        </p:txBody>
      </p:sp>
      <p:sp>
        <p:nvSpPr>
          <p:cNvPr id="22" name="Content Placeholder 21">
            <a:extLst>
              <a:ext uri="{FF2B5EF4-FFF2-40B4-BE49-F238E27FC236}">
                <a16:creationId xmlns:a16="http://schemas.microsoft.com/office/drawing/2014/main" id="{87692C96-1A31-4F6A-828D-1B6821B5B26F}"/>
              </a:ext>
            </a:extLst>
          </p:cNvPr>
          <p:cNvSpPr>
            <a:spLocks noGrp="1"/>
          </p:cNvSpPr>
          <p:nvPr>
            <p:ph idx="1"/>
          </p:nvPr>
        </p:nvSpPr>
        <p:spPr>
          <a:xfrm>
            <a:off x="492124" y="1479468"/>
            <a:ext cx="6037011" cy="4086225"/>
          </a:xfrm>
        </p:spPr>
        <p:txBody>
          <a:bodyPr/>
          <a:lstStyle/>
          <a:p>
            <a:r>
              <a:rPr lang="en-GB" dirty="0"/>
              <a:t>A bundle is a variant on the </a:t>
            </a:r>
            <a:r>
              <a:rPr lang="en-GB" dirty="0" err="1"/>
              <a:t>Cclass</a:t>
            </a:r>
            <a:r>
              <a:rPr lang="en-GB" dirty="0"/>
              <a:t> level.</a:t>
            </a:r>
          </a:p>
          <a:p>
            <a:r>
              <a:rPr lang="en-GB" dirty="0"/>
              <a:t>It specifies the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a collection of interdependent components.</a:t>
            </a:r>
          </a:p>
          <a:p>
            <a:r>
              <a:rPr lang="en-GB" dirty="0"/>
              <a:t>Components within a bundle inherit the attributes set by the bundle and must not set these attributes again.</a:t>
            </a:r>
          </a:p>
          <a:p>
            <a:r>
              <a:rPr lang="en-GB" dirty="0"/>
              <a:t>Bundles ensure consistency of attributes across multiple interworking components and restrict the mix and match of components within a </a:t>
            </a:r>
            <a:r>
              <a:rPr lang="en-GB" dirty="0" err="1"/>
              <a:t>Cclass</a:t>
            </a:r>
            <a:r>
              <a:rPr lang="en-GB" dirty="0"/>
              <a:t> from different solutions.</a:t>
            </a:r>
            <a:endParaRPr lang="en-US" dirty="0"/>
          </a:p>
        </p:txBody>
      </p:sp>
      <p:sp>
        <p:nvSpPr>
          <p:cNvPr id="4" name="Rectangle 3">
            <a:extLst>
              <a:ext uri="{FF2B5EF4-FFF2-40B4-BE49-F238E27FC236}">
                <a16:creationId xmlns:a16="http://schemas.microsoft.com/office/drawing/2014/main" id="{D3022A3B-8B4C-4B9B-95D2-86AE594E107B}"/>
              </a:ext>
            </a:extLst>
          </p:cNvPr>
          <p:cNvSpPr/>
          <p:nvPr/>
        </p:nvSpPr>
        <p:spPr>
          <a:xfrm>
            <a:off x="6670306" y="1479468"/>
            <a:ext cx="5315117" cy="2088683"/>
          </a:xfrm>
          <a:prstGeom prst="rect">
            <a:avLst/>
          </a:prstGeom>
          <a:noFill/>
          <a:ln w="38100">
            <a:solidFill>
              <a:srgbClr val="0091BD"/>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sz="2000" dirty="0">
                <a:solidFill>
                  <a:sysClr val="windowText" lastClr="000000"/>
                </a:solidFill>
              </a:rPr>
              <a:t>Bundle</a:t>
            </a:r>
          </a:p>
        </p:txBody>
      </p:sp>
      <p:sp>
        <p:nvSpPr>
          <p:cNvPr id="11" name="Rectangle 10">
            <a:extLst>
              <a:ext uri="{FF2B5EF4-FFF2-40B4-BE49-F238E27FC236}">
                <a16:creationId xmlns:a16="http://schemas.microsoft.com/office/drawing/2014/main" id="{620B1610-9698-4F12-A0EF-CDACA337CBE0}"/>
              </a:ext>
            </a:extLst>
          </p:cNvPr>
          <p:cNvSpPr/>
          <p:nvPr/>
        </p:nvSpPr>
        <p:spPr>
          <a:xfrm>
            <a:off x="7165641"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A</a:t>
            </a:r>
          </a:p>
        </p:txBody>
      </p:sp>
      <p:sp>
        <p:nvSpPr>
          <p:cNvPr id="12" name="Rectangle 11">
            <a:extLst>
              <a:ext uri="{FF2B5EF4-FFF2-40B4-BE49-F238E27FC236}">
                <a16:creationId xmlns:a16="http://schemas.microsoft.com/office/drawing/2014/main" id="{9558163B-A8A2-4DA2-88F1-89B0C135B051}"/>
              </a:ext>
            </a:extLst>
          </p:cNvPr>
          <p:cNvSpPr/>
          <p:nvPr/>
        </p:nvSpPr>
        <p:spPr>
          <a:xfrm>
            <a:off x="8806248" y="164735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B</a:t>
            </a:r>
          </a:p>
        </p:txBody>
      </p:sp>
      <p:sp>
        <p:nvSpPr>
          <p:cNvPr id="13" name="Rectangle 12">
            <a:extLst>
              <a:ext uri="{FF2B5EF4-FFF2-40B4-BE49-F238E27FC236}">
                <a16:creationId xmlns:a16="http://schemas.microsoft.com/office/drawing/2014/main" id="{B83F8EDA-1937-42CA-9A14-BEA673ED3D41}"/>
              </a:ext>
            </a:extLst>
          </p:cNvPr>
          <p:cNvSpPr/>
          <p:nvPr/>
        </p:nvSpPr>
        <p:spPr>
          <a:xfrm>
            <a:off x="10446856"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C</a:t>
            </a:r>
          </a:p>
        </p:txBody>
      </p:sp>
      <p:sp>
        <p:nvSpPr>
          <p:cNvPr id="15" name="Rectangle 14">
            <a:extLst>
              <a:ext uri="{FF2B5EF4-FFF2-40B4-BE49-F238E27FC236}">
                <a16:creationId xmlns:a16="http://schemas.microsoft.com/office/drawing/2014/main" id="{59A702A3-F7AA-470A-B727-6C61E4B6242E}"/>
              </a:ext>
            </a:extLst>
          </p:cNvPr>
          <p:cNvSpPr/>
          <p:nvPr/>
        </p:nvSpPr>
        <p:spPr>
          <a:xfrm>
            <a:off x="7165641"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X</a:t>
            </a:r>
          </a:p>
        </p:txBody>
      </p:sp>
      <p:sp>
        <p:nvSpPr>
          <p:cNvPr id="16" name="Rectangle 15">
            <a:extLst>
              <a:ext uri="{FF2B5EF4-FFF2-40B4-BE49-F238E27FC236}">
                <a16:creationId xmlns:a16="http://schemas.microsoft.com/office/drawing/2014/main" id="{824EE747-3C1D-4374-BD54-63A28771A500}"/>
              </a:ext>
            </a:extLst>
          </p:cNvPr>
          <p:cNvSpPr/>
          <p:nvPr/>
        </p:nvSpPr>
        <p:spPr>
          <a:xfrm>
            <a:off x="8806248"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Y</a:t>
            </a:r>
          </a:p>
        </p:txBody>
      </p:sp>
      <p:sp>
        <p:nvSpPr>
          <p:cNvPr id="19" name="Rectangle 18">
            <a:extLst>
              <a:ext uri="{FF2B5EF4-FFF2-40B4-BE49-F238E27FC236}">
                <a16:creationId xmlns:a16="http://schemas.microsoft.com/office/drawing/2014/main" id="{FA417292-039F-4F75-8CD3-A9E5E3B6F893}"/>
              </a:ext>
            </a:extLst>
          </p:cNvPr>
          <p:cNvSpPr/>
          <p:nvPr/>
        </p:nvSpPr>
        <p:spPr>
          <a:xfrm>
            <a:off x="10446856" y="2696916"/>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Z</a:t>
            </a:r>
          </a:p>
        </p:txBody>
      </p:sp>
    </p:spTree>
    <p:extLst>
      <p:ext uri="{BB962C8B-B14F-4D97-AF65-F5344CB8AC3E}">
        <p14:creationId xmlns:p14="http://schemas.microsoft.com/office/powerpoint/2010/main" val="3896828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BAAA-20E0-429F-A12C-E98347572706}"/>
              </a:ext>
            </a:extLst>
          </p:cNvPr>
          <p:cNvSpPr>
            <a:spLocks noGrp="1"/>
          </p:cNvSpPr>
          <p:nvPr>
            <p:ph type="title"/>
          </p:nvPr>
        </p:nvSpPr>
        <p:spPr/>
        <p:txBody>
          <a:bodyPr/>
          <a:lstStyle/>
          <a:p>
            <a:r>
              <a:rPr lang="en-US" dirty="0"/>
              <a:t>Bundles</a:t>
            </a:r>
          </a:p>
        </p:txBody>
      </p:sp>
      <p:sp>
        <p:nvSpPr>
          <p:cNvPr id="3" name="Content Placeholder 2">
            <a:extLst>
              <a:ext uri="{FF2B5EF4-FFF2-40B4-BE49-F238E27FC236}">
                <a16:creationId xmlns:a16="http://schemas.microsoft.com/office/drawing/2014/main" id="{AF31F986-112D-4DD5-A578-5B9887C8201C}"/>
              </a:ext>
            </a:extLst>
          </p:cNvPr>
          <p:cNvSpPr>
            <a:spLocks noGrp="1"/>
          </p:cNvSpPr>
          <p:nvPr>
            <p:ph idx="1"/>
          </p:nvPr>
        </p:nvSpPr>
        <p:spPr/>
        <p:txBody>
          <a:bodyPr/>
          <a:lstStyle/>
          <a:p>
            <a:r>
              <a:rPr lang="en-GB" dirty="0"/>
              <a:t>In case multiple inter-dependent components that belong to the same </a:t>
            </a:r>
            <a:r>
              <a:rPr lang="en-GB" dirty="0" err="1"/>
              <a:t>Cclass</a:t>
            </a:r>
            <a:r>
              <a:rPr lang="en-GB" dirty="0"/>
              <a:t> form part of a solution, these can be grouped into a bundle (</a:t>
            </a:r>
            <a:r>
              <a:rPr lang="en-GB" dirty="0" err="1"/>
              <a:t>Cbundle</a:t>
            </a:r>
            <a:r>
              <a:rPr lang="en-GB" dirty="0"/>
              <a:t>).</a:t>
            </a:r>
          </a:p>
          <a:p>
            <a:r>
              <a:rPr lang="en-GB" dirty="0"/>
              <a:t>A </a:t>
            </a:r>
            <a:r>
              <a:rPr lang="en-GB" dirty="0" err="1"/>
              <a:t>Cbundle</a:t>
            </a:r>
            <a:r>
              <a:rPr lang="en-GB" dirty="0"/>
              <a:t> specifies identical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several components.</a:t>
            </a:r>
          </a:p>
          <a:p>
            <a:r>
              <a:rPr lang="en-GB" dirty="0"/>
              <a:t>Components within a bundle inherit these attributes set by the bundle and cannot alter these attributes (for example component version).</a:t>
            </a:r>
          </a:p>
          <a:p>
            <a:r>
              <a:rPr lang="en-GB" dirty="0"/>
              <a:t>Bundles ensure consistency of attributes across multiple interworking components and restrict the mix and match of components within a </a:t>
            </a:r>
            <a:r>
              <a:rPr lang="en-GB" dirty="0" err="1"/>
              <a:t>Cclass</a:t>
            </a:r>
            <a:r>
              <a:rPr lang="en-GB" dirty="0"/>
              <a:t> from different software packs.</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6957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63F71B-CFD6-4E26-912F-7DF4540D1806}"/>
              </a:ext>
            </a:extLst>
          </p:cNvPr>
          <p:cNvSpPr/>
          <p:nvPr/>
        </p:nvSpPr>
        <p:spPr>
          <a:xfrm>
            <a:off x="288758" y="4043276"/>
            <a:ext cx="11608067" cy="2289632"/>
          </a:xfrm>
          <a:prstGeom prst="rect">
            <a:avLst/>
          </a:prstGeom>
          <a:solidFill>
            <a:srgbClr val="E5EC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E4485-04E8-4297-B1F6-85A98B8BE47C}"/>
              </a:ext>
            </a:extLst>
          </p:cNvPr>
          <p:cNvSpPr>
            <a:spLocks noGrp="1"/>
          </p:cNvSpPr>
          <p:nvPr>
            <p:ph type="title"/>
          </p:nvPr>
        </p:nvSpPr>
        <p:spPr/>
        <p:txBody>
          <a:bodyPr/>
          <a:lstStyle/>
          <a:p>
            <a:r>
              <a:rPr lang="en-US" dirty="0"/>
              <a:t>Relationships of packs and software components</a:t>
            </a:r>
          </a:p>
        </p:txBody>
      </p:sp>
      <p:sp>
        <p:nvSpPr>
          <p:cNvPr id="47" name="Content Placeholder 46">
            <a:extLst>
              <a:ext uri="{FF2B5EF4-FFF2-40B4-BE49-F238E27FC236}">
                <a16:creationId xmlns:a16="http://schemas.microsoft.com/office/drawing/2014/main" id="{EA3DE31F-A1AA-4392-8A50-553A795E90EE}"/>
              </a:ext>
            </a:extLst>
          </p:cNvPr>
          <p:cNvSpPr>
            <a:spLocks noGrp="1"/>
          </p:cNvSpPr>
          <p:nvPr>
            <p:ph idx="1"/>
          </p:nvPr>
        </p:nvSpPr>
        <p:spPr/>
        <p:txBody>
          <a:bodyPr/>
          <a:lstStyle/>
          <a:p>
            <a:r>
              <a:rPr lang="en-US" b="1" dirty="0"/>
              <a:t>Packs</a:t>
            </a:r>
            <a:r>
              <a:rPr lang="en-US" dirty="0"/>
              <a:t> can require other packs to be available:</a:t>
            </a:r>
          </a:p>
          <a:p>
            <a:endParaRPr lang="en-US" dirty="0"/>
          </a:p>
          <a:p>
            <a:endParaRPr lang="en-US" dirty="0"/>
          </a:p>
          <a:p>
            <a:pPr marL="0" indent="0">
              <a:buNone/>
            </a:pPr>
            <a:endParaRPr lang="en-US" dirty="0"/>
          </a:p>
          <a:p>
            <a:r>
              <a:rPr lang="en-US" b="1" dirty="0"/>
              <a:t>Components</a:t>
            </a:r>
            <a:r>
              <a:rPr lang="en-US" dirty="0"/>
              <a:t> can have dependencies on other components; either from the same or from other packs:</a:t>
            </a:r>
          </a:p>
        </p:txBody>
      </p:sp>
      <p:sp>
        <p:nvSpPr>
          <p:cNvPr id="5" name="Rectangle 4">
            <a:extLst>
              <a:ext uri="{FF2B5EF4-FFF2-40B4-BE49-F238E27FC236}">
                <a16:creationId xmlns:a16="http://schemas.microsoft.com/office/drawing/2014/main" id="{05188098-3C86-4459-B569-66FA982F4C77}"/>
              </a:ext>
            </a:extLst>
          </p:cNvPr>
          <p:cNvSpPr/>
          <p:nvPr/>
        </p:nvSpPr>
        <p:spPr bwMode="auto">
          <a:xfrm>
            <a:off x="492125"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A</a:t>
            </a:r>
          </a:p>
          <a:p>
            <a:pPr algn="ctr">
              <a:defRPr/>
            </a:pPr>
            <a:r>
              <a:rPr lang="en-US" sz="2400" dirty="0">
                <a:solidFill>
                  <a:sysClr val="windowText" lastClr="000000"/>
                </a:solidFill>
              </a:rPr>
              <a:t>Version n</a:t>
            </a:r>
            <a:endParaRPr lang="en-US" sz="2400" dirty="0">
              <a:solidFill>
                <a:sysClr val="windowText" lastClr="000000"/>
              </a:solidFill>
              <a:latin typeface="Courier New" pitchFamily="49" charset="0"/>
              <a:cs typeface="Courier New" pitchFamily="49" charset="0"/>
            </a:endParaRPr>
          </a:p>
        </p:txBody>
      </p:sp>
      <p:sp>
        <p:nvSpPr>
          <p:cNvPr id="6" name="Rectangle 5">
            <a:extLst>
              <a:ext uri="{FF2B5EF4-FFF2-40B4-BE49-F238E27FC236}">
                <a16:creationId xmlns:a16="http://schemas.microsoft.com/office/drawing/2014/main" id="{F1F19888-1B73-4F91-8803-652EA9B84767}"/>
              </a:ext>
            </a:extLst>
          </p:cNvPr>
          <p:cNvSpPr/>
          <p:nvPr/>
        </p:nvSpPr>
        <p:spPr bwMode="auto">
          <a:xfrm>
            <a:off x="5016000"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B</a:t>
            </a:r>
          </a:p>
          <a:p>
            <a:pPr algn="ctr">
              <a:defRPr/>
            </a:pPr>
            <a:r>
              <a:rPr lang="en-US" sz="2400" dirty="0">
                <a:solidFill>
                  <a:sysClr val="windowText" lastClr="000000"/>
                </a:solidFill>
              </a:rPr>
              <a:t>Version m</a:t>
            </a:r>
          </a:p>
        </p:txBody>
      </p:sp>
      <p:cxnSp>
        <p:nvCxnSpPr>
          <p:cNvPr id="8" name="Straight Arrow Connector 7">
            <a:extLst>
              <a:ext uri="{FF2B5EF4-FFF2-40B4-BE49-F238E27FC236}">
                <a16:creationId xmlns:a16="http://schemas.microsoft.com/office/drawing/2014/main" id="{D241A95B-96F2-4253-ACC6-54C86AD6670F}"/>
              </a:ext>
            </a:extLst>
          </p:cNvPr>
          <p:cNvCxnSpPr>
            <a:stCxn id="6" idx="1"/>
            <a:endCxn id="5" idx="3"/>
          </p:cNvCxnSpPr>
          <p:nvPr/>
        </p:nvCxnSpPr>
        <p:spPr>
          <a:xfrm flipH="1">
            <a:off x="2652125" y="2581372"/>
            <a:ext cx="23638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496F0D9-412A-4FAD-865F-213B27036879}"/>
              </a:ext>
            </a:extLst>
          </p:cNvPr>
          <p:cNvSpPr/>
          <p:nvPr/>
        </p:nvSpPr>
        <p:spPr bwMode="auto">
          <a:xfrm>
            <a:off x="49212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A, Version n</a:t>
            </a:r>
            <a:endParaRPr lang="en-US" sz="1600" dirty="0">
              <a:solidFill>
                <a:sysClr val="windowText" lastClr="000000"/>
              </a:solidFill>
              <a:latin typeface="Courier New" pitchFamily="49" charset="0"/>
              <a:cs typeface="Courier New" pitchFamily="49" charset="0"/>
            </a:endParaRPr>
          </a:p>
        </p:txBody>
      </p:sp>
      <p:sp>
        <p:nvSpPr>
          <p:cNvPr id="13" name="Rectangle 12">
            <a:extLst>
              <a:ext uri="{FF2B5EF4-FFF2-40B4-BE49-F238E27FC236}">
                <a16:creationId xmlns:a16="http://schemas.microsoft.com/office/drawing/2014/main" id="{267CBFD2-AB7A-4D35-94A1-A7455579B66A}"/>
              </a:ext>
            </a:extLst>
          </p:cNvPr>
          <p:cNvSpPr/>
          <p:nvPr/>
        </p:nvSpPr>
        <p:spPr>
          <a:xfrm>
            <a:off x="69301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4" name="Rectangle 13">
            <a:extLst>
              <a:ext uri="{FF2B5EF4-FFF2-40B4-BE49-F238E27FC236}">
                <a16:creationId xmlns:a16="http://schemas.microsoft.com/office/drawing/2014/main" id="{3141B33D-0B25-4EE9-AFE3-E076C05DA947}"/>
              </a:ext>
            </a:extLst>
          </p:cNvPr>
          <p:cNvSpPr/>
          <p:nvPr/>
        </p:nvSpPr>
        <p:spPr>
          <a:xfrm>
            <a:off x="235806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5" name="Rectangle 14">
            <a:extLst>
              <a:ext uri="{FF2B5EF4-FFF2-40B4-BE49-F238E27FC236}">
                <a16:creationId xmlns:a16="http://schemas.microsoft.com/office/drawing/2014/main" id="{6EDF132B-EADF-40B1-B4B0-698604E95840}"/>
              </a:ext>
            </a:extLst>
          </p:cNvPr>
          <p:cNvSpPr/>
          <p:nvPr/>
        </p:nvSpPr>
        <p:spPr>
          <a:xfrm>
            <a:off x="4023103" y="503218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sp>
        <p:nvSpPr>
          <p:cNvPr id="12" name="Rectangle 11">
            <a:extLst>
              <a:ext uri="{FF2B5EF4-FFF2-40B4-BE49-F238E27FC236}">
                <a16:creationId xmlns:a16="http://schemas.microsoft.com/office/drawing/2014/main" id="{21D78F45-7E28-4BC2-9871-C44FBF53A3BC}"/>
              </a:ext>
            </a:extLst>
          </p:cNvPr>
          <p:cNvSpPr/>
          <p:nvPr/>
        </p:nvSpPr>
        <p:spPr bwMode="auto">
          <a:xfrm>
            <a:off x="645534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B, Version m</a:t>
            </a:r>
            <a:endParaRPr lang="en-US" sz="1600" dirty="0">
              <a:solidFill>
                <a:sysClr val="windowText" lastClr="000000"/>
              </a:solidFill>
              <a:latin typeface="Courier New" pitchFamily="49" charset="0"/>
              <a:cs typeface="Courier New" pitchFamily="49" charset="0"/>
            </a:endParaRPr>
          </a:p>
        </p:txBody>
      </p:sp>
      <p:sp>
        <p:nvSpPr>
          <p:cNvPr id="16" name="Rectangle 15">
            <a:extLst>
              <a:ext uri="{FF2B5EF4-FFF2-40B4-BE49-F238E27FC236}">
                <a16:creationId xmlns:a16="http://schemas.microsoft.com/office/drawing/2014/main" id="{1C7D6E04-1133-4CD8-91AF-EB85FEAAAB5E}"/>
              </a:ext>
            </a:extLst>
          </p:cNvPr>
          <p:cNvSpPr/>
          <p:nvPr/>
        </p:nvSpPr>
        <p:spPr>
          <a:xfrm>
            <a:off x="665623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7" name="Rectangle 16">
            <a:extLst>
              <a:ext uri="{FF2B5EF4-FFF2-40B4-BE49-F238E27FC236}">
                <a16:creationId xmlns:a16="http://schemas.microsoft.com/office/drawing/2014/main" id="{620CDE0E-294A-4444-9E57-32A0720C0C94}"/>
              </a:ext>
            </a:extLst>
          </p:cNvPr>
          <p:cNvSpPr/>
          <p:nvPr/>
        </p:nvSpPr>
        <p:spPr>
          <a:xfrm>
            <a:off x="832128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8" name="Rectangle 17">
            <a:extLst>
              <a:ext uri="{FF2B5EF4-FFF2-40B4-BE49-F238E27FC236}">
                <a16:creationId xmlns:a16="http://schemas.microsoft.com/office/drawing/2014/main" id="{AB49F45A-9DEA-4BCE-9DDB-FCBFADF79DBA}"/>
              </a:ext>
            </a:extLst>
          </p:cNvPr>
          <p:cNvSpPr/>
          <p:nvPr/>
        </p:nvSpPr>
        <p:spPr>
          <a:xfrm>
            <a:off x="9986323" y="5017776"/>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cxnSp>
        <p:nvCxnSpPr>
          <p:cNvPr id="20" name="Connector: Elbow 19">
            <a:extLst>
              <a:ext uri="{FF2B5EF4-FFF2-40B4-BE49-F238E27FC236}">
                <a16:creationId xmlns:a16="http://schemas.microsoft.com/office/drawing/2014/main" id="{04BBAC81-F6B4-404D-851E-157A8F62CE41}"/>
              </a:ext>
            </a:extLst>
          </p:cNvPr>
          <p:cNvCxnSpPr>
            <a:stCxn id="17" idx="0"/>
            <a:endCxn id="14" idx="0"/>
          </p:cNvCxnSpPr>
          <p:nvPr/>
        </p:nvCxnSpPr>
        <p:spPr>
          <a:xfrm rot="16200000" flipV="1">
            <a:off x="6077671" y="2044221"/>
            <a:ext cx="12700" cy="5963220"/>
          </a:xfrm>
          <a:prstGeom prst="bentConnector3">
            <a:avLst>
              <a:gd name="adj1" fmla="val 5816843"/>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951E4FF-EF1B-47AD-83DD-69457E768190}"/>
              </a:ext>
            </a:extLst>
          </p:cNvPr>
          <p:cNvCxnSpPr>
            <a:stCxn id="15" idx="2"/>
            <a:endCxn id="18" idx="2"/>
          </p:cNvCxnSpPr>
          <p:nvPr/>
        </p:nvCxnSpPr>
        <p:spPr>
          <a:xfrm rot="5400000" flipH="1" flipV="1">
            <a:off x="7735510" y="2691369"/>
            <a:ext cx="14405" cy="5963220"/>
          </a:xfrm>
          <a:prstGeom prst="bentConnector3">
            <a:avLst>
              <a:gd name="adj1" fmla="val -3190614"/>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1DD7011-82AD-48BE-B383-6BD10C8390B7}"/>
              </a:ext>
            </a:extLst>
          </p:cNvPr>
          <p:cNvCxnSpPr>
            <a:stCxn id="17" idx="1"/>
            <a:endCxn id="16" idx="3"/>
          </p:cNvCxnSpPr>
          <p:nvPr/>
        </p:nvCxnSpPr>
        <p:spPr>
          <a:xfrm flipH="1">
            <a:off x="8132239" y="5349831"/>
            <a:ext cx="189042" cy="0"/>
          </a:xfrm>
          <a:prstGeom prst="straightConnector1">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8212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64AD37-FA14-401A-A3C0-8918658AF4E3}"/>
              </a:ext>
            </a:extLst>
          </p:cNvPr>
          <p:cNvSpPr/>
          <p:nvPr/>
        </p:nvSpPr>
        <p:spPr>
          <a:xfrm>
            <a:off x="588475" y="1312321"/>
            <a:ext cx="5295184" cy="4534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1B3104-D8E9-4A24-9F38-BDA6C0DFF7B6}"/>
              </a:ext>
            </a:extLst>
          </p:cNvPr>
          <p:cNvSpPr/>
          <p:nvPr/>
        </p:nvSpPr>
        <p:spPr>
          <a:xfrm>
            <a:off x="4263088"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26" name="Rectangle 25">
            <a:extLst>
              <a:ext uri="{FF2B5EF4-FFF2-40B4-BE49-F238E27FC236}">
                <a16:creationId xmlns:a16="http://schemas.microsoft.com/office/drawing/2014/main" id="{89396F34-D4C1-4D91-8978-7D7A0153AFD4}"/>
              </a:ext>
            </a:extLst>
          </p:cNvPr>
          <p:cNvSpPr/>
          <p:nvPr/>
        </p:nvSpPr>
        <p:spPr>
          <a:xfrm>
            <a:off x="2412738" y="4710766"/>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 name="Rectangle 3">
            <a:extLst>
              <a:ext uri="{FF2B5EF4-FFF2-40B4-BE49-F238E27FC236}">
                <a16:creationId xmlns:a16="http://schemas.microsoft.com/office/drawing/2014/main" id="{D3022A3B-8B4C-4B9B-95D2-86AE594E107B}"/>
              </a:ext>
            </a:extLst>
          </p:cNvPr>
          <p:cNvSpPr/>
          <p:nvPr/>
        </p:nvSpPr>
        <p:spPr>
          <a:xfrm>
            <a:off x="588476" y="1614400"/>
            <a:ext cx="5295184" cy="2772962"/>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a:t>
            </a:r>
          </a:p>
          <a:p>
            <a:r>
              <a:rPr lang="en-US" sz="2000" dirty="0">
                <a:solidFill>
                  <a:schemeClr val="bg1"/>
                </a:solidFill>
              </a:rPr>
              <a:t>component</a:t>
            </a:r>
          </a:p>
        </p:txBody>
      </p:sp>
      <p:sp>
        <p:nvSpPr>
          <p:cNvPr id="53" name="Rectangle 52">
            <a:extLst>
              <a:ext uri="{FF2B5EF4-FFF2-40B4-BE49-F238E27FC236}">
                <a16:creationId xmlns:a16="http://schemas.microsoft.com/office/drawing/2014/main" id="{F3D54AAF-60E8-439F-8259-41A31ABB82FA}"/>
              </a:ext>
            </a:extLst>
          </p:cNvPr>
          <p:cNvSpPr/>
          <p:nvPr/>
        </p:nvSpPr>
        <p:spPr>
          <a:xfrm>
            <a:off x="869865" y="3411744"/>
            <a:ext cx="4836343"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a:xfrm>
            <a:off x="492125" y="240954"/>
            <a:ext cx="11180763" cy="666750"/>
          </a:xfrm>
        </p:spPr>
        <p:txBody>
          <a:bodyPr/>
          <a:lstStyle/>
          <a:p>
            <a:r>
              <a:rPr lang="en-US" dirty="0"/>
              <a:t>Central API Interface definition for software components</a:t>
            </a:r>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6212284" y="1380632"/>
            <a:ext cx="5569406" cy="4044222"/>
          </a:xfrm>
        </p:spPr>
        <p:txBody>
          <a:bodyPr/>
          <a:lstStyle/>
          <a:p>
            <a:pPr marL="0" indent="0">
              <a:buNone/>
            </a:pPr>
            <a:r>
              <a:rPr lang="en-GB" sz="2000" dirty="0"/>
              <a:t>A common problem: API headers evolve over time. </a:t>
            </a:r>
          </a:p>
          <a:p>
            <a:pPr marL="0" indent="0">
              <a:buNone/>
            </a:pPr>
            <a:r>
              <a:rPr lang="en-GB" sz="2000" dirty="0"/>
              <a:t>A central </a:t>
            </a:r>
            <a:r>
              <a:rPr lang="en-GB" sz="2000" dirty="0">
                <a:hlinkClick r:id="rId3"/>
              </a:rPr>
              <a:t>API</a:t>
            </a:r>
            <a:r>
              <a:rPr lang="en-GB" sz="2000" dirty="0"/>
              <a:t> definition shares header file and documentation of an </a:t>
            </a:r>
            <a:r>
              <a:rPr lang="en-GB" sz="2000" dirty="0">
                <a:hlinkClick r:id="rId4"/>
              </a:rPr>
              <a:t>API interface</a:t>
            </a:r>
            <a:r>
              <a:rPr lang="en-GB" sz="2000" dirty="0"/>
              <a:t> across multiple other software components to ensure consistency.</a:t>
            </a:r>
          </a:p>
          <a:p>
            <a:pPr marL="0" indent="0">
              <a:buNone/>
            </a:pPr>
            <a:r>
              <a:rPr lang="en-GB" sz="2000" dirty="0"/>
              <a:t>The </a:t>
            </a:r>
            <a:r>
              <a:rPr lang="en-GB" sz="2000" dirty="0">
                <a:hlinkClick r:id="rId4"/>
              </a:rPr>
              <a:t>API interface</a:t>
            </a:r>
            <a:r>
              <a:rPr lang="en-GB" sz="2000" dirty="0"/>
              <a:t> is distributed separate or as part of the software component that consumes this interface. The API header file is therefore.</a:t>
            </a:r>
          </a:p>
          <a:p>
            <a:pPr marL="0" indent="0">
              <a:buNone/>
            </a:pPr>
            <a:r>
              <a:rPr lang="en-US" sz="2000" dirty="0"/>
              <a:t>An example is the </a:t>
            </a:r>
            <a:r>
              <a:rPr lang="en-US" sz="2000" dirty="0">
                <a:hlinkClick r:id="rId5"/>
              </a:rPr>
              <a:t>CMSIS-Driver pack</a:t>
            </a:r>
            <a:r>
              <a:rPr lang="en-US" sz="2000" dirty="0"/>
              <a:t> that contains various Ethernet and Flash drivers – all compatible with the CMSIS-Driver APIs that are published in the CMSIS Pack.</a:t>
            </a:r>
            <a:endParaRPr lang="en-GB" sz="2000" dirty="0"/>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2507421" y="1937494"/>
            <a:ext cx="1476000" cy="60857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2508671" y="272899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V="1">
            <a:off x="3246672" y="1328925"/>
            <a:ext cx="0" cy="6085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2789B9A-EEA4-4577-8CE4-BC9DE5A4D2CE}"/>
              </a:ext>
            </a:extLst>
          </p:cNvPr>
          <p:cNvSpPr txBox="1"/>
          <p:nvPr/>
        </p:nvSpPr>
        <p:spPr>
          <a:xfrm>
            <a:off x="3427269" y="1328204"/>
            <a:ext cx="1112303" cy="2492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kern="1200" dirty="0">
                <a:solidFill>
                  <a:schemeClr val="tx2"/>
                </a:solidFill>
                <a:latin typeface="+mn-lt"/>
                <a:ea typeface="+mn-ea"/>
                <a:cs typeface="+mn-cs"/>
              </a:rPr>
              <a:t>Interfaces</a:t>
            </a:r>
          </a:p>
        </p:txBody>
      </p:sp>
      <p:sp>
        <p:nvSpPr>
          <p:cNvPr id="19" name="Snip Single Corner Rectangle 8">
            <a:extLst>
              <a:ext uri="{FF2B5EF4-FFF2-40B4-BE49-F238E27FC236}">
                <a16:creationId xmlns:a16="http://schemas.microsoft.com/office/drawing/2014/main" id="{3F551575-6118-471B-9401-411A3F399F2A}"/>
              </a:ext>
            </a:extLst>
          </p:cNvPr>
          <p:cNvSpPr/>
          <p:nvPr/>
        </p:nvSpPr>
        <p:spPr bwMode="auto">
          <a:xfrm>
            <a:off x="2508671" y="351314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23" name="Rectangle 22">
            <a:extLst>
              <a:ext uri="{FF2B5EF4-FFF2-40B4-BE49-F238E27FC236}">
                <a16:creationId xmlns:a16="http://schemas.microsoft.com/office/drawing/2014/main" id="{8A6FE7DF-1288-418E-92D8-2E73F4F52F95}"/>
              </a:ext>
            </a:extLst>
          </p:cNvPr>
          <p:cNvSpPr/>
          <p:nvPr/>
        </p:nvSpPr>
        <p:spPr>
          <a:xfrm>
            <a:off x="588475"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24" name="Snip Single Corner Rectangle 8">
            <a:extLst>
              <a:ext uri="{FF2B5EF4-FFF2-40B4-BE49-F238E27FC236}">
                <a16:creationId xmlns:a16="http://schemas.microsoft.com/office/drawing/2014/main" id="{F5F7AAFE-B1C4-4700-951A-BA4710228F12}"/>
              </a:ext>
            </a:extLst>
          </p:cNvPr>
          <p:cNvSpPr/>
          <p:nvPr/>
        </p:nvSpPr>
        <p:spPr bwMode="auto">
          <a:xfrm>
            <a:off x="740950" y="4934406"/>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2" name="Straight Arrow Connector 21">
            <a:extLst>
              <a:ext uri="{FF2B5EF4-FFF2-40B4-BE49-F238E27FC236}">
                <a16:creationId xmlns:a16="http://schemas.microsoft.com/office/drawing/2014/main" id="{E36F0FC6-524F-4D6D-9B47-72A89C6919C4}"/>
              </a:ext>
            </a:extLst>
          </p:cNvPr>
          <p:cNvCxnSpPr>
            <a:cxnSpLocks/>
            <a:stCxn id="24" idx="3"/>
            <a:endCxn id="19" idx="1"/>
          </p:cNvCxnSpPr>
          <p:nvPr/>
        </p:nvCxnSpPr>
        <p:spPr>
          <a:xfrm flipV="1">
            <a:off x="1398044" y="4124417"/>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Snip Single Corner Rectangle 8">
            <a:extLst>
              <a:ext uri="{FF2B5EF4-FFF2-40B4-BE49-F238E27FC236}">
                <a16:creationId xmlns:a16="http://schemas.microsoft.com/office/drawing/2014/main" id="{398BAFA4-838A-4106-9D41-EBD624F3CC5C}"/>
              </a:ext>
            </a:extLst>
          </p:cNvPr>
          <p:cNvSpPr/>
          <p:nvPr/>
        </p:nvSpPr>
        <p:spPr bwMode="auto">
          <a:xfrm>
            <a:off x="258667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6" name="Snip Single Corner Rectangle 8">
            <a:extLst>
              <a:ext uri="{FF2B5EF4-FFF2-40B4-BE49-F238E27FC236}">
                <a16:creationId xmlns:a16="http://schemas.microsoft.com/office/drawing/2014/main" id="{5AA4E542-6816-412F-910C-FAFFE9C4DDA9}"/>
              </a:ext>
            </a:extLst>
          </p:cNvPr>
          <p:cNvSpPr/>
          <p:nvPr/>
        </p:nvSpPr>
        <p:spPr bwMode="auto">
          <a:xfrm>
            <a:off x="439409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48" name="Straight Arrow Connector 47">
            <a:extLst>
              <a:ext uri="{FF2B5EF4-FFF2-40B4-BE49-F238E27FC236}">
                <a16:creationId xmlns:a16="http://schemas.microsoft.com/office/drawing/2014/main" id="{FD6DB33E-12A8-48CB-B108-07168248A9FC}"/>
              </a:ext>
            </a:extLst>
          </p:cNvPr>
          <p:cNvCxnSpPr>
            <a:cxnSpLocks/>
            <a:stCxn id="46" idx="3"/>
            <a:endCxn id="19" idx="1"/>
          </p:cNvCxnSpPr>
          <p:nvPr/>
        </p:nvCxnSpPr>
        <p:spPr>
          <a:xfrm flipH="1" flipV="1">
            <a:off x="3246671" y="4124417"/>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31B1AEF-9A79-42D9-873D-FD90883784F4}"/>
              </a:ext>
            </a:extLst>
          </p:cNvPr>
          <p:cNvCxnSpPr>
            <a:cxnSpLocks/>
            <a:stCxn id="43" idx="3"/>
            <a:endCxn id="19" idx="1"/>
          </p:cNvCxnSpPr>
          <p:nvPr/>
        </p:nvCxnSpPr>
        <p:spPr>
          <a:xfrm flipV="1">
            <a:off x="3243772" y="4124417"/>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Snip Single Corner Rectangle 8">
            <a:extLst>
              <a:ext uri="{FF2B5EF4-FFF2-40B4-BE49-F238E27FC236}">
                <a16:creationId xmlns:a16="http://schemas.microsoft.com/office/drawing/2014/main" id="{A8696E9E-9E22-4281-A720-A96D7C60359E}"/>
              </a:ext>
            </a:extLst>
          </p:cNvPr>
          <p:cNvSpPr/>
          <p:nvPr/>
        </p:nvSpPr>
        <p:spPr bwMode="auto">
          <a:xfrm>
            <a:off x="4143337" y="3529991"/>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spTree>
    <p:extLst>
      <p:ext uri="{BB962C8B-B14F-4D97-AF65-F5344CB8AC3E}">
        <p14:creationId xmlns:p14="http://schemas.microsoft.com/office/powerpoint/2010/main" val="2294067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32020" y="1212527"/>
            <a:ext cx="2293229" cy="12763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options for AC6, GCC, IAR, LLVM</a:t>
            </a:r>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08705"/>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a:solidFill>
                  <a:srgbClr val="333E48"/>
                </a:solidFill>
                <a:latin typeface="Calibri"/>
                <a:ea typeface="ＭＳ Ｐゴシック" panose="020B0600070205080204" pitchFamily="34" charset="-128"/>
              </a:rPr>
              <a:t>c</a:t>
            </a:r>
            <a:r>
              <a:rPr kumimoji="0" lang="en-US" sz="1800" b="1"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solution </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5298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168908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763273"/>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101236"/>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07407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73598" y="1638297"/>
            <a:ext cx="1786691" cy="1136217"/>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r"/>
            <a:r>
              <a:rPr lang="en-US" dirty="0"/>
              <a:t>                       </a:t>
            </a:r>
            <a:r>
              <a:rPr lang="en-US" sz="1200" dirty="0"/>
              <a:t>legacy</a:t>
            </a: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16415" y="2878536"/>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224966" y="5247270"/>
            <a:ext cx="498916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D5B674A0-813F-75ED-5461-A29A125B9686}"/>
              </a:ext>
            </a:extLst>
          </p:cNvPr>
          <p:cNvSpPr/>
          <p:nvPr/>
        </p:nvSpPr>
        <p:spPr>
          <a:xfrm>
            <a:off x="6832020" y="3854137"/>
            <a:ext cx="2293229" cy="13202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Pack lock and context selection for build</a:t>
            </a:r>
          </a:p>
        </p:txBody>
      </p:sp>
      <p:cxnSp>
        <p:nvCxnSpPr>
          <p:cNvPr id="4" name="Straight Arrow Connector 3">
            <a:extLst>
              <a:ext uri="{FF2B5EF4-FFF2-40B4-BE49-F238E27FC236}">
                <a16:creationId xmlns:a16="http://schemas.microsoft.com/office/drawing/2014/main" id="{BB5F8D21-824B-36AB-951D-435AED871410}"/>
              </a:ext>
            </a:extLst>
          </p:cNvPr>
          <p:cNvCxnSpPr>
            <a:cxnSpLocks/>
          </p:cNvCxnSpPr>
          <p:nvPr/>
        </p:nvCxnSpPr>
        <p:spPr>
          <a:xfrm flipV="1">
            <a:off x="7996142" y="3675669"/>
            <a:ext cx="0" cy="407400"/>
          </a:xfrm>
          <a:prstGeom prst="straightConnector1">
            <a:avLst/>
          </a:prstGeom>
          <a:ln w="3810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Flowchart: Multidocument 4">
            <a:extLst>
              <a:ext uri="{FF2B5EF4-FFF2-40B4-BE49-F238E27FC236}">
                <a16:creationId xmlns:a16="http://schemas.microsoft.com/office/drawing/2014/main" id="{379F3B30-50FF-0D49-5BDF-F553D2089296}"/>
              </a:ext>
            </a:extLst>
          </p:cNvPr>
          <p:cNvSpPr/>
          <p:nvPr/>
        </p:nvSpPr>
        <p:spPr>
          <a:xfrm>
            <a:off x="7258960" y="4083069"/>
            <a:ext cx="1506033" cy="853401"/>
          </a:xfrm>
          <a:prstGeom prst="flowChartMulti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rgbClr val="FFFFFF"/>
                </a:solidFill>
                <a:latin typeface="Calibri"/>
              </a:rPr>
              <a:t>*.</a:t>
            </a:r>
            <a:r>
              <a:rPr lang="en-US" sz="1200" dirty="0" err="1">
                <a:solidFill>
                  <a:srgbClr val="FFFFFF"/>
                </a:solidFill>
                <a:latin typeface="Calibri"/>
              </a:rPr>
              <a:t>cbuild-pack.yml</a:t>
            </a:r>
            <a:br>
              <a:rPr lang="en-US" sz="1200" dirty="0">
                <a:solidFill>
                  <a:srgbClr val="FFFFFF"/>
                </a:solidFill>
                <a:latin typeface="Calibri"/>
              </a:rPr>
            </a:br>
            <a:r>
              <a:rPr lang="en-US" sz="1200" dirty="0">
                <a:solidFill>
                  <a:srgbClr val="FFFFFF"/>
                </a:solidFill>
                <a:latin typeface="Calibri"/>
              </a:rPr>
              <a:t>*.</a:t>
            </a:r>
            <a:r>
              <a:rPr lang="en-US" sz="1200" dirty="0" err="1">
                <a:solidFill>
                  <a:srgbClr val="FFFFFF"/>
                </a:solidFill>
                <a:latin typeface="Calibri"/>
              </a:rPr>
              <a:t>cbuild-set.yml</a:t>
            </a:r>
            <a:endParaRPr lang="en-GB" sz="1200" dirty="0">
              <a:solidFill>
                <a:srgbClr val="FFFFFF"/>
              </a:solidFill>
              <a:latin typeface="Calibri"/>
            </a:endParaRPr>
          </a:p>
        </p:txBody>
      </p:sp>
    </p:spTree>
    <p:extLst>
      <p:ext uri="{BB962C8B-B14F-4D97-AF65-F5344CB8AC3E}">
        <p14:creationId xmlns:p14="http://schemas.microsoft.com/office/powerpoint/2010/main" val="2469813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5F78-6B79-4924-98AF-FCAE71D0F670}"/>
              </a:ext>
            </a:extLst>
          </p:cNvPr>
          <p:cNvSpPr>
            <a:spLocks noGrp="1"/>
          </p:cNvSpPr>
          <p:nvPr>
            <p:ph type="title"/>
          </p:nvPr>
        </p:nvSpPr>
        <p:spPr/>
        <p:txBody>
          <a:bodyPr/>
          <a:lstStyle/>
          <a:p>
            <a:r>
              <a:rPr lang="en-US" dirty="0"/>
              <a:t>API components</a:t>
            </a:r>
          </a:p>
        </p:txBody>
      </p:sp>
      <p:sp>
        <p:nvSpPr>
          <p:cNvPr id="3" name="Content Placeholder 2">
            <a:extLst>
              <a:ext uri="{FF2B5EF4-FFF2-40B4-BE49-F238E27FC236}">
                <a16:creationId xmlns:a16="http://schemas.microsoft.com/office/drawing/2014/main" id="{1DBE1937-13F2-46E2-AE20-3E9C3171D2E0}"/>
              </a:ext>
            </a:extLst>
          </p:cNvPr>
          <p:cNvSpPr>
            <a:spLocks noGrp="1"/>
          </p:cNvSpPr>
          <p:nvPr>
            <p:ph idx="1"/>
          </p:nvPr>
        </p:nvSpPr>
        <p:spPr/>
        <p:txBody>
          <a:bodyPr/>
          <a:lstStyle/>
          <a:p>
            <a:r>
              <a:rPr lang="en-GB" dirty="0"/>
              <a:t>An API is a special form of a software component that only defines a C/C++ Application Programming Interface (API).</a:t>
            </a:r>
          </a:p>
          <a:p>
            <a:r>
              <a:rPr lang="en-GB" dirty="0"/>
              <a:t>An API does not contain the actual implementation (usually provided by source code or library files) and cannot be selected in a development tool. One example is the CMSIS-RTOS API, which is specified as part of CMSIS. However, the actual RTOS implementation is provided by different vendors.</a:t>
            </a:r>
          </a:p>
          <a:p>
            <a:r>
              <a:rPr lang="en-GB" dirty="0"/>
              <a:t>An API consists of a name, a brief description as well as one or more header files. It references a document containing the specification of the API.</a:t>
            </a:r>
            <a:endParaRPr lang="en-US" dirty="0"/>
          </a:p>
        </p:txBody>
      </p:sp>
    </p:spTree>
    <p:extLst>
      <p:ext uri="{BB962C8B-B14F-4D97-AF65-F5344CB8AC3E}">
        <p14:creationId xmlns:p14="http://schemas.microsoft.com/office/powerpoint/2010/main" val="25215267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6081032" y="154632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6081034" y="3909456"/>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6081032" y="5091021"/>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6081032"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8826510"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3335554" y="27278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492125" y="5970134"/>
            <a:ext cx="2340000" cy="360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Vendor 1 Pack</a:t>
            </a:r>
          </a:p>
        </p:txBody>
      </p:sp>
      <p:sp>
        <p:nvSpPr>
          <p:cNvPr id="14" name="Rectangle 13">
            <a:extLst>
              <a:ext uri="{FF2B5EF4-FFF2-40B4-BE49-F238E27FC236}">
                <a16:creationId xmlns:a16="http://schemas.microsoft.com/office/drawing/2014/main" id="{84D731BA-FED1-47F7-8C06-A0F55512B766}"/>
              </a:ext>
            </a:extLst>
          </p:cNvPr>
          <p:cNvSpPr/>
          <p:nvPr/>
        </p:nvSpPr>
        <p:spPr>
          <a:xfrm>
            <a:off x="492125" y="4563646"/>
            <a:ext cx="2340000"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492125" y="5031646"/>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492125" y="5500890"/>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3335554" y="39094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3335554" y="5091021"/>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stCxn id="5" idx="2"/>
            <a:endCxn id="9" idx="0"/>
          </p:cNvCxnSpPr>
          <p:nvPr/>
        </p:nvCxnSpPr>
        <p:spPr>
          <a:xfrm rot="16200000" flipH="1">
            <a:off x="8320989"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6948250" y="2425108"/>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stCxn id="5" idx="2"/>
            <a:endCxn id="10" idx="0"/>
          </p:cNvCxnSpPr>
          <p:nvPr/>
        </p:nvCxnSpPr>
        <p:spPr>
          <a:xfrm rot="5400000">
            <a:off x="5575511"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4505554" y="33038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4505554" y="44854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7251032" y="33038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7251032" y="44854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8421032" y="30158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912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an NXP LPC54108 without MAC</a:t>
            </a:r>
          </a:p>
        </p:txBody>
      </p:sp>
      <p:sp>
        <p:nvSpPr>
          <p:cNvPr id="5" name="Rectangle 4">
            <a:extLst>
              <a:ext uri="{FF2B5EF4-FFF2-40B4-BE49-F238E27FC236}">
                <a16:creationId xmlns:a16="http://schemas.microsoft.com/office/drawing/2014/main" id="{2AA7B0B0-3AE9-45DB-A4D8-D92136B99785}"/>
              </a:ext>
            </a:extLst>
          </p:cNvPr>
          <p:cNvSpPr/>
          <p:nvPr/>
        </p:nvSpPr>
        <p:spPr>
          <a:xfrm>
            <a:off x="3579664" y="163907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Network:Socket:TCP</a:t>
            </a:r>
            <a:endParaRPr lang="en-US" sz="1600" dirty="0"/>
          </a:p>
        </p:txBody>
      </p:sp>
      <p:sp>
        <p:nvSpPr>
          <p:cNvPr id="6" name="Rectangle 5">
            <a:extLst>
              <a:ext uri="{FF2B5EF4-FFF2-40B4-BE49-F238E27FC236}">
                <a16:creationId xmlns:a16="http://schemas.microsoft.com/office/drawing/2014/main" id="{DB662597-993E-4F7F-98C7-AD870E6F9CC5}"/>
              </a:ext>
            </a:extLst>
          </p:cNvPr>
          <p:cNvSpPr/>
          <p:nvPr/>
        </p:nvSpPr>
        <p:spPr>
          <a:xfrm>
            <a:off x="3582634" y="3995856"/>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Ethernet MAC and PHY</a:t>
            </a:r>
          </a:p>
        </p:txBody>
      </p:sp>
      <p:sp>
        <p:nvSpPr>
          <p:cNvPr id="7" name="Rectangle 6">
            <a:extLst>
              <a:ext uri="{FF2B5EF4-FFF2-40B4-BE49-F238E27FC236}">
                <a16:creationId xmlns:a16="http://schemas.microsoft.com/office/drawing/2014/main" id="{FAD5EBF3-1BAD-4301-8965-FB78A5B4C097}"/>
              </a:ext>
            </a:extLst>
          </p:cNvPr>
          <p:cNvSpPr/>
          <p:nvPr/>
        </p:nvSpPr>
        <p:spPr>
          <a:xfrm>
            <a:off x="3582632"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 SPI</a:t>
            </a:r>
          </a:p>
        </p:txBody>
      </p:sp>
      <p:sp>
        <p:nvSpPr>
          <p:cNvPr id="8" name="Rectangle 7">
            <a:extLst>
              <a:ext uri="{FF2B5EF4-FFF2-40B4-BE49-F238E27FC236}">
                <a16:creationId xmlns:a16="http://schemas.microsoft.com/office/drawing/2014/main" id="{5F559EC6-3CEC-4D25-B715-B8E89680E8C5}"/>
              </a:ext>
            </a:extLst>
          </p:cNvPr>
          <p:cNvSpPr/>
          <p:nvPr/>
        </p:nvSpPr>
        <p:spPr>
          <a:xfrm>
            <a:off x="3582632"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Network:Interface:ETH</a:t>
            </a:r>
            <a:endParaRPr lang="en-US" sz="1600" dirty="0"/>
          </a:p>
        </p:txBody>
      </p:sp>
      <p:sp>
        <p:nvSpPr>
          <p:cNvPr id="9" name="Rectangle 8">
            <a:extLst>
              <a:ext uri="{FF2B5EF4-FFF2-40B4-BE49-F238E27FC236}">
                <a16:creationId xmlns:a16="http://schemas.microsoft.com/office/drawing/2014/main" id="{B207CCC3-4ED3-4808-AC5F-679961343F18}"/>
              </a:ext>
            </a:extLst>
          </p:cNvPr>
          <p:cNvSpPr/>
          <p:nvPr/>
        </p:nvSpPr>
        <p:spPr>
          <a:xfrm>
            <a:off x="6328110"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p>
          <a:p>
            <a:r>
              <a:rPr lang="en-US" sz="1600" dirty="0"/>
              <a:t>  </a:t>
            </a:r>
            <a:r>
              <a:rPr lang="en-US" sz="1600" dirty="0" err="1"/>
              <a:t>Network:CORE</a:t>
            </a:r>
            <a:endParaRPr lang="en-US" sz="1600" dirty="0"/>
          </a:p>
        </p:txBody>
      </p:sp>
      <p:sp>
        <p:nvSpPr>
          <p:cNvPr id="10" name="Rectangle 9">
            <a:extLst>
              <a:ext uri="{FF2B5EF4-FFF2-40B4-BE49-F238E27FC236}">
                <a16:creationId xmlns:a16="http://schemas.microsoft.com/office/drawing/2014/main" id="{2CDE035B-84AF-42A2-B82A-010BB662026D}"/>
              </a:ext>
            </a:extLst>
          </p:cNvPr>
          <p:cNvSpPr/>
          <p:nvPr/>
        </p:nvSpPr>
        <p:spPr>
          <a:xfrm>
            <a:off x="837154" y="28142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CMSIS:CMSIS-RTOS2:RTX</a:t>
            </a:r>
          </a:p>
        </p:txBody>
      </p:sp>
      <p:sp>
        <p:nvSpPr>
          <p:cNvPr id="13" name="Rectangle 12">
            <a:extLst>
              <a:ext uri="{FF2B5EF4-FFF2-40B4-BE49-F238E27FC236}">
                <a16:creationId xmlns:a16="http://schemas.microsoft.com/office/drawing/2014/main" id="{DF483133-57B3-4A5B-8C13-C8965A2AE528}"/>
              </a:ext>
            </a:extLst>
          </p:cNvPr>
          <p:cNvSpPr/>
          <p:nvPr/>
        </p:nvSpPr>
        <p:spPr>
          <a:xfrm>
            <a:off x="6741724" y="5854934"/>
            <a:ext cx="3799075" cy="360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1724" y="4448446"/>
            <a:ext cx="3799075"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1724" y="4916446"/>
            <a:ext cx="3799075"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1724" y="5385690"/>
            <a:ext cx="3799075"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837154" y="39958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837154"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Device:Startup</a:t>
            </a:r>
            <a:endParaRPr lang="en-US" sz="1600"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824280" y="1140460"/>
            <a:ext cx="599215" cy="2748446"/>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cxnSpLocks/>
            <a:endCxn id="8" idx="0"/>
          </p:cNvCxnSpPr>
          <p:nvPr/>
        </p:nvCxnSpPr>
        <p:spPr>
          <a:xfrm rot="5400000">
            <a:off x="4456201" y="2511507"/>
            <a:ext cx="599215" cy="6352"/>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3078802" y="1143428"/>
            <a:ext cx="599215" cy="274251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2007154" y="33902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2007154" y="45718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cxnSpLocks/>
            <a:stCxn id="8" idx="2"/>
            <a:endCxn id="6" idx="0"/>
          </p:cNvCxnSpPr>
          <p:nvPr/>
        </p:nvCxnSpPr>
        <p:spPr>
          <a:xfrm>
            <a:off x="4752632" y="33902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752632" y="45718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cxnSpLocks/>
            <a:stCxn id="8" idx="3"/>
            <a:endCxn id="9" idx="1"/>
          </p:cNvCxnSpPr>
          <p:nvPr/>
        </p:nvCxnSpPr>
        <p:spPr>
          <a:xfrm>
            <a:off x="5922632" y="31022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5819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D59C-BB6D-42FE-A3A5-D019DC03E4FF}"/>
              </a:ext>
            </a:extLst>
          </p:cNvPr>
          <p:cNvSpPr>
            <a:spLocks noGrp="1"/>
          </p:cNvSpPr>
          <p:nvPr>
            <p:ph type="title"/>
          </p:nvPr>
        </p:nvSpPr>
        <p:spPr/>
        <p:txBody>
          <a:bodyPr/>
          <a:lstStyle/>
          <a:p>
            <a:r>
              <a:rPr lang="en-US" dirty="0"/>
              <a:t>Managing software components in a project</a:t>
            </a:r>
          </a:p>
        </p:txBody>
      </p:sp>
      <p:sp>
        <p:nvSpPr>
          <p:cNvPr id="3" name="Text Placeholder 2">
            <a:extLst>
              <a:ext uri="{FF2B5EF4-FFF2-40B4-BE49-F238E27FC236}">
                <a16:creationId xmlns:a16="http://schemas.microsoft.com/office/drawing/2014/main" id="{3FCC22BB-A86D-4681-922B-6B604BB6113F}"/>
              </a:ext>
            </a:extLst>
          </p:cNvPr>
          <p:cNvSpPr>
            <a:spLocks noGrp="1"/>
          </p:cNvSpPr>
          <p:nvPr>
            <p:ph type="body" sz="quarter" idx="13"/>
          </p:nvPr>
        </p:nvSpPr>
        <p:spPr/>
        <p:txBody>
          <a:bodyPr/>
          <a:lstStyle/>
          <a:p>
            <a:r>
              <a:rPr lang="en-US" dirty="0"/>
              <a:t>Pack manager creates </a:t>
            </a:r>
            <a:r>
              <a:rPr lang="en-US" dirty="0" err="1"/>
              <a:t>RTE_Components.h</a:t>
            </a:r>
            <a:r>
              <a:rPr lang="en-US" dirty="0"/>
              <a:t> header file</a:t>
            </a:r>
          </a:p>
        </p:txBody>
      </p:sp>
      <p:sp>
        <p:nvSpPr>
          <p:cNvPr id="4" name="Content Placeholder 3">
            <a:extLst>
              <a:ext uri="{FF2B5EF4-FFF2-40B4-BE49-F238E27FC236}">
                <a16:creationId xmlns:a16="http://schemas.microsoft.com/office/drawing/2014/main" id="{582F8A5D-C2FA-4986-AF3D-208CFCB73F21}"/>
              </a:ext>
            </a:extLst>
          </p:cNvPr>
          <p:cNvSpPr>
            <a:spLocks noGrp="1"/>
          </p:cNvSpPr>
          <p:nvPr>
            <p:ph idx="1"/>
          </p:nvPr>
        </p:nvSpPr>
        <p:spPr/>
        <p:txBody>
          <a:bodyPr/>
          <a:lstStyle/>
          <a:p>
            <a:pPr marL="0" indent="0">
              <a:buNone/>
            </a:pPr>
            <a:r>
              <a:rPr lang="en-US" dirty="0" err="1"/>
              <a:t>RTE_Components.h</a:t>
            </a:r>
            <a:r>
              <a:rPr lang="en-US" dirty="0"/>
              <a:t> is an inventory file that contains:</a:t>
            </a:r>
          </a:p>
          <a:p>
            <a:r>
              <a:rPr lang="en-US" dirty="0" err="1"/>
              <a:t>CMSIS_device_header</a:t>
            </a:r>
            <a:r>
              <a:rPr lang="en-US" dirty="0"/>
              <a:t> #define for generic access to the selected device’s header file</a:t>
            </a:r>
          </a:p>
          <a:p>
            <a:r>
              <a:rPr lang="en-US" dirty="0"/>
              <a:t>All defines that are generated out of components from PDSC files:</a:t>
            </a:r>
          </a:p>
          <a:p>
            <a:pPr marL="0" lvl="0" indent="0" eaLnBrk="0" hangingPunct="0">
              <a:spcBef>
                <a:spcPct val="0"/>
              </a:spcBef>
              <a:spcAft>
                <a:spcPct val="0"/>
              </a:spcAft>
              <a:buClrTx/>
              <a:buNone/>
            </a:pPr>
            <a:r>
              <a:rPr lang="en-US" sz="1200" b="1" dirty="0">
                <a:solidFill>
                  <a:srgbClr val="0000FF"/>
                </a:solidFill>
                <a:latin typeface="Courier New" panose="02070309020205020404" pitchFamily="49" charset="0"/>
                <a:ea typeface="ＭＳ Ｐゴシック" panose="020B0600070205080204" pitchFamily="34" charset="-128"/>
                <a:cs typeface="+mn-cs"/>
              </a:rPr>
              <a:t>&lt;component</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Cgroup</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"Core"</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Cversion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"10.0.1"</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FF0000"/>
                </a:solidFill>
                <a:latin typeface="Courier New" panose="02070309020205020404" pitchFamily="49" charset="0"/>
                <a:ea typeface="ＭＳ Ｐゴシック" panose="020B0600070205080204" pitchFamily="34" charset="-128"/>
                <a:cs typeface="+mn-cs"/>
              </a:rPr>
              <a:t>condition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err="1">
                <a:solidFill>
                  <a:srgbClr val="8000FF"/>
                </a:solidFill>
                <a:latin typeface="Courier New" panose="02070309020205020404" pitchFamily="49" charset="0"/>
                <a:ea typeface="ＭＳ Ｐゴシック" panose="020B0600070205080204" pitchFamily="34" charset="-128"/>
                <a:cs typeface="+mn-cs"/>
              </a:rPr>
              <a:t>FreeRTOS</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r>
              <a:rPr lang="en-US" sz="1200" b="1" dirty="0">
                <a:solidFill>
                  <a:srgbClr val="000000"/>
                </a:solidFill>
                <a:latin typeface="Courier New" panose="02070309020205020404" pitchFamily="49" charset="0"/>
                <a:ea typeface="ＭＳ Ｐゴシック" panose="020B0600070205080204" pitchFamily="34" charset="-128"/>
                <a:cs typeface="+mn-cs"/>
              </a:rPr>
              <a:t>Core components API (Kernel, Tasks, Semaphores, Mutexes, Queues)</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r>
              <a:rPr lang="en-US" sz="1200" b="1" dirty="0">
                <a:solidFill>
                  <a:srgbClr val="000000"/>
                </a:solidFill>
                <a:latin typeface="Courier New" panose="02070309020205020404" pitchFamily="49" charset="0"/>
                <a:ea typeface="ＭＳ Ｐゴシック" panose="020B0600070205080204" pitchFamily="34" charset="-128"/>
                <a:cs typeface="+mn-cs"/>
              </a:rPr>
              <a:t> #define </a:t>
            </a:r>
            <a:r>
              <a:rPr lang="en-US" sz="1200" b="1" dirty="0" err="1">
                <a:solidFill>
                  <a:srgbClr val="000000"/>
                </a:solidFill>
                <a:latin typeface="Courier New" panose="02070309020205020404" pitchFamily="49" charset="0"/>
                <a:ea typeface="ＭＳ Ｐゴシック" panose="020B0600070205080204" pitchFamily="34" charset="-128"/>
                <a:cs typeface="+mn-cs"/>
              </a:rPr>
              <a:t>RTE_RTOS_FreeRTOS_CORE</a:t>
            </a:r>
            <a:r>
              <a:rPr lang="en-US" sz="1200" b="1" dirty="0">
                <a:solidFill>
                  <a:srgbClr val="000000"/>
                </a:solidFill>
                <a:latin typeface="Courier New" panose="02070309020205020404" pitchFamily="49" charset="0"/>
                <a:ea typeface="ＭＳ Ｐゴシック" panose="020B0600070205080204" pitchFamily="34" charset="-128"/>
                <a:cs typeface="+mn-cs"/>
              </a:rPr>
              <a:t> /* RTOS </a:t>
            </a:r>
            <a:r>
              <a:rPr lang="en-US" sz="1200" b="1" dirty="0" err="1">
                <a:solidFill>
                  <a:srgbClr val="000000"/>
                </a:solidFill>
                <a:latin typeface="Courier New" panose="02070309020205020404" pitchFamily="49" charset="0"/>
                <a:ea typeface="ＭＳ Ｐゴシック" panose="020B0600070205080204" pitchFamily="34" charset="-128"/>
                <a:cs typeface="+mn-cs"/>
              </a:rPr>
              <a:t>FreeRTOS</a:t>
            </a:r>
            <a:r>
              <a:rPr lang="en-US" sz="1200" b="1" dirty="0">
                <a:solidFill>
                  <a:srgbClr val="000000"/>
                </a:solidFill>
                <a:latin typeface="Courier New" panose="02070309020205020404" pitchFamily="49" charset="0"/>
                <a:ea typeface="ＭＳ Ｐゴシック" panose="020B0600070205080204" pitchFamily="34" charset="-128"/>
                <a:cs typeface="+mn-cs"/>
              </a:rPr>
              <a:t> Core */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  . . .</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&lt;/component&gt;</a:t>
            </a:r>
            <a:endParaRPr lang="en-US" sz="1200" dirty="0">
              <a:solidFill>
                <a:prstClr val="black"/>
              </a:solidFill>
              <a:latin typeface="Calibri" panose="020F0502020204030204" pitchFamily="34" charset="0"/>
              <a:ea typeface="ＭＳ Ｐゴシック" panose="020B0600070205080204" pitchFamily="34" charset="-128"/>
              <a:cs typeface="+mn-cs"/>
            </a:endParaRPr>
          </a:p>
          <a:p>
            <a:r>
              <a:rPr lang="en-US" dirty="0"/>
              <a:t>Is added to the </a:t>
            </a:r>
            <a:r>
              <a:rPr lang="en-US" dirty="0" err="1"/>
              <a:t>RTE_Components.h</a:t>
            </a:r>
            <a:r>
              <a:rPr lang="en-US" dirty="0"/>
              <a:t> file:</a:t>
            </a:r>
          </a:p>
          <a:p>
            <a:pPr marL="0" indent="0">
              <a:buNone/>
            </a:pP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Auto generated Run-Time-Environment Component Configuration File</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 Do not modify ! ***</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a:t>
            </a:r>
            <a:r>
              <a:rPr lang="en-US" sz="1200" dirty="0" err="1">
                <a:solidFill>
                  <a:srgbClr val="804000"/>
                </a:solidFill>
                <a:latin typeface="Courier New" panose="02070309020205020404" pitchFamily="49" charset="0"/>
              </a:rPr>
              <a:t>ifndef</a:t>
            </a:r>
            <a:r>
              <a:rPr lang="en-US" sz="1200" dirty="0">
                <a:solidFill>
                  <a:srgbClr val="804000"/>
                </a:solidFill>
                <a:latin typeface="Courier New" panose="02070309020205020404" pitchFamily="49" charset="0"/>
              </a:rPr>
              <a:t> RTE_COMPONENTS_H</a:t>
            </a: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RTE_COMPONENTS_H</a:t>
            </a:r>
            <a:br>
              <a:rPr lang="en-US" sz="1200" dirty="0">
                <a:solidFill>
                  <a:srgbClr val="804000"/>
                </a:solidFill>
                <a:latin typeface="Courier New" panose="02070309020205020404" pitchFamily="49" charset="0"/>
              </a:rPr>
            </a:br>
            <a:r>
              <a:rPr lang="en-US" sz="1200" dirty="0">
                <a:solidFill>
                  <a:srgbClr val="008000"/>
                </a:solidFill>
                <a:latin typeface="Courier New" panose="02070309020205020404" pitchFamily="49" charset="0"/>
              </a:rPr>
              <a:t>/* Define the Device Header File: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CMSIS_device_header</a:t>
            </a:r>
            <a:r>
              <a:rPr lang="en-US" sz="1200" dirty="0">
                <a:solidFill>
                  <a:srgbClr val="804000"/>
                </a:solidFill>
                <a:latin typeface="Courier New" panose="02070309020205020404" pitchFamily="49" charset="0"/>
              </a:rPr>
              <a:t> "ARMCM3.h“</a:t>
            </a:r>
            <a:br>
              <a:rPr lang="en-US" sz="1200" dirty="0">
                <a:solidFill>
                  <a:srgbClr val="804000"/>
                </a:solidFill>
                <a:latin typeface="Courier New" panose="02070309020205020404" pitchFamily="49" charset="0"/>
              </a:rPr>
            </a:b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RTE_RTOS_FreeRTOS_CORE</a:t>
            </a:r>
            <a:r>
              <a:rPr lang="en-US" sz="1200" dirty="0">
                <a:solidFill>
                  <a:srgbClr val="804000"/>
                </a:solidFill>
                <a:latin typeface="Courier New" panose="02070309020205020404" pitchFamily="49" charset="0"/>
              </a:rPr>
              <a:t> </a:t>
            </a:r>
            <a:r>
              <a:rPr lang="en-US" sz="1200" dirty="0">
                <a:solidFill>
                  <a:srgbClr val="008000"/>
                </a:solidFill>
                <a:latin typeface="Courier New" panose="02070309020205020404" pitchFamily="49" charset="0"/>
              </a:rPr>
              <a:t>/* RTOS </a:t>
            </a:r>
            <a:r>
              <a:rPr lang="en-US" sz="1200" dirty="0" err="1">
                <a:solidFill>
                  <a:srgbClr val="008000"/>
                </a:solidFill>
                <a:latin typeface="Courier New" panose="02070309020205020404" pitchFamily="49" charset="0"/>
              </a:rPr>
              <a:t>FreeRTOS</a:t>
            </a:r>
            <a:r>
              <a:rPr lang="en-US" sz="1200" dirty="0">
                <a:solidFill>
                  <a:srgbClr val="008000"/>
                </a:solidFill>
                <a:latin typeface="Courier New" panose="02070309020205020404" pitchFamily="49" charset="0"/>
              </a:rPr>
              <a:t> Core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#endif </a:t>
            </a:r>
            <a:r>
              <a:rPr lang="en-US" sz="1200" dirty="0">
                <a:solidFill>
                  <a:srgbClr val="008000"/>
                </a:solidFill>
                <a:latin typeface="Courier New" panose="02070309020205020404" pitchFamily="49" charset="0"/>
              </a:rPr>
              <a:t>/* RTE_COMPONENTS_H */</a:t>
            </a:r>
            <a:r>
              <a:rPr lang="en-US" sz="1200" dirty="0">
                <a:solidFill>
                  <a:srgbClr val="804000"/>
                </a:solidFill>
                <a:latin typeface="Courier New" panose="02070309020205020404" pitchFamily="49" charset="0"/>
              </a:rPr>
              <a:t> </a:t>
            </a:r>
            <a:endParaRPr lang="en-US" sz="1200" dirty="0"/>
          </a:p>
        </p:txBody>
      </p:sp>
    </p:spTree>
    <p:extLst>
      <p:ext uri="{BB962C8B-B14F-4D97-AF65-F5344CB8AC3E}">
        <p14:creationId xmlns:p14="http://schemas.microsoft.com/office/powerpoint/2010/main" val="32166714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B1B9FE-372F-1699-74BB-71073E9DB2DF}"/>
              </a:ext>
            </a:extLst>
          </p:cNvPr>
          <p:cNvPicPr>
            <a:picLocks noChangeAspect="1"/>
          </p:cNvPicPr>
          <p:nvPr/>
        </p:nvPicPr>
        <p:blipFill>
          <a:blip r:embed="rId3"/>
          <a:stretch>
            <a:fillRect/>
          </a:stretch>
        </p:blipFill>
        <p:spPr>
          <a:xfrm>
            <a:off x="9515697" y="2469389"/>
            <a:ext cx="2857500" cy="1600200"/>
          </a:xfrm>
          <a:prstGeom prst="rect">
            <a:avLst/>
          </a:prstGeom>
        </p:spPr>
      </p:pic>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dirty="0">
                <a:solidFill>
                  <a:srgbClr val="333E48"/>
                </a:solidFill>
                <a:latin typeface="Calibri"/>
              </a:rPr>
              <a:t>Example: Sensor SDK Pack (</a:t>
            </a:r>
            <a:r>
              <a:rPr lang="en-US" sz="2100" dirty="0">
                <a:solidFill>
                  <a:srgbClr val="333E48"/>
                </a:solidFill>
                <a:latin typeface="Calibri"/>
                <a:hlinkClick r:id="rId4"/>
              </a:rPr>
              <a:t>github.com/</a:t>
            </a:r>
            <a:r>
              <a:rPr lang="en-US" sz="2100" dirty="0" err="1">
                <a:solidFill>
                  <a:srgbClr val="333E48"/>
                </a:solidFill>
                <a:latin typeface="Calibri"/>
                <a:hlinkClick r:id="rId4"/>
              </a:rPr>
              <a:t>RobertRostohar</a:t>
            </a:r>
            <a:r>
              <a:rPr lang="en-US" sz="2100" dirty="0">
                <a:solidFill>
                  <a:srgbClr val="333E48"/>
                </a:solidFill>
                <a:latin typeface="Calibri"/>
                <a:hlinkClick r:id="rId4"/>
              </a:rPr>
              <a:t>/</a:t>
            </a:r>
            <a:r>
              <a:rPr lang="en-US" sz="2100" dirty="0" err="1">
                <a:solidFill>
                  <a:srgbClr val="333E48"/>
                </a:solidFill>
                <a:latin typeface="Calibri"/>
                <a:hlinkClick r:id="rId4"/>
              </a:rPr>
              <a:t>NXP_Sensor_SDK</a:t>
            </a:r>
            <a:r>
              <a:rPr lang="en-US" sz="2100" dirty="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5"/>
              </a:rPr>
              <a:t>Agnostic middleware</a:t>
            </a:r>
            <a:r>
              <a:rPr lang="en-US" sz="2100" dirty="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6"/>
              </a:rPr>
              <a:t>Board/Device agnostic examples</a:t>
            </a:r>
            <a:r>
              <a:rPr lang="en-US" sz="2100" dirty="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7"/>
              </a:rPr>
              <a:t>One or more Shield layers</a:t>
            </a:r>
            <a:r>
              <a:rPr lang="en-US" sz="2100" dirty="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dirty="0">
              <a:solidFill>
                <a:srgbClr val="333E48"/>
              </a:solidFill>
              <a:latin typeface="Calibri"/>
            </a:endParaRPr>
          </a:p>
          <a:p>
            <a:pPr defTabSz="914377">
              <a:lnSpc>
                <a:spcPct val="90000"/>
              </a:lnSpc>
              <a:spcAft>
                <a:spcPts val="600"/>
              </a:spcAft>
            </a:pPr>
            <a:r>
              <a:rPr lang="en-US" sz="2100" dirty="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069695" y="4055822"/>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dirty="0">
                <a:solidFill>
                  <a:srgbClr val="333E48"/>
                </a:solidFill>
                <a:latin typeface="Calibri"/>
              </a:rPr>
              <a:t>Sensor SDK Pack PDSC:</a:t>
            </a:r>
          </a:p>
          <a:p>
            <a:pPr defTabSz="914377">
              <a:lnSpc>
                <a:spcPct val="90000"/>
              </a:lnSpc>
              <a:spcAft>
                <a:spcPts val="600"/>
              </a:spcAft>
            </a:pPr>
            <a:r>
              <a:rPr lang="en-US" dirty="0">
                <a:solidFill>
                  <a:srgbClr val="333E48"/>
                </a:solidFill>
                <a:latin typeface="Calibri"/>
                <a:hlinkClick r:id="rId8"/>
              </a:rPr>
              <a:t>&lt;example&gt;</a:t>
            </a:r>
            <a:r>
              <a:rPr lang="en-US" b="1" dirty="0">
                <a:solidFill>
                  <a:srgbClr val="333E48"/>
                </a:solidFill>
                <a:latin typeface="Calibri"/>
              </a:rPr>
              <a:t> </a:t>
            </a:r>
            <a:r>
              <a:rPr lang="en-US" dirty="0">
                <a:solidFill>
                  <a:srgbClr val="333E48"/>
                </a:solidFill>
                <a:latin typeface="Calibri"/>
              </a:rPr>
              <a:t>describes Reference Application</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&lt;shield-name&gt;.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r>
              <a:rPr lang="en-US" b="1" dirty="0">
                <a:solidFill>
                  <a:srgbClr val="333E48"/>
                </a:solidFill>
                <a:latin typeface="Calibri"/>
              </a:rPr>
              <a:t>BSP Pack PDSC:</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&lt;board-name&gt;.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p:txBody>
      </p:sp>
    </p:spTree>
    <p:extLst>
      <p:ext uri="{BB962C8B-B14F-4D97-AF65-F5344CB8AC3E}">
        <p14:creationId xmlns:p14="http://schemas.microsoft.com/office/powerpoint/2010/main" val="291694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2686493"/>
            <a:ext cx="6041876" cy="319236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dirty="0">
                <a:solidFill>
                  <a:srgbClr val="000000"/>
                </a:solidFill>
                <a:latin typeface="Calibri"/>
              </a:rPr>
              <a:t>MDK Middleware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6041876"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4" y="3125972"/>
            <a:ext cx="2740006" cy="13254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377"/>
            <a:r>
              <a:rPr lang="en-US" sz="1400" dirty="0">
                <a:solidFill>
                  <a:srgbClr val="FFFFFF"/>
                </a:solidFill>
                <a:latin typeface="Calibri"/>
              </a:rPr>
              <a:t>Reference Application Example</a:t>
            </a:r>
          </a:p>
          <a:p>
            <a:pPr algn="ctr" defTabSz="914377"/>
            <a:endParaRPr lang="en-US" sz="1400" dirty="0">
              <a:solidFill>
                <a:srgbClr val="FFFFFF"/>
              </a:solidFill>
              <a:latin typeface="Calibri"/>
            </a:endParaRPr>
          </a:p>
          <a:p>
            <a:pPr algn="ctr" defTabSz="914377"/>
            <a:br>
              <a:rPr lang="en-US" sz="1400" dirty="0">
                <a:solidFill>
                  <a:srgbClr val="FFFFFF"/>
                </a:solidFill>
                <a:latin typeface="Calibri"/>
              </a:rPr>
            </a:br>
            <a:endParaRPr lang="en-US" sz="1400" dirty="0">
              <a:solidFill>
                <a:srgbClr val="FFFFFF"/>
              </a:solidFill>
              <a:latin typeface="Calibri"/>
            </a:endParaRP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 Driver APIs</a:t>
            </a:r>
          </a:p>
        </p:txBody>
      </p:sp>
      <p:sp>
        <p:nvSpPr>
          <p:cNvPr id="7" name="Rectangle 6">
            <a:extLst>
              <a:ext uri="{FF2B5EF4-FFF2-40B4-BE49-F238E27FC236}">
                <a16:creationId xmlns:a16="http://schemas.microsoft.com/office/drawing/2014/main" id="{12C71B8D-9105-3DDA-C788-BFB46E7018D4}"/>
              </a:ext>
            </a:extLst>
          </p:cNvPr>
          <p:cNvSpPr/>
          <p:nvPr/>
        </p:nvSpPr>
        <p:spPr>
          <a:xfrm>
            <a:off x="1223006"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USB Device</a:t>
            </a:r>
          </a:p>
        </p:txBody>
      </p:sp>
      <p:sp>
        <p:nvSpPr>
          <p:cNvPr id="8" name="Rectangle 7">
            <a:extLst>
              <a:ext uri="{FF2B5EF4-FFF2-40B4-BE49-F238E27FC236}">
                <a16:creationId xmlns:a16="http://schemas.microsoft.com/office/drawing/2014/main" id="{60D3EE59-D7AA-A43A-60A1-A5E30C67145B}"/>
              </a:ext>
            </a:extLst>
          </p:cNvPr>
          <p:cNvSpPr/>
          <p:nvPr/>
        </p:nvSpPr>
        <p:spPr>
          <a:xfrm>
            <a:off x="2411192"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RTOS</a:t>
            </a:r>
          </a:p>
        </p:txBody>
      </p:sp>
      <p:sp>
        <p:nvSpPr>
          <p:cNvPr id="10" name="Rectangle 9">
            <a:extLst>
              <a:ext uri="{FF2B5EF4-FFF2-40B4-BE49-F238E27FC236}">
                <a16:creationId xmlns:a16="http://schemas.microsoft.com/office/drawing/2014/main" id="{3ABCF094-7C4B-C125-B6FE-EEC01FD5464D}"/>
              </a:ext>
            </a:extLst>
          </p:cNvPr>
          <p:cNvSpPr/>
          <p:nvPr/>
        </p:nvSpPr>
        <p:spPr>
          <a:xfrm>
            <a:off x="1223006" y="3939364"/>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HID Class</a:t>
            </a:r>
          </a:p>
        </p:txBody>
      </p:sp>
      <p:sp>
        <p:nvSpPr>
          <p:cNvPr id="12" name="Rectangle 11">
            <a:extLst>
              <a:ext uri="{FF2B5EF4-FFF2-40B4-BE49-F238E27FC236}">
                <a16:creationId xmlns:a16="http://schemas.microsoft.com/office/drawing/2014/main" id="{2484B7CF-2B92-FD91-B413-E9C7532F8B9D}"/>
              </a:ext>
            </a:extLst>
          </p:cNvPr>
          <p:cNvSpPr/>
          <p:nvPr/>
        </p:nvSpPr>
        <p:spPr>
          <a:xfrm>
            <a:off x="2400384" y="3954530"/>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CMSIS-View</a:t>
            </a:r>
          </a:p>
        </p:txBody>
      </p:sp>
      <p:sp>
        <p:nvSpPr>
          <p:cNvPr id="14" name="TextBox 13">
            <a:extLst>
              <a:ext uri="{FF2B5EF4-FFF2-40B4-BE49-F238E27FC236}">
                <a16:creationId xmlns:a16="http://schemas.microsoft.com/office/drawing/2014/main" id="{966C9427-0A2A-7286-D263-51B2D0107D75}"/>
              </a:ext>
            </a:extLst>
          </p:cNvPr>
          <p:cNvSpPr txBox="1"/>
          <p:nvPr/>
        </p:nvSpPr>
        <p:spPr>
          <a:xfrm>
            <a:off x="3814109" y="3217236"/>
            <a:ext cx="2593780"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USB Device HID</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consumes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3233994E-8BAB-B676-EF9B-CB69262B9182}"/>
              </a:ext>
            </a:extLst>
          </p:cNvPr>
          <p:cNvSpPr txBox="1"/>
          <p:nvPr/>
        </p:nvSpPr>
        <p:spPr>
          <a:xfrm>
            <a:off x="3814109" y="4665283"/>
            <a:ext cx="3075789"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Board with USB</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provides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0653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452A-145C-AD8B-2324-F3827450D642}"/>
              </a:ext>
            </a:extLst>
          </p:cNvPr>
          <p:cNvSpPr>
            <a:spLocks noGrp="1"/>
          </p:cNvSpPr>
          <p:nvPr>
            <p:ph type="title"/>
          </p:nvPr>
        </p:nvSpPr>
        <p:spPr/>
        <p:txBody>
          <a:bodyPr/>
          <a:lstStyle/>
          <a:p>
            <a:r>
              <a:rPr lang="en-US"/>
              <a:t>Configuration of Reference Applications</a:t>
            </a:r>
          </a:p>
        </p:txBody>
      </p:sp>
      <p:sp>
        <p:nvSpPr>
          <p:cNvPr id="3" name="Text Placeholder 2">
            <a:extLst>
              <a:ext uri="{FF2B5EF4-FFF2-40B4-BE49-F238E27FC236}">
                <a16:creationId xmlns:a16="http://schemas.microsoft.com/office/drawing/2014/main" id="{75BA81ED-7102-ED78-1A62-041236EE2C1E}"/>
              </a:ext>
            </a:extLst>
          </p:cNvPr>
          <p:cNvSpPr>
            <a:spLocks noGrp="1"/>
          </p:cNvSpPr>
          <p:nvPr>
            <p:ph type="body" sz="quarter" idx="13"/>
          </p:nvPr>
        </p:nvSpPr>
        <p:spPr/>
        <p:txBody>
          <a:bodyPr/>
          <a:lstStyle/>
          <a:p>
            <a:r>
              <a:rPr lang="en-US"/>
              <a:t>Initially contains empty target-type setting</a:t>
            </a:r>
          </a:p>
        </p:txBody>
      </p:sp>
      <p:sp>
        <p:nvSpPr>
          <p:cNvPr id="4" name="Content Placeholder 3">
            <a:extLst>
              <a:ext uri="{FF2B5EF4-FFF2-40B4-BE49-F238E27FC236}">
                <a16:creationId xmlns:a16="http://schemas.microsoft.com/office/drawing/2014/main" id="{865FF123-822A-9425-C870-B5F10747FD2A}"/>
              </a:ext>
            </a:extLst>
          </p:cNvPr>
          <p:cNvSpPr>
            <a:spLocks noGrp="1"/>
          </p:cNvSpPr>
          <p:nvPr>
            <p:ph idx="1"/>
          </p:nvPr>
        </p:nvSpPr>
        <p:spPr>
          <a:xfrm>
            <a:off x="479426" y="1554490"/>
            <a:ext cx="5169813" cy="3800388"/>
          </a:xfrm>
          <a:solidFill>
            <a:schemeClr val="bg1">
              <a:lumMod val="95000"/>
            </a:schemeClr>
          </a:solidFill>
        </p:spPr>
        <p:txBody>
          <a:bodyPr/>
          <a:lstStyle/>
          <a:p>
            <a:pPr marL="0" indent="0">
              <a:spcBef>
                <a:spcPts val="0"/>
              </a:spcBef>
              <a:buNone/>
            </a:pPr>
            <a:r>
              <a:rPr lang="en-US" sz="1000" dirty="0">
                <a:solidFill>
                  <a:srgbClr val="800000"/>
                </a:solidFill>
                <a:latin typeface="Consolas" panose="020B0609020204030204" pitchFamily="49" charset="0"/>
              </a:rPr>
              <a:t>solution</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a:t>
            </a:r>
            <a:r>
              <a:rPr lang="en-US" sz="1000" dirty="0" err="1">
                <a:solidFill>
                  <a:srgbClr val="800000"/>
                </a:solidFill>
                <a:latin typeface="Consolas" panose="020B0609020204030204" pitchFamily="49" charset="0"/>
              </a:rPr>
              <a:t>cdefault</a:t>
            </a:r>
            <a:r>
              <a:rPr lang="en-US" sz="1000" dirty="0">
                <a:solidFill>
                  <a:srgbClr val="000000"/>
                </a:solidFill>
                <a:latin typeface="Consolas" panose="020B0609020204030204" pitchFamily="49" charset="0"/>
              </a:rPr>
              <a:t>:</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target-types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8000"/>
                </a:solidFill>
                <a:latin typeface="Consolas" panose="020B0609020204030204" pitchFamily="49" charset="0"/>
              </a:rPr>
              <a:t># Step 1: Specify your board, for example with:</a:t>
            </a:r>
            <a:br>
              <a:rPr lang="en-US" sz="1000" dirty="0">
                <a:solidFill>
                  <a:srgbClr val="000000"/>
                </a:solidFill>
                <a:latin typeface="Consolas" panose="020B0609020204030204" pitchFamily="49" charset="0"/>
              </a:rPr>
            </a:br>
            <a:r>
              <a:rPr lang="en-US" sz="1000" dirty="0">
                <a:solidFill>
                  <a:srgbClr val="008000"/>
                </a:solidFill>
                <a:latin typeface="Consolas" panose="020B0609020204030204" pitchFamily="49" charset="0"/>
              </a:rPr>
              <a:t>#   - type: LPCXpresso54114</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8000"/>
                </a:solidFill>
                <a:latin typeface="Consolas" panose="020B0609020204030204" pitchFamily="49" charset="0"/>
              </a:rPr>
              <a:t>#     board: NXP::LPCXpresso54114</a:t>
            </a:r>
          </a:p>
          <a:p>
            <a:pPr marL="0" indent="0">
              <a:spcBef>
                <a:spcPts val="0"/>
              </a:spcBef>
              <a:buNone/>
            </a:pPr>
            <a:r>
              <a:rPr lang="en-US" sz="1000" dirty="0">
                <a:solidFill>
                  <a:srgbClr val="008000"/>
                </a:solidFill>
                <a:latin typeface="Consolas" panose="020B0609020204030204" pitchFamily="49" charset="0"/>
              </a:rPr>
              <a:t># Step 2: Run `</a:t>
            </a:r>
            <a:r>
              <a:rPr lang="en-US" sz="1000" dirty="0" err="1">
                <a:solidFill>
                  <a:srgbClr val="008000"/>
                </a:solidFill>
                <a:latin typeface="Consolas" panose="020B0609020204030204" pitchFamily="49" charset="0"/>
              </a:rPr>
              <a:t>cbuild</a:t>
            </a:r>
            <a:r>
              <a:rPr lang="en-US" sz="1000" dirty="0">
                <a:solidFill>
                  <a:srgbClr val="008000"/>
                </a:solidFill>
                <a:latin typeface="Consolas" panose="020B0609020204030204" pitchFamily="49" charset="0"/>
              </a:rPr>
              <a:t> setup` and use </a:t>
            </a:r>
            <a:r>
              <a:rPr lang="en-US" sz="1000" dirty="0" err="1">
                <a:solidFill>
                  <a:srgbClr val="008000"/>
                </a:solidFill>
                <a:latin typeface="Consolas" panose="020B0609020204030204" pitchFamily="49" charset="0"/>
              </a:rPr>
              <a:t>cbuild-idx.yml</a:t>
            </a:r>
            <a:r>
              <a:rPr lang="en-US" sz="1000" dirty="0">
                <a:solidFill>
                  <a:srgbClr val="008000"/>
                </a:solidFill>
                <a:latin typeface="Consolas" panose="020B0609020204030204" pitchFamily="49" charset="0"/>
              </a:rPr>
              <a:t> to identify variables</a:t>
            </a:r>
          </a:p>
          <a:p>
            <a:pPr marL="0" indent="0">
              <a:spcBef>
                <a:spcPts val="0"/>
              </a:spcBef>
              <a:buNone/>
            </a:pPr>
            <a:r>
              <a:rPr lang="en-US" sz="1000" dirty="0">
                <a:solidFill>
                  <a:srgbClr val="008000"/>
                </a:solidFill>
                <a:latin typeface="Consolas" panose="020B0609020204030204" pitchFamily="49" charset="0"/>
              </a:rPr>
              <a:t>#     variables:</a:t>
            </a:r>
          </a:p>
          <a:p>
            <a:pPr marL="0" indent="0">
              <a:spcBef>
                <a:spcPts val="0"/>
              </a:spcBef>
              <a:buNone/>
            </a:pPr>
            <a:r>
              <a:rPr lang="en-US" sz="1000" dirty="0">
                <a:solidFill>
                  <a:srgbClr val="008000"/>
                </a:solidFill>
                <a:latin typeface="Consolas" panose="020B0609020204030204" pitchFamily="49" charset="0"/>
              </a:rPr>
              <a:t>#       - Board-Layer:  ./layer/board/frdmk22f/frdmk22f.clayer.yml</a:t>
            </a:r>
          </a:p>
          <a:p>
            <a:pPr marL="0" indent="0">
              <a:spcBef>
                <a:spcPts val="0"/>
              </a:spcBef>
              <a:buNone/>
            </a:pPr>
            <a:r>
              <a:rPr lang="en-US" sz="1000" dirty="0">
                <a:solidFill>
                  <a:srgbClr val="008000"/>
                </a:solidFill>
                <a:latin typeface="Consolas" panose="020B0609020204030204" pitchFamily="49" charset="0"/>
              </a:rPr>
              <a:t>#       - Shield-Layer: ./layer/shield/agmp03/agmp03.clayer.yml</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build-types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type: Debug</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r>
              <a:rPr lang="en-US" sz="1000" dirty="0">
                <a:solidFill>
                  <a:srgbClr val="000000"/>
                </a:solidFill>
                <a:latin typeface="Consolas" panose="020B0609020204030204" pitchFamily="49" charset="0"/>
              </a:rPr>
              <a:t>    - type: Release</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projects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./freefall/fxls8962_freefall.cproject.yml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freemaster_demo</a:t>
            </a:r>
            <a:r>
              <a:rPr lang="en-US" sz="1000" dirty="0">
                <a:solidFill>
                  <a:srgbClr val="0000FF"/>
                </a:solidFill>
                <a:latin typeface="Consolas" panose="020B0609020204030204" pitchFamily="49" charset="0"/>
              </a:rPr>
              <a:t>/fxls8962_freemaster_demo.cproject.yml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./interrupt/fxls8962_interrupt.cproject.yml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./normal/fxls8962_normal.cproject.yml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normal_spi</a:t>
            </a:r>
            <a:r>
              <a:rPr lang="en-US" sz="1000" dirty="0">
                <a:solidFill>
                  <a:srgbClr val="0000FF"/>
                </a:solidFill>
                <a:latin typeface="Consolas" panose="020B0609020204030204" pitchFamily="49" charset="0"/>
              </a:rPr>
              <a:t>/fxls8962_normal_spi.cproject.yml</a:t>
            </a:r>
            <a:br>
              <a:rPr lang="en-US" sz="700" dirty="0">
                <a:solidFill>
                  <a:srgbClr val="000000"/>
                </a:solidFill>
                <a:latin typeface="Consolas" panose="020B0609020204030204" pitchFamily="49" charset="0"/>
              </a:rPr>
            </a:br>
            <a:endParaRPr lang="en-US" sz="700" dirty="0">
              <a:solidFill>
                <a:srgbClr val="000000"/>
              </a:solidFill>
              <a:latin typeface="Consolas" panose="020B0609020204030204" pitchFamily="49" charset="0"/>
            </a:endParaRPr>
          </a:p>
          <a:p>
            <a:pPr marL="0" indent="0">
              <a:buNone/>
            </a:pPr>
            <a:endParaRPr lang="en-US" dirty="0"/>
          </a:p>
        </p:txBody>
      </p:sp>
      <p:sp>
        <p:nvSpPr>
          <p:cNvPr id="5" name="TextBox 4">
            <a:extLst>
              <a:ext uri="{FF2B5EF4-FFF2-40B4-BE49-F238E27FC236}">
                <a16:creationId xmlns:a16="http://schemas.microsoft.com/office/drawing/2014/main" id="{2453A9A4-A559-FF9C-3262-E681E1B81D9B}"/>
              </a:ext>
            </a:extLst>
          </p:cNvPr>
          <p:cNvSpPr txBox="1"/>
          <p:nvPr/>
        </p:nvSpPr>
        <p:spPr>
          <a:xfrm>
            <a:off x="5958215" y="1549490"/>
            <a:ext cx="5536504" cy="221599"/>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Command-line workflow:</a:t>
            </a:r>
          </a:p>
        </p:txBody>
      </p:sp>
      <p:sp>
        <p:nvSpPr>
          <p:cNvPr id="6" name="TextBox 5">
            <a:extLst>
              <a:ext uri="{FF2B5EF4-FFF2-40B4-BE49-F238E27FC236}">
                <a16:creationId xmlns:a16="http://schemas.microsoft.com/office/drawing/2014/main" id="{5A35CFD5-B553-DA29-7502-5A2DBA979931}"/>
              </a:ext>
            </a:extLst>
          </p:cNvPr>
          <p:cNvSpPr txBox="1"/>
          <p:nvPr/>
        </p:nvSpPr>
        <p:spPr>
          <a:xfrm>
            <a:off x="5958216" y="1898978"/>
            <a:ext cx="5754361" cy="1298817"/>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a:solidFill>
                  <a:srgbClr val="333E48"/>
                </a:solidFill>
                <a:latin typeface="Calibri"/>
              </a:rPr>
              <a:t>User enters target type and specifies board in `</a:t>
            </a:r>
            <a:r>
              <a:rPr lang="en-US" sz="1100" err="1">
                <a:solidFill>
                  <a:srgbClr val="333E48"/>
                </a:solidFill>
                <a:latin typeface="Calibri"/>
              </a:rPr>
              <a:t>csolution.yml</a:t>
            </a:r>
            <a:r>
              <a:rPr lang="en-US" sz="1100">
                <a:solidFill>
                  <a:srgbClr val="333E48"/>
                </a:solidFill>
                <a:latin typeface="Calibri"/>
              </a:rPr>
              <a:t>`</a:t>
            </a:r>
          </a:p>
          <a:p>
            <a:pPr marL="231769" indent="-231769" defTabSz="914377">
              <a:lnSpc>
                <a:spcPct val="90000"/>
              </a:lnSpc>
              <a:spcAft>
                <a:spcPts val="600"/>
              </a:spcAft>
              <a:buFont typeface="+mj-lt"/>
              <a:buAutoNum type="arabicPeriod"/>
            </a:pPr>
            <a:r>
              <a:rPr lang="en-US" sz="1100">
                <a:solidFill>
                  <a:srgbClr val="333E48"/>
                </a:solidFill>
                <a:latin typeface="Calibri"/>
              </a:rPr>
              <a:t>User runs `</a:t>
            </a:r>
            <a:r>
              <a:rPr lang="en-US" sz="1100" err="1">
                <a:solidFill>
                  <a:srgbClr val="333E48"/>
                </a:solidFill>
                <a:latin typeface="Calibri"/>
              </a:rPr>
              <a:t>cbuild</a:t>
            </a:r>
            <a:r>
              <a:rPr lang="en-US" sz="1100">
                <a:solidFill>
                  <a:srgbClr val="333E48"/>
                </a:solidFill>
                <a:latin typeface="Calibri"/>
              </a:rPr>
              <a:t> setup` command, this generates `</a:t>
            </a:r>
            <a:r>
              <a:rPr lang="en-US" sz="1100" err="1">
                <a:solidFill>
                  <a:srgbClr val="333E48"/>
                </a:solidFill>
                <a:latin typeface="Calibri"/>
              </a:rPr>
              <a:t>cbuild-idx.yml</a:t>
            </a:r>
            <a:r>
              <a:rPr lang="en-US" sz="110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It delivers one or more potential configurations with variable settings</a:t>
            </a:r>
          </a:p>
          <a:p>
            <a:pPr marL="231769" indent="-231769" defTabSz="914377">
              <a:lnSpc>
                <a:spcPct val="90000"/>
              </a:lnSpc>
              <a:spcAft>
                <a:spcPts val="600"/>
              </a:spcAft>
              <a:buFont typeface="+mj-lt"/>
              <a:buAutoNum type="arabicPeriod"/>
            </a:pPr>
            <a:r>
              <a:rPr lang="en-US" sz="1100">
                <a:solidFill>
                  <a:srgbClr val="333E48"/>
                </a:solidFill>
                <a:latin typeface="Calibri"/>
              </a:rPr>
              <a:t>User selects on configuration and copies variable settings in `</a:t>
            </a:r>
            <a:r>
              <a:rPr lang="en-US" sz="1100" err="1">
                <a:solidFill>
                  <a:srgbClr val="333E48"/>
                </a:solidFill>
                <a:latin typeface="Calibri"/>
              </a:rPr>
              <a:t>csolution.yml</a:t>
            </a:r>
            <a:r>
              <a:rPr lang="en-US" sz="110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Note: layers are not copied in this scenario and may be taken from pack location</a:t>
            </a:r>
          </a:p>
        </p:txBody>
      </p:sp>
      <p:sp>
        <p:nvSpPr>
          <p:cNvPr id="7" name="TextBox 6">
            <a:extLst>
              <a:ext uri="{FF2B5EF4-FFF2-40B4-BE49-F238E27FC236}">
                <a16:creationId xmlns:a16="http://schemas.microsoft.com/office/drawing/2014/main" id="{588B34AB-A6CA-677A-CDEE-AE2F1F28958A}"/>
              </a:ext>
            </a:extLst>
          </p:cNvPr>
          <p:cNvSpPr txBox="1"/>
          <p:nvPr/>
        </p:nvSpPr>
        <p:spPr>
          <a:xfrm>
            <a:off x="5958215" y="3661153"/>
            <a:ext cx="5536504" cy="520142"/>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IDE workflow:</a:t>
            </a:r>
          </a:p>
          <a:p>
            <a:pPr defTabSz="914377">
              <a:lnSpc>
                <a:spcPct val="90000"/>
              </a:lnSpc>
              <a:spcAft>
                <a:spcPts val="600"/>
              </a:spcAft>
            </a:pPr>
            <a:endParaRPr lang="en-US" sz="1600" b="1">
              <a:solidFill>
                <a:srgbClr val="333E48"/>
              </a:solidFill>
              <a:latin typeface="Calibri"/>
            </a:endParaRPr>
          </a:p>
        </p:txBody>
      </p:sp>
      <p:sp>
        <p:nvSpPr>
          <p:cNvPr id="8" name="TextBox 7">
            <a:extLst>
              <a:ext uri="{FF2B5EF4-FFF2-40B4-BE49-F238E27FC236}">
                <a16:creationId xmlns:a16="http://schemas.microsoft.com/office/drawing/2014/main" id="{96B87080-6E34-C7DA-686F-BE4EA5E0E7A4}"/>
              </a:ext>
            </a:extLst>
          </p:cNvPr>
          <p:cNvSpPr txBox="1"/>
          <p:nvPr/>
        </p:nvSpPr>
        <p:spPr>
          <a:xfrm>
            <a:off x="5958216" y="3946854"/>
            <a:ext cx="5754361" cy="1986698"/>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b="1">
                <a:solidFill>
                  <a:srgbClr val="333E48"/>
                </a:solidFill>
                <a:latin typeface="Calibri"/>
              </a:rPr>
              <a:t>User selects a reference example and specifies a board</a:t>
            </a:r>
          </a:p>
          <a:p>
            <a:pPr marL="231769" indent="-231769" defTabSz="914377">
              <a:lnSpc>
                <a:spcPct val="90000"/>
              </a:lnSpc>
              <a:spcAft>
                <a:spcPts val="600"/>
              </a:spcAft>
              <a:buFont typeface="+mj-lt"/>
              <a:buAutoNum type="arabicPeriod"/>
            </a:pPr>
            <a:r>
              <a:rPr lang="en-US" sz="1100">
                <a:solidFill>
                  <a:srgbClr val="333E48"/>
                </a:solidFill>
                <a:latin typeface="Calibri"/>
              </a:rPr>
              <a:t>IDE runs `</a:t>
            </a:r>
            <a:r>
              <a:rPr lang="en-US" sz="1100" err="1">
                <a:solidFill>
                  <a:srgbClr val="333E48"/>
                </a:solidFill>
                <a:latin typeface="Calibri"/>
              </a:rPr>
              <a:t>cbuild</a:t>
            </a:r>
            <a:r>
              <a:rPr lang="en-US" sz="1100">
                <a:solidFill>
                  <a:srgbClr val="333E48"/>
                </a:solidFill>
                <a:latin typeface="Calibri"/>
              </a:rPr>
              <a:t> setup` command, this generates `</a:t>
            </a:r>
            <a:r>
              <a:rPr lang="en-US" sz="1100" err="1">
                <a:solidFill>
                  <a:srgbClr val="333E48"/>
                </a:solidFill>
                <a:latin typeface="Calibri"/>
              </a:rPr>
              <a:t>cbuild-idx.yml</a:t>
            </a:r>
            <a:r>
              <a:rPr lang="en-US" sz="110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one or more potential configurations</a:t>
            </a:r>
          </a:p>
          <a:p>
            <a:pPr marL="231769" indent="-231769" defTabSz="914377">
              <a:lnSpc>
                <a:spcPct val="90000"/>
              </a:lnSpc>
              <a:spcAft>
                <a:spcPts val="600"/>
              </a:spcAft>
              <a:buFont typeface="+mj-lt"/>
              <a:buAutoNum type="arabicPeriod"/>
            </a:pPr>
            <a:r>
              <a:rPr lang="en-US" sz="1100" b="1">
                <a:solidFill>
                  <a:srgbClr val="333E48"/>
                </a:solidFill>
                <a:latin typeface="Calibri"/>
              </a:rPr>
              <a:t>User selects a configuration</a:t>
            </a:r>
          </a:p>
          <a:p>
            <a:pPr marL="231769" indent="-231769" defTabSz="914377">
              <a:lnSpc>
                <a:spcPct val="90000"/>
              </a:lnSpc>
              <a:spcAft>
                <a:spcPts val="600"/>
              </a:spcAft>
              <a:buFont typeface="+mj-lt"/>
              <a:buAutoNum type="arabicPeriod"/>
            </a:pPr>
            <a:r>
              <a:rPr lang="en-US" sz="1100">
                <a:solidFill>
                  <a:srgbClr val="333E48"/>
                </a:solidFill>
                <a:latin typeface="Calibri"/>
              </a:rPr>
              <a:t>IDE copies variable settings from `</a:t>
            </a:r>
            <a:r>
              <a:rPr lang="en-US" sz="1100" err="1">
                <a:solidFill>
                  <a:srgbClr val="333E48"/>
                </a:solidFill>
                <a:latin typeface="Calibri"/>
              </a:rPr>
              <a:t>cbuild-idx.yml</a:t>
            </a:r>
            <a:r>
              <a:rPr lang="en-US" sz="1100">
                <a:solidFill>
                  <a:srgbClr val="333E48"/>
                </a:solidFill>
                <a:latin typeface="Calibri"/>
              </a:rPr>
              <a:t>` to `</a:t>
            </a:r>
            <a:r>
              <a:rPr lang="en-US" sz="1100" err="1">
                <a:solidFill>
                  <a:srgbClr val="333E48"/>
                </a:solidFill>
                <a:latin typeface="Calibri"/>
              </a:rPr>
              <a:t>csolution.yml</a:t>
            </a:r>
            <a:r>
              <a:rPr lang="en-US" sz="110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Note: layers may be copied to </a:t>
            </a:r>
            <a:r>
              <a:rPr lang="en-US" sz="1100" err="1">
                <a:solidFill>
                  <a:srgbClr val="333E48"/>
                </a:solidFill>
                <a:latin typeface="Calibri"/>
              </a:rPr>
              <a:t>csolution</a:t>
            </a:r>
            <a:r>
              <a:rPr lang="en-US" sz="1100">
                <a:solidFill>
                  <a:srgbClr val="333E48"/>
                </a:solidFill>
                <a:latin typeface="Calibri"/>
              </a:rPr>
              <a:t> workspace and paths adjusted</a:t>
            </a:r>
          </a:p>
          <a:p>
            <a:pPr marL="231769" indent="-231769" defTabSz="914377">
              <a:lnSpc>
                <a:spcPct val="90000"/>
              </a:lnSpc>
              <a:spcAft>
                <a:spcPts val="600"/>
              </a:spcAft>
              <a:buFont typeface="+mj-lt"/>
              <a:buAutoNum type="arabicPeriod"/>
            </a:pPr>
            <a:r>
              <a:rPr lang="en-US" sz="1100">
                <a:solidFill>
                  <a:srgbClr val="333E48"/>
                </a:solidFill>
                <a:latin typeface="Calibri"/>
              </a:rPr>
              <a:t>IDE runs again `</a:t>
            </a:r>
            <a:r>
              <a:rPr lang="en-US" sz="1100" err="1">
                <a:solidFill>
                  <a:srgbClr val="333E48"/>
                </a:solidFill>
                <a:latin typeface="Calibri"/>
              </a:rPr>
              <a:t>cbuild</a:t>
            </a:r>
            <a:r>
              <a:rPr lang="en-US" sz="1100">
                <a:solidFill>
                  <a:srgbClr val="333E48"/>
                </a:solidFill>
                <a:latin typeface="Calibri"/>
              </a:rPr>
              <a:t> setup` command which completes the example configuration</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the `settings` required for the example </a:t>
            </a:r>
          </a:p>
        </p:txBody>
      </p:sp>
    </p:spTree>
    <p:extLst>
      <p:ext uri="{BB962C8B-B14F-4D97-AF65-F5344CB8AC3E}">
        <p14:creationId xmlns:p14="http://schemas.microsoft.com/office/powerpoint/2010/main" val="20322702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D473-7CB2-8480-C302-4C6EF3DF1AB2}"/>
              </a:ext>
            </a:extLst>
          </p:cNvPr>
          <p:cNvSpPr>
            <a:spLocks noGrp="1"/>
          </p:cNvSpPr>
          <p:nvPr>
            <p:ph type="title"/>
          </p:nvPr>
        </p:nvSpPr>
        <p:spPr/>
        <p:txBody>
          <a:bodyPr/>
          <a:lstStyle/>
          <a:p>
            <a:r>
              <a:rPr lang="en-US" err="1"/>
              <a:t>cbuild-idx.yml</a:t>
            </a:r>
            <a:r>
              <a:rPr lang="en-US"/>
              <a:t> – variable settings</a:t>
            </a:r>
          </a:p>
        </p:txBody>
      </p:sp>
      <p:sp>
        <p:nvSpPr>
          <p:cNvPr id="3" name="Text Placeholder 2">
            <a:extLst>
              <a:ext uri="{FF2B5EF4-FFF2-40B4-BE49-F238E27FC236}">
                <a16:creationId xmlns:a16="http://schemas.microsoft.com/office/drawing/2014/main" id="{DDB7AFE4-9224-B6CE-E0A8-B8FDF79AAD6F}"/>
              </a:ext>
            </a:extLst>
          </p:cNvPr>
          <p:cNvSpPr>
            <a:spLocks noGrp="1"/>
          </p:cNvSpPr>
          <p:nvPr>
            <p:ph type="body" sz="quarter" idx="13"/>
          </p:nvPr>
        </p:nvSpPr>
        <p:spPr/>
        <p:txBody>
          <a:bodyPr/>
          <a:lstStyle/>
          <a:p>
            <a:r>
              <a:rPr lang="en-US"/>
              <a:t>Potential content of </a:t>
            </a:r>
            <a:r>
              <a:rPr lang="en-US" err="1"/>
              <a:t>cbuild-idx.yml</a:t>
            </a:r>
            <a:r>
              <a:rPr lang="en-US"/>
              <a:t> for user configuration</a:t>
            </a:r>
          </a:p>
        </p:txBody>
      </p:sp>
      <p:sp>
        <p:nvSpPr>
          <p:cNvPr id="4" name="Content Placeholder 3">
            <a:extLst>
              <a:ext uri="{FF2B5EF4-FFF2-40B4-BE49-F238E27FC236}">
                <a16:creationId xmlns:a16="http://schemas.microsoft.com/office/drawing/2014/main" id="{8585AA68-0221-F984-BB06-06F05A3483C5}"/>
              </a:ext>
            </a:extLst>
          </p:cNvPr>
          <p:cNvSpPr>
            <a:spLocks noGrp="1"/>
          </p:cNvSpPr>
          <p:nvPr>
            <p:ph idx="1"/>
          </p:nvPr>
        </p:nvSpPr>
        <p:spPr>
          <a:xfrm>
            <a:off x="479427" y="1554491"/>
            <a:ext cx="7948536" cy="3854501"/>
          </a:xfrm>
          <a:solidFill>
            <a:schemeClr val="bg1">
              <a:lumMod val="95000"/>
            </a:schemeClr>
          </a:solidFill>
        </p:spPr>
        <p:txBody>
          <a:bodyPr/>
          <a:lstStyle/>
          <a:p>
            <a:pPr marL="0" indent="0">
              <a:spcBef>
                <a:spcPts val="0"/>
              </a:spcBef>
              <a:buNone/>
            </a:pPr>
            <a:r>
              <a:rPr lang="en-US" sz="1333">
                <a:solidFill>
                  <a:srgbClr val="800000"/>
                </a:solidFill>
                <a:latin typeface="Consolas" panose="020B0609020204030204" pitchFamily="49" charset="0"/>
              </a:rPr>
              <a:t>build-</a:t>
            </a:r>
            <a:r>
              <a:rPr lang="en-US" sz="1333" err="1">
                <a:solidFill>
                  <a:srgbClr val="800000"/>
                </a:solidFill>
                <a:latin typeface="Consolas" panose="020B0609020204030204" pitchFamily="49" charset="0"/>
              </a:rPr>
              <a:t>idx</a:t>
            </a:r>
            <a:r>
              <a:rPr lang="en-US" sz="1333">
                <a:solidFill>
                  <a:srgbClr val="000000"/>
                </a:solidFill>
                <a:latin typeface="Consolas" panose="020B0609020204030204" pitchFamily="49" charset="0"/>
              </a:rPr>
              <a:t>:</a:t>
            </a:r>
          </a:p>
          <a:p>
            <a:pPr marL="0" indent="0">
              <a:spcBef>
                <a:spcPts val="0"/>
              </a:spcBef>
              <a:buNone/>
            </a:pPr>
            <a:r>
              <a:rPr lang="en-US" sz="1333">
                <a:solidFill>
                  <a:srgbClr val="000000"/>
                </a:solidFill>
                <a:latin typeface="Consolas" panose="020B0609020204030204" pitchFamily="49" charset="0"/>
              </a:rPr>
              <a:t>  </a:t>
            </a:r>
            <a:r>
              <a:rPr lang="en-US" sz="1333">
                <a:solidFill>
                  <a:srgbClr val="800000"/>
                </a:solidFill>
                <a:latin typeface="Consolas" panose="020B0609020204030204" pitchFamily="49" charset="0"/>
              </a:rPr>
              <a:t>generated-by</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csolution</a:t>
            </a:r>
            <a:r>
              <a:rPr lang="en-US" sz="1333">
                <a:solidFill>
                  <a:srgbClr val="0000FF"/>
                </a:solidFill>
                <a:latin typeface="Consolas" panose="020B0609020204030204" pitchFamily="49" charset="0"/>
              </a:rPr>
              <a:t> version 2.4.0</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cdefault</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cdefault.yml</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csolution</a:t>
            </a:r>
            <a:r>
              <a:rPr lang="en-US" sz="1333">
                <a:solidFill>
                  <a:srgbClr val="000000"/>
                </a:solidFill>
                <a:latin typeface="Consolas" panose="020B0609020204030204" pitchFamily="49" charset="0"/>
              </a:rPr>
              <a:t>: </a:t>
            </a:r>
            <a:r>
              <a:rPr lang="en-US" sz="1333">
                <a:solidFill>
                  <a:srgbClr val="0000FF"/>
                </a:solidFill>
                <a:latin typeface="Consolas" panose="020B0609020204030204" pitchFamily="49" charset="0"/>
              </a:rPr>
              <a:t>fxls8962.csolution.yml</a:t>
            </a:r>
          </a:p>
          <a:p>
            <a:pPr marL="0" indent="0">
              <a:spcBef>
                <a:spcPts val="0"/>
              </a:spcBef>
              <a:buNone/>
            </a:pPr>
            <a:r>
              <a:rPr lang="en-US" sz="1333">
                <a:solidFill>
                  <a:srgbClr val="0000FF"/>
                </a:solidFill>
                <a:latin typeface="Consolas" panose="020B0609020204030204" pitchFamily="49" charset="0"/>
              </a:rPr>
              <a:t>  configurations:</a:t>
            </a: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./layer/shield/agmp03/agmp03.clayer.yml</a:t>
            </a:r>
          </a:p>
          <a:p>
            <a:pPr marL="0" indent="0">
              <a:spcBef>
                <a:spcPts val="0"/>
              </a:spcBef>
              <a:buNone/>
            </a:pPr>
            <a:r>
              <a:rPr lang="en-US" sz="1333">
                <a:solidFill>
                  <a:srgbClr val="008000"/>
                </a:solidFill>
                <a:latin typeface="Consolas" panose="020B0609020204030204" pitchFamily="49" charset="0"/>
              </a:rPr>
              <a:t>      settings:</a:t>
            </a:r>
            <a:br>
              <a:rPr lang="en-US" sz="1333">
                <a:solidFill>
                  <a:srgbClr val="008000"/>
                </a:solidFill>
                <a:latin typeface="Consolas" panose="020B0609020204030204" pitchFamily="49" charset="0"/>
              </a:rPr>
            </a:br>
            <a:r>
              <a:rPr lang="en-US" sz="1333">
                <a:solidFill>
                  <a:srgbClr val="008000"/>
                </a:solidFill>
                <a:latin typeface="Consolas" panose="020B0609020204030204" pitchFamily="49" charset="0"/>
              </a:rPr>
              <a:t>       </a:t>
            </a:r>
            <a:r>
              <a:rPr lang="en-US" sz="1333">
                <a:solidFill>
                  <a:srgbClr val="0000FF"/>
                </a:solidFill>
                <a:latin typeface="Consolas" panose="020B0609020204030204" pitchFamily="49" charset="0"/>
              </a:rPr>
              <a:t> - Board-Layer:</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(FXLS8962 SPI Bus - Jumper configuration: I2C/SPI=SPI)</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(FXAS21002 SPI Bus - Jumper configuration: I2C/SPI=SPI)</a:t>
            </a:r>
            <a:endParaRPr lang="en-US" sz="1333">
              <a:solidFill>
                <a:srgbClr val="008000"/>
              </a:solidFill>
              <a:latin typeface="Consolas" panose="020B0609020204030204" pitchFamily="49" charset="0"/>
            </a:endParaRPr>
          </a:p>
          <a:p>
            <a:pPr marL="0" indent="0">
              <a:spcBef>
                <a:spcPts val="0"/>
              </a:spcBef>
              <a:buNone/>
            </a:pP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./layer/shield/fxls8962/fxls8961.clayer.yml</a:t>
            </a: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a:t>
            </a:r>
          </a:p>
          <a:p>
            <a:pPr marL="0" indent="0">
              <a:spcBef>
                <a:spcPts val="0"/>
              </a:spcBef>
              <a:buNone/>
            </a:pPr>
            <a:r>
              <a:rPr lang="en-US" sz="1333">
                <a:solidFill>
                  <a:srgbClr val="0000FF"/>
                </a:solidFill>
                <a:latin typeface="Consolas" panose="020B0609020204030204" pitchFamily="49" charset="0"/>
              </a:rPr>
              <a:t>        </a:t>
            </a:r>
          </a:p>
          <a:p>
            <a:endParaRPr lang="en-US"/>
          </a:p>
        </p:txBody>
      </p:sp>
    </p:spTree>
    <p:extLst>
      <p:ext uri="{BB962C8B-B14F-4D97-AF65-F5344CB8AC3E}">
        <p14:creationId xmlns:p14="http://schemas.microsoft.com/office/powerpoint/2010/main" val="2621149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537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19DA75-D395-4806-9923-A60C1658B62A}"/>
              </a:ext>
            </a:extLst>
          </p:cNvPr>
          <p:cNvSpPr/>
          <p:nvPr/>
        </p:nvSpPr>
        <p:spPr>
          <a:xfrm>
            <a:off x="1131710" y="277451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BB5F8D21-824B-36AB-951D-435AED871410}"/>
              </a:ext>
            </a:extLst>
          </p:cNvPr>
          <p:cNvCxnSpPr>
            <a:cxnSpLocks/>
            <a:stCxn id="38" idx="1"/>
            <a:endCxn id="23" idx="3"/>
          </p:cNvCxnSpPr>
          <p:nvPr/>
        </p:nvCxnSpPr>
        <p:spPr>
          <a:xfrm flipH="1">
            <a:off x="2671752" y="3278610"/>
            <a:ext cx="380820" cy="7247"/>
          </a:xfrm>
          <a:prstGeom prst="straightConnector1">
            <a:avLst/>
          </a:prstGeom>
          <a:ln w="381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7CE54B9-BB26-E5B0-4A76-1B2AC4DB6780}"/>
              </a:ext>
            </a:extLst>
          </p:cNvPr>
          <p:cNvSpPr/>
          <p:nvPr/>
        </p:nvSpPr>
        <p:spPr>
          <a:xfrm>
            <a:off x="5037675" y="134053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Debugger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2373F6AB-4EE9-799A-8277-00AFEA672822}"/>
              </a:ext>
            </a:extLst>
          </p:cNvPr>
          <p:cNvSpPr/>
          <p:nvPr/>
        </p:nvSpPr>
        <p:spPr>
          <a:xfrm>
            <a:off x="5037675" y="276525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Flash</a:t>
            </a:r>
            <a:br>
              <a:rPr lang="en-US" b="1" dirty="0">
                <a:solidFill>
                  <a:srgbClr val="FFFFFF"/>
                </a:solidFill>
                <a:latin typeface="Calibri"/>
              </a:rPr>
            </a:br>
            <a:r>
              <a:rPr lang="en-US" b="1" dirty="0">
                <a:solidFill>
                  <a:srgbClr val="FFFFFF"/>
                </a:solidFill>
                <a:latin typeface="Calibri"/>
              </a:rPr>
              <a:t>Programmer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0EC97572-BC00-4D3B-5860-7D35F2DDD8A1}"/>
              </a:ext>
            </a:extLst>
          </p:cNvPr>
          <p:cNvSpPr/>
          <p:nvPr/>
        </p:nvSpPr>
        <p:spPr>
          <a:xfrm>
            <a:off x="5037675" y="418997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OTA/Cloud</a:t>
            </a:r>
            <a:br>
              <a:rPr lang="en-US" b="1" dirty="0">
                <a:solidFill>
                  <a:srgbClr val="FFFFFF"/>
                </a:solidFill>
                <a:latin typeface="Calibri"/>
              </a:rPr>
            </a:br>
            <a:r>
              <a:rPr lang="en-US" b="1" dirty="0">
                <a:solidFill>
                  <a:srgbClr val="FFFFFF"/>
                </a:solidFill>
                <a:latin typeface="Calibri"/>
              </a:rPr>
              <a:t>Service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A6042665-7C7D-BA22-1E44-17A6ED7DA1A7}"/>
              </a:ext>
            </a:extLst>
          </p:cNvPr>
          <p:cNvCxnSpPr>
            <a:cxnSpLocks/>
            <a:stCxn id="16" idx="1"/>
          </p:cNvCxnSpPr>
          <p:nvPr/>
        </p:nvCxnSpPr>
        <p:spPr>
          <a:xfrm flipH="1" flipV="1">
            <a:off x="4402204" y="3276599"/>
            <a:ext cx="635471" cy="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C07020-4D86-CAC3-4AF4-DB254FB77F79}"/>
              </a:ext>
            </a:extLst>
          </p:cNvPr>
          <p:cNvCxnSpPr>
            <a:cxnSpLocks/>
          </p:cNvCxnSpPr>
          <p:nvPr/>
        </p:nvCxnSpPr>
        <p:spPr>
          <a:xfrm flipH="1" flipV="1">
            <a:off x="4295878" y="3285856"/>
            <a:ext cx="741797" cy="90412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E56173B-DE80-7625-093C-E95C11E3DB52}"/>
              </a:ext>
            </a:extLst>
          </p:cNvPr>
          <p:cNvCxnSpPr>
            <a:cxnSpLocks/>
          </p:cNvCxnSpPr>
          <p:nvPr/>
        </p:nvCxnSpPr>
        <p:spPr>
          <a:xfrm flipH="1">
            <a:off x="4363356" y="2333994"/>
            <a:ext cx="693427" cy="80758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Flowchart: Document 37">
            <a:extLst>
              <a:ext uri="{FF2B5EF4-FFF2-40B4-BE49-F238E27FC236}">
                <a16:creationId xmlns:a16="http://schemas.microsoft.com/office/drawing/2014/main" id="{973775FC-78A5-4325-B535-441862918E54}"/>
              </a:ext>
            </a:extLst>
          </p:cNvPr>
          <p:cNvSpPr/>
          <p:nvPr/>
        </p:nvSpPr>
        <p:spPr>
          <a:xfrm>
            <a:off x="3052572" y="2876239"/>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cbuild-set.yml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Project </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context set</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204371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5190127"/>
            <a:ext cx="4248363" cy="26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9"/>
            <a:ext cx="1786690" cy="2753876"/>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52726" y="276724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cdefault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405404" y="1943850"/>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004027" y="5253100"/>
            <a:ext cx="432673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1E91A674-185E-2847-973A-2D95E43394EE}"/>
              </a:ext>
            </a:extLst>
          </p:cNvPr>
          <p:cNvSpPr/>
          <p:nvPr/>
        </p:nvSpPr>
        <p:spPr>
          <a:xfrm>
            <a:off x="6811926" y="4054939"/>
            <a:ext cx="4248363" cy="110103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3" name="Flowchart: Document 2">
            <a:extLst>
              <a:ext uri="{FF2B5EF4-FFF2-40B4-BE49-F238E27FC236}">
                <a16:creationId xmlns:a16="http://schemas.microsoft.com/office/drawing/2014/main" id="{07D698BC-BFC9-5FCC-B38A-13EA7D31BFA9}"/>
              </a:ext>
            </a:extLst>
          </p:cNvPr>
          <p:cNvSpPr/>
          <p:nvPr/>
        </p:nvSpPr>
        <p:spPr>
          <a:xfrm>
            <a:off x="7112370" y="4167592"/>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493489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err="1">
                <a:solidFill>
                  <a:srgbClr val="333E48"/>
                </a:solidFill>
                <a:latin typeface="Calibri"/>
                <a:ea typeface="ＭＳ Ｐゴシック" panose="020B0600070205080204" pitchFamily="34" charset="-128"/>
              </a:rPr>
              <a:t>csolution</a:t>
            </a:r>
            <a:r>
              <a:rPr lang="en-US" b="1" dirty="0">
                <a:solidFill>
                  <a:srgbClr val="333E48"/>
                </a:solidFill>
                <a:latin typeface="Calibri"/>
                <a:ea typeface="ＭＳ Ｐゴシック" panose="020B0600070205080204" pitchFamily="34" charset="-128"/>
              </a:rPr>
              <a:t> project</a:t>
            </a: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a:t>
            </a:r>
            <a:r>
              <a:rPr lang="en-US" sz="1000" dirty="0" err="1">
                <a:solidFill>
                  <a:schemeClr val="tx2"/>
                </a:solidFill>
              </a:rPr>
              <a:t>csolution</a:t>
            </a:r>
            <a:r>
              <a:rPr lang="en-US" sz="1000" dirty="0">
                <a:solidFill>
                  <a:schemeClr val="tx2"/>
                </a:solidFill>
              </a:rPr>
              <a:t> project f</a:t>
            </a:r>
            <a:r>
              <a:rPr lang="en-US" sz="1000" kern="1200" dirty="0">
                <a:solidFill>
                  <a:schemeClr val="tx2"/>
                </a:solidFill>
                <a:latin typeface="+mn-lt"/>
                <a:ea typeface="+mn-ea"/>
                <a:cs typeface="+mn-cs"/>
              </a:rPr>
              <a:t>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5555</TotalTime>
  <Words>7115</Words>
  <Application>Microsoft Office PowerPoint</Application>
  <PresentationFormat>Widescreen</PresentationFormat>
  <Paragraphs>1019</Paragraphs>
  <Slides>47</Slides>
  <Notes>19</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-apple-system</vt:lpstr>
      <vt:lpstr>Arial</vt:lpstr>
      <vt:lpstr>Calibri</vt:lpstr>
      <vt:lpstr>Consolas</vt:lpstr>
      <vt:lpstr>Courier New</vt:lpstr>
      <vt:lpstr>Times New Roman</vt:lpstr>
      <vt:lpstr>Wingdings</vt:lpstr>
      <vt:lpstr>Arm_PPT_Public</vt:lpstr>
      <vt:lpstr>CMSIS-Toolbox: Basis for next generation software tooling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Multi-Project Build Process: IDE and CLI</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PowerPoint Presentation</vt:lpstr>
      <vt:lpstr>PowerPoint Presentation</vt:lpstr>
      <vt:lpstr>PowerPoint Presentation</vt:lpstr>
      <vt:lpstr>PowerPoint Presentation</vt:lpstr>
      <vt:lpstr>Distribution of Reference Applications</vt:lpstr>
      <vt:lpstr>IoT Workshop Example - Structure</vt:lpstr>
      <vt:lpstr>Roadmap H1’2023 – CMSIS-Toolbox 2.0</vt:lpstr>
      <vt:lpstr>PowerPoint Presentation</vt:lpstr>
      <vt:lpstr>PowerPoint Presentation</vt:lpstr>
      <vt:lpstr>PowerPoint Presentation</vt:lpstr>
      <vt:lpstr>Software components</vt:lpstr>
      <vt:lpstr>PowerPoint Presentation</vt:lpstr>
      <vt:lpstr>Application example: TCP/IP network</vt:lpstr>
      <vt:lpstr>Class / Pack view </vt:lpstr>
      <vt:lpstr>Software components – Taxonomy</vt:lpstr>
      <vt:lpstr>Bundles</vt:lpstr>
      <vt:lpstr>Bundles</vt:lpstr>
      <vt:lpstr>Relationships of packs and software components</vt:lpstr>
      <vt:lpstr>Central API Interface definition for software components</vt:lpstr>
      <vt:lpstr>API components</vt:lpstr>
      <vt:lpstr>Application example: TCP/IP network</vt:lpstr>
      <vt:lpstr>Application example: TCP/IP network</vt:lpstr>
      <vt:lpstr>Managing software components in a project</vt:lpstr>
      <vt:lpstr>Distribution of Reference Applications</vt:lpstr>
      <vt:lpstr>Distribution of Reference Applications</vt:lpstr>
      <vt:lpstr>Configuration of Reference Applications</vt:lpstr>
      <vt:lpstr>cbuild-idx.yml – variable settings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59</cp:revision>
  <dcterms:created xsi:type="dcterms:W3CDTF">2021-11-12T09:09:53Z</dcterms:created>
  <dcterms:modified xsi:type="dcterms:W3CDTF">2024-05-03T11:30:21Z</dcterms:modified>
</cp:coreProperties>
</file>