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3"/>
  </p:notesMasterIdLst>
  <p:handoutMasterIdLst>
    <p:handoutMasterId r:id="rId54"/>
  </p:handoutMasterIdLst>
  <p:sldIdLst>
    <p:sldId id="2145705747" r:id="rId2"/>
    <p:sldId id="345" r:id="rId3"/>
    <p:sldId id="2123260239" r:id="rId4"/>
    <p:sldId id="2147376045" r:id="rId5"/>
    <p:sldId id="2147376049" r:id="rId6"/>
    <p:sldId id="2147376050" r:id="rId7"/>
    <p:sldId id="2123260240" r:id="rId8"/>
    <p:sldId id="2123260241" r:id="rId9"/>
    <p:sldId id="14964" r:id="rId10"/>
    <p:sldId id="2147376043" r:id="rId11"/>
    <p:sldId id="14961" r:id="rId12"/>
    <p:sldId id="14942" r:id="rId13"/>
    <p:sldId id="14535" r:id="rId14"/>
    <p:sldId id="2123260222" r:id="rId15"/>
    <p:sldId id="2147376041" r:id="rId16"/>
    <p:sldId id="2147376042" r:id="rId17"/>
    <p:sldId id="14965" r:id="rId18"/>
    <p:sldId id="2123260230" r:id="rId19"/>
    <p:sldId id="2123260194" r:id="rId20"/>
    <p:sldId id="2123260231" r:id="rId21"/>
    <p:sldId id="2123260234" r:id="rId22"/>
    <p:sldId id="2123260235" r:id="rId23"/>
    <p:sldId id="2147376051" r:id="rId24"/>
    <p:sldId id="2123260237" r:id="rId25"/>
    <p:sldId id="2147376055" r:id="rId26"/>
    <p:sldId id="2147376115" r:id="rId27"/>
    <p:sldId id="2123260238" r:id="rId28"/>
    <p:sldId id="2123260232" r:id="rId29"/>
    <p:sldId id="2123260236" r:id="rId30"/>
    <p:sldId id="2123260242" r:id="rId31"/>
    <p:sldId id="2147376040" r:id="rId32"/>
    <p:sldId id="2147376046" r:id="rId33"/>
    <p:sldId id="435" r:id="rId34"/>
    <p:sldId id="2147376047" r:id="rId35"/>
    <p:sldId id="2147376048" r:id="rId36"/>
    <p:sldId id="439" r:id="rId37"/>
    <p:sldId id="440" r:id="rId38"/>
    <p:sldId id="437" r:id="rId39"/>
    <p:sldId id="429" r:id="rId40"/>
    <p:sldId id="441" r:id="rId41"/>
    <p:sldId id="436" r:id="rId42"/>
    <p:sldId id="430" r:id="rId43"/>
    <p:sldId id="438" r:id="rId44"/>
    <p:sldId id="428" r:id="rId45"/>
    <p:sldId id="2147376056" r:id="rId46"/>
    <p:sldId id="2147376114" r:id="rId47"/>
    <p:sldId id="2147376116" r:id="rId48"/>
    <p:sldId id="2147376117" r:id="rId49"/>
    <p:sldId id="2147376118" r:id="rId50"/>
    <p:sldId id="2147376057" r:id="rId51"/>
    <p:sldId id="214737611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35" d="100"/>
          <a:sy n="135" d="100"/>
        </p:scale>
        <p:origin x="156" y="64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26/06/2024</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26/06/2024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33</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37</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40</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43</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1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926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73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27</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30</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52066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open-cmsis-pack.github.io/Open-CMSIS-Pack-Spec/main/html/pdsc_examples_pg.html" TargetMode="External"/><Relationship Id="rId3" Type="http://schemas.openxmlformats.org/officeDocument/2006/relationships/image" Target="../media/image4.png"/><Relationship Id="rId7" Type="http://schemas.openxmlformats.org/officeDocument/2006/relationships/hyperlink" Target="https://github.com/RobertRostohar/NXP_Sensor_SDK/tree/main/shield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examples/issdk/sensors" TargetMode="External"/><Relationship Id="rId5" Type="http://schemas.openxmlformats.org/officeDocument/2006/relationships/hyperlink" Target="https://github.com/RobertRostohar/NXP_Sensor_SDK/tree/main/middleware" TargetMode="External"/><Relationship Id="rId4" Type="http://schemas.openxmlformats.org/officeDocument/2006/relationships/hyperlink" Target="https://github.com/RobertRostohar/NXP_Sensor_SDK" TargetMode="External"/><Relationship Id="rId9" Type="http://schemas.openxmlformats.org/officeDocument/2006/relationships/hyperlink" Target="https://open-cmsis-pack.github.io/Open-CMSIS-Pack-Spec/main/html/pdsc_clayers_pg.html"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E55E7A5-FF5E-1670-F99E-33CA83B72311}"/>
              </a:ext>
            </a:extLst>
          </p:cNvPr>
          <p:cNvCxnSpPr>
            <a:cxnSpLocks/>
          </p:cNvCxnSpPr>
          <p:nvPr/>
        </p:nvCxnSpPr>
        <p:spPr>
          <a:xfrm flipV="1">
            <a:off x="4595984" y="1026512"/>
            <a:ext cx="19642" cy="98682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1F9E4950-7682-4A97-95D2-18A9AEA2F368}"/>
              </a:ext>
            </a:extLst>
          </p:cNvPr>
          <p:cNvSpPr/>
          <p:nvPr/>
        </p:nvSpPr>
        <p:spPr>
          <a:xfrm>
            <a:off x="5489439" y="2096918"/>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276248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2575290"/>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2"/>
            <a:ext cx="1537948" cy="2141950"/>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4148998"/>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36859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3434052"/>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2013338"/>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2435845"/>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5151924"/>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3857303"/>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4761079"/>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294629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3863540"/>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478274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3130668"/>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535994" y="1302706"/>
            <a:ext cx="27807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lowchart: Document 9">
            <a:extLst>
              <a:ext uri="{FF2B5EF4-FFF2-40B4-BE49-F238E27FC236}">
                <a16:creationId xmlns:a16="http://schemas.microsoft.com/office/drawing/2014/main" id="{C5DC4692-E9BF-1C95-75FB-40AC13CB6438}"/>
              </a:ext>
            </a:extLst>
          </p:cNvPr>
          <p:cNvSpPr/>
          <p:nvPr/>
        </p:nvSpPr>
        <p:spPr>
          <a:xfrm>
            <a:off x="4302649" y="428108"/>
            <a:ext cx="1285400" cy="615109"/>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cbuild-set.yml</a:t>
            </a:r>
            <a:br>
              <a:rPr lang="en-US" sz="1200" dirty="0">
                <a:solidFill>
                  <a:schemeClr val="bg2">
                    <a:lumMod val="25000"/>
                  </a:schemeClr>
                </a:solidFill>
                <a:latin typeface="Calibri"/>
              </a:rPr>
            </a:br>
            <a:r>
              <a:rPr lang="en-US" sz="1000" dirty="0">
                <a:solidFill>
                  <a:schemeClr val="bg2">
                    <a:lumMod val="25000"/>
                  </a:schemeClr>
                </a:solidFill>
                <a:latin typeface="Calibri"/>
              </a:rPr>
              <a:t>context configuration</a:t>
            </a:r>
            <a:endParaRPr lang="en-GB" sz="1000" dirty="0">
              <a:solidFill>
                <a:schemeClr val="bg2">
                  <a:lumMod val="25000"/>
                </a:schemeClr>
              </a:solidFill>
              <a:latin typeface="Calibri"/>
            </a:endParaRPr>
          </a:p>
        </p:txBody>
      </p:sp>
      <p:sp>
        <p:nvSpPr>
          <p:cNvPr id="11" name="Flowchart: Document 10">
            <a:extLst>
              <a:ext uri="{FF2B5EF4-FFF2-40B4-BE49-F238E27FC236}">
                <a16:creationId xmlns:a16="http://schemas.microsoft.com/office/drawing/2014/main" id="{C464216D-E8C9-E47A-4D2D-41AF1964F99D}"/>
              </a:ext>
            </a:extLst>
          </p:cNvPr>
          <p:cNvSpPr/>
          <p:nvPr/>
        </p:nvSpPr>
        <p:spPr>
          <a:xfrm>
            <a:off x="4290166" y="1183390"/>
            <a:ext cx="1285400" cy="63781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cbuild-pack.yml</a:t>
            </a:r>
            <a:br>
              <a:rPr lang="en-US" sz="1200" dirty="0">
                <a:solidFill>
                  <a:schemeClr val="bg2">
                    <a:lumMod val="25000"/>
                  </a:schemeClr>
                </a:solidFill>
                <a:latin typeface="Calibri"/>
              </a:rPr>
            </a:br>
            <a:r>
              <a:rPr lang="en-US" sz="1000" dirty="0">
                <a:solidFill>
                  <a:schemeClr val="bg2">
                    <a:lumMod val="25000"/>
                  </a:schemeClr>
                </a:solidFill>
                <a:latin typeface="Calibri"/>
              </a:rPr>
              <a:t>pack journal / lock</a:t>
            </a:r>
            <a:endParaRPr lang="en-GB" sz="1000" dirty="0">
              <a:solidFill>
                <a:schemeClr val="bg2">
                  <a:lumMod val="25000"/>
                </a:schemeClr>
              </a:solidFill>
              <a:latin typeface="Calibri"/>
            </a:endParaRPr>
          </a:p>
        </p:txBody>
      </p:sp>
      <p:cxnSp>
        <p:nvCxnSpPr>
          <p:cNvPr id="19" name="Straight Arrow Connector 18">
            <a:extLst>
              <a:ext uri="{FF2B5EF4-FFF2-40B4-BE49-F238E27FC236}">
                <a16:creationId xmlns:a16="http://schemas.microsoft.com/office/drawing/2014/main" id="{E383FE34-9A97-D6DE-B031-88FE85A5522B}"/>
              </a:ext>
            </a:extLst>
          </p:cNvPr>
          <p:cNvCxnSpPr>
            <a:cxnSpLocks/>
          </p:cNvCxnSpPr>
          <p:nvPr/>
        </p:nvCxnSpPr>
        <p:spPr>
          <a:xfrm flipV="1">
            <a:off x="5238307" y="1709553"/>
            <a:ext cx="0" cy="31732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5FDA2B6-F1BC-60C0-09CB-4068E848177F}"/>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AE940B16-35A8-3B27-1C96-A0B18B95D9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8832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spTree>
    <p:extLst>
      <p:ext uri="{BB962C8B-B14F-4D97-AF65-F5344CB8AC3E}">
        <p14:creationId xmlns:p14="http://schemas.microsoft.com/office/powerpoint/2010/main" val="2469813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1B9FE-372F-1699-74BB-71073E9DB2DF}"/>
              </a:ext>
            </a:extLst>
          </p:cNvPr>
          <p:cNvPicPr>
            <a:picLocks noChangeAspect="1"/>
          </p:cNvPicPr>
          <p:nvPr/>
        </p:nvPicPr>
        <p:blipFill>
          <a:blip r:embed="rId3"/>
          <a:stretch>
            <a:fillRect/>
          </a:stretch>
        </p:blipFill>
        <p:spPr>
          <a:xfrm>
            <a:off x="9515697" y="2469389"/>
            <a:ext cx="2857500" cy="1600200"/>
          </a:xfrm>
          <a:prstGeom prst="rect">
            <a:avLst/>
          </a:prstGeom>
        </p:spPr>
      </p:pic>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dirty="0">
                <a:solidFill>
                  <a:srgbClr val="333E48"/>
                </a:solidFill>
                <a:latin typeface="Calibri"/>
              </a:rPr>
              <a:t>Example: Sensor SDK Pack (</a:t>
            </a:r>
            <a:r>
              <a:rPr lang="en-US" sz="2100" dirty="0">
                <a:solidFill>
                  <a:srgbClr val="333E48"/>
                </a:solidFill>
                <a:latin typeface="Calibri"/>
                <a:hlinkClick r:id="rId4"/>
              </a:rPr>
              <a:t>github.com/</a:t>
            </a:r>
            <a:r>
              <a:rPr lang="en-US" sz="2100" dirty="0" err="1">
                <a:solidFill>
                  <a:srgbClr val="333E48"/>
                </a:solidFill>
                <a:latin typeface="Calibri"/>
                <a:hlinkClick r:id="rId4"/>
              </a:rPr>
              <a:t>RobertRostohar</a:t>
            </a:r>
            <a:r>
              <a:rPr lang="en-US" sz="2100" dirty="0">
                <a:solidFill>
                  <a:srgbClr val="333E48"/>
                </a:solidFill>
                <a:latin typeface="Calibri"/>
                <a:hlinkClick r:id="rId4"/>
              </a:rPr>
              <a:t>/</a:t>
            </a:r>
            <a:r>
              <a:rPr lang="en-US" sz="2100" dirty="0" err="1">
                <a:solidFill>
                  <a:srgbClr val="333E48"/>
                </a:solidFill>
                <a:latin typeface="Calibri"/>
                <a:hlinkClick r:id="rId4"/>
              </a:rPr>
              <a:t>NXP_Sensor_SDK</a:t>
            </a:r>
            <a:r>
              <a:rPr lang="en-US" sz="2100" dirty="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5"/>
              </a:rPr>
              <a:t>Agnostic middleware</a:t>
            </a:r>
            <a:r>
              <a:rPr lang="en-US" sz="2100" dirty="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6"/>
              </a:rPr>
              <a:t>Board/Device agnostic examples</a:t>
            </a:r>
            <a:r>
              <a:rPr lang="en-US" sz="2100" dirty="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7"/>
              </a:rPr>
              <a:t>One or more Shield layers</a:t>
            </a:r>
            <a:r>
              <a:rPr lang="en-US" sz="2100" dirty="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dirty="0">
              <a:solidFill>
                <a:srgbClr val="333E48"/>
              </a:solidFill>
              <a:latin typeface="Calibri"/>
            </a:endParaRPr>
          </a:p>
          <a:p>
            <a:pPr defTabSz="914377">
              <a:lnSpc>
                <a:spcPct val="90000"/>
              </a:lnSpc>
              <a:spcAft>
                <a:spcPts val="600"/>
              </a:spcAft>
            </a:pPr>
            <a:r>
              <a:rPr lang="en-US" sz="2100" dirty="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069695" y="4055822"/>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dirty="0">
                <a:solidFill>
                  <a:srgbClr val="333E48"/>
                </a:solidFill>
                <a:latin typeface="Calibri"/>
              </a:rPr>
              <a:t>Sensor SDK Pack PDSC:</a:t>
            </a:r>
          </a:p>
          <a:p>
            <a:pPr defTabSz="914377">
              <a:lnSpc>
                <a:spcPct val="90000"/>
              </a:lnSpc>
              <a:spcAft>
                <a:spcPts val="600"/>
              </a:spcAft>
            </a:pPr>
            <a:r>
              <a:rPr lang="en-US" dirty="0">
                <a:solidFill>
                  <a:srgbClr val="333E48"/>
                </a:solidFill>
                <a:latin typeface="Calibri"/>
                <a:hlinkClick r:id="rId8"/>
              </a:rPr>
              <a:t>&lt;example&gt;</a:t>
            </a:r>
            <a:r>
              <a:rPr lang="en-US" b="1" dirty="0">
                <a:solidFill>
                  <a:srgbClr val="333E48"/>
                </a:solidFill>
                <a:latin typeface="Calibri"/>
              </a:rPr>
              <a:t> </a:t>
            </a:r>
            <a:r>
              <a:rPr lang="en-US" dirty="0">
                <a:solidFill>
                  <a:srgbClr val="333E48"/>
                </a:solidFill>
                <a:latin typeface="Calibri"/>
              </a:rPr>
              <a:t>describes Reference Application</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&lt;shield-name&gt;.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r>
              <a:rPr lang="en-US" b="1" dirty="0">
                <a:solidFill>
                  <a:srgbClr val="333E48"/>
                </a:solidFill>
                <a:latin typeface="Calibri"/>
              </a:rPr>
              <a:t>BSP Pack PDSC:</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&lt;board-name&gt;.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2686493"/>
            <a:ext cx="6041876" cy="31923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dirty="0">
                <a:solidFill>
                  <a:srgbClr val="000000"/>
                </a:solidFill>
                <a:latin typeface="Calibri"/>
              </a:rPr>
              <a:t>MDK Middleware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6041876"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4" y="3125972"/>
            <a:ext cx="2740006" cy="1325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377"/>
            <a:r>
              <a:rPr lang="en-US" sz="1400" dirty="0">
                <a:solidFill>
                  <a:srgbClr val="FFFFFF"/>
                </a:solidFill>
                <a:latin typeface="Calibri"/>
              </a:rPr>
              <a:t>Reference Application Example</a:t>
            </a:r>
          </a:p>
          <a:p>
            <a:pPr algn="ctr" defTabSz="914377"/>
            <a:endParaRPr lang="en-US" sz="1400" dirty="0">
              <a:solidFill>
                <a:srgbClr val="FFFFFF"/>
              </a:solidFill>
              <a:latin typeface="Calibri"/>
            </a:endParaRPr>
          </a:p>
          <a:p>
            <a:pPr algn="ctr" defTabSz="914377"/>
            <a:br>
              <a:rPr lang="en-US" sz="1400" dirty="0">
                <a:solidFill>
                  <a:srgbClr val="FFFFFF"/>
                </a:solidFill>
                <a:latin typeface="Calibri"/>
              </a:rPr>
            </a:br>
            <a:endParaRPr lang="en-US" sz="1400" dirty="0">
              <a:solidFill>
                <a:srgbClr val="FFFFFF"/>
              </a:solidFill>
              <a:latin typeface="Calibri"/>
            </a:endParaRP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 Driver APIs</a:t>
            </a:r>
          </a:p>
        </p:txBody>
      </p:sp>
      <p:sp>
        <p:nvSpPr>
          <p:cNvPr id="7" name="Rectangle 6">
            <a:extLst>
              <a:ext uri="{FF2B5EF4-FFF2-40B4-BE49-F238E27FC236}">
                <a16:creationId xmlns:a16="http://schemas.microsoft.com/office/drawing/2014/main" id="{12C71B8D-9105-3DDA-C788-BFB46E7018D4}"/>
              </a:ext>
            </a:extLst>
          </p:cNvPr>
          <p:cNvSpPr/>
          <p:nvPr/>
        </p:nvSpPr>
        <p:spPr>
          <a:xfrm>
            <a:off x="1223006"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USB Device</a:t>
            </a:r>
          </a:p>
        </p:txBody>
      </p:sp>
      <p:sp>
        <p:nvSpPr>
          <p:cNvPr id="8" name="Rectangle 7">
            <a:extLst>
              <a:ext uri="{FF2B5EF4-FFF2-40B4-BE49-F238E27FC236}">
                <a16:creationId xmlns:a16="http://schemas.microsoft.com/office/drawing/2014/main" id="{60D3EE59-D7AA-A43A-60A1-A5E30C67145B}"/>
              </a:ext>
            </a:extLst>
          </p:cNvPr>
          <p:cNvSpPr/>
          <p:nvPr/>
        </p:nvSpPr>
        <p:spPr>
          <a:xfrm>
            <a:off x="2411192"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RTOS</a:t>
            </a:r>
          </a:p>
        </p:txBody>
      </p:sp>
      <p:sp>
        <p:nvSpPr>
          <p:cNvPr id="10" name="Rectangle 9">
            <a:extLst>
              <a:ext uri="{FF2B5EF4-FFF2-40B4-BE49-F238E27FC236}">
                <a16:creationId xmlns:a16="http://schemas.microsoft.com/office/drawing/2014/main" id="{3ABCF094-7C4B-C125-B6FE-EEC01FD5464D}"/>
              </a:ext>
            </a:extLst>
          </p:cNvPr>
          <p:cNvSpPr/>
          <p:nvPr/>
        </p:nvSpPr>
        <p:spPr>
          <a:xfrm>
            <a:off x="1223006" y="3939364"/>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HID Class</a:t>
            </a:r>
          </a:p>
        </p:txBody>
      </p:sp>
      <p:sp>
        <p:nvSpPr>
          <p:cNvPr id="12" name="Rectangle 11">
            <a:extLst>
              <a:ext uri="{FF2B5EF4-FFF2-40B4-BE49-F238E27FC236}">
                <a16:creationId xmlns:a16="http://schemas.microsoft.com/office/drawing/2014/main" id="{2484B7CF-2B92-FD91-B413-E9C7532F8B9D}"/>
              </a:ext>
            </a:extLst>
          </p:cNvPr>
          <p:cNvSpPr/>
          <p:nvPr/>
        </p:nvSpPr>
        <p:spPr>
          <a:xfrm>
            <a:off x="2400384" y="3954530"/>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CMSIS-View</a:t>
            </a:r>
          </a:p>
        </p:txBody>
      </p:sp>
      <p:sp>
        <p:nvSpPr>
          <p:cNvPr id="14" name="TextBox 13">
            <a:extLst>
              <a:ext uri="{FF2B5EF4-FFF2-40B4-BE49-F238E27FC236}">
                <a16:creationId xmlns:a16="http://schemas.microsoft.com/office/drawing/2014/main" id="{966C9427-0A2A-7286-D263-51B2D0107D75}"/>
              </a:ext>
            </a:extLst>
          </p:cNvPr>
          <p:cNvSpPr txBox="1"/>
          <p:nvPr/>
        </p:nvSpPr>
        <p:spPr>
          <a:xfrm>
            <a:off x="3814109" y="3217236"/>
            <a:ext cx="2593780"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USB Device HID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consumes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233994E-8BAB-B676-EF9B-CB69262B9182}"/>
              </a:ext>
            </a:extLst>
          </p:cNvPr>
          <p:cNvSpPr txBox="1"/>
          <p:nvPr/>
        </p:nvSpPr>
        <p:spPr>
          <a:xfrm>
            <a:off x="3814109" y="4665283"/>
            <a:ext cx="3075789"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Board with USB</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provides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65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dirty="0"/>
              <a:t>Header File Structure</a:t>
            </a:r>
            <a:endParaRPr lang="en-GB" sz="3200" dirty="0"/>
          </a:p>
        </p:txBody>
      </p:sp>
      <p:sp>
        <p:nvSpPr>
          <p:cNvPr id="19" name="Flowchart: Document 18">
            <a:extLst>
              <a:ext uri="{FF2B5EF4-FFF2-40B4-BE49-F238E27FC236}">
                <a16:creationId xmlns:a16="http://schemas.microsoft.com/office/drawing/2014/main" id="{23D68936-4904-8109-0856-DFD650B50ED3}"/>
              </a:ext>
            </a:extLst>
          </p:cNvPr>
          <p:cNvSpPr/>
          <p:nvPr/>
        </p:nvSpPr>
        <p:spPr>
          <a:xfrm>
            <a:off x="616813"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3" name="Rectangle 22">
            <a:extLst>
              <a:ext uri="{FF2B5EF4-FFF2-40B4-BE49-F238E27FC236}">
                <a16:creationId xmlns:a16="http://schemas.microsoft.com/office/drawing/2014/main" id="{2112E2C7-CC6B-D090-3579-B8B4D86C7247}"/>
              </a:ext>
            </a:extLst>
          </p:cNvPr>
          <p:cNvSpPr/>
          <p:nvPr/>
        </p:nvSpPr>
        <p:spPr>
          <a:xfrm>
            <a:off x="2527127"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28" name="Straight Arrow Connector 27">
            <a:extLst>
              <a:ext uri="{FF2B5EF4-FFF2-40B4-BE49-F238E27FC236}">
                <a16:creationId xmlns:a16="http://schemas.microsoft.com/office/drawing/2014/main" id="{E751E19B-1D6A-8BD2-82F8-348F3AE08FEF}"/>
              </a:ext>
            </a:extLst>
          </p:cNvPr>
          <p:cNvCxnSpPr>
            <a:cxnSpLocks/>
          </p:cNvCxnSpPr>
          <p:nvPr/>
        </p:nvCxnSpPr>
        <p:spPr>
          <a:xfrm>
            <a:off x="1502736"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3EE7AE-8ACB-3E17-D3EA-22837EAB7620}"/>
              </a:ext>
            </a:extLst>
          </p:cNvPr>
          <p:cNvCxnSpPr>
            <a:cxnSpLocks/>
          </p:cNvCxnSpPr>
          <p:nvPr/>
        </p:nvCxnSpPr>
        <p:spPr>
          <a:xfrm>
            <a:off x="3421079"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7D1050-8E63-749F-1E15-4FAA43E88754}"/>
              </a:ext>
            </a:extLst>
          </p:cNvPr>
          <p:cNvSpPr/>
          <p:nvPr/>
        </p:nvSpPr>
        <p:spPr>
          <a:xfrm>
            <a:off x="616814"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3" name="Straight Arrow Connector 32">
            <a:extLst>
              <a:ext uri="{FF2B5EF4-FFF2-40B4-BE49-F238E27FC236}">
                <a16:creationId xmlns:a16="http://schemas.microsoft.com/office/drawing/2014/main" id="{63B4661B-8596-655B-02BC-C41193ED9919}"/>
              </a:ext>
            </a:extLst>
          </p:cNvPr>
          <p:cNvCxnSpPr>
            <a:cxnSpLocks/>
          </p:cNvCxnSpPr>
          <p:nvPr/>
        </p:nvCxnSpPr>
        <p:spPr>
          <a:xfrm>
            <a:off x="3410447"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4FD3E7-ADBC-F45F-A8C3-BD718707E738}"/>
              </a:ext>
            </a:extLst>
          </p:cNvPr>
          <p:cNvCxnSpPr>
            <a:cxnSpLocks/>
          </p:cNvCxnSpPr>
          <p:nvPr/>
        </p:nvCxnSpPr>
        <p:spPr>
          <a:xfrm>
            <a:off x="3397000"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0A576E-511D-CDFA-7473-137921EAA4EB}"/>
              </a:ext>
            </a:extLst>
          </p:cNvPr>
          <p:cNvCxnSpPr>
            <a:cxnSpLocks/>
          </p:cNvCxnSpPr>
          <p:nvPr/>
        </p:nvCxnSpPr>
        <p:spPr>
          <a:xfrm>
            <a:off x="3389913"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3A0639D-C23C-A008-798F-1EF45A3D94D0}"/>
              </a:ext>
            </a:extLst>
          </p:cNvPr>
          <p:cNvSpPr/>
          <p:nvPr/>
        </p:nvSpPr>
        <p:spPr>
          <a:xfrm>
            <a:off x="2527128" y="3098401"/>
            <a:ext cx="1743500"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377"/>
            <a:r>
              <a:rPr lang="en-US" sz="1200" dirty="0">
                <a:solidFill>
                  <a:srgbClr val="FFFFFF"/>
                </a:solidFill>
                <a:latin typeface="Calibri"/>
              </a:rPr>
              <a:t>Hardware Abstraction</a:t>
            </a:r>
          </a:p>
          <a:p>
            <a:pPr algn="ctr" defTabSz="914377"/>
            <a:r>
              <a:rPr lang="en-US" sz="1200" dirty="0">
                <a:solidFill>
                  <a:srgbClr val="FFFFFF"/>
                </a:solidFill>
                <a:latin typeface="Calibri"/>
              </a:rPr>
              <a:t>Driver implementation</a:t>
            </a:r>
            <a:endParaRPr lang="en-US" sz="1100" dirty="0">
              <a:solidFill>
                <a:srgbClr val="FFFFFF"/>
              </a:solidFill>
              <a:latin typeface="Calibri"/>
            </a:endParaRPr>
          </a:p>
        </p:txBody>
      </p:sp>
      <p:sp>
        <p:nvSpPr>
          <p:cNvPr id="49" name="Rectangle 48">
            <a:extLst>
              <a:ext uri="{FF2B5EF4-FFF2-40B4-BE49-F238E27FC236}">
                <a16:creationId xmlns:a16="http://schemas.microsoft.com/office/drawing/2014/main" id="{1985BBD9-902F-CA36-39A8-8F80DF9248C8}"/>
              </a:ext>
            </a:extLst>
          </p:cNvPr>
          <p:cNvSpPr/>
          <p:nvPr/>
        </p:nvSpPr>
        <p:spPr>
          <a:xfrm>
            <a:off x="7089938" y="3095001"/>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3" name="Flowchart: Document 2">
            <a:extLst>
              <a:ext uri="{FF2B5EF4-FFF2-40B4-BE49-F238E27FC236}">
                <a16:creationId xmlns:a16="http://schemas.microsoft.com/office/drawing/2014/main" id="{F6BC9819-ABB8-73C4-507C-BFBA3155EE61}"/>
              </a:ext>
            </a:extLst>
          </p:cNvPr>
          <p:cNvSpPr/>
          <p:nvPr/>
        </p:nvSpPr>
        <p:spPr>
          <a:xfrm>
            <a:off x="595163"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4" name="Straight Arrow Connector 3">
            <a:extLst>
              <a:ext uri="{FF2B5EF4-FFF2-40B4-BE49-F238E27FC236}">
                <a16:creationId xmlns:a16="http://schemas.microsoft.com/office/drawing/2014/main" id="{3F5FB02F-9FC9-9090-CEFB-E77B551F48B4}"/>
              </a:ext>
            </a:extLst>
          </p:cNvPr>
          <p:cNvCxnSpPr>
            <a:cxnSpLocks/>
          </p:cNvCxnSpPr>
          <p:nvPr/>
        </p:nvCxnSpPr>
        <p:spPr>
          <a:xfrm>
            <a:off x="1485016"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Document 23">
            <a:extLst>
              <a:ext uri="{FF2B5EF4-FFF2-40B4-BE49-F238E27FC236}">
                <a16:creationId xmlns:a16="http://schemas.microsoft.com/office/drawing/2014/main" id="{3B6B43BF-4762-8693-275F-D1642FAECE68}"/>
              </a:ext>
            </a:extLst>
          </p:cNvPr>
          <p:cNvSpPr/>
          <p:nvPr/>
        </p:nvSpPr>
        <p:spPr>
          <a:xfrm>
            <a:off x="5181074"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7091388"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6066997"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7985340"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5181075"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7974708"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7968349"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7961262"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5159424"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6049277"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F259E8F4-C68B-944A-FACF-501654578BFB}"/>
              </a:ext>
            </a:extLst>
          </p:cNvPr>
          <p:cNvSpPr/>
          <p:nvPr/>
        </p:nvSpPr>
        <p:spPr>
          <a:xfrm>
            <a:off x="2527127"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48" name="Rectangle 47">
            <a:extLst>
              <a:ext uri="{FF2B5EF4-FFF2-40B4-BE49-F238E27FC236}">
                <a16:creationId xmlns:a16="http://schemas.microsoft.com/office/drawing/2014/main" id="{E4C54126-87DF-2842-59EA-90DCAEBBAF3D}"/>
              </a:ext>
            </a:extLst>
          </p:cNvPr>
          <p:cNvSpPr/>
          <p:nvPr/>
        </p:nvSpPr>
        <p:spPr>
          <a:xfrm>
            <a:off x="7089938" y="3346126"/>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7091388"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1" name="Flowchart: Document 20">
            <a:extLst>
              <a:ext uri="{FF2B5EF4-FFF2-40B4-BE49-F238E27FC236}">
                <a16:creationId xmlns:a16="http://schemas.microsoft.com/office/drawing/2014/main" id="{D381B13A-0A7A-27A8-750E-ED726CF0F309}"/>
              </a:ext>
            </a:extLst>
          </p:cNvPr>
          <p:cNvSpPr/>
          <p:nvPr/>
        </p:nvSpPr>
        <p:spPr>
          <a:xfrm>
            <a:off x="2541303"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7105564"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Tree>
    <p:extLst>
      <p:ext uri="{BB962C8B-B14F-4D97-AF65-F5344CB8AC3E}">
        <p14:creationId xmlns:p14="http://schemas.microsoft.com/office/powerpoint/2010/main" val="41726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2476C516-819E-638E-8822-4E085F87FE68}"/>
              </a:ext>
            </a:extLst>
          </p:cNvPr>
          <p:cNvCxnSpPr>
            <a:cxnSpLocks/>
          </p:cNvCxnSpPr>
          <p:nvPr/>
        </p:nvCxnSpPr>
        <p:spPr>
          <a:xfrm flipV="1">
            <a:off x="5486204" y="3110963"/>
            <a:ext cx="0" cy="1223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985BBD9-902F-CA36-39A8-8F80DF9248C8}"/>
              </a:ext>
            </a:extLst>
          </p:cNvPr>
          <p:cNvSpPr/>
          <p:nvPr/>
        </p:nvSpPr>
        <p:spPr>
          <a:xfrm>
            <a:off x="2517938" y="2734393"/>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24" name="Flowchart: Document 23">
            <a:extLst>
              <a:ext uri="{FF2B5EF4-FFF2-40B4-BE49-F238E27FC236}">
                <a16:creationId xmlns:a16="http://schemas.microsoft.com/office/drawing/2014/main" id="{3B6B43BF-4762-8693-275F-D1642FAECE68}"/>
              </a:ext>
            </a:extLst>
          </p:cNvPr>
          <p:cNvSpPr/>
          <p:nvPr/>
        </p:nvSpPr>
        <p:spPr>
          <a:xfrm>
            <a:off x="609074" y="1768115"/>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2519388" y="4400946"/>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1494997"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3413340"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609075" y="1127761"/>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3402708" y="2492052"/>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3396349" y="3155253"/>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3389262" y="3977476"/>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606213" y="2741894"/>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1477277" y="2498459"/>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4C54126-87DF-2842-59EA-90DCAEBBAF3D}"/>
              </a:ext>
            </a:extLst>
          </p:cNvPr>
          <p:cNvSpPr/>
          <p:nvPr/>
        </p:nvSpPr>
        <p:spPr>
          <a:xfrm>
            <a:off x="2517938" y="2985518"/>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2519388" y="3401984"/>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2533564" y="1772509"/>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7" name="Rectangle 6">
            <a:extLst>
              <a:ext uri="{FF2B5EF4-FFF2-40B4-BE49-F238E27FC236}">
                <a16:creationId xmlns:a16="http://schemas.microsoft.com/office/drawing/2014/main" id="{799263F4-9815-D495-2CD9-E63B7B5585A0}"/>
              </a:ext>
            </a:extLst>
          </p:cNvPr>
          <p:cNvSpPr/>
          <p:nvPr/>
        </p:nvSpPr>
        <p:spPr>
          <a:xfrm>
            <a:off x="4528158" y="4283903"/>
            <a:ext cx="1540042" cy="7715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E668CCF2-369A-289E-71D2-A432DF5169CA}"/>
              </a:ext>
            </a:extLst>
          </p:cNvPr>
          <p:cNvSpPr/>
          <p:nvPr/>
        </p:nvSpPr>
        <p:spPr>
          <a:xfrm>
            <a:off x="4629648" y="4399666"/>
            <a:ext cx="1350233" cy="47483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6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2" name="Straight Arrow Connector 11">
            <a:extLst>
              <a:ext uri="{FF2B5EF4-FFF2-40B4-BE49-F238E27FC236}">
                <a16:creationId xmlns:a16="http://schemas.microsoft.com/office/drawing/2014/main" id="{32D73C07-F3B0-8D65-4AF8-45DAD61E7659}"/>
              </a:ext>
            </a:extLst>
          </p:cNvPr>
          <p:cNvCxnSpPr>
            <a:cxnSpLocks/>
          </p:cNvCxnSpPr>
          <p:nvPr/>
        </p:nvCxnSpPr>
        <p:spPr>
          <a:xfrm flipV="1">
            <a:off x="5020653" y="4077691"/>
            <a:ext cx="0" cy="323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33DF98DF-7B65-52A6-BDC8-12656686E4D5}"/>
              </a:ext>
            </a:extLst>
          </p:cNvPr>
          <p:cNvSpPr/>
          <p:nvPr/>
        </p:nvSpPr>
        <p:spPr>
          <a:xfrm>
            <a:off x="4585729" y="2515341"/>
            <a:ext cx="1419204" cy="684834"/>
          </a:xfrm>
          <a:prstGeom prst="flowChartDocumen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solidFill>
                  <a:schemeClr val="bg2">
                    <a:lumMod val="25000"/>
                  </a:schemeClr>
                </a:solidFill>
                <a:latin typeface="Calibri"/>
              </a:rPr>
              <a:t>MX_Device.h</a:t>
            </a:r>
            <a:endParaRPr lang="en-US" sz="1200" dirty="0">
              <a:solidFill>
                <a:schemeClr val="bg2">
                  <a:lumMod val="25000"/>
                </a:schemeClr>
              </a:solidFill>
              <a:latin typeface="Calibri"/>
            </a:endParaRPr>
          </a:p>
          <a:p>
            <a:pPr algn="ctr"/>
            <a:r>
              <a:rPr lang="en-US" sz="1000" dirty="0">
                <a:solidFill>
                  <a:schemeClr val="bg2">
                    <a:lumMod val="25000"/>
                  </a:schemeClr>
                </a:solidFill>
                <a:latin typeface="Calibri"/>
              </a:rPr>
              <a:t>configuration information</a:t>
            </a:r>
          </a:p>
        </p:txBody>
      </p:sp>
      <p:sp>
        <p:nvSpPr>
          <p:cNvPr id="9" name="Flowchart: Multidocument 8">
            <a:extLst>
              <a:ext uri="{FF2B5EF4-FFF2-40B4-BE49-F238E27FC236}">
                <a16:creationId xmlns:a16="http://schemas.microsoft.com/office/drawing/2014/main" id="{9AF69BA8-90EE-7F76-76D1-9F68F172F7D6}"/>
              </a:ext>
            </a:extLst>
          </p:cNvPr>
          <p:cNvSpPr/>
          <p:nvPr/>
        </p:nvSpPr>
        <p:spPr>
          <a:xfrm>
            <a:off x="4538582" y="3358612"/>
            <a:ext cx="1529618" cy="719079"/>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cxnSp>
        <p:nvCxnSpPr>
          <p:cNvPr id="38" name="Straight Arrow Connector 37">
            <a:extLst>
              <a:ext uri="{FF2B5EF4-FFF2-40B4-BE49-F238E27FC236}">
                <a16:creationId xmlns:a16="http://schemas.microsoft.com/office/drawing/2014/main" id="{75BB6D81-28D6-38FD-E80E-1C17F6F87A8E}"/>
              </a:ext>
            </a:extLst>
          </p:cNvPr>
          <p:cNvCxnSpPr>
            <a:cxnSpLocks/>
            <a:stCxn id="20" idx="1"/>
            <a:endCxn id="49" idx="3"/>
          </p:cNvCxnSpPr>
          <p:nvPr/>
        </p:nvCxnSpPr>
        <p:spPr>
          <a:xfrm flipH="1">
            <a:off x="4261438" y="2857758"/>
            <a:ext cx="3242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1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30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a:solidFill>
                  <a:srgbClr val="333E48"/>
                </a:solidFill>
                <a:latin typeface="Calibri"/>
              </a:rPr>
              <a:t>User enters target type and specifies board in `</a:t>
            </a:r>
            <a:r>
              <a:rPr lang="en-US" sz="1100" err="1">
                <a:solidFill>
                  <a:srgbClr val="333E48"/>
                </a:solidFill>
                <a:latin typeface="Calibri"/>
              </a:rPr>
              <a:t>csolution.yml</a:t>
            </a:r>
            <a:r>
              <a:rPr lang="en-US" sz="1100">
                <a:solidFill>
                  <a:srgbClr val="333E48"/>
                </a:solidFill>
                <a:latin typeface="Calibri"/>
              </a:rPr>
              <a:t>`</a:t>
            </a:r>
          </a:p>
          <a:p>
            <a:pPr marL="231769" indent="-231769" defTabSz="914377">
              <a:lnSpc>
                <a:spcPct val="90000"/>
              </a:lnSpc>
              <a:spcAft>
                <a:spcPts val="600"/>
              </a:spcAft>
              <a:buFont typeface="+mj-lt"/>
              <a:buAutoNum type="arabicPeriod"/>
            </a:pPr>
            <a:r>
              <a:rPr lang="en-US" sz="1100">
                <a:solidFill>
                  <a:srgbClr val="333E48"/>
                </a:solidFill>
                <a:latin typeface="Calibri"/>
              </a:rPr>
              <a:t>User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a:solidFill>
                  <a:srgbClr val="333E48"/>
                </a:solidFill>
                <a:latin typeface="Calibri"/>
              </a:rPr>
              <a:t>User selects on configuration and copies variable settings in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5768</TotalTime>
  <Words>7312</Words>
  <Application>Microsoft Office PowerPoint</Application>
  <PresentationFormat>Widescreen</PresentationFormat>
  <Paragraphs>1060</Paragraphs>
  <Slides>51</Slides>
  <Notes>21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PowerPoint Presentation</vt:lpstr>
      <vt:lpstr>Distribution of Reference Applications</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Distribution of Reference Applications</vt:lpstr>
      <vt:lpstr>Header File Structure</vt:lpstr>
      <vt:lpstr>PowerPoint Presentation</vt:lpstr>
      <vt:lpstr>PowerPoint Presentation</vt:lpstr>
      <vt:lpstr>Configuration of Reference Applications</vt:lpstr>
      <vt:lpstr>cbuild-idx.yml – variable settings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64</cp:revision>
  <dcterms:created xsi:type="dcterms:W3CDTF">2021-11-12T09:09:53Z</dcterms:created>
  <dcterms:modified xsi:type="dcterms:W3CDTF">2024-06-26T13:55:45Z</dcterms:modified>
</cp:coreProperties>
</file>