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handoutMasterIdLst>
    <p:handoutMasterId r:id="rId31"/>
  </p:handoutMasterIdLst>
  <p:sldIdLst>
    <p:sldId id="2145705747" r:id="rId2"/>
    <p:sldId id="345" r:id="rId3"/>
    <p:sldId id="14966" r:id="rId4"/>
    <p:sldId id="2123260239" r:id="rId5"/>
    <p:sldId id="2147376045" r:id="rId6"/>
    <p:sldId id="2123260240" r:id="rId7"/>
    <p:sldId id="2123260241" r:id="rId8"/>
    <p:sldId id="14964" r:id="rId9"/>
    <p:sldId id="2147376043" r:id="rId10"/>
    <p:sldId id="2147376044"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23260237" r:id="rId24"/>
    <p:sldId id="2123260238" r:id="rId25"/>
    <p:sldId id="2123260232" r:id="rId26"/>
    <p:sldId id="2123260236" r:id="rId27"/>
    <p:sldId id="2123260242" r:id="rId28"/>
    <p:sldId id="214737604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31/10/2023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31/10/2023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a:solidFill>
                  <a:schemeClr val="tx1">
                    <a:lumMod val="65000"/>
                    <a:lumOff val="35000"/>
                  </a:schemeClr>
                </a:solidFill>
              </a:rPr>
              <a:t>Best-in-class embedded development system </a:t>
            </a:r>
            <a:br>
              <a:rPr lang="en-GB" sz="1600">
                <a:solidFill>
                  <a:schemeClr val="tx1">
                    <a:lumMod val="65000"/>
                    <a:lumOff val="35000"/>
                  </a:schemeClr>
                </a:solidFill>
              </a:rPr>
            </a:br>
            <a:r>
              <a:rPr lang="en-GB" sz="1600">
                <a:solidFill>
                  <a:schemeClr val="tx1">
                    <a:lumMod val="65000"/>
                    <a:lumOff val="35000"/>
                  </a:schemeClr>
                </a:solidFill>
              </a:rPr>
              <a:t>for Cortex-M microcontrollers</a:t>
            </a:r>
          </a:p>
          <a:p>
            <a:pPr marL="285750" indent="-285750" algn="l"/>
            <a:r>
              <a:rPr lang="en-GB" sz="1600">
                <a:solidFill>
                  <a:schemeClr val="tx1">
                    <a:lumMod val="65000"/>
                    <a:lumOff val="35000"/>
                  </a:schemeClr>
                </a:solidFill>
              </a:rPr>
              <a:t>Command-Line and IDE workflows based </a:t>
            </a:r>
            <a:br>
              <a:rPr lang="en-GB" sz="1600">
                <a:solidFill>
                  <a:schemeClr val="tx1">
                    <a:lumMod val="65000"/>
                    <a:lumOff val="35000"/>
                  </a:schemeClr>
                </a:solidFill>
              </a:rPr>
            </a:br>
            <a:r>
              <a:rPr lang="en-GB" sz="1600">
                <a:solidFill>
                  <a:schemeClr val="tx1">
                    <a:lumMod val="65000"/>
                    <a:lumOff val="35000"/>
                  </a:schemeClr>
                </a:solidFill>
              </a:rPr>
              <a:t>on CMSIS-Toolbox</a:t>
            </a:r>
          </a:p>
          <a:p>
            <a:pPr marL="285750" indent="-285750" algn="l"/>
            <a:r>
              <a:rPr lang="en-GB" sz="1600">
                <a:solidFill>
                  <a:schemeClr val="tx1">
                    <a:lumMod val="65000"/>
                    <a:lumOff val="35000"/>
                  </a:schemeClr>
                </a:solidFill>
              </a:rPr>
              <a:t>Arm C/C++ Compiler with </a:t>
            </a:r>
            <a:r>
              <a:rPr lang="en-GB" sz="1600" err="1">
                <a:solidFill>
                  <a:schemeClr val="tx1">
                    <a:lumMod val="65000"/>
                    <a:lumOff val="35000"/>
                  </a:schemeClr>
                </a:solidFill>
              </a:rPr>
              <a:t>FuSa</a:t>
            </a:r>
            <a:r>
              <a:rPr lang="en-GB" sz="1600">
                <a:solidFill>
                  <a:schemeClr val="tx1">
                    <a:lumMod val="65000"/>
                    <a:lumOff val="35000"/>
                  </a:schemeClr>
                </a:solidFill>
              </a:rPr>
              <a:t> certification</a:t>
            </a:r>
          </a:p>
          <a:p>
            <a:pPr marL="285750" indent="-285750" algn="l"/>
            <a:r>
              <a:rPr lang="en-GB" sz="1600">
                <a:solidFill>
                  <a:schemeClr val="tx1">
                    <a:lumMod val="65000"/>
                    <a:lumOff val="35000"/>
                  </a:schemeClr>
                </a:solidFill>
              </a:rPr>
              <a:t>Based on CMSIS software standards</a:t>
            </a:r>
          </a:p>
          <a:p>
            <a:pPr marL="285750" indent="-285750" algn="l"/>
            <a:r>
              <a:rPr lang="en-GB" sz="1600">
                <a:solidFill>
                  <a:schemeClr val="tx1">
                    <a:lumMod val="65000"/>
                    <a:lumOff val="35000"/>
                  </a:schemeClr>
                </a:solidFill>
              </a:rPr>
              <a:t>Host Support: Windows, Linux, </a:t>
            </a:r>
            <a:br>
              <a:rPr lang="en-GB" sz="1600">
                <a:solidFill>
                  <a:schemeClr val="tx1">
                    <a:lumMod val="65000"/>
                    <a:lumOff val="35000"/>
                  </a:schemeClr>
                </a:solidFill>
              </a:rPr>
            </a:br>
            <a:r>
              <a:rPr lang="en-GB" sz="1600">
                <a:solidFill>
                  <a:schemeClr val="tx1">
                    <a:lumMod val="65000"/>
                    <a:lumOff val="35000"/>
                  </a:schemeClr>
                </a:solidFill>
              </a:rPr>
              <a:t>Mac OS – and Cloud</a:t>
            </a:r>
          </a:p>
          <a:p>
            <a:pPr marL="0" indent="0" algn="l">
              <a:buNone/>
            </a:pPr>
            <a:endParaRPr lang="en-US" sz="160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grpSp>
        <p:nvGrpSpPr>
          <p:cNvPr id="39" name="Group 38">
            <a:extLst>
              <a:ext uri="{FF2B5EF4-FFF2-40B4-BE49-F238E27FC236}">
                <a16:creationId xmlns:a16="http://schemas.microsoft.com/office/drawing/2014/main" id="{BA7B61D2-292E-0C31-BCC2-AD69ABA2140C}"/>
              </a:ext>
            </a:extLst>
          </p:cNvPr>
          <p:cNvGrpSpPr/>
          <p:nvPr/>
        </p:nvGrpSpPr>
        <p:grpSpPr>
          <a:xfrm>
            <a:off x="5692114" y="1309250"/>
            <a:ext cx="3495488" cy="2342757"/>
            <a:chOff x="6199105" y="1157681"/>
            <a:chExt cx="3495488" cy="2342757"/>
          </a:xfrm>
        </p:grpSpPr>
        <p:sp>
          <p:nvSpPr>
            <p:cNvPr id="13" name="Rectangle 12">
              <a:extLst>
                <a:ext uri="{FF2B5EF4-FFF2-40B4-BE49-F238E27FC236}">
                  <a16:creationId xmlns:a16="http://schemas.microsoft.com/office/drawing/2014/main" id="{593F40A8-10DB-C5C9-DE7C-D1076D88FBD1}"/>
                </a:ext>
              </a:extLst>
            </p:cNvPr>
            <p:cNvSpPr/>
            <p:nvPr/>
          </p:nvSpPr>
          <p:spPr>
            <a:xfrm>
              <a:off x="6199105" y="1157681"/>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6329738" y="1310417"/>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8040122" y="1310416"/>
              <a:ext cx="1560495"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 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8060576" y="2756234"/>
              <a:ext cx="1540042"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9E49910-9235-94B5-FEE8-E56F2F2531F8}"/>
                </a:ext>
              </a:extLst>
            </p:cNvPr>
            <p:cNvSpPr/>
            <p:nvPr/>
          </p:nvSpPr>
          <p:spPr>
            <a:xfrm>
              <a:off x="6464103" y="1647436"/>
              <a:ext cx="1283243"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ABEACBA0-B3BB-1CF1-37FF-7594FA3A56A2}"/>
                </a:ext>
              </a:extLst>
            </p:cNvPr>
            <p:cNvGrpSpPr/>
            <p:nvPr/>
          </p:nvGrpSpPr>
          <p:grpSpPr>
            <a:xfrm>
              <a:off x="6464103" y="2409436"/>
              <a:ext cx="1276547" cy="809925"/>
              <a:chOff x="6464103" y="2409436"/>
              <a:chExt cx="1276547" cy="809925"/>
            </a:xfrm>
          </p:grpSpPr>
          <p:sp>
            <p:nvSpPr>
              <p:cNvPr id="26" name="Rectangle 25">
                <a:extLst>
                  <a:ext uri="{FF2B5EF4-FFF2-40B4-BE49-F238E27FC236}">
                    <a16:creationId xmlns:a16="http://schemas.microsoft.com/office/drawing/2014/main" id="{C51F8ED7-ACBB-7076-207C-EBD9987F636E}"/>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51707FC4-0CBC-C822-7863-C070D06E8D0C}"/>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107CDC7E-C110-CA2E-435C-2EDEE28A2B38}"/>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cproject.yml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BC0A78C-1748-D27D-7608-DA11345C2185}"/>
                </a:ext>
              </a:extLst>
            </p:cNvPr>
            <p:cNvGrpSpPr/>
            <p:nvPr/>
          </p:nvGrpSpPr>
          <p:grpSpPr>
            <a:xfrm>
              <a:off x="8164114" y="1636704"/>
              <a:ext cx="1276547" cy="809925"/>
              <a:chOff x="6464103" y="2409436"/>
              <a:chExt cx="1276547" cy="809925"/>
            </a:xfrm>
          </p:grpSpPr>
          <p:sp>
            <p:nvSpPr>
              <p:cNvPr id="29" name="Rectangle 28">
                <a:extLst>
                  <a:ext uri="{FF2B5EF4-FFF2-40B4-BE49-F238E27FC236}">
                    <a16:creationId xmlns:a16="http://schemas.microsoft.com/office/drawing/2014/main" id="{4DCBFE2D-41E5-4FEB-882F-30AD1C4B4675}"/>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3D1C607-CC8D-EBE2-A223-3954B053E2CA}"/>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9DF3B4B6-9ADA-4968-2781-1DD13307384D}"/>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Device/Processor</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Software Building</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Blocks</a:t>
                </a:r>
              </a:p>
            </p:txBody>
          </p:sp>
        </p:gr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830597" y="2587236"/>
              <a:ext cx="0" cy="168998"/>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a:endCxn id="21" idx="1"/>
            </p:cNvCxnSpPr>
            <p:nvPr/>
          </p:nvCxnSpPr>
          <p:spPr>
            <a:xfrm>
              <a:off x="7881712" y="3060677"/>
              <a:ext cx="178864"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030183"/>
            <a:ext cx="3495488"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030182"/>
            <a:ext cx="2739152"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24698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4765</TotalTime>
  <Words>5153</Words>
  <Application>Microsoft Office PowerPoint</Application>
  <PresentationFormat>Widescreen</PresentationFormat>
  <Paragraphs>705</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41</cp:revision>
  <dcterms:created xsi:type="dcterms:W3CDTF">2021-11-12T09:09:53Z</dcterms:created>
  <dcterms:modified xsi:type="dcterms:W3CDTF">2023-10-31T12:37:39Z</dcterms:modified>
</cp:coreProperties>
</file>