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0"/>
  </p:notesMasterIdLst>
  <p:handoutMasterIdLst>
    <p:handoutMasterId r:id="rId31"/>
  </p:handoutMasterIdLst>
  <p:sldIdLst>
    <p:sldId id="2145705747" r:id="rId2"/>
    <p:sldId id="345" r:id="rId3"/>
    <p:sldId id="14966" r:id="rId4"/>
    <p:sldId id="2123260239" r:id="rId5"/>
    <p:sldId id="2147376045" r:id="rId6"/>
    <p:sldId id="2123260240" r:id="rId7"/>
    <p:sldId id="2123260241" r:id="rId8"/>
    <p:sldId id="14964" r:id="rId9"/>
    <p:sldId id="2147376043" r:id="rId10"/>
    <p:sldId id="2147376044" r:id="rId11"/>
    <p:sldId id="14961" r:id="rId12"/>
    <p:sldId id="14942" r:id="rId13"/>
    <p:sldId id="14535" r:id="rId14"/>
    <p:sldId id="2123260222" r:id="rId15"/>
    <p:sldId id="2147376041" r:id="rId16"/>
    <p:sldId id="2147376042" r:id="rId17"/>
    <p:sldId id="14965" r:id="rId18"/>
    <p:sldId id="2123260230" r:id="rId19"/>
    <p:sldId id="2123260194" r:id="rId20"/>
    <p:sldId id="2123260231" r:id="rId21"/>
    <p:sldId id="2123260234" r:id="rId22"/>
    <p:sldId id="2123260235" r:id="rId23"/>
    <p:sldId id="2123260237" r:id="rId24"/>
    <p:sldId id="2123260238" r:id="rId25"/>
    <p:sldId id="2123260232" r:id="rId26"/>
    <p:sldId id="2123260236" r:id="rId27"/>
    <p:sldId id="2123260242" r:id="rId28"/>
    <p:sldId id="214737604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09" d="100"/>
          <a:sy n="109" d="100"/>
        </p:scale>
        <p:origin x="120" y="684"/>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29/08/2023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29/08/2023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13</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18</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24</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27</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a:solidFill>
                  <a:schemeClr val="tx1">
                    <a:lumMod val="65000"/>
                    <a:lumOff val="35000"/>
                  </a:schemeClr>
                </a:solidFill>
              </a:rPr>
              <a:t>Best-in-class embedded development system </a:t>
            </a:r>
            <a:br>
              <a:rPr lang="en-GB" sz="1600">
                <a:solidFill>
                  <a:schemeClr val="tx1">
                    <a:lumMod val="65000"/>
                    <a:lumOff val="35000"/>
                  </a:schemeClr>
                </a:solidFill>
              </a:rPr>
            </a:br>
            <a:r>
              <a:rPr lang="en-GB" sz="1600">
                <a:solidFill>
                  <a:schemeClr val="tx1">
                    <a:lumMod val="65000"/>
                    <a:lumOff val="35000"/>
                  </a:schemeClr>
                </a:solidFill>
              </a:rPr>
              <a:t>for Cortex-M microcontrollers</a:t>
            </a:r>
          </a:p>
          <a:p>
            <a:pPr marL="285750" indent="-285750" algn="l"/>
            <a:r>
              <a:rPr lang="en-GB" sz="1600">
                <a:solidFill>
                  <a:schemeClr val="tx1">
                    <a:lumMod val="65000"/>
                    <a:lumOff val="35000"/>
                  </a:schemeClr>
                </a:solidFill>
              </a:rPr>
              <a:t>Command-Line and IDE workflows based </a:t>
            </a:r>
            <a:br>
              <a:rPr lang="en-GB" sz="1600">
                <a:solidFill>
                  <a:schemeClr val="tx1">
                    <a:lumMod val="65000"/>
                    <a:lumOff val="35000"/>
                  </a:schemeClr>
                </a:solidFill>
              </a:rPr>
            </a:br>
            <a:r>
              <a:rPr lang="en-GB" sz="1600">
                <a:solidFill>
                  <a:schemeClr val="tx1">
                    <a:lumMod val="65000"/>
                    <a:lumOff val="35000"/>
                  </a:schemeClr>
                </a:solidFill>
              </a:rPr>
              <a:t>on CMSIS-Toolbox</a:t>
            </a:r>
          </a:p>
          <a:p>
            <a:pPr marL="285750" indent="-285750" algn="l"/>
            <a:r>
              <a:rPr lang="en-GB" sz="1600">
                <a:solidFill>
                  <a:schemeClr val="tx1">
                    <a:lumMod val="65000"/>
                    <a:lumOff val="35000"/>
                  </a:schemeClr>
                </a:solidFill>
              </a:rPr>
              <a:t>Arm C/C++ Compiler with </a:t>
            </a:r>
            <a:r>
              <a:rPr lang="en-GB" sz="1600" err="1">
                <a:solidFill>
                  <a:schemeClr val="tx1">
                    <a:lumMod val="65000"/>
                    <a:lumOff val="35000"/>
                  </a:schemeClr>
                </a:solidFill>
              </a:rPr>
              <a:t>FuSa</a:t>
            </a:r>
            <a:r>
              <a:rPr lang="en-GB" sz="1600">
                <a:solidFill>
                  <a:schemeClr val="tx1">
                    <a:lumMod val="65000"/>
                    <a:lumOff val="35000"/>
                  </a:schemeClr>
                </a:solidFill>
              </a:rPr>
              <a:t> certification</a:t>
            </a:r>
          </a:p>
          <a:p>
            <a:pPr marL="285750" indent="-285750" algn="l"/>
            <a:r>
              <a:rPr lang="en-GB" sz="1600">
                <a:solidFill>
                  <a:schemeClr val="tx1">
                    <a:lumMod val="65000"/>
                    <a:lumOff val="35000"/>
                  </a:schemeClr>
                </a:solidFill>
              </a:rPr>
              <a:t>Based on CMSIS software standards</a:t>
            </a:r>
          </a:p>
          <a:p>
            <a:pPr marL="285750" indent="-285750" algn="l"/>
            <a:r>
              <a:rPr lang="en-GB" sz="1600">
                <a:solidFill>
                  <a:schemeClr val="tx1">
                    <a:lumMod val="65000"/>
                    <a:lumOff val="35000"/>
                  </a:schemeClr>
                </a:solidFill>
              </a:rPr>
              <a:t>Host Support: Windows, Linux, </a:t>
            </a:r>
            <a:br>
              <a:rPr lang="en-GB" sz="1600">
                <a:solidFill>
                  <a:schemeClr val="tx1">
                    <a:lumMod val="65000"/>
                    <a:lumOff val="35000"/>
                  </a:schemeClr>
                </a:solidFill>
              </a:rPr>
            </a:br>
            <a:r>
              <a:rPr lang="en-GB" sz="1600">
                <a:solidFill>
                  <a:schemeClr val="tx1">
                    <a:lumMod val="65000"/>
                    <a:lumOff val="35000"/>
                  </a:schemeClr>
                </a:solidFill>
              </a:rPr>
              <a:t>Mac OS – and Cloud</a:t>
            </a:r>
          </a:p>
          <a:p>
            <a:pPr marL="0" indent="0" algn="l">
              <a:buNone/>
            </a:pPr>
            <a:endParaRPr lang="en-US" sz="160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grpSp>
        <p:nvGrpSpPr>
          <p:cNvPr id="39" name="Group 38">
            <a:extLst>
              <a:ext uri="{FF2B5EF4-FFF2-40B4-BE49-F238E27FC236}">
                <a16:creationId xmlns:a16="http://schemas.microsoft.com/office/drawing/2014/main" id="{BA7B61D2-292E-0C31-BCC2-AD69ABA2140C}"/>
              </a:ext>
            </a:extLst>
          </p:cNvPr>
          <p:cNvGrpSpPr/>
          <p:nvPr/>
        </p:nvGrpSpPr>
        <p:grpSpPr>
          <a:xfrm>
            <a:off x="5692114" y="1309250"/>
            <a:ext cx="3495488" cy="2342757"/>
            <a:chOff x="6199105" y="1157681"/>
            <a:chExt cx="3495488" cy="2342757"/>
          </a:xfrm>
        </p:grpSpPr>
        <p:sp>
          <p:nvSpPr>
            <p:cNvPr id="13" name="Rectangle 12">
              <a:extLst>
                <a:ext uri="{FF2B5EF4-FFF2-40B4-BE49-F238E27FC236}">
                  <a16:creationId xmlns:a16="http://schemas.microsoft.com/office/drawing/2014/main" id="{593F40A8-10DB-C5C9-DE7C-D1076D88FBD1}"/>
                </a:ext>
              </a:extLst>
            </p:cNvPr>
            <p:cNvSpPr/>
            <p:nvPr/>
          </p:nvSpPr>
          <p:spPr>
            <a:xfrm>
              <a:off x="6199105" y="1157681"/>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6329738" y="1310417"/>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a:ln>
                    <a:noFill/>
                  </a:ln>
                  <a:solidFill>
                    <a:schemeClr val="tx2"/>
                  </a:solidFill>
                  <a:effectLst/>
                  <a:uLnTx/>
                  <a:uFillTx/>
                  <a:latin typeface="Calibri"/>
                  <a:ea typeface="ＭＳ Ｐゴシック" panose="020B0600070205080204" pitchFamily="34" charset="-128"/>
                  <a:cs typeface="+mn-cs"/>
                </a:rPr>
                <a:t>Software Application</a:t>
              </a:r>
            </a:p>
          </p:txBody>
        </p:sp>
        <p:sp>
          <p:nvSpPr>
            <p:cNvPr id="18" name="Rectangle 17">
              <a:extLst>
                <a:ext uri="{FF2B5EF4-FFF2-40B4-BE49-F238E27FC236}">
                  <a16:creationId xmlns:a16="http://schemas.microsoft.com/office/drawing/2014/main" id="{899BAC2B-AFD4-6E3A-0720-D050DB27D7BF}"/>
                </a:ext>
              </a:extLst>
            </p:cNvPr>
            <p:cNvSpPr/>
            <p:nvPr/>
          </p:nvSpPr>
          <p:spPr>
            <a:xfrm>
              <a:off x="8040122" y="1310416"/>
              <a:ext cx="1560495"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a:ln>
                    <a:noFill/>
                  </a:ln>
                  <a:solidFill>
                    <a:schemeClr val="bg1"/>
                  </a:solidFill>
                  <a:effectLst/>
                  <a:uLnTx/>
                  <a:uFillTx/>
                  <a:latin typeface="Calibri"/>
                  <a:ea typeface="ＭＳ Ｐゴシック" panose="020B0600070205080204" pitchFamily="34" charset="-128"/>
                  <a:cs typeface="+mn-cs"/>
                </a:rPr>
                <a:t>CMSIS 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8060576" y="2756234"/>
              <a:ext cx="1540042"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9E49910-9235-94B5-FEE8-E56F2F2531F8}"/>
                </a:ext>
              </a:extLst>
            </p:cNvPr>
            <p:cNvSpPr/>
            <p:nvPr/>
          </p:nvSpPr>
          <p:spPr>
            <a:xfrm>
              <a:off x="6464103" y="1647436"/>
              <a:ext cx="1283243"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err="1">
                  <a:ln>
                    <a:noFill/>
                  </a:ln>
                  <a:solidFill>
                    <a:srgbClr val="E5ECEB">
                      <a:lumMod val="25000"/>
                    </a:srgbClr>
                  </a:solidFill>
                  <a:effectLst/>
                  <a:uLnTx/>
                  <a:uFillTx/>
                  <a:latin typeface="Calibri"/>
                  <a:ea typeface="+mn-ea"/>
                  <a:cs typeface="+mn-cs"/>
                </a:rPr>
                <a:t>csolution.yml</a:t>
              </a:r>
              <a:br>
                <a:rPr kumimoji="0" lang="en-US" sz="12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grpSp>
          <p:nvGrpSpPr>
            <p:cNvPr id="27" name="Group 26">
              <a:extLst>
                <a:ext uri="{FF2B5EF4-FFF2-40B4-BE49-F238E27FC236}">
                  <a16:creationId xmlns:a16="http://schemas.microsoft.com/office/drawing/2014/main" id="{ABEACBA0-B3BB-1CF1-37FF-7594FA3A56A2}"/>
                </a:ext>
              </a:extLst>
            </p:cNvPr>
            <p:cNvGrpSpPr/>
            <p:nvPr/>
          </p:nvGrpSpPr>
          <p:grpSpPr>
            <a:xfrm>
              <a:off x="6464103" y="2409436"/>
              <a:ext cx="1276547" cy="809925"/>
              <a:chOff x="6464103" y="2409436"/>
              <a:chExt cx="1276547" cy="809925"/>
            </a:xfrm>
          </p:grpSpPr>
          <p:sp>
            <p:nvSpPr>
              <p:cNvPr id="26" name="Rectangle 25">
                <a:extLst>
                  <a:ext uri="{FF2B5EF4-FFF2-40B4-BE49-F238E27FC236}">
                    <a16:creationId xmlns:a16="http://schemas.microsoft.com/office/drawing/2014/main" id="{C51F8ED7-ACBB-7076-207C-EBD9987F636E}"/>
                  </a:ext>
                </a:extLst>
              </p:cNvPr>
              <p:cNvSpPr/>
              <p:nvPr/>
            </p:nvSpPr>
            <p:spPr>
              <a:xfrm>
                <a:off x="6622853" y="24094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51707FC4-0CBC-C822-7863-C070D06E8D0C}"/>
                  </a:ext>
                </a:extLst>
              </p:cNvPr>
              <p:cNvSpPr/>
              <p:nvPr/>
            </p:nvSpPr>
            <p:spPr>
              <a:xfrm>
                <a:off x="6540303" y="24983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107CDC7E-C110-CA2E-435C-2EDEE28A2B38}"/>
                  </a:ext>
                </a:extLst>
              </p:cNvPr>
              <p:cNvSpPr/>
              <p:nvPr/>
            </p:nvSpPr>
            <p:spPr>
              <a:xfrm>
                <a:off x="6464103" y="25872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err="1">
                    <a:ln>
                      <a:noFill/>
                    </a:ln>
                    <a:solidFill>
                      <a:srgbClr val="E5ECEB">
                        <a:lumMod val="25000"/>
                      </a:srgbClr>
                    </a:solidFill>
                    <a:effectLst/>
                    <a:uLnTx/>
                    <a:uFillTx/>
                    <a:latin typeface="Calibri"/>
                    <a:ea typeface="+mn-ea"/>
                    <a:cs typeface="+mn-cs"/>
                  </a:rPr>
                  <a:t>cproject.yml</a:t>
                </a:r>
                <a:br>
                  <a:rPr kumimoji="0" lang="en-US" sz="12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grpSp>
        <p:grpSp>
          <p:nvGrpSpPr>
            <p:cNvPr id="28" name="Group 27">
              <a:extLst>
                <a:ext uri="{FF2B5EF4-FFF2-40B4-BE49-F238E27FC236}">
                  <a16:creationId xmlns:a16="http://schemas.microsoft.com/office/drawing/2014/main" id="{EBC0A78C-1748-D27D-7608-DA11345C2185}"/>
                </a:ext>
              </a:extLst>
            </p:cNvPr>
            <p:cNvGrpSpPr/>
            <p:nvPr/>
          </p:nvGrpSpPr>
          <p:grpSpPr>
            <a:xfrm>
              <a:off x="8164114" y="1636704"/>
              <a:ext cx="1276547" cy="809925"/>
              <a:chOff x="6464103" y="2409436"/>
              <a:chExt cx="1276547" cy="809925"/>
            </a:xfrm>
          </p:grpSpPr>
          <p:sp>
            <p:nvSpPr>
              <p:cNvPr id="29" name="Rectangle 28">
                <a:extLst>
                  <a:ext uri="{FF2B5EF4-FFF2-40B4-BE49-F238E27FC236}">
                    <a16:creationId xmlns:a16="http://schemas.microsoft.com/office/drawing/2014/main" id="{4DCBFE2D-41E5-4FEB-882F-30AD1C4B4675}"/>
                  </a:ext>
                </a:extLst>
              </p:cNvPr>
              <p:cNvSpPr/>
              <p:nvPr/>
            </p:nvSpPr>
            <p:spPr>
              <a:xfrm>
                <a:off x="6622853" y="24094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83D1C607-CC8D-EBE2-A223-3954B053E2CA}"/>
                  </a:ext>
                </a:extLst>
              </p:cNvPr>
              <p:cNvSpPr/>
              <p:nvPr/>
            </p:nvSpPr>
            <p:spPr>
              <a:xfrm>
                <a:off x="6540303" y="24983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sp>
            <p:nvSpPr>
              <p:cNvPr id="31" name="Rectangle 30">
                <a:extLst>
                  <a:ext uri="{FF2B5EF4-FFF2-40B4-BE49-F238E27FC236}">
                    <a16:creationId xmlns:a16="http://schemas.microsoft.com/office/drawing/2014/main" id="{9DF3B4B6-9ADA-4968-2781-1DD13307384D}"/>
                  </a:ext>
                </a:extLst>
              </p:cNvPr>
              <p:cNvSpPr/>
              <p:nvPr/>
            </p:nvSpPr>
            <p:spPr>
              <a:xfrm>
                <a:off x="6464103" y="25872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Device/Processor</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Information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Software Building</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Blocks</a:t>
                </a:r>
              </a:p>
            </p:txBody>
          </p:sp>
        </p:gr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830597" y="2587236"/>
              <a:ext cx="0" cy="168998"/>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a:endCxn id="21" idx="1"/>
            </p:cNvCxnSpPr>
            <p:nvPr/>
          </p:nvCxnSpPr>
          <p:spPr>
            <a:xfrm>
              <a:off x="7881712" y="3060677"/>
              <a:ext cx="178864"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030183"/>
            <a:ext cx="3495488"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030182"/>
            <a:ext cx="2739152"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479425" y="3769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79425" y="2220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686053" y="2547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2913646" y="2237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348007" y="2283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5" name="TextBox 64">
            <a:extLst>
              <a:ext uri="{FF2B5EF4-FFF2-40B4-BE49-F238E27FC236}">
                <a16:creationId xmlns:a16="http://schemas.microsoft.com/office/drawing/2014/main" id="{594D4E9B-4064-4977-9062-F920D0BDD75B}"/>
              </a:ext>
            </a:extLst>
          </p:cNvPr>
          <p:cNvSpPr txBox="1"/>
          <p:nvPr/>
        </p:nvSpPr>
        <p:spPr>
          <a:xfrm>
            <a:off x="426395" y="3837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699195" y="4117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668400" y="5094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2266115" y="2904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2264024" y="3363931"/>
            <a:ext cx="644777" cy="66698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err="1"/>
              <a:t>Lockfile</a:t>
            </a:r>
            <a:r>
              <a:rPr lang="en-US" dirty="0"/>
              <a:t> Build Process: Set Pack Versions</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Verify Versions of Build tools and software components</a:t>
            </a:r>
          </a:p>
        </p:txBody>
      </p: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cbuild</a:t>
            </a:r>
            <a:r>
              <a:rPr lang="en-US" sz="1600" b="1" dirty="0">
                <a:solidFill>
                  <a:schemeClr val="tx2"/>
                </a:solidFill>
              </a:rPr>
              <a:t>/</a:t>
            </a:r>
            <a:r>
              <a:rPr lang="en-US" sz="1600" b="1" dirty="0" err="1">
                <a:solidFill>
                  <a:schemeClr val="tx2"/>
                </a:solidFill>
              </a:rPr>
              <a:t>csolution</a:t>
            </a:r>
            <a:r>
              <a:rPr lang="en-US" sz="1600" b="1" dirty="0">
                <a:solidFill>
                  <a:schemeClr val="tx2"/>
                </a:solidFill>
              </a:rPr>
              <a:t> command-line option:  --</a:t>
            </a:r>
            <a:r>
              <a:rPr lang="en-US" sz="1600" b="1" dirty="0" err="1">
                <a:solidFill>
                  <a:schemeClr val="tx2"/>
                </a:solidFill>
              </a:rPr>
              <a:t>lockfile</a:t>
            </a:r>
            <a:r>
              <a:rPr lang="en-US" sz="1600" b="1" dirty="0">
                <a:solidFill>
                  <a:schemeClr val="tx2"/>
                </a:solidFill>
              </a:rPr>
              <a:t>   -K</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lockfile</a:t>
            </a:r>
            <a:r>
              <a:rPr lang="en-US" sz="1100" b="0" dirty="0">
                <a:solidFill>
                  <a:srgbClr val="000000"/>
                </a:solidFill>
                <a:effectLst/>
                <a:latin typeface="Consolas" panose="020B0609020204030204" pitchFamily="49" charset="0"/>
              </a:rPr>
              <a:t> [&lt;</a:t>
            </a:r>
            <a:r>
              <a:rPr lang="en-US" sz="1100" b="0" dirty="0" err="1">
                <a:solidFill>
                  <a:srgbClr val="000000"/>
                </a:solidFill>
                <a:effectLst/>
                <a:latin typeface="Consolas" panose="020B0609020204030204" pitchFamily="49" charset="0"/>
              </a:rPr>
              <a:t>name.cbuild-idx.yml</a:t>
            </a:r>
            <a:r>
              <a:rPr lang="en-US" sz="1100" b="0" dirty="0">
                <a:solidFill>
                  <a:srgbClr val="000000"/>
                </a:solidFill>
                <a:effectLst/>
                <a:latin typeface="Consolas" panose="020B0609020204030204" pitchFamily="49" charset="0"/>
              </a:rPr>
              <a:t>]    (default is the same name as the </a:t>
            </a:r>
            <a:r>
              <a:rPr lang="en-US" sz="1100" b="0" dirty="0" err="1">
                <a:solidFill>
                  <a:srgbClr val="000000"/>
                </a:solidFill>
                <a:effectLst/>
                <a:latin typeface="Consolas" panose="020B0609020204030204" pitchFamily="49" charset="0"/>
              </a:rPr>
              <a:t>csolution.yml</a:t>
            </a:r>
            <a:r>
              <a:rPr lang="en-US" sz="1100" b="0" dirty="0">
                <a:solidFill>
                  <a:srgbClr val="000000"/>
                </a:solidFill>
                <a:effectLst/>
                <a:latin typeface="Consolas" panose="020B0609020204030204" pitchFamily="49" charset="0"/>
              </a:rPr>
              <a:t> input file)            </a:t>
            </a:r>
            <a:endParaRPr lang="en-US" b="0" dirty="0">
              <a:solidFill>
                <a:srgbClr val="000000"/>
              </a:solidFill>
              <a:effectLst/>
              <a:latin typeface="Consolas" panose="020B0609020204030204" pitchFamily="49" charset="0"/>
            </a:endParaRPr>
          </a:p>
        </p:txBody>
      </p:sp>
      <p:cxnSp>
        <p:nvCxnSpPr>
          <p:cNvPr id="2" name="Straight Arrow Connector 1">
            <a:extLst>
              <a:ext uri="{FF2B5EF4-FFF2-40B4-BE49-F238E27FC236}">
                <a16:creationId xmlns:a16="http://schemas.microsoft.com/office/drawing/2014/main" id="{3B049655-DBB2-9F2E-15DA-55D5D9083AC2}"/>
              </a:ext>
            </a:extLst>
          </p:cNvPr>
          <p:cNvCxnSpPr>
            <a:cxnSpLocks/>
          </p:cNvCxnSpPr>
          <p:nvPr/>
        </p:nvCxnSpPr>
        <p:spPr>
          <a:xfrm flipV="1">
            <a:off x="2264024" y="3582423"/>
            <a:ext cx="644777" cy="70676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68A73EA-AC07-6FD5-9F86-1D8A9ACE4A28}"/>
              </a:ext>
            </a:extLst>
          </p:cNvPr>
          <p:cNvSpPr txBox="1"/>
          <p:nvPr/>
        </p:nvSpPr>
        <p:spPr>
          <a:xfrm>
            <a:off x="4693401" y="2202839"/>
            <a:ext cx="6711200" cy="437350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When --</a:t>
            </a:r>
            <a:r>
              <a:rPr lang="en-US" sz="1600" kern="1200" dirty="0" err="1">
                <a:solidFill>
                  <a:schemeClr val="tx2"/>
                </a:solidFill>
                <a:latin typeface="+mn-lt"/>
                <a:ea typeface="+mn-ea"/>
                <a:cs typeface="+mn-cs"/>
              </a:rPr>
              <a:t>lockfile</a:t>
            </a:r>
            <a:r>
              <a:rPr lang="en-US" sz="1600" kern="1200" dirty="0">
                <a:solidFill>
                  <a:schemeClr val="tx2"/>
                </a:solidFill>
                <a:latin typeface="+mn-lt"/>
                <a:ea typeface="+mn-ea"/>
                <a:cs typeface="+mn-cs"/>
              </a:rPr>
              <a:t> is used, the </a:t>
            </a:r>
            <a:r>
              <a:rPr lang="en-US" sz="1600" kern="1200" dirty="0" err="1">
                <a:solidFill>
                  <a:schemeClr val="tx2"/>
                </a:solidFill>
                <a:latin typeface="+mn-lt"/>
                <a:ea typeface="+mn-ea"/>
                <a:cs typeface="+mn-cs"/>
              </a:rPr>
              <a:t>csolution</a:t>
            </a:r>
            <a:r>
              <a:rPr lang="en-US" sz="1600" kern="1200" dirty="0">
                <a:solidFill>
                  <a:schemeClr val="tx2"/>
                </a:solidFill>
                <a:latin typeface="+mn-lt"/>
                <a:ea typeface="+mn-ea"/>
                <a:cs typeface="+mn-cs"/>
              </a:rPr>
              <a:t> tool:</a:t>
            </a:r>
          </a:p>
          <a:p>
            <a:pPr marL="285750" indent="-285750" algn="l" defTabSz="914400" rtl="0" eaLnBrk="1" latinLnBrk="0" hangingPunct="1">
              <a:lnSpc>
                <a:spcPct val="90000"/>
              </a:lnSpc>
              <a:spcBef>
                <a:spcPts val="0"/>
              </a:spcBef>
              <a:spcAft>
                <a:spcPts val="600"/>
              </a:spcAft>
              <a:buFontTx/>
              <a:buChar char="-"/>
            </a:pPr>
            <a:r>
              <a:rPr lang="en-US" sz="1600" dirty="0">
                <a:solidFill>
                  <a:schemeClr val="tx2"/>
                </a:solidFill>
              </a:rPr>
              <a:t>reads back the *.</a:t>
            </a:r>
            <a:r>
              <a:rPr lang="en-US" sz="1600" dirty="0" err="1">
                <a:solidFill>
                  <a:schemeClr val="tx2"/>
                </a:solidFill>
              </a:rPr>
              <a:t>cbuild-idx.yml</a:t>
            </a:r>
            <a:r>
              <a:rPr lang="en-US" sz="1600" dirty="0">
                <a:solidFill>
                  <a:schemeClr val="tx2"/>
                </a:solidFill>
              </a:rPr>
              <a:t> and &lt;context&gt;.</a:t>
            </a:r>
            <a:r>
              <a:rPr lang="en-US" sz="1600" dirty="0" err="1">
                <a:solidFill>
                  <a:schemeClr val="tx2"/>
                </a:solidFill>
              </a:rPr>
              <a:t>cbuild.yml</a:t>
            </a:r>
            <a:r>
              <a:rPr lang="en-US" sz="1600" dirty="0">
                <a:solidFill>
                  <a:schemeClr val="tx2"/>
                </a:solidFill>
              </a:rPr>
              <a:t> files of a previous build. If these files do not exist a warning is issued, and command is executed without --</a:t>
            </a:r>
            <a:r>
              <a:rPr lang="en-US" sz="1600" dirty="0" err="1">
                <a:solidFill>
                  <a:schemeClr val="tx2"/>
                </a:solidFill>
              </a:rPr>
              <a:t>lockfile</a:t>
            </a:r>
            <a:r>
              <a:rPr lang="en-US" sz="1600" dirty="0">
                <a:solidFill>
                  <a:schemeClr val="tx2"/>
                </a:solidFill>
              </a:rPr>
              <a:t> behavior.</a:t>
            </a:r>
          </a:p>
          <a:p>
            <a:pPr marL="285750" indent="-285750" algn="l" defTabSz="914400" rtl="0" eaLnBrk="1" latinLnBrk="0" hangingPunct="1">
              <a:lnSpc>
                <a:spcPct val="90000"/>
              </a:lnSpc>
              <a:spcBef>
                <a:spcPts val="0"/>
              </a:spcBef>
              <a:spcAft>
                <a:spcPts val="600"/>
              </a:spcAft>
              <a:buFontTx/>
              <a:buChar char="-"/>
            </a:pPr>
            <a:r>
              <a:rPr lang="en-US" sz="1600" dirty="0">
                <a:solidFill>
                  <a:schemeClr val="tx2"/>
                </a:solidFill>
              </a:rPr>
              <a:t>Uses the same pack versions as specified in these files, even when the *.</a:t>
            </a:r>
            <a:r>
              <a:rPr lang="en-US" sz="1600" dirty="0" err="1">
                <a:solidFill>
                  <a:schemeClr val="tx2"/>
                </a:solidFill>
              </a:rPr>
              <a:t>csolution.yml</a:t>
            </a:r>
            <a:r>
              <a:rPr lang="en-US" sz="1600" dirty="0">
                <a:solidFill>
                  <a:schemeClr val="tx2"/>
                </a:solidFill>
              </a:rPr>
              <a:t>, *.</a:t>
            </a:r>
            <a:r>
              <a:rPr lang="en-US" sz="1600" dirty="0" err="1">
                <a:solidFill>
                  <a:schemeClr val="tx2"/>
                </a:solidFill>
              </a:rPr>
              <a:t>cproject.yml</a:t>
            </a:r>
            <a:r>
              <a:rPr lang="en-US" sz="1600" dirty="0">
                <a:solidFill>
                  <a:schemeClr val="tx2"/>
                </a:solidFill>
              </a:rPr>
              <a:t>, *.</a:t>
            </a:r>
            <a:r>
              <a:rPr lang="en-US" sz="1600" dirty="0" err="1">
                <a:solidFill>
                  <a:schemeClr val="tx2"/>
                </a:solidFill>
              </a:rPr>
              <a:t>clayer.yml</a:t>
            </a:r>
            <a:r>
              <a:rPr lang="en-US" sz="1600" dirty="0">
                <a:solidFill>
                  <a:schemeClr val="tx2"/>
                </a:solidFill>
              </a:rPr>
              <a:t> do not specify versions.</a:t>
            </a:r>
            <a:br>
              <a:rPr lang="en-US" sz="1600" dirty="0">
                <a:solidFill>
                  <a:schemeClr val="tx2"/>
                </a:solidFill>
              </a:rPr>
            </a:br>
            <a:r>
              <a:rPr lang="en-US" sz="1600" dirty="0">
                <a:solidFill>
                  <a:schemeClr val="tx2"/>
                </a:solidFill>
              </a:rPr>
              <a:t>If a newer version is explicitly requested by the *.</a:t>
            </a:r>
            <a:r>
              <a:rPr lang="en-US" sz="1600" dirty="0" err="1">
                <a:solidFill>
                  <a:schemeClr val="tx2"/>
                </a:solidFill>
              </a:rPr>
              <a:t>yml</a:t>
            </a:r>
            <a:r>
              <a:rPr lang="en-US" sz="1600" dirty="0">
                <a:solidFill>
                  <a:schemeClr val="tx2"/>
                </a:solidFill>
              </a:rPr>
              <a:t> user input files, an warning is issued, but the new version is used.</a:t>
            </a:r>
          </a:p>
          <a:p>
            <a:pPr marL="285750" indent="-285750" algn="l" defTabSz="914400" rtl="0" eaLnBrk="1" latinLnBrk="0" hangingPunct="1">
              <a:lnSpc>
                <a:spcPct val="90000"/>
              </a:lnSpc>
              <a:spcBef>
                <a:spcPts val="0"/>
              </a:spcBef>
              <a:spcAft>
                <a:spcPts val="600"/>
              </a:spcAft>
              <a:buFontTx/>
              <a:buChar char="-"/>
            </a:pPr>
            <a:r>
              <a:rPr lang="en-US" sz="1600" dirty="0">
                <a:solidFill>
                  <a:schemeClr val="tx2"/>
                </a:solidFill>
              </a:rPr>
              <a:t>Verifies that the same build tools (compiler toolchain) and software components are used as in previous build.  In case of mismatch a warning is issued.</a:t>
            </a:r>
          </a:p>
          <a:p>
            <a:pPr algn="l" defTabSz="914400" rtl="0" eaLnBrk="1" latinLnBrk="0" hangingPunct="1">
              <a:lnSpc>
                <a:spcPct val="90000"/>
              </a:lnSpc>
              <a:spcBef>
                <a:spcPts val="0"/>
              </a:spcBef>
              <a:spcAft>
                <a:spcPts val="600"/>
              </a:spcAft>
            </a:pPr>
            <a:r>
              <a:rPr lang="en-US" sz="1600" dirty="0">
                <a:solidFill>
                  <a:schemeClr val="tx2"/>
                </a:solidFill>
              </a:rPr>
              <a:t>The --</a:t>
            </a:r>
            <a:r>
              <a:rPr lang="en-US" sz="1600" dirty="0" err="1">
                <a:solidFill>
                  <a:schemeClr val="tx2"/>
                </a:solidFill>
              </a:rPr>
              <a:t>lockfile</a:t>
            </a:r>
            <a:r>
              <a:rPr lang="en-US" sz="1600" dirty="0">
                <a:solidFill>
                  <a:schemeClr val="tx2"/>
                </a:solidFill>
              </a:rPr>
              <a:t> option can be combined with various other options, such as list packs.  It is therefore considered for downloading the software packs that are required.</a:t>
            </a:r>
          </a:p>
          <a:p>
            <a:pPr algn="l" defTabSz="914400" rtl="0" eaLnBrk="1" latinLnBrk="0" hangingPunct="1">
              <a:lnSpc>
                <a:spcPct val="90000"/>
              </a:lnSpc>
              <a:spcBef>
                <a:spcPts val="0"/>
              </a:spcBef>
              <a:spcAft>
                <a:spcPts val="600"/>
              </a:spcAft>
            </a:pPr>
            <a:r>
              <a:rPr lang="en-US" sz="1600" b="1" dirty="0">
                <a:solidFill>
                  <a:schemeClr val="tx2"/>
                </a:solidFill>
              </a:rPr>
              <a:t>NOTE:</a:t>
            </a:r>
            <a:r>
              <a:rPr lang="en-US" sz="1600" dirty="0">
                <a:solidFill>
                  <a:schemeClr val="tx2"/>
                </a:solidFill>
              </a:rPr>
              <a:t> *</a:t>
            </a:r>
            <a:r>
              <a:rPr lang="en-US" sz="1600" dirty="0" err="1">
                <a:solidFill>
                  <a:schemeClr val="tx2"/>
                </a:solidFill>
              </a:rPr>
              <a:t>cbuild</a:t>
            </a:r>
            <a:r>
              <a:rPr lang="en-US" sz="1600" dirty="0">
                <a:solidFill>
                  <a:schemeClr val="tx2"/>
                </a:solidFill>
              </a:rPr>
              <a:t>*.</a:t>
            </a:r>
            <a:r>
              <a:rPr lang="en-US" sz="1600" dirty="0" err="1">
                <a:solidFill>
                  <a:schemeClr val="tx2"/>
                </a:solidFill>
              </a:rPr>
              <a:t>yml</a:t>
            </a:r>
            <a:r>
              <a:rPr lang="en-US" sz="1600" dirty="0">
                <a:solidFill>
                  <a:schemeClr val="tx2"/>
                </a:solidFill>
              </a:rPr>
              <a:t> files should be considered as part of the project and therefore committed to a repository. They should the consolidated files/components/versions etc. and maybe be therefore useful during analysis of version differences.</a:t>
            </a:r>
          </a:p>
        </p:txBody>
      </p:sp>
    </p:spTree>
    <p:extLst>
      <p:ext uri="{BB962C8B-B14F-4D97-AF65-F5344CB8AC3E}">
        <p14:creationId xmlns:p14="http://schemas.microsoft.com/office/powerpoint/2010/main" val="477019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#2pa</a:t>
            </a:r>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16CA8B-2CE2-F7E5-8248-0EACB6485BF7}"/>
              </a:ext>
            </a:extLst>
          </p:cNvPr>
          <p:cNvSpPr>
            <a:spLocks/>
          </p:cNvSpPr>
          <p:nvPr/>
        </p:nvSpPr>
        <p:spPr>
          <a:xfrm>
            <a:off x="557408" y="4083542"/>
            <a:ext cx="3854059" cy="1112932"/>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Document 11">
            <a:extLst>
              <a:ext uri="{FF2B5EF4-FFF2-40B4-BE49-F238E27FC236}">
                <a16:creationId xmlns:a16="http://schemas.microsoft.com/office/drawing/2014/main" id="{1947D630-2EE3-23D2-B8ED-8234D39B76F1}"/>
              </a:ext>
            </a:extLst>
          </p:cNvPr>
          <p:cNvSpPr/>
          <p:nvPr/>
        </p:nvSpPr>
        <p:spPr>
          <a:xfrm>
            <a:off x="4662617" y="4193679"/>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Startup.c</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100" dirty="0">
                <a:solidFill>
                  <a:srgbClr val="FFFFFF"/>
                </a:solidFill>
                <a:latin typeface="Calibri"/>
              </a:rPr>
              <a:t>Compiler agnostic</a:t>
            </a:r>
          </a:p>
        </p:txBody>
      </p: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
        <p:nvSpPr>
          <p:cNvPr id="28" name="TextBox 27">
            <a:extLst>
              <a:ext uri="{FF2B5EF4-FFF2-40B4-BE49-F238E27FC236}">
                <a16:creationId xmlns:a16="http://schemas.microsoft.com/office/drawing/2014/main" id="{AD09E158-4973-3204-680C-67FD7ACB9C14}"/>
              </a:ext>
            </a:extLst>
          </p:cNvPr>
          <p:cNvSpPr txBox="1"/>
          <p:nvPr/>
        </p:nvSpPr>
        <p:spPr>
          <a:xfrm>
            <a:off x="703765" y="4287842"/>
            <a:ext cx="2085582"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Device specific interrupt vector </a:t>
            </a:r>
            <a:r>
              <a:rPr lang="en-US" sz="1200" dirty="0">
                <a:solidFill>
                  <a:schemeClr val="tx2"/>
                </a:solidFill>
              </a:rPr>
              <a:t>definitions can be generated by</a:t>
            </a:r>
            <a:br>
              <a:rPr lang="en-US" sz="1200" dirty="0">
                <a:solidFill>
                  <a:schemeClr val="tx2"/>
                </a:solidFill>
              </a:rPr>
            </a:br>
            <a:r>
              <a:rPr lang="en-US" sz="1200" dirty="0" err="1">
                <a:solidFill>
                  <a:schemeClr val="tx2"/>
                </a:solidFill>
              </a:rPr>
              <a:t>svdconv</a:t>
            </a:r>
            <a:r>
              <a:rPr lang="en-US" sz="1200" dirty="0">
                <a:solidFill>
                  <a:schemeClr val="tx2"/>
                </a:solidFill>
              </a:rPr>
              <a:t> tool.</a:t>
            </a:r>
          </a:p>
        </p:txBody>
      </p:sp>
      <p:cxnSp>
        <p:nvCxnSpPr>
          <p:cNvPr id="35" name="Straight Arrow Connector 34">
            <a:extLst>
              <a:ext uri="{FF2B5EF4-FFF2-40B4-BE49-F238E27FC236}">
                <a16:creationId xmlns:a16="http://schemas.microsoft.com/office/drawing/2014/main" id="{1EB5956F-9EA9-302C-29E7-507F27CDA4AC}"/>
              </a:ext>
            </a:extLst>
          </p:cNvPr>
          <p:cNvCxnSpPr>
            <a:cxnSpLocks/>
          </p:cNvCxnSpPr>
          <p:nvPr/>
        </p:nvCxnSpPr>
        <p:spPr>
          <a:xfrm>
            <a:off x="4272265" y="4610744"/>
            <a:ext cx="3903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Flowchart: Document 26">
            <a:extLst>
              <a:ext uri="{FF2B5EF4-FFF2-40B4-BE49-F238E27FC236}">
                <a16:creationId xmlns:a16="http://schemas.microsoft.com/office/drawing/2014/main" id="{9DD9E0BE-F1F7-A8A1-CBC9-BC25AB4E11CB}"/>
              </a:ext>
            </a:extLst>
          </p:cNvPr>
          <p:cNvSpPr/>
          <p:nvPr/>
        </p:nvSpPr>
        <p:spPr>
          <a:xfrm>
            <a:off x="2982264" y="420468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irq</a:t>
            </a:r>
            <a:r>
              <a:rPr kumimoji="0" lang="en-US" sz="1200" b="1" i="0" u="none" strike="noStrike" kern="1200" cap="none" spc="0" normalizeH="0" baseline="0" noProof="0" dirty="0">
                <a:ln>
                  <a:noFill/>
                </a:ln>
                <a:solidFill>
                  <a:srgbClr val="FFFFFF"/>
                </a:solidFill>
                <a:effectLst/>
                <a:uLnTx/>
                <a:uFillTx/>
                <a:latin typeface="Calibri"/>
                <a:ea typeface="+mn-ea"/>
                <a:cs typeface="+mn-cs"/>
              </a:rPr>
              <a:t>-</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vectors.h</a:t>
            </a:r>
            <a:endParaRPr kumimoji="0" lang="en-US" sz="1200" b="1" i="0" u="none" strike="noStrike" kern="1200" cap="none" spc="0" normalizeH="0" baseline="0" noProof="0" dirty="0">
              <a:ln>
                <a:noFill/>
              </a:ln>
              <a:solidFill>
                <a:srgbClr val="FFFFFF"/>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specific</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IRQ definitions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5" name="Straight Connector 4">
            <a:extLst>
              <a:ext uri="{FF2B5EF4-FFF2-40B4-BE49-F238E27FC236}">
                <a16:creationId xmlns:a16="http://schemas.microsoft.com/office/drawing/2014/main" id="{7D88AC66-5CA4-8C0A-286C-670BDB3A2433}"/>
              </a:ext>
            </a:extLst>
          </p:cNvPr>
          <p:cNvCxnSpPr>
            <a:cxnSpLocks/>
          </p:cNvCxnSpPr>
          <p:nvPr/>
        </p:nvCxnSpPr>
        <p:spPr>
          <a:xfrm flipV="1">
            <a:off x="624876" y="3900510"/>
            <a:ext cx="5471124" cy="157416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97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a:endCxn id="52" idx="1"/>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DDF6CEF-19A4-95AF-C9CE-8ECD6841E920}"/>
              </a:ext>
            </a:extLst>
          </p:cNvPr>
          <p:cNvSpPr/>
          <p:nvPr/>
        </p:nvSpPr>
        <p:spPr>
          <a:xfrm>
            <a:off x="2203702"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4415455"/>
            <a:ext cx="2293229" cy="75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8908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73598" y="1638297"/>
            <a:ext cx="1786691" cy="1136217"/>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dirty="0"/>
              <a:t>                       </a:t>
            </a:r>
            <a:r>
              <a:rPr lang="en-US" sz="1200" dirty="0"/>
              <a:t>legacy</a:t>
            </a: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16415" y="287853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6963997" y="4513074"/>
            <a:ext cx="2010428" cy="48474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a:t>
            </a:r>
            <a:br>
              <a:rPr lang="en-US" sz="1000" b="1" kern="1200" dirty="0">
                <a:solidFill>
                  <a:schemeClr val="tx2"/>
                </a:solidFill>
                <a:latin typeface="+mn-lt"/>
                <a:ea typeface="+mn-ea"/>
                <a:cs typeface="+mn-cs"/>
              </a:rPr>
            </a:br>
            <a:br>
              <a:rPr lang="en-US" sz="500" b="1" kern="1200" dirty="0">
                <a:solidFill>
                  <a:schemeClr val="tx2"/>
                </a:solidFill>
                <a:latin typeface="+mn-lt"/>
                <a:ea typeface="+mn-ea"/>
                <a:cs typeface="+mn-cs"/>
              </a:rPr>
            </a:br>
            <a:r>
              <a:rPr lang="en-US" sz="1000" kern="1200" dirty="0">
                <a:solidFill>
                  <a:schemeClr val="tx2"/>
                </a:solidFill>
                <a:latin typeface="+mn-lt"/>
                <a:ea typeface="+mn-ea"/>
                <a:cs typeface="+mn-cs"/>
              </a:rPr>
              <a:t>Optionally memory information for Linker Scatter Files is generated.</a:t>
            </a:r>
          </a:p>
        </p:txBody>
      </p:sp>
    </p:spTree>
    <p:extLst>
      <p:ext uri="{BB962C8B-B14F-4D97-AF65-F5344CB8AC3E}">
        <p14:creationId xmlns:p14="http://schemas.microsoft.com/office/powerpoint/2010/main" val="246981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user input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User </a:t>
            </a:r>
            <a:r>
              <a:rPr lang="en-US" sz="1200" b="1" kern="1200" dirty="0" err="1">
                <a:solidFill>
                  <a:schemeClr val="tx2"/>
                </a:solidFill>
                <a:latin typeface="+mn-lt"/>
                <a:ea typeface="+mn-ea"/>
                <a:cs typeface="+mn-cs"/>
              </a:rPr>
              <a:t>User</a:t>
            </a:r>
            <a:r>
              <a:rPr lang="en-US" sz="1200" b="1" kern="1200" dirty="0">
                <a:solidFill>
                  <a:schemeClr val="tx2"/>
                </a:solidFill>
                <a:latin typeface="+mn-lt"/>
                <a:ea typeface="+mn-ea"/>
                <a:cs typeface="+mn-cs"/>
              </a:rPr>
              <a:t> Input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4640</TotalTime>
  <Words>5153</Words>
  <Application>Microsoft Office PowerPoint</Application>
  <PresentationFormat>Widescreen</PresentationFormat>
  <Paragraphs>705</Paragraphs>
  <Slides>28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Lockfile Build Process: Set Pack Versions</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IoT Workshop Example - Structure</vt:lpstr>
      <vt:lpstr>Roadmap H1’2023 – CMSIS-Toolbox 2.0</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40</cp:revision>
  <dcterms:created xsi:type="dcterms:W3CDTF">2021-11-12T09:09:53Z</dcterms:created>
  <dcterms:modified xsi:type="dcterms:W3CDTF">2023-08-29T11:01:47Z</dcterms:modified>
</cp:coreProperties>
</file>