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tags/tag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2"/>
  </p:notesMasterIdLst>
  <p:handoutMasterIdLst>
    <p:handoutMasterId r:id="rId63"/>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2" r:id="rId57"/>
    <p:sldId id="2147471701" r:id="rId58"/>
    <p:sldId id="2147471700" r:id="rId59"/>
    <p:sldId id="2147471697" r:id="rId60"/>
    <p:sldId id="2147471698"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FFFF"/>
    <a:srgbClr val="363D66"/>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47" d="100"/>
          <a:sy n="147" d="100"/>
        </p:scale>
        <p:origin x="36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01/04/2025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325828-D0AB-AEB4-4A5E-8D3A89EC7C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C365DC-1E56-06C3-3F59-3106FBBDD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03F11-3369-D7D1-0FC2-E5ABBD1D4A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BAAA27D-8A46-697C-4E33-CFA5205E3EAE}"/>
              </a:ext>
            </a:extLst>
          </p:cNvPr>
          <p:cNvSpPr>
            <a:spLocks noGrp="1"/>
          </p:cNvSpPr>
          <p:nvPr>
            <p:ph type="sldNum" sz="quarter" idx="5"/>
          </p:nvPr>
        </p:nvSpPr>
        <p:spPr/>
        <p:txBody>
          <a:bodyPr/>
          <a:lstStyle/>
          <a:p>
            <a:pPr>
              <a:defRPr/>
            </a:pPr>
            <a:fld id="{3B16354E-6974-4833-AB87-3220A0835E84}" type="slidenum">
              <a:rPr lang="en-US" altLang="en-US" smtClean="0"/>
              <a:pPr>
                <a:defRPr/>
              </a:pPr>
              <a:t>56</a:t>
            </a:fld>
            <a:endParaRPr lang="en-US" altLang="en-US"/>
          </a:p>
        </p:txBody>
      </p:sp>
    </p:spTree>
    <p:extLst>
      <p:ext uri="{BB962C8B-B14F-4D97-AF65-F5344CB8AC3E}">
        <p14:creationId xmlns:p14="http://schemas.microsoft.com/office/powerpoint/2010/main" val="21419755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60</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16.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1.png"/><Relationship Id="rId4" Type="http://schemas.openxmlformats.org/officeDocument/2006/relationships/image" Target="../media/image20.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C50C2F2D-4852-0123-E9D8-3BB6987635A6}"/>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0113BAF6-BEEA-E903-AEEC-219B2BD6CBB9}"/>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F4029150-7D64-A33A-BF88-B35A2BF4B1CB}"/>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B351EB10-5DF1-0271-7B1C-73B54AA4C068}"/>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DFD686E7-79E0-8AF6-22BB-EEBB847876DE}"/>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A4BB0A40-0A8E-93A0-759A-E386D05DA142}"/>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CEE5895-1B29-4423-3AE5-7C56E267D53C}"/>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BBD8DBCC-CB0E-DFC6-3B06-220E22A3F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23AF814-22CA-54F1-E7FE-DB57E26408AF}"/>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795BB834-2560-9281-B17C-E886AB9C8C34}"/>
              </a:ext>
            </a:extLst>
          </p:cNvPr>
          <p:cNvSpPr/>
          <p:nvPr/>
        </p:nvSpPr>
        <p:spPr>
          <a:xfrm>
            <a:off x="5933475" y="4488152"/>
            <a:ext cx="201042" cy="204985"/>
          </a:xfrm>
          <a:prstGeom prst="rec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8" name="Rectangle 37">
            <a:extLst>
              <a:ext uri="{FF2B5EF4-FFF2-40B4-BE49-F238E27FC236}">
                <a16:creationId xmlns:a16="http://schemas.microsoft.com/office/drawing/2014/main" id="{9FA1BCA8-314A-FF1C-50A9-02988B73856D}"/>
              </a:ext>
            </a:extLst>
          </p:cNvPr>
          <p:cNvSpPr/>
          <p:nvPr/>
        </p:nvSpPr>
        <p:spPr>
          <a:xfrm>
            <a:off x="7934130" y="4488152"/>
            <a:ext cx="201042" cy="204985"/>
          </a:xfrm>
          <a:prstGeom prst="rec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endParaRPr lang="en-US" sz="1600">
              <a:solidFill>
                <a:srgbClr val="E5ECEB">
                  <a:lumMod val="25000"/>
                </a:srgbClr>
              </a:solidFill>
              <a:latin typeface="Calibri"/>
            </a:endParaRPr>
          </a:p>
        </p:txBody>
      </p:sp>
      <p:sp>
        <p:nvSpPr>
          <p:cNvPr id="39" name="Rectangle 38">
            <a:extLst>
              <a:ext uri="{FF2B5EF4-FFF2-40B4-BE49-F238E27FC236}">
                <a16:creationId xmlns:a16="http://schemas.microsoft.com/office/drawing/2014/main" id="{5565D11E-F361-A32A-3B7D-D4A663A2DB67}"/>
              </a:ext>
            </a:extLst>
          </p:cNvPr>
          <p:cNvSpPr/>
          <p:nvPr/>
        </p:nvSpPr>
        <p:spPr>
          <a:xfrm>
            <a:off x="1783404" y="4476329"/>
            <a:ext cx="201042" cy="2049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endParaRPr lang="en-US" b="1">
              <a:solidFill>
                <a:schemeClr val="bg1"/>
              </a:solidFill>
              <a:latin typeface="Calibri"/>
            </a:endParaRPr>
          </a:p>
        </p:txBody>
      </p:sp>
      <p:sp>
        <p:nvSpPr>
          <p:cNvPr id="40" name="Rectangle 39">
            <a:extLst>
              <a:ext uri="{FF2B5EF4-FFF2-40B4-BE49-F238E27FC236}">
                <a16:creationId xmlns:a16="http://schemas.microsoft.com/office/drawing/2014/main" id="{C4758272-BDFF-9DD7-8D07-A205BAF328F7}"/>
              </a:ext>
            </a:extLst>
          </p:cNvPr>
          <p:cNvSpPr/>
          <p:nvPr/>
        </p:nvSpPr>
        <p:spPr>
          <a:xfrm>
            <a:off x="3699754" y="4476329"/>
            <a:ext cx="201042" cy="2049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pPr>
            <a:endParaRPr lang="en-US" sz="1400">
              <a:solidFill>
                <a:schemeClr val="bg1"/>
              </a:solidFill>
              <a:latin typeface="Calibri"/>
              <a:ea typeface="ＭＳ Ｐゴシック" panose="020B0600070205080204" pitchFamily="34" charset="-128"/>
            </a:endParaRPr>
          </a:p>
        </p:txBody>
      </p:sp>
      <p:sp>
        <p:nvSpPr>
          <p:cNvPr id="41" name="TextBox 40">
            <a:extLst>
              <a:ext uri="{FF2B5EF4-FFF2-40B4-BE49-F238E27FC236}">
                <a16:creationId xmlns:a16="http://schemas.microsoft.com/office/drawing/2014/main" id="{059964D2-2E55-1F97-2380-BCD6981B45F5}"/>
              </a:ext>
            </a:extLst>
          </p:cNvPr>
          <p:cNvSpPr txBox="1"/>
          <p:nvPr/>
        </p:nvSpPr>
        <p:spPr>
          <a:xfrm>
            <a:off x="6218823" y="4528966"/>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User created input files </a:t>
            </a:r>
          </a:p>
        </p:txBody>
      </p:sp>
      <p:sp>
        <p:nvSpPr>
          <p:cNvPr id="43" name="TextBox 42">
            <a:extLst>
              <a:ext uri="{FF2B5EF4-FFF2-40B4-BE49-F238E27FC236}">
                <a16:creationId xmlns:a16="http://schemas.microsoft.com/office/drawing/2014/main" id="{29D17685-0635-B2C0-45A2-E33493CB3CA4}"/>
              </a:ext>
            </a:extLst>
          </p:cNvPr>
          <p:cNvSpPr txBox="1"/>
          <p:nvPr/>
        </p:nvSpPr>
        <p:spPr>
          <a:xfrm>
            <a:off x="8237582" y="4528965"/>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Generated output files</a:t>
            </a:r>
          </a:p>
        </p:txBody>
      </p:sp>
      <p:sp>
        <p:nvSpPr>
          <p:cNvPr id="44" name="TextBox 43">
            <a:extLst>
              <a:ext uri="{FF2B5EF4-FFF2-40B4-BE49-F238E27FC236}">
                <a16:creationId xmlns:a16="http://schemas.microsoft.com/office/drawing/2014/main" id="{C193D65C-CA60-BBD6-7ABC-CCA16604B940}"/>
              </a:ext>
            </a:extLst>
          </p:cNvPr>
          <p:cNvSpPr txBox="1"/>
          <p:nvPr/>
        </p:nvSpPr>
        <p:spPr>
          <a:xfrm>
            <a:off x="2074616" y="4510401"/>
            <a:ext cx="1369314"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Open-CMSIS Tools</a:t>
            </a:r>
          </a:p>
        </p:txBody>
      </p:sp>
      <p:sp>
        <p:nvSpPr>
          <p:cNvPr id="45" name="TextBox 44">
            <a:extLst>
              <a:ext uri="{FF2B5EF4-FFF2-40B4-BE49-F238E27FC236}">
                <a16:creationId xmlns:a16="http://schemas.microsoft.com/office/drawing/2014/main" id="{812F9380-BF14-55F8-0861-B3E03A291C6A}"/>
              </a:ext>
            </a:extLst>
          </p:cNvPr>
          <p:cNvSpPr txBox="1"/>
          <p:nvPr/>
        </p:nvSpPr>
        <p:spPr>
          <a:xfrm>
            <a:off x="4012437" y="4517356"/>
            <a:ext cx="163609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Published software packs</a:t>
            </a:r>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0F744-25E4-B01F-81D7-281ACB94C267}"/>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ABCF2DF9-80C6-DDD9-9E06-B2B4ABF374C2}"/>
              </a:ext>
            </a:extLst>
          </p:cNvPr>
          <p:cNvSpPr/>
          <p:nvPr/>
        </p:nvSpPr>
        <p:spPr>
          <a:xfrm>
            <a:off x="5787541" y="4316682"/>
            <a:ext cx="1800596" cy="1181378"/>
          </a:xfrm>
          <a:prstGeom prst="rect">
            <a:avLst/>
          </a:prstGeom>
          <a:solidFill>
            <a:srgbClr val="0091BD">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75C95FD9-B8E6-0EC5-66A7-EBBE392848E4}"/>
              </a:ext>
            </a:extLst>
          </p:cNvPr>
          <p:cNvSpPr/>
          <p:nvPr/>
        </p:nvSpPr>
        <p:spPr>
          <a:xfrm>
            <a:off x="1730244" y="2937085"/>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77C6C8CD-1997-B5B5-CA08-8AE10125DEBE}"/>
              </a:ext>
            </a:extLst>
          </p:cNvPr>
          <p:cNvSpPr/>
          <p:nvPr/>
        </p:nvSpPr>
        <p:spPr>
          <a:xfrm>
            <a:off x="3653014" y="1479487"/>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447AD95C-9875-F12C-D1A0-46F6806B3B94}"/>
              </a:ext>
            </a:extLst>
          </p:cNvPr>
          <p:cNvSpPr/>
          <p:nvPr/>
        </p:nvSpPr>
        <p:spPr>
          <a:xfrm>
            <a:off x="3799060" y="1822501"/>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69BFEF8F-1868-6C54-5CD9-ED9BA2BA7981}"/>
              </a:ext>
            </a:extLst>
          </p:cNvPr>
          <p:cNvSpPr/>
          <p:nvPr/>
        </p:nvSpPr>
        <p:spPr>
          <a:xfrm>
            <a:off x="3653014" y="3308194"/>
            <a:ext cx="1938116" cy="100848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err="1">
                <a:solidFill>
                  <a:schemeClr val="bg1"/>
                </a:solidFill>
                <a:latin typeface="Calibri"/>
              </a:rPr>
              <a:t>cbuild</a:t>
            </a:r>
            <a:r>
              <a:rPr lang="en-US" sz="1100" dirty="0">
                <a:solidFill>
                  <a:schemeClr val="bg1"/>
                </a:solidFill>
                <a:latin typeface="Calibri"/>
              </a:rPr>
              <a:t>: Build Invocation</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a:p>
            <a:pPr algn="ctr" eaLnBrk="0" fontAlgn="base" hangingPunct="0">
              <a:spcBef>
                <a:spcPct val="0"/>
              </a:spcBef>
              <a:spcAft>
                <a:spcPct val="0"/>
              </a:spcAft>
              <a:defRPr/>
            </a:pP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CMSIS-Solution</a:t>
            </a: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66F2DEB-CC68-D6EE-766E-71D2C0F1C9B6}"/>
              </a:ext>
            </a:extLst>
          </p:cNvPr>
          <p:cNvSpPr/>
          <p:nvPr/>
        </p:nvSpPr>
        <p:spPr>
          <a:xfrm>
            <a:off x="1594592" y="1464573"/>
            <a:ext cx="1851371"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CD35BC81-11C9-9CF1-C531-85BA6B81A6C2}"/>
              </a:ext>
            </a:extLst>
          </p:cNvPr>
          <p:cNvCxnSpPr>
            <a:cxnSpLocks/>
            <a:stCxn id="18" idx="2"/>
            <a:endCxn id="21" idx="0"/>
          </p:cNvCxnSpPr>
          <p:nvPr/>
        </p:nvCxnSpPr>
        <p:spPr>
          <a:xfrm>
            <a:off x="4616752" y="3160231"/>
            <a:ext cx="5320" cy="14796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FC905D7-1D14-0755-6A00-37041D016DCD}"/>
              </a:ext>
            </a:extLst>
          </p:cNvPr>
          <p:cNvCxnSpPr>
            <a:cxnSpLocks/>
          </p:cNvCxnSpPr>
          <p:nvPr/>
        </p:nvCxnSpPr>
        <p:spPr>
          <a:xfrm>
            <a:off x="3444548" y="3802402"/>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4C3310A1-5D73-9212-7957-745E3F50872F}"/>
              </a:ext>
            </a:extLst>
          </p:cNvPr>
          <p:cNvSpPr/>
          <p:nvPr/>
        </p:nvSpPr>
        <p:spPr>
          <a:xfrm>
            <a:off x="1710904" y="1842067"/>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9CE6D134-FDC2-2AA5-4ADE-6135EBCF60BC}"/>
              </a:ext>
            </a:extLst>
          </p:cNvPr>
          <p:cNvSpPr/>
          <p:nvPr/>
        </p:nvSpPr>
        <p:spPr>
          <a:xfrm>
            <a:off x="5787541" y="1842068"/>
            <a:ext cx="1800598" cy="24770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rPr>
              <a:t>output</a:t>
            </a:r>
          </a:p>
        </p:txBody>
      </p:sp>
      <p:sp>
        <p:nvSpPr>
          <p:cNvPr id="28" name="Flowchart: Multidocument 27">
            <a:extLst>
              <a:ext uri="{FF2B5EF4-FFF2-40B4-BE49-F238E27FC236}">
                <a16:creationId xmlns:a16="http://schemas.microsoft.com/office/drawing/2014/main" id="{90653315-A7CB-B3F6-9B53-38409C60F2AE}"/>
              </a:ext>
            </a:extLst>
          </p:cNvPr>
          <p:cNvSpPr/>
          <p:nvPr/>
        </p:nvSpPr>
        <p:spPr>
          <a:xfrm>
            <a:off x="5893680" y="3252313"/>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2" name="Straight Arrow Connector 41">
            <a:extLst>
              <a:ext uri="{FF2B5EF4-FFF2-40B4-BE49-F238E27FC236}">
                <a16:creationId xmlns:a16="http://schemas.microsoft.com/office/drawing/2014/main" id="{DB081ED5-8DD9-E631-41F0-08F328024B20}"/>
              </a:ext>
            </a:extLst>
          </p:cNvPr>
          <p:cNvCxnSpPr>
            <a:cxnSpLocks/>
            <a:stCxn id="21" idx="3"/>
          </p:cNvCxnSpPr>
          <p:nvPr/>
        </p:nvCxnSpPr>
        <p:spPr>
          <a:xfrm>
            <a:off x="5591130" y="3812438"/>
            <a:ext cx="196411"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 name="Arrow: Right 2">
            <a:extLst>
              <a:ext uri="{FF2B5EF4-FFF2-40B4-BE49-F238E27FC236}">
                <a16:creationId xmlns:a16="http://schemas.microsoft.com/office/drawing/2014/main" id="{B07E5E74-3CEB-F8EF-BBDD-F3AD1DD3450A}"/>
              </a:ext>
            </a:extLst>
          </p:cNvPr>
          <p:cNvSpPr/>
          <p:nvPr/>
        </p:nvSpPr>
        <p:spPr>
          <a:xfrm>
            <a:off x="7588137" y="2933543"/>
            <a:ext cx="479335"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61975D2-2464-12E8-98AA-F4BB72543D05}"/>
              </a:ext>
            </a:extLst>
          </p:cNvPr>
          <p:cNvSpPr/>
          <p:nvPr/>
        </p:nvSpPr>
        <p:spPr>
          <a:xfrm>
            <a:off x="7588138" y="3729364"/>
            <a:ext cx="47933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8B48D631-6909-E5F2-9BD4-1FEE7D43E6E6}"/>
              </a:ext>
            </a:extLst>
          </p:cNvPr>
          <p:cNvSpPr txBox="1"/>
          <p:nvPr/>
        </p:nvSpPr>
        <p:spPr>
          <a:xfrm>
            <a:off x="7678105" y="2775575"/>
            <a:ext cx="638857"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kern="1200" dirty="0">
                <a:solidFill>
                  <a:schemeClr val="tx2"/>
                </a:solidFill>
                <a:latin typeface="+mn-lt"/>
                <a:ea typeface="+mn-ea"/>
                <a:cs typeface="+mn-cs"/>
              </a:rPr>
              <a:t>Run</a:t>
            </a:r>
          </a:p>
        </p:txBody>
      </p:sp>
      <p:sp>
        <p:nvSpPr>
          <p:cNvPr id="9" name="TextBox 8">
            <a:extLst>
              <a:ext uri="{FF2B5EF4-FFF2-40B4-BE49-F238E27FC236}">
                <a16:creationId xmlns:a16="http://schemas.microsoft.com/office/drawing/2014/main" id="{87475575-08CC-C35E-F11A-74C140BB4E6E}"/>
              </a:ext>
            </a:extLst>
          </p:cNvPr>
          <p:cNvSpPr txBox="1"/>
          <p:nvPr/>
        </p:nvSpPr>
        <p:spPr>
          <a:xfrm>
            <a:off x="7631998" y="3538663"/>
            <a:ext cx="691016"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dirty="0">
                <a:solidFill>
                  <a:schemeClr val="tx2"/>
                </a:solidFill>
              </a:rPr>
              <a:t>Debug</a:t>
            </a:r>
            <a:endParaRPr lang="en-US" sz="1100" kern="1200" dirty="0">
              <a:solidFill>
                <a:schemeClr val="tx2"/>
              </a:solidFill>
              <a:latin typeface="+mn-lt"/>
              <a:ea typeface="+mn-ea"/>
              <a:cs typeface="+mn-cs"/>
            </a:endParaRPr>
          </a:p>
        </p:txBody>
      </p:sp>
      <p:sp>
        <p:nvSpPr>
          <p:cNvPr id="15" name="Flowchart: Document 14">
            <a:extLst>
              <a:ext uri="{FF2B5EF4-FFF2-40B4-BE49-F238E27FC236}">
                <a16:creationId xmlns:a16="http://schemas.microsoft.com/office/drawing/2014/main" id="{CB0C3265-CCB3-491D-9BC5-428576075BA4}"/>
              </a:ext>
            </a:extLst>
          </p:cNvPr>
          <p:cNvSpPr/>
          <p:nvPr/>
        </p:nvSpPr>
        <p:spPr>
          <a:xfrm>
            <a:off x="5879711" y="2180299"/>
            <a:ext cx="1616706" cy="954101"/>
          </a:xfrm>
          <a:prstGeom prst="flowChartDocument">
            <a:avLst/>
          </a:prstGeom>
          <a:solidFill>
            <a:schemeClr val="accent5">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lang="en-US" sz="100" dirty="0">
                <a:solidFill>
                  <a:srgbClr val="E5ECEB">
                    <a:lumMod val="25000"/>
                  </a:srgbClr>
                </a:solidFill>
                <a:latin typeface="Calibri"/>
              </a:rPr>
            </a:br>
            <a:r>
              <a:rPr lang="en-US" sz="1400" dirty="0" err="1">
                <a:solidFill>
                  <a:srgbClr val="E5ECEB">
                    <a:lumMod val="25000"/>
                  </a:srgbClr>
                </a:solidFill>
                <a:latin typeface="Calibri"/>
              </a:rPr>
              <a:t>My+target</a:t>
            </a:r>
            <a:r>
              <a:rPr lang="en-US" sz="1400" dirty="0">
                <a:solidFill>
                  <a:srgbClr val="E5ECEB">
                    <a:lumMod val="25000"/>
                  </a:srgbClr>
                </a:solidFill>
                <a:latin typeface="Calibri"/>
              </a:rPr>
              <a:t>.</a:t>
            </a:r>
            <a:br>
              <a:rPr lang="en-US" sz="1400" dirty="0">
                <a:solidFill>
                  <a:srgbClr val="E5ECEB">
                    <a:lumMod val="25000"/>
                  </a:srgbClr>
                </a:solidFill>
                <a:latin typeface="Calibri"/>
              </a:rPr>
            </a:br>
            <a:r>
              <a:rPr lang="en-US" sz="1400" dirty="0" err="1">
                <a:solidFill>
                  <a:srgbClr val="E5ECEB">
                    <a:lumMod val="25000"/>
                  </a:srgbClr>
                </a:solidFill>
                <a:latin typeface="Calibri"/>
              </a:rPr>
              <a:t>cbuild-run.yml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100" dirty="0" err="1">
                <a:solidFill>
                  <a:schemeClr val="bg2">
                    <a:lumMod val="25000"/>
                  </a:schemeClr>
                </a:solidFill>
                <a:latin typeface="Calibri"/>
              </a:rPr>
              <a:t>ebug</a:t>
            </a:r>
            <a:br>
              <a:rPr lang="en-US" sz="1100" dirty="0">
                <a:solidFill>
                  <a:schemeClr val="bg2">
                    <a:lumMod val="25000"/>
                  </a:schemeClr>
                </a:solidFill>
                <a:latin typeface="Calibri"/>
              </a:rPr>
            </a:br>
            <a:r>
              <a:rPr lang="en-US" sz="1100" dirty="0">
                <a:solidFill>
                  <a:schemeClr val="bg2">
                    <a:lumMod val="25000"/>
                  </a:schemeClr>
                </a:solidFill>
                <a:latin typeface="Calibri"/>
              </a:rPr>
              <a:t>Configuration</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
        <p:nvSpPr>
          <p:cNvPr id="13" name="Flowchart: Document 12">
            <a:extLst>
              <a:ext uri="{FF2B5EF4-FFF2-40B4-BE49-F238E27FC236}">
                <a16:creationId xmlns:a16="http://schemas.microsoft.com/office/drawing/2014/main" id="{0824CE67-E0ED-06B9-B307-F2EA4F135327}"/>
              </a:ext>
            </a:extLst>
          </p:cNvPr>
          <p:cNvSpPr/>
          <p:nvPr/>
        </p:nvSpPr>
        <p:spPr>
          <a:xfrm>
            <a:off x="8067472" y="1458647"/>
            <a:ext cx="1651240"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dbgconf</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Device configuration for D</a:t>
            </a:r>
            <a:r>
              <a:rPr lang="en-US" sz="1100" dirty="0" err="1">
                <a:solidFill>
                  <a:srgbClr val="E5ECEB">
                    <a:lumMod val="25000"/>
                  </a:srgbClr>
                </a:solidFill>
                <a:latin typeface="Calibri"/>
              </a:rPr>
              <a:t>ebug</a:t>
            </a:r>
            <a:r>
              <a:rPr lang="en-US" sz="1100" dirty="0">
                <a:solidFill>
                  <a:srgbClr val="E5ECEB">
                    <a:lumMod val="25000"/>
                  </a:srgbClr>
                </a:solidFill>
                <a:latin typeface="Calibri"/>
              </a:rPr>
              <a:t>/Trace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16" name="Straight Arrow Connector 15">
            <a:extLst>
              <a:ext uri="{FF2B5EF4-FFF2-40B4-BE49-F238E27FC236}">
                <a16:creationId xmlns:a16="http://schemas.microsoft.com/office/drawing/2014/main" id="{5E184103-E78B-82DE-5D5D-9D98068C5EA8}"/>
              </a:ext>
            </a:extLst>
          </p:cNvPr>
          <p:cNvCxnSpPr>
            <a:cxnSpLocks/>
          </p:cNvCxnSpPr>
          <p:nvPr/>
        </p:nvCxnSpPr>
        <p:spPr>
          <a:xfrm>
            <a:off x="5580489" y="1689103"/>
            <a:ext cx="2486983" cy="0"/>
          </a:xfrm>
          <a:prstGeom prst="straightConnector1">
            <a:avLst/>
          </a:prstGeom>
          <a:ln w="15875">
            <a:solidFill>
              <a:schemeClr val="tx2"/>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1B3335B-1AEC-B51E-FE57-D951CEC4E1BA}"/>
              </a:ext>
            </a:extLst>
          </p:cNvPr>
          <p:cNvSpPr/>
          <p:nvPr/>
        </p:nvSpPr>
        <p:spPr>
          <a:xfrm>
            <a:off x="8067473" y="2676968"/>
            <a:ext cx="1651239" cy="163971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chemeClr val="bg1"/>
                </a:solidFill>
                <a:latin typeface="Calibri"/>
              </a:rPr>
              <a:t>pyOCD</a:t>
            </a: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br>
              <a:rPr kumimoji="0" lang="en-US" sz="8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br>
            <a:r>
              <a:rPr kumimoji="0" lang="en-US" sz="1100" i="0" u="none" strike="noStrike" kern="1200" cap="none" spc="0" normalizeH="0" baseline="0" noProof="0" dirty="0" err="1">
                <a:ln>
                  <a:noFill/>
                </a:ln>
                <a:solidFill>
                  <a:schemeClr val="bg1"/>
                </a:solidFill>
                <a:effectLst/>
                <a:uLnTx/>
                <a:uFillTx/>
                <a:latin typeface="Calibri"/>
                <a:ea typeface="ＭＳ Ｐゴシック" panose="020B0600070205080204" pitchFamily="34" charset="-128"/>
                <a:cs typeface="+mn-cs"/>
              </a:rPr>
              <a:t>VSCode</a:t>
            </a: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 Extension</a:t>
            </a:r>
          </a:p>
          <a:p>
            <a:pPr algn="ctr" eaLnBrk="0" fontAlgn="base" hangingPunct="0">
              <a:spcBef>
                <a:spcPct val="0"/>
              </a:spcBef>
              <a:spcAft>
                <a:spcPct val="0"/>
              </a:spcAft>
              <a:defRPr/>
            </a:pPr>
            <a:r>
              <a:rPr kumimoji="0" lang="en-US" sz="11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CMSIS-Debug</a:t>
            </a:r>
          </a:p>
        </p:txBody>
      </p:sp>
      <p:pic>
        <p:nvPicPr>
          <p:cNvPr id="1026" name="Picture 2" descr="pyOCD">
            <a:extLst>
              <a:ext uri="{FF2B5EF4-FFF2-40B4-BE49-F238E27FC236}">
                <a16:creationId xmlns:a16="http://schemas.microsoft.com/office/drawing/2014/main" id="{ED622A3D-C285-1080-680C-608CCF9DF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9939" y="3036629"/>
            <a:ext cx="691016" cy="91150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Arrow Connector 23">
            <a:extLst>
              <a:ext uri="{FF2B5EF4-FFF2-40B4-BE49-F238E27FC236}">
                <a16:creationId xmlns:a16="http://schemas.microsoft.com/office/drawing/2014/main" id="{F4C6FE59-9F05-9B8F-40A0-542D84831AF8}"/>
              </a:ext>
            </a:extLst>
          </p:cNvPr>
          <p:cNvCxnSpPr>
            <a:cxnSpLocks/>
            <a:stCxn id="13" idx="2"/>
            <a:endCxn id="23" idx="0"/>
          </p:cNvCxnSpPr>
          <p:nvPr/>
        </p:nvCxnSpPr>
        <p:spPr>
          <a:xfrm>
            <a:off x="8893092" y="2323871"/>
            <a:ext cx="1" cy="35309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6D5776E6-05C6-1953-00F4-5F140B938BA1}"/>
              </a:ext>
            </a:extLst>
          </p:cNvPr>
          <p:cNvSpPr/>
          <p:nvPr/>
        </p:nvSpPr>
        <p:spPr>
          <a:xfrm>
            <a:off x="3656790" y="4489572"/>
            <a:ext cx="1938116" cy="1008488"/>
          </a:xfrm>
          <a:prstGeom prst="rect">
            <a:avLst/>
          </a:prstGeom>
          <a:solidFill>
            <a:srgbClr val="363D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bg1"/>
                </a:solidFill>
                <a:effectLst/>
                <a:uLnTx/>
                <a:uFillTx/>
                <a:latin typeface="Calibri"/>
                <a:ea typeface="+mn-ea"/>
                <a:cs typeface="+mn-cs"/>
              </a:rPr>
              <a:t>West / </a:t>
            </a:r>
            <a:r>
              <a:rPr kumimoji="0" lang="en-US" b="1" i="0" u="none" strike="noStrike" kern="1200" cap="none" spc="0" normalizeH="0" baseline="0" noProof="0" dirty="0" err="1">
                <a:ln>
                  <a:noFill/>
                </a:ln>
                <a:solidFill>
                  <a:schemeClr val="bg1"/>
                </a:solidFill>
                <a:effectLst/>
                <a:uLnTx/>
                <a:uFillTx/>
                <a:latin typeface="Calibri"/>
                <a:ea typeface="+mn-ea"/>
                <a:cs typeface="+mn-cs"/>
              </a:rPr>
              <a:t>CMake</a:t>
            </a: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br>
              <a:rPr kumimoji="0" lang="en-US" b="1" i="0" u="none" strike="noStrike" kern="1200" cap="none" spc="0" normalizeH="0" baseline="0" noProof="0" dirty="0">
                <a:ln>
                  <a:noFill/>
                </a:ln>
                <a:solidFill>
                  <a:schemeClr val="bg1"/>
                </a:solidFill>
                <a:effectLst/>
                <a:uLnTx/>
                <a:uFillTx/>
                <a:latin typeface="Calibri"/>
                <a:ea typeface="+mn-ea"/>
                <a:cs typeface="+mn-cs"/>
              </a:rPr>
            </a:br>
            <a:endParaRPr kumimoji="0" lang="en-GB" sz="1100" b="0" i="0" u="none" strike="noStrike" kern="1200" cap="none" spc="0" normalizeH="0" baseline="0" noProof="0" dirty="0">
              <a:ln>
                <a:noFill/>
              </a:ln>
              <a:solidFill>
                <a:schemeClr val="bg1"/>
              </a:solidFill>
              <a:effectLst/>
              <a:uLnTx/>
              <a:uFillTx/>
              <a:latin typeface="Calibri"/>
              <a:ea typeface="+mn-ea"/>
              <a:cs typeface="+mn-cs"/>
            </a:endParaRPr>
          </a:p>
        </p:txBody>
      </p:sp>
      <p:sp>
        <p:nvSpPr>
          <p:cNvPr id="19" name="AutoShape 10" descr="Logo">
            <a:extLst>
              <a:ext uri="{FF2B5EF4-FFF2-40B4-BE49-F238E27FC236}">
                <a16:creationId xmlns:a16="http://schemas.microsoft.com/office/drawing/2014/main" id="{FAA00405-85F2-C9F2-2D60-F1FFE76A656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 name="Picture 21">
            <a:extLst>
              <a:ext uri="{FF2B5EF4-FFF2-40B4-BE49-F238E27FC236}">
                <a16:creationId xmlns:a16="http://schemas.microsoft.com/office/drawing/2014/main" id="{07E6FEF3-8E01-C63A-09FB-A0A7F8EF2808}"/>
              </a:ext>
            </a:extLst>
          </p:cNvPr>
          <p:cNvPicPr>
            <a:picLocks noChangeAspect="1"/>
          </p:cNvPicPr>
          <p:nvPr/>
        </p:nvPicPr>
        <p:blipFill>
          <a:blip r:embed="rId5"/>
          <a:stretch>
            <a:fillRect/>
          </a:stretch>
        </p:blipFill>
        <p:spPr>
          <a:xfrm>
            <a:off x="4127236" y="4872507"/>
            <a:ext cx="997224" cy="556144"/>
          </a:xfrm>
          <a:prstGeom prst="rect">
            <a:avLst/>
          </a:prstGeom>
        </p:spPr>
      </p:pic>
      <p:cxnSp>
        <p:nvCxnSpPr>
          <p:cNvPr id="26" name="Straight Arrow Connector 25">
            <a:extLst>
              <a:ext uri="{FF2B5EF4-FFF2-40B4-BE49-F238E27FC236}">
                <a16:creationId xmlns:a16="http://schemas.microsoft.com/office/drawing/2014/main" id="{587CCBA0-7687-2688-E8C7-43C8130DC517}"/>
              </a:ext>
            </a:extLst>
          </p:cNvPr>
          <p:cNvCxnSpPr>
            <a:cxnSpLocks/>
            <a:endCxn id="25" idx="1"/>
          </p:cNvCxnSpPr>
          <p:nvPr/>
        </p:nvCxnSpPr>
        <p:spPr>
          <a:xfrm flipV="1">
            <a:off x="5596269" y="4954906"/>
            <a:ext cx="296531" cy="243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0" name="Flowchart: Multidocument 29">
            <a:extLst>
              <a:ext uri="{FF2B5EF4-FFF2-40B4-BE49-F238E27FC236}">
                <a16:creationId xmlns:a16="http://schemas.microsoft.com/office/drawing/2014/main" id="{1EB09339-FA8D-C9B6-E75E-45826F9F8F83}"/>
              </a:ext>
            </a:extLst>
          </p:cNvPr>
          <p:cNvSpPr/>
          <p:nvPr/>
        </p:nvSpPr>
        <p:spPr>
          <a:xfrm>
            <a:off x="1730244" y="4516765"/>
            <a:ext cx="1616706" cy="981295"/>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Zephyr Project</a:t>
            </a:r>
            <a:b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Managed with </a:t>
            </a:r>
            <a:r>
              <a:rPr lang="en-US" sz="1100" dirty="0" err="1">
                <a:solidFill>
                  <a:srgbClr val="E5ECEB">
                    <a:lumMod val="25000"/>
                  </a:srgbClr>
                </a:solidFill>
                <a:latin typeface="Calibri"/>
              </a:rPr>
              <a:t>KConfig</a:t>
            </a:r>
            <a:endParaRPr lang="en-US" sz="1100" dirty="0">
              <a:solidFill>
                <a:srgbClr val="E5ECEB">
                  <a:lumMod val="25000"/>
                </a:srgbClr>
              </a:solidFill>
              <a:latin typeface="Calibri"/>
            </a:endParaRPr>
          </a:p>
        </p:txBody>
      </p:sp>
      <p:cxnSp>
        <p:nvCxnSpPr>
          <p:cNvPr id="31" name="Straight Arrow Connector 30">
            <a:extLst>
              <a:ext uri="{FF2B5EF4-FFF2-40B4-BE49-F238E27FC236}">
                <a16:creationId xmlns:a16="http://schemas.microsoft.com/office/drawing/2014/main" id="{A5D91FA5-192D-964C-4534-44FD92AEA864}"/>
              </a:ext>
            </a:extLst>
          </p:cNvPr>
          <p:cNvCxnSpPr>
            <a:cxnSpLocks/>
            <a:endCxn id="2" idx="1"/>
          </p:cNvCxnSpPr>
          <p:nvPr/>
        </p:nvCxnSpPr>
        <p:spPr>
          <a:xfrm>
            <a:off x="3346950" y="4993815"/>
            <a:ext cx="309840" cy="1"/>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2C10441-5DA3-B20F-7945-6A483BDCC2DB}"/>
              </a:ext>
            </a:extLst>
          </p:cNvPr>
          <p:cNvSpPr/>
          <p:nvPr/>
        </p:nvSpPr>
        <p:spPr>
          <a:xfrm>
            <a:off x="1679182" y="2824653"/>
            <a:ext cx="1721508" cy="1370959"/>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2E10793-6255-74EB-341C-3DAF8BDD6DE6}"/>
              </a:ext>
            </a:extLst>
          </p:cNvPr>
          <p:cNvSpPr/>
          <p:nvPr/>
        </p:nvSpPr>
        <p:spPr>
          <a:xfrm>
            <a:off x="5831400" y="3133325"/>
            <a:ext cx="1697846" cy="1127390"/>
          </a:xfrm>
          <a:prstGeom prst="rect">
            <a:avLst/>
          </a:pr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Right 47">
            <a:extLst>
              <a:ext uri="{FF2B5EF4-FFF2-40B4-BE49-F238E27FC236}">
                <a16:creationId xmlns:a16="http://schemas.microsoft.com/office/drawing/2014/main" id="{789D8391-6D11-0481-6904-2514885C62D2}"/>
              </a:ext>
            </a:extLst>
          </p:cNvPr>
          <p:cNvSpPr/>
          <p:nvPr/>
        </p:nvSpPr>
        <p:spPr>
          <a:xfrm rot="16200000">
            <a:off x="6595459" y="4231945"/>
            <a:ext cx="194991"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lowchart: Multidocument 24">
            <a:extLst>
              <a:ext uri="{FF2B5EF4-FFF2-40B4-BE49-F238E27FC236}">
                <a16:creationId xmlns:a16="http://schemas.microsoft.com/office/drawing/2014/main" id="{76553C83-FA6A-3135-5F5E-9C9B47B2AC79}"/>
              </a:ext>
            </a:extLst>
          </p:cNvPr>
          <p:cNvSpPr/>
          <p:nvPr/>
        </p:nvSpPr>
        <p:spPr>
          <a:xfrm>
            <a:off x="5892800" y="4477855"/>
            <a:ext cx="1616706" cy="95410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 files</a:t>
            </a:r>
            <a:br>
              <a:rPr lang="en-US" sz="1100" dirty="0">
                <a:solidFill>
                  <a:srgbClr val="E5ECEB">
                    <a:lumMod val="25000"/>
                  </a:srgb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custDataLst>
      <p:tags r:id="rId1"/>
    </p:custDataLst>
    <p:extLst>
      <p:ext uri="{BB962C8B-B14F-4D97-AF65-F5344CB8AC3E}">
        <p14:creationId xmlns:p14="http://schemas.microsoft.com/office/powerpoint/2010/main" val="1350021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ags/tag4.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6269</TotalTime>
  <Words>9019</Words>
  <Application>Microsoft Office PowerPoint</Application>
  <PresentationFormat>Widescreen</PresentationFormat>
  <Paragraphs>1253</Paragraphs>
  <Slides>60</Slides>
  <Notes>28</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60</vt:i4>
      </vt:variant>
    </vt:vector>
  </HeadingPairs>
  <TitlesOfParts>
    <vt:vector size="69"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PowerPoint Presentation</vt:lpstr>
      <vt:lpstr>Using Layers for Middleware Examples</vt:lpstr>
      <vt:lpstr>Using Layers for test automation</vt:lpstr>
      <vt:lpstr>Using Layers to add Hardware Shields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74</cp:revision>
  <dcterms:created xsi:type="dcterms:W3CDTF">2021-11-12T09:09:53Z</dcterms:created>
  <dcterms:modified xsi:type="dcterms:W3CDTF">2025-04-01T09:57:21Z</dcterms:modified>
</cp:coreProperties>
</file>