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8"/>
  </p:notesMasterIdLst>
  <p:handoutMasterIdLst>
    <p:handoutMasterId r:id="rId49"/>
  </p:handoutMasterIdLst>
  <p:sldIdLst>
    <p:sldId id="2145705747" r:id="rId2"/>
    <p:sldId id="345" r:id="rId3"/>
    <p:sldId id="2123260239" r:id="rId4"/>
    <p:sldId id="2147376045" r:id="rId5"/>
    <p:sldId id="2147376049" r:id="rId6"/>
    <p:sldId id="2147376050" r:id="rId7"/>
    <p:sldId id="2123260240" r:id="rId8"/>
    <p:sldId id="2123260241" r:id="rId9"/>
    <p:sldId id="14964" r:id="rId10"/>
    <p:sldId id="2147376043" r:id="rId11"/>
    <p:sldId id="14961" r:id="rId12"/>
    <p:sldId id="14942" r:id="rId13"/>
    <p:sldId id="14535" r:id="rId14"/>
    <p:sldId id="2123260222" r:id="rId15"/>
    <p:sldId id="2147376041" r:id="rId16"/>
    <p:sldId id="2147376042" r:id="rId17"/>
    <p:sldId id="14965" r:id="rId18"/>
    <p:sldId id="2123260230" r:id="rId19"/>
    <p:sldId id="2123260194" r:id="rId20"/>
    <p:sldId id="2123260231" r:id="rId21"/>
    <p:sldId id="2123260234" r:id="rId22"/>
    <p:sldId id="2123260235" r:id="rId23"/>
    <p:sldId id="2147376051" r:id="rId24"/>
    <p:sldId id="2123260237" r:id="rId25"/>
    <p:sldId id="2147376055" r:id="rId26"/>
    <p:sldId id="2123260238" r:id="rId27"/>
    <p:sldId id="2123260232" r:id="rId28"/>
    <p:sldId id="2123260236" r:id="rId29"/>
    <p:sldId id="2123260242" r:id="rId30"/>
    <p:sldId id="2147376040" r:id="rId31"/>
    <p:sldId id="2147376046" r:id="rId32"/>
    <p:sldId id="435" r:id="rId33"/>
    <p:sldId id="2147376047" r:id="rId34"/>
    <p:sldId id="2147376048" r:id="rId35"/>
    <p:sldId id="439" r:id="rId36"/>
    <p:sldId id="440" r:id="rId37"/>
    <p:sldId id="437" r:id="rId38"/>
    <p:sldId id="429" r:id="rId39"/>
    <p:sldId id="441" r:id="rId40"/>
    <p:sldId id="436" r:id="rId41"/>
    <p:sldId id="430" r:id="rId42"/>
    <p:sldId id="438" r:id="rId43"/>
    <p:sldId id="428" r:id="rId44"/>
    <p:sldId id="2147376056" r:id="rId45"/>
    <p:sldId id="2147376057" r:id="rId46"/>
    <p:sldId id="214737611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showGuides="1">
      <p:cViewPr varScale="1">
        <p:scale>
          <a:sx n="77" d="100"/>
          <a:sy n="77" d="100"/>
        </p:scale>
        <p:origin x="126" y="624"/>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02/04/2024</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02/04/2024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628185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33</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35</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38</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41</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26</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31</a:t>
            </a:fld>
            <a:endParaRPr lang="en-US" altLang="en-US"/>
          </a:p>
        </p:txBody>
      </p:sp>
    </p:spTree>
    <p:extLst>
      <p:ext uri="{BB962C8B-B14F-4D97-AF65-F5344CB8AC3E}">
        <p14:creationId xmlns:p14="http://schemas.microsoft.com/office/powerpoint/2010/main" val="52066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open-cmsis-pack.github.io/Open-CMSIS-Pack-Spec/main/html/pdsc_clayers_pg.html" TargetMode="External"/><Relationship Id="rId3" Type="http://schemas.openxmlformats.org/officeDocument/2006/relationships/hyperlink" Target="https://github.com/RobertRostohar/NXP_Sensor_SDK" TargetMode="External"/><Relationship Id="rId7" Type="http://schemas.openxmlformats.org/officeDocument/2006/relationships/hyperlink" Target="https://open-cmsis-pack.github.io/Open-CMSIS-Pack-Spec/main/html/pdsc_examples_pg.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shields" TargetMode="External"/><Relationship Id="rId5" Type="http://schemas.openxmlformats.org/officeDocument/2006/relationships/hyperlink" Target="https://github.com/RobertRostohar/NXP_Sensor_SDK/tree/main/examples/issdk/sensors" TargetMode="External"/><Relationship Id="rId4" Type="http://schemas.openxmlformats.org/officeDocument/2006/relationships/hyperlink" Target="https://github.com/RobertRostohar/NXP_Sensor_SDK/tree/main/middleware"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open-cmsis-pack.github.io/Open-CMSIS-Pack-Spec/main/html/pdsc_clayers_pg.html" TargetMode="External"/><Relationship Id="rId3" Type="http://schemas.openxmlformats.org/officeDocument/2006/relationships/hyperlink" Target="https://github.com/RobertRostohar/NXP_Sensor_SDK" TargetMode="External"/><Relationship Id="rId7" Type="http://schemas.openxmlformats.org/officeDocument/2006/relationships/hyperlink" Target="https://open-cmsis-pack.github.io/Open-CMSIS-Pack-Spec/main/html/pdsc_examples_pg.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shields" TargetMode="External"/><Relationship Id="rId5" Type="http://schemas.openxmlformats.org/officeDocument/2006/relationships/hyperlink" Target="https://github.com/RobertRostohar/NXP_Sensor_SDK/tree/main/examples/issdk/sensors" TargetMode="External"/><Relationship Id="rId4" Type="http://schemas.openxmlformats.org/officeDocument/2006/relationships/hyperlink" Target="https://github.com/RobertRostohar/NXP_Sensor_SDK/tree/main/middlewar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200" dirty="0" err="1">
                <a:solidFill>
                  <a:schemeClr val="tx2"/>
                </a:solidFill>
                <a:latin typeface="Calibri"/>
                <a:ea typeface="ＭＳ Ｐゴシック" panose="020B0600070205080204" pitchFamily="34" charset="-128"/>
              </a:rPr>
              <a:t>csolution</a:t>
            </a:r>
            <a:r>
              <a:rPr lang="en-US" sz="1200" dirty="0">
                <a:solidFill>
                  <a:schemeClr val="tx2"/>
                </a:solidFill>
                <a:latin typeface="Calibri"/>
                <a:ea typeface="ＭＳ Ｐゴシック" panose="020B0600070205080204" pitchFamily="34" charset="-128"/>
              </a:rPr>
              <a:t> project</a:t>
            </a:r>
            <a:endParaRPr kumimoji="0" lang="en-US" sz="12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a:t>
            </a:r>
            <a:r>
              <a:rPr lang="en-US" sz="1050" kern="1200" dirty="0" err="1">
                <a:solidFill>
                  <a:schemeClr val="tx2"/>
                </a:solidFill>
                <a:latin typeface="+mn-lt"/>
                <a:ea typeface="+mn-ea"/>
                <a:cs typeface="+mn-cs"/>
              </a:rPr>
              <a:t>csolution</a:t>
            </a:r>
            <a:r>
              <a:rPr lang="en-US" sz="1050" kern="1200" dirty="0">
                <a:solidFill>
                  <a:schemeClr val="tx2"/>
                </a:solidFill>
                <a:latin typeface="+mn-lt"/>
                <a:ea typeface="+mn-ea"/>
                <a:cs typeface="+mn-cs"/>
              </a:rPr>
              <a:t> project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a:t>
            </a:r>
            <a:r>
              <a:rPr lang="en-US" sz="1200" b="1" kern="1200" dirty="0" err="1">
                <a:solidFill>
                  <a:schemeClr val="tx2"/>
                </a:solidFill>
                <a:latin typeface="+mn-lt"/>
                <a:ea typeface="+mn-ea"/>
                <a:cs typeface="+mn-cs"/>
              </a:rPr>
              <a:t>csolution</a:t>
            </a:r>
            <a:r>
              <a:rPr lang="en-US" sz="1200" b="1" kern="1200" dirty="0">
                <a:solidFill>
                  <a:schemeClr val="tx2"/>
                </a:solidFill>
                <a:latin typeface="+mn-lt"/>
                <a:ea typeface="+mn-ea"/>
                <a:cs typeface="+mn-cs"/>
              </a:rPr>
              <a:t> project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err="1">
                <a:solidFill>
                  <a:srgbClr val="333E48"/>
                </a:solidFill>
                <a:latin typeface="Calibri"/>
                <a:ea typeface="ＭＳ Ｐゴシック" panose="020B0600070205080204" pitchFamily="34" charset="-128"/>
              </a:rPr>
              <a:t>csolution</a:t>
            </a:r>
            <a:r>
              <a:rPr lang="en-US" sz="1600" b="1" dirty="0">
                <a:solidFill>
                  <a:srgbClr val="333E48"/>
                </a:solidFill>
                <a:latin typeface="Calibri"/>
                <a:ea typeface="ＭＳ Ｐゴシック" panose="020B0600070205080204" pitchFamily="34" charset="-128"/>
              </a:rPr>
              <a:t> project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br>
              <a:rPr lang="en-US" b="1"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6C150E6-04FE-0A3A-122D-808B507EB9C9}"/>
              </a:ext>
            </a:extLst>
          </p:cNvPr>
          <p:cNvSpPr/>
          <p:nvPr/>
        </p:nvSpPr>
        <p:spPr>
          <a:xfrm>
            <a:off x="7814065" y="874845"/>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br>
              <a:rPr lang="en-US"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 name="Arrow: Right 4">
            <a:extLst>
              <a:ext uri="{FF2B5EF4-FFF2-40B4-BE49-F238E27FC236}">
                <a16:creationId xmlns:a16="http://schemas.microsoft.com/office/drawing/2014/main" id="{A03F1624-9776-F6B2-5938-509033A07431}"/>
              </a:ext>
            </a:extLst>
          </p:cNvPr>
          <p:cNvSpPr/>
          <p:nvPr/>
        </p:nvSpPr>
        <p:spPr>
          <a:xfrm>
            <a:off x="7440314" y="993626"/>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Arrow: Right 7">
            <a:extLst>
              <a:ext uri="{FF2B5EF4-FFF2-40B4-BE49-F238E27FC236}">
                <a16:creationId xmlns:a16="http://schemas.microsoft.com/office/drawing/2014/main" id="{3B6724B7-498D-3AC5-571E-3A93750CC872}"/>
              </a:ext>
            </a:extLst>
          </p:cNvPr>
          <p:cNvSpPr/>
          <p:nvPr/>
        </p:nvSpPr>
        <p:spPr>
          <a:xfrm>
            <a:off x="7440313" y="1599338"/>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19413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5D4E55D1-8945-8FF2-B6E2-7611F5F95BDB}"/>
              </a:ext>
            </a:extLst>
          </p:cNvPr>
          <p:cNvSpPr/>
          <p:nvPr/>
        </p:nvSpPr>
        <p:spPr>
          <a:xfrm>
            <a:off x="2206481" y="1906152"/>
            <a:ext cx="1333416" cy="90456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buildmgr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c</a:t>
            </a: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solution project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a:solidFill>
                  <a:schemeClr val="bg2">
                    <a:lumMod val="25000"/>
                  </a:schemeClr>
                </a:solidFill>
                <a:latin typeface="Calibri"/>
              </a:rPr>
              <a:t>packs, tool </a:t>
            </a:r>
            <a:r>
              <a:rPr lang="en-US" sz="1200" dirty="0">
                <a:solidFill>
                  <a:schemeClr val="bg2">
                    <a:lumMod val="25000"/>
                  </a:schemeClr>
                </a:solidFill>
                <a:latin typeface="Calibri"/>
              </a:rPr>
              <a:t>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a:solidFill>
                  <a:srgbClr val="333E48"/>
                </a:solidFill>
                <a:latin typeface="Calibri"/>
              </a:rPr>
              <a:t>Example: Sensor SDK Pack (</a:t>
            </a:r>
            <a:r>
              <a:rPr lang="en-US" sz="2100">
                <a:solidFill>
                  <a:srgbClr val="333E48"/>
                </a:solidFill>
                <a:latin typeface="Calibri"/>
                <a:hlinkClick r:id="rId3"/>
              </a:rPr>
              <a:t>github.com/RobertRostohar/</a:t>
            </a:r>
            <a:r>
              <a:rPr lang="en-US" sz="2100" err="1">
                <a:solidFill>
                  <a:srgbClr val="333E48"/>
                </a:solidFill>
                <a:latin typeface="Calibri"/>
                <a:hlinkClick r:id="rId3"/>
              </a:rPr>
              <a:t>NXP_Sensor_SDK</a:t>
            </a:r>
            <a:r>
              <a:rPr lang="en-US" sz="210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4"/>
              </a:rPr>
              <a:t>Agnostic middleware</a:t>
            </a:r>
            <a:r>
              <a:rPr lang="en-US" sz="210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5"/>
              </a:rPr>
              <a:t>Board/Device agnostic examples</a:t>
            </a:r>
            <a:r>
              <a:rPr lang="en-US" sz="210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6"/>
              </a:rPr>
              <a:t>One or more Shield layers</a:t>
            </a:r>
            <a:r>
              <a:rPr lang="en-US" sz="210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a:solidFill>
                <a:srgbClr val="333E48"/>
              </a:solidFill>
              <a:latin typeface="Calibri"/>
            </a:endParaRPr>
          </a:p>
          <a:p>
            <a:pPr defTabSz="914377">
              <a:lnSpc>
                <a:spcPct val="90000"/>
              </a:lnSpc>
              <a:spcAft>
                <a:spcPts val="600"/>
              </a:spcAft>
            </a:pPr>
            <a:r>
              <a:rPr lang="en-US" sz="210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223760" y="3621748"/>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a:solidFill>
                  <a:srgbClr val="333E48"/>
                </a:solidFill>
                <a:latin typeface="Calibri"/>
              </a:rPr>
              <a:t>Sensor SDK Pack PDSC:</a:t>
            </a:r>
          </a:p>
          <a:p>
            <a:pPr defTabSz="914377">
              <a:lnSpc>
                <a:spcPct val="90000"/>
              </a:lnSpc>
              <a:spcAft>
                <a:spcPts val="600"/>
              </a:spcAft>
            </a:pPr>
            <a:r>
              <a:rPr lang="en-US">
                <a:solidFill>
                  <a:srgbClr val="333E48"/>
                </a:solidFill>
                <a:latin typeface="Calibri"/>
                <a:hlinkClick r:id="rId7"/>
              </a:rPr>
              <a:t>&lt;example&gt;</a:t>
            </a:r>
            <a:r>
              <a:rPr lang="en-US" b="1">
                <a:solidFill>
                  <a:srgbClr val="333E48"/>
                </a:solidFill>
                <a:latin typeface="Calibri"/>
              </a:rPr>
              <a:t> </a:t>
            </a:r>
            <a:r>
              <a:rPr lang="en-US">
                <a:solidFill>
                  <a:srgbClr val="333E48"/>
                </a:solidFill>
                <a:latin typeface="Calibri"/>
              </a:rPr>
              <a:t>describes Reference Application</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&lt;shield-name&gt;.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r>
              <a:rPr lang="en-US" b="1">
                <a:solidFill>
                  <a:srgbClr val="333E48"/>
                </a:solidFill>
                <a:latin typeface="Calibri"/>
              </a:rPr>
              <a:t>BSP Pack PDSC:</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&lt;board-name&gt;.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p:txBody>
      </p:sp>
    </p:spTree>
    <p:extLst>
      <p:ext uri="{BB962C8B-B14F-4D97-AF65-F5344CB8AC3E}">
        <p14:creationId xmlns:p14="http://schemas.microsoft.com/office/powerpoint/2010/main" val="210281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a:solidFill>
                  <a:srgbClr val="333E48"/>
                </a:solidFill>
                <a:latin typeface="Calibri"/>
                <a:ea typeface="ＭＳ Ｐゴシック" panose="020B0600070205080204" pitchFamily="34" charset="-128"/>
              </a:rPr>
              <a:t>c</a:t>
            </a:r>
            <a:r>
              <a:rPr kumimoji="0" lang="en-US" sz="1800" b="1"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solution </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spTree>
    <p:extLst>
      <p:ext uri="{BB962C8B-B14F-4D97-AF65-F5344CB8AC3E}">
        <p14:creationId xmlns:p14="http://schemas.microsoft.com/office/powerpoint/2010/main" val="2469813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a:solidFill>
                  <a:srgbClr val="333E48"/>
                </a:solidFill>
                <a:latin typeface="Calibri"/>
              </a:rPr>
              <a:t>Example: Sensor SDK Pack (</a:t>
            </a:r>
            <a:r>
              <a:rPr lang="en-US" sz="2100">
                <a:solidFill>
                  <a:srgbClr val="333E48"/>
                </a:solidFill>
                <a:latin typeface="Calibri"/>
                <a:hlinkClick r:id="rId3"/>
              </a:rPr>
              <a:t>github.com/RobertRostohar/</a:t>
            </a:r>
            <a:r>
              <a:rPr lang="en-US" sz="2100" err="1">
                <a:solidFill>
                  <a:srgbClr val="333E48"/>
                </a:solidFill>
                <a:latin typeface="Calibri"/>
                <a:hlinkClick r:id="rId3"/>
              </a:rPr>
              <a:t>NXP_Sensor_SDK</a:t>
            </a:r>
            <a:r>
              <a:rPr lang="en-US" sz="210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4"/>
              </a:rPr>
              <a:t>Agnostic middleware</a:t>
            </a:r>
            <a:r>
              <a:rPr lang="en-US" sz="210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5"/>
              </a:rPr>
              <a:t>Board/Device agnostic examples</a:t>
            </a:r>
            <a:r>
              <a:rPr lang="en-US" sz="210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6"/>
              </a:rPr>
              <a:t>One or more Shield layers</a:t>
            </a:r>
            <a:r>
              <a:rPr lang="en-US" sz="210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a:solidFill>
                <a:srgbClr val="333E48"/>
              </a:solidFill>
              <a:latin typeface="Calibri"/>
            </a:endParaRPr>
          </a:p>
          <a:p>
            <a:pPr defTabSz="914377">
              <a:lnSpc>
                <a:spcPct val="90000"/>
              </a:lnSpc>
              <a:spcAft>
                <a:spcPts val="600"/>
              </a:spcAft>
            </a:pPr>
            <a:r>
              <a:rPr lang="en-US" sz="210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223760" y="3621748"/>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a:solidFill>
                  <a:srgbClr val="333E48"/>
                </a:solidFill>
                <a:latin typeface="Calibri"/>
              </a:rPr>
              <a:t>Sensor SDK Pack PDSC:</a:t>
            </a:r>
          </a:p>
          <a:p>
            <a:pPr defTabSz="914377">
              <a:lnSpc>
                <a:spcPct val="90000"/>
              </a:lnSpc>
              <a:spcAft>
                <a:spcPts val="600"/>
              </a:spcAft>
            </a:pPr>
            <a:r>
              <a:rPr lang="en-US">
                <a:solidFill>
                  <a:srgbClr val="333E48"/>
                </a:solidFill>
                <a:latin typeface="Calibri"/>
                <a:hlinkClick r:id="rId7"/>
              </a:rPr>
              <a:t>&lt;example&gt;</a:t>
            </a:r>
            <a:r>
              <a:rPr lang="en-US" b="1">
                <a:solidFill>
                  <a:srgbClr val="333E48"/>
                </a:solidFill>
                <a:latin typeface="Calibri"/>
              </a:rPr>
              <a:t> </a:t>
            </a:r>
            <a:r>
              <a:rPr lang="en-US">
                <a:solidFill>
                  <a:srgbClr val="333E48"/>
                </a:solidFill>
                <a:latin typeface="Calibri"/>
              </a:rPr>
              <a:t>describes Reference Application</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&lt;shield-name&gt;.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r>
              <a:rPr lang="en-US" b="1">
                <a:solidFill>
                  <a:srgbClr val="333E48"/>
                </a:solidFill>
                <a:latin typeface="Calibri"/>
              </a:rPr>
              <a:t>BSP Pack PDSC:</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&lt;board-name&gt;.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p:txBody>
      </p:sp>
    </p:spTree>
    <p:extLst>
      <p:ext uri="{BB962C8B-B14F-4D97-AF65-F5344CB8AC3E}">
        <p14:creationId xmlns:p14="http://schemas.microsoft.com/office/powerpoint/2010/main" val="29169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452A-145C-AD8B-2324-F3827450D642}"/>
              </a:ext>
            </a:extLst>
          </p:cNvPr>
          <p:cNvSpPr>
            <a:spLocks noGrp="1"/>
          </p:cNvSpPr>
          <p:nvPr>
            <p:ph type="title"/>
          </p:nvPr>
        </p:nvSpPr>
        <p:spPr/>
        <p:txBody>
          <a:bodyPr/>
          <a:lstStyle/>
          <a:p>
            <a:r>
              <a:rPr lang="en-US"/>
              <a:t>Configuration of Reference Applications</a:t>
            </a:r>
          </a:p>
        </p:txBody>
      </p:sp>
      <p:sp>
        <p:nvSpPr>
          <p:cNvPr id="3" name="Text Placeholder 2">
            <a:extLst>
              <a:ext uri="{FF2B5EF4-FFF2-40B4-BE49-F238E27FC236}">
                <a16:creationId xmlns:a16="http://schemas.microsoft.com/office/drawing/2014/main" id="{75BA81ED-7102-ED78-1A62-041236EE2C1E}"/>
              </a:ext>
            </a:extLst>
          </p:cNvPr>
          <p:cNvSpPr>
            <a:spLocks noGrp="1"/>
          </p:cNvSpPr>
          <p:nvPr>
            <p:ph type="body" sz="quarter" idx="13"/>
          </p:nvPr>
        </p:nvSpPr>
        <p:spPr/>
        <p:txBody>
          <a:bodyPr/>
          <a:lstStyle/>
          <a:p>
            <a:r>
              <a:rPr lang="en-US"/>
              <a:t>Initially contains empty target-type setting</a:t>
            </a:r>
          </a:p>
        </p:txBody>
      </p:sp>
      <p:sp>
        <p:nvSpPr>
          <p:cNvPr id="4" name="Content Placeholder 3">
            <a:extLst>
              <a:ext uri="{FF2B5EF4-FFF2-40B4-BE49-F238E27FC236}">
                <a16:creationId xmlns:a16="http://schemas.microsoft.com/office/drawing/2014/main" id="{865FF123-822A-9425-C870-B5F10747FD2A}"/>
              </a:ext>
            </a:extLst>
          </p:cNvPr>
          <p:cNvSpPr>
            <a:spLocks noGrp="1"/>
          </p:cNvSpPr>
          <p:nvPr>
            <p:ph idx="1"/>
          </p:nvPr>
        </p:nvSpPr>
        <p:spPr>
          <a:xfrm>
            <a:off x="479426" y="1554490"/>
            <a:ext cx="5169813" cy="3800388"/>
          </a:xfrm>
          <a:solidFill>
            <a:schemeClr val="bg1">
              <a:lumMod val="95000"/>
            </a:schemeClr>
          </a:solidFill>
        </p:spPr>
        <p:txBody>
          <a:bodyPr/>
          <a:lstStyle/>
          <a:p>
            <a:pPr marL="0" indent="0">
              <a:spcBef>
                <a:spcPts val="0"/>
              </a:spcBef>
              <a:buNone/>
            </a:pPr>
            <a:r>
              <a:rPr lang="en-US" sz="1000" dirty="0">
                <a:solidFill>
                  <a:srgbClr val="800000"/>
                </a:solidFill>
                <a:latin typeface="Consolas" panose="020B0609020204030204" pitchFamily="49" charset="0"/>
              </a:rPr>
              <a:t>solution</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a:t>
            </a:r>
            <a:r>
              <a:rPr lang="en-US" sz="1000" dirty="0" err="1">
                <a:solidFill>
                  <a:srgbClr val="800000"/>
                </a:solidFill>
                <a:latin typeface="Consolas" panose="020B0609020204030204" pitchFamily="49" charset="0"/>
              </a:rPr>
              <a:t>cdefault</a:t>
            </a:r>
            <a:r>
              <a:rPr lang="en-US" sz="1000" dirty="0">
                <a:solidFill>
                  <a:srgbClr val="000000"/>
                </a:solidFill>
                <a:latin typeface="Consolas" panose="020B0609020204030204" pitchFamily="49" charset="0"/>
              </a:rPr>
              <a:t>:</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target-types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8000"/>
                </a:solidFill>
                <a:latin typeface="Consolas" panose="020B0609020204030204" pitchFamily="49" charset="0"/>
              </a:rPr>
              <a:t># Step 1: Specify your board, for example with:</a:t>
            </a:r>
            <a:br>
              <a:rPr lang="en-US" sz="1000" dirty="0">
                <a:solidFill>
                  <a:srgbClr val="000000"/>
                </a:solidFill>
                <a:latin typeface="Consolas" panose="020B0609020204030204" pitchFamily="49" charset="0"/>
              </a:rPr>
            </a:br>
            <a:r>
              <a:rPr lang="en-US" sz="1000" dirty="0">
                <a:solidFill>
                  <a:srgbClr val="008000"/>
                </a:solidFill>
                <a:latin typeface="Consolas" panose="020B0609020204030204" pitchFamily="49" charset="0"/>
              </a:rPr>
              <a:t>#   - type: LPCXpresso54114</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8000"/>
                </a:solidFill>
                <a:latin typeface="Consolas" panose="020B0609020204030204" pitchFamily="49" charset="0"/>
              </a:rPr>
              <a:t>#     board: NXP::LPCXpresso54114</a:t>
            </a:r>
          </a:p>
          <a:p>
            <a:pPr marL="0" indent="0">
              <a:spcBef>
                <a:spcPts val="0"/>
              </a:spcBef>
              <a:buNone/>
            </a:pPr>
            <a:r>
              <a:rPr lang="en-US" sz="1000" dirty="0">
                <a:solidFill>
                  <a:srgbClr val="008000"/>
                </a:solidFill>
                <a:latin typeface="Consolas" panose="020B0609020204030204" pitchFamily="49" charset="0"/>
              </a:rPr>
              <a:t># Step 2: Run `</a:t>
            </a:r>
            <a:r>
              <a:rPr lang="en-US" sz="1000" dirty="0" err="1">
                <a:solidFill>
                  <a:srgbClr val="008000"/>
                </a:solidFill>
                <a:latin typeface="Consolas" panose="020B0609020204030204" pitchFamily="49" charset="0"/>
              </a:rPr>
              <a:t>cbuild</a:t>
            </a:r>
            <a:r>
              <a:rPr lang="en-US" sz="1000" dirty="0">
                <a:solidFill>
                  <a:srgbClr val="008000"/>
                </a:solidFill>
                <a:latin typeface="Consolas" panose="020B0609020204030204" pitchFamily="49" charset="0"/>
              </a:rPr>
              <a:t> setup` and use </a:t>
            </a:r>
            <a:r>
              <a:rPr lang="en-US" sz="1000" dirty="0" err="1">
                <a:solidFill>
                  <a:srgbClr val="008000"/>
                </a:solidFill>
                <a:latin typeface="Consolas" panose="020B0609020204030204" pitchFamily="49" charset="0"/>
              </a:rPr>
              <a:t>cbuild-idx.yml</a:t>
            </a:r>
            <a:r>
              <a:rPr lang="en-US" sz="1000" dirty="0">
                <a:solidFill>
                  <a:srgbClr val="008000"/>
                </a:solidFill>
                <a:latin typeface="Consolas" panose="020B0609020204030204" pitchFamily="49" charset="0"/>
              </a:rPr>
              <a:t> to identify variables</a:t>
            </a:r>
          </a:p>
          <a:p>
            <a:pPr marL="0" indent="0">
              <a:spcBef>
                <a:spcPts val="0"/>
              </a:spcBef>
              <a:buNone/>
            </a:pPr>
            <a:r>
              <a:rPr lang="en-US" sz="1000" dirty="0">
                <a:solidFill>
                  <a:srgbClr val="008000"/>
                </a:solidFill>
                <a:latin typeface="Consolas" panose="020B0609020204030204" pitchFamily="49" charset="0"/>
              </a:rPr>
              <a:t>#     variables:</a:t>
            </a:r>
          </a:p>
          <a:p>
            <a:pPr marL="0" indent="0">
              <a:spcBef>
                <a:spcPts val="0"/>
              </a:spcBef>
              <a:buNone/>
            </a:pPr>
            <a:r>
              <a:rPr lang="en-US" sz="1000" dirty="0">
                <a:solidFill>
                  <a:srgbClr val="008000"/>
                </a:solidFill>
                <a:latin typeface="Consolas" panose="020B0609020204030204" pitchFamily="49" charset="0"/>
              </a:rPr>
              <a:t>#       - Board-Layer:  ./layer/board/frdmk22f/frdmk22f.clayer.yml</a:t>
            </a:r>
          </a:p>
          <a:p>
            <a:pPr marL="0" indent="0">
              <a:spcBef>
                <a:spcPts val="0"/>
              </a:spcBef>
              <a:buNone/>
            </a:pPr>
            <a:r>
              <a:rPr lang="en-US" sz="1000" dirty="0">
                <a:solidFill>
                  <a:srgbClr val="008000"/>
                </a:solidFill>
                <a:latin typeface="Consolas" panose="020B0609020204030204" pitchFamily="49" charset="0"/>
              </a:rPr>
              <a:t>#       - Shield-Layer: ./layer/shield/agmp03/agmp03.clayer.yml</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build-types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type: Debug</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r>
              <a:rPr lang="en-US" sz="1000" dirty="0">
                <a:solidFill>
                  <a:srgbClr val="000000"/>
                </a:solidFill>
                <a:latin typeface="Consolas" panose="020B0609020204030204" pitchFamily="49" charset="0"/>
              </a:rPr>
              <a:t>    - type: Release</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projects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./freefall/fxls8962_freefall.cproject.yml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freemaster_demo</a:t>
            </a:r>
            <a:r>
              <a:rPr lang="en-US" sz="1000" dirty="0">
                <a:solidFill>
                  <a:srgbClr val="0000FF"/>
                </a:solidFill>
                <a:latin typeface="Consolas" panose="020B0609020204030204" pitchFamily="49" charset="0"/>
              </a:rPr>
              <a:t>/fxls8962_freemaster_demo.cproject.yml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./interrupt/fxls8962_interrupt.cproject.yml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./normal/fxls8962_normal.cproject.yml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normal_spi</a:t>
            </a:r>
            <a:r>
              <a:rPr lang="en-US" sz="1000" dirty="0">
                <a:solidFill>
                  <a:srgbClr val="0000FF"/>
                </a:solidFill>
                <a:latin typeface="Consolas" panose="020B0609020204030204" pitchFamily="49" charset="0"/>
              </a:rPr>
              <a:t>/fxls8962_normal_spi.cproject.yml</a:t>
            </a:r>
            <a:br>
              <a:rPr lang="en-US" sz="700" dirty="0">
                <a:solidFill>
                  <a:srgbClr val="000000"/>
                </a:solidFill>
                <a:latin typeface="Consolas" panose="020B0609020204030204" pitchFamily="49" charset="0"/>
              </a:rPr>
            </a:br>
            <a:endParaRPr lang="en-US" sz="700" dirty="0">
              <a:solidFill>
                <a:srgbClr val="000000"/>
              </a:solidFill>
              <a:latin typeface="Consolas" panose="020B0609020204030204" pitchFamily="49" charset="0"/>
            </a:endParaRPr>
          </a:p>
          <a:p>
            <a:pPr marL="0" indent="0">
              <a:buNone/>
            </a:pPr>
            <a:endParaRPr lang="en-US" dirty="0"/>
          </a:p>
        </p:txBody>
      </p:sp>
      <p:sp>
        <p:nvSpPr>
          <p:cNvPr id="5" name="TextBox 4">
            <a:extLst>
              <a:ext uri="{FF2B5EF4-FFF2-40B4-BE49-F238E27FC236}">
                <a16:creationId xmlns:a16="http://schemas.microsoft.com/office/drawing/2014/main" id="{2453A9A4-A559-FF9C-3262-E681E1B81D9B}"/>
              </a:ext>
            </a:extLst>
          </p:cNvPr>
          <p:cNvSpPr txBox="1"/>
          <p:nvPr/>
        </p:nvSpPr>
        <p:spPr>
          <a:xfrm>
            <a:off x="5958215" y="1549490"/>
            <a:ext cx="5536504" cy="221599"/>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Command-line workflow:</a:t>
            </a:r>
          </a:p>
        </p:txBody>
      </p:sp>
      <p:sp>
        <p:nvSpPr>
          <p:cNvPr id="6" name="TextBox 5">
            <a:extLst>
              <a:ext uri="{FF2B5EF4-FFF2-40B4-BE49-F238E27FC236}">
                <a16:creationId xmlns:a16="http://schemas.microsoft.com/office/drawing/2014/main" id="{5A35CFD5-B553-DA29-7502-5A2DBA979931}"/>
              </a:ext>
            </a:extLst>
          </p:cNvPr>
          <p:cNvSpPr txBox="1"/>
          <p:nvPr/>
        </p:nvSpPr>
        <p:spPr>
          <a:xfrm>
            <a:off x="5958216" y="1898978"/>
            <a:ext cx="5754361" cy="1298817"/>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a:solidFill>
                  <a:srgbClr val="333E48"/>
                </a:solidFill>
                <a:latin typeface="Calibri"/>
              </a:rPr>
              <a:t>User enters target type and specifies board in `</a:t>
            </a:r>
            <a:r>
              <a:rPr lang="en-US" sz="1100" err="1">
                <a:solidFill>
                  <a:srgbClr val="333E48"/>
                </a:solidFill>
                <a:latin typeface="Calibri"/>
              </a:rPr>
              <a:t>csolution.yml</a:t>
            </a:r>
            <a:r>
              <a:rPr lang="en-US" sz="1100">
                <a:solidFill>
                  <a:srgbClr val="333E48"/>
                </a:solidFill>
                <a:latin typeface="Calibri"/>
              </a:rPr>
              <a:t>`</a:t>
            </a:r>
          </a:p>
          <a:p>
            <a:pPr marL="231769" indent="-231769" defTabSz="914377">
              <a:lnSpc>
                <a:spcPct val="90000"/>
              </a:lnSpc>
              <a:spcAft>
                <a:spcPts val="600"/>
              </a:spcAft>
              <a:buFont typeface="+mj-lt"/>
              <a:buAutoNum type="arabicPeriod"/>
            </a:pPr>
            <a:r>
              <a:rPr lang="en-US" sz="1100">
                <a:solidFill>
                  <a:srgbClr val="333E48"/>
                </a:solidFill>
                <a:latin typeface="Calibri"/>
              </a:rPr>
              <a:t>User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It delivers one or more potential configurations with variable settings</a:t>
            </a:r>
          </a:p>
          <a:p>
            <a:pPr marL="231769" indent="-231769" defTabSz="914377">
              <a:lnSpc>
                <a:spcPct val="90000"/>
              </a:lnSpc>
              <a:spcAft>
                <a:spcPts val="600"/>
              </a:spcAft>
              <a:buFont typeface="+mj-lt"/>
              <a:buAutoNum type="arabicPeriod"/>
            </a:pPr>
            <a:r>
              <a:rPr lang="en-US" sz="1100">
                <a:solidFill>
                  <a:srgbClr val="333E48"/>
                </a:solidFill>
                <a:latin typeface="Calibri"/>
              </a:rPr>
              <a:t>User selects on configuration and copies variable settings in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are not copied in this scenario and may be taken from pack location</a:t>
            </a:r>
          </a:p>
        </p:txBody>
      </p:sp>
      <p:sp>
        <p:nvSpPr>
          <p:cNvPr id="7" name="TextBox 6">
            <a:extLst>
              <a:ext uri="{FF2B5EF4-FFF2-40B4-BE49-F238E27FC236}">
                <a16:creationId xmlns:a16="http://schemas.microsoft.com/office/drawing/2014/main" id="{588B34AB-A6CA-677A-CDEE-AE2F1F28958A}"/>
              </a:ext>
            </a:extLst>
          </p:cNvPr>
          <p:cNvSpPr txBox="1"/>
          <p:nvPr/>
        </p:nvSpPr>
        <p:spPr>
          <a:xfrm>
            <a:off x="5958215" y="3661153"/>
            <a:ext cx="5536504" cy="520142"/>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IDE workflow:</a:t>
            </a:r>
          </a:p>
          <a:p>
            <a:pPr defTabSz="914377">
              <a:lnSpc>
                <a:spcPct val="90000"/>
              </a:lnSpc>
              <a:spcAft>
                <a:spcPts val="600"/>
              </a:spcAft>
            </a:pPr>
            <a:endParaRPr lang="en-US" sz="1600" b="1">
              <a:solidFill>
                <a:srgbClr val="333E48"/>
              </a:solidFill>
              <a:latin typeface="Calibri"/>
            </a:endParaRPr>
          </a:p>
        </p:txBody>
      </p:sp>
      <p:sp>
        <p:nvSpPr>
          <p:cNvPr id="8" name="TextBox 7">
            <a:extLst>
              <a:ext uri="{FF2B5EF4-FFF2-40B4-BE49-F238E27FC236}">
                <a16:creationId xmlns:a16="http://schemas.microsoft.com/office/drawing/2014/main" id="{96B87080-6E34-C7DA-686F-BE4EA5E0E7A4}"/>
              </a:ext>
            </a:extLst>
          </p:cNvPr>
          <p:cNvSpPr txBox="1"/>
          <p:nvPr/>
        </p:nvSpPr>
        <p:spPr>
          <a:xfrm>
            <a:off x="5958216" y="3946854"/>
            <a:ext cx="5754361" cy="1986698"/>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b="1">
                <a:solidFill>
                  <a:srgbClr val="333E48"/>
                </a:solidFill>
                <a:latin typeface="Calibri"/>
              </a:rPr>
              <a:t>User selects a reference example and specifies a board</a:t>
            </a:r>
          </a:p>
          <a:p>
            <a:pPr marL="231769" indent="-231769" defTabSz="914377">
              <a:lnSpc>
                <a:spcPct val="90000"/>
              </a:lnSpc>
              <a:spcAft>
                <a:spcPts val="600"/>
              </a:spcAft>
              <a:buFont typeface="+mj-lt"/>
              <a:buAutoNum type="arabicPeriod"/>
            </a:pPr>
            <a:r>
              <a:rPr lang="en-US" sz="1100">
                <a:solidFill>
                  <a:srgbClr val="333E48"/>
                </a:solidFill>
                <a:latin typeface="Calibri"/>
              </a:rPr>
              <a:t>IDE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one or more potential configurations</a:t>
            </a:r>
          </a:p>
          <a:p>
            <a:pPr marL="231769" indent="-231769" defTabSz="914377">
              <a:lnSpc>
                <a:spcPct val="90000"/>
              </a:lnSpc>
              <a:spcAft>
                <a:spcPts val="600"/>
              </a:spcAft>
              <a:buFont typeface="+mj-lt"/>
              <a:buAutoNum type="arabicPeriod"/>
            </a:pPr>
            <a:r>
              <a:rPr lang="en-US" sz="1100" b="1">
                <a:solidFill>
                  <a:srgbClr val="333E48"/>
                </a:solidFill>
                <a:latin typeface="Calibri"/>
              </a:rPr>
              <a:t>User selects a configuration</a:t>
            </a:r>
          </a:p>
          <a:p>
            <a:pPr marL="231769" indent="-231769" defTabSz="914377">
              <a:lnSpc>
                <a:spcPct val="90000"/>
              </a:lnSpc>
              <a:spcAft>
                <a:spcPts val="600"/>
              </a:spcAft>
              <a:buFont typeface="+mj-lt"/>
              <a:buAutoNum type="arabicPeriod"/>
            </a:pPr>
            <a:r>
              <a:rPr lang="en-US" sz="1100">
                <a:solidFill>
                  <a:srgbClr val="333E48"/>
                </a:solidFill>
                <a:latin typeface="Calibri"/>
              </a:rPr>
              <a:t>IDE copies variable settings from `</a:t>
            </a:r>
            <a:r>
              <a:rPr lang="en-US" sz="1100" err="1">
                <a:solidFill>
                  <a:srgbClr val="333E48"/>
                </a:solidFill>
                <a:latin typeface="Calibri"/>
              </a:rPr>
              <a:t>cbuild-idx.yml</a:t>
            </a:r>
            <a:r>
              <a:rPr lang="en-US" sz="1100">
                <a:solidFill>
                  <a:srgbClr val="333E48"/>
                </a:solidFill>
                <a:latin typeface="Calibri"/>
              </a:rPr>
              <a:t>` to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may be copied to </a:t>
            </a:r>
            <a:r>
              <a:rPr lang="en-US" sz="1100" err="1">
                <a:solidFill>
                  <a:srgbClr val="333E48"/>
                </a:solidFill>
                <a:latin typeface="Calibri"/>
              </a:rPr>
              <a:t>csolution</a:t>
            </a:r>
            <a:r>
              <a:rPr lang="en-US" sz="1100">
                <a:solidFill>
                  <a:srgbClr val="333E48"/>
                </a:solidFill>
                <a:latin typeface="Calibri"/>
              </a:rPr>
              <a:t> workspace and paths adjusted</a:t>
            </a:r>
          </a:p>
          <a:p>
            <a:pPr marL="231769" indent="-231769" defTabSz="914377">
              <a:lnSpc>
                <a:spcPct val="90000"/>
              </a:lnSpc>
              <a:spcAft>
                <a:spcPts val="600"/>
              </a:spcAft>
              <a:buFont typeface="+mj-lt"/>
              <a:buAutoNum type="arabicPeriod"/>
            </a:pPr>
            <a:r>
              <a:rPr lang="en-US" sz="1100">
                <a:solidFill>
                  <a:srgbClr val="333E48"/>
                </a:solidFill>
                <a:latin typeface="Calibri"/>
              </a:rPr>
              <a:t>IDE runs again `</a:t>
            </a:r>
            <a:r>
              <a:rPr lang="en-US" sz="1100" err="1">
                <a:solidFill>
                  <a:srgbClr val="333E48"/>
                </a:solidFill>
                <a:latin typeface="Calibri"/>
              </a:rPr>
              <a:t>cbuild</a:t>
            </a:r>
            <a:r>
              <a:rPr lang="en-US" sz="1100">
                <a:solidFill>
                  <a:srgbClr val="333E48"/>
                </a:solidFill>
                <a:latin typeface="Calibri"/>
              </a:rPr>
              <a:t> setup` command which completes the example configuration</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the `settings` required for the example </a:t>
            </a:r>
          </a:p>
        </p:txBody>
      </p:sp>
    </p:spTree>
    <p:extLst>
      <p:ext uri="{BB962C8B-B14F-4D97-AF65-F5344CB8AC3E}">
        <p14:creationId xmlns:p14="http://schemas.microsoft.com/office/powerpoint/2010/main" val="2032270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D473-7CB2-8480-C302-4C6EF3DF1AB2}"/>
              </a:ext>
            </a:extLst>
          </p:cNvPr>
          <p:cNvSpPr>
            <a:spLocks noGrp="1"/>
          </p:cNvSpPr>
          <p:nvPr>
            <p:ph type="title"/>
          </p:nvPr>
        </p:nvSpPr>
        <p:spPr/>
        <p:txBody>
          <a:bodyPr/>
          <a:lstStyle/>
          <a:p>
            <a:r>
              <a:rPr lang="en-US" err="1"/>
              <a:t>cbuild-idx.yml</a:t>
            </a:r>
            <a:r>
              <a:rPr lang="en-US"/>
              <a:t> – variable settings</a:t>
            </a:r>
          </a:p>
        </p:txBody>
      </p:sp>
      <p:sp>
        <p:nvSpPr>
          <p:cNvPr id="3" name="Text Placeholder 2">
            <a:extLst>
              <a:ext uri="{FF2B5EF4-FFF2-40B4-BE49-F238E27FC236}">
                <a16:creationId xmlns:a16="http://schemas.microsoft.com/office/drawing/2014/main" id="{DDB7AFE4-9224-B6CE-E0A8-B8FDF79AAD6F}"/>
              </a:ext>
            </a:extLst>
          </p:cNvPr>
          <p:cNvSpPr>
            <a:spLocks noGrp="1"/>
          </p:cNvSpPr>
          <p:nvPr>
            <p:ph type="body" sz="quarter" idx="13"/>
          </p:nvPr>
        </p:nvSpPr>
        <p:spPr/>
        <p:txBody>
          <a:bodyPr/>
          <a:lstStyle/>
          <a:p>
            <a:r>
              <a:rPr lang="en-US"/>
              <a:t>Potential content of </a:t>
            </a:r>
            <a:r>
              <a:rPr lang="en-US" err="1"/>
              <a:t>cbuild-idx.yml</a:t>
            </a:r>
            <a:r>
              <a:rPr lang="en-US"/>
              <a:t> for user configuration</a:t>
            </a:r>
          </a:p>
        </p:txBody>
      </p:sp>
      <p:sp>
        <p:nvSpPr>
          <p:cNvPr id="4" name="Content Placeholder 3">
            <a:extLst>
              <a:ext uri="{FF2B5EF4-FFF2-40B4-BE49-F238E27FC236}">
                <a16:creationId xmlns:a16="http://schemas.microsoft.com/office/drawing/2014/main" id="{8585AA68-0221-F984-BB06-06F05A3483C5}"/>
              </a:ext>
            </a:extLst>
          </p:cNvPr>
          <p:cNvSpPr>
            <a:spLocks noGrp="1"/>
          </p:cNvSpPr>
          <p:nvPr>
            <p:ph idx="1"/>
          </p:nvPr>
        </p:nvSpPr>
        <p:spPr>
          <a:xfrm>
            <a:off x="479427" y="1554491"/>
            <a:ext cx="7948536" cy="3854501"/>
          </a:xfrm>
          <a:solidFill>
            <a:schemeClr val="bg1">
              <a:lumMod val="95000"/>
            </a:schemeClr>
          </a:solidFill>
        </p:spPr>
        <p:txBody>
          <a:bodyPr/>
          <a:lstStyle/>
          <a:p>
            <a:pPr marL="0" indent="0">
              <a:spcBef>
                <a:spcPts val="0"/>
              </a:spcBef>
              <a:buNone/>
            </a:pPr>
            <a:r>
              <a:rPr lang="en-US" sz="1333">
                <a:solidFill>
                  <a:srgbClr val="800000"/>
                </a:solidFill>
                <a:latin typeface="Consolas" panose="020B0609020204030204" pitchFamily="49" charset="0"/>
              </a:rPr>
              <a:t>build-</a:t>
            </a:r>
            <a:r>
              <a:rPr lang="en-US" sz="1333" err="1">
                <a:solidFill>
                  <a:srgbClr val="800000"/>
                </a:solidFill>
                <a:latin typeface="Consolas" panose="020B0609020204030204" pitchFamily="49" charset="0"/>
              </a:rPr>
              <a:t>idx</a:t>
            </a:r>
            <a:r>
              <a:rPr lang="en-US" sz="1333">
                <a:solidFill>
                  <a:srgbClr val="000000"/>
                </a:solidFill>
                <a:latin typeface="Consolas" panose="020B0609020204030204" pitchFamily="49" charset="0"/>
              </a:rPr>
              <a:t>:</a:t>
            </a:r>
          </a:p>
          <a:p>
            <a:pPr marL="0" indent="0">
              <a:spcBef>
                <a:spcPts val="0"/>
              </a:spcBef>
              <a:buNone/>
            </a:pPr>
            <a:r>
              <a:rPr lang="en-US" sz="1333">
                <a:solidFill>
                  <a:srgbClr val="000000"/>
                </a:solidFill>
                <a:latin typeface="Consolas" panose="020B0609020204030204" pitchFamily="49" charset="0"/>
              </a:rPr>
              <a:t>  </a:t>
            </a:r>
            <a:r>
              <a:rPr lang="en-US" sz="1333">
                <a:solidFill>
                  <a:srgbClr val="800000"/>
                </a:solidFill>
                <a:latin typeface="Consolas" panose="020B0609020204030204" pitchFamily="49" charset="0"/>
              </a:rPr>
              <a:t>generated-by</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csolution</a:t>
            </a:r>
            <a:r>
              <a:rPr lang="en-US" sz="1333">
                <a:solidFill>
                  <a:srgbClr val="0000FF"/>
                </a:solidFill>
                <a:latin typeface="Consolas" panose="020B0609020204030204" pitchFamily="49" charset="0"/>
              </a:rPr>
              <a:t> version 2.4.0</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cdefault</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cdefault.yml</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csolution</a:t>
            </a:r>
            <a:r>
              <a:rPr lang="en-US" sz="1333">
                <a:solidFill>
                  <a:srgbClr val="000000"/>
                </a:solidFill>
                <a:latin typeface="Consolas" panose="020B0609020204030204" pitchFamily="49" charset="0"/>
              </a:rPr>
              <a:t>: </a:t>
            </a:r>
            <a:r>
              <a:rPr lang="en-US" sz="1333">
                <a:solidFill>
                  <a:srgbClr val="0000FF"/>
                </a:solidFill>
                <a:latin typeface="Consolas" panose="020B0609020204030204" pitchFamily="49" charset="0"/>
              </a:rPr>
              <a:t>fxls8962.csolution.yml</a:t>
            </a:r>
          </a:p>
          <a:p>
            <a:pPr marL="0" indent="0">
              <a:spcBef>
                <a:spcPts val="0"/>
              </a:spcBef>
              <a:buNone/>
            </a:pPr>
            <a:r>
              <a:rPr lang="en-US" sz="1333">
                <a:solidFill>
                  <a:srgbClr val="0000FF"/>
                </a:solidFill>
                <a:latin typeface="Consolas" panose="020B0609020204030204" pitchFamily="49" charset="0"/>
              </a:rPr>
              <a:t>  configurations:</a:t>
            </a: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./layer/shield/agmp03/agmp03.clayer.yml</a:t>
            </a:r>
          </a:p>
          <a:p>
            <a:pPr marL="0" indent="0">
              <a:spcBef>
                <a:spcPts val="0"/>
              </a:spcBef>
              <a:buNone/>
            </a:pPr>
            <a:r>
              <a:rPr lang="en-US" sz="1333">
                <a:solidFill>
                  <a:srgbClr val="008000"/>
                </a:solidFill>
                <a:latin typeface="Consolas" panose="020B0609020204030204" pitchFamily="49" charset="0"/>
              </a:rPr>
              <a:t>      settings:</a:t>
            </a:r>
            <a:br>
              <a:rPr lang="en-US" sz="1333">
                <a:solidFill>
                  <a:srgbClr val="008000"/>
                </a:solidFill>
                <a:latin typeface="Consolas" panose="020B0609020204030204" pitchFamily="49" charset="0"/>
              </a:rPr>
            </a:br>
            <a:r>
              <a:rPr lang="en-US" sz="1333">
                <a:solidFill>
                  <a:srgbClr val="008000"/>
                </a:solidFill>
                <a:latin typeface="Consolas" panose="020B0609020204030204" pitchFamily="49" charset="0"/>
              </a:rPr>
              <a:t>       </a:t>
            </a:r>
            <a:r>
              <a:rPr lang="en-US" sz="1333">
                <a:solidFill>
                  <a:srgbClr val="0000FF"/>
                </a:solidFill>
                <a:latin typeface="Consolas" panose="020B0609020204030204" pitchFamily="49" charset="0"/>
              </a:rPr>
              <a:t> - Board-Layer:</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(FXLS8962 SPI Bus - Jumper configuration: I2C/SPI=SPI)</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(FXAS21002 SPI Bus - Jumper configuration: I2C/SPI=SPI)</a:t>
            </a:r>
            <a:endParaRPr lang="en-US" sz="1333">
              <a:solidFill>
                <a:srgbClr val="008000"/>
              </a:solidFill>
              <a:latin typeface="Consolas" panose="020B0609020204030204" pitchFamily="49" charset="0"/>
            </a:endParaRPr>
          </a:p>
          <a:p>
            <a:pPr marL="0" indent="0">
              <a:spcBef>
                <a:spcPts val="0"/>
              </a:spcBef>
              <a:buNone/>
            </a:pP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./layer/shield/fxls8962/fxls8961.clayer.yml</a:t>
            </a: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a:t>
            </a:r>
          </a:p>
          <a:p>
            <a:pPr marL="0" indent="0">
              <a:spcBef>
                <a:spcPts val="0"/>
              </a:spcBef>
              <a:buNone/>
            </a:pPr>
            <a:r>
              <a:rPr lang="en-US" sz="1333">
                <a:solidFill>
                  <a:srgbClr val="0000FF"/>
                </a:solidFill>
                <a:latin typeface="Consolas" panose="020B0609020204030204" pitchFamily="49" charset="0"/>
              </a:rPr>
              <a:t>        </a:t>
            </a:r>
          </a:p>
          <a:p>
            <a:endParaRPr lang="en-US"/>
          </a:p>
        </p:txBody>
      </p:sp>
    </p:spTree>
    <p:extLst>
      <p:ext uri="{BB962C8B-B14F-4D97-AF65-F5344CB8AC3E}">
        <p14:creationId xmlns:p14="http://schemas.microsoft.com/office/powerpoint/2010/main" val="262114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rgbClr val="333E48"/>
                </a:solidFill>
                <a:latin typeface="Calibri"/>
                <a:ea typeface="ＭＳ Ｐゴシック" panose="020B0600070205080204" pitchFamily="34" charset="-128"/>
              </a:rPr>
              <a:t>csolution</a:t>
            </a:r>
            <a:r>
              <a:rPr lang="en-US" b="1" dirty="0">
                <a:solidFill>
                  <a:srgbClr val="333E48"/>
                </a:solidFill>
                <a:latin typeface="Calibri"/>
                <a:ea typeface="ＭＳ Ｐゴシック" panose="020B0600070205080204" pitchFamily="34" charset="-128"/>
              </a:rPr>
              <a:t> project</a:t>
            </a: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a:t>
            </a:r>
            <a:r>
              <a:rPr lang="en-US" sz="1000" dirty="0" err="1">
                <a:solidFill>
                  <a:schemeClr val="tx2"/>
                </a:solidFill>
              </a:rPr>
              <a:t>csolution</a:t>
            </a:r>
            <a:r>
              <a:rPr lang="en-US" sz="1000" dirty="0">
                <a:solidFill>
                  <a:schemeClr val="tx2"/>
                </a:solidFill>
              </a:rPr>
              <a:t> project f</a:t>
            </a:r>
            <a:r>
              <a:rPr lang="en-US" sz="1000" kern="1200" dirty="0">
                <a:solidFill>
                  <a:schemeClr val="tx2"/>
                </a:solidFill>
                <a:latin typeface="+mn-lt"/>
                <a:ea typeface="+mn-ea"/>
                <a:cs typeface="+mn-cs"/>
              </a:rPr>
              <a:t>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5512</TotalTime>
  <Words>7030</Words>
  <Application>Microsoft Office PowerPoint</Application>
  <PresentationFormat>Widescreen</PresentationFormat>
  <Paragraphs>996</Paragraphs>
  <Slides>46</Slides>
  <Notes>18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PowerPoint Presentation</vt:lpstr>
      <vt:lpstr>Distribution of Reference Applications</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lpstr>Distribution of Reference Applications</vt:lpstr>
      <vt:lpstr>Configuration of Reference Applications</vt:lpstr>
      <vt:lpstr>cbuild-idx.yml – variable settings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58</cp:revision>
  <dcterms:created xsi:type="dcterms:W3CDTF">2021-11-12T09:09:53Z</dcterms:created>
  <dcterms:modified xsi:type="dcterms:W3CDTF">2024-04-02T11:23:57Z</dcterms:modified>
</cp:coreProperties>
</file>