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5"/>
  </p:notesMasterIdLst>
  <p:handoutMasterIdLst>
    <p:handoutMasterId r:id="rId66"/>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 id="2147471702" r:id="rId57"/>
    <p:sldId id="2147471701" r:id="rId58"/>
    <p:sldId id="2147471700" r:id="rId59"/>
    <p:sldId id="2147471697" r:id="rId60"/>
    <p:sldId id="2147471698" r:id="rId61"/>
    <p:sldId id="2147471703" r:id="rId62"/>
    <p:sldId id="2147471704" r:id="rId63"/>
    <p:sldId id="2147476495"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FFFF"/>
    <a:srgbClr val="363D66"/>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47" d="100"/>
          <a:sy n="147" d="100"/>
        </p:scale>
        <p:origin x="36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14/05/2025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14/05/2025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25828-D0AB-AEB4-4A5E-8D3A89EC7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C365DC-1E56-06C3-3F59-3106FBBDD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03F11-3369-D7D1-0FC2-E5ABBD1D4A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AAA27D-8A46-697C-4E33-CFA5205E3EAE}"/>
              </a:ext>
            </a:extLst>
          </p:cNvPr>
          <p:cNvSpPr>
            <a:spLocks noGrp="1"/>
          </p:cNvSpPr>
          <p:nvPr>
            <p:ph type="sldNum" sz="quarter" idx="5"/>
          </p:nvPr>
        </p:nvSpPr>
        <p:spPr/>
        <p:txBody>
          <a:bodyPr/>
          <a:lstStyle/>
          <a:p>
            <a:pPr>
              <a:defRPr/>
            </a:pPr>
            <a:fld id="{3B16354E-6974-4833-AB87-3220A0835E84}" type="slidenum">
              <a:rPr lang="en-US" altLang="en-US" smtClean="0"/>
              <a:pPr>
                <a:defRPr/>
              </a:pPr>
              <a:t>56</a:t>
            </a:fld>
            <a:endParaRPr lang="en-US" altLang="en-US"/>
          </a:p>
        </p:txBody>
      </p:sp>
    </p:spTree>
    <p:extLst>
      <p:ext uri="{BB962C8B-B14F-4D97-AF65-F5344CB8AC3E}">
        <p14:creationId xmlns:p14="http://schemas.microsoft.com/office/powerpoint/2010/main" val="2141975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Hans for this interesting demo.   Let me recap what he did.</a:t>
            </a:r>
            <a:br>
              <a:rPr lang="en-US"/>
            </a:br>
            <a:br>
              <a:rPr lang="en-US"/>
            </a:br>
            <a:r>
              <a:rPr lang="en-US"/>
              <a:t>This is the Manual section of the CMSIS Toolbox that talks about the MDK Middleware Reference Applications.</a:t>
            </a:r>
            <a:br>
              <a:rPr lang="en-US"/>
            </a:br>
            <a:r>
              <a:rPr lang="en-US"/>
              <a:t>As has did explain several Board Support packs contain such layers.   The CMSIS Toolbox uses connections to identify compatible layers. </a:t>
            </a:r>
          </a:p>
          <a:p>
            <a:endParaRPr lang="en-US"/>
          </a:p>
          <a:p>
            <a:r>
              <a:rPr lang="en-US"/>
              <a:t>You can see here, the connections of the Reference example and the board layer match.  This makes it possible to use this board layer to run the example application.</a:t>
            </a:r>
            <a:br>
              <a:rPr lang="en-US"/>
            </a:br>
            <a:r>
              <a:rPr lang="en-US"/>
              <a:t>The board layer can however have more connections, which allows you to use this layer for many other different applications. This is how we scale in future our example projects to different evaluation boards.  </a:t>
            </a:r>
          </a:p>
          <a:p>
            <a:r>
              <a:rPr lang="en-US"/>
              <a:t>All you need as a board vendor is to ship a board layer with the right scope of connections in a board support pack.</a:t>
            </a:r>
          </a:p>
          <a:p>
            <a:endParaRPr lang="en-US"/>
          </a:p>
          <a:p>
            <a:r>
              <a:rPr lang="en-US"/>
              <a:t>Now, Hans used the STM32F746G Disco board, and the tool gave him the right layer for his example.  He could have then development the application software by still using the evaluation kit. </a:t>
            </a:r>
          </a:p>
          <a:p>
            <a:r>
              <a:rPr lang="en-US"/>
              <a:t>This speeds up development as you need not to wait for the production hardware.  But once this custom hardware arrives, you may just add another board layer to your application.  </a:t>
            </a:r>
          </a:p>
          <a:p>
            <a:r>
              <a:rPr lang="en-US"/>
              <a:t>Now you can continue using both the evaluation kit and the custom hardware for software development. </a:t>
            </a:r>
          </a:p>
          <a:p>
            <a:endParaRPr lang="en-US"/>
          </a:p>
          <a:p>
            <a:r>
              <a:rPr lang="en-US"/>
              <a:t>But with this layer concept you can do a lot more.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58</a:t>
            </a:fld>
            <a:endParaRPr lang="en-US" altLang="en-US"/>
          </a:p>
        </p:txBody>
      </p:sp>
    </p:spTree>
    <p:extLst>
      <p:ext uri="{BB962C8B-B14F-4D97-AF65-F5344CB8AC3E}">
        <p14:creationId xmlns:p14="http://schemas.microsoft.com/office/powerpoint/2010/main" val="283678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provide flexibility for many different use cases. </a:t>
            </a:r>
          </a:p>
          <a:p>
            <a:endParaRPr lang="en-US"/>
          </a:p>
          <a:p>
            <a:r>
              <a:rPr lang="en-US"/>
              <a:t>This diagram shows the structure of a test case project that uses layers to run on hardware or simulation models. Both layers provide effectively the same API interface. The difference is that the layer for the simulation model provides virtual interfaces that allow you for example to connect to I/O streams. Using the Virtual Streaming Interface gives you for example access to sensor data, audio or video files.</a:t>
            </a:r>
          </a:p>
          <a:p>
            <a:r>
              <a:rPr lang="en-US"/>
              <a:t>We provide several examples as developer resources for our Arm Virtual Hardware that you can find on GitHub.  Here is a list of examples that includes a simple Hello World, a CI template to create own unit test projects, or VSI examples. We are using CI tests for many CMSIS components and also these repositories are public.</a:t>
            </a:r>
          </a:p>
          <a:p>
            <a:endParaRPr lang="en-US"/>
          </a:p>
          <a:p>
            <a:r>
              <a:rPr lang="en-US"/>
              <a:t>Potentially show AVH </a:t>
            </a:r>
            <a:r>
              <a:rPr lang="en-US" err="1"/>
              <a:t>github</a:t>
            </a:r>
            <a:r>
              <a:rPr lang="en-US"/>
              <a:t> + MQTT </a:t>
            </a:r>
            <a:r>
              <a:rPr lang="en-US" err="1"/>
              <a:t>github</a:t>
            </a:r>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59</a:t>
            </a:fld>
            <a:endParaRPr lang="en-US" altLang="en-US"/>
          </a:p>
        </p:txBody>
      </p:sp>
    </p:spTree>
    <p:extLst>
      <p:ext uri="{BB962C8B-B14F-4D97-AF65-F5344CB8AC3E}">
        <p14:creationId xmlns:p14="http://schemas.microsoft.com/office/powerpoint/2010/main" val="215878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can also simplify evaluation of hardware.  Here we show an NXP Sensor Arduino shield. Obviously, the hardware connects easily to microcontroller boards that offer Arduino connectors. </a:t>
            </a:r>
            <a:br>
              <a:rPr lang="en-US"/>
            </a:br>
            <a:br>
              <a:rPr lang="en-US"/>
            </a:br>
            <a:r>
              <a:rPr lang="en-US"/>
              <a:t>But how can we offer evaluation software for many different boards?</a:t>
            </a:r>
          </a:p>
          <a:p>
            <a:endParaRPr lang="en-US"/>
          </a:p>
          <a:p>
            <a:r>
              <a:rPr lang="en-US"/>
              <a:t>The VS Code CMSIS solution helps here.  It can combine the software part of a Sensor SDK that contains a reference application for the sensor with a Board layer of an evaluation kit that supports Arduino interfaces.</a:t>
            </a:r>
            <a:br>
              <a:rPr lang="en-US"/>
            </a:br>
            <a:r>
              <a:rPr lang="en-US"/>
              <a:t>The tool picks for you the right layers and even provides information about jumper settings that you should apply to make it work.</a:t>
            </a:r>
          </a:p>
          <a:p>
            <a:br>
              <a:rPr lang="en-US"/>
            </a:br>
            <a:r>
              <a:rPr lang="en-US"/>
              <a:t>The software itself is retargeted using the Shield layer that provides effectively a header file with the pin mapping of the Arduino shield.  If you want to use the same software components on production hardware without Arduino connector – all you need is a different pin mapping header file in your layer. </a:t>
            </a:r>
          </a:p>
          <a:p>
            <a:br>
              <a:rPr lang="en-US"/>
            </a:br>
            <a:r>
              <a:rPr lang="en-US"/>
              <a:t>Again, we provide this example on GitHub.</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60</a:t>
            </a:fld>
            <a:endParaRPr lang="en-US" altLang="en-US"/>
          </a:p>
        </p:txBody>
      </p:sp>
    </p:spTree>
    <p:extLst>
      <p:ext uri="{BB962C8B-B14F-4D97-AF65-F5344CB8AC3E}">
        <p14:creationId xmlns:p14="http://schemas.microsoft.com/office/powerpoint/2010/main" val="3894158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EB8FE-A36B-EBB0-0B01-04ACD88258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3B1D5A-9CD2-44C1-B2FD-B6A5B89B0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05E142-EFAB-C24B-C102-E00586644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F21427-4344-EA96-2BA2-0E55CFEA1004}"/>
              </a:ext>
            </a:extLst>
          </p:cNvPr>
          <p:cNvSpPr>
            <a:spLocks noGrp="1"/>
          </p:cNvSpPr>
          <p:nvPr>
            <p:ph type="sldNum" sz="quarter" idx="5"/>
          </p:nvPr>
        </p:nvSpPr>
        <p:spPr/>
        <p:txBody>
          <a:bodyPr/>
          <a:lstStyle/>
          <a:p>
            <a:pPr>
              <a:defRPr/>
            </a:pPr>
            <a:fld id="{3B16354E-6974-4833-AB87-3220A0835E84}" type="slidenum">
              <a:rPr lang="en-US" altLang="en-US" smtClean="0"/>
              <a:pPr>
                <a:defRPr/>
              </a:pPr>
              <a:t>61</a:t>
            </a:fld>
            <a:endParaRPr lang="en-US" altLang="en-US"/>
          </a:p>
        </p:txBody>
      </p:sp>
    </p:spTree>
    <p:extLst>
      <p:ext uri="{BB962C8B-B14F-4D97-AF65-F5344CB8AC3E}">
        <p14:creationId xmlns:p14="http://schemas.microsoft.com/office/powerpoint/2010/main" val="287882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4245788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Arm-software/AV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github.com/Open-CMSIS-Pack/Sensor-SDK-Example" TargetMode="External"/><Relationship Id="rId5" Type="http://schemas.openxmlformats.org/officeDocument/2006/relationships/image" Target="../media/image21.png"/><Relationship Id="rId4" Type="http://schemas.openxmlformats.org/officeDocument/2006/relationships/image" Target="../media/image20.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264983"/>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dirty="0">
                <a:solidFill>
                  <a:schemeClr val="bg2">
                    <a:lumMod val="25000"/>
                  </a:schemeClr>
                </a:solidFill>
                <a:latin typeface="Calibri"/>
              </a:rPr>
              <a:t>packs, tool 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1762902"/>
            <a:ext cx="480183"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0183"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 name="Arrow: Right 2">
            <a:extLst>
              <a:ext uri="{FF2B5EF4-FFF2-40B4-BE49-F238E27FC236}">
                <a16:creationId xmlns:a16="http://schemas.microsoft.com/office/drawing/2014/main" id="{3DA27B6D-518C-82F2-785E-90138A54CF0E}"/>
              </a:ext>
            </a:extLst>
          </p:cNvPr>
          <p:cNvSpPr/>
          <p:nvPr/>
        </p:nvSpPr>
        <p:spPr>
          <a:xfrm>
            <a:off x="5287078" y="2948429"/>
            <a:ext cx="438543"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 name="Flowchart: Document 3">
            <a:extLst>
              <a:ext uri="{FF2B5EF4-FFF2-40B4-BE49-F238E27FC236}">
                <a16:creationId xmlns:a16="http://schemas.microsoft.com/office/drawing/2014/main" id="{6EB8671F-3E3C-B51A-14C4-05946A7B6159}"/>
              </a:ext>
            </a:extLst>
          </p:cNvPr>
          <p:cNvSpPr/>
          <p:nvPr/>
        </p:nvSpPr>
        <p:spPr>
          <a:xfrm>
            <a:off x="5730863" y="2667538"/>
            <a:ext cx="1551911" cy="962356"/>
          </a:xfrm>
          <a:prstGeom prst="flowChart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b="1" dirty="0">
                <a:solidFill>
                  <a:schemeClr val="bg2">
                    <a:lumMod val="25000"/>
                  </a:schemeClr>
                </a:solidFill>
                <a:latin typeface="Calibri"/>
              </a:rPr>
              <a:t>Run and Debug</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a:t>
            </a:r>
            <a:br>
              <a:rPr lang="en-US" sz="1200" b="1" dirty="0">
                <a:solidFill>
                  <a:schemeClr val="bg2">
                    <a:lumMod val="25000"/>
                  </a:schemeClr>
                </a:solidFill>
                <a:latin typeface="Calibri"/>
              </a:rPr>
            </a:br>
            <a:r>
              <a:rPr lang="en-US" sz="1200" dirty="0">
                <a:solidFill>
                  <a:schemeClr val="bg2">
                    <a:lumMod val="25000"/>
                  </a:schemeClr>
                </a:solidFill>
                <a:latin typeface="Calibri"/>
              </a:rPr>
              <a:t>for a complete</a:t>
            </a:r>
            <a:br>
              <a:rPr lang="en-US" sz="1200" dirty="0">
                <a:solidFill>
                  <a:schemeClr val="bg2">
                    <a:lumMod val="25000"/>
                  </a:schemeClr>
                </a:solidFill>
                <a:latin typeface="Calibri"/>
              </a:rPr>
            </a:br>
            <a:r>
              <a:rPr lang="en-US" sz="1200" dirty="0">
                <a:solidFill>
                  <a:schemeClr val="bg2">
                    <a:lumMod val="25000"/>
                  </a:schemeClr>
                </a:solidFill>
                <a:latin typeface="Calibri"/>
              </a:rPr>
              <a:t>target application</a:t>
            </a:r>
            <a:endParaRPr lang="en-US" sz="1200" b="1" dirty="0">
              <a:solidFill>
                <a:schemeClr val="bg2">
                  <a:lumMod val="25000"/>
                </a:schemeClr>
              </a:solidFill>
              <a:latin typeface="Calibri"/>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33448"/>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5"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a:t>
            </a:r>
            <a:r>
              <a:rPr lang="en-US" sz="1000" dirty="0">
                <a:solidFill>
                  <a:schemeClr val="tx2"/>
                </a:solidFill>
              </a:rPr>
              <a:t> </a:t>
            </a:r>
            <a:r>
              <a:rPr lang="en-US" sz="1000" kern="1200" dirty="0">
                <a:solidFill>
                  <a:schemeClr val="tx2"/>
                </a:solidFill>
                <a:latin typeface="+mn-lt"/>
                <a:ea typeface="+mn-ea"/>
                <a:cs typeface="+mn-cs"/>
              </a:rPr>
              <a:t>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rPr>
              <a:t>Reproducible builds on different hosts</a:t>
            </a:r>
            <a:endParaRPr lang="en-US" sz="10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284935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cbuild-run.yml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Configuration for</a:t>
            </a:r>
            <a:br>
              <a:rPr lang="en-US" sz="1000" dirty="0">
                <a:solidFill>
                  <a:schemeClr val="bg2">
                    <a:lumMod val="25000"/>
                  </a:schemeClr>
                </a:solidFill>
                <a:latin typeface="Calibri"/>
              </a:rPr>
            </a:br>
            <a:r>
              <a:rPr lang="en-US" sz="1000" dirty="0">
                <a:solidFill>
                  <a:schemeClr val="bg2">
                    <a:lumMod val="25000"/>
                  </a:schemeClr>
                </a:solidFill>
                <a:latin typeface="Calibri"/>
              </a:rPr>
              <a:t>programmer and debugger</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8" name="Flowchart: Document 7">
            <a:extLst>
              <a:ext uri="{FF2B5EF4-FFF2-40B4-BE49-F238E27FC236}">
                <a16:creationId xmlns:a16="http://schemas.microsoft.com/office/drawing/2014/main" id="{33C7AE6F-8170-5A8F-96DA-02DD29AD49C5}"/>
              </a:ext>
            </a:extLst>
          </p:cNvPr>
          <p:cNvSpPr/>
          <p:nvPr/>
        </p:nvSpPr>
        <p:spPr>
          <a:xfrm>
            <a:off x="7321025" y="4092416"/>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lang="en-US" sz="1200" dirty="0" err="1">
                <a:solidFill>
                  <a:srgbClr val="FFFFFF"/>
                </a:solidFill>
                <a:latin typeface="Calibri"/>
              </a:rPr>
              <a:t>cbuild</a:t>
            </a:r>
            <a:r>
              <a:rPr lang="en-US" sz="1200" dirty="0">
                <a:solidFill>
                  <a:srgbClr val="FFFFFF"/>
                </a:solidFill>
                <a:latin typeface="Calibri"/>
              </a:rPr>
              <a:t>-pack</a:t>
            </a: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Pack </a:t>
            </a:r>
            <a:r>
              <a:rPr lang="en-US" sz="1000" dirty="0">
                <a:solidFill>
                  <a:srgbClr val="FFFFFF"/>
                </a:solidFill>
                <a:latin typeface="Calibri"/>
              </a:rPr>
              <a:t>version</a:t>
            </a:r>
            <a:br>
              <a:rPr lang="en-US" sz="1000" dirty="0">
                <a:solidFill>
                  <a:srgbClr val="FFFFFF"/>
                </a:solidFill>
                <a:latin typeface="Calibri"/>
              </a:rPr>
            </a:br>
            <a:r>
              <a:rPr lang="en-US" sz="1000" dirty="0">
                <a:solidFill>
                  <a:srgbClr val="FFFFFF"/>
                </a:solidFill>
                <a:latin typeface="Calibri"/>
              </a:rPr>
              <a:t>locking</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C50C2F2D-4852-0123-E9D8-3BB6987635A6}"/>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0113BAF6-BEEA-E903-AEEC-219B2BD6CBB9}"/>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F4029150-7D64-A33A-BF88-B35A2BF4B1CB}"/>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B351EB10-5DF1-0271-7B1C-73B54AA4C068}"/>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DFD686E7-79E0-8AF6-22BB-EEBB847876DE}"/>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A4BB0A40-0A8E-93A0-759A-E386D05DA142}"/>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CEE5895-1B29-4423-3AE5-7C56E267D53C}"/>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BBD8DBCC-CB0E-DFC6-3B06-220E22A3F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23AF814-22CA-54F1-E7FE-DB57E26408AF}"/>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95BB834-2560-9281-B17C-E886AB9C8C34}"/>
              </a:ext>
            </a:extLst>
          </p:cNvPr>
          <p:cNvSpPr/>
          <p:nvPr/>
        </p:nvSpPr>
        <p:spPr>
          <a:xfrm>
            <a:off x="5933475" y="4488152"/>
            <a:ext cx="201042" cy="204985"/>
          </a:xfrm>
          <a:prstGeom prst="rec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8" name="Rectangle 37">
            <a:extLst>
              <a:ext uri="{FF2B5EF4-FFF2-40B4-BE49-F238E27FC236}">
                <a16:creationId xmlns:a16="http://schemas.microsoft.com/office/drawing/2014/main" id="{9FA1BCA8-314A-FF1C-50A9-02988B73856D}"/>
              </a:ext>
            </a:extLst>
          </p:cNvPr>
          <p:cNvSpPr/>
          <p:nvPr/>
        </p:nvSpPr>
        <p:spPr>
          <a:xfrm>
            <a:off x="7934130" y="4488152"/>
            <a:ext cx="201042" cy="204985"/>
          </a:xfrm>
          <a:prstGeom prst="rec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9" name="Rectangle 38">
            <a:extLst>
              <a:ext uri="{FF2B5EF4-FFF2-40B4-BE49-F238E27FC236}">
                <a16:creationId xmlns:a16="http://schemas.microsoft.com/office/drawing/2014/main" id="{5565D11E-F361-A32A-3B7D-D4A663A2DB67}"/>
              </a:ext>
            </a:extLst>
          </p:cNvPr>
          <p:cNvSpPr/>
          <p:nvPr/>
        </p:nvSpPr>
        <p:spPr>
          <a:xfrm>
            <a:off x="1783404" y="4476329"/>
            <a:ext cx="201042" cy="2049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chemeClr val="bg1"/>
              </a:solidFill>
              <a:latin typeface="Calibri"/>
            </a:endParaRPr>
          </a:p>
        </p:txBody>
      </p:sp>
      <p:sp>
        <p:nvSpPr>
          <p:cNvPr id="40" name="Rectangle 39">
            <a:extLst>
              <a:ext uri="{FF2B5EF4-FFF2-40B4-BE49-F238E27FC236}">
                <a16:creationId xmlns:a16="http://schemas.microsoft.com/office/drawing/2014/main" id="{C4758272-BDFF-9DD7-8D07-A205BAF328F7}"/>
              </a:ext>
            </a:extLst>
          </p:cNvPr>
          <p:cNvSpPr/>
          <p:nvPr/>
        </p:nvSpPr>
        <p:spPr>
          <a:xfrm>
            <a:off x="3699754" y="4476329"/>
            <a:ext cx="201042" cy="204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endParaRPr lang="en-US" sz="1400">
              <a:solidFill>
                <a:schemeClr val="bg1"/>
              </a:solidFill>
              <a:latin typeface="Calibri"/>
              <a:ea typeface="ＭＳ Ｐゴシック" panose="020B0600070205080204" pitchFamily="34" charset="-128"/>
            </a:endParaRPr>
          </a:p>
        </p:txBody>
      </p:sp>
      <p:sp>
        <p:nvSpPr>
          <p:cNvPr id="41" name="TextBox 40">
            <a:extLst>
              <a:ext uri="{FF2B5EF4-FFF2-40B4-BE49-F238E27FC236}">
                <a16:creationId xmlns:a16="http://schemas.microsoft.com/office/drawing/2014/main" id="{059964D2-2E55-1F97-2380-BCD6981B45F5}"/>
              </a:ext>
            </a:extLst>
          </p:cNvPr>
          <p:cNvSpPr txBox="1"/>
          <p:nvPr/>
        </p:nvSpPr>
        <p:spPr>
          <a:xfrm>
            <a:off x="6218823" y="4528966"/>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User created input files </a:t>
            </a:r>
          </a:p>
        </p:txBody>
      </p:sp>
      <p:sp>
        <p:nvSpPr>
          <p:cNvPr id="43" name="TextBox 42">
            <a:extLst>
              <a:ext uri="{FF2B5EF4-FFF2-40B4-BE49-F238E27FC236}">
                <a16:creationId xmlns:a16="http://schemas.microsoft.com/office/drawing/2014/main" id="{29D17685-0635-B2C0-45A2-E33493CB3CA4}"/>
              </a:ext>
            </a:extLst>
          </p:cNvPr>
          <p:cNvSpPr txBox="1"/>
          <p:nvPr/>
        </p:nvSpPr>
        <p:spPr>
          <a:xfrm>
            <a:off x="8237582" y="4528965"/>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Generated output files</a:t>
            </a:r>
          </a:p>
        </p:txBody>
      </p:sp>
      <p:sp>
        <p:nvSpPr>
          <p:cNvPr id="44" name="TextBox 43">
            <a:extLst>
              <a:ext uri="{FF2B5EF4-FFF2-40B4-BE49-F238E27FC236}">
                <a16:creationId xmlns:a16="http://schemas.microsoft.com/office/drawing/2014/main" id="{C193D65C-CA60-BBD6-7ABC-CCA16604B940}"/>
              </a:ext>
            </a:extLst>
          </p:cNvPr>
          <p:cNvSpPr txBox="1"/>
          <p:nvPr/>
        </p:nvSpPr>
        <p:spPr>
          <a:xfrm>
            <a:off x="2074616" y="4510401"/>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Open-CMSIS Tools</a:t>
            </a:r>
          </a:p>
        </p:txBody>
      </p:sp>
      <p:sp>
        <p:nvSpPr>
          <p:cNvPr id="45" name="TextBox 44">
            <a:extLst>
              <a:ext uri="{FF2B5EF4-FFF2-40B4-BE49-F238E27FC236}">
                <a16:creationId xmlns:a16="http://schemas.microsoft.com/office/drawing/2014/main" id="{812F9380-BF14-55F8-0861-B3E03A291C6A}"/>
              </a:ext>
            </a:extLst>
          </p:cNvPr>
          <p:cNvSpPr txBox="1"/>
          <p:nvPr/>
        </p:nvSpPr>
        <p:spPr>
          <a:xfrm>
            <a:off x="4012437" y="4517356"/>
            <a:ext cx="163609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Published software packs</a:t>
            </a:r>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0F744-25E4-B01F-81D7-281ACB94C267}"/>
            </a:ext>
          </a:extLst>
        </p:cNvPr>
        <p:cNvGrpSpPr/>
        <p:nvPr/>
      </p:nvGrpSpPr>
      <p:grpSpPr>
        <a:xfrm>
          <a:off x="0" y="0"/>
          <a:ext cx="0" cy="0"/>
          <a:chOff x="0" y="0"/>
          <a:chExt cx="0" cy="0"/>
        </a:xfrm>
      </p:grpSpPr>
      <p:sp>
        <p:nvSpPr>
          <p:cNvPr id="46" name="Rectangle 45">
            <a:extLst>
              <a:ext uri="{FF2B5EF4-FFF2-40B4-BE49-F238E27FC236}">
                <a16:creationId xmlns:a16="http://schemas.microsoft.com/office/drawing/2014/main" id="{ABCF2DF9-80C6-DDD9-9E06-B2B4ABF374C2}"/>
              </a:ext>
            </a:extLst>
          </p:cNvPr>
          <p:cNvSpPr/>
          <p:nvPr/>
        </p:nvSpPr>
        <p:spPr>
          <a:xfrm>
            <a:off x="5787541" y="4316682"/>
            <a:ext cx="1800596" cy="1181378"/>
          </a:xfrm>
          <a:prstGeom prst="rect">
            <a:avLst/>
          </a:prstGeom>
          <a:solidFill>
            <a:srgbClr val="0091BD">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75C95FD9-B8E6-0EC5-66A7-EBBE392848E4}"/>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77C6C8CD-1997-B5B5-CA08-8AE10125DEBE}"/>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447AD95C-9875-F12C-D1A0-46F6806B3B94}"/>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69BFEF8F-1868-6C54-5CD9-ED9BA2BA7981}"/>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66F2DEB-CC68-D6EE-766E-71D2C0F1C9B6}"/>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CD35BC81-11C9-9CF1-C531-85BA6B81A6C2}"/>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C905D7-1D14-0755-6A00-37041D016DCD}"/>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4C3310A1-5D73-9212-7957-745E3F50872F}"/>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9CE6D134-FDC2-2AA5-4ADE-6135EBCF60BC}"/>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90653315-A7CB-B3F6-9B53-38409C60F2AE}"/>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DB081ED5-8DD9-E631-41F0-08F328024B20}"/>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B07E5E74-3CEB-F8EF-BBDD-F3AD1DD3450A}"/>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61975D2-2464-12E8-98AA-F4BB72543D05}"/>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48D631-6909-E5F2-9BD4-1FEE7D43E6E6}"/>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87475575-08CC-C35E-F11A-74C140BB4E6E}"/>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CB0C3265-CCB3-491D-9BC5-428576075BA4}"/>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0824CE67-E0ED-06B9-B307-F2EA4F135327}"/>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5E184103-E78B-82DE-5D5D-9D98068C5EA8}"/>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3335B-1AEC-B51E-FE57-D951CEC4E1BA}"/>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ED622A3D-C285-1080-680C-608CCF9DF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4C6FE59-9F05-9B8F-40A0-542D84831AF8}"/>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D5776E6-05C6-1953-00F4-5F140B938BA1}"/>
              </a:ext>
            </a:extLst>
          </p:cNvPr>
          <p:cNvSpPr/>
          <p:nvPr/>
        </p:nvSpPr>
        <p:spPr>
          <a:xfrm>
            <a:off x="3656790" y="4489572"/>
            <a:ext cx="1938116" cy="1008488"/>
          </a:xfrm>
          <a:prstGeom prst="rect">
            <a:avLst/>
          </a:prstGeom>
          <a:solidFill>
            <a:srgbClr val="363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West / </a:t>
            </a:r>
            <a:r>
              <a:rPr kumimoji="0" lang="en-US" b="1" i="0" u="none" strike="noStrike" kern="1200" cap="none" spc="0" normalizeH="0" baseline="0" noProof="0" dirty="0" err="1">
                <a:ln>
                  <a:noFill/>
                </a:ln>
                <a:solidFill>
                  <a:schemeClr val="bg1"/>
                </a:solidFill>
                <a:effectLst/>
                <a:uLnTx/>
                <a:uFillTx/>
                <a:latin typeface="Calibri"/>
                <a:ea typeface="+mn-ea"/>
                <a:cs typeface="+mn-cs"/>
              </a:rPr>
              <a:t>CMake</a:t>
            </a: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9" name="AutoShape 10" descr="Logo">
            <a:extLst>
              <a:ext uri="{FF2B5EF4-FFF2-40B4-BE49-F238E27FC236}">
                <a16:creationId xmlns:a16="http://schemas.microsoft.com/office/drawing/2014/main" id="{FAA00405-85F2-C9F2-2D60-F1FFE76A65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07E6FEF3-8E01-C63A-09FB-A0A7F8EF2808}"/>
              </a:ext>
            </a:extLst>
          </p:cNvPr>
          <p:cNvPicPr>
            <a:picLocks noChangeAspect="1"/>
          </p:cNvPicPr>
          <p:nvPr/>
        </p:nvPicPr>
        <p:blipFill>
          <a:blip r:embed="rId5"/>
          <a:stretch>
            <a:fillRect/>
          </a:stretch>
        </p:blipFill>
        <p:spPr>
          <a:xfrm>
            <a:off x="4127236" y="4872507"/>
            <a:ext cx="997224" cy="556144"/>
          </a:xfrm>
          <a:prstGeom prst="rect">
            <a:avLst/>
          </a:prstGeom>
        </p:spPr>
      </p:pic>
      <p:cxnSp>
        <p:nvCxnSpPr>
          <p:cNvPr id="26" name="Straight Arrow Connector 25">
            <a:extLst>
              <a:ext uri="{FF2B5EF4-FFF2-40B4-BE49-F238E27FC236}">
                <a16:creationId xmlns:a16="http://schemas.microsoft.com/office/drawing/2014/main" id="{587CCBA0-7687-2688-E8C7-43C8130DC517}"/>
              </a:ext>
            </a:extLst>
          </p:cNvPr>
          <p:cNvCxnSpPr>
            <a:cxnSpLocks/>
            <a:endCxn id="25" idx="1"/>
          </p:cNvCxnSpPr>
          <p:nvPr/>
        </p:nvCxnSpPr>
        <p:spPr>
          <a:xfrm flipV="1">
            <a:off x="5596269" y="4954906"/>
            <a:ext cx="296531" cy="243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Multidocument 29">
            <a:extLst>
              <a:ext uri="{FF2B5EF4-FFF2-40B4-BE49-F238E27FC236}">
                <a16:creationId xmlns:a16="http://schemas.microsoft.com/office/drawing/2014/main" id="{1EB09339-FA8D-C9B6-E75E-45826F9F8F83}"/>
              </a:ext>
            </a:extLst>
          </p:cNvPr>
          <p:cNvSpPr/>
          <p:nvPr/>
        </p:nvSpPr>
        <p:spPr>
          <a:xfrm>
            <a:off x="1730244" y="4516765"/>
            <a:ext cx="1616706" cy="981295"/>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Zephyr Project</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Managed with </a:t>
            </a:r>
            <a:r>
              <a:rPr lang="en-US" sz="1100" dirty="0" err="1">
                <a:solidFill>
                  <a:srgbClr val="E5ECEB">
                    <a:lumMod val="25000"/>
                  </a:srgbClr>
                </a:solidFill>
                <a:latin typeface="Calibri"/>
              </a:rPr>
              <a:t>KConfig</a:t>
            </a:r>
            <a:endParaRPr lang="en-US" sz="1100" dirty="0">
              <a:solidFill>
                <a:srgbClr val="E5ECEB">
                  <a:lumMod val="25000"/>
                </a:srgbClr>
              </a:solidFill>
              <a:latin typeface="Calibri"/>
            </a:endParaRPr>
          </a:p>
        </p:txBody>
      </p:sp>
      <p:cxnSp>
        <p:nvCxnSpPr>
          <p:cNvPr id="31" name="Straight Arrow Connector 30">
            <a:extLst>
              <a:ext uri="{FF2B5EF4-FFF2-40B4-BE49-F238E27FC236}">
                <a16:creationId xmlns:a16="http://schemas.microsoft.com/office/drawing/2014/main" id="{A5D91FA5-192D-964C-4534-44FD92AEA864}"/>
              </a:ext>
            </a:extLst>
          </p:cNvPr>
          <p:cNvCxnSpPr>
            <a:cxnSpLocks/>
            <a:endCxn id="2" idx="1"/>
          </p:cNvCxnSpPr>
          <p:nvPr/>
        </p:nvCxnSpPr>
        <p:spPr>
          <a:xfrm>
            <a:off x="3346950" y="4993815"/>
            <a:ext cx="309840" cy="1"/>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2C10441-5DA3-B20F-7945-6A483BDCC2DB}"/>
              </a:ext>
            </a:extLst>
          </p:cNvPr>
          <p:cNvSpPr/>
          <p:nvPr/>
        </p:nvSpPr>
        <p:spPr>
          <a:xfrm>
            <a:off x="1679182" y="2824653"/>
            <a:ext cx="1721508" cy="1370959"/>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E10793-6255-74EB-341C-3DAF8BDD6DE6}"/>
              </a:ext>
            </a:extLst>
          </p:cNvPr>
          <p:cNvSpPr/>
          <p:nvPr/>
        </p:nvSpPr>
        <p:spPr>
          <a:xfrm>
            <a:off x="5831400" y="3133325"/>
            <a:ext cx="1697846" cy="112739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789D8391-6D11-0481-6904-2514885C62D2}"/>
              </a:ext>
            </a:extLst>
          </p:cNvPr>
          <p:cNvSpPr/>
          <p:nvPr/>
        </p:nvSpPr>
        <p:spPr>
          <a:xfrm rot="16200000">
            <a:off x="6595459" y="4231945"/>
            <a:ext cx="194991"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ultidocument 24">
            <a:extLst>
              <a:ext uri="{FF2B5EF4-FFF2-40B4-BE49-F238E27FC236}">
                <a16:creationId xmlns:a16="http://schemas.microsoft.com/office/drawing/2014/main" id="{76553C83-FA6A-3135-5F5E-9C9B47B2AC79}"/>
              </a:ext>
            </a:extLst>
          </p:cNvPr>
          <p:cNvSpPr/>
          <p:nvPr/>
        </p:nvSpPr>
        <p:spPr>
          <a:xfrm>
            <a:off x="5892800" y="4477855"/>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350021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CD3017-2E8E-E7BE-B5AA-3317A6F6CAD3}"/>
              </a:ext>
            </a:extLst>
          </p:cNvPr>
          <p:cNvSpPr/>
          <p:nvPr/>
        </p:nvSpPr>
        <p:spPr>
          <a:xfrm>
            <a:off x="2240093" y="1594869"/>
            <a:ext cx="2740006" cy="1540448"/>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dirty="0">
                <a:solidFill>
                  <a:srgbClr val="FFFFFF"/>
                </a:solidFill>
                <a:latin typeface="Calibri"/>
              </a:rPr>
              <a:t>Application</a:t>
            </a:r>
            <a:endParaRPr lang="en-US" sz="1400" dirty="0">
              <a:solidFill>
                <a:srgbClr val="FFFFFF"/>
              </a:solidFill>
              <a:latin typeface="Calibri"/>
            </a:endParaRPr>
          </a:p>
        </p:txBody>
      </p:sp>
      <p:sp>
        <p:nvSpPr>
          <p:cNvPr id="6" name="Rectangle 5">
            <a:extLst>
              <a:ext uri="{FF2B5EF4-FFF2-40B4-BE49-F238E27FC236}">
                <a16:creationId xmlns:a16="http://schemas.microsoft.com/office/drawing/2014/main" id="{07746854-FF24-1DA5-D318-78A05C122B0B}"/>
              </a:ext>
            </a:extLst>
          </p:cNvPr>
          <p:cNvSpPr/>
          <p:nvPr/>
        </p:nvSpPr>
        <p:spPr>
          <a:xfrm>
            <a:off x="157706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STM32F746G </a:t>
            </a:r>
            <a:br>
              <a:rPr lang="en-US" sz="2000" dirty="0">
                <a:solidFill>
                  <a:srgbClr val="FFFFFF"/>
                </a:solidFill>
                <a:latin typeface="Calibri"/>
              </a:rPr>
            </a:br>
            <a:r>
              <a:rPr lang="en-US" sz="2000" dirty="0">
                <a:solidFill>
                  <a:srgbClr val="FFFFFF"/>
                </a:solidFill>
                <a:latin typeface="Calibri"/>
              </a:rPr>
              <a:t>Disco</a:t>
            </a:r>
          </a:p>
        </p:txBody>
      </p:sp>
      <p:sp>
        <p:nvSpPr>
          <p:cNvPr id="7" name="Rectangle 6">
            <a:extLst>
              <a:ext uri="{FF2B5EF4-FFF2-40B4-BE49-F238E27FC236}">
                <a16:creationId xmlns:a16="http://schemas.microsoft.com/office/drawing/2014/main" id="{64B0516C-8B6D-5258-FD33-62C7CB008C73}"/>
              </a:ext>
            </a:extLst>
          </p:cNvPr>
          <p:cNvSpPr/>
          <p:nvPr/>
        </p:nvSpPr>
        <p:spPr>
          <a:xfrm>
            <a:off x="386281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Production</a:t>
            </a:r>
          </a:p>
          <a:p>
            <a:pPr algn="ctr" defTabSz="914377"/>
            <a:r>
              <a:rPr lang="en-US" sz="2000" dirty="0">
                <a:solidFill>
                  <a:srgbClr val="FFFFFF"/>
                </a:solidFill>
                <a:latin typeface="Calibri"/>
              </a:rPr>
              <a:t>Hardware</a:t>
            </a:r>
          </a:p>
        </p:txBody>
      </p:sp>
      <p:cxnSp>
        <p:nvCxnSpPr>
          <p:cNvPr id="8" name="Straight Arrow Connector 7">
            <a:extLst>
              <a:ext uri="{FF2B5EF4-FFF2-40B4-BE49-F238E27FC236}">
                <a16:creationId xmlns:a16="http://schemas.microsoft.com/office/drawing/2014/main" id="{15FDA957-ACF2-53C0-C04C-5F97FF0A5F94}"/>
              </a:ext>
            </a:extLst>
          </p:cNvPr>
          <p:cNvCxnSpPr>
            <a:endCxn id="6" idx="0"/>
          </p:cNvCxnSpPr>
          <p:nvPr/>
        </p:nvCxnSpPr>
        <p:spPr>
          <a:xfrm flipH="1">
            <a:off x="2494616" y="3135317"/>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D9FE9C-BC7E-D068-7C69-E8182C72FA4C}"/>
              </a:ext>
            </a:extLst>
          </p:cNvPr>
          <p:cNvCxnSpPr>
            <a:cxnSpLocks/>
            <a:endCxn id="7" idx="0"/>
          </p:cNvCxnSpPr>
          <p:nvPr/>
        </p:nvCxnSpPr>
        <p:spPr>
          <a:xfrm>
            <a:off x="4161344" y="3135317"/>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E4DCFB-6FF1-B95D-BA74-6B3F8F2D26EB}"/>
              </a:ext>
            </a:extLst>
          </p:cNvPr>
          <p:cNvSpPr/>
          <p:nvPr/>
        </p:nvSpPr>
        <p:spPr>
          <a:xfrm>
            <a:off x="7089926" y="15258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BFC9F79A-D358-0C7B-8378-B21C33090B15}"/>
              </a:ext>
            </a:extLst>
          </p:cNvPr>
          <p:cNvSpPr/>
          <p:nvPr/>
        </p:nvSpPr>
        <p:spPr>
          <a:xfrm>
            <a:off x="647717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12" name="Rectangle 11">
            <a:extLst>
              <a:ext uri="{FF2B5EF4-FFF2-40B4-BE49-F238E27FC236}">
                <a16:creationId xmlns:a16="http://schemas.microsoft.com/office/drawing/2014/main" id="{5389879D-D58D-191C-9F1A-69DA75B796C3}"/>
              </a:ext>
            </a:extLst>
          </p:cNvPr>
          <p:cNvSpPr/>
          <p:nvPr/>
        </p:nvSpPr>
        <p:spPr>
          <a:xfrm>
            <a:off x="876292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13" name="Straight Arrow Connector 12">
            <a:extLst>
              <a:ext uri="{FF2B5EF4-FFF2-40B4-BE49-F238E27FC236}">
                <a16:creationId xmlns:a16="http://schemas.microsoft.com/office/drawing/2014/main" id="{D337F128-530A-3655-745F-39A47E82A069}"/>
              </a:ext>
            </a:extLst>
          </p:cNvPr>
          <p:cNvCxnSpPr>
            <a:endCxn id="11" idx="0"/>
          </p:cNvCxnSpPr>
          <p:nvPr/>
        </p:nvCxnSpPr>
        <p:spPr>
          <a:xfrm flipH="1">
            <a:off x="7394726" y="3148953"/>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8F8653-9F86-9533-B8EF-6F532037EAAD}"/>
              </a:ext>
            </a:extLst>
          </p:cNvPr>
          <p:cNvCxnSpPr>
            <a:cxnSpLocks/>
            <a:endCxn id="12" idx="0"/>
          </p:cNvCxnSpPr>
          <p:nvPr/>
        </p:nvCxnSpPr>
        <p:spPr>
          <a:xfrm>
            <a:off x="9061454" y="3148953"/>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B71C68-611F-A75A-E113-C972800B4D1E}"/>
              </a:ext>
            </a:extLst>
          </p:cNvPr>
          <p:cNvSpPr/>
          <p:nvPr/>
        </p:nvSpPr>
        <p:spPr>
          <a:xfrm>
            <a:off x="7242326" y="16782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6" name="Rectangle 15">
            <a:extLst>
              <a:ext uri="{FF2B5EF4-FFF2-40B4-BE49-F238E27FC236}">
                <a16:creationId xmlns:a16="http://schemas.microsoft.com/office/drawing/2014/main" id="{EB15F4C1-4A85-94D8-454E-AE0D4DE8C1B9}"/>
              </a:ext>
            </a:extLst>
          </p:cNvPr>
          <p:cNvSpPr/>
          <p:nvPr/>
        </p:nvSpPr>
        <p:spPr>
          <a:xfrm>
            <a:off x="7394726" y="18306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cxnSp>
        <p:nvCxnSpPr>
          <p:cNvPr id="18" name="Straight Connector 17">
            <a:extLst>
              <a:ext uri="{FF2B5EF4-FFF2-40B4-BE49-F238E27FC236}">
                <a16:creationId xmlns:a16="http://schemas.microsoft.com/office/drawing/2014/main" id="{B0BB1A71-DAD7-6E58-8B7C-9DC823DB1528}"/>
              </a:ext>
            </a:extLst>
          </p:cNvPr>
          <p:cNvCxnSpPr>
            <a:cxnSpLocks/>
          </p:cNvCxnSpPr>
          <p:nvPr/>
        </p:nvCxnSpPr>
        <p:spPr>
          <a:xfrm>
            <a:off x="6050604" y="1322962"/>
            <a:ext cx="0" cy="436447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13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r>
              <a:rPr lang="en-US" dirty="0"/>
              <a:t>Using Layers for Middleware Examples</a:t>
            </a:r>
          </a:p>
        </p:txBody>
      </p:sp>
      <p:pic>
        <p:nvPicPr>
          <p:cNvPr id="6" name="Content Placeholder 5">
            <a:extLst>
              <a:ext uri="{FF2B5EF4-FFF2-40B4-BE49-F238E27FC236}">
                <a16:creationId xmlns:a16="http://schemas.microsoft.com/office/drawing/2014/main" id="{8D3F7904-D513-0BA3-0BA5-615BC8340B43}"/>
              </a:ext>
            </a:extLst>
          </p:cNvPr>
          <p:cNvPicPr>
            <a:picLocks noGrp="1" noChangeAspect="1"/>
          </p:cNvPicPr>
          <p:nvPr>
            <p:ph idx="1"/>
          </p:nvPr>
        </p:nvPicPr>
        <p:blipFill>
          <a:blip r:embed="rId3"/>
          <a:stretch>
            <a:fillRect/>
          </a:stretch>
        </p:blipFill>
        <p:spPr>
          <a:xfrm>
            <a:off x="278377" y="1120774"/>
            <a:ext cx="6548446" cy="5153025"/>
          </a:xfrm>
        </p:spPr>
      </p:pic>
      <p:sp>
        <p:nvSpPr>
          <p:cNvPr id="3" name="Rectangle 2">
            <a:extLst>
              <a:ext uri="{FF2B5EF4-FFF2-40B4-BE49-F238E27FC236}">
                <a16:creationId xmlns:a16="http://schemas.microsoft.com/office/drawing/2014/main" id="{7A8F8B52-50D2-9996-E1CE-CB19337379A2}"/>
              </a:ext>
            </a:extLst>
          </p:cNvPr>
          <p:cNvSpPr/>
          <p:nvPr/>
        </p:nvSpPr>
        <p:spPr>
          <a:xfrm>
            <a:off x="7940501" y="1906154"/>
            <a:ext cx="2740006" cy="15404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MDK Middleware Example</a:t>
            </a:r>
            <a:endParaRPr lang="en-US" sz="1400">
              <a:solidFill>
                <a:srgbClr val="FFFFFF"/>
              </a:solidFill>
              <a:latin typeface="Calibri"/>
            </a:endParaRPr>
          </a:p>
        </p:txBody>
      </p:sp>
      <p:sp>
        <p:nvSpPr>
          <p:cNvPr id="4" name="Rectangle 3">
            <a:extLst>
              <a:ext uri="{FF2B5EF4-FFF2-40B4-BE49-F238E27FC236}">
                <a16:creationId xmlns:a16="http://schemas.microsoft.com/office/drawing/2014/main" id="{184595BE-945B-060B-D7A7-6D18ADC4DDA2}"/>
              </a:ext>
            </a:extLst>
          </p:cNvPr>
          <p:cNvSpPr/>
          <p:nvPr/>
        </p:nvSpPr>
        <p:spPr>
          <a:xfrm>
            <a:off x="727747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a:solidFill>
                  <a:srgbClr val="FFFFFF"/>
                </a:solidFill>
                <a:latin typeface="Calibri"/>
              </a:rPr>
              <a:t>STM32F746G </a:t>
            </a:r>
            <a:br>
              <a:rPr lang="en-US" sz="2000">
                <a:solidFill>
                  <a:srgbClr val="FFFFFF"/>
                </a:solidFill>
                <a:latin typeface="Calibri"/>
              </a:rPr>
            </a:br>
            <a:r>
              <a:rPr lang="en-US" sz="2000">
                <a:solidFill>
                  <a:srgbClr val="FFFFFF"/>
                </a:solidFill>
                <a:latin typeface="Calibri"/>
              </a:rPr>
              <a:t>Disco</a:t>
            </a:r>
          </a:p>
        </p:txBody>
      </p:sp>
      <p:sp>
        <p:nvSpPr>
          <p:cNvPr id="5" name="Rectangle 4">
            <a:extLst>
              <a:ext uri="{FF2B5EF4-FFF2-40B4-BE49-F238E27FC236}">
                <a16:creationId xmlns:a16="http://schemas.microsoft.com/office/drawing/2014/main" id="{323F68A5-06F0-CB6C-1304-BF954A5FE90B}"/>
              </a:ext>
            </a:extLst>
          </p:cNvPr>
          <p:cNvSpPr/>
          <p:nvPr/>
        </p:nvSpPr>
        <p:spPr>
          <a:xfrm>
            <a:off x="956322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err="1">
                <a:solidFill>
                  <a:srgbClr val="FFFFFF"/>
                </a:solidFill>
                <a:latin typeface="Calibri"/>
              </a:rPr>
              <a:t>CustomHW</a:t>
            </a:r>
            <a:endParaRPr lang="en-US" sz="2000">
              <a:solidFill>
                <a:srgbClr val="FFFFFF"/>
              </a:solidFill>
              <a:latin typeface="Calibri"/>
            </a:endParaRPr>
          </a:p>
        </p:txBody>
      </p:sp>
      <p:cxnSp>
        <p:nvCxnSpPr>
          <p:cNvPr id="8" name="Straight Arrow Connector 7">
            <a:extLst>
              <a:ext uri="{FF2B5EF4-FFF2-40B4-BE49-F238E27FC236}">
                <a16:creationId xmlns:a16="http://schemas.microsoft.com/office/drawing/2014/main" id="{B328D5C7-45B8-13A5-4778-D75950E464BE}"/>
              </a:ext>
            </a:extLst>
          </p:cNvPr>
          <p:cNvCxnSpPr>
            <a:endCxn id="4" idx="0"/>
          </p:cNvCxnSpPr>
          <p:nvPr/>
        </p:nvCxnSpPr>
        <p:spPr>
          <a:xfrm flipH="1">
            <a:off x="8195024" y="3446602"/>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5" idx="0"/>
          </p:cNvCxnSpPr>
          <p:nvPr/>
        </p:nvCxnSpPr>
        <p:spPr>
          <a:xfrm>
            <a:off x="9861752" y="3446602"/>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2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328CC0-DA93-1917-BC4E-7126FA7E79A5}"/>
              </a:ext>
            </a:extLst>
          </p:cNvPr>
          <p:cNvPicPr>
            <a:picLocks noChangeAspect="1"/>
          </p:cNvPicPr>
          <p:nvPr/>
        </p:nvPicPr>
        <p:blipFill>
          <a:blip r:embed="rId3"/>
          <a:srcRect l="-409" t="-975" r="409" b="975"/>
          <a:stretch/>
        </p:blipFill>
        <p:spPr>
          <a:xfrm>
            <a:off x="5466099" y="1335620"/>
            <a:ext cx="5963240" cy="5001428"/>
          </a:xfrm>
          <a:prstGeom prst="rect">
            <a:avLst/>
          </a:prstGeom>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dirty="0"/>
              <a:t>Using Layers for test automation</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479425" y="991132"/>
            <a:ext cx="11233150" cy="344488"/>
          </a:xfrm>
        </p:spPr>
        <p:txBody>
          <a:bodyPr/>
          <a:lstStyle/>
          <a:p>
            <a:r>
              <a:rPr lang="en-US"/>
              <a:t>Unit test and software test on hardware or simulation models</a:t>
            </a:r>
          </a:p>
          <a:p>
            <a:endParaRPr lang="en-US"/>
          </a:p>
          <a:p>
            <a:endParaRPr lang="en-US"/>
          </a:p>
        </p:txBody>
      </p:sp>
      <p:sp>
        <p:nvSpPr>
          <p:cNvPr id="4" name="Content Placeholder 3">
            <a:extLst>
              <a:ext uri="{FF2B5EF4-FFF2-40B4-BE49-F238E27FC236}">
                <a16:creationId xmlns:a16="http://schemas.microsoft.com/office/drawing/2014/main" id="{7849311D-3E14-845C-F24B-B3D316216502}"/>
              </a:ext>
            </a:extLst>
          </p:cNvPr>
          <p:cNvSpPr>
            <a:spLocks noGrp="1"/>
          </p:cNvSpPr>
          <p:nvPr>
            <p:ph idx="1"/>
          </p:nvPr>
        </p:nvSpPr>
        <p:spPr>
          <a:xfrm>
            <a:off x="8932664" y="1534724"/>
            <a:ext cx="2527155" cy="1299916"/>
          </a:xfrm>
        </p:spPr>
        <p:txBody>
          <a:bodyPr/>
          <a:lstStyle/>
          <a:p>
            <a:pPr marL="0" indent="0">
              <a:buNone/>
            </a:pPr>
            <a:r>
              <a:rPr lang="en-US" sz="1500">
                <a:hlinkClick r:id="rId4"/>
              </a:rPr>
              <a:t>github.com/Arm-software/AVH</a:t>
            </a:r>
            <a:endParaRPr lang="en-US" sz="1500"/>
          </a:p>
          <a:p>
            <a:pPr marL="0" indent="0">
              <a:buNone/>
            </a:pPr>
            <a:endParaRPr lang="en-US" sz="1500"/>
          </a:p>
        </p:txBody>
      </p:sp>
      <p:sp>
        <p:nvSpPr>
          <p:cNvPr id="5" name="Rectangle 4">
            <a:extLst>
              <a:ext uri="{FF2B5EF4-FFF2-40B4-BE49-F238E27FC236}">
                <a16:creationId xmlns:a16="http://schemas.microsoft.com/office/drawing/2014/main" id="{7A8F8B52-50D2-9996-E1CE-CB19337379A2}"/>
              </a:ext>
            </a:extLst>
          </p:cNvPr>
          <p:cNvSpPr/>
          <p:nvPr/>
        </p:nvSpPr>
        <p:spPr>
          <a:xfrm>
            <a:off x="1188482" y="17658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6" name="Rectangle 5">
            <a:extLst>
              <a:ext uri="{FF2B5EF4-FFF2-40B4-BE49-F238E27FC236}">
                <a16:creationId xmlns:a16="http://schemas.microsoft.com/office/drawing/2014/main" id="{184595BE-945B-060B-D7A7-6D18ADC4DDA2}"/>
              </a:ext>
            </a:extLst>
          </p:cNvPr>
          <p:cNvSpPr/>
          <p:nvPr/>
        </p:nvSpPr>
        <p:spPr>
          <a:xfrm>
            <a:off x="57573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7" name="Rectangle 6">
            <a:extLst>
              <a:ext uri="{FF2B5EF4-FFF2-40B4-BE49-F238E27FC236}">
                <a16:creationId xmlns:a16="http://schemas.microsoft.com/office/drawing/2014/main" id="{323F68A5-06F0-CB6C-1304-BF954A5FE90B}"/>
              </a:ext>
            </a:extLst>
          </p:cNvPr>
          <p:cNvSpPr/>
          <p:nvPr/>
        </p:nvSpPr>
        <p:spPr>
          <a:xfrm>
            <a:off x="286148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8" name="Straight Arrow Connector 7">
            <a:extLst>
              <a:ext uri="{FF2B5EF4-FFF2-40B4-BE49-F238E27FC236}">
                <a16:creationId xmlns:a16="http://schemas.microsoft.com/office/drawing/2014/main" id="{B328D5C7-45B8-13A5-4778-D75950E464BE}"/>
              </a:ext>
            </a:extLst>
          </p:cNvPr>
          <p:cNvCxnSpPr>
            <a:endCxn id="6" idx="0"/>
          </p:cNvCxnSpPr>
          <p:nvPr/>
        </p:nvCxnSpPr>
        <p:spPr>
          <a:xfrm flipH="1">
            <a:off x="1493282" y="3388898"/>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7" idx="0"/>
          </p:cNvCxnSpPr>
          <p:nvPr/>
        </p:nvCxnSpPr>
        <p:spPr>
          <a:xfrm>
            <a:off x="3160010" y="3388898"/>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3D2EB7-DC62-E12C-53A8-3650A4881166}"/>
              </a:ext>
            </a:extLst>
          </p:cNvPr>
          <p:cNvSpPr/>
          <p:nvPr/>
        </p:nvSpPr>
        <p:spPr>
          <a:xfrm>
            <a:off x="1340882" y="19182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7B778EDC-48B2-72F1-2151-36675AF42DCA}"/>
              </a:ext>
            </a:extLst>
          </p:cNvPr>
          <p:cNvSpPr/>
          <p:nvPr/>
        </p:nvSpPr>
        <p:spPr>
          <a:xfrm>
            <a:off x="1493282" y="20706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Tree>
    <p:extLst>
      <p:ext uri="{BB962C8B-B14F-4D97-AF65-F5344CB8AC3E}">
        <p14:creationId xmlns:p14="http://schemas.microsoft.com/office/powerpoint/2010/main" val="312377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3CBE6-B4B9-0F0A-C8C5-5609F006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2" y="1404301"/>
            <a:ext cx="3373538" cy="1897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42056-B306-A097-1693-FF6374FE2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60206" y="1414156"/>
            <a:ext cx="3484644" cy="1960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40342-1A9E-167A-4931-E5250F525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745372" y="907537"/>
            <a:ext cx="1867535"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a:t>Using Layers </a:t>
            </a:r>
            <a:r>
              <a:rPr lang="en-US" dirty="0"/>
              <a:t>to add Hardware Shields</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7274560" y="5828531"/>
            <a:ext cx="3940175" cy="344488"/>
          </a:xfrm>
        </p:spPr>
        <p:txBody>
          <a:bodyPr/>
          <a:lstStyle/>
          <a:p>
            <a:pPr algn="r"/>
            <a:r>
              <a:rPr lang="en-US" sz="1600">
                <a:hlinkClick r:id="rId6"/>
              </a:rPr>
              <a:t>github.com/Open-CMSIS-Pack/Sensor-SDK</a:t>
            </a:r>
            <a:endParaRPr lang="en-US" sz="1600"/>
          </a:p>
          <a:p>
            <a:endParaRPr lang="en-US" sz="2800"/>
          </a:p>
        </p:txBody>
      </p:sp>
      <p:sp>
        <p:nvSpPr>
          <p:cNvPr id="5" name="Rectangle 4">
            <a:extLst>
              <a:ext uri="{FF2B5EF4-FFF2-40B4-BE49-F238E27FC236}">
                <a16:creationId xmlns:a16="http://schemas.microsoft.com/office/drawing/2014/main" id="{FC5D770B-72EF-EE94-3243-2A6772C93349}"/>
              </a:ext>
            </a:extLst>
          </p:cNvPr>
          <p:cNvSpPr/>
          <p:nvPr/>
        </p:nvSpPr>
        <p:spPr>
          <a:xfrm>
            <a:off x="479426" y="374366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6" name="Rectangle 5">
            <a:extLst>
              <a:ext uri="{FF2B5EF4-FFF2-40B4-BE49-F238E27FC236}">
                <a16:creationId xmlns:a16="http://schemas.microsoft.com/office/drawing/2014/main" id="{0B91D4F4-7D61-7FD8-C9E4-694142767078}"/>
              </a:ext>
            </a:extLst>
          </p:cNvPr>
          <p:cNvSpPr/>
          <p:nvPr/>
        </p:nvSpPr>
        <p:spPr>
          <a:xfrm>
            <a:off x="479426" y="480568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7" name="Rectangle 6">
            <a:extLst>
              <a:ext uri="{FF2B5EF4-FFF2-40B4-BE49-F238E27FC236}">
                <a16:creationId xmlns:a16="http://schemas.microsoft.com/office/drawing/2014/main" id="{E28374EB-AF6E-A485-B060-5265881B6DA3}"/>
              </a:ext>
            </a:extLst>
          </p:cNvPr>
          <p:cNvSpPr/>
          <p:nvPr/>
        </p:nvSpPr>
        <p:spPr>
          <a:xfrm>
            <a:off x="936385" y="417774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8" name="Rectangle 7">
            <a:extLst>
              <a:ext uri="{FF2B5EF4-FFF2-40B4-BE49-F238E27FC236}">
                <a16:creationId xmlns:a16="http://schemas.microsoft.com/office/drawing/2014/main" id="{BFE5C0D2-655D-31D6-BC11-2352D95297AE}"/>
              </a:ext>
            </a:extLst>
          </p:cNvPr>
          <p:cNvSpPr/>
          <p:nvPr/>
        </p:nvSpPr>
        <p:spPr>
          <a:xfrm>
            <a:off x="936383" y="518023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9" name="Rectangle 8">
            <a:extLst>
              <a:ext uri="{FF2B5EF4-FFF2-40B4-BE49-F238E27FC236}">
                <a16:creationId xmlns:a16="http://schemas.microsoft.com/office/drawing/2014/main" id="{B54210FF-6384-FE14-1D8B-BF8D996AE6BC}"/>
              </a:ext>
            </a:extLst>
          </p:cNvPr>
          <p:cNvSpPr/>
          <p:nvPr/>
        </p:nvSpPr>
        <p:spPr>
          <a:xfrm>
            <a:off x="936383" y="492033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0" name="Rectangle 9">
            <a:extLst>
              <a:ext uri="{FF2B5EF4-FFF2-40B4-BE49-F238E27FC236}">
                <a16:creationId xmlns:a16="http://schemas.microsoft.com/office/drawing/2014/main" id="{1CF98760-96E3-AD91-4A45-CC5AEA42E76A}"/>
              </a:ext>
            </a:extLst>
          </p:cNvPr>
          <p:cNvSpPr/>
          <p:nvPr/>
        </p:nvSpPr>
        <p:spPr>
          <a:xfrm>
            <a:off x="3903278" y="518023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1" name="Rectangle 10">
            <a:extLst>
              <a:ext uri="{FF2B5EF4-FFF2-40B4-BE49-F238E27FC236}">
                <a16:creationId xmlns:a16="http://schemas.microsoft.com/office/drawing/2014/main" id="{293ABB57-97CE-4A29-4ADF-D806DD7FE487}"/>
              </a:ext>
            </a:extLst>
          </p:cNvPr>
          <p:cNvSpPr/>
          <p:nvPr/>
        </p:nvSpPr>
        <p:spPr>
          <a:xfrm>
            <a:off x="3903274" y="491856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15" name="Arrow: Right 14">
            <a:extLst>
              <a:ext uri="{FF2B5EF4-FFF2-40B4-BE49-F238E27FC236}">
                <a16:creationId xmlns:a16="http://schemas.microsoft.com/office/drawing/2014/main" id="{C1027411-3204-9403-0F58-B7B72618144F}"/>
              </a:ext>
            </a:extLst>
          </p:cNvPr>
          <p:cNvSpPr/>
          <p:nvPr/>
        </p:nvSpPr>
        <p:spPr>
          <a:xfrm>
            <a:off x="4354091"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8B6882C-183E-F619-A061-7B42859CAA16}"/>
              </a:ext>
            </a:extLst>
          </p:cNvPr>
          <p:cNvSpPr/>
          <p:nvPr/>
        </p:nvSpPr>
        <p:spPr>
          <a:xfrm rot="10800000">
            <a:off x="2337544"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BD8A1-399C-89DA-E73F-2193BF1442BB}"/>
              </a:ext>
            </a:extLst>
          </p:cNvPr>
          <p:cNvSpPr txBox="1"/>
          <p:nvPr/>
        </p:nvSpPr>
        <p:spPr>
          <a:xfrm>
            <a:off x="2833547" y="1229595"/>
            <a:ext cx="228746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MEMS Sensor</a:t>
            </a:r>
          </a:p>
        </p:txBody>
      </p:sp>
      <p:sp>
        <p:nvSpPr>
          <p:cNvPr id="21" name="Content Placeholder 20">
            <a:extLst>
              <a:ext uri="{FF2B5EF4-FFF2-40B4-BE49-F238E27FC236}">
                <a16:creationId xmlns:a16="http://schemas.microsoft.com/office/drawing/2014/main" id="{6BB4EFC9-2E5C-D40A-F407-89D4D3156150}"/>
              </a:ext>
            </a:extLst>
          </p:cNvPr>
          <p:cNvSpPr>
            <a:spLocks noGrp="1"/>
          </p:cNvSpPr>
          <p:nvPr>
            <p:ph idx="1"/>
          </p:nvPr>
        </p:nvSpPr>
        <p:spPr>
          <a:xfrm>
            <a:off x="7133831" y="1178569"/>
            <a:ext cx="4578743" cy="4553233"/>
          </a:xfrm>
        </p:spPr>
        <p:txBody>
          <a:bodyPr/>
          <a:lstStyle/>
          <a:p>
            <a:r>
              <a:rPr lang="en-US"/>
              <a:t>The </a:t>
            </a:r>
            <a:r>
              <a:rPr lang="en-US" b="1"/>
              <a:t>VS Code – CMSIS Solution</a:t>
            </a:r>
            <a:br>
              <a:rPr lang="en-US" b="1"/>
            </a:br>
            <a:r>
              <a:rPr lang="en-US"/>
              <a:t>combines layers for you</a:t>
            </a:r>
          </a:p>
        </p:txBody>
      </p:sp>
      <p:pic>
        <p:nvPicPr>
          <p:cNvPr id="23" name="Picture 22">
            <a:extLst>
              <a:ext uri="{FF2B5EF4-FFF2-40B4-BE49-F238E27FC236}">
                <a16:creationId xmlns:a16="http://schemas.microsoft.com/office/drawing/2014/main" id="{3272DEAD-66AD-2FFE-8226-4B3FEB4BA604}"/>
              </a:ext>
            </a:extLst>
          </p:cNvPr>
          <p:cNvPicPr>
            <a:picLocks noChangeAspect="1"/>
          </p:cNvPicPr>
          <p:nvPr/>
        </p:nvPicPr>
        <p:blipFill>
          <a:blip r:embed="rId7"/>
          <a:stretch>
            <a:fillRect/>
          </a:stretch>
        </p:blipFill>
        <p:spPr>
          <a:xfrm>
            <a:off x="7049624" y="2258151"/>
            <a:ext cx="4734071" cy="3395642"/>
          </a:xfrm>
          <a:prstGeom prst="rect">
            <a:avLst/>
          </a:prstGeom>
        </p:spPr>
      </p:pic>
    </p:spTree>
    <p:extLst>
      <p:ext uri="{BB962C8B-B14F-4D97-AF65-F5344CB8AC3E}">
        <p14:creationId xmlns:p14="http://schemas.microsoft.com/office/powerpoint/2010/main" val="429603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FEC67-1168-4F2D-CC28-4D893615D158}"/>
            </a:ext>
          </a:extLst>
        </p:cNvPr>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3379BBEB-A64B-CC7D-60C8-4E648A2668C2}"/>
              </a:ext>
            </a:extLst>
          </p:cNvPr>
          <p:cNvSpPr/>
          <p:nvPr/>
        </p:nvSpPr>
        <p:spPr>
          <a:xfrm>
            <a:off x="841784" y="3566140"/>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593FC919-A470-89CF-43C2-7B9978AD6CB2}"/>
              </a:ext>
            </a:extLst>
          </p:cNvPr>
          <p:cNvSpPr/>
          <p:nvPr/>
        </p:nvSpPr>
        <p:spPr>
          <a:xfrm>
            <a:off x="2764554" y="2108542"/>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DA81EEA-6B29-EC60-FE4E-584984EBE287}"/>
              </a:ext>
            </a:extLst>
          </p:cNvPr>
          <p:cNvSpPr/>
          <p:nvPr/>
        </p:nvSpPr>
        <p:spPr>
          <a:xfrm>
            <a:off x="2910600" y="2451556"/>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4F11E6A-463D-4732-A358-F14BDC4735DB}"/>
              </a:ext>
            </a:extLst>
          </p:cNvPr>
          <p:cNvSpPr/>
          <p:nvPr/>
        </p:nvSpPr>
        <p:spPr>
          <a:xfrm>
            <a:off x="2764554" y="3937249"/>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chemeClr val="bg1"/>
                </a:solidFill>
                <a:latin typeface="Calibri"/>
              </a:rPr>
              <a:t>c</a:t>
            </a:r>
            <a:r>
              <a:rPr kumimoji="0" lang="en-US" b="1" i="0" u="none" strike="noStrike" kern="1200" cap="none" spc="0" normalizeH="0" baseline="0" noProof="0" dirty="0">
                <a:ln>
                  <a:noFill/>
                </a:ln>
                <a:solidFill>
                  <a:schemeClr val="bg1"/>
                </a:solidFill>
                <a:effectLst/>
                <a:uLnTx/>
                <a:uFillTx/>
                <a:latin typeface="Calibri"/>
                <a:ea typeface="+mn-ea"/>
                <a:cs typeface="+mn-cs"/>
              </a:rPr>
              <a:t>solution</a:t>
            </a:r>
            <a:br>
              <a:rPr kumimoji="0" lang="en-US" b="1" i="0" u="none" strike="noStrike" kern="1200" cap="none" spc="0" normalizeH="0" baseline="0" noProof="0" dirty="0">
                <a:ln>
                  <a:noFill/>
                </a:ln>
                <a:solidFill>
                  <a:schemeClr val="bg1"/>
                </a:solidFill>
                <a:effectLst/>
                <a:uLnTx/>
                <a:uFillTx/>
                <a:latin typeface="Calibri"/>
                <a:ea typeface="+mn-ea"/>
                <a:cs typeface="+mn-cs"/>
              </a:rPr>
            </a:br>
            <a:r>
              <a:rPr kumimoji="0" lang="en-US" b="1" i="0" u="none" strike="noStrike" kern="1200" cap="none" spc="0" normalizeH="0" baseline="0" noProof="0" dirty="0">
                <a:ln>
                  <a:noFill/>
                </a:ln>
                <a:solidFill>
                  <a:schemeClr val="bg1"/>
                </a:solidFill>
                <a:effectLst/>
                <a:uLnTx/>
                <a:uFillTx/>
                <a:latin typeface="Calibri"/>
                <a:ea typeface="+mn-ea"/>
                <a:cs typeface="+mn-cs"/>
              </a:rPr>
              <a:t>Server Mode</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9F220D24-3C88-9461-A2E9-6E5D95D8E5B9}"/>
              </a:ext>
            </a:extLst>
          </p:cNvPr>
          <p:cNvSpPr/>
          <p:nvPr/>
        </p:nvSpPr>
        <p:spPr>
          <a:xfrm>
            <a:off x="706132" y="2093628"/>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7BD868D6-AA2A-7814-C367-353F8CA4C584}"/>
              </a:ext>
            </a:extLst>
          </p:cNvPr>
          <p:cNvCxnSpPr>
            <a:cxnSpLocks/>
            <a:stCxn id="18" idx="2"/>
            <a:endCxn id="21" idx="0"/>
          </p:cNvCxnSpPr>
          <p:nvPr/>
        </p:nvCxnSpPr>
        <p:spPr>
          <a:xfrm>
            <a:off x="3728292" y="3789286"/>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5B8B0EC-DC07-E129-4252-7EC9AD50F4C1}"/>
              </a:ext>
            </a:extLst>
          </p:cNvPr>
          <p:cNvCxnSpPr>
            <a:cxnSpLocks/>
          </p:cNvCxnSpPr>
          <p:nvPr/>
        </p:nvCxnSpPr>
        <p:spPr>
          <a:xfrm>
            <a:off x="2556088" y="4431457"/>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5D9D1298-AD52-931D-0BA2-6284682E9EFC}"/>
              </a:ext>
            </a:extLst>
          </p:cNvPr>
          <p:cNvSpPr/>
          <p:nvPr/>
        </p:nvSpPr>
        <p:spPr>
          <a:xfrm>
            <a:off x="822444" y="2471122"/>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2" name="Picture 2">
            <a:extLst>
              <a:ext uri="{FF2B5EF4-FFF2-40B4-BE49-F238E27FC236}">
                <a16:creationId xmlns:a16="http://schemas.microsoft.com/office/drawing/2014/main" id="{5AC3FF15-31AB-9AA0-DC51-B79D6FAD24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115" t="-3594" r="1880" b="3594"/>
          <a:stretch/>
        </p:blipFill>
        <p:spPr bwMode="auto">
          <a:xfrm>
            <a:off x="5460461" y="1864749"/>
            <a:ext cx="5711185" cy="327321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Left-Right 5">
            <a:extLst>
              <a:ext uri="{FF2B5EF4-FFF2-40B4-BE49-F238E27FC236}">
                <a16:creationId xmlns:a16="http://schemas.microsoft.com/office/drawing/2014/main" id="{3639D427-0C57-3368-FFAE-CE6857FE66E9}"/>
              </a:ext>
            </a:extLst>
          </p:cNvPr>
          <p:cNvSpPr/>
          <p:nvPr/>
        </p:nvSpPr>
        <p:spPr>
          <a:xfrm>
            <a:off x="4710223" y="4383932"/>
            <a:ext cx="789147" cy="342719"/>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62779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4213-996A-2DF6-FC98-59D36E91F67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098A5DB-1CE5-2029-0DBA-F95FFD0BE0EE}"/>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3BDAE159-D6EC-2FF2-EAA1-A82C6C84FCB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51565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A4A528-D79A-3B46-E531-CE0C09637DD1}"/>
              </a:ext>
            </a:extLst>
          </p:cNvPr>
          <p:cNvSpPr/>
          <p:nvPr/>
        </p:nvSpPr>
        <p:spPr>
          <a:xfrm>
            <a:off x="9157261" y="2958913"/>
            <a:ext cx="1355890" cy="1990304"/>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a:r>
              <a:rPr lang="en-US" sz="1600" b="1" dirty="0">
                <a:solidFill>
                  <a:srgbClr val="000000">
                    <a:lumMod val="75000"/>
                    <a:lumOff val="25000"/>
                  </a:srgbClr>
                </a:solidFill>
                <a:latin typeface="Arial" panose="020B0604020202020204"/>
              </a:rPr>
              <a:t>SoC</a:t>
            </a:r>
          </a:p>
        </p:txBody>
      </p:sp>
      <p:sp>
        <p:nvSpPr>
          <p:cNvPr id="8" name="Rectangle 7">
            <a:extLst>
              <a:ext uri="{FF2B5EF4-FFF2-40B4-BE49-F238E27FC236}">
                <a16:creationId xmlns:a16="http://schemas.microsoft.com/office/drawing/2014/main" id="{C0371C3B-1247-C70C-701D-0007BE434745}"/>
              </a:ext>
            </a:extLst>
          </p:cNvPr>
          <p:cNvSpPr/>
          <p:nvPr/>
        </p:nvSpPr>
        <p:spPr>
          <a:xfrm>
            <a:off x="5872077" y="3188262"/>
            <a:ext cx="1448299" cy="17609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377">
              <a:defRPr/>
            </a:pPr>
            <a:r>
              <a:rPr lang="en-US" b="1" dirty="0">
                <a:solidFill>
                  <a:srgbClr val="FFFFFF"/>
                </a:solidFill>
                <a:latin typeface="Calibri"/>
              </a:rPr>
              <a:t>GDB Server </a:t>
            </a:r>
            <a:r>
              <a:rPr lang="en-US" sz="1200" b="1" dirty="0">
                <a:solidFill>
                  <a:srgbClr val="FFFFFF"/>
                </a:solidFill>
                <a:latin typeface="Calibri"/>
              </a:rPr>
              <a:t>(i.e. </a:t>
            </a:r>
            <a:r>
              <a:rPr lang="en-US" sz="1200" b="1" dirty="0" err="1">
                <a:solidFill>
                  <a:srgbClr val="FFFFFF"/>
                </a:solidFill>
                <a:latin typeface="Calibri"/>
              </a:rPr>
              <a:t>pyOCD</a:t>
            </a:r>
            <a:r>
              <a:rPr lang="en-US" sz="1200" b="1" dirty="0">
                <a:solidFill>
                  <a:srgbClr val="FFFFFF"/>
                </a:solidFill>
                <a:latin typeface="Calibri"/>
              </a:rPr>
              <a:t>)</a:t>
            </a:r>
            <a:br>
              <a:rPr lang="en-US" sz="1400" dirty="0">
                <a:solidFill>
                  <a:srgbClr val="FFFFFF"/>
                </a:solidFill>
                <a:latin typeface="Calibri"/>
                <a:ea typeface="ＭＳ Ｐゴシック" panose="020B0600070205080204" pitchFamily="34" charset="-128"/>
              </a:rPr>
            </a:br>
            <a:br>
              <a:rPr lang="en-US" sz="1200" dirty="0">
                <a:solidFill>
                  <a:srgbClr val="FFFFFF"/>
                </a:solidFill>
                <a:latin typeface="Calibri"/>
                <a:ea typeface="ＭＳ Ｐゴシック" panose="020B0600070205080204" pitchFamily="34" charset="-128"/>
              </a:rPr>
            </a:br>
            <a:br>
              <a:rPr lang="en-US" sz="1400" dirty="0">
                <a:solidFill>
                  <a:srgbClr val="FFFFFF"/>
                </a:solidFill>
                <a:latin typeface="Calibri"/>
                <a:ea typeface="ＭＳ Ｐゴシック" panose="020B0600070205080204" pitchFamily="34" charset="-128"/>
              </a:rPr>
            </a:br>
            <a:br>
              <a:rPr lang="en-US" sz="1400" dirty="0">
                <a:solidFill>
                  <a:srgbClr val="FFFFFF"/>
                </a:solidFill>
                <a:latin typeface="Calibri"/>
                <a:ea typeface="ＭＳ Ｐゴシック" panose="020B0600070205080204" pitchFamily="34" charset="-128"/>
              </a:rPr>
            </a:br>
            <a:br>
              <a:rPr lang="en-US" sz="1400" dirty="0">
                <a:solidFill>
                  <a:srgbClr val="FFFFFF"/>
                </a:solidFill>
                <a:latin typeface="Calibri"/>
                <a:ea typeface="ＭＳ Ｐゴシック" panose="020B0600070205080204" pitchFamily="34" charset="-128"/>
              </a:rPr>
            </a:br>
            <a:br>
              <a:rPr lang="en-US" sz="800" dirty="0">
                <a:solidFill>
                  <a:srgbClr val="FFFFFF"/>
                </a:solidFill>
                <a:latin typeface="Calibri"/>
                <a:ea typeface="ＭＳ Ｐゴシック" panose="020B0600070205080204" pitchFamily="34" charset="-128"/>
              </a:rPr>
            </a:br>
            <a:endParaRPr lang="en-US" sz="1100" dirty="0">
              <a:solidFill>
                <a:srgbClr val="FFFFFF"/>
              </a:solidFill>
              <a:latin typeface="Calibri"/>
              <a:ea typeface="ＭＳ Ｐゴシック" panose="020B0600070205080204" pitchFamily="34" charset="-128"/>
            </a:endParaRPr>
          </a:p>
        </p:txBody>
      </p:sp>
      <p:pic>
        <p:nvPicPr>
          <p:cNvPr id="9" name="Picture 2" descr="pyOCD">
            <a:extLst>
              <a:ext uri="{FF2B5EF4-FFF2-40B4-BE49-F238E27FC236}">
                <a16:creationId xmlns:a16="http://schemas.microsoft.com/office/drawing/2014/main" id="{3C4F4F3E-613E-79A9-4048-E5C23B908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1061" y="3882517"/>
            <a:ext cx="691016" cy="91150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0825710-F815-4E38-A026-6EE85CF2AA87}"/>
              </a:ext>
            </a:extLst>
          </p:cNvPr>
          <p:cNvSpPr txBox="1"/>
          <p:nvPr/>
        </p:nvSpPr>
        <p:spPr>
          <a:xfrm>
            <a:off x="7697361" y="3419562"/>
            <a:ext cx="818147" cy="290849"/>
          </a:xfrm>
          <a:prstGeom prst="rect">
            <a:avLst/>
          </a:prstGeom>
          <a:noFill/>
        </p:spPr>
        <p:txBody>
          <a:bodyPr wrap="square" lIns="0" tIns="0" rIns="0" bIns="0" rtlCol="0">
            <a:spAutoFit/>
          </a:bodyPr>
          <a:lstStyle/>
          <a:p>
            <a:pPr defTabSz="914377">
              <a:lnSpc>
                <a:spcPct val="90000"/>
              </a:lnSpc>
              <a:spcAft>
                <a:spcPts val="600"/>
              </a:spcAft>
            </a:pPr>
            <a:endParaRPr lang="en-US" sz="2100" err="1">
              <a:solidFill>
                <a:srgbClr val="080023"/>
              </a:solidFill>
            </a:endParaRPr>
          </a:p>
        </p:txBody>
      </p:sp>
      <p:sp>
        <p:nvSpPr>
          <p:cNvPr id="14" name="Rectangle 13">
            <a:extLst>
              <a:ext uri="{FF2B5EF4-FFF2-40B4-BE49-F238E27FC236}">
                <a16:creationId xmlns:a16="http://schemas.microsoft.com/office/drawing/2014/main" id="{5A4CE559-9FF2-FA9B-0551-E1F493845107}"/>
              </a:ext>
            </a:extLst>
          </p:cNvPr>
          <p:cNvSpPr/>
          <p:nvPr/>
        </p:nvSpPr>
        <p:spPr>
          <a:xfrm>
            <a:off x="7603141" y="3470606"/>
            <a:ext cx="914400" cy="1195456"/>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333" b="1" dirty="0">
                <a:solidFill>
                  <a:srgbClr val="FFFFFF"/>
                </a:solidFill>
                <a:latin typeface="Arial" panose="020B0604020202020204"/>
              </a:rPr>
              <a:t>Debug</a:t>
            </a:r>
            <a:br>
              <a:rPr lang="en-US" sz="1333" b="1" dirty="0">
                <a:solidFill>
                  <a:srgbClr val="FFFFFF"/>
                </a:solidFill>
                <a:latin typeface="Arial" panose="020B0604020202020204"/>
              </a:rPr>
            </a:br>
            <a:r>
              <a:rPr lang="en-US" sz="1333" b="1" dirty="0">
                <a:solidFill>
                  <a:srgbClr val="FFFFFF"/>
                </a:solidFill>
                <a:latin typeface="Arial" panose="020B0604020202020204"/>
              </a:rPr>
              <a:t>Adapter</a:t>
            </a:r>
            <a:br>
              <a:rPr lang="en-US" sz="1100" dirty="0">
                <a:solidFill>
                  <a:srgbClr val="FFFFFF"/>
                </a:solidFill>
                <a:latin typeface="Arial" panose="020B0604020202020204"/>
              </a:rPr>
            </a:br>
            <a:br>
              <a:rPr lang="en-US" sz="1100" dirty="0">
                <a:solidFill>
                  <a:srgbClr val="FFFFFF"/>
                </a:solidFill>
                <a:latin typeface="Arial" panose="020B0604020202020204"/>
              </a:rPr>
            </a:br>
            <a:r>
              <a:rPr lang="en-US" sz="900" dirty="0">
                <a:solidFill>
                  <a:srgbClr val="FFFFFF"/>
                </a:solidFill>
                <a:latin typeface="Arial" panose="020B0604020202020204"/>
              </a:rPr>
              <a:t>CMSIS-DAP</a:t>
            </a:r>
            <a:br>
              <a:rPr lang="en-US" sz="900" dirty="0">
                <a:solidFill>
                  <a:srgbClr val="FFFFFF"/>
                </a:solidFill>
                <a:latin typeface="Arial" panose="020B0604020202020204"/>
              </a:rPr>
            </a:br>
            <a:r>
              <a:rPr lang="en-US" sz="900" dirty="0">
                <a:solidFill>
                  <a:srgbClr val="FFFFFF"/>
                </a:solidFill>
                <a:latin typeface="Arial" panose="020B0604020202020204"/>
              </a:rPr>
              <a:t>JLink</a:t>
            </a:r>
          </a:p>
          <a:p>
            <a:pPr algn="ctr" defTabSz="914377"/>
            <a:r>
              <a:rPr lang="en-US" sz="900" dirty="0">
                <a:solidFill>
                  <a:srgbClr val="FFFFFF"/>
                </a:solidFill>
                <a:latin typeface="Arial" panose="020B0604020202020204"/>
              </a:rPr>
              <a:t>Etc.</a:t>
            </a:r>
          </a:p>
        </p:txBody>
      </p:sp>
      <p:sp>
        <p:nvSpPr>
          <p:cNvPr id="15" name="Arrow: Left-Right 14">
            <a:extLst>
              <a:ext uri="{FF2B5EF4-FFF2-40B4-BE49-F238E27FC236}">
                <a16:creationId xmlns:a16="http://schemas.microsoft.com/office/drawing/2014/main" id="{EAD669FD-46B8-13A6-EC09-951D9AC1193A}"/>
              </a:ext>
            </a:extLst>
          </p:cNvPr>
          <p:cNvSpPr/>
          <p:nvPr/>
        </p:nvSpPr>
        <p:spPr>
          <a:xfrm>
            <a:off x="4584970" y="3524767"/>
            <a:ext cx="1287107" cy="222797"/>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16" name="Arrow: Left-Right 15">
            <a:extLst>
              <a:ext uri="{FF2B5EF4-FFF2-40B4-BE49-F238E27FC236}">
                <a16:creationId xmlns:a16="http://schemas.microsoft.com/office/drawing/2014/main" id="{66811E79-4F91-BDAB-18A8-1020461B7C05}"/>
              </a:ext>
            </a:extLst>
          </p:cNvPr>
          <p:cNvSpPr/>
          <p:nvPr/>
        </p:nvSpPr>
        <p:spPr>
          <a:xfrm>
            <a:off x="8514956" y="3980519"/>
            <a:ext cx="642305" cy="158344"/>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19" name="Rectangle 18">
            <a:extLst>
              <a:ext uri="{FF2B5EF4-FFF2-40B4-BE49-F238E27FC236}">
                <a16:creationId xmlns:a16="http://schemas.microsoft.com/office/drawing/2014/main" id="{6BA8C1E8-F8CC-D94C-07CE-489F50C3A18E}"/>
              </a:ext>
            </a:extLst>
          </p:cNvPr>
          <p:cNvSpPr/>
          <p:nvPr/>
        </p:nvSpPr>
        <p:spPr>
          <a:xfrm>
            <a:off x="9273741" y="4138865"/>
            <a:ext cx="1108707" cy="605017"/>
          </a:xfrm>
          <a:prstGeom prst="rect">
            <a:avLst/>
          </a:prstGeom>
          <a:solidFill>
            <a:srgbClr val="6E2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Arial" panose="020B0604020202020204"/>
              </a:rPr>
              <a:t>Cortex</a:t>
            </a:r>
            <a:br>
              <a:rPr lang="en-US" sz="1400" dirty="0">
                <a:solidFill>
                  <a:srgbClr val="FFFFFF"/>
                </a:solidFill>
                <a:latin typeface="Arial" panose="020B0604020202020204"/>
              </a:rPr>
            </a:br>
            <a:r>
              <a:rPr lang="en-US" sz="1050" dirty="0">
                <a:solidFill>
                  <a:srgbClr val="FFFFFF"/>
                </a:solidFill>
                <a:latin typeface="Arial" panose="020B0604020202020204"/>
              </a:rPr>
              <a:t>Processor</a:t>
            </a:r>
            <a:br>
              <a:rPr lang="en-US" sz="1050" dirty="0">
                <a:solidFill>
                  <a:srgbClr val="FFFFFF"/>
                </a:solidFill>
                <a:latin typeface="Arial" panose="020B0604020202020204"/>
              </a:rPr>
            </a:br>
            <a:r>
              <a:rPr lang="en-US" sz="1050" dirty="0">
                <a:solidFill>
                  <a:srgbClr val="FFFFFF"/>
                </a:solidFill>
                <a:latin typeface="Arial" panose="020B0604020202020204"/>
              </a:rPr>
              <a:t>core #2</a:t>
            </a:r>
            <a:endParaRPr lang="en-US" sz="1200" dirty="0">
              <a:solidFill>
                <a:srgbClr val="FFFFFF"/>
              </a:solidFill>
              <a:latin typeface="Arial" panose="020B0604020202020204"/>
            </a:endParaRPr>
          </a:p>
        </p:txBody>
      </p:sp>
      <p:sp>
        <p:nvSpPr>
          <p:cNvPr id="20" name="Rectangle 19">
            <a:extLst>
              <a:ext uri="{FF2B5EF4-FFF2-40B4-BE49-F238E27FC236}">
                <a16:creationId xmlns:a16="http://schemas.microsoft.com/office/drawing/2014/main" id="{0A22A9A5-953B-9AD4-FFB1-C7B9FAEC78E2}"/>
              </a:ext>
            </a:extLst>
          </p:cNvPr>
          <p:cNvSpPr/>
          <p:nvPr/>
        </p:nvSpPr>
        <p:spPr>
          <a:xfrm>
            <a:off x="9273741" y="3349149"/>
            <a:ext cx="1108707" cy="605017"/>
          </a:xfrm>
          <a:prstGeom prst="rect">
            <a:avLst/>
          </a:prstGeom>
          <a:solidFill>
            <a:srgbClr val="6E2F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Arial" panose="020B0604020202020204"/>
              </a:rPr>
              <a:t>Cortex</a:t>
            </a:r>
            <a:br>
              <a:rPr lang="en-US" sz="1400" dirty="0">
                <a:solidFill>
                  <a:srgbClr val="FFFFFF"/>
                </a:solidFill>
                <a:latin typeface="Arial" panose="020B0604020202020204"/>
              </a:rPr>
            </a:br>
            <a:r>
              <a:rPr lang="en-US" sz="1050" dirty="0">
                <a:solidFill>
                  <a:srgbClr val="FFFFFF"/>
                </a:solidFill>
                <a:latin typeface="Arial" panose="020B0604020202020204"/>
              </a:rPr>
              <a:t>Processor</a:t>
            </a:r>
            <a:br>
              <a:rPr lang="en-US" sz="1050" dirty="0">
                <a:solidFill>
                  <a:srgbClr val="FFFFFF"/>
                </a:solidFill>
                <a:latin typeface="Arial" panose="020B0604020202020204"/>
              </a:rPr>
            </a:br>
            <a:r>
              <a:rPr lang="en-US" sz="1050" dirty="0">
                <a:solidFill>
                  <a:srgbClr val="FFFFFF"/>
                </a:solidFill>
                <a:latin typeface="Arial" panose="020B0604020202020204"/>
              </a:rPr>
              <a:t>core #1</a:t>
            </a:r>
            <a:endParaRPr lang="en-US" sz="1200" dirty="0">
              <a:solidFill>
                <a:srgbClr val="FFFFFF"/>
              </a:solidFill>
              <a:latin typeface="Arial" panose="020B0604020202020204"/>
            </a:endParaRPr>
          </a:p>
        </p:txBody>
      </p:sp>
      <p:sp>
        <p:nvSpPr>
          <p:cNvPr id="23" name="TextBox 22">
            <a:extLst>
              <a:ext uri="{FF2B5EF4-FFF2-40B4-BE49-F238E27FC236}">
                <a16:creationId xmlns:a16="http://schemas.microsoft.com/office/drawing/2014/main" id="{6B7BE9CA-350C-0C2D-0254-63AB02A90BC4}"/>
              </a:ext>
            </a:extLst>
          </p:cNvPr>
          <p:cNvSpPr txBox="1"/>
          <p:nvPr/>
        </p:nvSpPr>
        <p:spPr>
          <a:xfrm>
            <a:off x="8632389" y="3872417"/>
            <a:ext cx="391887" cy="401648"/>
          </a:xfrm>
          <a:prstGeom prst="rect">
            <a:avLst/>
          </a:prstGeom>
          <a:noFill/>
        </p:spPr>
        <p:txBody>
          <a:bodyPr wrap="square" lIns="0" tIns="0" rIns="0" bIns="0" rtlCol="0">
            <a:spAutoFit/>
          </a:bodyPr>
          <a:lstStyle/>
          <a:p>
            <a:pPr algn="ctr" defTabSz="914377">
              <a:lnSpc>
                <a:spcPct val="90000"/>
              </a:lnSpc>
              <a:spcAft>
                <a:spcPts val="600"/>
              </a:spcAft>
            </a:pPr>
            <a:r>
              <a:rPr lang="en-US" sz="1100">
                <a:solidFill>
                  <a:srgbClr val="080023"/>
                </a:solidFill>
              </a:rPr>
              <a:t>JTAG</a:t>
            </a:r>
            <a:br>
              <a:rPr lang="en-US" sz="1100">
                <a:solidFill>
                  <a:srgbClr val="080023"/>
                </a:solidFill>
              </a:rPr>
            </a:br>
            <a:br>
              <a:rPr lang="en-US" sz="700">
                <a:solidFill>
                  <a:srgbClr val="080023"/>
                </a:solidFill>
              </a:rPr>
            </a:br>
            <a:r>
              <a:rPr lang="en-US" sz="1100">
                <a:solidFill>
                  <a:srgbClr val="080023"/>
                </a:solidFill>
              </a:rPr>
              <a:t>SWD</a:t>
            </a:r>
          </a:p>
        </p:txBody>
      </p:sp>
      <p:sp>
        <p:nvSpPr>
          <p:cNvPr id="57" name="Arrow: Left-Right 56">
            <a:extLst>
              <a:ext uri="{FF2B5EF4-FFF2-40B4-BE49-F238E27FC236}">
                <a16:creationId xmlns:a16="http://schemas.microsoft.com/office/drawing/2014/main" id="{20921708-41C9-80EE-E0D0-291616D3EAE1}"/>
              </a:ext>
            </a:extLst>
          </p:cNvPr>
          <p:cNvSpPr/>
          <p:nvPr/>
        </p:nvSpPr>
        <p:spPr>
          <a:xfrm>
            <a:off x="7314072" y="3985207"/>
            <a:ext cx="286723" cy="158343"/>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58" name="TextBox 57">
            <a:extLst>
              <a:ext uri="{FF2B5EF4-FFF2-40B4-BE49-F238E27FC236}">
                <a16:creationId xmlns:a16="http://schemas.microsoft.com/office/drawing/2014/main" id="{EF592FD1-9FEA-B3DD-72DF-0BC6233217DF}"/>
              </a:ext>
            </a:extLst>
          </p:cNvPr>
          <p:cNvSpPr txBox="1"/>
          <p:nvPr/>
        </p:nvSpPr>
        <p:spPr>
          <a:xfrm>
            <a:off x="4727358" y="3428525"/>
            <a:ext cx="1125483" cy="429348"/>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080023"/>
                </a:solidFill>
              </a:rPr>
              <a:t>GDB Server Port</a:t>
            </a:r>
            <a:br>
              <a:rPr lang="en-US" sz="1100" dirty="0">
                <a:solidFill>
                  <a:srgbClr val="080023"/>
                </a:solidFill>
              </a:rPr>
            </a:br>
            <a:br>
              <a:rPr lang="en-US" sz="900" dirty="0">
                <a:solidFill>
                  <a:srgbClr val="080023"/>
                </a:solidFill>
              </a:rPr>
            </a:br>
            <a:r>
              <a:rPr lang="en-US" sz="1100" dirty="0">
                <a:solidFill>
                  <a:srgbClr val="080023"/>
                </a:solidFill>
              </a:rPr>
              <a:t>Processor core #1</a:t>
            </a:r>
          </a:p>
        </p:txBody>
      </p:sp>
      <p:sp>
        <p:nvSpPr>
          <p:cNvPr id="59" name="Arrow: Left-Right 58">
            <a:extLst>
              <a:ext uri="{FF2B5EF4-FFF2-40B4-BE49-F238E27FC236}">
                <a16:creationId xmlns:a16="http://schemas.microsoft.com/office/drawing/2014/main" id="{036E9F18-7BFD-443C-D8DC-D0C9CC06C7D8}"/>
              </a:ext>
            </a:extLst>
          </p:cNvPr>
          <p:cNvSpPr/>
          <p:nvPr/>
        </p:nvSpPr>
        <p:spPr>
          <a:xfrm>
            <a:off x="4593466" y="4212925"/>
            <a:ext cx="1287107" cy="222797"/>
          </a:xfrm>
          <a:prstGeom prst="lef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a:solidFill>
                <a:srgbClr val="FFFFFF"/>
              </a:solidFill>
              <a:latin typeface="Arial" panose="020B0604020202020204"/>
            </a:endParaRPr>
          </a:p>
        </p:txBody>
      </p:sp>
      <p:sp>
        <p:nvSpPr>
          <p:cNvPr id="60" name="TextBox 59">
            <a:extLst>
              <a:ext uri="{FF2B5EF4-FFF2-40B4-BE49-F238E27FC236}">
                <a16:creationId xmlns:a16="http://schemas.microsoft.com/office/drawing/2014/main" id="{B5E2DE4D-4B48-6508-095B-9E76893A5F09}"/>
              </a:ext>
            </a:extLst>
          </p:cNvPr>
          <p:cNvSpPr txBox="1"/>
          <p:nvPr/>
        </p:nvSpPr>
        <p:spPr>
          <a:xfrm>
            <a:off x="4735854" y="4109649"/>
            <a:ext cx="1125483" cy="429348"/>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080023"/>
                </a:solidFill>
              </a:rPr>
              <a:t>GDB Server Port</a:t>
            </a:r>
            <a:br>
              <a:rPr lang="en-US" sz="1100" dirty="0">
                <a:solidFill>
                  <a:srgbClr val="080023"/>
                </a:solidFill>
              </a:rPr>
            </a:br>
            <a:br>
              <a:rPr lang="en-US" sz="900" dirty="0">
                <a:solidFill>
                  <a:srgbClr val="080023"/>
                </a:solidFill>
              </a:rPr>
            </a:br>
            <a:r>
              <a:rPr lang="en-US" sz="1100" dirty="0">
                <a:solidFill>
                  <a:srgbClr val="080023"/>
                </a:solidFill>
              </a:rPr>
              <a:t>Processor core #2</a:t>
            </a:r>
          </a:p>
        </p:txBody>
      </p:sp>
      <p:sp>
        <p:nvSpPr>
          <p:cNvPr id="68" name="Content Placeholder 5">
            <a:extLst>
              <a:ext uri="{FF2B5EF4-FFF2-40B4-BE49-F238E27FC236}">
                <a16:creationId xmlns:a16="http://schemas.microsoft.com/office/drawing/2014/main" id="{D2DA5E8E-A5DF-5471-901C-48125C0EA6C9}"/>
              </a:ext>
            </a:extLst>
          </p:cNvPr>
          <p:cNvSpPr>
            <a:spLocks noGrp="1"/>
          </p:cNvSpPr>
          <p:nvPr>
            <p:ph idx="1"/>
          </p:nvPr>
        </p:nvSpPr>
        <p:spPr>
          <a:xfrm>
            <a:off x="4727359" y="2958913"/>
            <a:ext cx="4475116" cy="325447"/>
          </a:xfrm>
        </p:spPr>
        <p:txBody>
          <a:bodyPr/>
          <a:lstStyle/>
          <a:p>
            <a:pPr marL="0" indent="0">
              <a:buNone/>
            </a:pPr>
            <a:r>
              <a:rPr lang="en-US" sz="1200" i="1" dirty="0"/>
              <a:t>Each processor core is assigned to one GDB Server Port</a:t>
            </a:r>
          </a:p>
        </p:txBody>
      </p:sp>
      <p:sp>
        <p:nvSpPr>
          <p:cNvPr id="7" name="Content Placeholder 5">
            <a:extLst>
              <a:ext uri="{FF2B5EF4-FFF2-40B4-BE49-F238E27FC236}">
                <a16:creationId xmlns:a16="http://schemas.microsoft.com/office/drawing/2014/main" id="{A819C811-A19E-25E3-FDF4-CBDDEA78C006}"/>
              </a:ext>
            </a:extLst>
          </p:cNvPr>
          <p:cNvSpPr txBox="1">
            <a:spLocks/>
          </p:cNvSpPr>
          <p:nvPr/>
        </p:nvSpPr>
        <p:spPr>
          <a:xfrm>
            <a:off x="5158660" y="996906"/>
            <a:ext cx="3732669" cy="69064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rgbClr val="6E2FF1"/>
              </a:buClr>
              <a:buSzPct val="80000"/>
              <a:buFont typeface="Arial" panose="020B0604020202020204" pitchFamily="34" charset="0"/>
              <a:buChar char="•"/>
              <a:defRPr sz="2000" b="0" i="0" kern="1200">
                <a:solidFill>
                  <a:schemeClr val="tx1"/>
                </a:solidFill>
                <a:latin typeface="Arial" panose="020B0604020202020204" pitchFamily="34" charset="0"/>
                <a:ea typeface="ＭＳ Ｐゴシック" charset="0"/>
                <a:cs typeface="Arial" panose="020B0604020202020204" pitchFamily="34" charset="0"/>
              </a:defRPr>
            </a:lvl1pPr>
            <a:lvl2pPr marL="672783" indent="-16668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800" b="0" i="0" kern="1200">
                <a:solidFill>
                  <a:schemeClr val="tx1"/>
                </a:solidFill>
                <a:latin typeface="Arial" panose="020B0604020202020204" pitchFamily="34" charset="0"/>
                <a:ea typeface="ＭＳ Ｐゴシック" charset="0"/>
                <a:cs typeface="Arial" panose="020B0604020202020204" pitchFamily="34" charset="0"/>
              </a:defRPr>
            </a:lvl2pPr>
            <a:lvl3pPr marL="947103" indent="-16668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3pPr>
            <a:lvl4pPr marL="1293178" indent="-173038"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4pPr>
            <a:lvl5pPr marL="1518603" indent="-168275" algn="l" rtl="0" eaLnBrk="1" fontAlgn="base" hangingPunct="1">
              <a:lnSpc>
                <a:spcPct val="100000"/>
              </a:lnSpc>
              <a:spcBef>
                <a:spcPts val="0"/>
              </a:spcBef>
              <a:spcAft>
                <a:spcPts val="0"/>
              </a:spcAft>
              <a:buClr>
                <a:srgbClr val="6E2FF1"/>
              </a:buClr>
              <a:buSzPct val="80000"/>
              <a:buFont typeface="Arial" panose="020B0604020202020204" pitchFamily="34" charset="0"/>
              <a:buChar char="•"/>
              <a:defRPr sz="1600" b="0" i="0" kern="1200">
                <a:solidFill>
                  <a:schemeClr val="tx1"/>
                </a:solidFill>
                <a:latin typeface="Arial" panose="020B0604020202020204" pitchFamily="34" charset="0"/>
                <a:ea typeface="ＭＳ Ｐゴシック" charset="0"/>
                <a:cs typeface="Arial" panose="020B0604020202020204" pitchFamily="34" charset="0"/>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377">
              <a:buNone/>
            </a:pPr>
            <a:endParaRPr lang="en-US" sz="1400" i="1">
              <a:solidFill>
                <a:srgbClr val="000000"/>
              </a:solidFill>
            </a:endParaRPr>
          </a:p>
        </p:txBody>
      </p:sp>
    </p:spTree>
    <p:extLst>
      <p:ext uri="{BB962C8B-B14F-4D97-AF65-F5344CB8AC3E}">
        <p14:creationId xmlns:p14="http://schemas.microsoft.com/office/powerpoint/2010/main" val="145192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ags/tag4.xml><?xml version="1.0" encoding="utf-8"?>
<p:tagLst xmlns:a="http://schemas.openxmlformats.org/drawingml/2006/main" xmlns:r="http://schemas.openxmlformats.org/officeDocument/2006/relationships" xmlns:p="http://schemas.openxmlformats.org/presentationml/2006/main">
  <p:tag name="TIMING" val="|121.7|59.4"/>
</p:tagLst>
</file>

<file path=ppt/tags/tag5.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6308</TotalTime>
  <Words>9143</Words>
  <Application>Microsoft Office PowerPoint</Application>
  <PresentationFormat>Widescreen</PresentationFormat>
  <Paragraphs>1272</Paragraphs>
  <Slides>63</Slides>
  <Notes>30</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lpstr>PowerPoint Presentation</vt:lpstr>
      <vt:lpstr>PowerPoint Presentation</vt:lpstr>
      <vt:lpstr>Using Layers for Middleware Examples</vt:lpstr>
      <vt:lpstr>Using Layers for test automation</vt:lpstr>
      <vt:lpstr>Using Layers to add Hardware Shields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78</cp:revision>
  <dcterms:created xsi:type="dcterms:W3CDTF">2021-11-12T09:09:53Z</dcterms:created>
  <dcterms:modified xsi:type="dcterms:W3CDTF">2025-05-14T15:11:22Z</dcterms:modified>
</cp:coreProperties>
</file>