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comment1.xml" ContentType="application/vnd.openxmlformats-officedocument.presentationml.comments+xml"/>
  <Override PartName="/ppt/comments/comment2.xml" ContentType="application/vnd.openxmlformats-officedocument.presentationml.comment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43"/>
  </p:notesMasterIdLst>
  <p:handoutMasterIdLst>
    <p:handoutMasterId r:id="rId44"/>
  </p:handoutMasterIdLst>
  <p:sldIdLst>
    <p:sldId id="2145705747" r:id="rId2"/>
    <p:sldId id="345" r:id="rId3"/>
    <p:sldId id="14966" r:id="rId4"/>
    <p:sldId id="2123260239" r:id="rId5"/>
    <p:sldId id="2147376045" r:id="rId6"/>
    <p:sldId id="2123260240" r:id="rId7"/>
    <p:sldId id="2123260241" r:id="rId8"/>
    <p:sldId id="14964" r:id="rId9"/>
    <p:sldId id="2147376043" r:id="rId10"/>
    <p:sldId id="2147376044" r:id="rId11"/>
    <p:sldId id="14961" r:id="rId12"/>
    <p:sldId id="14942" r:id="rId13"/>
    <p:sldId id="14535" r:id="rId14"/>
    <p:sldId id="2123260222" r:id="rId15"/>
    <p:sldId id="2147376041" r:id="rId16"/>
    <p:sldId id="2147376042" r:id="rId17"/>
    <p:sldId id="14965" r:id="rId18"/>
    <p:sldId id="2123260230" r:id="rId19"/>
    <p:sldId id="2123260194" r:id="rId20"/>
    <p:sldId id="2123260231" r:id="rId21"/>
    <p:sldId id="2123260234" r:id="rId22"/>
    <p:sldId id="2123260235" r:id="rId23"/>
    <p:sldId id="2123260237" r:id="rId24"/>
    <p:sldId id="2123260238" r:id="rId25"/>
    <p:sldId id="2123260232" r:id="rId26"/>
    <p:sldId id="2123260236" r:id="rId27"/>
    <p:sldId id="2123260242" r:id="rId28"/>
    <p:sldId id="2147376040" r:id="rId29"/>
    <p:sldId id="2147376046" r:id="rId30"/>
    <p:sldId id="435" r:id="rId31"/>
    <p:sldId id="2147376047" r:id="rId32"/>
    <p:sldId id="2147376048" r:id="rId33"/>
    <p:sldId id="439" r:id="rId34"/>
    <p:sldId id="440" r:id="rId35"/>
    <p:sldId id="437" r:id="rId36"/>
    <p:sldId id="429" r:id="rId37"/>
    <p:sldId id="441" r:id="rId38"/>
    <p:sldId id="436" r:id="rId39"/>
    <p:sldId id="430" r:id="rId40"/>
    <p:sldId id="438" r:id="rId41"/>
    <p:sldId id="428"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tefano Cadario" initials="SC" lastIdx="1" clrIdx="0">
    <p:extLst>
      <p:ext uri="{19B8F6BF-5375-455C-9EA6-DF929625EA0E}">
        <p15:presenceInfo xmlns:p15="http://schemas.microsoft.com/office/powerpoint/2012/main" userId="S::Stefano.Cadario@arm.com::80442c5e-a86e-4e3c-a034-07962a038ecc" providerId="AD"/>
      </p:ext>
    </p:extLst>
  </p:cmAuthor>
  <p:cmAuthor id="2" name="Barbara Bengyel" initials="BB" lastIdx="1" clrIdx="1">
    <p:extLst>
      <p:ext uri="{19B8F6BF-5375-455C-9EA6-DF929625EA0E}">
        <p15:presenceInfo xmlns:p15="http://schemas.microsoft.com/office/powerpoint/2012/main" userId="S::barbara.bengyel@arm.com::e8b45ead-9f84-4a51-9340-10c649ecd501" providerId="AD"/>
      </p:ext>
    </p:extLst>
  </p:cmAuthor>
  <p:cmAuthor id="3" name="Joachim Krech" initials="JK" lastIdx="1" clrIdx="2">
    <p:extLst>
      <p:ext uri="{19B8F6BF-5375-455C-9EA6-DF929625EA0E}">
        <p15:presenceInfo xmlns:p15="http://schemas.microsoft.com/office/powerpoint/2012/main" userId="S::Joachim.Krech@arm.com::6c90bbe8-e19a-475d-8c2c-8397cc37154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91BD"/>
    <a:srgbClr val="FFC7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85" autoAdjust="0"/>
    <p:restoredTop sz="94660"/>
  </p:normalViewPr>
  <p:slideViewPr>
    <p:cSldViewPr snapToGrid="0" showGuides="1">
      <p:cViewPr varScale="1">
        <p:scale>
          <a:sx n="98" d="100"/>
          <a:sy n="98" d="100"/>
        </p:scale>
        <p:origin x="78" y="912"/>
      </p:cViewPr>
      <p:guideLst>
        <p:guide orient="horz" pos="2160"/>
        <p:guide pos="3840"/>
      </p:guideLst>
    </p:cSldViewPr>
  </p:slideViewPr>
  <p:notesTextViewPr>
    <p:cViewPr>
      <p:scale>
        <a:sx n="3" d="2"/>
        <a:sy n="3" d="2"/>
      </p:scale>
      <p:origin x="0" y="0"/>
    </p:cViewPr>
  </p:notesTextViewPr>
  <p:notesViewPr>
    <p:cSldViewPr snapToGrid="0" showGuides="1">
      <p:cViewPr varScale="1">
        <p:scale>
          <a:sx n="120" d="100"/>
          <a:sy n="120" d="100"/>
        </p:scale>
        <p:origin x="4962" y="12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heme" Target="theme/theme1.xml"/><Relationship Id="rId8" Type="http://schemas.openxmlformats.org/officeDocument/2006/relationships/slide" Target="slides/slide7.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09-27T16:35:28.195" idx="1">
    <p:pos x="4114" y="197"/>
    <p:text>Can say "from Virtual to Physical Hardware" as the concept has been introduced already</p:text>
    <p:extLst>
      <p:ext uri="{C676402C-5697-4E1C-873F-D02D1690AC5C}">
        <p15:threadingInfo xmlns:p15="http://schemas.microsoft.com/office/powerpoint/2012/main" timeZoneBias="420"/>
      </p:ext>
    </p:extLst>
  </p:cm>
  <p:cm authorId="2" dt="2021-09-30T16:00:13.255" idx="1">
    <p:pos x="4114" y="293"/>
    <p:text>Done</p:text>
    <p:extLst>
      <p:ext uri="{C676402C-5697-4E1C-873F-D02D1690AC5C}">
        <p15:threadingInfo xmlns:p15="http://schemas.microsoft.com/office/powerpoint/2012/main" timeZoneBias="-60">
          <p15:parentCm authorId="1" idx="1"/>
        </p15:threadingInfo>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3" dt="2021-12-09T08:27:20.891" idx="1">
    <p:pos x="3747" y="626"/>
    <p:text>also independently maintained? Does that mean the solution could reference a repository and retain tag/version information?</p:text>
    <p:extLst>
      <p:ext uri="{C676402C-5697-4E1C-873F-D02D1690AC5C}">
        <p15:threadingInfo xmlns:p15="http://schemas.microsoft.com/office/powerpoint/2012/main" timeZoneBias="-6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1A3C70E-54AD-4107-B38D-530E18B05AE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ABB342A8-7A12-4C03-B162-F43C14419A5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08FFADC-39A7-449E-8C68-8776E6FB3C1A}" type="datetimeFigureOut">
              <a:rPr lang="en-GB" smtClean="0"/>
              <a:t>07/11/2023</a:t>
            </a:fld>
            <a:endParaRPr lang="en-GB"/>
          </a:p>
        </p:txBody>
      </p:sp>
      <p:sp>
        <p:nvSpPr>
          <p:cNvPr id="4" name="Footer Placeholder 3">
            <a:extLst>
              <a:ext uri="{FF2B5EF4-FFF2-40B4-BE49-F238E27FC236}">
                <a16:creationId xmlns:a16="http://schemas.microsoft.com/office/drawing/2014/main" id="{E4AD25A0-15E5-4BF6-9F32-8BD4E1DF518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35038C07-F7C1-4141-BF59-1847AE735BD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0C69231-AFE2-4330-AF6B-EEB343F99539}" type="slidenum">
              <a:rPr lang="en-GB" smtClean="0"/>
              <a:t>‹#›</a:t>
            </a:fld>
            <a:endParaRPr lang="en-GB"/>
          </a:p>
        </p:txBody>
      </p:sp>
    </p:spTree>
    <p:extLst>
      <p:ext uri="{BB962C8B-B14F-4D97-AF65-F5344CB8AC3E}">
        <p14:creationId xmlns:p14="http://schemas.microsoft.com/office/powerpoint/2010/main" val="6554614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B9BAAB-B703-4BB5-9D08-B460FC03C23A}" type="datetimeFigureOut">
              <a:rPr lang="en-GB" smtClean="0"/>
              <a:t>07/11/2023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766A5B-B69C-40C5-853F-D27DDBF34364}" type="slidenum">
              <a:rPr lang="en-GB" smtClean="0"/>
              <a:t>‹#›</a:t>
            </a:fld>
            <a:endParaRPr lang="en-GB"/>
          </a:p>
        </p:txBody>
      </p:sp>
    </p:spTree>
    <p:extLst>
      <p:ext uri="{BB962C8B-B14F-4D97-AF65-F5344CB8AC3E}">
        <p14:creationId xmlns:p14="http://schemas.microsoft.com/office/powerpoint/2010/main" val="18713027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mailto:pbeckmann@dspconcepts.com" TargetMode="External"/><Relationship Id="rId2" Type="http://schemas.openxmlformats.org/officeDocument/2006/relationships/slide" Target="../slides/slide11.xml"/><Relationship Id="rId1" Type="http://schemas.openxmlformats.org/officeDocument/2006/relationships/notesMaster" Target="../notesMasters/notesMaster1.xml"/><Relationship Id="rId4" Type="http://schemas.openxmlformats.org/officeDocument/2006/relationships/hyperlink" Target="mailto:Reinhard.Keil@arm.com"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mailto:pbeckmann@dspconcepts.com" TargetMode="External"/><Relationship Id="rId2" Type="http://schemas.openxmlformats.org/officeDocument/2006/relationships/slide" Target="../slides/slide27.xml"/><Relationship Id="rId1" Type="http://schemas.openxmlformats.org/officeDocument/2006/relationships/notesMaster" Target="../notesMasters/notesMaster1.xml"/><Relationship Id="rId4" Type="http://schemas.openxmlformats.org/officeDocument/2006/relationships/hyperlink" Target="mailto:Reinhard.Keil@arm.com" TargetMode="Externa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1</a:t>
            </a:fld>
            <a:endParaRPr lang="en-US" altLang="en-US"/>
          </a:p>
        </p:txBody>
      </p:sp>
    </p:spTree>
    <p:extLst>
      <p:ext uri="{BB962C8B-B14F-4D97-AF65-F5344CB8AC3E}">
        <p14:creationId xmlns:p14="http://schemas.microsoft.com/office/powerpoint/2010/main" val="17256409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B16354E-6974-4833-AB87-3220A0835E84}" type="slidenum">
              <a:rPr lang="en-US" altLang="en-US" smtClean="0"/>
              <a:pPr>
                <a:defRPr/>
              </a:pPr>
              <a:t>31</a:t>
            </a:fld>
            <a:endParaRPr lang="en-US" altLang="en-US"/>
          </a:p>
        </p:txBody>
      </p:sp>
    </p:spTree>
    <p:extLst>
      <p:ext uri="{BB962C8B-B14F-4D97-AF65-F5344CB8AC3E}">
        <p14:creationId xmlns:p14="http://schemas.microsoft.com/office/powerpoint/2010/main" val="23022400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Requires you to think about the API of the software component</a:t>
            </a:r>
          </a:p>
        </p:txBody>
      </p:sp>
      <p:sp>
        <p:nvSpPr>
          <p:cNvPr id="4" name="Slide Number Placeholder 3"/>
          <p:cNvSpPr>
            <a:spLocks noGrp="1"/>
          </p:cNvSpPr>
          <p:nvPr>
            <p:ph type="sldNum" sz="quarter" idx="10"/>
          </p:nvPr>
        </p:nvSpPr>
        <p:spPr/>
        <p:txBody>
          <a:bodyPr/>
          <a:lstStyle/>
          <a:p>
            <a:pPr>
              <a:defRPr/>
            </a:pPr>
            <a:fld id="{3B16354E-6974-4833-AB87-3220A0835E84}" type="slidenum">
              <a:rPr lang="en-US" altLang="en-US" smtClean="0"/>
              <a:pPr>
                <a:defRPr/>
              </a:pPr>
              <a:t>33</a:t>
            </a:fld>
            <a:endParaRPr lang="en-US" altLang="en-US"/>
          </a:p>
        </p:txBody>
      </p:sp>
    </p:spTree>
    <p:extLst>
      <p:ext uri="{BB962C8B-B14F-4D97-AF65-F5344CB8AC3E}">
        <p14:creationId xmlns:p14="http://schemas.microsoft.com/office/powerpoint/2010/main" val="29530993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Requires you to think about the API of the software component</a:t>
            </a:r>
          </a:p>
        </p:txBody>
      </p:sp>
      <p:sp>
        <p:nvSpPr>
          <p:cNvPr id="4" name="Slide Number Placeholder 3"/>
          <p:cNvSpPr>
            <a:spLocks noGrp="1"/>
          </p:cNvSpPr>
          <p:nvPr>
            <p:ph type="sldNum" sz="quarter" idx="10"/>
          </p:nvPr>
        </p:nvSpPr>
        <p:spPr/>
        <p:txBody>
          <a:bodyPr/>
          <a:lstStyle/>
          <a:p>
            <a:pPr>
              <a:defRPr/>
            </a:pPr>
            <a:fld id="{3B16354E-6974-4833-AB87-3220A0835E84}" type="slidenum">
              <a:rPr lang="en-US" altLang="en-US" smtClean="0"/>
              <a:pPr>
                <a:defRPr/>
              </a:pPr>
              <a:t>34</a:t>
            </a:fld>
            <a:endParaRPr lang="en-US" altLang="en-US"/>
          </a:p>
        </p:txBody>
      </p:sp>
    </p:spTree>
    <p:extLst>
      <p:ext uri="{BB962C8B-B14F-4D97-AF65-F5344CB8AC3E}">
        <p14:creationId xmlns:p14="http://schemas.microsoft.com/office/powerpoint/2010/main" val="3245664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B16354E-6974-4833-AB87-3220A0835E84}" type="slidenum">
              <a:rPr lang="en-US" altLang="en-US" smtClean="0"/>
              <a:pPr>
                <a:defRPr/>
              </a:pPr>
              <a:t>36</a:t>
            </a:fld>
            <a:endParaRPr lang="en-US" altLang="en-US"/>
          </a:p>
        </p:txBody>
      </p:sp>
    </p:spTree>
    <p:extLst>
      <p:ext uri="{BB962C8B-B14F-4D97-AF65-F5344CB8AC3E}">
        <p14:creationId xmlns:p14="http://schemas.microsoft.com/office/powerpoint/2010/main" val="1487125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Requires you to think about the API of the software component</a:t>
            </a:r>
          </a:p>
        </p:txBody>
      </p:sp>
      <p:sp>
        <p:nvSpPr>
          <p:cNvPr id="4" name="Slide Number Placeholder 3"/>
          <p:cNvSpPr>
            <a:spLocks noGrp="1"/>
          </p:cNvSpPr>
          <p:nvPr>
            <p:ph type="sldNum" sz="quarter" idx="10"/>
          </p:nvPr>
        </p:nvSpPr>
        <p:spPr/>
        <p:txBody>
          <a:bodyPr/>
          <a:lstStyle/>
          <a:p>
            <a:pPr>
              <a:defRPr/>
            </a:pPr>
            <a:fld id="{3B16354E-6974-4833-AB87-3220A0835E84}" type="slidenum">
              <a:rPr lang="en-US" altLang="en-US" smtClean="0"/>
              <a:pPr>
                <a:defRPr/>
              </a:pPr>
              <a:t>37</a:t>
            </a:fld>
            <a:endParaRPr lang="en-US" altLang="en-US"/>
          </a:p>
        </p:txBody>
      </p:sp>
    </p:spTree>
    <p:extLst>
      <p:ext uri="{BB962C8B-B14F-4D97-AF65-F5344CB8AC3E}">
        <p14:creationId xmlns:p14="http://schemas.microsoft.com/office/powerpoint/2010/main" val="38455636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B16354E-6974-4833-AB87-3220A0835E84}" type="slidenum">
              <a:rPr lang="en-US" altLang="en-US" smtClean="0"/>
              <a:pPr>
                <a:defRPr/>
              </a:pPr>
              <a:t>39</a:t>
            </a:fld>
            <a:endParaRPr lang="en-US" altLang="en-US"/>
          </a:p>
        </p:txBody>
      </p:sp>
    </p:spTree>
    <p:extLst>
      <p:ext uri="{BB962C8B-B14F-4D97-AF65-F5344CB8AC3E}">
        <p14:creationId xmlns:p14="http://schemas.microsoft.com/office/powerpoint/2010/main" val="18841893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B16354E-6974-4833-AB87-3220A0835E84}" type="slidenum">
              <a:rPr lang="en-US" altLang="en-US" smtClean="0"/>
              <a:pPr>
                <a:defRPr/>
              </a:pPr>
              <a:t>40</a:t>
            </a:fld>
            <a:endParaRPr lang="en-US" altLang="en-US"/>
          </a:p>
        </p:txBody>
      </p:sp>
    </p:spTree>
    <p:extLst>
      <p:ext uri="{BB962C8B-B14F-4D97-AF65-F5344CB8AC3E}">
        <p14:creationId xmlns:p14="http://schemas.microsoft.com/office/powerpoint/2010/main" val="14196076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a:t>Potential key customer: DSP Concepts.  See email exchange:</a:t>
            </a:r>
          </a:p>
          <a:p>
            <a:endParaRPr lang="en-GB"/>
          </a:p>
          <a:p>
            <a:pPr marL="0" marR="0">
              <a:spcBef>
                <a:spcPts val="0"/>
              </a:spcBef>
              <a:spcAft>
                <a:spcPts val="0"/>
              </a:spcAft>
            </a:pPr>
            <a:r>
              <a:rPr lang="en-US" sz="1100" b="1">
                <a:effectLst/>
                <a:latin typeface="Calibri" panose="020F0502020204030204" pitchFamily="34" charset="0"/>
                <a:ea typeface="DengXian" panose="02010600030101010101" pitchFamily="2" charset="-122"/>
              </a:rPr>
              <a:t>From:</a:t>
            </a:r>
            <a:r>
              <a:rPr lang="en-US" sz="1100">
                <a:effectLst/>
                <a:latin typeface="Calibri" panose="020F0502020204030204" pitchFamily="34" charset="0"/>
                <a:ea typeface="DengXian" panose="02010600030101010101" pitchFamily="2" charset="-122"/>
              </a:rPr>
              <a:t> Paul Beckmann &lt;</a:t>
            </a:r>
            <a:r>
              <a:rPr lang="en-US" sz="1100" u="sng">
                <a:solidFill>
                  <a:srgbClr val="0000FF"/>
                </a:solidFill>
                <a:effectLst/>
                <a:latin typeface="Calibri" panose="020F0502020204030204" pitchFamily="34" charset="0"/>
                <a:ea typeface="DengXian" panose="02010600030101010101" pitchFamily="2" charset="-122"/>
                <a:hlinkClick r:id="rId3"/>
              </a:rPr>
              <a:t>pbeckmann@dspconcepts.com</a:t>
            </a:r>
            <a:r>
              <a:rPr lang="en-US" sz="1100">
                <a:effectLst/>
                <a:latin typeface="Calibri" panose="020F0502020204030204" pitchFamily="34" charset="0"/>
                <a:ea typeface="DengXian" panose="02010600030101010101" pitchFamily="2" charset="-122"/>
              </a:rPr>
              <a:t>&gt; </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Sent:</a:t>
            </a:r>
            <a:r>
              <a:rPr lang="en-US" sz="1100">
                <a:effectLst/>
                <a:latin typeface="Calibri" panose="020F0502020204030204" pitchFamily="34" charset="0"/>
                <a:ea typeface="DengXian" panose="02010600030101010101" pitchFamily="2" charset="-122"/>
              </a:rPr>
              <a:t> Wednesday, April 7, 2021 9:05 PM</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To:</a:t>
            </a:r>
            <a:r>
              <a:rPr lang="en-US" sz="1100">
                <a:effectLst/>
                <a:latin typeface="Calibri" panose="020F0502020204030204" pitchFamily="34" charset="0"/>
                <a:ea typeface="DengXian" panose="02010600030101010101" pitchFamily="2" charset="-122"/>
              </a:rPr>
              <a:t> Reinhard Keil &lt;</a:t>
            </a:r>
            <a:r>
              <a:rPr lang="en-US" sz="1100" u="sng">
                <a:solidFill>
                  <a:srgbClr val="0000FF"/>
                </a:solidFill>
                <a:effectLst/>
                <a:latin typeface="Calibri" panose="020F0502020204030204" pitchFamily="34" charset="0"/>
                <a:ea typeface="DengXian" panose="02010600030101010101" pitchFamily="2" charset="-122"/>
                <a:hlinkClick r:id="rId4"/>
              </a:rPr>
              <a:t>Reinhard.Keil@arm.com</a:t>
            </a:r>
            <a:r>
              <a:rPr lang="en-US" sz="1100">
                <a:effectLst/>
                <a:latin typeface="Calibri" panose="020F0502020204030204" pitchFamily="34" charset="0"/>
                <a:ea typeface="DengXian" panose="02010600030101010101" pitchFamily="2" charset="-122"/>
              </a:rPr>
              <a:t>&gt;</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Subject:</a:t>
            </a:r>
            <a:r>
              <a:rPr lang="en-US" sz="1100">
                <a:effectLst/>
                <a:latin typeface="Calibri" panose="020F0502020204030204" pitchFamily="34" charset="0"/>
                <a:ea typeface="DengXian" panose="02010600030101010101" pitchFamily="2" charset="-122"/>
              </a:rPr>
              <a:t> Re: Compiler comparison / Feedback on Audio API interface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Hi Reinhard,</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our testing with MDK V5.31.0.0.  Here is the detailed info:</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For IAR, we used v8.50.1.  For GCC, it was the version included with the ST tools.  Not sure exactly which version this was.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have done further benchmarking across different signal processing operations.  I picked this one because it was a recent issue with a customer and highlights how GCC can be slow.  For other kernels, the cycle counts are comparable.</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Being able to run on the FVP would be very interesting for us.  I see several advantages:</a:t>
            </a: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We can optimize and profile for cores before they are publicly available.  For example, we are getting requests for M55 performance numbers but there are no announced CPUs.</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Get accurate measurements of system level issues.  Caching and memory accesses have a huge impact.</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Could fit with our continuous integration plans so that we don't have to (always) test on external hardware.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speaking with Reed Hinkel about "cloud based profiling".  I would like our customers to create a design in Audio Weaver and then upload the design to our website for profiling.  They can select which processors to run on and then get detailed results showing where resources are consumed.  The VFP would be ideal for this.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 also had one of my firmware engineers review the SAI interface.  I'll provide all of his comments and you can see what is relevant:</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It is well written and to make sure I understand it, low-level drivers must be written depending on the device.</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You have to kickstart the driver with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which are non-blocking.</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A </a:t>
            </a:r>
            <a:r>
              <a:rPr lang="en-GB" sz="1100" err="1">
                <a:effectLst/>
                <a:latin typeface="Calibri" panose="020F0502020204030204" pitchFamily="34" charset="0"/>
                <a:ea typeface="DengXian" panose="02010600030101010101" pitchFamily="2" charset="-122"/>
                <a:cs typeface="Times New Roman" panose="02020603050405020304" pitchFamily="18" charset="0"/>
              </a:rPr>
              <a:t>callback</a:t>
            </a:r>
            <a:r>
              <a:rPr lang="en-GB" sz="1100">
                <a:effectLst/>
                <a:latin typeface="Calibri" panose="020F0502020204030204" pitchFamily="34" charset="0"/>
                <a:ea typeface="DengXian" panose="02010600030101010101" pitchFamily="2" charset="-122"/>
                <a:cs typeface="Times New Roman" panose="02020603050405020304" pitchFamily="18" charset="0"/>
              </a:rPr>
              <a:t> function is registered during </a:t>
            </a:r>
            <a:r>
              <a:rPr lang="en-GB" sz="1100" err="1">
                <a:effectLst/>
                <a:latin typeface="Calibri" panose="020F0502020204030204" pitchFamily="34" charset="0"/>
                <a:ea typeface="DengXian" panose="02010600030101010101" pitchFamily="2" charset="-122"/>
                <a:cs typeface="Times New Roman" panose="02020603050405020304" pitchFamily="18" charset="0"/>
              </a:rPr>
              <a:t>init</a:t>
            </a:r>
            <a:r>
              <a:rPr lang="en-GB" sz="1100">
                <a:effectLst/>
                <a:latin typeface="Calibri" panose="020F0502020204030204" pitchFamily="34" charset="0"/>
                <a:ea typeface="DengXian" panose="02010600030101010101" pitchFamily="2" charset="-122"/>
                <a:cs typeface="Times New Roman" panose="02020603050405020304" pitchFamily="18" charset="0"/>
              </a:rPr>
              <a:t> called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which is called when the above completes with respective bits in the parameter "event" for each.</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mention that DMA is typical, but I am not sure if those two calls can be one time only and then the guts of the driver can provide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on each DMA interrupt afterward. If yes, then it can work with our BSP's.</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protocols cover about everything with User Defined Protocol allowing for generic TDM configuration.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They are missing specification of left or right adjusted data and now to save captured data in memory. For instance if the data is 24-bits, is it saved right adjusted with sign extension or left adjusted?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In general, you may capture even 16-bit data and want to save it in 32-bit memory left or right adjusted.</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same API and supported protocols should include PDM (DMIC) input. The RT685 and NXP PDM IP in general have a means to convert to I2S, but that may not be on all parts and should not be necessary.</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Most devices have multiple stereo PDM ports that can capture data and send to two different DMA channels (left and right).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This API seems to support single stream, interleaved, not multi-stream from one device. Is that correct?</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documentation is not clear how you mask the TX event, bot allow the RX event and so on. Guessing it is in there.</a:t>
            </a:r>
          </a:p>
          <a:p>
            <a:endParaRPr lang="en-GB"/>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11</a:t>
            </a:fld>
            <a:endParaRPr lang="en-US" altLang="en-US"/>
          </a:p>
        </p:txBody>
      </p:sp>
    </p:spTree>
    <p:extLst>
      <p:ext uri="{BB962C8B-B14F-4D97-AF65-F5344CB8AC3E}">
        <p14:creationId xmlns:p14="http://schemas.microsoft.com/office/powerpoint/2010/main" val="25132202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13</a:t>
            </a:fld>
            <a:endParaRPr lang="en-US" altLang="en-US"/>
          </a:p>
        </p:txBody>
      </p:sp>
    </p:spTree>
    <p:extLst>
      <p:ext uri="{BB962C8B-B14F-4D97-AF65-F5344CB8AC3E}">
        <p14:creationId xmlns:p14="http://schemas.microsoft.com/office/powerpoint/2010/main" val="24754932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18</a:t>
            </a:fld>
            <a:endParaRPr lang="en-US" altLang="en-US"/>
          </a:p>
        </p:txBody>
      </p:sp>
    </p:spTree>
    <p:extLst>
      <p:ext uri="{BB962C8B-B14F-4D97-AF65-F5344CB8AC3E}">
        <p14:creationId xmlns:p14="http://schemas.microsoft.com/office/powerpoint/2010/main" val="37694415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19</a:t>
            </a:fld>
            <a:endParaRPr lang="en-US" altLang="en-US"/>
          </a:p>
        </p:txBody>
      </p:sp>
    </p:spTree>
    <p:extLst>
      <p:ext uri="{BB962C8B-B14F-4D97-AF65-F5344CB8AC3E}">
        <p14:creationId xmlns:p14="http://schemas.microsoft.com/office/powerpoint/2010/main" val="23018644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24</a:t>
            </a:fld>
            <a:endParaRPr lang="en-US" altLang="en-US"/>
          </a:p>
        </p:txBody>
      </p:sp>
    </p:spTree>
    <p:extLst>
      <p:ext uri="{BB962C8B-B14F-4D97-AF65-F5344CB8AC3E}">
        <p14:creationId xmlns:p14="http://schemas.microsoft.com/office/powerpoint/2010/main" val="14951995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a:t>Potential key customer: DSP Concepts.  See email exchange:</a:t>
            </a:r>
          </a:p>
          <a:p>
            <a:endParaRPr lang="en-GB"/>
          </a:p>
          <a:p>
            <a:pPr marL="0" marR="0">
              <a:spcBef>
                <a:spcPts val="0"/>
              </a:spcBef>
              <a:spcAft>
                <a:spcPts val="0"/>
              </a:spcAft>
            </a:pPr>
            <a:r>
              <a:rPr lang="en-US" sz="1100" b="1">
                <a:effectLst/>
                <a:latin typeface="Calibri" panose="020F0502020204030204" pitchFamily="34" charset="0"/>
                <a:ea typeface="DengXian" panose="02010600030101010101" pitchFamily="2" charset="-122"/>
              </a:rPr>
              <a:t>From:</a:t>
            </a:r>
            <a:r>
              <a:rPr lang="en-US" sz="1100">
                <a:effectLst/>
                <a:latin typeface="Calibri" panose="020F0502020204030204" pitchFamily="34" charset="0"/>
                <a:ea typeface="DengXian" panose="02010600030101010101" pitchFamily="2" charset="-122"/>
              </a:rPr>
              <a:t> Paul Beckmann &lt;</a:t>
            </a:r>
            <a:r>
              <a:rPr lang="en-US" sz="1100" u="sng">
                <a:solidFill>
                  <a:srgbClr val="0000FF"/>
                </a:solidFill>
                <a:effectLst/>
                <a:latin typeface="Calibri" panose="020F0502020204030204" pitchFamily="34" charset="0"/>
                <a:ea typeface="DengXian" panose="02010600030101010101" pitchFamily="2" charset="-122"/>
                <a:hlinkClick r:id="rId3"/>
              </a:rPr>
              <a:t>pbeckmann@dspconcepts.com</a:t>
            </a:r>
            <a:r>
              <a:rPr lang="en-US" sz="1100">
                <a:effectLst/>
                <a:latin typeface="Calibri" panose="020F0502020204030204" pitchFamily="34" charset="0"/>
                <a:ea typeface="DengXian" panose="02010600030101010101" pitchFamily="2" charset="-122"/>
              </a:rPr>
              <a:t>&gt; </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Sent:</a:t>
            </a:r>
            <a:r>
              <a:rPr lang="en-US" sz="1100">
                <a:effectLst/>
                <a:latin typeface="Calibri" panose="020F0502020204030204" pitchFamily="34" charset="0"/>
                <a:ea typeface="DengXian" panose="02010600030101010101" pitchFamily="2" charset="-122"/>
              </a:rPr>
              <a:t> Wednesday, April 7, 2021 9:05 PM</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To:</a:t>
            </a:r>
            <a:r>
              <a:rPr lang="en-US" sz="1100">
                <a:effectLst/>
                <a:latin typeface="Calibri" panose="020F0502020204030204" pitchFamily="34" charset="0"/>
                <a:ea typeface="DengXian" panose="02010600030101010101" pitchFamily="2" charset="-122"/>
              </a:rPr>
              <a:t> Reinhard Keil &lt;</a:t>
            </a:r>
            <a:r>
              <a:rPr lang="en-US" sz="1100" u="sng">
                <a:solidFill>
                  <a:srgbClr val="0000FF"/>
                </a:solidFill>
                <a:effectLst/>
                <a:latin typeface="Calibri" panose="020F0502020204030204" pitchFamily="34" charset="0"/>
                <a:ea typeface="DengXian" panose="02010600030101010101" pitchFamily="2" charset="-122"/>
                <a:hlinkClick r:id="rId4"/>
              </a:rPr>
              <a:t>Reinhard.Keil@arm.com</a:t>
            </a:r>
            <a:r>
              <a:rPr lang="en-US" sz="1100">
                <a:effectLst/>
                <a:latin typeface="Calibri" panose="020F0502020204030204" pitchFamily="34" charset="0"/>
                <a:ea typeface="DengXian" panose="02010600030101010101" pitchFamily="2" charset="-122"/>
              </a:rPr>
              <a:t>&gt;</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Subject:</a:t>
            </a:r>
            <a:r>
              <a:rPr lang="en-US" sz="1100">
                <a:effectLst/>
                <a:latin typeface="Calibri" panose="020F0502020204030204" pitchFamily="34" charset="0"/>
                <a:ea typeface="DengXian" panose="02010600030101010101" pitchFamily="2" charset="-122"/>
              </a:rPr>
              <a:t> Re: Compiler comparison / Feedback on Audio API interface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Hi Reinhard,</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our testing with MDK V5.31.0.0.  Here is the detailed info:</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For IAR, we used v8.50.1.  For GCC, it was the version included with the ST tools.  Not sure exactly which version this was.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have done further benchmarking across different signal processing operations.  I picked this one because it was a recent issue with a customer and highlights how GCC can be slow.  For other kernels, the cycle counts are comparable.</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Being able to run on the FVP would be very interesting for us.  I see several advantages:</a:t>
            </a: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We can optimize and profile for cores before they are publicly available.  For example, we are getting requests for M55 performance numbers but there are no announced CPUs.</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Get accurate measurements of system level issues.  Caching and memory accesses have a huge impact.</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Could fit with our continuous integration plans so that we don't have to (always) test on external hardware.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speaking with Reed Hinkel about "cloud based profiling".  I would like our customers to create a design in Audio Weaver and then upload the design to our website for profiling.  They can select which processors to run on and then get detailed results showing where resources are consumed.  The VFP would be ideal for this.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 also had one of my firmware engineers review the SAI interface.  I'll provide all of his comments and you can see what is relevant:</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It is well written and to make sure I understand it, low-level drivers must be written depending on the device.</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You have to kickstart the driver with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which are non-blocking.</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A </a:t>
            </a:r>
            <a:r>
              <a:rPr lang="en-GB" sz="1100" err="1">
                <a:effectLst/>
                <a:latin typeface="Calibri" panose="020F0502020204030204" pitchFamily="34" charset="0"/>
                <a:ea typeface="DengXian" panose="02010600030101010101" pitchFamily="2" charset="-122"/>
                <a:cs typeface="Times New Roman" panose="02020603050405020304" pitchFamily="18" charset="0"/>
              </a:rPr>
              <a:t>callback</a:t>
            </a:r>
            <a:r>
              <a:rPr lang="en-GB" sz="1100">
                <a:effectLst/>
                <a:latin typeface="Calibri" panose="020F0502020204030204" pitchFamily="34" charset="0"/>
                <a:ea typeface="DengXian" panose="02010600030101010101" pitchFamily="2" charset="-122"/>
                <a:cs typeface="Times New Roman" panose="02020603050405020304" pitchFamily="18" charset="0"/>
              </a:rPr>
              <a:t> function is registered during </a:t>
            </a:r>
            <a:r>
              <a:rPr lang="en-GB" sz="1100" err="1">
                <a:effectLst/>
                <a:latin typeface="Calibri" panose="020F0502020204030204" pitchFamily="34" charset="0"/>
                <a:ea typeface="DengXian" panose="02010600030101010101" pitchFamily="2" charset="-122"/>
                <a:cs typeface="Times New Roman" panose="02020603050405020304" pitchFamily="18" charset="0"/>
              </a:rPr>
              <a:t>init</a:t>
            </a:r>
            <a:r>
              <a:rPr lang="en-GB" sz="1100">
                <a:effectLst/>
                <a:latin typeface="Calibri" panose="020F0502020204030204" pitchFamily="34" charset="0"/>
                <a:ea typeface="DengXian" panose="02010600030101010101" pitchFamily="2" charset="-122"/>
                <a:cs typeface="Times New Roman" panose="02020603050405020304" pitchFamily="18" charset="0"/>
              </a:rPr>
              <a:t> called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which is called when the above completes with respective bits in the parameter "event" for each.</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mention that DMA is typical, but I am not sure if those two calls can be one time only and then the guts of the driver can provide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on each DMA interrupt afterward. If yes, then it can work with our BSP's.</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protocols cover about everything with User Defined Protocol allowing for generic TDM configuration.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They are missing specification of left or right adjusted data and now to save captured data in memory. For instance if the data is 24-bits, is it saved right adjusted with sign extension or left adjusted?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In general, you may capture even 16-bit data and want to save it in 32-bit memory left or right adjusted.</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same API and supported protocols should include PDM (DMIC) input. The RT685 and NXP PDM IP in general have a means to convert to I2S, but that may not be on all parts and should not be necessary.</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Most devices have multiple stereo PDM ports that can capture data and send to two different DMA channels (left and right).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This API seems to support single stream, interleaved, not multi-stream from one device. Is that correct?</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documentation is not clear how you mask the TX event, bot allow the RX event and so on. Guessing it is in there.</a:t>
            </a:r>
          </a:p>
          <a:p>
            <a:endParaRPr lang="en-GB"/>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27</a:t>
            </a:fld>
            <a:endParaRPr lang="en-US" altLang="en-US"/>
          </a:p>
        </p:txBody>
      </p:sp>
    </p:spTree>
    <p:extLst>
      <p:ext uri="{BB962C8B-B14F-4D97-AF65-F5344CB8AC3E}">
        <p14:creationId xmlns:p14="http://schemas.microsoft.com/office/powerpoint/2010/main" val="25132202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Requires you to think about the API of the software component</a:t>
            </a:r>
          </a:p>
        </p:txBody>
      </p:sp>
      <p:sp>
        <p:nvSpPr>
          <p:cNvPr id="4" name="Slide Number Placeholder 3"/>
          <p:cNvSpPr>
            <a:spLocks noGrp="1"/>
          </p:cNvSpPr>
          <p:nvPr>
            <p:ph type="sldNum" sz="quarter" idx="10"/>
          </p:nvPr>
        </p:nvSpPr>
        <p:spPr/>
        <p:txBody>
          <a:bodyPr/>
          <a:lstStyle/>
          <a:p>
            <a:pPr>
              <a:defRPr/>
            </a:pPr>
            <a:fld id="{3B16354E-6974-4833-AB87-3220A0835E84}" type="slidenum">
              <a:rPr lang="en-US" altLang="en-US" smtClean="0"/>
              <a:pPr>
                <a:defRPr/>
              </a:pPr>
              <a:t>29</a:t>
            </a:fld>
            <a:endParaRPr lang="en-US" altLang="en-US"/>
          </a:p>
        </p:txBody>
      </p:sp>
    </p:spTree>
    <p:extLst>
      <p:ext uri="{BB962C8B-B14F-4D97-AF65-F5344CB8AC3E}">
        <p14:creationId xmlns:p14="http://schemas.microsoft.com/office/powerpoint/2010/main" val="520661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Requires you to think about the API of the software component</a:t>
            </a:r>
          </a:p>
        </p:txBody>
      </p:sp>
      <p:sp>
        <p:nvSpPr>
          <p:cNvPr id="4" name="Slide Number Placeholder 3"/>
          <p:cNvSpPr>
            <a:spLocks noGrp="1"/>
          </p:cNvSpPr>
          <p:nvPr>
            <p:ph type="sldNum" sz="quarter" idx="10"/>
          </p:nvPr>
        </p:nvSpPr>
        <p:spPr/>
        <p:txBody>
          <a:bodyPr/>
          <a:lstStyle/>
          <a:p>
            <a:pPr>
              <a:defRPr/>
            </a:pPr>
            <a:fld id="{3B16354E-6974-4833-AB87-3220A0835E84}" type="slidenum">
              <a:rPr lang="en-US" altLang="en-US" smtClean="0"/>
              <a:pPr>
                <a:defRPr/>
              </a:pPr>
              <a:t>30</a:t>
            </a:fld>
            <a:endParaRPr lang="en-US" altLang="en-US"/>
          </a:p>
        </p:txBody>
      </p:sp>
    </p:spTree>
    <p:extLst>
      <p:ext uri="{BB962C8B-B14F-4D97-AF65-F5344CB8AC3E}">
        <p14:creationId xmlns:p14="http://schemas.microsoft.com/office/powerpoint/2010/main" val="6281857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 column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9425" y="476250"/>
            <a:ext cx="11233150" cy="654760"/>
          </a:xfrm>
        </p:spPr>
        <p:txBody>
          <a:bodyPr anchor="t"/>
          <a:lstStyle>
            <a:lvl1pPr>
              <a:defRPr b="0"/>
            </a:lvl1pPr>
          </a:lstStyle>
          <a:p>
            <a:r>
              <a:rPr lang="en-US" dirty="0"/>
              <a:t>Click to Edit Master Title Style</a:t>
            </a:r>
          </a:p>
        </p:txBody>
      </p:sp>
      <p:sp>
        <p:nvSpPr>
          <p:cNvPr id="4" name="Text Placeholder 2"/>
          <p:cNvSpPr>
            <a:spLocks noGrp="1"/>
          </p:cNvSpPr>
          <p:nvPr>
            <p:ph idx="1" hasCustomPrompt="1"/>
          </p:nvPr>
        </p:nvSpPr>
        <p:spPr>
          <a:xfrm>
            <a:off x="479425" y="1171111"/>
            <a:ext cx="11233150" cy="4948335"/>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400">
                <a:solidFill>
                  <a:schemeClr val="tx2"/>
                </a:solidFill>
              </a:defRPr>
            </a:lvl1pPr>
            <a:lvl2pPr marL="672783">
              <a:lnSpc>
                <a:spcPct val="100000"/>
              </a:lnSpc>
              <a:spcAft>
                <a:spcPts val="0"/>
              </a:spcAft>
              <a:defRPr sz="2000">
                <a:solidFill>
                  <a:schemeClr val="tx2"/>
                </a:solidFill>
              </a:defRPr>
            </a:lvl2pPr>
            <a:lvl3pPr marL="947103">
              <a:lnSpc>
                <a:spcPct val="100000"/>
              </a:lnSpc>
              <a:spcAft>
                <a:spcPts val="0"/>
              </a:spcAft>
              <a:defRPr sz="1800">
                <a:solidFill>
                  <a:schemeClr val="tx2"/>
                </a:solidFill>
              </a:defRPr>
            </a:lvl3pPr>
            <a:lvl4pPr marL="1293178">
              <a:lnSpc>
                <a:spcPct val="100000"/>
              </a:lnSpc>
              <a:spcAft>
                <a:spcPts val="0"/>
              </a:spcAft>
              <a:defRPr sz="1800">
                <a:solidFill>
                  <a:schemeClr val="tx2"/>
                </a:solidFill>
              </a:defRPr>
            </a:lvl4pPr>
            <a:lvl5pPr marL="1518603">
              <a:lnSpc>
                <a:spcPct val="100000"/>
              </a:lnSpc>
              <a:spcAft>
                <a:spcPts val="0"/>
              </a:spcAft>
              <a:defRPr sz="1800">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noProof="0" dirty="0"/>
              <a:t>Click to edit Master text styles with Top Level Bullet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6234651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able Sldi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atin typeface="+mn-lt"/>
              </a:defRPr>
            </a:lvl1pPr>
          </a:lstStyle>
          <a:p>
            <a:r>
              <a:rPr lang="en-US" dirty="0"/>
              <a:t>Click to Edit Master Title Style</a:t>
            </a:r>
          </a:p>
        </p:txBody>
      </p:sp>
      <p:sp>
        <p:nvSpPr>
          <p:cNvPr id="10" name="Table Placeholder 3"/>
          <p:cNvSpPr>
            <a:spLocks noGrp="1"/>
          </p:cNvSpPr>
          <p:nvPr>
            <p:ph type="tbl" sz="quarter" idx="13"/>
          </p:nvPr>
        </p:nvSpPr>
        <p:spPr>
          <a:xfrm>
            <a:off x="479425" y="1259574"/>
            <a:ext cx="11233150" cy="4836426"/>
          </a:xfrm>
        </p:spPr>
        <p:txBody>
          <a:bodyPr/>
          <a:lstStyle>
            <a:lvl1pPr marL="0" indent="0">
              <a:buNone/>
              <a:defRPr/>
            </a:lvl1pPr>
          </a:lstStyle>
          <a:p>
            <a:pPr lvl="0"/>
            <a:r>
              <a:rPr lang="en-US" noProof="0"/>
              <a:t>Click icon to add table</a:t>
            </a:r>
            <a:endParaRPr lang="en-US" noProof="0" dirty="0"/>
          </a:p>
        </p:txBody>
      </p:sp>
    </p:spTree>
    <p:extLst>
      <p:ext uri="{BB962C8B-B14F-4D97-AF65-F5344CB8AC3E}">
        <p14:creationId xmlns:p14="http://schemas.microsoft.com/office/powerpoint/2010/main" val="3609291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41351642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 Column Slide with TOP level Bulle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2"/>
          <p:cNvSpPr>
            <a:spLocks noGrp="1"/>
          </p:cNvSpPr>
          <p:nvPr>
            <p:ph idx="1" hasCustomPrompt="1"/>
          </p:nvPr>
        </p:nvSpPr>
        <p:spPr>
          <a:xfrm>
            <a:off x="492125" y="1479468"/>
            <a:ext cx="11180762" cy="4086225"/>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a:lvl1pPr>
            <a:lvl2pPr marL="672783">
              <a:lnSpc>
                <a:spcPct val="100000"/>
              </a:lnSpc>
              <a:spcAft>
                <a:spcPts val="0"/>
              </a:spcAft>
              <a:defRPr>
                <a:solidFill>
                  <a:schemeClr val="tx2"/>
                </a:solidFill>
              </a:defRPr>
            </a:lvl2pPr>
            <a:lvl3pPr marL="947103">
              <a:lnSpc>
                <a:spcPct val="100000"/>
              </a:lnSpc>
              <a:spcAft>
                <a:spcPts val="0"/>
              </a:spcAft>
              <a:defRPr>
                <a:solidFill>
                  <a:schemeClr val="tx2"/>
                </a:solidFill>
              </a:defRPr>
            </a:lvl3pPr>
            <a:lvl4pPr marL="1293178">
              <a:lnSpc>
                <a:spcPct val="100000"/>
              </a:lnSpc>
              <a:spcAft>
                <a:spcPts val="0"/>
              </a:spcAft>
              <a:defRPr>
                <a:solidFill>
                  <a:schemeClr val="tx2"/>
                </a:solidFill>
              </a:defRPr>
            </a:lvl4pPr>
            <a:lvl5pPr marL="1518603">
              <a:lnSpc>
                <a:spcPct val="100000"/>
              </a:lnSpc>
              <a:spcAft>
                <a:spcPts val="0"/>
              </a:spcAft>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noProof="0" dirty="0"/>
              <a:t>Click to edit Master text styles with Top Level Bullet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28902014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 column slide w/ Sub">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9425" y="478302"/>
            <a:ext cx="11233150" cy="512830"/>
          </a:xfrm>
        </p:spPr>
        <p:txBody>
          <a:bodyPr anchor="t"/>
          <a:lstStyle/>
          <a:p>
            <a:r>
              <a:rPr lang="en-US" dirty="0"/>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a:solidFill>
                  <a:schemeClr val="accent6"/>
                </a:solidFill>
              </a:defRPr>
            </a:lvl1pPr>
          </a:lstStyle>
          <a:p>
            <a:pPr lvl="0"/>
            <a:r>
              <a:rPr lang="en-US"/>
              <a:t>Click to edit Master text styles</a:t>
            </a:r>
          </a:p>
        </p:txBody>
      </p:sp>
      <p:sp>
        <p:nvSpPr>
          <p:cNvPr id="7" name="Text Placeholder 2"/>
          <p:cNvSpPr>
            <a:spLocks noGrp="1"/>
          </p:cNvSpPr>
          <p:nvPr>
            <p:ph idx="1"/>
          </p:nvPr>
        </p:nvSpPr>
        <p:spPr>
          <a:xfrm>
            <a:off x="479425" y="1554489"/>
            <a:ext cx="11233150" cy="4553233"/>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400">
                <a:solidFill>
                  <a:schemeClr val="tx2"/>
                </a:solidFill>
              </a:defRPr>
            </a:lvl1pPr>
            <a:lvl2pPr>
              <a:lnSpc>
                <a:spcPct val="100000"/>
              </a:lnSpc>
              <a:spcAft>
                <a:spcPts val="0"/>
              </a:spcAft>
              <a:buClr>
                <a:schemeClr val="accent1"/>
              </a:buClr>
              <a:defRPr sz="2000">
                <a:solidFill>
                  <a:schemeClr val="tx2"/>
                </a:solidFill>
              </a:defRPr>
            </a:lvl2pPr>
            <a:lvl3pPr>
              <a:lnSpc>
                <a:spcPct val="100000"/>
              </a:lnSpc>
              <a:spcAft>
                <a:spcPts val="0"/>
              </a:spcAft>
              <a:buClr>
                <a:schemeClr val="accent1"/>
              </a:buClr>
              <a:defRPr>
                <a:solidFill>
                  <a:schemeClr val="tx2"/>
                </a:solidFill>
              </a:defRPr>
            </a:lvl3pPr>
            <a:lvl4pPr>
              <a:lnSpc>
                <a:spcPct val="100000"/>
              </a:lnSpc>
              <a:spcAft>
                <a:spcPts val="0"/>
              </a:spcAft>
              <a:buClr>
                <a:schemeClr val="accent1"/>
              </a:buClr>
              <a:defRPr>
                <a:solidFill>
                  <a:schemeClr val="tx2"/>
                </a:solidFill>
              </a:defRPr>
            </a:lvl4pPr>
            <a:lvl5pPr>
              <a:lnSpc>
                <a:spcPct val="100000"/>
              </a:lnSpc>
              <a:spcAft>
                <a:spcPts val="0"/>
              </a:spcAft>
              <a:buClr>
                <a:schemeClr val="accent1"/>
              </a:buCl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754041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 column slide ">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83E00537-4172-4053-A616-87E429C679AC}"/>
              </a:ext>
            </a:extLst>
          </p:cNvPr>
          <p:cNvCxnSpPr>
            <a:cxnSpLocks/>
          </p:cNvCxnSpPr>
          <p:nvPr userDrawn="1"/>
        </p:nvCxnSpPr>
        <p:spPr>
          <a:xfrm>
            <a:off x="6096000" y="1620481"/>
            <a:ext cx="0" cy="4515207"/>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hasCustomPrompt="1"/>
          </p:nvPr>
        </p:nvSpPr>
        <p:spPr>
          <a:xfrm>
            <a:off x="479425" y="478302"/>
            <a:ext cx="11233150" cy="512830"/>
          </a:xfrm>
        </p:spPr>
        <p:txBody>
          <a:bodyPr/>
          <a:lstStyle/>
          <a:p>
            <a:r>
              <a:rPr lang="en-US" dirty="0"/>
              <a:t>Click to Edit Master Title Style</a:t>
            </a:r>
          </a:p>
        </p:txBody>
      </p:sp>
      <p:sp>
        <p:nvSpPr>
          <p:cNvPr id="44" name="Text Placeholder 43"/>
          <p:cNvSpPr>
            <a:spLocks noGrp="1"/>
          </p:cNvSpPr>
          <p:nvPr>
            <p:ph type="body" sz="quarter" idx="13" hasCustomPrompt="1"/>
          </p:nvPr>
        </p:nvSpPr>
        <p:spPr>
          <a:xfrm>
            <a:off x="479425" y="991131"/>
            <a:ext cx="11233150" cy="359204"/>
          </a:xfrm>
        </p:spPr>
        <p:txBody>
          <a:bodyPr anchor="t"/>
          <a:lstStyle>
            <a:lvl1pPr marL="0" indent="0">
              <a:spcAft>
                <a:spcPts val="0"/>
              </a:spcAft>
              <a:buNone/>
              <a:defRPr sz="2400">
                <a:solidFill>
                  <a:schemeClr val="accent6"/>
                </a:solidFill>
              </a:defRPr>
            </a:lvl1pPr>
          </a:lstStyle>
          <a:p>
            <a:pPr lvl="0"/>
            <a:r>
              <a:rPr lang="en-US" dirty="0"/>
              <a:t>Click to edit Master text styles</a:t>
            </a:r>
          </a:p>
        </p:txBody>
      </p:sp>
      <p:sp>
        <p:nvSpPr>
          <p:cNvPr id="9" name="Text Placeholder 131"/>
          <p:cNvSpPr>
            <a:spLocks noGrp="1"/>
          </p:cNvSpPr>
          <p:nvPr>
            <p:ph type="body" sz="quarter" idx="16" hasCustomPrompt="1"/>
          </p:nvPr>
        </p:nvSpPr>
        <p:spPr>
          <a:xfrm>
            <a:off x="479425" y="1620481"/>
            <a:ext cx="5345642"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
        <p:nvSpPr>
          <p:cNvPr id="4" name="Content Placeholder 3"/>
          <p:cNvSpPr>
            <a:spLocks noGrp="1"/>
          </p:cNvSpPr>
          <p:nvPr>
            <p:ph sz="quarter" idx="19"/>
          </p:nvPr>
        </p:nvSpPr>
        <p:spPr>
          <a:xfrm>
            <a:off x="477587" y="2202443"/>
            <a:ext cx="5347480" cy="3933245"/>
          </a:xfrm>
        </p:spPr>
        <p:txBody>
          <a:bodyPr/>
          <a:lstStyle>
            <a:lvl1pPr marL="342900" indent="-342900" algn="just">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marL="947103">
              <a:lnSpc>
                <a:spcPct val="100000"/>
              </a:lnSpc>
              <a:spcAft>
                <a:spcPts val="0"/>
              </a:spcAft>
              <a:buClr>
                <a:schemeClr val="accent1"/>
              </a:buClr>
              <a:defRPr>
                <a:solidFill>
                  <a:srgbClr val="333E48"/>
                </a:solidFill>
              </a:defRPr>
            </a:lvl3pPr>
            <a:lvl4pPr marL="1293178" indent="-173038">
              <a:lnSpc>
                <a:spcPct val="100000"/>
              </a:lnSpc>
              <a:spcAft>
                <a:spcPts val="0"/>
              </a:spcAft>
              <a:buClr>
                <a:schemeClr val="accent1"/>
              </a:buClr>
              <a:buFont typeface="Arial" charset="0"/>
              <a:buChar char="•"/>
              <a:defRPr>
                <a:solidFill>
                  <a:srgbClr val="333E48"/>
                </a:solidFill>
              </a:defRPr>
            </a:lvl4pPr>
            <a:lvl5pPr marL="1518603">
              <a:lnSpc>
                <a:spcPct val="100000"/>
              </a:lnSpc>
              <a:spcAft>
                <a:spcPts val="0"/>
              </a:spcAft>
              <a:buClr>
                <a:schemeClr val="accent1"/>
              </a:buClr>
              <a:defRPr>
                <a:solidFill>
                  <a:srgbClr val="333E4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31"/>
          <p:cNvSpPr>
            <a:spLocks noGrp="1"/>
          </p:cNvSpPr>
          <p:nvPr>
            <p:ph type="body" sz="quarter" idx="18" hasCustomPrompt="1"/>
          </p:nvPr>
        </p:nvSpPr>
        <p:spPr>
          <a:xfrm>
            <a:off x="6341534" y="1620481"/>
            <a:ext cx="5371042"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
        <p:nvSpPr>
          <p:cNvPr id="12" name="Content Placeholder 3"/>
          <p:cNvSpPr>
            <a:spLocks noGrp="1"/>
          </p:cNvSpPr>
          <p:nvPr>
            <p:ph sz="quarter" idx="21" hasCustomPrompt="1"/>
          </p:nvPr>
        </p:nvSpPr>
        <p:spPr>
          <a:xfrm>
            <a:off x="6339947" y="2202442"/>
            <a:ext cx="5372628" cy="3933246"/>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marL="947103">
              <a:lnSpc>
                <a:spcPct val="100000"/>
              </a:lnSpc>
              <a:spcAft>
                <a:spcPts val="0"/>
              </a:spcAft>
              <a:buClr>
                <a:schemeClr val="accent1"/>
              </a:buClr>
              <a:defRPr>
                <a:solidFill>
                  <a:srgbClr val="333E48"/>
                </a:solidFill>
              </a:defRPr>
            </a:lvl3pPr>
            <a:lvl4pPr marL="1293178" indent="-173038">
              <a:lnSpc>
                <a:spcPct val="100000"/>
              </a:lnSpc>
              <a:spcAft>
                <a:spcPts val="0"/>
              </a:spcAft>
              <a:buClr>
                <a:schemeClr val="accent1"/>
              </a:buClr>
              <a:buFont typeface="Arial" charset="0"/>
              <a:buChar char="•"/>
              <a:defRPr>
                <a:solidFill>
                  <a:srgbClr val="333E48"/>
                </a:solidFill>
              </a:defRPr>
            </a:lvl4pPr>
            <a:lvl5pPr marL="1518603">
              <a:lnSpc>
                <a:spcPct val="100000"/>
              </a:lnSpc>
              <a:spcAft>
                <a:spcPts val="0"/>
              </a:spcAft>
              <a:buClr>
                <a:schemeClr val="accent1"/>
              </a:buClr>
              <a:defRPr>
                <a:solidFill>
                  <a:srgbClr val="333E48"/>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136454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 column slide ">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E9795D2F-D322-4144-8DA8-55D6A2942740}"/>
              </a:ext>
            </a:extLst>
          </p:cNvPr>
          <p:cNvCxnSpPr>
            <a:cxnSpLocks/>
          </p:cNvCxnSpPr>
          <p:nvPr userDrawn="1"/>
        </p:nvCxnSpPr>
        <p:spPr bwMode="auto">
          <a:xfrm>
            <a:off x="4148138" y="1611050"/>
            <a:ext cx="0" cy="444843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B4D2EAD-40A5-4C0B-900F-916EB19FF748}"/>
              </a:ext>
            </a:extLst>
          </p:cNvPr>
          <p:cNvCxnSpPr>
            <a:cxnSpLocks/>
          </p:cNvCxnSpPr>
          <p:nvPr userDrawn="1"/>
        </p:nvCxnSpPr>
        <p:spPr bwMode="auto">
          <a:xfrm>
            <a:off x="8051800" y="1611050"/>
            <a:ext cx="0" cy="4448438"/>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userDrawn="1">
            <p:ph type="title" hasCustomPrompt="1"/>
          </p:nvPr>
        </p:nvSpPr>
        <p:spPr>
          <a:xfrm>
            <a:off x="479425" y="478302"/>
            <a:ext cx="11233150" cy="512830"/>
          </a:xfrm>
        </p:spPr>
        <p:txBody>
          <a:bodyPr/>
          <a:lstStyle/>
          <a:p>
            <a:r>
              <a:rPr lang="en-US" dirty="0"/>
              <a:t>Click to Edit Master Title Style</a:t>
            </a:r>
          </a:p>
        </p:txBody>
      </p:sp>
      <p:sp>
        <p:nvSpPr>
          <p:cNvPr id="44" name="Text Placeholder 43"/>
          <p:cNvSpPr>
            <a:spLocks noGrp="1"/>
          </p:cNvSpPr>
          <p:nvPr userDrawn="1">
            <p:ph type="body" sz="quarter" idx="13"/>
          </p:nvPr>
        </p:nvSpPr>
        <p:spPr>
          <a:xfrm>
            <a:off x="479425" y="991131"/>
            <a:ext cx="11233150" cy="344488"/>
          </a:xfrm>
        </p:spPr>
        <p:txBody>
          <a:bodyPr/>
          <a:lstStyle>
            <a:lvl1pPr marL="0" indent="0">
              <a:buNone/>
              <a:defRPr lang="en-US" sz="2400" dirty="0">
                <a:solidFill>
                  <a:schemeClr val="accent6"/>
                </a:solidFill>
              </a:defRPr>
            </a:lvl1pPr>
          </a:lstStyle>
          <a:p>
            <a:pPr lvl="0"/>
            <a:r>
              <a:rPr lang="en-US"/>
              <a:t>Click to edit Master text styles</a:t>
            </a:r>
          </a:p>
        </p:txBody>
      </p:sp>
      <p:sp>
        <p:nvSpPr>
          <p:cNvPr id="7" name="Text Placeholder 2"/>
          <p:cNvSpPr>
            <a:spLocks noGrp="1"/>
          </p:cNvSpPr>
          <p:nvPr userDrawn="1">
            <p:ph idx="1"/>
          </p:nvPr>
        </p:nvSpPr>
        <p:spPr>
          <a:xfrm>
            <a:off x="479426" y="2373786"/>
            <a:ext cx="3372644" cy="3685702"/>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a:defRPr>
                <a:solidFill>
                  <a:srgbClr val="383838"/>
                </a:solidFill>
              </a:defRPr>
            </a:lvl3pPr>
            <a:lvl4pPr>
              <a:defRPr>
                <a:solidFill>
                  <a:srgbClr val="383838"/>
                </a:solidFill>
              </a:defRPr>
            </a:lvl4pPr>
            <a:lvl5pPr>
              <a:defRPr>
                <a:solidFill>
                  <a:srgbClr val="383838"/>
                </a:solidFill>
              </a:defRPr>
            </a:lvl5pPr>
          </a:lstStyle>
          <a:p>
            <a:pPr lvl="0"/>
            <a:r>
              <a:rPr lang="en-US"/>
              <a:t>Click to edit Master text styles</a:t>
            </a:r>
          </a:p>
          <a:p>
            <a:pPr lvl="1"/>
            <a:r>
              <a:rPr lang="en-US"/>
              <a:t>Second level</a:t>
            </a:r>
          </a:p>
        </p:txBody>
      </p:sp>
      <p:sp>
        <p:nvSpPr>
          <p:cNvPr id="100" name="Text Placeholder 131"/>
          <p:cNvSpPr>
            <a:spLocks noGrp="1"/>
          </p:cNvSpPr>
          <p:nvPr userDrawn="1">
            <p:ph type="body" sz="quarter" idx="16" hasCustomPrompt="1"/>
          </p:nvPr>
        </p:nvSpPr>
        <p:spPr>
          <a:xfrm>
            <a:off x="479425" y="1611050"/>
            <a:ext cx="3372645"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
        <p:nvSpPr>
          <p:cNvPr id="13" name="Text Placeholder 2"/>
          <p:cNvSpPr>
            <a:spLocks noGrp="1"/>
          </p:cNvSpPr>
          <p:nvPr userDrawn="1">
            <p:ph idx="17"/>
          </p:nvPr>
        </p:nvSpPr>
        <p:spPr>
          <a:xfrm>
            <a:off x="4416359" y="2373786"/>
            <a:ext cx="3359281" cy="3685702"/>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stStyle>
          <a:p>
            <a:pPr lvl="0"/>
            <a:r>
              <a:rPr lang="en-US"/>
              <a:t>Click to edit Master text styles</a:t>
            </a:r>
          </a:p>
          <a:p>
            <a:pPr lvl="1"/>
            <a:r>
              <a:rPr lang="en-US"/>
              <a:t>Second level</a:t>
            </a:r>
          </a:p>
        </p:txBody>
      </p:sp>
      <p:sp>
        <p:nvSpPr>
          <p:cNvPr id="14" name="Text Placeholder 2"/>
          <p:cNvSpPr>
            <a:spLocks noGrp="1"/>
          </p:cNvSpPr>
          <p:nvPr userDrawn="1">
            <p:ph idx="18"/>
          </p:nvPr>
        </p:nvSpPr>
        <p:spPr>
          <a:xfrm>
            <a:off x="8300113" y="2373786"/>
            <a:ext cx="3412462" cy="3685702"/>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stStyle>
          <a:p>
            <a:pPr lvl="0"/>
            <a:r>
              <a:rPr lang="en-US"/>
              <a:t>Click to edit Master text styles</a:t>
            </a:r>
          </a:p>
          <a:p>
            <a:pPr lvl="1"/>
            <a:r>
              <a:rPr lang="en-US"/>
              <a:t>Second level</a:t>
            </a:r>
          </a:p>
        </p:txBody>
      </p:sp>
      <p:sp>
        <p:nvSpPr>
          <p:cNvPr id="15" name="Text Placeholder 131"/>
          <p:cNvSpPr>
            <a:spLocks noGrp="1"/>
          </p:cNvSpPr>
          <p:nvPr userDrawn="1">
            <p:ph type="body" sz="quarter" idx="19" hasCustomPrompt="1"/>
          </p:nvPr>
        </p:nvSpPr>
        <p:spPr>
          <a:xfrm>
            <a:off x="4419997" y="1611050"/>
            <a:ext cx="3359945"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
        <p:nvSpPr>
          <p:cNvPr id="16" name="Text Placeholder 131"/>
          <p:cNvSpPr>
            <a:spLocks noGrp="1"/>
          </p:cNvSpPr>
          <p:nvPr userDrawn="1">
            <p:ph type="body" sz="quarter" idx="20" hasCustomPrompt="1"/>
          </p:nvPr>
        </p:nvSpPr>
        <p:spPr>
          <a:xfrm>
            <a:off x="8299449" y="1611050"/>
            <a:ext cx="3413126"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Tree>
    <p:extLst>
      <p:ext uri="{BB962C8B-B14F-4D97-AF65-F5344CB8AC3E}">
        <p14:creationId xmlns:p14="http://schemas.microsoft.com/office/powerpoint/2010/main" val="42060281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 column slide with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9425" y="478302"/>
            <a:ext cx="11233150" cy="512830"/>
          </a:xfrm>
        </p:spPr>
        <p:txBody>
          <a:bodyPr/>
          <a:lstStyle/>
          <a:p>
            <a:r>
              <a:rPr lang="en-US" dirty="0"/>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a:solidFill>
                  <a:schemeClr val="accent6"/>
                </a:solidFill>
              </a:defRPr>
            </a:lvl1pPr>
          </a:lstStyle>
          <a:p>
            <a:pPr lvl="0"/>
            <a:r>
              <a:rPr lang="en-US"/>
              <a:t>Click to edit Master text styles</a:t>
            </a:r>
          </a:p>
        </p:txBody>
      </p:sp>
      <p:sp>
        <p:nvSpPr>
          <p:cNvPr id="9" name="Content Placeholder 8"/>
          <p:cNvSpPr>
            <a:spLocks noGrp="1"/>
          </p:cNvSpPr>
          <p:nvPr>
            <p:ph sz="quarter" idx="21"/>
          </p:nvPr>
        </p:nvSpPr>
        <p:spPr>
          <a:xfrm>
            <a:off x="8299119" y="2372564"/>
            <a:ext cx="3413455" cy="3686924"/>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a:lnSpc>
                <a:spcPct val="100000"/>
              </a:lnSpc>
              <a:spcAft>
                <a:spcPts val="0"/>
              </a:spcAft>
              <a:buClr>
                <a:schemeClr val="accent1"/>
              </a:buClr>
              <a:defRPr>
                <a:solidFill>
                  <a:srgbClr val="333E48"/>
                </a:solidFill>
              </a:defRPr>
            </a:lvl3pPr>
          </a:lstStyle>
          <a:p>
            <a:pPr lvl="0"/>
            <a:r>
              <a:rPr lang="en-US"/>
              <a:t>Click to edit Master text styles</a:t>
            </a:r>
          </a:p>
          <a:p>
            <a:pPr lvl="1"/>
            <a:r>
              <a:rPr lang="en-US"/>
              <a:t>Second level</a:t>
            </a:r>
          </a:p>
          <a:p>
            <a:pPr lvl="2"/>
            <a:r>
              <a:rPr lang="en-US"/>
              <a:t>Third level</a:t>
            </a:r>
          </a:p>
        </p:txBody>
      </p:sp>
      <p:grpSp>
        <p:nvGrpSpPr>
          <p:cNvPr id="36" name="Group 6">
            <a:extLst>
              <a:ext uri="{FF2B5EF4-FFF2-40B4-BE49-F238E27FC236}">
                <a16:creationId xmlns:a16="http://schemas.microsoft.com/office/drawing/2014/main" id="{CCE81F77-7204-0241-970A-63C43B1D7B80}"/>
              </a:ext>
            </a:extLst>
          </p:cNvPr>
          <p:cNvGrpSpPr>
            <a:grpSpLocks/>
          </p:cNvGrpSpPr>
          <p:nvPr userDrawn="1"/>
        </p:nvGrpSpPr>
        <p:grpSpPr bwMode="auto">
          <a:xfrm>
            <a:off x="4148138" y="1611050"/>
            <a:ext cx="3903662" cy="4448438"/>
            <a:chOff x="3706307" y="1883391"/>
            <a:chExt cx="3803176" cy="4472959"/>
          </a:xfrm>
        </p:grpSpPr>
        <p:cxnSp>
          <p:nvCxnSpPr>
            <p:cNvPr id="37" name="Straight Connector 36">
              <a:extLst>
                <a:ext uri="{FF2B5EF4-FFF2-40B4-BE49-F238E27FC236}">
                  <a16:creationId xmlns:a16="http://schemas.microsoft.com/office/drawing/2014/main" id="{7266E339-1F3B-8E41-B64F-AA6A42EDF799}"/>
                </a:ext>
              </a:extLst>
            </p:cNvPr>
            <p:cNvCxnSpPr>
              <a:cxnSpLocks/>
            </p:cNvCxnSpPr>
            <p:nvPr userDrawn="1"/>
          </p:nvCxnSpPr>
          <p:spPr>
            <a:xfrm>
              <a:off x="3706307" y="1883391"/>
              <a:ext cx="0" cy="4472959"/>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922B3030-62BD-3440-A850-5C6E7CCDD54A}"/>
                </a:ext>
              </a:extLst>
            </p:cNvPr>
            <p:cNvCxnSpPr>
              <a:cxnSpLocks/>
            </p:cNvCxnSpPr>
            <p:nvPr userDrawn="1"/>
          </p:nvCxnSpPr>
          <p:spPr>
            <a:xfrm>
              <a:off x="7509483" y="1883391"/>
              <a:ext cx="0" cy="4472959"/>
            </a:xfrm>
            <a:prstGeom prst="line">
              <a:avLst/>
            </a:prstGeom>
            <a:ln w="12700"/>
          </p:spPr>
          <p:style>
            <a:lnRef idx="1">
              <a:schemeClr val="accent1"/>
            </a:lnRef>
            <a:fillRef idx="0">
              <a:schemeClr val="accent1"/>
            </a:fillRef>
            <a:effectRef idx="0">
              <a:schemeClr val="accent1"/>
            </a:effectRef>
            <a:fontRef idx="minor">
              <a:schemeClr val="tx1"/>
            </a:fontRef>
          </p:style>
        </p:cxnSp>
      </p:grpSp>
      <p:sp>
        <p:nvSpPr>
          <p:cNvPr id="40" name="Text Placeholder 131">
            <a:extLst>
              <a:ext uri="{FF2B5EF4-FFF2-40B4-BE49-F238E27FC236}">
                <a16:creationId xmlns:a16="http://schemas.microsoft.com/office/drawing/2014/main" id="{B54BFFD1-D378-D841-B5DD-88788B48D029}"/>
              </a:ext>
            </a:extLst>
          </p:cNvPr>
          <p:cNvSpPr>
            <a:spLocks noGrp="1"/>
          </p:cNvSpPr>
          <p:nvPr>
            <p:ph type="body" sz="quarter" idx="16" hasCustomPrompt="1"/>
          </p:nvPr>
        </p:nvSpPr>
        <p:spPr>
          <a:xfrm>
            <a:off x="479425" y="1611050"/>
            <a:ext cx="3372645"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
        <p:nvSpPr>
          <p:cNvPr id="43" name="Text Placeholder 131">
            <a:extLst>
              <a:ext uri="{FF2B5EF4-FFF2-40B4-BE49-F238E27FC236}">
                <a16:creationId xmlns:a16="http://schemas.microsoft.com/office/drawing/2014/main" id="{E3125198-F65A-8049-9D3E-A6AF258DAEBF}"/>
              </a:ext>
            </a:extLst>
          </p:cNvPr>
          <p:cNvSpPr>
            <a:spLocks noGrp="1"/>
          </p:cNvSpPr>
          <p:nvPr>
            <p:ph type="body" sz="quarter" idx="19" hasCustomPrompt="1"/>
          </p:nvPr>
        </p:nvSpPr>
        <p:spPr>
          <a:xfrm>
            <a:off x="4416192" y="1611050"/>
            <a:ext cx="3359945"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
        <p:nvSpPr>
          <p:cNvPr id="45" name="Text Placeholder 131">
            <a:extLst>
              <a:ext uri="{FF2B5EF4-FFF2-40B4-BE49-F238E27FC236}">
                <a16:creationId xmlns:a16="http://schemas.microsoft.com/office/drawing/2014/main" id="{7C8008EA-19DB-814F-9284-A055A2AB89CD}"/>
              </a:ext>
            </a:extLst>
          </p:cNvPr>
          <p:cNvSpPr>
            <a:spLocks noGrp="1"/>
          </p:cNvSpPr>
          <p:nvPr>
            <p:ph type="body" sz="quarter" idx="20" hasCustomPrompt="1"/>
          </p:nvPr>
        </p:nvSpPr>
        <p:spPr>
          <a:xfrm>
            <a:off x="8299449" y="1611050"/>
            <a:ext cx="3413126"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
        <p:nvSpPr>
          <p:cNvPr id="46" name="Content Placeholder 8">
            <a:extLst>
              <a:ext uri="{FF2B5EF4-FFF2-40B4-BE49-F238E27FC236}">
                <a16:creationId xmlns:a16="http://schemas.microsoft.com/office/drawing/2014/main" id="{DD4BA2E6-FACA-5C45-B75F-9327959A672A}"/>
              </a:ext>
            </a:extLst>
          </p:cNvPr>
          <p:cNvSpPr>
            <a:spLocks noGrp="1"/>
          </p:cNvSpPr>
          <p:nvPr>
            <p:ph sz="quarter" idx="22"/>
          </p:nvPr>
        </p:nvSpPr>
        <p:spPr>
          <a:xfrm>
            <a:off x="4415863" y="2372564"/>
            <a:ext cx="3360274" cy="3686924"/>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a:lnSpc>
                <a:spcPct val="100000"/>
              </a:lnSpc>
              <a:spcAft>
                <a:spcPts val="0"/>
              </a:spcAft>
              <a:buClr>
                <a:schemeClr val="accent1"/>
              </a:buClr>
              <a:defRPr>
                <a:solidFill>
                  <a:srgbClr val="333E48"/>
                </a:solidFill>
              </a:defRPr>
            </a:lvl3pPr>
          </a:lstStyle>
          <a:p>
            <a:pPr lvl="0"/>
            <a:r>
              <a:rPr lang="en-US"/>
              <a:t>Click to edit Master text styles</a:t>
            </a:r>
          </a:p>
          <a:p>
            <a:pPr lvl="1"/>
            <a:r>
              <a:rPr lang="en-US"/>
              <a:t>Second level</a:t>
            </a:r>
          </a:p>
          <a:p>
            <a:pPr lvl="2"/>
            <a:r>
              <a:rPr lang="en-US"/>
              <a:t>Third level</a:t>
            </a:r>
          </a:p>
        </p:txBody>
      </p:sp>
      <p:sp>
        <p:nvSpPr>
          <p:cNvPr id="47" name="Content Placeholder 8">
            <a:extLst>
              <a:ext uri="{FF2B5EF4-FFF2-40B4-BE49-F238E27FC236}">
                <a16:creationId xmlns:a16="http://schemas.microsoft.com/office/drawing/2014/main" id="{5AB0A5A2-CEF5-6E44-BACF-2C0296FE306B}"/>
              </a:ext>
            </a:extLst>
          </p:cNvPr>
          <p:cNvSpPr>
            <a:spLocks noGrp="1"/>
          </p:cNvSpPr>
          <p:nvPr>
            <p:ph sz="quarter" idx="23"/>
          </p:nvPr>
        </p:nvSpPr>
        <p:spPr>
          <a:xfrm>
            <a:off x="479425" y="2372564"/>
            <a:ext cx="3360274" cy="3686924"/>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a:lnSpc>
                <a:spcPct val="100000"/>
              </a:lnSpc>
              <a:spcAft>
                <a:spcPts val="0"/>
              </a:spcAft>
              <a:buClr>
                <a:schemeClr val="accent1"/>
              </a:buClr>
              <a:defRPr>
                <a:solidFill>
                  <a:srgbClr val="333E48"/>
                </a:solidFill>
              </a:defRPr>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0712502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col_narrow_wide">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D505B7A5-C1F7-41D3-815C-A3728D81DBDD}"/>
              </a:ext>
            </a:extLst>
          </p:cNvPr>
          <p:cNvCxnSpPr>
            <a:cxnSpLocks/>
          </p:cNvCxnSpPr>
          <p:nvPr userDrawn="1"/>
        </p:nvCxnSpPr>
        <p:spPr>
          <a:xfrm>
            <a:off x="3255004" y="1631950"/>
            <a:ext cx="0" cy="4440604"/>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hasCustomPrompt="1"/>
          </p:nvPr>
        </p:nvSpPr>
        <p:spPr>
          <a:xfrm>
            <a:off x="479425" y="478301"/>
            <a:ext cx="11233150" cy="512830"/>
          </a:xfrm>
        </p:spPr>
        <p:txBody>
          <a:bodyPr/>
          <a:lstStyle/>
          <a:p>
            <a:r>
              <a:rPr lang="en-US" dirty="0"/>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dirty="0">
                <a:solidFill>
                  <a:schemeClr val="accent6"/>
                </a:solidFill>
              </a:defRPr>
            </a:lvl1pPr>
          </a:lstStyle>
          <a:p>
            <a:pPr lvl="0"/>
            <a:r>
              <a:rPr lang="en-US"/>
              <a:t>Click to edit Master text styles</a:t>
            </a:r>
          </a:p>
        </p:txBody>
      </p:sp>
      <p:sp>
        <p:nvSpPr>
          <p:cNvPr id="18" name="Text Placeholder 2"/>
          <p:cNvSpPr>
            <a:spLocks noGrp="1"/>
          </p:cNvSpPr>
          <p:nvPr>
            <p:ph idx="1"/>
          </p:nvPr>
        </p:nvSpPr>
        <p:spPr>
          <a:xfrm>
            <a:off x="479425" y="1631111"/>
            <a:ext cx="2619375" cy="4440603"/>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400">
                <a:solidFill>
                  <a:srgbClr val="333E48"/>
                </a:solidFill>
              </a:defRPr>
            </a:lvl1pPr>
            <a:lvl2pPr marL="581343">
              <a:lnSpc>
                <a:spcPct val="100000"/>
              </a:lnSpc>
              <a:spcAft>
                <a:spcPts val="0"/>
              </a:spcAft>
              <a:buClr>
                <a:schemeClr val="accent1"/>
              </a:buClr>
              <a:defRPr sz="2000">
                <a:solidFill>
                  <a:srgbClr val="333E48"/>
                </a:solidFill>
              </a:defRPr>
            </a:lvl2pPr>
          </a:lstStyle>
          <a:p>
            <a:pPr lvl="0"/>
            <a:r>
              <a:rPr lang="en-US"/>
              <a:t>Click to edit Master text styles</a:t>
            </a:r>
          </a:p>
          <a:p>
            <a:pPr lvl="1"/>
            <a:r>
              <a:rPr lang="en-US"/>
              <a:t>Second level</a:t>
            </a:r>
          </a:p>
        </p:txBody>
      </p:sp>
      <p:sp>
        <p:nvSpPr>
          <p:cNvPr id="7" name="Content Placeholder 3"/>
          <p:cNvSpPr>
            <a:spLocks noGrp="1"/>
          </p:cNvSpPr>
          <p:nvPr>
            <p:ph sz="quarter" idx="21"/>
          </p:nvPr>
        </p:nvSpPr>
        <p:spPr>
          <a:xfrm>
            <a:off x="3416035" y="1631111"/>
            <a:ext cx="8296540" cy="4440603"/>
          </a:xfrm>
        </p:spPr>
        <p:txBody>
          <a:bodyPr/>
          <a:lstStyle>
            <a:lvl1pPr marL="342900" indent="-342900">
              <a:lnSpc>
                <a:spcPct val="100000"/>
              </a:lnSpc>
              <a:spcBef>
                <a:spcPts val="600"/>
              </a:spcBef>
              <a:spcAft>
                <a:spcPts val="0"/>
              </a:spcAft>
              <a:buClr>
                <a:schemeClr val="accent1"/>
              </a:buClr>
              <a:buFont typeface="Arial" charset="0"/>
              <a:buChar char="•"/>
              <a:defRPr sz="2400">
                <a:solidFill>
                  <a:srgbClr val="333E48"/>
                </a:solidFill>
              </a:defRPr>
            </a:lvl1pPr>
            <a:lvl2pPr marL="581343">
              <a:lnSpc>
                <a:spcPct val="100000"/>
              </a:lnSpc>
              <a:spcAft>
                <a:spcPts val="0"/>
              </a:spcAft>
              <a:buClr>
                <a:schemeClr val="accent1"/>
              </a:buClr>
              <a:defRPr sz="2000">
                <a:solidFill>
                  <a:srgbClr val="333E48"/>
                </a:solidFill>
              </a:defRPr>
            </a:lvl2pPr>
            <a:lvl3pPr marL="947103">
              <a:lnSpc>
                <a:spcPct val="100000"/>
              </a:lnSpc>
              <a:spcAft>
                <a:spcPts val="0"/>
              </a:spcAft>
              <a:buClr>
                <a:schemeClr val="accent1"/>
              </a:buClr>
              <a:defRPr sz="1800">
                <a:solidFill>
                  <a:srgbClr val="333E48"/>
                </a:solidFill>
              </a:defRPr>
            </a:lvl3pPr>
            <a:lvl4pPr marL="1293178" indent="-173038">
              <a:lnSpc>
                <a:spcPct val="100000"/>
              </a:lnSpc>
              <a:spcAft>
                <a:spcPts val="0"/>
              </a:spcAft>
              <a:buClr>
                <a:schemeClr val="accent1"/>
              </a:buClr>
              <a:buFont typeface="Arial" charset="0"/>
              <a:buChar char="•"/>
              <a:defRPr sz="1800">
                <a:solidFill>
                  <a:srgbClr val="333E48"/>
                </a:solidFill>
              </a:defRPr>
            </a:lvl4pPr>
            <a:lvl5pPr marL="1518603">
              <a:lnSpc>
                <a:spcPct val="100000"/>
              </a:lnSpc>
              <a:spcAft>
                <a:spcPts val="0"/>
              </a:spcAft>
              <a:buClr>
                <a:schemeClr val="accent1"/>
              </a:buClr>
              <a:defRPr sz="1800">
                <a:solidFill>
                  <a:srgbClr val="333E4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413244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3 column slide ">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0C41881F-8B1A-4F78-926D-54E8F515C458}"/>
              </a:ext>
            </a:extLst>
          </p:cNvPr>
          <p:cNvCxnSpPr>
            <a:cxnSpLocks/>
          </p:cNvCxnSpPr>
          <p:nvPr userDrawn="1"/>
        </p:nvCxnSpPr>
        <p:spPr>
          <a:xfrm>
            <a:off x="8932863" y="1629287"/>
            <a:ext cx="0" cy="4443267"/>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hasCustomPrompt="1"/>
          </p:nvPr>
        </p:nvSpPr>
        <p:spPr>
          <a:xfrm>
            <a:off x="479425" y="478301"/>
            <a:ext cx="11233150" cy="512830"/>
          </a:xfrm>
        </p:spPr>
        <p:txBody>
          <a:bodyPr/>
          <a:lstStyle/>
          <a:p>
            <a:r>
              <a:rPr lang="en-US" dirty="0"/>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a:solidFill>
                  <a:schemeClr val="accent6"/>
                </a:solidFill>
              </a:defRPr>
            </a:lvl1pPr>
          </a:lstStyle>
          <a:p>
            <a:pPr lvl="0"/>
            <a:r>
              <a:rPr lang="en-US"/>
              <a:t>Click to edit Master text styles</a:t>
            </a:r>
          </a:p>
        </p:txBody>
      </p:sp>
      <p:sp>
        <p:nvSpPr>
          <p:cNvPr id="6" name="Content Placeholder 5"/>
          <p:cNvSpPr>
            <a:spLocks noGrp="1"/>
          </p:cNvSpPr>
          <p:nvPr>
            <p:ph sz="quarter" idx="15"/>
          </p:nvPr>
        </p:nvSpPr>
        <p:spPr>
          <a:xfrm>
            <a:off x="9037637" y="1629597"/>
            <a:ext cx="2674937" cy="4443488"/>
          </a:xfrm>
        </p:spPr>
        <p:txBody>
          <a:bodyPr/>
          <a:lstStyle>
            <a:lvl1pPr marL="342900" indent="-342900">
              <a:lnSpc>
                <a:spcPct val="100000"/>
              </a:lnSpc>
              <a:spcBef>
                <a:spcPts val="600"/>
              </a:spcBef>
              <a:spcAft>
                <a:spcPts val="0"/>
              </a:spcAft>
              <a:buClr>
                <a:schemeClr val="accent1"/>
              </a:buClr>
              <a:buFont typeface="Arial" charset="0"/>
              <a:buChar char="•"/>
              <a:defRPr sz="2400">
                <a:solidFill>
                  <a:srgbClr val="333E48"/>
                </a:solidFill>
              </a:defRPr>
            </a:lvl1pPr>
            <a:lvl2pPr marL="581343">
              <a:lnSpc>
                <a:spcPct val="100000"/>
              </a:lnSpc>
              <a:spcAft>
                <a:spcPts val="0"/>
              </a:spcAft>
              <a:buClr>
                <a:schemeClr val="accent1"/>
              </a:buClr>
              <a:defRPr sz="2000">
                <a:solidFill>
                  <a:srgbClr val="333E48"/>
                </a:solidFill>
              </a:defRPr>
            </a:lvl2pPr>
          </a:lstStyle>
          <a:p>
            <a:pPr lvl="0"/>
            <a:r>
              <a:rPr lang="en-US"/>
              <a:t>Click to edit Master text styles</a:t>
            </a:r>
          </a:p>
          <a:p>
            <a:pPr lvl="1"/>
            <a:r>
              <a:rPr lang="en-US"/>
              <a:t>Second level</a:t>
            </a:r>
          </a:p>
        </p:txBody>
      </p:sp>
      <p:sp>
        <p:nvSpPr>
          <p:cNvPr id="8" name="Content Placeholder 3"/>
          <p:cNvSpPr>
            <a:spLocks noGrp="1"/>
          </p:cNvSpPr>
          <p:nvPr>
            <p:ph sz="quarter" idx="21"/>
          </p:nvPr>
        </p:nvSpPr>
        <p:spPr>
          <a:xfrm>
            <a:off x="479425" y="1629287"/>
            <a:ext cx="8348664" cy="4443267"/>
          </a:xfrm>
        </p:spPr>
        <p:txBody>
          <a:bodyPr/>
          <a:lstStyle>
            <a:lvl1pPr marL="342900" indent="-342900">
              <a:lnSpc>
                <a:spcPct val="100000"/>
              </a:lnSpc>
              <a:spcBef>
                <a:spcPts val="600"/>
              </a:spcBef>
              <a:spcAft>
                <a:spcPts val="0"/>
              </a:spcAft>
              <a:buClr>
                <a:schemeClr val="accent1"/>
              </a:buClr>
              <a:buFont typeface="Arial" charset="0"/>
              <a:buChar char="•"/>
              <a:defRPr sz="2400">
                <a:solidFill>
                  <a:srgbClr val="333E48"/>
                </a:solidFill>
              </a:defRPr>
            </a:lvl1pPr>
            <a:lvl2pPr marL="581343">
              <a:lnSpc>
                <a:spcPct val="100000"/>
              </a:lnSpc>
              <a:spcAft>
                <a:spcPts val="0"/>
              </a:spcAft>
              <a:buClr>
                <a:schemeClr val="accent1"/>
              </a:buClr>
              <a:defRPr sz="2000">
                <a:solidFill>
                  <a:srgbClr val="333E48"/>
                </a:solidFill>
              </a:defRPr>
            </a:lvl2pPr>
            <a:lvl3pPr marL="947103">
              <a:lnSpc>
                <a:spcPct val="100000"/>
              </a:lnSpc>
              <a:spcAft>
                <a:spcPts val="0"/>
              </a:spcAft>
              <a:buClr>
                <a:schemeClr val="accent1"/>
              </a:buClr>
              <a:defRPr sz="1800">
                <a:solidFill>
                  <a:srgbClr val="333E48"/>
                </a:solidFill>
              </a:defRPr>
            </a:lvl3pPr>
            <a:lvl4pPr marL="1293178" indent="-173038">
              <a:lnSpc>
                <a:spcPct val="100000"/>
              </a:lnSpc>
              <a:spcAft>
                <a:spcPts val="0"/>
              </a:spcAft>
              <a:buClr>
                <a:schemeClr val="accent1"/>
              </a:buClr>
              <a:buFont typeface="Arial" charset="0"/>
              <a:buChar char="•"/>
              <a:defRPr sz="1800">
                <a:solidFill>
                  <a:srgbClr val="333E48"/>
                </a:solidFill>
              </a:defRPr>
            </a:lvl4pPr>
            <a:lvl5pPr marL="1518603">
              <a:lnSpc>
                <a:spcPct val="100000"/>
              </a:lnSpc>
              <a:spcAft>
                <a:spcPts val="0"/>
              </a:spcAft>
              <a:buClr>
                <a:schemeClr val="accent1"/>
              </a:buClr>
              <a:defRPr sz="1800">
                <a:solidFill>
                  <a:srgbClr val="333E4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905359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 column text with imag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9425" y="478302"/>
            <a:ext cx="11233150" cy="512830"/>
          </a:xfrm>
        </p:spPr>
        <p:txBody>
          <a:bodyPr/>
          <a:lstStyle/>
          <a:p>
            <a:r>
              <a:rPr lang="en-US" dirty="0"/>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a:solidFill>
                  <a:schemeClr val="accent6"/>
                </a:solidFill>
              </a:defRPr>
            </a:lvl1pPr>
          </a:lstStyle>
          <a:p>
            <a:pPr lvl="0"/>
            <a:r>
              <a:rPr lang="en-US"/>
              <a:t>Click to edit Master text styles</a:t>
            </a:r>
          </a:p>
        </p:txBody>
      </p:sp>
      <p:sp>
        <p:nvSpPr>
          <p:cNvPr id="6" name="Picture Placeholder 5"/>
          <p:cNvSpPr>
            <a:spLocks noGrp="1"/>
          </p:cNvSpPr>
          <p:nvPr>
            <p:ph type="pic" sz="quarter" idx="17"/>
          </p:nvPr>
        </p:nvSpPr>
        <p:spPr>
          <a:xfrm>
            <a:off x="3354388" y="1618445"/>
            <a:ext cx="2606675" cy="1953683"/>
          </a:xfrm>
        </p:spPr>
        <p:txBody>
          <a:bodyPr/>
          <a:lstStyle>
            <a:lvl1pPr marL="0" indent="0">
              <a:buClr>
                <a:schemeClr val="accent1"/>
              </a:buClr>
              <a:buNone/>
              <a:defRPr sz="2200">
                <a:solidFill>
                  <a:srgbClr val="333E48"/>
                </a:solidFill>
              </a:defRPr>
            </a:lvl1pPr>
          </a:lstStyle>
          <a:p>
            <a:pPr lvl="0"/>
            <a:r>
              <a:rPr lang="en-US" noProof="0"/>
              <a:t>Click icon to add picture</a:t>
            </a:r>
            <a:endParaRPr lang="en-US" noProof="0" dirty="0"/>
          </a:p>
        </p:txBody>
      </p:sp>
      <p:sp>
        <p:nvSpPr>
          <p:cNvPr id="104" name="Picture Placeholder 5"/>
          <p:cNvSpPr>
            <a:spLocks noGrp="1"/>
          </p:cNvSpPr>
          <p:nvPr>
            <p:ph type="pic" sz="quarter" idx="18"/>
          </p:nvPr>
        </p:nvSpPr>
        <p:spPr>
          <a:xfrm>
            <a:off x="3354388" y="3755872"/>
            <a:ext cx="2606675" cy="1953683"/>
          </a:xfrm>
        </p:spPr>
        <p:txBody>
          <a:bodyPr/>
          <a:lstStyle>
            <a:lvl1pPr marL="0" indent="0">
              <a:buClr>
                <a:schemeClr val="accent1"/>
              </a:buClr>
              <a:buNone/>
              <a:defRPr sz="2200">
                <a:solidFill>
                  <a:srgbClr val="333E48"/>
                </a:solidFill>
              </a:defRPr>
            </a:lvl1pPr>
          </a:lstStyle>
          <a:p>
            <a:pPr lvl="0"/>
            <a:r>
              <a:rPr lang="en-US" noProof="0"/>
              <a:t>Click icon to add picture</a:t>
            </a:r>
            <a:endParaRPr lang="en-US" noProof="0" dirty="0"/>
          </a:p>
        </p:txBody>
      </p:sp>
      <p:sp>
        <p:nvSpPr>
          <p:cNvPr id="105" name="Picture Placeholder 5"/>
          <p:cNvSpPr>
            <a:spLocks noGrp="1"/>
          </p:cNvSpPr>
          <p:nvPr>
            <p:ph type="pic" sz="quarter" idx="19"/>
          </p:nvPr>
        </p:nvSpPr>
        <p:spPr>
          <a:xfrm>
            <a:off x="9066213" y="1618445"/>
            <a:ext cx="2646362" cy="1953683"/>
          </a:xfrm>
        </p:spPr>
        <p:txBody>
          <a:bodyPr/>
          <a:lstStyle>
            <a:lvl1pPr marL="0" indent="0">
              <a:buClr>
                <a:schemeClr val="accent1"/>
              </a:buClr>
              <a:buNone/>
              <a:defRPr sz="2200">
                <a:solidFill>
                  <a:srgbClr val="333E48"/>
                </a:solidFill>
              </a:defRPr>
            </a:lvl1pPr>
          </a:lstStyle>
          <a:p>
            <a:pPr lvl="0"/>
            <a:r>
              <a:rPr lang="en-US" noProof="0"/>
              <a:t>Click icon to add picture</a:t>
            </a:r>
            <a:endParaRPr lang="en-US" noProof="0" dirty="0"/>
          </a:p>
        </p:txBody>
      </p:sp>
      <p:sp>
        <p:nvSpPr>
          <p:cNvPr id="106" name="Picture Placeholder 5"/>
          <p:cNvSpPr>
            <a:spLocks noGrp="1"/>
          </p:cNvSpPr>
          <p:nvPr>
            <p:ph type="pic" sz="quarter" idx="20"/>
          </p:nvPr>
        </p:nvSpPr>
        <p:spPr>
          <a:xfrm>
            <a:off x="9066213" y="3755872"/>
            <a:ext cx="2646362" cy="1953683"/>
          </a:xfrm>
        </p:spPr>
        <p:txBody>
          <a:bodyPr/>
          <a:lstStyle>
            <a:lvl1pPr marL="0" indent="0">
              <a:buClr>
                <a:schemeClr val="accent1"/>
              </a:buClr>
              <a:buNone/>
              <a:defRPr sz="2200">
                <a:solidFill>
                  <a:srgbClr val="333E48"/>
                </a:solidFill>
              </a:defRPr>
            </a:lvl1pPr>
          </a:lstStyle>
          <a:p>
            <a:pPr lvl="0"/>
            <a:r>
              <a:rPr lang="en-US" noProof="0"/>
              <a:t>Click icon to add picture</a:t>
            </a:r>
            <a:endParaRPr lang="en-US" noProof="0" dirty="0"/>
          </a:p>
        </p:txBody>
      </p:sp>
      <p:sp>
        <p:nvSpPr>
          <p:cNvPr id="14" name="Text Placeholder 7"/>
          <p:cNvSpPr>
            <a:spLocks noGrp="1"/>
          </p:cNvSpPr>
          <p:nvPr>
            <p:ph type="body" sz="quarter" idx="21"/>
          </p:nvPr>
        </p:nvSpPr>
        <p:spPr>
          <a:xfrm>
            <a:off x="479425" y="1618445"/>
            <a:ext cx="2619375" cy="4086225"/>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a:lnSpc>
                <a:spcPct val="100000"/>
              </a:lnSpc>
              <a:spcBef>
                <a:spcPts val="0"/>
              </a:spcBef>
              <a:spcAft>
                <a:spcPts val="0"/>
              </a:spcAft>
              <a:buClr>
                <a:schemeClr val="accent1"/>
              </a:buClr>
              <a:defRPr>
                <a:solidFill>
                  <a:srgbClr val="333E48"/>
                </a:solidFill>
              </a:defRPr>
            </a:lvl2pPr>
            <a:lvl3pPr>
              <a:lnSpc>
                <a:spcPct val="100000"/>
              </a:lnSpc>
              <a:spcBef>
                <a:spcPts val="0"/>
              </a:spcBef>
              <a:spcAft>
                <a:spcPts val="0"/>
              </a:spcAft>
              <a:buClr>
                <a:schemeClr val="accent1"/>
              </a:buClr>
              <a:defRPr>
                <a:solidFill>
                  <a:srgbClr val="333E48"/>
                </a:solidFill>
              </a:defRPr>
            </a:lvl3pPr>
            <a:lvl4pPr marL="1201738" indent="-173038">
              <a:lnSpc>
                <a:spcPct val="100000"/>
              </a:lnSpc>
              <a:spcBef>
                <a:spcPts val="0"/>
              </a:spcBef>
              <a:spcAft>
                <a:spcPts val="0"/>
              </a:spcAft>
              <a:buClr>
                <a:schemeClr val="accent1"/>
              </a:buClr>
              <a:buFont typeface="Arial" charset="0"/>
              <a:buChar char="•"/>
              <a:defRPr>
                <a:solidFill>
                  <a:srgbClr val="333E48"/>
                </a:solidFill>
              </a:defRPr>
            </a:lvl4pPr>
            <a:lvl5pPr>
              <a:lnSpc>
                <a:spcPct val="100000"/>
              </a:lnSpc>
              <a:spcBef>
                <a:spcPts val="0"/>
              </a:spcBef>
              <a:spcAft>
                <a:spcPts val="0"/>
              </a:spcAft>
              <a:buClr>
                <a:schemeClr val="accent1"/>
              </a:buClr>
              <a:defRPr>
                <a:solidFill>
                  <a:srgbClr val="333E4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7"/>
          <p:cNvSpPr>
            <a:spLocks noGrp="1"/>
          </p:cNvSpPr>
          <p:nvPr>
            <p:ph type="body" sz="quarter" idx="22"/>
          </p:nvPr>
        </p:nvSpPr>
        <p:spPr>
          <a:xfrm>
            <a:off x="6220216" y="1618445"/>
            <a:ext cx="2606675" cy="4086225"/>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a:lnSpc>
                <a:spcPct val="100000"/>
              </a:lnSpc>
              <a:spcBef>
                <a:spcPts val="0"/>
              </a:spcBef>
              <a:spcAft>
                <a:spcPts val="0"/>
              </a:spcAft>
              <a:buClr>
                <a:schemeClr val="accent1"/>
              </a:buClr>
              <a:defRPr>
                <a:solidFill>
                  <a:srgbClr val="333E48"/>
                </a:solidFill>
              </a:defRPr>
            </a:lvl2pPr>
            <a:lvl3pPr>
              <a:lnSpc>
                <a:spcPct val="100000"/>
              </a:lnSpc>
              <a:spcBef>
                <a:spcPts val="0"/>
              </a:spcBef>
              <a:spcAft>
                <a:spcPts val="0"/>
              </a:spcAft>
              <a:buClr>
                <a:schemeClr val="accent1"/>
              </a:buClr>
              <a:defRPr>
                <a:solidFill>
                  <a:srgbClr val="333E48"/>
                </a:solidFill>
              </a:defRPr>
            </a:lvl3pPr>
            <a:lvl4pPr marL="1201738" indent="-173038">
              <a:lnSpc>
                <a:spcPct val="100000"/>
              </a:lnSpc>
              <a:spcBef>
                <a:spcPts val="0"/>
              </a:spcBef>
              <a:spcAft>
                <a:spcPts val="0"/>
              </a:spcAft>
              <a:buClr>
                <a:schemeClr val="accent1"/>
              </a:buClr>
              <a:buFont typeface="Arial" charset="0"/>
              <a:buChar char="•"/>
              <a:defRPr>
                <a:solidFill>
                  <a:srgbClr val="333E48"/>
                </a:solidFill>
              </a:defRPr>
            </a:lvl4pPr>
            <a:lvl5pPr>
              <a:lnSpc>
                <a:spcPct val="100000"/>
              </a:lnSpc>
              <a:spcBef>
                <a:spcPts val="0"/>
              </a:spcBef>
              <a:spcAft>
                <a:spcPts val="0"/>
              </a:spcAft>
              <a:buClr>
                <a:schemeClr val="accent1"/>
              </a:buClr>
              <a:defRPr>
                <a:solidFill>
                  <a:srgbClr val="333E4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066151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 column with image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9425" y="478302"/>
            <a:ext cx="11233150" cy="512829"/>
          </a:xfrm>
        </p:spPr>
        <p:txBody>
          <a:bodyPr/>
          <a:lstStyle/>
          <a:p>
            <a:r>
              <a:rPr lang="en-US" dirty="0"/>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a:solidFill>
                  <a:schemeClr val="accent6"/>
                </a:solidFill>
              </a:defRPr>
            </a:lvl1pPr>
          </a:lstStyle>
          <a:p>
            <a:pPr lvl="0"/>
            <a:r>
              <a:rPr lang="en-US"/>
              <a:t>Click to edit Master text styles</a:t>
            </a:r>
          </a:p>
        </p:txBody>
      </p:sp>
      <p:sp>
        <p:nvSpPr>
          <p:cNvPr id="7" name="Text Placeholder 2"/>
          <p:cNvSpPr>
            <a:spLocks noGrp="1"/>
          </p:cNvSpPr>
          <p:nvPr>
            <p:ph idx="1"/>
          </p:nvPr>
        </p:nvSpPr>
        <p:spPr>
          <a:xfrm>
            <a:off x="479425" y="1629079"/>
            <a:ext cx="5481108" cy="4455197"/>
          </a:xfrm>
          <a:prstGeom prst="rect">
            <a:avLst/>
          </a:prstGeom>
        </p:spPr>
        <p:txBody>
          <a:bodyPr/>
          <a:lstStyle>
            <a:lvl1pPr marL="342900" indent="-342900">
              <a:lnSpc>
                <a:spcPct val="100000"/>
              </a:lnSpc>
              <a:spcAft>
                <a:spcPts val="0"/>
              </a:spcAft>
              <a:buClr>
                <a:schemeClr val="accent1"/>
              </a:buClr>
              <a:buFont typeface="Arial" charset="0"/>
              <a:buChar char="•"/>
              <a:defRPr sz="2400">
                <a:solidFill>
                  <a:srgbClr val="333E48"/>
                </a:solidFill>
              </a:defRPr>
            </a:lvl1pPr>
            <a:lvl2pPr>
              <a:lnSpc>
                <a:spcPct val="100000"/>
              </a:lnSpc>
              <a:spcBef>
                <a:spcPts val="0"/>
              </a:spcBef>
              <a:spcAft>
                <a:spcPts val="0"/>
              </a:spcAft>
              <a:buClr>
                <a:schemeClr val="accent1"/>
              </a:buClr>
              <a:defRPr sz="2000">
                <a:solidFill>
                  <a:srgbClr val="333E48"/>
                </a:solidFill>
              </a:defRPr>
            </a:lvl2pPr>
            <a:lvl3pPr>
              <a:lnSpc>
                <a:spcPct val="100000"/>
              </a:lnSpc>
              <a:spcBef>
                <a:spcPts val="0"/>
              </a:spcBef>
              <a:spcAft>
                <a:spcPts val="0"/>
              </a:spcAft>
              <a:buClr>
                <a:schemeClr val="accent1"/>
              </a:buClr>
              <a:defRPr sz="1800">
                <a:solidFill>
                  <a:srgbClr val="333E48"/>
                </a:solidFill>
              </a:defRPr>
            </a:lvl3pPr>
          </a:lstStyle>
          <a:p>
            <a:pPr lvl="0"/>
            <a:r>
              <a:rPr lang="en-US"/>
              <a:t>Click to edit Master text styles</a:t>
            </a:r>
          </a:p>
          <a:p>
            <a:pPr lvl="1"/>
            <a:r>
              <a:rPr lang="en-US"/>
              <a:t>Second level</a:t>
            </a:r>
          </a:p>
          <a:p>
            <a:pPr lvl="2"/>
            <a:r>
              <a:rPr lang="en-US"/>
              <a:t>Third level</a:t>
            </a:r>
          </a:p>
        </p:txBody>
      </p:sp>
      <p:sp>
        <p:nvSpPr>
          <p:cNvPr id="50" name="Picture Placeholder 5"/>
          <p:cNvSpPr>
            <a:spLocks noGrp="1"/>
          </p:cNvSpPr>
          <p:nvPr>
            <p:ph type="pic" sz="quarter" idx="17"/>
          </p:nvPr>
        </p:nvSpPr>
        <p:spPr>
          <a:xfrm>
            <a:off x="6250924" y="1629080"/>
            <a:ext cx="5461651" cy="4455198"/>
          </a:xfrm>
        </p:spPr>
        <p:txBody>
          <a:bodyPr/>
          <a:lstStyle>
            <a:lvl1pPr marL="0" indent="0">
              <a:buClr>
                <a:schemeClr val="accent1"/>
              </a:buClr>
              <a:buNone/>
              <a:defRPr sz="2200">
                <a:solidFill>
                  <a:srgbClr val="333E48"/>
                </a:solidFill>
              </a:defRPr>
            </a:lvl1pPr>
          </a:lstStyle>
          <a:p>
            <a:pPr lvl="0"/>
            <a:r>
              <a:rPr lang="en-US" noProof="0"/>
              <a:t>Click icon to add picture</a:t>
            </a:r>
            <a:endParaRPr lang="en-US" noProof="0" dirty="0"/>
          </a:p>
        </p:txBody>
      </p:sp>
    </p:spTree>
    <p:extLst>
      <p:ext uri="{BB962C8B-B14F-4D97-AF65-F5344CB8AC3E}">
        <p14:creationId xmlns:p14="http://schemas.microsoft.com/office/powerpoint/2010/main" val="4048304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9425" y="478301"/>
            <a:ext cx="11233150" cy="654760"/>
          </a:xfrm>
          <a:prstGeom prst="rect">
            <a:avLst/>
          </a:prstGeom>
        </p:spPr>
        <p:txBody>
          <a:bodyPr vert="horz" lIns="0" tIns="0" rIns="0" bIns="0" rtlCol="0" anchor="t">
            <a:noAutofit/>
          </a:bodyPr>
          <a:lstStyle/>
          <a:p>
            <a:r>
              <a:rPr lang="en-US"/>
              <a:t>Click to edit Master title style</a:t>
            </a:r>
            <a:endParaRPr lang="en-US" dirty="0"/>
          </a:p>
        </p:txBody>
      </p:sp>
      <p:sp>
        <p:nvSpPr>
          <p:cNvPr id="1029" name="TextBox 26"/>
          <p:cNvSpPr txBox="1">
            <a:spLocks noChangeArrowheads="1"/>
          </p:cNvSpPr>
          <p:nvPr userDrawn="1"/>
        </p:nvSpPr>
        <p:spPr bwMode="auto">
          <a:xfrm>
            <a:off x="492125" y="6410643"/>
            <a:ext cx="312738" cy="138112"/>
          </a:xfrm>
          <a:prstGeom prst="rect">
            <a:avLst/>
          </a:prstGeom>
          <a:noFill/>
          <a:ln>
            <a:noFill/>
          </a:ln>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fld id="{2682C2D1-8EA8-E748-B66F-74D4D53CF8F8}" type="slidenum">
              <a:rPr lang="en-US" altLang="en-US" sz="1000" smtClean="0">
                <a:solidFill>
                  <a:srgbClr val="7F7F7F"/>
                </a:solidFill>
              </a:rPr>
              <a:pPr eaLnBrk="1" hangingPunct="1">
                <a:lnSpc>
                  <a:spcPct val="90000"/>
                </a:lnSpc>
                <a:spcAft>
                  <a:spcPts val="600"/>
                </a:spcAft>
                <a:buFont typeface="Arial" charset="0"/>
                <a:buNone/>
                <a:defRPr/>
              </a:pPr>
              <a:t>‹#›</a:t>
            </a:fld>
            <a:endParaRPr lang="en-US" altLang="en-US" sz="1000" dirty="0">
              <a:solidFill>
                <a:srgbClr val="7F7F7F"/>
              </a:solidFill>
            </a:endParaRPr>
          </a:p>
        </p:txBody>
      </p:sp>
      <p:sp>
        <p:nvSpPr>
          <p:cNvPr id="7" name="Text Placeholder 2">
            <a:extLst>
              <a:ext uri="{FF2B5EF4-FFF2-40B4-BE49-F238E27FC236}">
                <a16:creationId xmlns:a16="http://schemas.microsoft.com/office/drawing/2014/main" id="{84EB643E-3109-434C-BA97-15D4C8A5EF9E}"/>
              </a:ext>
            </a:extLst>
          </p:cNvPr>
          <p:cNvSpPr>
            <a:spLocks noGrp="1"/>
          </p:cNvSpPr>
          <p:nvPr>
            <p:ph type="body" idx="1"/>
          </p:nvPr>
        </p:nvSpPr>
        <p:spPr>
          <a:xfrm>
            <a:off x="479425" y="1133061"/>
            <a:ext cx="11243088" cy="4974662"/>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Box 20">
            <a:extLst>
              <a:ext uri="{FF2B5EF4-FFF2-40B4-BE49-F238E27FC236}">
                <a16:creationId xmlns:a16="http://schemas.microsoft.com/office/drawing/2014/main" id="{27B344F3-4498-5A4F-9DA2-CB9437A25367}"/>
              </a:ext>
            </a:extLst>
          </p:cNvPr>
          <p:cNvSpPr txBox="1">
            <a:spLocks noChangeArrowheads="1"/>
          </p:cNvSpPr>
          <p:nvPr userDrawn="1"/>
        </p:nvSpPr>
        <p:spPr bwMode="auto">
          <a:xfrm>
            <a:off x="982662" y="6413179"/>
            <a:ext cx="4636741" cy="138499"/>
          </a:xfrm>
          <a:prstGeom prst="rect">
            <a:avLst/>
          </a:prstGeom>
          <a:noFill/>
          <a:ln>
            <a:noFill/>
          </a:ln>
        </p:spPr>
        <p:txBody>
          <a:bodyPr wrap="square" lIns="0" tIns="0" rIns="0" bIns="0" anchor="t">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algn="l" eaLnBrk="1" hangingPunct="1">
              <a:lnSpc>
                <a:spcPct val="90000"/>
              </a:lnSpc>
              <a:spcAft>
                <a:spcPts val="600"/>
              </a:spcAft>
              <a:buFont typeface="Arial" charset="0"/>
              <a:buNone/>
              <a:defRPr/>
            </a:pPr>
            <a:r>
              <a:rPr lang="en-GB" altLang="en-US" sz="1000" dirty="0">
                <a:solidFill>
                  <a:srgbClr val="7F7F7F"/>
                </a:solidFill>
              </a:rPr>
              <a:t>© 2021 Arm</a:t>
            </a:r>
            <a:endParaRPr lang="en-US" altLang="en-US" sz="1000" dirty="0">
              <a:solidFill>
                <a:srgbClr val="7F7F7F"/>
              </a:solidFill>
            </a:endParaRPr>
          </a:p>
        </p:txBody>
      </p:sp>
    </p:spTree>
    <p:extLst>
      <p:ext uri="{BB962C8B-B14F-4D97-AF65-F5344CB8AC3E}">
        <p14:creationId xmlns:p14="http://schemas.microsoft.com/office/powerpoint/2010/main" val="212291756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hf hdr="0" ftr="0" dt="0"/>
  <p:txStyles>
    <p:titleStyle>
      <a:lvl1pPr algn="l" rtl="0" eaLnBrk="1" fontAlgn="base" hangingPunct="1">
        <a:lnSpc>
          <a:spcPct val="85000"/>
        </a:lnSpc>
        <a:spcBef>
          <a:spcPct val="0"/>
        </a:spcBef>
        <a:spcAft>
          <a:spcPct val="0"/>
        </a:spcAft>
        <a:defRPr sz="3600" b="0" kern="1200" spc="-50">
          <a:solidFill>
            <a:schemeClr val="accent1"/>
          </a:solidFill>
          <a:latin typeface="+mn-lt"/>
          <a:ea typeface="ＭＳ Ｐゴシック" charset="0"/>
          <a:cs typeface="ＭＳ Ｐゴシック" charset="0"/>
        </a:defRPr>
      </a:lvl1pPr>
      <a:lvl2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2pPr>
      <a:lvl3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3pPr>
      <a:lvl4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4pPr>
      <a:lvl5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5pPr>
      <a:lvl6pPr marL="457200" algn="l" rtl="0" eaLnBrk="1" fontAlgn="base" hangingPunct="1">
        <a:lnSpc>
          <a:spcPct val="85000"/>
        </a:lnSpc>
        <a:spcBef>
          <a:spcPct val="0"/>
        </a:spcBef>
        <a:spcAft>
          <a:spcPct val="0"/>
        </a:spcAft>
        <a:defRPr sz="3600" b="1">
          <a:solidFill>
            <a:schemeClr val="accent1"/>
          </a:solidFill>
          <a:latin typeface="Calibri" charset="0"/>
        </a:defRPr>
      </a:lvl6pPr>
      <a:lvl7pPr marL="914400" algn="l" rtl="0" eaLnBrk="1" fontAlgn="base" hangingPunct="1">
        <a:lnSpc>
          <a:spcPct val="85000"/>
        </a:lnSpc>
        <a:spcBef>
          <a:spcPct val="0"/>
        </a:spcBef>
        <a:spcAft>
          <a:spcPct val="0"/>
        </a:spcAft>
        <a:defRPr sz="3600" b="1">
          <a:solidFill>
            <a:schemeClr val="accent1"/>
          </a:solidFill>
          <a:latin typeface="Calibri" charset="0"/>
        </a:defRPr>
      </a:lvl7pPr>
      <a:lvl8pPr marL="1371600" algn="l" rtl="0" eaLnBrk="1" fontAlgn="base" hangingPunct="1">
        <a:lnSpc>
          <a:spcPct val="85000"/>
        </a:lnSpc>
        <a:spcBef>
          <a:spcPct val="0"/>
        </a:spcBef>
        <a:spcAft>
          <a:spcPct val="0"/>
        </a:spcAft>
        <a:defRPr sz="3600" b="1">
          <a:solidFill>
            <a:schemeClr val="accent1"/>
          </a:solidFill>
          <a:latin typeface="Calibri" charset="0"/>
        </a:defRPr>
      </a:lvl8pPr>
      <a:lvl9pPr marL="1828800" algn="l" rtl="0" eaLnBrk="1" fontAlgn="base" hangingPunct="1">
        <a:lnSpc>
          <a:spcPct val="85000"/>
        </a:lnSpc>
        <a:spcBef>
          <a:spcPct val="0"/>
        </a:spcBef>
        <a:spcAft>
          <a:spcPct val="0"/>
        </a:spcAft>
        <a:defRPr sz="3600" b="1">
          <a:solidFill>
            <a:schemeClr val="accent1"/>
          </a:solidFill>
          <a:latin typeface="Calibri" charset="0"/>
        </a:defRPr>
      </a:lvl9pPr>
    </p:titleStyle>
    <p:bodyStyle>
      <a:lvl1pPr marL="342900" indent="-342900" algn="l" rtl="0" eaLnBrk="1" fontAlgn="base" hangingPunct="1">
        <a:lnSpc>
          <a:spcPct val="100000"/>
        </a:lnSpc>
        <a:spcBef>
          <a:spcPts val="600"/>
        </a:spcBef>
        <a:spcAft>
          <a:spcPts val="0"/>
        </a:spcAft>
        <a:buClr>
          <a:schemeClr val="accent1"/>
        </a:buClr>
        <a:buFont typeface="Arial" charset="0"/>
        <a:buChar char="•"/>
        <a:defRPr sz="2400" kern="1200">
          <a:solidFill>
            <a:srgbClr val="333E48"/>
          </a:solidFill>
          <a:latin typeface="+mn-lt"/>
          <a:ea typeface="ＭＳ Ｐゴシック" charset="0"/>
          <a:cs typeface="ＭＳ Ｐゴシック" charset="0"/>
        </a:defRPr>
      </a:lvl1pPr>
      <a:lvl2pPr marL="581343" indent="-166688" algn="l" rtl="0" eaLnBrk="1" fontAlgn="base" hangingPunct="1">
        <a:lnSpc>
          <a:spcPct val="100000"/>
        </a:lnSpc>
        <a:spcBef>
          <a:spcPts val="0"/>
        </a:spcBef>
        <a:spcAft>
          <a:spcPts val="0"/>
        </a:spcAft>
        <a:buClr>
          <a:schemeClr val="accent1"/>
        </a:buClr>
        <a:buSzPct val="80000"/>
        <a:buFont typeface="Arial" charset="0"/>
        <a:buChar char="•"/>
        <a:defRPr sz="2000" kern="1200">
          <a:solidFill>
            <a:srgbClr val="333E48"/>
          </a:solidFill>
          <a:latin typeface="+mn-lt"/>
          <a:ea typeface="ＭＳ Ｐゴシック" charset="0"/>
          <a:cs typeface="+mn-cs"/>
        </a:defRPr>
      </a:lvl2pPr>
      <a:lvl3pPr marL="855663" indent="-166688" algn="l" rtl="0" eaLnBrk="1" fontAlgn="base" hangingPunct="1">
        <a:lnSpc>
          <a:spcPct val="100000"/>
        </a:lnSpc>
        <a:spcBef>
          <a:spcPts val="0"/>
        </a:spcBef>
        <a:spcAft>
          <a:spcPts val="0"/>
        </a:spcAft>
        <a:buClr>
          <a:schemeClr val="accent1"/>
        </a:buClr>
        <a:buSzPct val="80000"/>
        <a:buFont typeface="Calibri" charset="0"/>
        <a:buChar char="–"/>
        <a:defRPr kern="1200">
          <a:solidFill>
            <a:srgbClr val="333E48"/>
          </a:solidFill>
          <a:latin typeface="+mn-lt"/>
          <a:ea typeface="ＭＳ Ｐゴシック" charset="0"/>
          <a:cs typeface="+mn-cs"/>
        </a:defRPr>
      </a:lvl3pPr>
      <a:lvl4pPr marL="1201738" indent="-173038" algn="l" rtl="0" eaLnBrk="1" fontAlgn="base" hangingPunct="1">
        <a:lnSpc>
          <a:spcPct val="100000"/>
        </a:lnSpc>
        <a:spcBef>
          <a:spcPts val="0"/>
        </a:spcBef>
        <a:spcAft>
          <a:spcPts val="0"/>
        </a:spcAft>
        <a:buClr>
          <a:schemeClr val="accent1"/>
        </a:buClr>
        <a:buSzPct val="80000"/>
        <a:buFont typeface="Wingdings" charset="2"/>
        <a:buChar char="§"/>
        <a:defRPr kern="1200">
          <a:solidFill>
            <a:srgbClr val="333E48"/>
          </a:solidFill>
          <a:latin typeface="+mn-lt"/>
          <a:ea typeface="ＭＳ Ｐゴシック" charset="0"/>
          <a:cs typeface="+mn-cs"/>
        </a:defRPr>
      </a:lvl4pPr>
      <a:lvl5pPr marL="1427163" indent="-168275" algn="l" rtl="0" eaLnBrk="1" fontAlgn="base" hangingPunct="1">
        <a:lnSpc>
          <a:spcPct val="100000"/>
        </a:lnSpc>
        <a:spcBef>
          <a:spcPts val="0"/>
        </a:spcBef>
        <a:spcAft>
          <a:spcPts val="0"/>
        </a:spcAft>
        <a:buClr>
          <a:schemeClr val="accent1"/>
        </a:buClr>
        <a:buSzPct val="80000"/>
        <a:buFont typeface="Calibri" charset="0"/>
        <a:buChar char="–"/>
        <a:defRPr kern="1200">
          <a:solidFill>
            <a:srgbClr val="333E48"/>
          </a:solidFill>
          <a:latin typeface="+mn-lt"/>
          <a:ea typeface="ＭＳ Ｐゴシック" charset="0"/>
          <a:cs typeface="+mn-cs"/>
        </a:defRPr>
      </a:lvl5pPr>
      <a:lvl6pPr marL="16550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6pPr>
      <a:lvl7pPr marL="18836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7pPr>
      <a:lvl8pPr marL="21122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8pPr>
      <a:lvl9pPr marL="23408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619">
          <p15:clr>
            <a:srgbClr val="F26B43"/>
          </p15:clr>
        </p15:guide>
        <p15:guide id="4" orient="horz" pos="300">
          <p15:clr>
            <a:srgbClr val="F26B43"/>
          </p15:clr>
        </p15:guide>
        <p15:guide id="5" orient="horz" pos="4020">
          <p15:clr>
            <a:srgbClr val="F26B43"/>
          </p15:clr>
        </p15:guide>
        <p15:guide id="6" pos="7378">
          <p15:clr>
            <a:srgbClr val="F26B43"/>
          </p15:clr>
        </p15:guide>
        <p15:guide id="7" pos="302">
          <p15:clr>
            <a:srgbClr val="F26B43"/>
          </p15:clr>
        </p15:guide>
        <p15:guide id="8" pos="706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github.com/MDK-Packs/CB_Lab4Layer/tree/master/layer"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s://github.com/MDK-Packs/CB_Lab4Layer/blob/master/layer/Board/MIMXRT1064-EVK/main.c" TargetMode="External"/></Relationships>
</file>

<file path=ppt/slides/_rels/slide19.xml.rels><?xml version="1.0" encoding="UTF-8" standalone="yes"?>
<Relationships xmlns="http://schemas.openxmlformats.org/package/2006/relationships"><Relationship Id="rId3" Type="http://schemas.openxmlformats.org/officeDocument/2006/relationships/hyperlink" Target="https://github.com/Open-CMSIS-Pack/devtools/blob/main/tools/README.md"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github.com/Open-CMSIS-Pack/devtools/issues/143" TargetMode="External"/><Relationship Id="rId2" Type="http://schemas.openxmlformats.org/officeDocument/2006/relationships/hyperlink" Target="https://github.com/Open-CMSIS-Pack/devtools/issues/142"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3" Type="http://schemas.openxmlformats.org/officeDocument/2006/relationships/hyperlink" Target="http://arm-software.github.io/CMSIS_5/Pack/html/pdsc_apis_pg.html" TargetMode="External"/><Relationship Id="rId2" Type="http://schemas.openxmlformats.org/officeDocument/2006/relationships/notesSlide" Target="../notesSlides/notesSlide14.xml"/><Relationship Id="rId1" Type="http://schemas.openxmlformats.org/officeDocument/2006/relationships/slideLayout" Target="../slideLayouts/slideLayout12.xml"/><Relationship Id="rId5" Type="http://schemas.openxmlformats.org/officeDocument/2006/relationships/hyperlink" Target="https://github.com/ARM-software/CMSIS-Driver" TargetMode="External"/><Relationship Id="rId4" Type="http://schemas.openxmlformats.org/officeDocument/2006/relationships/hyperlink" Target="http://arm-software.github.io/CMSIS_5/Pack/html/cp_SWComponents.html#cp_API"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D385E74-DAED-029F-ECBF-13A172D6AADF}"/>
              </a:ext>
            </a:extLst>
          </p:cNvPr>
          <p:cNvSpPr/>
          <p:nvPr/>
        </p:nvSpPr>
        <p:spPr>
          <a:xfrm>
            <a:off x="5805427" y="3516689"/>
            <a:ext cx="572487" cy="59244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B49C65-9D93-0940-A2D2-FDC728ABEBFC}"/>
              </a:ext>
            </a:extLst>
          </p:cNvPr>
          <p:cNvSpPr>
            <a:spLocks noGrp="1"/>
          </p:cNvSpPr>
          <p:nvPr>
            <p:ph type="title"/>
          </p:nvPr>
        </p:nvSpPr>
        <p:spPr/>
        <p:txBody>
          <a:bodyPr/>
          <a:lstStyle/>
          <a:p>
            <a:r>
              <a:rPr lang="en-US"/>
              <a:t>CMSIS-Toolbox: Basis for next generation software tooling</a:t>
            </a:r>
          </a:p>
        </p:txBody>
      </p:sp>
      <p:sp>
        <p:nvSpPr>
          <p:cNvPr id="9" name="Text Placeholder 8">
            <a:extLst>
              <a:ext uri="{FF2B5EF4-FFF2-40B4-BE49-F238E27FC236}">
                <a16:creationId xmlns:a16="http://schemas.microsoft.com/office/drawing/2014/main" id="{B8F12BFC-05EA-7162-6657-F5919590F500}"/>
              </a:ext>
            </a:extLst>
          </p:cNvPr>
          <p:cNvSpPr>
            <a:spLocks noGrp="1"/>
          </p:cNvSpPr>
          <p:nvPr>
            <p:ph type="body" sz="quarter" idx="16"/>
          </p:nvPr>
        </p:nvSpPr>
        <p:spPr>
          <a:xfrm>
            <a:off x="479425" y="1086740"/>
            <a:ext cx="5345642" cy="560696"/>
          </a:xfrm>
        </p:spPr>
        <p:txBody>
          <a:bodyPr/>
          <a:lstStyle/>
          <a:p>
            <a:r>
              <a:rPr lang="en-GB" spc="-50">
                <a:solidFill>
                  <a:schemeClr val="accent1"/>
                </a:solidFill>
              </a:rPr>
              <a:t>Keil MDK – Version 6</a:t>
            </a:r>
          </a:p>
        </p:txBody>
      </p:sp>
      <p:sp>
        <p:nvSpPr>
          <p:cNvPr id="11" name="Content Placeholder 10">
            <a:extLst>
              <a:ext uri="{FF2B5EF4-FFF2-40B4-BE49-F238E27FC236}">
                <a16:creationId xmlns:a16="http://schemas.microsoft.com/office/drawing/2014/main" id="{8928667E-77F5-641E-BF49-8FB3A416151C}"/>
              </a:ext>
            </a:extLst>
          </p:cNvPr>
          <p:cNvSpPr>
            <a:spLocks noGrp="1"/>
          </p:cNvSpPr>
          <p:nvPr>
            <p:ph sz="quarter" idx="19"/>
          </p:nvPr>
        </p:nvSpPr>
        <p:spPr>
          <a:xfrm>
            <a:off x="479425" y="1601973"/>
            <a:ext cx="5616575" cy="2048164"/>
          </a:xfrm>
        </p:spPr>
        <p:txBody>
          <a:bodyPr/>
          <a:lstStyle/>
          <a:p>
            <a:pPr marL="285750" indent="-285750" algn="l"/>
            <a:r>
              <a:rPr lang="en-GB" sz="1600">
                <a:solidFill>
                  <a:schemeClr val="tx1">
                    <a:lumMod val="65000"/>
                    <a:lumOff val="35000"/>
                  </a:schemeClr>
                </a:solidFill>
              </a:rPr>
              <a:t>Best-in-class embedded development system </a:t>
            </a:r>
            <a:br>
              <a:rPr lang="en-GB" sz="1600">
                <a:solidFill>
                  <a:schemeClr val="tx1">
                    <a:lumMod val="65000"/>
                    <a:lumOff val="35000"/>
                  </a:schemeClr>
                </a:solidFill>
              </a:rPr>
            </a:br>
            <a:r>
              <a:rPr lang="en-GB" sz="1600">
                <a:solidFill>
                  <a:schemeClr val="tx1">
                    <a:lumMod val="65000"/>
                    <a:lumOff val="35000"/>
                  </a:schemeClr>
                </a:solidFill>
              </a:rPr>
              <a:t>for Cortex-M microcontrollers</a:t>
            </a:r>
          </a:p>
          <a:p>
            <a:pPr marL="285750" indent="-285750" algn="l"/>
            <a:r>
              <a:rPr lang="en-GB" sz="1600">
                <a:solidFill>
                  <a:schemeClr val="tx1">
                    <a:lumMod val="65000"/>
                    <a:lumOff val="35000"/>
                  </a:schemeClr>
                </a:solidFill>
              </a:rPr>
              <a:t>Command-Line and IDE workflows based </a:t>
            </a:r>
            <a:br>
              <a:rPr lang="en-GB" sz="1600">
                <a:solidFill>
                  <a:schemeClr val="tx1">
                    <a:lumMod val="65000"/>
                    <a:lumOff val="35000"/>
                  </a:schemeClr>
                </a:solidFill>
              </a:rPr>
            </a:br>
            <a:r>
              <a:rPr lang="en-GB" sz="1600">
                <a:solidFill>
                  <a:schemeClr val="tx1">
                    <a:lumMod val="65000"/>
                    <a:lumOff val="35000"/>
                  </a:schemeClr>
                </a:solidFill>
              </a:rPr>
              <a:t>on CMSIS-Toolbox</a:t>
            </a:r>
          </a:p>
          <a:p>
            <a:pPr marL="285750" indent="-285750" algn="l"/>
            <a:r>
              <a:rPr lang="en-GB" sz="1600">
                <a:solidFill>
                  <a:schemeClr val="tx1">
                    <a:lumMod val="65000"/>
                    <a:lumOff val="35000"/>
                  </a:schemeClr>
                </a:solidFill>
              </a:rPr>
              <a:t>Arm C/C++ Compiler with </a:t>
            </a:r>
            <a:r>
              <a:rPr lang="en-GB" sz="1600" err="1">
                <a:solidFill>
                  <a:schemeClr val="tx1">
                    <a:lumMod val="65000"/>
                    <a:lumOff val="35000"/>
                  </a:schemeClr>
                </a:solidFill>
              </a:rPr>
              <a:t>FuSa</a:t>
            </a:r>
            <a:r>
              <a:rPr lang="en-GB" sz="1600">
                <a:solidFill>
                  <a:schemeClr val="tx1">
                    <a:lumMod val="65000"/>
                    <a:lumOff val="35000"/>
                  </a:schemeClr>
                </a:solidFill>
              </a:rPr>
              <a:t> certification</a:t>
            </a:r>
          </a:p>
          <a:p>
            <a:pPr marL="285750" indent="-285750" algn="l"/>
            <a:r>
              <a:rPr lang="en-GB" sz="1600">
                <a:solidFill>
                  <a:schemeClr val="tx1">
                    <a:lumMod val="65000"/>
                    <a:lumOff val="35000"/>
                  </a:schemeClr>
                </a:solidFill>
              </a:rPr>
              <a:t>Based on CMSIS software standards</a:t>
            </a:r>
          </a:p>
          <a:p>
            <a:pPr marL="285750" indent="-285750" algn="l"/>
            <a:r>
              <a:rPr lang="en-GB" sz="1600">
                <a:solidFill>
                  <a:schemeClr val="tx1">
                    <a:lumMod val="65000"/>
                    <a:lumOff val="35000"/>
                  </a:schemeClr>
                </a:solidFill>
              </a:rPr>
              <a:t>Host Support: Windows, Linux, </a:t>
            </a:r>
            <a:br>
              <a:rPr lang="en-GB" sz="1600">
                <a:solidFill>
                  <a:schemeClr val="tx1">
                    <a:lumMod val="65000"/>
                    <a:lumOff val="35000"/>
                  </a:schemeClr>
                </a:solidFill>
              </a:rPr>
            </a:br>
            <a:r>
              <a:rPr lang="en-GB" sz="1600">
                <a:solidFill>
                  <a:schemeClr val="tx1">
                    <a:lumMod val="65000"/>
                    <a:lumOff val="35000"/>
                  </a:schemeClr>
                </a:solidFill>
              </a:rPr>
              <a:t>Mac OS – and Cloud</a:t>
            </a:r>
          </a:p>
          <a:p>
            <a:pPr marL="0" indent="0" algn="l">
              <a:buNone/>
            </a:pPr>
            <a:endParaRPr lang="en-US" sz="1600"/>
          </a:p>
        </p:txBody>
      </p:sp>
      <p:sp>
        <p:nvSpPr>
          <p:cNvPr id="10" name="Text Placeholder 9">
            <a:extLst>
              <a:ext uri="{FF2B5EF4-FFF2-40B4-BE49-F238E27FC236}">
                <a16:creationId xmlns:a16="http://schemas.microsoft.com/office/drawing/2014/main" id="{92FEB286-4A35-7B7B-3D51-E98514BCF7AA}"/>
              </a:ext>
            </a:extLst>
          </p:cNvPr>
          <p:cNvSpPr>
            <a:spLocks noGrp="1"/>
          </p:cNvSpPr>
          <p:nvPr>
            <p:ph type="body" sz="quarter" idx="18"/>
          </p:nvPr>
        </p:nvSpPr>
        <p:spPr>
          <a:xfrm>
            <a:off x="488703" y="4042616"/>
            <a:ext cx="5371042" cy="560696"/>
          </a:xfrm>
        </p:spPr>
        <p:txBody>
          <a:bodyPr/>
          <a:lstStyle/>
          <a:p>
            <a:r>
              <a:rPr lang="en-US"/>
              <a:t>Arm Virtual Hardware – FVPs</a:t>
            </a:r>
          </a:p>
        </p:txBody>
      </p:sp>
      <p:sp>
        <p:nvSpPr>
          <p:cNvPr id="12" name="Content Placeholder 11">
            <a:extLst>
              <a:ext uri="{FF2B5EF4-FFF2-40B4-BE49-F238E27FC236}">
                <a16:creationId xmlns:a16="http://schemas.microsoft.com/office/drawing/2014/main" id="{EAC29C46-96F7-B464-F2B6-8B2D5872B68D}"/>
              </a:ext>
            </a:extLst>
          </p:cNvPr>
          <p:cNvSpPr>
            <a:spLocks noGrp="1"/>
          </p:cNvSpPr>
          <p:nvPr>
            <p:ph sz="quarter" idx="21"/>
          </p:nvPr>
        </p:nvSpPr>
        <p:spPr>
          <a:xfrm>
            <a:off x="479426" y="4457129"/>
            <a:ext cx="5187728" cy="2216517"/>
          </a:xfrm>
        </p:spPr>
        <p:txBody>
          <a:bodyPr/>
          <a:lstStyle/>
          <a:p>
            <a:pPr marL="285750" indent="-285750"/>
            <a:r>
              <a:rPr lang="en-GB" sz="1600">
                <a:solidFill>
                  <a:schemeClr val="tx1">
                    <a:lumMod val="65000"/>
                    <a:lumOff val="35000"/>
                  </a:schemeClr>
                </a:solidFill>
              </a:rPr>
              <a:t>Precise </a:t>
            </a:r>
            <a:r>
              <a:rPr lang="en-GB" sz="1600" b="1">
                <a:solidFill>
                  <a:schemeClr val="tx1">
                    <a:lumMod val="65000"/>
                    <a:lumOff val="35000"/>
                  </a:schemeClr>
                </a:solidFill>
              </a:rPr>
              <a:t>simulation models</a:t>
            </a:r>
            <a:r>
              <a:rPr lang="en-GB" sz="1600">
                <a:solidFill>
                  <a:schemeClr val="tx1">
                    <a:lumMod val="65000"/>
                    <a:lumOff val="35000"/>
                  </a:schemeClr>
                </a:solidFill>
              </a:rPr>
              <a:t> of Cortex-M device sub-systems</a:t>
            </a:r>
          </a:p>
          <a:p>
            <a:pPr marL="285750" indent="-285750"/>
            <a:r>
              <a:rPr lang="en-GB" sz="1600">
                <a:solidFill>
                  <a:schemeClr val="tx1">
                    <a:lumMod val="65000"/>
                    <a:lumOff val="35000"/>
                  </a:schemeClr>
                </a:solidFill>
              </a:rPr>
              <a:t>Designed for complex software verification and testing</a:t>
            </a:r>
          </a:p>
          <a:p>
            <a:pPr marL="285750" indent="-285750"/>
            <a:r>
              <a:rPr lang="en-GB" sz="1600">
                <a:solidFill>
                  <a:schemeClr val="tx1">
                    <a:lumMod val="65000"/>
                    <a:lumOff val="35000"/>
                  </a:schemeClr>
                </a:solidFill>
              </a:rPr>
              <a:t>Enables test automation of diverse software workloads</a:t>
            </a:r>
            <a:endParaRPr lang="en-GB" sz="1600" b="0" i="0">
              <a:solidFill>
                <a:schemeClr val="tx1">
                  <a:lumMod val="65000"/>
                  <a:lumOff val="35000"/>
                </a:schemeClr>
              </a:solidFill>
              <a:effectLst/>
            </a:endParaRPr>
          </a:p>
          <a:p>
            <a:pPr marL="285750" indent="-285750"/>
            <a:r>
              <a:rPr lang="en-GB" sz="1600" b="0" i="0">
                <a:solidFill>
                  <a:schemeClr val="tx1">
                    <a:lumMod val="65000"/>
                    <a:lumOff val="35000"/>
                  </a:schemeClr>
                </a:solidFill>
                <a:effectLst/>
              </a:rPr>
              <a:t>Part of </a:t>
            </a:r>
            <a:r>
              <a:rPr lang="en-GB" sz="1600" b="1" i="0">
                <a:solidFill>
                  <a:schemeClr val="tx1">
                    <a:lumMod val="65000"/>
                    <a:lumOff val="35000"/>
                  </a:schemeClr>
                </a:solidFill>
                <a:effectLst/>
              </a:rPr>
              <a:t>CI/</a:t>
            </a:r>
            <a:r>
              <a:rPr lang="en-GB" sz="1600" b="1">
                <a:solidFill>
                  <a:schemeClr val="tx1">
                    <a:lumMod val="65000"/>
                    <a:lumOff val="35000"/>
                  </a:schemeClr>
                </a:solidFill>
              </a:rPr>
              <a:t>CD</a:t>
            </a:r>
            <a:r>
              <a:rPr lang="en-GB" sz="1600">
                <a:solidFill>
                  <a:schemeClr val="tx1">
                    <a:lumMod val="65000"/>
                    <a:lumOff val="35000"/>
                  </a:schemeClr>
                </a:solidFill>
              </a:rPr>
              <a:t> and </a:t>
            </a:r>
            <a:r>
              <a:rPr lang="en-GB" sz="1600" b="1" err="1">
                <a:solidFill>
                  <a:schemeClr val="tx1">
                    <a:lumMod val="65000"/>
                    <a:lumOff val="35000"/>
                  </a:schemeClr>
                </a:solidFill>
              </a:rPr>
              <a:t>MLOps</a:t>
            </a:r>
            <a:r>
              <a:rPr lang="en-GB" sz="1600">
                <a:solidFill>
                  <a:schemeClr val="tx1">
                    <a:lumMod val="65000"/>
                    <a:lumOff val="35000"/>
                  </a:schemeClr>
                </a:solidFill>
              </a:rPr>
              <a:t> </a:t>
            </a:r>
            <a:r>
              <a:rPr lang="en-GB" sz="1600" b="0" i="0">
                <a:solidFill>
                  <a:schemeClr val="tx1">
                    <a:lumMod val="65000"/>
                    <a:lumOff val="35000"/>
                  </a:schemeClr>
                </a:solidFill>
                <a:effectLst/>
              </a:rPr>
              <a:t>development flows</a:t>
            </a:r>
          </a:p>
          <a:p>
            <a:pPr marL="285750" indent="-285750"/>
            <a:r>
              <a:rPr lang="en-GB" sz="1600">
                <a:solidFill>
                  <a:schemeClr val="tx1">
                    <a:lumMod val="65000"/>
                    <a:lumOff val="35000"/>
                  </a:schemeClr>
                </a:solidFill>
              </a:rPr>
              <a:t>Supports A/B performance comparisons using </a:t>
            </a:r>
            <a:br>
              <a:rPr lang="en-GB" sz="1600">
                <a:solidFill>
                  <a:schemeClr val="tx1">
                    <a:lumMod val="65000"/>
                    <a:lumOff val="35000"/>
                  </a:schemeClr>
                </a:solidFill>
              </a:rPr>
            </a:br>
            <a:r>
              <a:rPr lang="en-GB" sz="1600">
                <a:solidFill>
                  <a:schemeClr val="tx1">
                    <a:lumMod val="65000"/>
                    <a:lumOff val="35000"/>
                  </a:schemeClr>
                </a:solidFill>
              </a:rPr>
              <a:t>CMSIS-View Event Recorder timing statistics</a:t>
            </a:r>
            <a:endParaRPr lang="en-GB" sz="1600" b="0" i="0">
              <a:solidFill>
                <a:schemeClr val="tx1">
                  <a:lumMod val="65000"/>
                  <a:lumOff val="35000"/>
                </a:schemeClr>
              </a:solidFill>
              <a:effectLst/>
            </a:endParaRPr>
          </a:p>
        </p:txBody>
      </p:sp>
      <p:grpSp>
        <p:nvGrpSpPr>
          <p:cNvPr id="39" name="Group 38">
            <a:extLst>
              <a:ext uri="{FF2B5EF4-FFF2-40B4-BE49-F238E27FC236}">
                <a16:creationId xmlns:a16="http://schemas.microsoft.com/office/drawing/2014/main" id="{BA7B61D2-292E-0C31-BCC2-AD69ABA2140C}"/>
              </a:ext>
            </a:extLst>
          </p:cNvPr>
          <p:cNvGrpSpPr/>
          <p:nvPr/>
        </p:nvGrpSpPr>
        <p:grpSpPr>
          <a:xfrm>
            <a:off x="5692114" y="1309250"/>
            <a:ext cx="3495488" cy="2342757"/>
            <a:chOff x="6199105" y="1157681"/>
            <a:chExt cx="3495488" cy="2342757"/>
          </a:xfrm>
        </p:grpSpPr>
        <p:sp>
          <p:nvSpPr>
            <p:cNvPr id="13" name="Rectangle 12">
              <a:extLst>
                <a:ext uri="{FF2B5EF4-FFF2-40B4-BE49-F238E27FC236}">
                  <a16:creationId xmlns:a16="http://schemas.microsoft.com/office/drawing/2014/main" id="{593F40A8-10DB-C5C9-DE7C-D1076D88FBD1}"/>
                </a:ext>
              </a:extLst>
            </p:cNvPr>
            <p:cNvSpPr/>
            <p:nvPr/>
          </p:nvSpPr>
          <p:spPr>
            <a:xfrm>
              <a:off x="6199105" y="1157681"/>
              <a:ext cx="3495488" cy="234275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4B5876B-51B0-2BDE-7A06-F5D84C84EFFB}"/>
                </a:ext>
              </a:extLst>
            </p:cNvPr>
            <p:cNvSpPr/>
            <p:nvPr/>
          </p:nvSpPr>
          <p:spPr>
            <a:xfrm>
              <a:off x="6329738" y="1310417"/>
              <a:ext cx="1551974" cy="2054703"/>
            </a:xfrm>
            <a:prstGeom prst="rect">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200" i="0" u="none" strike="noStrike" kern="1200" cap="none" spc="0" normalizeH="0" baseline="0" noProof="0">
                  <a:ln>
                    <a:noFill/>
                  </a:ln>
                  <a:solidFill>
                    <a:schemeClr val="tx2"/>
                  </a:solidFill>
                  <a:effectLst/>
                  <a:uLnTx/>
                  <a:uFillTx/>
                  <a:latin typeface="Calibri"/>
                  <a:ea typeface="ＭＳ Ｐゴシック" panose="020B0600070205080204" pitchFamily="34" charset="-128"/>
                  <a:cs typeface="+mn-cs"/>
                </a:rPr>
                <a:t>Software Application</a:t>
              </a:r>
            </a:p>
          </p:txBody>
        </p:sp>
        <p:sp>
          <p:nvSpPr>
            <p:cNvPr id="18" name="Rectangle 17">
              <a:extLst>
                <a:ext uri="{FF2B5EF4-FFF2-40B4-BE49-F238E27FC236}">
                  <a16:creationId xmlns:a16="http://schemas.microsoft.com/office/drawing/2014/main" id="{899BAC2B-AFD4-6E3A-0720-D050DB27D7BF}"/>
                </a:ext>
              </a:extLst>
            </p:cNvPr>
            <p:cNvSpPr/>
            <p:nvPr/>
          </p:nvSpPr>
          <p:spPr>
            <a:xfrm>
              <a:off x="8040122" y="1310416"/>
              <a:ext cx="1560495" cy="12923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200" i="0" u="none" strike="noStrike" kern="1200" cap="none" spc="0" normalizeH="0" baseline="0" noProof="0">
                  <a:ln>
                    <a:noFill/>
                  </a:ln>
                  <a:solidFill>
                    <a:schemeClr val="bg1"/>
                  </a:solidFill>
                  <a:effectLst/>
                  <a:uLnTx/>
                  <a:uFillTx/>
                  <a:latin typeface="Calibri"/>
                  <a:ea typeface="ＭＳ Ｐゴシック" panose="020B0600070205080204" pitchFamily="34" charset="-128"/>
                  <a:cs typeface="+mn-cs"/>
                </a:rPr>
                <a:t>CMSIS Software Packs</a:t>
              </a:r>
            </a:p>
          </p:txBody>
        </p:sp>
        <p:sp>
          <p:nvSpPr>
            <p:cNvPr id="21" name="Rectangle 20">
              <a:extLst>
                <a:ext uri="{FF2B5EF4-FFF2-40B4-BE49-F238E27FC236}">
                  <a16:creationId xmlns:a16="http://schemas.microsoft.com/office/drawing/2014/main" id="{8A9F90E5-92D0-5CB6-FB1E-0FDF39903545}"/>
                </a:ext>
              </a:extLst>
            </p:cNvPr>
            <p:cNvSpPr/>
            <p:nvPr/>
          </p:nvSpPr>
          <p:spPr>
            <a:xfrm>
              <a:off x="8060576" y="2756234"/>
              <a:ext cx="1540042" cy="60888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chemeClr val="tx2"/>
                  </a:solidFill>
                  <a:effectLst/>
                  <a:uLnTx/>
                  <a:uFillTx/>
                  <a:latin typeface="Calibri"/>
                  <a:ea typeface="+mn-ea"/>
                  <a:cs typeface="+mn-cs"/>
                </a:rPr>
                <a:t>CMSIS-Toolbox</a:t>
              </a:r>
            </a:p>
            <a:p>
              <a:pPr marL="0" marR="0" lvl="0" indent="0" algn="ctr" defTabSz="914400" rtl="0" eaLnBrk="0" fontAlgn="base" latinLnBrk="0" hangingPunct="0">
                <a:lnSpc>
                  <a:spcPct val="100000"/>
                </a:lnSpc>
                <a:spcBef>
                  <a:spcPct val="0"/>
                </a:spcBef>
                <a:spcAft>
                  <a:spcPct val="0"/>
                </a:spcAft>
                <a:buClrTx/>
                <a:buSzTx/>
                <a:buFontTx/>
                <a:buNone/>
                <a:tabLst/>
                <a:defRPr/>
              </a:pPr>
              <a:r>
                <a:rPr lang="en-US" sz="1000" dirty="0" err="1">
                  <a:solidFill>
                    <a:schemeClr val="tx2"/>
                  </a:solidFill>
                  <a:latin typeface="Calibri"/>
                </a:rPr>
                <a:t>cbuild</a:t>
              </a:r>
              <a:r>
                <a:rPr lang="en-US" sz="1000" dirty="0">
                  <a:solidFill>
                    <a:schemeClr val="tx2"/>
                  </a:solidFill>
                  <a:latin typeface="Calibri"/>
                </a:rPr>
                <a:t>: Build Invocation</a:t>
              </a:r>
              <a:endParaRPr kumimoji="0" lang="en-GB" sz="1000" b="0" i="0" u="none" strike="noStrike" kern="1200" cap="none" spc="0" normalizeH="0" baseline="0" noProof="0" dirty="0">
                <a:ln>
                  <a:noFill/>
                </a:ln>
                <a:solidFill>
                  <a:schemeClr val="tx2"/>
                </a:solidFill>
                <a:effectLst/>
                <a:uLnTx/>
                <a:uFillTx/>
                <a:latin typeface="Calibri"/>
                <a:ea typeface="+mn-ea"/>
                <a:cs typeface="+mn-cs"/>
              </a:endParaRPr>
            </a:p>
          </p:txBody>
        </p:sp>
        <p:sp>
          <p:nvSpPr>
            <p:cNvPr id="23" name="Rectangle 22">
              <a:extLst>
                <a:ext uri="{FF2B5EF4-FFF2-40B4-BE49-F238E27FC236}">
                  <a16:creationId xmlns:a16="http://schemas.microsoft.com/office/drawing/2014/main" id="{89E49910-9235-94B5-FEE8-E56F2F2531F8}"/>
                </a:ext>
              </a:extLst>
            </p:cNvPr>
            <p:cNvSpPr/>
            <p:nvPr/>
          </p:nvSpPr>
          <p:spPr>
            <a:xfrm>
              <a:off x="6464103" y="1647436"/>
              <a:ext cx="1283243" cy="632125"/>
            </a:xfrm>
            <a:prstGeom prst="rect">
              <a:avLst/>
            </a:prstGeom>
            <a:solidFill>
              <a:schemeClr val="bg1"/>
            </a:solid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a:ln>
                    <a:noFill/>
                  </a:ln>
                  <a:solidFill>
                    <a:srgbClr val="E5ECEB">
                      <a:lumMod val="25000"/>
                    </a:srgbClr>
                  </a:solidFill>
                  <a:effectLst/>
                  <a:uLnTx/>
                  <a:uFillTx/>
                  <a:latin typeface="Calibri"/>
                  <a:ea typeface="+mn-ea"/>
                  <a:cs typeface="+mn-cs"/>
                </a:rPr>
                <a:t>*.</a:t>
              </a:r>
              <a:r>
                <a:rPr kumimoji="0" lang="en-US" sz="1200" b="0" i="0" u="none" strike="noStrike" kern="1200" cap="none" spc="0" normalizeH="0" baseline="0" noProof="0" err="1">
                  <a:ln>
                    <a:noFill/>
                  </a:ln>
                  <a:solidFill>
                    <a:srgbClr val="E5ECEB">
                      <a:lumMod val="25000"/>
                    </a:srgbClr>
                  </a:solidFill>
                  <a:effectLst/>
                  <a:uLnTx/>
                  <a:uFillTx/>
                  <a:latin typeface="Calibri"/>
                  <a:ea typeface="+mn-ea"/>
                  <a:cs typeface="+mn-cs"/>
                </a:rPr>
                <a:t>csolution.yml</a:t>
              </a:r>
              <a:br>
                <a:rPr kumimoji="0" lang="en-US" sz="1200" b="0" i="0" u="none" strike="noStrike" kern="1200" cap="none" spc="0" normalizeH="0" baseline="0" noProof="0">
                  <a:ln>
                    <a:noFill/>
                  </a:ln>
                  <a:solidFill>
                    <a:srgbClr val="E5ECEB">
                      <a:lumMod val="25000"/>
                    </a:srgbClr>
                  </a:solidFill>
                  <a:effectLst/>
                  <a:uLnTx/>
                  <a:uFillTx/>
                  <a:latin typeface="Calibri"/>
                  <a:ea typeface="+mn-ea"/>
                  <a:cs typeface="+mn-cs"/>
                </a:rPr>
              </a:br>
              <a:r>
                <a:rPr kumimoji="0" lang="en-US" sz="1000" b="0" i="0" u="none" strike="noStrike" kern="1200" cap="none" spc="0" normalizeH="0" baseline="0" noProof="0">
                  <a:ln>
                    <a:noFill/>
                  </a:ln>
                  <a:solidFill>
                    <a:srgbClr val="E5ECEB">
                      <a:lumMod val="25000"/>
                    </a:srgbClr>
                  </a:solidFill>
                  <a:effectLst/>
                  <a:uLnTx/>
                  <a:uFillTx/>
                  <a:latin typeface="Calibri"/>
                  <a:ea typeface="+mn-ea"/>
                  <a:cs typeface="+mn-cs"/>
                </a:rPr>
                <a:t>Target and Build</a:t>
              </a:r>
              <a:br>
                <a:rPr kumimoji="0" lang="en-US" sz="1000" b="0" i="0" u="none" strike="noStrike" kern="1200" cap="none" spc="0" normalizeH="0" baseline="0" noProof="0">
                  <a:ln>
                    <a:noFill/>
                  </a:ln>
                  <a:solidFill>
                    <a:srgbClr val="E5ECEB">
                      <a:lumMod val="25000"/>
                    </a:srgbClr>
                  </a:solidFill>
                  <a:effectLst/>
                  <a:uLnTx/>
                  <a:uFillTx/>
                  <a:latin typeface="Calibri"/>
                  <a:ea typeface="+mn-ea"/>
                  <a:cs typeface="+mn-cs"/>
                </a:rPr>
              </a:br>
              <a:r>
                <a:rPr kumimoji="0" lang="en-US" sz="1000" b="0" i="0" u="none" strike="noStrike" kern="1200" cap="none" spc="0" normalizeH="0" baseline="0" noProof="0">
                  <a:ln>
                    <a:noFill/>
                  </a:ln>
                  <a:solidFill>
                    <a:srgbClr val="E5ECEB">
                      <a:lumMod val="25000"/>
                    </a:srgbClr>
                  </a:solidFill>
                  <a:effectLst/>
                  <a:uLnTx/>
                  <a:uFillTx/>
                  <a:latin typeface="Calibri"/>
                  <a:ea typeface="+mn-ea"/>
                  <a:cs typeface="+mn-cs"/>
                </a:rPr>
                <a:t>Parameters</a:t>
              </a:r>
              <a:endParaRPr kumimoji="0" lang="en-GB" sz="1000" b="0" i="0" u="none" strike="noStrike" kern="1200" cap="none" spc="0" normalizeH="0" baseline="0" noProof="0">
                <a:ln>
                  <a:noFill/>
                </a:ln>
                <a:solidFill>
                  <a:srgbClr val="E5ECEB">
                    <a:lumMod val="25000"/>
                  </a:srgbClr>
                </a:solidFill>
                <a:effectLst/>
                <a:uLnTx/>
                <a:uFillTx/>
                <a:latin typeface="Calibri"/>
                <a:ea typeface="+mn-ea"/>
                <a:cs typeface="+mn-cs"/>
              </a:endParaRPr>
            </a:p>
          </p:txBody>
        </p:sp>
        <p:grpSp>
          <p:nvGrpSpPr>
            <p:cNvPr id="27" name="Group 26">
              <a:extLst>
                <a:ext uri="{FF2B5EF4-FFF2-40B4-BE49-F238E27FC236}">
                  <a16:creationId xmlns:a16="http://schemas.microsoft.com/office/drawing/2014/main" id="{ABEACBA0-B3BB-1CF1-37FF-7594FA3A56A2}"/>
                </a:ext>
              </a:extLst>
            </p:cNvPr>
            <p:cNvGrpSpPr/>
            <p:nvPr/>
          </p:nvGrpSpPr>
          <p:grpSpPr>
            <a:xfrm>
              <a:off x="6464103" y="2409436"/>
              <a:ext cx="1276547" cy="809925"/>
              <a:chOff x="6464103" y="2409436"/>
              <a:chExt cx="1276547" cy="809925"/>
            </a:xfrm>
          </p:grpSpPr>
          <p:sp>
            <p:nvSpPr>
              <p:cNvPr id="26" name="Rectangle 25">
                <a:extLst>
                  <a:ext uri="{FF2B5EF4-FFF2-40B4-BE49-F238E27FC236}">
                    <a16:creationId xmlns:a16="http://schemas.microsoft.com/office/drawing/2014/main" id="{C51F8ED7-ACBB-7076-207C-EBD9987F636E}"/>
                  </a:ext>
                </a:extLst>
              </p:cNvPr>
              <p:cNvSpPr/>
              <p:nvPr/>
            </p:nvSpPr>
            <p:spPr>
              <a:xfrm>
                <a:off x="6622853" y="2409436"/>
                <a:ext cx="1117797" cy="632125"/>
              </a:xfrm>
              <a:prstGeom prst="rect">
                <a:avLst/>
              </a:prstGeom>
              <a:solidFill>
                <a:schemeClr val="bg1"/>
              </a:solid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000" b="0" i="0" u="none" strike="noStrike" kern="1200" cap="none" spc="0" normalizeH="0" baseline="0" noProof="0">
                  <a:ln>
                    <a:noFill/>
                  </a:ln>
                  <a:solidFill>
                    <a:srgbClr val="E5ECEB">
                      <a:lumMod val="25000"/>
                    </a:srgbClr>
                  </a:solidFill>
                  <a:effectLst/>
                  <a:uLnTx/>
                  <a:uFillTx/>
                  <a:latin typeface="Calibri"/>
                  <a:ea typeface="+mn-ea"/>
                  <a:cs typeface="+mn-cs"/>
                </a:endParaRPr>
              </a:p>
            </p:txBody>
          </p:sp>
          <p:sp>
            <p:nvSpPr>
              <p:cNvPr id="25" name="Rectangle 24">
                <a:extLst>
                  <a:ext uri="{FF2B5EF4-FFF2-40B4-BE49-F238E27FC236}">
                    <a16:creationId xmlns:a16="http://schemas.microsoft.com/office/drawing/2014/main" id="{51707FC4-0CBC-C822-7863-C070D06E8D0C}"/>
                  </a:ext>
                </a:extLst>
              </p:cNvPr>
              <p:cNvSpPr/>
              <p:nvPr/>
            </p:nvSpPr>
            <p:spPr>
              <a:xfrm>
                <a:off x="6540303" y="2498336"/>
                <a:ext cx="1117797" cy="632125"/>
              </a:xfrm>
              <a:prstGeom prst="rect">
                <a:avLst/>
              </a:prstGeom>
              <a:solidFill>
                <a:schemeClr val="bg1"/>
              </a:solid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000" b="0" i="0" u="none" strike="noStrike" kern="1200" cap="none" spc="0" normalizeH="0" baseline="0" noProof="0">
                  <a:ln>
                    <a:noFill/>
                  </a:ln>
                  <a:solidFill>
                    <a:srgbClr val="E5ECEB">
                      <a:lumMod val="25000"/>
                    </a:srgbClr>
                  </a:solidFill>
                  <a:effectLst/>
                  <a:uLnTx/>
                  <a:uFillTx/>
                  <a:latin typeface="Calibri"/>
                  <a:ea typeface="+mn-ea"/>
                  <a:cs typeface="+mn-cs"/>
                </a:endParaRPr>
              </a:p>
            </p:txBody>
          </p:sp>
          <p:sp>
            <p:nvSpPr>
              <p:cNvPr id="24" name="Rectangle 23">
                <a:extLst>
                  <a:ext uri="{FF2B5EF4-FFF2-40B4-BE49-F238E27FC236}">
                    <a16:creationId xmlns:a16="http://schemas.microsoft.com/office/drawing/2014/main" id="{107CDC7E-C110-CA2E-435C-2EDEE28A2B38}"/>
                  </a:ext>
                </a:extLst>
              </p:cNvPr>
              <p:cNvSpPr/>
              <p:nvPr/>
            </p:nvSpPr>
            <p:spPr>
              <a:xfrm>
                <a:off x="6464103" y="2587236"/>
                <a:ext cx="1117797" cy="632125"/>
              </a:xfrm>
              <a:prstGeom prst="rect">
                <a:avLst/>
              </a:prstGeom>
              <a:solidFill>
                <a:schemeClr val="bg1"/>
              </a:solid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a:ln>
                      <a:noFill/>
                    </a:ln>
                    <a:solidFill>
                      <a:srgbClr val="E5ECEB">
                        <a:lumMod val="25000"/>
                      </a:srgbClr>
                    </a:solidFill>
                    <a:effectLst/>
                    <a:uLnTx/>
                    <a:uFillTx/>
                    <a:latin typeface="Calibri"/>
                    <a:ea typeface="+mn-ea"/>
                    <a:cs typeface="+mn-cs"/>
                  </a:rPr>
                  <a:t>*.</a:t>
                </a:r>
                <a:r>
                  <a:rPr kumimoji="0" lang="en-US" sz="1200" b="0" i="0" u="none" strike="noStrike" kern="1200" cap="none" spc="0" normalizeH="0" baseline="0" noProof="0" err="1">
                    <a:ln>
                      <a:noFill/>
                    </a:ln>
                    <a:solidFill>
                      <a:srgbClr val="E5ECEB">
                        <a:lumMod val="25000"/>
                      </a:srgbClr>
                    </a:solidFill>
                    <a:effectLst/>
                    <a:uLnTx/>
                    <a:uFillTx/>
                    <a:latin typeface="Calibri"/>
                    <a:ea typeface="+mn-ea"/>
                    <a:cs typeface="+mn-cs"/>
                  </a:rPr>
                  <a:t>cproject.yml</a:t>
                </a:r>
                <a:br>
                  <a:rPr kumimoji="0" lang="en-US" sz="1200" b="0" i="0" u="none" strike="noStrike" kern="1200" cap="none" spc="0" normalizeH="0" baseline="0" noProof="0">
                    <a:ln>
                      <a:noFill/>
                    </a:ln>
                    <a:solidFill>
                      <a:srgbClr val="E5ECEB">
                        <a:lumMod val="25000"/>
                      </a:srgbClr>
                    </a:solidFill>
                    <a:effectLst/>
                    <a:uLnTx/>
                    <a:uFillTx/>
                    <a:latin typeface="Calibri"/>
                    <a:ea typeface="+mn-ea"/>
                    <a:cs typeface="+mn-cs"/>
                  </a:rPr>
                </a:br>
                <a:r>
                  <a:rPr kumimoji="0" lang="en-US" sz="1000" b="0" i="0" u="none" strike="noStrike" kern="1200" cap="none" spc="0" normalizeH="0" baseline="0" noProof="0">
                    <a:ln>
                      <a:noFill/>
                    </a:ln>
                    <a:solidFill>
                      <a:srgbClr val="E5ECEB">
                        <a:lumMod val="25000"/>
                      </a:srgbClr>
                    </a:solidFill>
                    <a:effectLst/>
                    <a:uLnTx/>
                    <a:uFillTx/>
                    <a:latin typeface="Calibri"/>
                    <a:ea typeface="+mn-ea"/>
                    <a:cs typeface="+mn-cs"/>
                  </a:rPr>
                  <a:t>source files and </a:t>
                </a:r>
                <a:br>
                  <a:rPr kumimoji="0" lang="en-US" sz="1000" b="0" i="0" u="none" strike="noStrike" kern="1200" cap="none" spc="0" normalizeH="0" baseline="0" noProof="0">
                    <a:ln>
                      <a:noFill/>
                    </a:ln>
                    <a:solidFill>
                      <a:srgbClr val="E5ECEB">
                        <a:lumMod val="25000"/>
                      </a:srgbClr>
                    </a:solidFill>
                    <a:effectLst/>
                    <a:uLnTx/>
                    <a:uFillTx/>
                    <a:latin typeface="Calibri"/>
                    <a:ea typeface="+mn-ea"/>
                    <a:cs typeface="+mn-cs"/>
                  </a:rPr>
                </a:br>
                <a:r>
                  <a:rPr kumimoji="0" lang="en-US" sz="1000" b="0" i="0" u="none" strike="noStrike" kern="1200" cap="none" spc="0" normalizeH="0" baseline="0" noProof="0">
                    <a:ln>
                      <a:noFill/>
                    </a:ln>
                    <a:solidFill>
                      <a:srgbClr val="E5ECEB">
                        <a:lumMod val="25000"/>
                      </a:srgbClr>
                    </a:solidFill>
                    <a:effectLst/>
                    <a:uLnTx/>
                    <a:uFillTx/>
                    <a:latin typeface="Calibri"/>
                    <a:ea typeface="+mn-ea"/>
                    <a:cs typeface="+mn-cs"/>
                  </a:rPr>
                  <a:t>SW components</a:t>
                </a:r>
                <a:endParaRPr kumimoji="0" lang="en-GB" sz="1000" b="0" i="0" u="none" strike="noStrike" kern="1200" cap="none" spc="0" normalizeH="0" baseline="0" noProof="0">
                  <a:ln>
                    <a:noFill/>
                  </a:ln>
                  <a:solidFill>
                    <a:srgbClr val="E5ECEB">
                      <a:lumMod val="25000"/>
                    </a:srgbClr>
                  </a:solidFill>
                  <a:effectLst/>
                  <a:uLnTx/>
                  <a:uFillTx/>
                  <a:latin typeface="Calibri"/>
                  <a:ea typeface="+mn-ea"/>
                  <a:cs typeface="+mn-cs"/>
                </a:endParaRPr>
              </a:p>
            </p:txBody>
          </p:sp>
        </p:grpSp>
        <p:grpSp>
          <p:nvGrpSpPr>
            <p:cNvPr id="28" name="Group 27">
              <a:extLst>
                <a:ext uri="{FF2B5EF4-FFF2-40B4-BE49-F238E27FC236}">
                  <a16:creationId xmlns:a16="http://schemas.microsoft.com/office/drawing/2014/main" id="{EBC0A78C-1748-D27D-7608-DA11345C2185}"/>
                </a:ext>
              </a:extLst>
            </p:cNvPr>
            <p:cNvGrpSpPr/>
            <p:nvPr/>
          </p:nvGrpSpPr>
          <p:grpSpPr>
            <a:xfrm>
              <a:off x="8164114" y="1636704"/>
              <a:ext cx="1276547" cy="809925"/>
              <a:chOff x="6464103" y="2409436"/>
              <a:chExt cx="1276547" cy="809925"/>
            </a:xfrm>
          </p:grpSpPr>
          <p:sp>
            <p:nvSpPr>
              <p:cNvPr id="29" name="Rectangle 28">
                <a:extLst>
                  <a:ext uri="{FF2B5EF4-FFF2-40B4-BE49-F238E27FC236}">
                    <a16:creationId xmlns:a16="http://schemas.microsoft.com/office/drawing/2014/main" id="{4DCBFE2D-41E5-4FEB-882F-30AD1C4B4675}"/>
                  </a:ext>
                </a:extLst>
              </p:cNvPr>
              <p:cNvSpPr/>
              <p:nvPr/>
            </p:nvSpPr>
            <p:spPr>
              <a:xfrm>
                <a:off x="6622853" y="2409436"/>
                <a:ext cx="1117797" cy="632125"/>
              </a:xfrm>
              <a:prstGeom prst="rect">
                <a:avLst/>
              </a:prstGeom>
              <a:solidFill>
                <a:schemeClr val="bg1"/>
              </a:solid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000" b="0" i="0" u="none" strike="noStrike" kern="1200" cap="none" spc="0" normalizeH="0" baseline="0" noProof="0">
                  <a:ln>
                    <a:noFill/>
                  </a:ln>
                  <a:solidFill>
                    <a:srgbClr val="E5ECEB">
                      <a:lumMod val="25000"/>
                    </a:srgbClr>
                  </a:solidFill>
                  <a:effectLst/>
                  <a:uLnTx/>
                  <a:uFillTx/>
                  <a:latin typeface="Calibri"/>
                  <a:ea typeface="+mn-ea"/>
                  <a:cs typeface="+mn-cs"/>
                </a:endParaRPr>
              </a:p>
            </p:txBody>
          </p:sp>
          <p:sp>
            <p:nvSpPr>
              <p:cNvPr id="30" name="Rectangle 29">
                <a:extLst>
                  <a:ext uri="{FF2B5EF4-FFF2-40B4-BE49-F238E27FC236}">
                    <a16:creationId xmlns:a16="http://schemas.microsoft.com/office/drawing/2014/main" id="{83D1C607-CC8D-EBE2-A223-3954B053E2CA}"/>
                  </a:ext>
                </a:extLst>
              </p:cNvPr>
              <p:cNvSpPr/>
              <p:nvPr/>
            </p:nvSpPr>
            <p:spPr>
              <a:xfrm>
                <a:off x="6540303" y="2498336"/>
                <a:ext cx="1117797" cy="632125"/>
              </a:xfrm>
              <a:prstGeom prst="rect">
                <a:avLst/>
              </a:prstGeom>
              <a:solidFill>
                <a:schemeClr val="bg1"/>
              </a:solid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000" b="0" i="0" u="none" strike="noStrike" kern="1200" cap="none" spc="0" normalizeH="0" baseline="0" noProof="0">
                  <a:ln>
                    <a:noFill/>
                  </a:ln>
                  <a:solidFill>
                    <a:srgbClr val="E5ECEB">
                      <a:lumMod val="25000"/>
                    </a:srgbClr>
                  </a:solidFill>
                  <a:effectLst/>
                  <a:uLnTx/>
                  <a:uFillTx/>
                  <a:latin typeface="Calibri"/>
                  <a:ea typeface="+mn-ea"/>
                  <a:cs typeface="+mn-cs"/>
                </a:endParaRPr>
              </a:p>
            </p:txBody>
          </p:sp>
          <p:sp>
            <p:nvSpPr>
              <p:cNvPr id="31" name="Rectangle 30">
                <a:extLst>
                  <a:ext uri="{FF2B5EF4-FFF2-40B4-BE49-F238E27FC236}">
                    <a16:creationId xmlns:a16="http://schemas.microsoft.com/office/drawing/2014/main" id="{9DF3B4B6-9ADA-4968-2781-1DD13307384D}"/>
                  </a:ext>
                </a:extLst>
              </p:cNvPr>
              <p:cNvSpPr/>
              <p:nvPr/>
            </p:nvSpPr>
            <p:spPr>
              <a:xfrm>
                <a:off x="6464103" y="2587236"/>
                <a:ext cx="1117797" cy="632125"/>
              </a:xfrm>
              <a:prstGeom prst="rect">
                <a:avLst/>
              </a:prstGeom>
              <a:solidFill>
                <a:schemeClr val="bg1"/>
              </a:solid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E5ECEB">
                        <a:lumMod val="25000"/>
                      </a:srgbClr>
                    </a:solidFill>
                    <a:effectLst/>
                    <a:uLnTx/>
                    <a:uFillTx/>
                    <a:latin typeface="Calibri"/>
                    <a:ea typeface="+mn-ea"/>
                    <a:cs typeface="+mn-cs"/>
                  </a:rPr>
                  <a:t>Device/Processor</a:t>
                </a:r>
                <a:br>
                  <a:rPr kumimoji="0" lang="en-US" sz="1000" b="0" i="0" u="none" strike="noStrike" kern="1200" cap="none" spc="0" normalizeH="0" baseline="0" noProof="0" dirty="0">
                    <a:ln>
                      <a:noFill/>
                    </a:ln>
                    <a:solidFill>
                      <a:srgbClr val="E5ECEB">
                        <a:lumMod val="25000"/>
                      </a:srgbClr>
                    </a:solidFill>
                    <a:effectLst/>
                    <a:uLnTx/>
                    <a:uFillTx/>
                    <a:latin typeface="Calibri"/>
                    <a:ea typeface="+mn-ea"/>
                    <a:cs typeface="+mn-cs"/>
                  </a:rPr>
                </a:br>
                <a:r>
                  <a:rPr kumimoji="0" lang="en-US" sz="1000" b="0" i="0" u="none" strike="noStrike" kern="1200" cap="none" spc="0" normalizeH="0" baseline="0" noProof="0" dirty="0">
                    <a:ln>
                      <a:noFill/>
                    </a:ln>
                    <a:solidFill>
                      <a:srgbClr val="E5ECEB">
                        <a:lumMod val="25000"/>
                      </a:srgbClr>
                    </a:solidFill>
                    <a:effectLst/>
                    <a:uLnTx/>
                    <a:uFillTx/>
                    <a:latin typeface="Calibri"/>
                    <a:ea typeface="+mn-ea"/>
                    <a:cs typeface="+mn-cs"/>
                  </a:rPr>
                  <a:t>Information</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E5ECEB">
                        <a:lumMod val="25000"/>
                      </a:srgbClr>
                    </a:solidFill>
                    <a:effectLst/>
                    <a:uLnTx/>
                    <a:uFillTx/>
                    <a:latin typeface="Calibri"/>
                    <a:ea typeface="+mn-ea"/>
                    <a:cs typeface="+mn-cs"/>
                  </a:rPr>
                  <a:t>Software Building</a:t>
                </a:r>
                <a:br>
                  <a:rPr kumimoji="0" lang="en-US" sz="1000" b="0" i="0" u="none" strike="noStrike" kern="1200" cap="none" spc="0" normalizeH="0" baseline="0" noProof="0" dirty="0">
                    <a:ln>
                      <a:noFill/>
                    </a:ln>
                    <a:solidFill>
                      <a:srgbClr val="E5ECEB">
                        <a:lumMod val="25000"/>
                      </a:srgbClr>
                    </a:solidFill>
                    <a:effectLst/>
                    <a:uLnTx/>
                    <a:uFillTx/>
                    <a:latin typeface="Calibri"/>
                    <a:ea typeface="+mn-ea"/>
                    <a:cs typeface="+mn-cs"/>
                  </a:rPr>
                </a:br>
                <a:r>
                  <a:rPr kumimoji="0" lang="en-US" sz="1000" b="0" i="0" u="none" strike="noStrike" kern="1200" cap="none" spc="0" normalizeH="0" baseline="0" noProof="0" dirty="0">
                    <a:ln>
                      <a:noFill/>
                    </a:ln>
                    <a:solidFill>
                      <a:srgbClr val="E5ECEB">
                        <a:lumMod val="25000"/>
                      </a:srgbClr>
                    </a:solidFill>
                    <a:effectLst/>
                    <a:uLnTx/>
                    <a:uFillTx/>
                    <a:latin typeface="Calibri"/>
                    <a:ea typeface="+mn-ea"/>
                    <a:cs typeface="+mn-cs"/>
                  </a:rPr>
                  <a:t>Blocks</a:t>
                </a:r>
              </a:p>
            </p:txBody>
          </p:sp>
        </p:grpSp>
        <p:cxnSp>
          <p:nvCxnSpPr>
            <p:cNvPr id="32" name="Straight Arrow Connector 31">
              <a:extLst>
                <a:ext uri="{FF2B5EF4-FFF2-40B4-BE49-F238E27FC236}">
                  <a16:creationId xmlns:a16="http://schemas.microsoft.com/office/drawing/2014/main" id="{A4E03051-9D48-5FDC-094D-FB58C9271ABF}"/>
                </a:ext>
              </a:extLst>
            </p:cNvPr>
            <p:cNvCxnSpPr>
              <a:cxnSpLocks/>
              <a:endCxn id="21" idx="0"/>
            </p:cNvCxnSpPr>
            <p:nvPr/>
          </p:nvCxnSpPr>
          <p:spPr>
            <a:xfrm>
              <a:off x="8830597" y="2587236"/>
              <a:ext cx="0" cy="168998"/>
            </a:xfrm>
            <a:prstGeom prst="straightConnector1">
              <a:avLst/>
            </a:prstGeom>
            <a:ln w="158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1F103DAD-F88D-C689-0560-1048D6540892}"/>
                </a:ext>
              </a:extLst>
            </p:cNvPr>
            <p:cNvCxnSpPr>
              <a:cxnSpLocks/>
              <a:endCxn id="21" idx="1"/>
            </p:cNvCxnSpPr>
            <p:nvPr/>
          </p:nvCxnSpPr>
          <p:spPr>
            <a:xfrm>
              <a:off x="7881712" y="3060677"/>
              <a:ext cx="178864" cy="0"/>
            </a:xfrm>
            <a:prstGeom prst="straightConnector1">
              <a:avLst/>
            </a:prstGeom>
            <a:ln w="15875">
              <a:solidFill>
                <a:schemeClr val="tx2"/>
              </a:solidFill>
              <a:tailEnd type="triangle"/>
            </a:ln>
          </p:spPr>
          <p:style>
            <a:lnRef idx="1">
              <a:schemeClr val="accent1"/>
            </a:lnRef>
            <a:fillRef idx="0">
              <a:schemeClr val="accent1"/>
            </a:fillRef>
            <a:effectRef idx="0">
              <a:schemeClr val="accent1"/>
            </a:effectRef>
            <a:fontRef idx="minor">
              <a:schemeClr val="tx1"/>
            </a:fontRef>
          </p:style>
        </p:cxnSp>
      </p:grpSp>
      <p:pic>
        <p:nvPicPr>
          <p:cNvPr id="38" name="Picture 37">
            <a:extLst>
              <a:ext uri="{FF2B5EF4-FFF2-40B4-BE49-F238E27FC236}">
                <a16:creationId xmlns:a16="http://schemas.microsoft.com/office/drawing/2014/main" id="{25007BA2-CC06-443B-4754-6AF462511875}"/>
              </a:ext>
            </a:extLst>
          </p:cNvPr>
          <p:cNvPicPr>
            <a:picLocks noChangeAspect="1"/>
          </p:cNvPicPr>
          <p:nvPr/>
        </p:nvPicPr>
        <p:blipFill rotWithShape="1">
          <a:blip r:embed="rId3"/>
          <a:srcRect l="4593" t="3013" r="6533" b="2930"/>
          <a:stretch/>
        </p:blipFill>
        <p:spPr>
          <a:xfrm>
            <a:off x="9261650" y="1329017"/>
            <a:ext cx="2739152" cy="2322990"/>
          </a:xfrm>
          <a:prstGeom prst="rect">
            <a:avLst/>
          </a:prstGeom>
          <a:ln>
            <a:noFill/>
          </a:ln>
          <a:effectLst/>
        </p:spPr>
      </p:pic>
      <p:sp>
        <p:nvSpPr>
          <p:cNvPr id="40" name="TextBox 39">
            <a:extLst>
              <a:ext uri="{FF2B5EF4-FFF2-40B4-BE49-F238E27FC236}">
                <a16:creationId xmlns:a16="http://schemas.microsoft.com/office/drawing/2014/main" id="{D29CCD2A-4CC6-EEA5-9A6A-955233B927D9}"/>
              </a:ext>
            </a:extLst>
          </p:cNvPr>
          <p:cNvSpPr txBox="1"/>
          <p:nvPr/>
        </p:nvSpPr>
        <p:spPr>
          <a:xfrm>
            <a:off x="5692114" y="1030183"/>
            <a:ext cx="3495488" cy="221599"/>
          </a:xfrm>
          <a:prstGeom prst="rect">
            <a:avLst/>
          </a:prstGeom>
          <a:noFill/>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600" kern="1200">
                <a:solidFill>
                  <a:schemeClr val="tx2"/>
                </a:solidFill>
                <a:latin typeface="+mn-lt"/>
                <a:ea typeface="+mn-ea"/>
                <a:cs typeface="+mn-cs"/>
              </a:rPr>
              <a:t>Command-line workflow</a:t>
            </a:r>
          </a:p>
        </p:txBody>
      </p:sp>
      <p:sp>
        <p:nvSpPr>
          <p:cNvPr id="41" name="TextBox 40">
            <a:extLst>
              <a:ext uri="{FF2B5EF4-FFF2-40B4-BE49-F238E27FC236}">
                <a16:creationId xmlns:a16="http://schemas.microsoft.com/office/drawing/2014/main" id="{1C9B552F-3785-CAA9-39C7-A3898D83FEC4}"/>
              </a:ext>
            </a:extLst>
          </p:cNvPr>
          <p:cNvSpPr txBox="1"/>
          <p:nvPr/>
        </p:nvSpPr>
        <p:spPr>
          <a:xfrm>
            <a:off x="9261650" y="1030182"/>
            <a:ext cx="2739152" cy="221599"/>
          </a:xfrm>
          <a:prstGeom prst="rect">
            <a:avLst/>
          </a:prstGeom>
          <a:noFill/>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600" kern="1200">
                <a:solidFill>
                  <a:schemeClr val="tx2"/>
                </a:solidFill>
                <a:latin typeface="+mn-lt"/>
                <a:ea typeface="+mn-ea"/>
                <a:cs typeface="+mn-cs"/>
              </a:rPr>
              <a:t>Visual Studio Code IDE</a:t>
            </a:r>
          </a:p>
        </p:txBody>
      </p:sp>
      <p:sp>
        <p:nvSpPr>
          <p:cNvPr id="43" name="Rectangle 42">
            <a:extLst>
              <a:ext uri="{FF2B5EF4-FFF2-40B4-BE49-F238E27FC236}">
                <a16:creationId xmlns:a16="http://schemas.microsoft.com/office/drawing/2014/main" id="{09B0557C-D707-4E44-95E3-5058511F96A1}"/>
              </a:ext>
            </a:extLst>
          </p:cNvPr>
          <p:cNvSpPr/>
          <p:nvPr/>
        </p:nvSpPr>
        <p:spPr>
          <a:xfrm>
            <a:off x="5692114" y="3866880"/>
            <a:ext cx="3842402" cy="240383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600">
                <a:solidFill>
                  <a:schemeClr val="tx2"/>
                </a:solidFill>
              </a:rPr>
              <a:t>Arm Virtual Hardware</a:t>
            </a:r>
          </a:p>
        </p:txBody>
      </p:sp>
      <p:sp>
        <p:nvSpPr>
          <p:cNvPr id="65" name="Rectangle 64">
            <a:extLst>
              <a:ext uri="{FF2B5EF4-FFF2-40B4-BE49-F238E27FC236}">
                <a16:creationId xmlns:a16="http://schemas.microsoft.com/office/drawing/2014/main" id="{81896547-BB5E-CA8D-4D4A-9EFCF2592120}"/>
              </a:ext>
            </a:extLst>
          </p:cNvPr>
          <p:cNvSpPr/>
          <p:nvPr/>
        </p:nvSpPr>
        <p:spPr>
          <a:xfrm>
            <a:off x="5867927" y="4325875"/>
            <a:ext cx="1706002" cy="52148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453340"/>
            <a:r>
              <a:rPr lang="en-US" sz="1400">
                <a:solidFill>
                  <a:schemeClr val="bg1"/>
                </a:solidFill>
              </a:rPr>
              <a:t>Cortex-M0..M85</a:t>
            </a:r>
          </a:p>
          <a:p>
            <a:pPr marL="231775" indent="-115888" defTabSz="453340">
              <a:buFont typeface="Arial" panose="020B0604020202020204" pitchFamily="34" charset="0"/>
              <a:buChar char="•"/>
            </a:pPr>
            <a:r>
              <a:rPr lang="en-US" sz="1200">
                <a:solidFill>
                  <a:schemeClr val="bg1"/>
                </a:solidFill>
              </a:rPr>
              <a:t>SIMD, Helium </a:t>
            </a:r>
          </a:p>
        </p:txBody>
      </p:sp>
      <p:sp>
        <p:nvSpPr>
          <p:cNvPr id="67" name="Rectangle 66">
            <a:extLst>
              <a:ext uri="{FF2B5EF4-FFF2-40B4-BE49-F238E27FC236}">
                <a16:creationId xmlns:a16="http://schemas.microsoft.com/office/drawing/2014/main" id="{E2E3DF28-A1A6-6305-97DB-F799631D0610}"/>
              </a:ext>
            </a:extLst>
          </p:cNvPr>
          <p:cNvSpPr/>
          <p:nvPr/>
        </p:nvSpPr>
        <p:spPr>
          <a:xfrm>
            <a:off x="5867927" y="4958921"/>
            <a:ext cx="1706002" cy="52148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453340"/>
            <a:r>
              <a:rPr lang="en-US" sz="1400">
                <a:solidFill>
                  <a:schemeClr val="tx2"/>
                </a:solidFill>
              </a:rPr>
              <a:t>Memory</a:t>
            </a:r>
          </a:p>
          <a:p>
            <a:pPr marL="231775" indent="-115888" defTabSz="453340">
              <a:buFont typeface="Arial" panose="020B0604020202020204" pitchFamily="34" charset="0"/>
              <a:buChar char="•"/>
            </a:pPr>
            <a:r>
              <a:rPr lang="en-US" sz="1200">
                <a:solidFill>
                  <a:schemeClr val="tx2"/>
                </a:solidFill>
              </a:rPr>
              <a:t>DMA</a:t>
            </a:r>
          </a:p>
        </p:txBody>
      </p:sp>
      <p:sp>
        <p:nvSpPr>
          <p:cNvPr id="69" name="Rectangle 68">
            <a:extLst>
              <a:ext uri="{FF2B5EF4-FFF2-40B4-BE49-F238E27FC236}">
                <a16:creationId xmlns:a16="http://schemas.microsoft.com/office/drawing/2014/main" id="{7DF27632-3C7A-D653-1B6E-7440E5BF2BE6}"/>
              </a:ext>
            </a:extLst>
          </p:cNvPr>
          <p:cNvSpPr/>
          <p:nvPr/>
        </p:nvSpPr>
        <p:spPr>
          <a:xfrm>
            <a:off x="5867927" y="5591967"/>
            <a:ext cx="1706002" cy="52148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453340"/>
            <a:r>
              <a:rPr lang="en-US" sz="1400">
                <a:solidFill>
                  <a:schemeClr val="tx2"/>
                </a:solidFill>
              </a:rPr>
              <a:t>Virtual I/O</a:t>
            </a:r>
          </a:p>
          <a:p>
            <a:pPr marL="231775" indent="-115888" defTabSz="453340">
              <a:buFont typeface="Arial" panose="020B0604020202020204" pitchFamily="34" charset="0"/>
              <a:buChar char="•"/>
            </a:pPr>
            <a:r>
              <a:rPr lang="en-US" sz="1200">
                <a:solidFill>
                  <a:schemeClr val="tx2"/>
                </a:solidFill>
              </a:rPr>
              <a:t>Data Streaming</a:t>
            </a:r>
          </a:p>
        </p:txBody>
      </p:sp>
      <p:sp>
        <p:nvSpPr>
          <p:cNvPr id="70" name="Rectangle 69">
            <a:extLst>
              <a:ext uri="{FF2B5EF4-FFF2-40B4-BE49-F238E27FC236}">
                <a16:creationId xmlns:a16="http://schemas.microsoft.com/office/drawing/2014/main" id="{C511E38A-C283-2CBA-6466-0F152FC77A86}"/>
              </a:ext>
            </a:extLst>
          </p:cNvPr>
          <p:cNvSpPr/>
          <p:nvPr/>
        </p:nvSpPr>
        <p:spPr>
          <a:xfrm>
            <a:off x="7677199" y="4325875"/>
            <a:ext cx="1706002" cy="52148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453340"/>
            <a:r>
              <a:rPr lang="en-US" sz="1400">
                <a:solidFill>
                  <a:schemeClr val="bg1"/>
                </a:solidFill>
              </a:rPr>
              <a:t>Ethos-U55/U65</a:t>
            </a:r>
          </a:p>
          <a:p>
            <a:pPr marL="231775" indent="-115888" defTabSz="453340">
              <a:buFont typeface="Arial" panose="020B0604020202020204" pitchFamily="34" charset="0"/>
              <a:buChar char="•"/>
            </a:pPr>
            <a:r>
              <a:rPr lang="en-US" sz="1200" err="1">
                <a:solidFill>
                  <a:schemeClr val="bg1"/>
                </a:solidFill>
              </a:rPr>
              <a:t>microNPU</a:t>
            </a:r>
            <a:endParaRPr lang="en-US" sz="1200">
              <a:solidFill>
                <a:schemeClr val="bg1"/>
              </a:solidFill>
            </a:endParaRPr>
          </a:p>
        </p:txBody>
      </p:sp>
      <p:sp>
        <p:nvSpPr>
          <p:cNvPr id="71" name="Rectangle 70">
            <a:extLst>
              <a:ext uri="{FF2B5EF4-FFF2-40B4-BE49-F238E27FC236}">
                <a16:creationId xmlns:a16="http://schemas.microsoft.com/office/drawing/2014/main" id="{6FC4872D-3D09-5083-BD4B-F38FF460F030}"/>
              </a:ext>
            </a:extLst>
          </p:cNvPr>
          <p:cNvSpPr/>
          <p:nvPr/>
        </p:nvSpPr>
        <p:spPr>
          <a:xfrm>
            <a:off x="7677199" y="4958921"/>
            <a:ext cx="1706002" cy="52148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453340"/>
            <a:r>
              <a:rPr lang="en-US" sz="1400">
                <a:solidFill>
                  <a:schemeClr val="tx2"/>
                </a:solidFill>
              </a:rPr>
              <a:t>Peripherals</a:t>
            </a:r>
          </a:p>
          <a:p>
            <a:pPr marL="231775" indent="-115888" defTabSz="453340">
              <a:buFont typeface="Arial" panose="020B0604020202020204" pitchFamily="34" charset="0"/>
              <a:buChar char="•"/>
            </a:pPr>
            <a:r>
              <a:rPr lang="en-US" sz="1200">
                <a:solidFill>
                  <a:schemeClr val="tx2"/>
                </a:solidFill>
              </a:rPr>
              <a:t>Ethernet, UART,…</a:t>
            </a:r>
          </a:p>
        </p:txBody>
      </p:sp>
      <p:sp>
        <p:nvSpPr>
          <p:cNvPr id="72" name="Rectangle 71">
            <a:extLst>
              <a:ext uri="{FF2B5EF4-FFF2-40B4-BE49-F238E27FC236}">
                <a16:creationId xmlns:a16="http://schemas.microsoft.com/office/drawing/2014/main" id="{C7BC18F8-188C-3F99-6F13-A267C4CE57DE}"/>
              </a:ext>
            </a:extLst>
          </p:cNvPr>
          <p:cNvSpPr/>
          <p:nvPr/>
        </p:nvSpPr>
        <p:spPr>
          <a:xfrm>
            <a:off x="7677199" y="5591967"/>
            <a:ext cx="1706002" cy="52148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453340"/>
            <a:r>
              <a:rPr lang="en-US" sz="1400">
                <a:solidFill>
                  <a:schemeClr val="tx2"/>
                </a:solidFill>
              </a:rPr>
              <a:t>Debug Interface</a:t>
            </a:r>
          </a:p>
          <a:p>
            <a:pPr marL="231775" indent="-115888" defTabSz="453340">
              <a:buFont typeface="Arial" panose="020B0604020202020204" pitchFamily="34" charset="0"/>
              <a:buChar char="•"/>
            </a:pPr>
            <a:r>
              <a:rPr lang="en-US" sz="1200">
                <a:solidFill>
                  <a:schemeClr val="tx2"/>
                </a:solidFill>
              </a:rPr>
              <a:t>Event Recorder</a:t>
            </a:r>
          </a:p>
        </p:txBody>
      </p:sp>
      <p:sp>
        <p:nvSpPr>
          <p:cNvPr id="77" name="Rectangle 76">
            <a:extLst>
              <a:ext uri="{FF2B5EF4-FFF2-40B4-BE49-F238E27FC236}">
                <a16:creationId xmlns:a16="http://schemas.microsoft.com/office/drawing/2014/main" id="{BF9C1E6A-991B-CCF8-E003-7F9173181D68}"/>
              </a:ext>
            </a:extLst>
          </p:cNvPr>
          <p:cNvSpPr/>
          <p:nvPr/>
        </p:nvSpPr>
        <p:spPr>
          <a:xfrm>
            <a:off x="9692640" y="3866880"/>
            <a:ext cx="2019935" cy="240383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a:solidFill>
                <a:schemeClr val="tx2"/>
              </a:solidFill>
            </a:endParaRPr>
          </a:p>
        </p:txBody>
      </p:sp>
      <p:sp>
        <p:nvSpPr>
          <p:cNvPr id="78" name="Rectangle 77">
            <a:extLst>
              <a:ext uri="{FF2B5EF4-FFF2-40B4-BE49-F238E27FC236}">
                <a16:creationId xmlns:a16="http://schemas.microsoft.com/office/drawing/2014/main" id="{E11E78D1-520F-DB7B-3A0E-E9F68C5DEB56}"/>
              </a:ext>
            </a:extLst>
          </p:cNvPr>
          <p:cNvSpPr/>
          <p:nvPr/>
        </p:nvSpPr>
        <p:spPr>
          <a:xfrm>
            <a:off x="9846650" y="4026779"/>
            <a:ext cx="1711914" cy="97873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90000" tIns="216000" bIns="46800" rtlCol="0" anchor="ctr"/>
          <a:lstStyle/>
          <a:p>
            <a:pPr defTabSz="453340"/>
            <a:r>
              <a:rPr lang="en-US" sz="1600">
                <a:solidFill>
                  <a:schemeClr val="bg1"/>
                </a:solidFill>
              </a:rPr>
              <a:t>Resources</a:t>
            </a:r>
            <a:endParaRPr lang="en-US" sz="1400">
              <a:solidFill>
                <a:schemeClr val="bg1"/>
              </a:solidFill>
            </a:endParaRPr>
          </a:p>
          <a:p>
            <a:pPr marL="231775" indent="-115888" defTabSz="453340">
              <a:buFont typeface="Arial" panose="020B0604020202020204" pitchFamily="34" charset="0"/>
              <a:buChar char="•"/>
            </a:pPr>
            <a:r>
              <a:rPr lang="en-US" sz="1200" err="1">
                <a:solidFill>
                  <a:schemeClr val="bg1"/>
                </a:solidFill>
              </a:rPr>
              <a:t>microNPU</a:t>
            </a:r>
            <a:endParaRPr lang="en-US" sz="1200">
              <a:solidFill>
                <a:schemeClr val="bg1"/>
              </a:solidFill>
            </a:endParaRPr>
          </a:p>
          <a:p>
            <a:pPr marL="231775" indent="-115888" defTabSz="453340">
              <a:buFont typeface="Arial" panose="020B0604020202020204" pitchFamily="34" charset="0"/>
              <a:buChar char="•"/>
            </a:pPr>
            <a:r>
              <a:rPr lang="en-US" sz="1200">
                <a:solidFill>
                  <a:schemeClr val="bg1"/>
                </a:solidFill>
              </a:rPr>
              <a:t>Test scripts</a:t>
            </a:r>
          </a:p>
          <a:p>
            <a:pPr marL="231775" indent="-115888" defTabSz="453340">
              <a:buFont typeface="Arial" panose="020B0604020202020204" pitchFamily="34" charset="0"/>
              <a:buChar char="•"/>
            </a:pPr>
            <a:r>
              <a:rPr lang="en-US" sz="1200">
                <a:solidFill>
                  <a:schemeClr val="bg1"/>
                </a:solidFill>
              </a:rPr>
              <a:t>CI/CD integration</a:t>
            </a:r>
          </a:p>
          <a:p>
            <a:pPr defTabSz="453340"/>
            <a:endParaRPr lang="en-US" sz="1200">
              <a:solidFill>
                <a:schemeClr val="tx2"/>
              </a:solidFill>
            </a:endParaRPr>
          </a:p>
        </p:txBody>
      </p:sp>
      <p:sp>
        <p:nvSpPr>
          <p:cNvPr id="82" name="Rectangle 81">
            <a:extLst>
              <a:ext uri="{FF2B5EF4-FFF2-40B4-BE49-F238E27FC236}">
                <a16:creationId xmlns:a16="http://schemas.microsoft.com/office/drawing/2014/main" id="{481DAEC7-27F4-9C94-1553-7F00779446C3}"/>
              </a:ext>
            </a:extLst>
          </p:cNvPr>
          <p:cNvSpPr/>
          <p:nvPr/>
        </p:nvSpPr>
        <p:spPr>
          <a:xfrm>
            <a:off x="9846650" y="5134719"/>
            <a:ext cx="1711914" cy="97873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90000" tIns="216000" bIns="46800" rtlCol="0" anchor="ctr"/>
          <a:lstStyle/>
          <a:p>
            <a:pPr defTabSz="453340">
              <a:lnSpc>
                <a:spcPct val="150000"/>
              </a:lnSpc>
            </a:pPr>
            <a:r>
              <a:rPr lang="en-US" sz="1600">
                <a:solidFill>
                  <a:schemeClr val="bg1"/>
                </a:solidFill>
              </a:rPr>
              <a:t>Integrations</a:t>
            </a:r>
            <a:endParaRPr lang="en-US" sz="1400">
              <a:solidFill>
                <a:schemeClr val="bg1"/>
              </a:solidFill>
            </a:endParaRPr>
          </a:p>
          <a:p>
            <a:pPr marL="231775" indent="-115888" defTabSz="453340">
              <a:buFont typeface="Arial" panose="020B0604020202020204" pitchFamily="34" charset="0"/>
              <a:buChar char="•"/>
            </a:pPr>
            <a:r>
              <a:rPr lang="en-US" sz="1200">
                <a:solidFill>
                  <a:schemeClr val="bg1"/>
                </a:solidFill>
              </a:rPr>
              <a:t>Cloud Service</a:t>
            </a:r>
          </a:p>
          <a:p>
            <a:pPr marL="231775" indent="-115888" defTabSz="453340">
              <a:buFont typeface="Arial" panose="020B0604020202020204" pitchFamily="34" charset="0"/>
              <a:buChar char="•"/>
            </a:pPr>
            <a:r>
              <a:rPr lang="en-US" sz="1200">
                <a:solidFill>
                  <a:schemeClr val="bg1"/>
                </a:solidFill>
              </a:rPr>
              <a:t>GitHub</a:t>
            </a:r>
          </a:p>
          <a:p>
            <a:pPr marL="231775" indent="-115888" defTabSz="453340">
              <a:buFont typeface="Arial" panose="020B0604020202020204" pitchFamily="34" charset="0"/>
              <a:buChar char="•"/>
            </a:pPr>
            <a:r>
              <a:rPr lang="en-US" sz="1200">
                <a:solidFill>
                  <a:schemeClr val="bg1"/>
                </a:solidFill>
              </a:rPr>
              <a:t>Desktop tools</a:t>
            </a:r>
          </a:p>
          <a:p>
            <a:pPr defTabSz="453340"/>
            <a:endParaRPr lang="en-US" sz="1200">
              <a:solidFill>
                <a:schemeClr val="tx2"/>
              </a:solidFill>
            </a:endParaRPr>
          </a:p>
        </p:txBody>
      </p:sp>
    </p:spTree>
    <p:extLst>
      <p:ext uri="{BB962C8B-B14F-4D97-AF65-F5344CB8AC3E}">
        <p14:creationId xmlns:p14="http://schemas.microsoft.com/office/powerpoint/2010/main" val="27695989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0020ED1A-4AE0-4AD4-AA47-B7F3413293D7}"/>
              </a:ext>
            </a:extLst>
          </p:cNvPr>
          <p:cNvSpPr/>
          <p:nvPr/>
        </p:nvSpPr>
        <p:spPr>
          <a:xfrm>
            <a:off x="479425" y="3769023"/>
            <a:ext cx="1786690" cy="2426423"/>
          </a:xfrm>
          <a:prstGeom prst="rect">
            <a:avLst/>
          </a:prstGeom>
          <a:solidFill>
            <a:schemeClr val="accent5">
              <a:lumMod val="40000"/>
              <a:lumOff val="6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40" name="Rectangle 39">
            <a:extLst>
              <a:ext uri="{FF2B5EF4-FFF2-40B4-BE49-F238E27FC236}">
                <a16:creationId xmlns:a16="http://schemas.microsoft.com/office/drawing/2014/main" id="{3E3B0814-1ABA-4C9D-92FA-B050BE4C984E}"/>
              </a:ext>
            </a:extLst>
          </p:cNvPr>
          <p:cNvSpPr/>
          <p:nvPr/>
        </p:nvSpPr>
        <p:spPr>
          <a:xfrm>
            <a:off x="479425" y="2220902"/>
            <a:ext cx="1786690" cy="1383631"/>
          </a:xfrm>
          <a:prstGeom prst="rect">
            <a:avLst/>
          </a:prstGeom>
          <a:solidFill>
            <a:schemeClr val="accent3">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48" name="Flowchart: Document 47">
            <a:extLst>
              <a:ext uri="{FF2B5EF4-FFF2-40B4-BE49-F238E27FC236}">
                <a16:creationId xmlns:a16="http://schemas.microsoft.com/office/drawing/2014/main" id="{8A116466-F493-4ACA-B3A8-8C047F4F0E23}"/>
              </a:ext>
            </a:extLst>
          </p:cNvPr>
          <p:cNvSpPr/>
          <p:nvPr/>
        </p:nvSpPr>
        <p:spPr>
          <a:xfrm>
            <a:off x="686053" y="2547760"/>
            <a:ext cx="1333416" cy="884321"/>
          </a:xfrm>
          <a:prstGeom prst="flowChartDocumen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csolution.yml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Target Application</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56" name="Rectangle 55">
            <a:extLst>
              <a:ext uri="{FF2B5EF4-FFF2-40B4-BE49-F238E27FC236}">
                <a16:creationId xmlns:a16="http://schemas.microsoft.com/office/drawing/2014/main" id="{49FE0E03-2E80-4285-85A9-DF19C33E86DB}"/>
              </a:ext>
            </a:extLst>
          </p:cNvPr>
          <p:cNvSpPr/>
          <p:nvPr/>
        </p:nvSpPr>
        <p:spPr>
          <a:xfrm>
            <a:off x="2913646" y="2237450"/>
            <a:ext cx="1540042" cy="1333614"/>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defRPr/>
            </a:pPr>
            <a:br>
              <a:rPr kumimoji="0" lang="en-US" sz="1100" b="0" i="0" u="none" strike="noStrike" kern="1200" cap="none" spc="0" normalizeH="0" baseline="0" noProof="0" dirty="0">
                <a:ln>
                  <a:noFill/>
                </a:ln>
                <a:solidFill>
                  <a:srgbClr val="FFFFFF"/>
                </a:solidFill>
                <a:effectLst/>
                <a:uLnTx/>
                <a:uFillTx/>
                <a:latin typeface="Calibri"/>
                <a:ea typeface="+mn-ea"/>
                <a:cs typeface="+mn-cs"/>
              </a:rPr>
            </a:br>
            <a:r>
              <a:rPr kumimoji="0" lang="en-US" sz="1800" b="0" i="0" u="none" strike="noStrike" kern="1200" cap="none" spc="0" normalizeH="0" baseline="0" noProof="0" dirty="0" err="1">
                <a:ln>
                  <a:noFill/>
                </a:ln>
                <a:solidFill>
                  <a:srgbClr val="FFFFFF"/>
                </a:solidFill>
                <a:effectLst/>
                <a:uLnTx/>
                <a:uFillTx/>
                <a:latin typeface="Calibri"/>
                <a:ea typeface="+mn-ea"/>
                <a:cs typeface="+mn-cs"/>
              </a:rPr>
              <a:t>csolution</a:t>
            </a:r>
            <a:br>
              <a:rPr kumimoji="0" lang="en-US" sz="1800" b="0" i="0" u="none" strike="noStrike" kern="1200" cap="none" spc="0" normalizeH="0" baseline="0" noProof="0" dirty="0">
                <a:ln>
                  <a:noFill/>
                </a:ln>
                <a:solidFill>
                  <a:srgbClr val="FFFFFF"/>
                </a:solidFill>
                <a:effectLst/>
                <a:uLnTx/>
                <a:uFillTx/>
                <a:latin typeface="Calibri"/>
                <a:ea typeface="+mn-ea"/>
                <a:cs typeface="+mn-cs"/>
              </a:rPr>
            </a:br>
            <a:r>
              <a:rPr lang="en-US" sz="1050" kern="1200" dirty="0">
                <a:solidFill>
                  <a:schemeClr val="tx2"/>
                </a:solidFill>
                <a:latin typeface="+mn-lt"/>
                <a:ea typeface="+mn-ea"/>
                <a:cs typeface="+mn-cs"/>
              </a:rPr>
              <a:t>Project setup: defines tools, target, </a:t>
            </a:r>
            <a:r>
              <a:rPr lang="en-US" sz="1050" dirty="0">
                <a:solidFill>
                  <a:schemeClr val="tx2"/>
                </a:solidFill>
              </a:rPr>
              <a:t>components, files,</a:t>
            </a:r>
            <a:r>
              <a:rPr lang="en-US" sz="1050" kern="1200" dirty="0">
                <a:solidFill>
                  <a:schemeClr val="tx2"/>
                </a:solidFill>
                <a:latin typeface="+mn-lt"/>
                <a:ea typeface="+mn-ea"/>
                <a:cs typeface="+mn-cs"/>
              </a:rPr>
              <a:t> and current list of context that should be build.</a:t>
            </a:r>
            <a:endParaRPr lang="en-US" sz="1100" kern="1200" dirty="0">
              <a:solidFill>
                <a:schemeClr val="tx2"/>
              </a:solidFill>
              <a:latin typeface="+mn-lt"/>
              <a:ea typeface="+mn-ea"/>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59" name="TextBox 58">
            <a:extLst>
              <a:ext uri="{FF2B5EF4-FFF2-40B4-BE49-F238E27FC236}">
                <a16:creationId xmlns:a16="http://schemas.microsoft.com/office/drawing/2014/main" id="{BD4C35EE-3DBD-49DF-A607-BE45647662B8}"/>
              </a:ext>
            </a:extLst>
          </p:cNvPr>
          <p:cNvSpPr txBox="1"/>
          <p:nvPr/>
        </p:nvSpPr>
        <p:spPr>
          <a:xfrm>
            <a:off x="348007" y="2283060"/>
            <a:ext cx="1606216" cy="193899"/>
          </a:xfrm>
          <a:prstGeom prst="rect">
            <a:avLst/>
          </a:prstGeom>
          <a:noFill/>
        </p:spPr>
        <p:txBody>
          <a:bodyPr wrap="square" lIns="0" tIns="0" rIns="0" bIns="0" rtlCol="0">
            <a:spAutoFit/>
          </a:bodyPr>
          <a:lstStyle/>
          <a:p>
            <a:pPr marL="0" marR="0" lvl="0" indent="0" algn="ctr"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US" sz="14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User Input Files</a:t>
            </a:r>
          </a:p>
        </p:txBody>
      </p:sp>
      <p:sp>
        <p:nvSpPr>
          <p:cNvPr id="65" name="TextBox 64">
            <a:extLst>
              <a:ext uri="{FF2B5EF4-FFF2-40B4-BE49-F238E27FC236}">
                <a16:creationId xmlns:a16="http://schemas.microsoft.com/office/drawing/2014/main" id="{594D4E9B-4064-4977-9062-F920D0BDD75B}"/>
              </a:ext>
            </a:extLst>
          </p:cNvPr>
          <p:cNvSpPr txBox="1"/>
          <p:nvPr/>
        </p:nvSpPr>
        <p:spPr>
          <a:xfrm>
            <a:off x="426395" y="3837018"/>
            <a:ext cx="1606216" cy="193899"/>
          </a:xfrm>
          <a:prstGeom prst="rect">
            <a:avLst/>
          </a:prstGeom>
          <a:noFill/>
        </p:spPr>
        <p:txBody>
          <a:bodyPr wrap="square" lIns="0" tIns="0" rIns="0" bIns="0" rtlCol="0">
            <a:spAutoFit/>
          </a:bodyPr>
          <a:lstStyle/>
          <a:p>
            <a:pPr marL="0" marR="0" lvl="0" indent="0" algn="ctr"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lang="en-US" sz="1400" b="1" dirty="0">
                <a:solidFill>
                  <a:srgbClr val="333E48"/>
                </a:solidFill>
                <a:latin typeface="Calibri"/>
                <a:ea typeface="ＭＳ Ｐゴシック" panose="020B0600070205080204" pitchFamily="34" charset="-128"/>
              </a:rPr>
              <a:t>Build Control</a:t>
            </a:r>
            <a:r>
              <a:rPr kumimoji="0" lang="en-US" sz="14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 Files</a:t>
            </a:r>
          </a:p>
        </p:txBody>
      </p:sp>
      <p:sp>
        <p:nvSpPr>
          <p:cNvPr id="3" name="Flowchart: Document 2">
            <a:extLst>
              <a:ext uri="{FF2B5EF4-FFF2-40B4-BE49-F238E27FC236}">
                <a16:creationId xmlns:a16="http://schemas.microsoft.com/office/drawing/2014/main" id="{F3608725-E8F2-6123-3BF0-DFCEA2A1ADD2}"/>
              </a:ext>
            </a:extLst>
          </p:cNvPr>
          <p:cNvSpPr/>
          <p:nvPr/>
        </p:nvSpPr>
        <p:spPr>
          <a:xfrm>
            <a:off x="699195" y="4117986"/>
            <a:ext cx="1333416" cy="884321"/>
          </a:xfrm>
          <a:prstGeom prst="flowChartDocumen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cbuild-idx.yml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a:t>
            </a:r>
            <a:r>
              <a:rPr kumimoji="0" lang="en-US" sz="1000" b="1" i="0" u="none" strike="noStrike" kern="1200" cap="none" spc="0" normalizeH="0" baseline="0" noProof="0" dirty="0">
                <a:ln>
                  <a:noFill/>
                </a:ln>
                <a:solidFill>
                  <a:schemeClr val="bg2">
                    <a:lumMod val="25000"/>
                  </a:schemeClr>
                </a:solidFill>
                <a:effectLst/>
                <a:uLnTx/>
                <a:uFillTx/>
                <a:latin typeface="Calibri"/>
                <a:ea typeface="+mn-ea"/>
                <a:cs typeface="+mn-cs"/>
              </a:rPr>
              <a:t>context set</a:t>
            </a: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 of  Application</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3" name="Flowchart: Multidocument 12">
            <a:extLst>
              <a:ext uri="{FF2B5EF4-FFF2-40B4-BE49-F238E27FC236}">
                <a16:creationId xmlns:a16="http://schemas.microsoft.com/office/drawing/2014/main" id="{9A350521-ACE3-AF60-70B9-9224085AC451}"/>
              </a:ext>
            </a:extLst>
          </p:cNvPr>
          <p:cNvSpPr/>
          <p:nvPr/>
        </p:nvSpPr>
        <p:spPr>
          <a:xfrm>
            <a:off x="668400" y="5094357"/>
            <a:ext cx="1449805" cy="1010653"/>
          </a:xfrm>
          <a:prstGeom prst="flowChartMultidocument">
            <a:avLst/>
          </a:prstGeom>
          <a:solidFill>
            <a:schemeClr val="accent6">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9144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000" dirty="0">
                <a:solidFill>
                  <a:schemeClr val="bg2">
                    <a:lumMod val="25000"/>
                  </a:schemeClr>
                </a:solidFill>
                <a:latin typeface="Calibri"/>
              </a:rPr>
              <a:t>&lt;context&gt;.</a:t>
            </a:r>
            <a:r>
              <a:rPr lang="en-US" sz="1000" dirty="0" err="1">
                <a:solidFill>
                  <a:schemeClr val="bg2">
                    <a:lumMod val="25000"/>
                  </a:schemeClr>
                </a:solidFill>
                <a:latin typeface="Calibri"/>
              </a:rPr>
              <a:t>cbuild.yml</a:t>
            </a:r>
            <a:r>
              <a:rPr lang="en-US" sz="1000" dirty="0">
                <a:solidFill>
                  <a:schemeClr val="bg2">
                    <a:lumMod val="25000"/>
                  </a:schemeClr>
                </a:solidFill>
                <a:latin typeface="Calibri"/>
              </a:rPr>
              <a:t> Build information</a:t>
            </a:r>
            <a:br>
              <a:rPr lang="en-US" sz="1000" dirty="0">
                <a:solidFill>
                  <a:schemeClr val="bg2">
                    <a:lumMod val="25000"/>
                  </a:schemeClr>
                </a:solidFill>
                <a:latin typeface="Calibri"/>
              </a:rPr>
            </a:br>
            <a:r>
              <a:rPr lang="en-US" sz="1000" dirty="0">
                <a:solidFill>
                  <a:schemeClr val="bg2">
                    <a:lumMod val="25000"/>
                  </a:schemeClr>
                </a:solidFill>
                <a:latin typeface="Calibri"/>
              </a:rPr>
              <a:t>for a project context</a:t>
            </a:r>
            <a:endParaRPr kumimoji="0" lang="en-GB" sz="12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15" name="Straight Arrow Connector 14">
            <a:extLst>
              <a:ext uri="{FF2B5EF4-FFF2-40B4-BE49-F238E27FC236}">
                <a16:creationId xmlns:a16="http://schemas.microsoft.com/office/drawing/2014/main" id="{2BB8999D-3EDC-C3CF-7A90-A33BA670EFB7}"/>
              </a:ext>
            </a:extLst>
          </p:cNvPr>
          <p:cNvCxnSpPr>
            <a:cxnSpLocks/>
            <a:stCxn id="40" idx="3"/>
            <a:endCxn id="56" idx="1"/>
          </p:cNvCxnSpPr>
          <p:nvPr/>
        </p:nvCxnSpPr>
        <p:spPr>
          <a:xfrm flipV="1">
            <a:off x="2266115" y="2904257"/>
            <a:ext cx="647531" cy="8461"/>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9F8217A7-E31C-C8FA-3F93-84D15AB8E789}"/>
              </a:ext>
            </a:extLst>
          </p:cNvPr>
          <p:cNvCxnSpPr>
            <a:cxnSpLocks/>
          </p:cNvCxnSpPr>
          <p:nvPr/>
        </p:nvCxnSpPr>
        <p:spPr>
          <a:xfrm flipH="1">
            <a:off x="2264024" y="3363931"/>
            <a:ext cx="644777" cy="66698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80" name="Title 79">
            <a:extLst>
              <a:ext uri="{FF2B5EF4-FFF2-40B4-BE49-F238E27FC236}">
                <a16:creationId xmlns:a16="http://schemas.microsoft.com/office/drawing/2014/main" id="{FA174BB4-31B1-D66B-22AE-90CC3F8A72A7}"/>
              </a:ext>
            </a:extLst>
          </p:cNvPr>
          <p:cNvSpPr>
            <a:spLocks noGrp="1"/>
          </p:cNvSpPr>
          <p:nvPr>
            <p:ph type="title"/>
          </p:nvPr>
        </p:nvSpPr>
        <p:spPr/>
        <p:txBody>
          <a:bodyPr/>
          <a:lstStyle/>
          <a:p>
            <a:r>
              <a:rPr lang="en-US" dirty="0" err="1"/>
              <a:t>Lockfile</a:t>
            </a:r>
            <a:r>
              <a:rPr lang="en-US" dirty="0"/>
              <a:t> Build Process: Set Pack Versions</a:t>
            </a:r>
          </a:p>
        </p:txBody>
      </p:sp>
      <p:sp>
        <p:nvSpPr>
          <p:cNvPr id="88" name="Text Placeholder 87">
            <a:extLst>
              <a:ext uri="{FF2B5EF4-FFF2-40B4-BE49-F238E27FC236}">
                <a16:creationId xmlns:a16="http://schemas.microsoft.com/office/drawing/2014/main" id="{53A64FAC-7931-339F-B478-BE66E63876E1}"/>
              </a:ext>
            </a:extLst>
          </p:cNvPr>
          <p:cNvSpPr>
            <a:spLocks noGrp="1"/>
          </p:cNvSpPr>
          <p:nvPr>
            <p:ph type="body" sz="quarter" idx="13"/>
          </p:nvPr>
        </p:nvSpPr>
        <p:spPr/>
        <p:txBody>
          <a:bodyPr/>
          <a:lstStyle/>
          <a:p>
            <a:r>
              <a:rPr lang="en-US" dirty="0"/>
              <a:t>Verify Versions of Build tools and software components</a:t>
            </a:r>
          </a:p>
        </p:txBody>
      </p:sp>
      <p:sp>
        <p:nvSpPr>
          <p:cNvPr id="86" name="TextBox 85">
            <a:extLst>
              <a:ext uri="{FF2B5EF4-FFF2-40B4-BE49-F238E27FC236}">
                <a16:creationId xmlns:a16="http://schemas.microsoft.com/office/drawing/2014/main" id="{04B906CC-CFEA-B918-D01D-730ADA486B29}"/>
              </a:ext>
            </a:extLst>
          </p:cNvPr>
          <p:cNvSpPr txBox="1"/>
          <p:nvPr/>
        </p:nvSpPr>
        <p:spPr>
          <a:xfrm>
            <a:off x="341067" y="1436790"/>
            <a:ext cx="10837503" cy="507831"/>
          </a:xfrm>
          <a:prstGeom prst="rect">
            <a:avLst/>
          </a:prstGeom>
          <a:noFill/>
        </p:spPr>
        <p:txBody>
          <a:bodyPr wrap="square">
            <a:spAutoFit/>
          </a:bodyPr>
          <a:lstStyle/>
          <a:p>
            <a:r>
              <a:rPr lang="en-US" sz="1600" b="1" dirty="0" err="1">
                <a:solidFill>
                  <a:schemeClr val="tx2"/>
                </a:solidFill>
              </a:rPr>
              <a:t>cbuild</a:t>
            </a:r>
            <a:r>
              <a:rPr lang="en-US" sz="1600" b="1" dirty="0">
                <a:solidFill>
                  <a:schemeClr val="tx2"/>
                </a:solidFill>
              </a:rPr>
              <a:t>/</a:t>
            </a:r>
            <a:r>
              <a:rPr lang="en-US" sz="1600" b="1" dirty="0" err="1">
                <a:solidFill>
                  <a:schemeClr val="tx2"/>
                </a:solidFill>
              </a:rPr>
              <a:t>csolution</a:t>
            </a:r>
            <a:r>
              <a:rPr lang="en-US" sz="1600" b="1" dirty="0">
                <a:solidFill>
                  <a:schemeClr val="tx2"/>
                </a:solidFill>
              </a:rPr>
              <a:t> command-line option:  --</a:t>
            </a:r>
            <a:r>
              <a:rPr lang="en-US" sz="1600" b="1" dirty="0" err="1">
                <a:solidFill>
                  <a:schemeClr val="tx2"/>
                </a:solidFill>
              </a:rPr>
              <a:t>lockfile</a:t>
            </a:r>
            <a:r>
              <a:rPr lang="en-US" sz="1600" b="1" dirty="0">
                <a:solidFill>
                  <a:schemeClr val="tx2"/>
                </a:solidFill>
              </a:rPr>
              <a:t>   -K</a:t>
            </a:r>
          </a:p>
          <a:p>
            <a:r>
              <a:rPr lang="en-US" sz="1100" b="0" dirty="0" err="1">
                <a:solidFill>
                  <a:srgbClr val="000000"/>
                </a:solidFill>
                <a:effectLst/>
                <a:latin typeface="Consolas" panose="020B0609020204030204" pitchFamily="49" charset="0"/>
              </a:rPr>
              <a:t>csolution</a:t>
            </a:r>
            <a:r>
              <a:rPr lang="en-US" sz="1100" b="0" dirty="0">
                <a:solidFill>
                  <a:srgbClr val="000000"/>
                </a:solidFill>
                <a:effectLst/>
                <a:latin typeface="Consolas" panose="020B0609020204030204" pitchFamily="49" charset="0"/>
              </a:rPr>
              <a:t> convert </a:t>
            </a:r>
            <a:r>
              <a:rPr lang="en-US" sz="1100" b="0" dirty="0" err="1">
                <a:solidFill>
                  <a:srgbClr val="000000"/>
                </a:solidFill>
                <a:effectLst/>
                <a:latin typeface="Consolas" panose="020B0609020204030204" pitchFamily="49" charset="0"/>
              </a:rPr>
              <a:t>HelloWorld.csolution.yml</a:t>
            </a:r>
            <a:r>
              <a:rPr lang="en-US" sz="1100" b="0" dirty="0">
                <a:solidFill>
                  <a:srgbClr val="000000"/>
                </a:solidFill>
                <a:effectLst/>
                <a:latin typeface="Consolas" panose="020B0609020204030204" pitchFamily="49" charset="0"/>
              </a:rPr>
              <a:t> --</a:t>
            </a:r>
            <a:r>
              <a:rPr lang="en-US" sz="1100" b="0" dirty="0" err="1">
                <a:solidFill>
                  <a:srgbClr val="000000"/>
                </a:solidFill>
                <a:effectLst/>
                <a:latin typeface="Consolas" panose="020B0609020204030204" pitchFamily="49" charset="0"/>
              </a:rPr>
              <a:t>lockfile</a:t>
            </a:r>
            <a:r>
              <a:rPr lang="en-US" sz="1100" b="0" dirty="0">
                <a:solidFill>
                  <a:srgbClr val="000000"/>
                </a:solidFill>
                <a:effectLst/>
                <a:latin typeface="Consolas" panose="020B0609020204030204" pitchFamily="49" charset="0"/>
              </a:rPr>
              <a:t> [&lt;</a:t>
            </a:r>
            <a:r>
              <a:rPr lang="en-US" sz="1100" b="0" dirty="0" err="1">
                <a:solidFill>
                  <a:srgbClr val="000000"/>
                </a:solidFill>
                <a:effectLst/>
                <a:latin typeface="Consolas" panose="020B0609020204030204" pitchFamily="49" charset="0"/>
              </a:rPr>
              <a:t>name.cbuild-idx.yml</a:t>
            </a:r>
            <a:r>
              <a:rPr lang="en-US" sz="1100" b="0" dirty="0">
                <a:solidFill>
                  <a:srgbClr val="000000"/>
                </a:solidFill>
                <a:effectLst/>
                <a:latin typeface="Consolas" panose="020B0609020204030204" pitchFamily="49" charset="0"/>
              </a:rPr>
              <a:t>]    (default is the same name as the </a:t>
            </a:r>
            <a:r>
              <a:rPr lang="en-US" sz="1100" b="0" dirty="0" err="1">
                <a:solidFill>
                  <a:srgbClr val="000000"/>
                </a:solidFill>
                <a:effectLst/>
                <a:latin typeface="Consolas" panose="020B0609020204030204" pitchFamily="49" charset="0"/>
              </a:rPr>
              <a:t>csolution.yml</a:t>
            </a:r>
            <a:r>
              <a:rPr lang="en-US" sz="1100" b="0" dirty="0">
                <a:solidFill>
                  <a:srgbClr val="000000"/>
                </a:solidFill>
                <a:effectLst/>
                <a:latin typeface="Consolas" panose="020B0609020204030204" pitchFamily="49" charset="0"/>
              </a:rPr>
              <a:t> input file)            </a:t>
            </a:r>
            <a:endParaRPr lang="en-US" b="0" dirty="0">
              <a:solidFill>
                <a:srgbClr val="000000"/>
              </a:solidFill>
              <a:effectLst/>
              <a:latin typeface="Consolas" panose="020B0609020204030204" pitchFamily="49" charset="0"/>
            </a:endParaRPr>
          </a:p>
        </p:txBody>
      </p:sp>
      <p:cxnSp>
        <p:nvCxnSpPr>
          <p:cNvPr id="2" name="Straight Arrow Connector 1">
            <a:extLst>
              <a:ext uri="{FF2B5EF4-FFF2-40B4-BE49-F238E27FC236}">
                <a16:creationId xmlns:a16="http://schemas.microsoft.com/office/drawing/2014/main" id="{3B049655-DBB2-9F2E-15DA-55D5D9083AC2}"/>
              </a:ext>
            </a:extLst>
          </p:cNvPr>
          <p:cNvCxnSpPr>
            <a:cxnSpLocks/>
          </p:cNvCxnSpPr>
          <p:nvPr/>
        </p:nvCxnSpPr>
        <p:spPr>
          <a:xfrm flipV="1">
            <a:off x="2264024" y="3582423"/>
            <a:ext cx="644777" cy="706760"/>
          </a:xfrm>
          <a:prstGeom prst="straightConnector1">
            <a:avLst/>
          </a:prstGeom>
          <a:ln w="38100">
            <a:prstDash val="dash"/>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F68A73EA-AC07-6FD5-9F86-1D8A9ACE4A28}"/>
              </a:ext>
            </a:extLst>
          </p:cNvPr>
          <p:cNvSpPr txBox="1"/>
          <p:nvPr/>
        </p:nvSpPr>
        <p:spPr>
          <a:xfrm>
            <a:off x="4693401" y="2202839"/>
            <a:ext cx="6711200" cy="4373505"/>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kern="1200" dirty="0">
                <a:solidFill>
                  <a:schemeClr val="tx2"/>
                </a:solidFill>
                <a:latin typeface="+mn-lt"/>
                <a:ea typeface="+mn-ea"/>
                <a:cs typeface="+mn-cs"/>
              </a:rPr>
              <a:t>When --</a:t>
            </a:r>
            <a:r>
              <a:rPr lang="en-US" sz="1600" kern="1200" dirty="0" err="1">
                <a:solidFill>
                  <a:schemeClr val="tx2"/>
                </a:solidFill>
                <a:latin typeface="+mn-lt"/>
                <a:ea typeface="+mn-ea"/>
                <a:cs typeface="+mn-cs"/>
              </a:rPr>
              <a:t>lockfile</a:t>
            </a:r>
            <a:r>
              <a:rPr lang="en-US" sz="1600" kern="1200" dirty="0">
                <a:solidFill>
                  <a:schemeClr val="tx2"/>
                </a:solidFill>
                <a:latin typeface="+mn-lt"/>
                <a:ea typeface="+mn-ea"/>
                <a:cs typeface="+mn-cs"/>
              </a:rPr>
              <a:t> is used, the </a:t>
            </a:r>
            <a:r>
              <a:rPr lang="en-US" sz="1600" kern="1200" dirty="0" err="1">
                <a:solidFill>
                  <a:schemeClr val="tx2"/>
                </a:solidFill>
                <a:latin typeface="+mn-lt"/>
                <a:ea typeface="+mn-ea"/>
                <a:cs typeface="+mn-cs"/>
              </a:rPr>
              <a:t>csolution</a:t>
            </a:r>
            <a:r>
              <a:rPr lang="en-US" sz="1600" kern="1200" dirty="0">
                <a:solidFill>
                  <a:schemeClr val="tx2"/>
                </a:solidFill>
                <a:latin typeface="+mn-lt"/>
                <a:ea typeface="+mn-ea"/>
                <a:cs typeface="+mn-cs"/>
              </a:rPr>
              <a:t> tool:</a:t>
            </a:r>
          </a:p>
          <a:p>
            <a:pPr marL="285750" indent="-285750" algn="l" defTabSz="914400" rtl="0" eaLnBrk="1" latinLnBrk="0" hangingPunct="1">
              <a:lnSpc>
                <a:spcPct val="90000"/>
              </a:lnSpc>
              <a:spcBef>
                <a:spcPts val="0"/>
              </a:spcBef>
              <a:spcAft>
                <a:spcPts val="600"/>
              </a:spcAft>
              <a:buFontTx/>
              <a:buChar char="-"/>
            </a:pPr>
            <a:r>
              <a:rPr lang="en-US" sz="1600" dirty="0">
                <a:solidFill>
                  <a:schemeClr val="tx2"/>
                </a:solidFill>
              </a:rPr>
              <a:t>reads back the *.</a:t>
            </a:r>
            <a:r>
              <a:rPr lang="en-US" sz="1600" dirty="0" err="1">
                <a:solidFill>
                  <a:schemeClr val="tx2"/>
                </a:solidFill>
              </a:rPr>
              <a:t>cbuild-idx.yml</a:t>
            </a:r>
            <a:r>
              <a:rPr lang="en-US" sz="1600" dirty="0">
                <a:solidFill>
                  <a:schemeClr val="tx2"/>
                </a:solidFill>
              </a:rPr>
              <a:t> and &lt;context&gt;.</a:t>
            </a:r>
            <a:r>
              <a:rPr lang="en-US" sz="1600" dirty="0" err="1">
                <a:solidFill>
                  <a:schemeClr val="tx2"/>
                </a:solidFill>
              </a:rPr>
              <a:t>cbuild.yml</a:t>
            </a:r>
            <a:r>
              <a:rPr lang="en-US" sz="1600" dirty="0">
                <a:solidFill>
                  <a:schemeClr val="tx2"/>
                </a:solidFill>
              </a:rPr>
              <a:t> files of a previous build. If these files do not exist a warning is issued, and command is executed without --</a:t>
            </a:r>
            <a:r>
              <a:rPr lang="en-US" sz="1600" dirty="0" err="1">
                <a:solidFill>
                  <a:schemeClr val="tx2"/>
                </a:solidFill>
              </a:rPr>
              <a:t>lockfile</a:t>
            </a:r>
            <a:r>
              <a:rPr lang="en-US" sz="1600" dirty="0">
                <a:solidFill>
                  <a:schemeClr val="tx2"/>
                </a:solidFill>
              </a:rPr>
              <a:t> behavior.</a:t>
            </a:r>
          </a:p>
          <a:p>
            <a:pPr marL="285750" indent="-285750" algn="l" defTabSz="914400" rtl="0" eaLnBrk="1" latinLnBrk="0" hangingPunct="1">
              <a:lnSpc>
                <a:spcPct val="90000"/>
              </a:lnSpc>
              <a:spcBef>
                <a:spcPts val="0"/>
              </a:spcBef>
              <a:spcAft>
                <a:spcPts val="600"/>
              </a:spcAft>
              <a:buFontTx/>
              <a:buChar char="-"/>
            </a:pPr>
            <a:r>
              <a:rPr lang="en-US" sz="1600" dirty="0">
                <a:solidFill>
                  <a:schemeClr val="tx2"/>
                </a:solidFill>
              </a:rPr>
              <a:t>Uses the same pack versions as specified in these files, even when the *.</a:t>
            </a:r>
            <a:r>
              <a:rPr lang="en-US" sz="1600" dirty="0" err="1">
                <a:solidFill>
                  <a:schemeClr val="tx2"/>
                </a:solidFill>
              </a:rPr>
              <a:t>csolution.yml</a:t>
            </a:r>
            <a:r>
              <a:rPr lang="en-US" sz="1600" dirty="0">
                <a:solidFill>
                  <a:schemeClr val="tx2"/>
                </a:solidFill>
              </a:rPr>
              <a:t>, *.</a:t>
            </a:r>
            <a:r>
              <a:rPr lang="en-US" sz="1600" dirty="0" err="1">
                <a:solidFill>
                  <a:schemeClr val="tx2"/>
                </a:solidFill>
              </a:rPr>
              <a:t>cproject.yml</a:t>
            </a:r>
            <a:r>
              <a:rPr lang="en-US" sz="1600" dirty="0">
                <a:solidFill>
                  <a:schemeClr val="tx2"/>
                </a:solidFill>
              </a:rPr>
              <a:t>, *.</a:t>
            </a:r>
            <a:r>
              <a:rPr lang="en-US" sz="1600" dirty="0" err="1">
                <a:solidFill>
                  <a:schemeClr val="tx2"/>
                </a:solidFill>
              </a:rPr>
              <a:t>clayer.yml</a:t>
            </a:r>
            <a:r>
              <a:rPr lang="en-US" sz="1600" dirty="0">
                <a:solidFill>
                  <a:schemeClr val="tx2"/>
                </a:solidFill>
              </a:rPr>
              <a:t> do not specify versions.</a:t>
            </a:r>
            <a:br>
              <a:rPr lang="en-US" sz="1600" dirty="0">
                <a:solidFill>
                  <a:schemeClr val="tx2"/>
                </a:solidFill>
              </a:rPr>
            </a:br>
            <a:r>
              <a:rPr lang="en-US" sz="1600" dirty="0">
                <a:solidFill>
                  <a:schemeClr val="tx2"/>
                </a:solidFill>
              </a:rPr>
              <a:t>If a newer version is explicitly requested by the *.</a:t>
            </a:r>
            <a:r>
              <a:rPr lang="en-US" sz="1600" dirty="0" err="1">
                <a:solidFill>
                  <a:schemeClr val="tx2"/>
                </a:solidFill>
              </a:rPr>
              <a:t>yml</a:t>
            </a:r>
            <a:r>
              <a:rPr lang="en-US" sz="1600" dirty="0">
                <a:solidFill>
                  <a:schemeClr val="tx2"/>
                </a:solidFill>
              </a:rPr>
              <a:t> user input files, an warning is issued, but the new version is used.</a:t>
            </a:r>
          </a:p>
          <a:p>
            <a:pPr marL="285750" indent="-285750" algn="l" defTabSz="914400" rtl="0" eaLnBrk="1" latinLnBrk="0" hangingPunct="1">
              <a:lnSpc>
                <a:spcPct val="90000"/>
              </a:lnSpc>
              <a:spcBef>
                <a:spcPts val="0"/>
              </a:spcBef>
              <a:spcAft>
                <a:spcPts val="600"/>
              </a:spcAft>
              <a:buFontTx/>
              <a:buChar char="-"/>
            </a:pPr>
            <a:r>
              <a:rPr lang="en-US" sz="1600" dirty="0">
                <a:solidFill>
                  <a:schemeClr val="tx2"/>
                </a:solidFill>
              </a:rPr>
              <a:t>Verifies that the same build tools (compiler toolchain) and software components are used as in previous build.  In case of mismatch a warning is issued.</a:t>
            </a:r>
          </a:p>
          <a:p>
            <a:pPr algn="l" defTabSz="914400" rtl="0" eaLnBrk="1" latinLnBrk="0" hangingPunct="1">
              <a:lnSpc>
                <a:spcPct val="90000"/>
              </a:lnSpc>
              <a:spcBef>
                <a:spcPts val="0"/>
              </a:spcBef>
              <a:spcAft>
                <a:spcPts val="600"/>
              </a:spcAft>
            </a:pPr>
            <a:r>
              <a:rPr lang="en-US" sz="1600" dirty="0">
                <a:solidFill>
                  <a:schemeClr val="tx2"/>
                </a:solidFill>
              </a:rPr>
              <a:t>The --</a:t>
            </a:r>
            <a:r>
              <a:rPr lang="en-US" sz="1600" dirty="0" err="1">
                <a:solidFill>
                  <a:schemeClr val="tx2"/>
                </a:solidFill>
              </a:rPr>
              <a:t>lockfile</a:t>
            </a:r>
            <a:r>
              <a:rPr lang="en-US" sz="1600" dirty="0">
                <a:solidFill>
                  <a:schemeClr val="tx2"/>
                </a:solidFill>
              </a:rPr>
              <a:t> option can be combined with various other options, such as list packs.  It is therefore considered for downloading the software packs that are required.</a:t>
            </a:r>
          </a:p>
          <a:p>
            <a:pPr algn="l" defTabSz="914400" rtl="0" eaLnBrk="1" latinLnBrk="0" hangingPunct="1">
              <a:lnSpc>
                <a:spcPct val="90000"/>
              </a:lnSpc>
              <a:spcBef>
                <a:spcPts val="0"/>
              </a:spcBef>
              <a:spcAft>
                <a:spcPts val="600"/>
              </a:spcAft>
            </a:pPr>
            <a:r>
              <a:rPr lang="en-US" sz="1600" b="1" dirty="0">
                <a:solidFill>
                  <a:schemeClr val="tx2"/>
                </a:solidFill>
              </a:rPr>
              <a:t>NOTE:</a:t>
            </a:r>
            <a:r>
              <a:rPr lang="en-US" sz="1600" dirty="0">
                <a:solidFill>
                  <a:schemeClr val="tx2"/>
                </a:solidFill>
              </a:rPr>
              <a:t> *</a:t>
            </a:r>
            <a:r>
              <a:rPr lang="en-US" sz="1600" dirty="0" err="1">
                <a:solidFill>
                  <a:schemeClr val="tx2"/>
                </a:solidFill>
              </a:rPr>
              <a:t>cbuild</a:t>
            </a:r>
            <a:r>
              <a:rPr lang="en-US" sz="1600" dirty="0">
                <a:solidFill>
                  <a:schemeClr val="tx2"/>
                </a:solidFill>
              </a:rPr>
              <a:t>*.</a:t>
            </a:r>
            <a:r>
              <a:rPr lang="en-US" sz="1600" dirty="0" err="1">
                <a:solidFill>
                  <a:schemeClr val="tx2"/>
                </a:solidFill>
              </a:rPr>
              <a:t>yml</a:t>
            </a:r>
            <a:r>
              <a:rPr lang="en-US" sz="1600" dirty="0">
                <a:solidFill>
                  <a:schemeClr val="tx2"/>
                </a:solidFill>
              </a:rPr>
              <a:t> files should be considered as part of the project and therefore committed to a repository. They should the consolidated files/components/versions etc. and maybe be therefore useful during analysis of version differences.</a:t>
            </a:r>
          </a:p>
        </p:txBody>
      </p:sp>
    </p:spTree>
    <p:extLst>
      <p:ext uri="{BB962C8B-B14F-4D97-AF65-F5344CB8AC3E}">
        <p14:creationId xmlns:p14="http://schemas.microsoft.com/office/powerpoint/2010/main" val="4770190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9937895-70CA-4DED-93E9-B63DFB5625EF}"/>
              </a:ext>
            </a:extLst>
          </p:cNvPr>
          <p:cNvSpPr/>
          <p:nvPr/>
        </p:nvSpPr>
        <p:spPr>
          <a:xfrm>
            <a:off x="479425" y="5364855"/>
            <a:ext cx="11020657" cy="862659"/>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Down Arrow 26">
            <a:extLst>
              <a:ext uri="{FF2B5EF4-FFF2-40B4-BE49-F238E27FC236}">
                <a16:creationId xmlns:a16="http://schemas.microsoft.com/office/drawing/2014/main" id="{DB37F426-3778-4E0F-814C-4181F9B81BFC}"/>
              </a:ext>
            </a:extLst>
          </p:cNvPr>
          <p:cNvSpPr/>
          <p:nvPr/>
        </p:nvSpPr>
        <p:spPr>
          <a:xfrm>
            <a:off x="1248363" y="2990245"/>
            <a:ext cx="510729" cy="2463428"/>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70" name="Rectangle 69">
            <a:extLst>
              <a:ext uri="{FF2B5EF4-FFF2-40B4-BE49-F238E27FC236}">
                <a16:creationId xmlns:a16="http://schemas.microsoft.com/office/drawing/2014/main" id="{81FDFE44-E848-4BDE-B5F6-9264A0D50477}"/>
              </a:ext>
            </a:extLst>
          </p:cNvPr>
          <p:cNvSpPr/>
          <p:nvPr/>
        </p:nvSpPr>
        <p:spPr>
          <a:xfrm>
            <a:off x="1276280" y="1595311"/>
            <a:ext cx="1615871" cy="620170"/>
          </a:xfrm>
          <a:custGeom>
            <a:avLst/>
            <a:gdLst>
              <a:gd name="connsiteX0" fmla="*/ 0 w 3676919"/>
              <a:gd name="connsiteY0" fmla="*/ 0 h 1547767"/>
              <a:gd name="connsiteX1" fmla="*/ 3676919 w 3676919"/>
              <a:gd name="connsiteY1" fmla="*/ 0 h 1547767"/>
              <a:gd name="connsiteX2" fmla="*/ 3676919 w 3676919"/>
              <a:gd name="connsiteY2" fmla="*/ 1547767 h 1547767"/>
              <a:gd name="connsiteX3" fmla="*/ 0 w 3676919"/>
              <a:gd name="connsiteY3" fmla="*/ 1547767 h 1547767"/>
              <a:gd name="connsiteX4" fmla="*/ 0 w 3676919"/>
              <a:gd name="connsiteY4" fmla="*/ 0 h 1547767"/>
              <a:gd name="connsiteX0" fmla="*/ 0 w 3676919"/>
              <a:gd name="connsiteY0" fmla="*/ 0 h 1547767"/>
              <a:gd name="connsiteX1" fmla="*/ 3676919 w 3676919"/>
              <a:gd name="connsiteY1" fmla="*/ 0 h 1547767"/>
              <a:gd name="connsiteX2" fmla="*/ 3676919 w 3676919"/>
              <a:gd name="connsiteY2" fmla="*/ 1534888 h 1547767"/>
              <a:gd name="connsiteX3" fmla="*/ 0 w 3676919"/>
              <a:gd name="connsiteY3" fmla="*/ 1547767 h 1547767"/>
              <a:gd name="connsiteX4" fmla="*/ 0 w 3676919"/>
              <a:gd name="connsiteY4" fmla="*/ 0 h 1547767"/>
              <a:gd name="connsiteX0" fmla="*/ 0 w 4552682"/>
              <a:gd name="connsiteY0" fmla="*/ 0 h 1547767"/>
              <a:gd name="connsiteX1" fmla="*/ 3676919 w 4552682"/>
              <a:gd name="connsiteY1" fmla="*/ 0 h 1547767"/>
              <a:gd name="connsiteX2" fmla="*/ 3676919 w 4552682"/>
              <a:gd name="connsiteY2" fmla="*/ 1534888 h 1547767"/>
              <a:gd name="connsiteX3" fmla="*/ 0 w 4552682"/>
              <a:gd name="connsiteY3" fmla="*/ 1547767 h 1547767"/>
              <a:gd name="connsiteX4" fmla="*/ 0 w 4552682"/>
              <a:gd name="connsiteY4" fmla="*/ 0 h 1547767"/>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5711780 w 5724659"/>
              <a:gd name="connsiteY3" fmla="*/ 697761 h 1560646"/>
              <a:gd name="connsiteX4" fmla="*/ 0 w 5724659"/>
              <a:gd name="connsiteY4" fmla="*/ 1560646 h 1560646"/>
              <a:gd name="connsiteX5" fmla="*/ 0 w 5724659"/>
              <a:gd name="connsiteY5" fmla="*/ 12879 h 1560646"/>
              <a:gd name="connsiteX0" fmla="*/ 0 w 5724659"/>
              <a:gd name="connsiteY0" fmla="*/ 12879 h 1573524"/>
              <a:gd name="connsiteX1" fmla="*/ 5724659 w 5724659"/>
              <a:gd name="connsiteY1" fmla="*/ 0 h 1573524"/>
              <a:gd name="connsiteX2" fmla="*/ 3676919 w 5724659"/>
              <a:gd name="connsiteY2" fmla="*/ 1547767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5673144 w 5724659"/>
              <a:gd name="connsiteY3" fmla="*/ 704201 h 1573524"/>
              <a:gd name="connsiteX4" fmla="*/ 3528811 w 5724659"/>
              <a:gd name="connsiteY4" fmla="*/ 1573524 h 1573524"/>
              <a:gd name="connsiteX5" fmla="*/ 0 w 5724659"/>
              <a:gd name="connsiteY5" fmla="*/ 1560646 h 1573524"/>
              <a:gd name="connsiteX6" fmla="*/ 0 w 5724659"/>
              <a:gd name="connsiteY6"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612524 w 5724659"/>
              <a:gd name="connsiteY3" fmla="*/ 948900 h 1573524"/>
              <a:gd name="connsiteX4" fmla="*/ 3528811 w 5724659"/>
              <a:gd name="connsiteY4" fmla="*/ 1573524 h 1573524"/>
              <a:gd name="connsiteX5" fmla="*/ 0 w 5724659"/>
              <a:gd name="connsiteY5" fmla="*/ 1560646 h 1573524"/>
              <a:gd name="connsiteX6" fmla="*/ 0 w 5724659"/>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612524 w 6607105"/>
              <a:gd name="connsiteY3" fmla="*/ 948900 h 1573524"/>
              <a:gd name="connsiteX4" fmla="*/ 3528811 w 6607105"/>
              <a:gd name="connsiteY4" fmla="*/ 1573524 h 1573524"/>
              <a:gd name="connsiteX5" fmla="*/ 0 w 6607105"/>
              <a:gd name="connsiteY5" fmla="*/ 1560646 h 1573524"/>
              <a:gd name="connsiteX6" fmla="*/ 0 w 6607105"/>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593205 w 6607105"/>
              <a:gd name="connsiteY3" fmla="*/ 672004 h 1573524"/>
              <a:gd name="connsiteX4" fmla="*/ 3528811 w 6607105"/>
              <a:gd name="connsiteY4" fmla="*/ 1573524 h 1573524"/>
              <a:gd name="connsiteX5" fmla="*/ 0 w 6607105"/>
              <a:gd name="connsiteY5" fmla="*/ 1560646 h 1573524"/>
              <a:gd name="connsiteX6" fmla="*/ 0 w 6607105"/>
              <a:gd name="connsiteY6" fmla="*/ 12879 h 1573524"/>
              <a:gd name="connsiteX0" fmla="*/ 0 w 5724659"/>
              <a:gd name="connsiteY0" fmla="*/ 12879 h 1573524"/>
              <a:gd name="connsiteX1" fmla="*/ 5724659 w 5724659"/>
              <a:gd name="connsiteY1" fmla="*/ 0 h 1573524"/>
              <a:gd name="connsiteX2" fmla="*/ 5698903 w 5724659"/>
              <a:gd name="connsiteY2" fmla="*/ 652685 h 1573524"/>
              <a:gd name="connsiteX3" fmla="*/ 3593205 w 5724659"/>
              <a:gd name="connsiteY3" fmla="*/ 672004 h 1573524"/>
              <a:gd name="connsiteX4" fmla="*/ 3528811 w 5724659"/>
              <a:gd name="connsiteY4" fmla="*/ 1573524 h 1573524"/>
              <a:gd name="connsiteX5" fmla="*/ 0 w 5724659"/>
              <a:gd name="connsiteY5" fmla="*/ 1560646 h 1573524"/>
              <a:gd name="connsiteX6" fmla="*/ 0 w 5724659"/>
              <a:gd name="connsiteY6" fmla="*/ 12879 h 1573524"/>
              <a:gd name="connsiteX0" fmla="*/ 0 w 5698903"/>
              <a:gd name="connsiteY0" fmla="*/ 19318 h 1579963"/>
              <a:gd name="connsiteX1" fmla="*/ 5692462 w 5698903"/>
              <a:gd name="connsiteY1" fmla="*/ 0 h 1579963"/>
              <a:gd name="connsiteX2" fmla="*/ 5698903 w 5698903"/>
              <a:gd name="connsiteY2" fmla="*/ 659124 h 1579963"/>
              <a:gd name="connsiteX3" fmla="*/ 3593205 w 5698903"/>
              <a:gd name="connsiteY3" fmla="*/ 678443 h 1579963"/>
              <a:gd name="connsiteX4" fmla="*/ 3528811 w 5698903"/>
              <a:gd name="connsiteY4" fmla="*/ 1579963 h 1579963"/>
              <a:gd name="connsiteX5" fmla="*/ 0 w 5698903"/>
              <a:gd name="connsiteY5" fmla="*/ 1567085 h 1579963"/>
              <a:gd name="connsiteX6" fmla="*/ 0 w 5698903"/>
              <a:gd name="connsiteY6" fmla="*/ 19318 h 1579963"/>
              <a:gd name="connsiteX0" fmla="*/ 0 w 5698903"/>
              <a:gd name="connsiteY0" fmla="*/ 19318 h 1592842"/>
              <a:gd name="connsiteX1" fmla="*/ 5692462 w 5698903"/>
              <a:gd name="connsiteY1" fmla="*/ 0 h 1592842"/>
              <a:gd name="connsiteX2" fmla="*/ 5698903 w 5698903"/>
              <a:gd name="connsiteY2" fmla="*/ 659124 h 1592842"/>
              <a:gd name="connsiteX3" fmla="*/ 3593205 w 5698903"/>
              <a:gd name="connsiteY3" fmla="*/ 678443 h 1592842"/>
              <a:gd name="connsiteX4" fmla="*/ 3631842 w 5698903"/>
              <a:gd name="connsiteY4" fmla="*/ 1592842 h 1592842"/>
              <a:gd name="connsiteX5" fmla="*/ 0 w 5698903"/>
              <a:gd name="connsiteY5" fmla="*/ 1567085 h 1592842"/>
              <a:gd name="connsiteX6" fmla="*/ 0 w 5698903"/>
              <a:gd name="connsiteY6" fmla="*/ 19318 h 1592842"/>
              <a:gd name="connsiteX0" fmla="*/ 0 w 5698903"/>
              <a:gd name="connsiteY0" fmla="*/ 19318 h 1592842"/>
              <a:gd name="connsiteX1" fmla="*/ 5692462 w 5698903"/>
              <a:gd name="connsiteY1" fmla="*/ 0 h 1592842"/>
              <a:gd name="connsiteX2" fmla="*/ 5698903 w 5698903"/>
              <a:gd name="connsiteY2" fmla="*/ 659124 h 1592842"/>
              <a:gd name="connsiteX3" fmla="*/ 3631842 w 5698903"/>
              <a:gd name="connsiteY3" fmla="*/ 672004 h 1592842"/>
              <a:gd name="connsiteX4" fmla="*/ 3631842 w 5698903"/>
              <a:gd name="connsiteY4" fmla="*/ 1592842 h 1592842"/>
              <a:gd name="connsiteX5" fmla="*/ 0 w 5698903"/>
              <a:gd name="connsiteY5" fmla="*/ 1567085 h 1592842"/>
              <a:gd name="connsiteX6" fmla="*/ 0 w 5698903"/>
              <a:gd name="connsiteY6" fmla="*/ 19318 h 1592842"/>
              <a:gd name="connsiteX0" fmla="*/ 0 w 5705343"/>
              <a:gd name="connsiteY0" fmla="*/ 0 h 1689434"/>
              <a:gd name="connsiteX1" fmla="*/ 5698902 w 5705343"/>
              <a:gd name="connsiteY1" fmla="*/ 96592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92193"/>
              <a:gd name="connsiteY0" fmla="*/ 0 h 1689434"/>
              <a:gd name="connsiteX1" fmla="*/ 5685771 w 5792193"/>
              <a:gd name="connsiteY1" fmla="*/ 19366 h 1689434"/>
              <a:gd name="connsiteX2" fmla="*/ 3710007 w 5792193"/>
              <a:gd name="connsiteY2" fmla="*/ 762205 h 1689434"/>
              <a:gd name="connsiteX3" fmla="*/ 3703487 w 5792193"/>
              <a:gd name="connsiteY3" fmla="*/ 1689434 h 1689434"/>
              <a:gd name="connsiteX4" fmla="*/ 6440 w 5792193"/>
              <a:gd name="connsiteY4" fmla="*/ 1663677 h 1689434"/>
              <a:gd name="connsiteX5" fmla="*/ 0 w 5792193"/>
              <a:gd name="connsiteY5" fmla="*/ 0 h 1689434"/>
              <a:gd name="connsiteX0" fmla="*/ 0 w 3710007"/>
              <a:gd name="connsiteY0" fmla="*/ 0 h 1689434"/>
              <a:gd name="connsiteX1" fmla="*/ 3710007 w 3710007"/>
              <a:gd name="connsiteY1" fmla="*/ 762205 h 1689434"/>
              <a:gd name="connsiteX2" fmla="*/ 3703487 w 3710007"/>
              <a:gd name="connsiteY2" fmla="*/ 1689434 h 1689434"/>
              <a:gd name="connsiteX3" fmla="*/ 6440 w 3710007"/>
              <a:gd name="connsiteY3" fmla="*/ 1663677 h 1689434"/>
              <a:gd name="connsiteX4" fmla="*/ 0 w 3710007"/>
              <a:gd name="connsiteY4" fmla="*/ 0 h 1689434"/>
              <a:gd name="connsiteX0" fmla="*/ 0 w 3703773"/>
              <a:gd name="connsiteY0" fmla="*/ 0 h 1689434"/>
              <a:gd name="connsiteX1" fmla="*/ 3696876 w 3703773"/>
              <a:gd name="connsiteY1" fmla="*/ 25633 h 1689434"/>
              <a:gd name="connsiteX2" fmla="*/ 3703487 w 3703773"/>
              <a:gd name="connsiteY2" fmla="*/ 1689434 h 1689434"/>
              <a:gd name="connsiteX3" fmla="*/ 6440 w 3703773"/>
              <a:gd name="connsiteY3" fmla="*/ 1663677 h 1689434"/>
              <a:gd name="connsiteX4" fmla="*/ 0 w 3703773"/>
              <a:gd name="connsiteY4" fmla="*/ 0 h 16894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03773" h="1689434">
                <a:moveTo>
                  <a:pt x="0" y="0"/>
                </a:moveTo>
                <a:lnTo>
                  <a:pt x="3696876" y="25633"/>
                </a:lnTo>
                <a:cubicBezTo>
                  <a:pt x="3694703" y="334709"/>
                  <a:pt x="3705660" y="1380358"/>
                  <a:pt x="3703487" y="1689434"/>
                </a:cubicBezTo>
                <a:lnTo>
                  <a:pt x="6440" y="1663677"/>
                </a:lnTo>
                <a:cubicBezTo>
                  <a:pt x="4293" y="1109118"/>
                  <a:pt x="2147" y="554559"/>
                  <a:pt x="0" y="0"/>
                </a:cubicBezTo>
                <a:close/>
              </a:path>
            </a:pathLst>
          </a:custGeom>
          <a:solidFill>
            <a:schemeClr val="accent2">
              <a:lumMod val="10000"/>
              <a:lumOff val="90000"/>
              <a:alpha val="80000"/>
            </a:schemeClr>
          </a:solidFill>
          <a:ln w="28575" cap="flat" cmpd="sng" algn="ctr">
            <a:solidFill>
              <a:schemeClr val="tx1"/>
            </a:solidFill>
            <a:prstDash val="dash"/>
          </a:ln>
          <a:effectLst/>
        </p:spPr>
        <p:txBody>
          <a:bodyPr lIns="91396" tIns="45699" rIns="91396" bIns="45699" rtlCol="0" anchor="t"/>
          <a:lstStyle/>
          <a:p>
            <a:pPr defTabSz="456936" eaLnBrk="1" fontAlgn="auto" hangingPunct="1">
              <a:spcBef>
                <a:spcPts val="0"/>
              </a:spcBef>
              <a:spcAft>
                <a:spcPts val="0"/>
              </a:spcAft>
              <a:defRPr/>
            </a:pPr>
            <a:r>
              <a:rPr lang="en-US" sz="1400" kern="0">
                <a:solidFill>
                  <a:schemeClr val="accent2"/>
                </a:solidFill>
                <a:latin typeface="+mn-lt"/>
              </a:rPr>
              <a:t>User Application Code</a:t>
            </a:r>
            <a:endParaRPr lang="en-GB" sz="1400" kern="0">
              <a:solidFill>
                <a:schemeClr val="accent2"/>
              </a:solidFill>
              <a:latin typeface="+mn-lt"/>
            </a:endParaRPr>
          </a:p>
        </p:txBody>
      </p:sp>
      <p:sp>
        <p:nvSpPr>
          <p:cNvPr id="2" name="Title 1">
            <a:extLst>
              <a:ext uri="{FF2B5EF4-FFF2-40B4-BE49-F238E27FC236}">
                <a16:creationId xmlns:a16="http://schemas.microsoft.com/office/drawing/2014/main" id="{66B49C65-9D93-0940-A2D2-FDC728ABEBFC}"/>
              </a:ext>
            </a:extLst>
          </p:cNvPr>
          <p:cNvSpPr>
            <a:spLocks noGrp="1"/>
          </p:cNvSpPr>
          <p:nvPr>
            <p:ph type="title"/>
          </p:nvPr>
        </p:nvSpPr>
        <p:spPr>
          <a:xfrm>
            <a:off x="482352" y="314383"/>
            <a:ext cx="11227300" cy="512562"/>
          </a:xfrm>
        </p:spPr>
        <p:txBody>
          <a:bodyPr/>
          <a:lstStyle/>
          <a:p>
            <a:r>
              <a:rPr lang="en-US" sz="3198"/>
              <a:t>Application Software – from Virtual to Physical Hardware</a:t>
            </a:r>
          </a:p>
        </p:txBody>
      </p:sp>
      <p:sp>
        <p:nvSpPr>
          <p:cNvPr id="21" name="Rectangle 20">
            <a:extLst>
              <a:ext uri="{FF2B5EF4-FFF2-40B4-BE49-F238E27FC236}">
                <a16:creationId xmlns:a16="http://schemas.microsoft.com/office/drawing/2014/main" id="{55D6DD88-1FD7-4BA4-AB28-44E626DD2497}"/>
              </a:ext>
            </a:extLst>
          </p:cNvPr>
          <p:cNvSpPr/>
          <p:nvPr/>
        </p:nvSpPr>
        <p:spPr>
          <a:xfrm>
            <a:off x="481863" y="3326660"/>
            <a:ext cx="2642046" cy="653663"/>
          </a:xfrm>
          <a:prstGeom prst="rect">
            <a:avLst/>
          </a:prstGeom>
          <a:solidFill>
            <a:schemeClr val="accent1">
              <a:lumMod val="40000"/>
              <a:lumOff val="6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600" kern="0">
                <a:solidFill>
                  <a:srgbClr val="000000"/>
                </a:solidFill>
                <a:latin typeface="+mn-lt"/>
              </a:rPr>
              <a:t>Virtual</a:t>
            </a:r>
            <a:br>
              <a:rPr lang="en-US" sz="1600" kern="0">
                <a:solidFill>
                  <a:srgbClr val="000000"/>
                </a:solidFill>
                <a:latin typeface="+mn-lt"/>
              </a:rPr>
            </a:br>
            <a:r>
              <a:rPr lang="en-US" sz="1600" kern="0">
                <a:solidFill>
                  <a:srgbClr val="000000"/>
                </a:solidFill>
                <a:latin typeface="+mn-lt"/>
              </a:rPr>
              <a:t>Layer</a:t>
            </a:r>
            <a:endParaRPr lang="en-GB" sz="1600" kern="0">
              <a:solidFill>
                <a:srgbClr val="000000"/>
              </a:solidFill>
              <a:latin typeface="+mn-lt"/>
            </a:endParaRPr>
          </a:p>
        </p:txBody>
      </p:sp>
      <p:sp>
        <p:nvSpPr>
          <p:cNvPr id="30" name="Down Arrow 26">
            <a:extLst>
              <a:ext uri="{FF2B5EF4-FFF2-40B4-BE49-F238E27FC236}">
                <a16:creationId xmlns:a16="http://schemas.microsoft.com/office/drawing/2014/main" id="{D6981AE9-5DF4-413F-9F55-F18CBA15AB85}"/>
              </a:ext>
            </a:extLst>
          </p:cNvPr>
          <p:cNvSpPr/>
          <p:nvPr/>
        </p:nvSpPr>
        <p:spPr>
          <a:xfrm flipV="1">
            <a:off x="2344931" y="3837796"/>
            <a:ext cx="550606" cy="804054"/>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66" name="Rectangle 65">
            <a:extLst>
              <a:ext uri="{FF2B5EF4-FFF2-40B4-BE49-F238E27FC236}">
                <a16:creationId xmlns:a16="http://schemas.microsoft.com/office/drawing/2014/main" id="{EBCA1D57-A748-4DD4-B0B9-FB9281C35702}"/>
              </a:ext>
            </a:extLst>
          </p:cNvPr>
          <p:cNvSpPr/>
          <p:nvPr/>
        </p:nvSpPr>
        <p:spPr>
          <a:xfrm>
            <a:off x="1277377" y="2362078"/>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IoT/ML Software Platform</a:t>
            </a:r>
          </a:p>
        </p:txBody>
      </p:sp>
      <p:sp>
        <p:nvSpPr>
          <p:cNvPr id="9" name="Text Placeholder 8">
            <a:extLst>
              <a:ext uri="{FF2B5EF4-FFF2-40B4-BE49-F238E27FC236}">
                <a16:creationId xmlns:a16="http://schemas.microsoft.com/office/drawing/2014/main" id="{EC550EB9-5DD0-4254-B622-58A5F764314F}"/>
              </a:ext>
            </a:extLst>
          </p:cNvPr>
          <p:cNvSpPr>
            <a:spLocks noGrp="1"/>
          </p:cNvSpPr>
          <p:nvPr>
            <p:ph type="body" sz="quarter" idx="13"/>
          </p:nvPr>
        </p:nvSpPr>
        <p:spPr>
          <a:xfrm>
            <a:off x="485401" y="680697"/>
            <a:ext cx="11227300" cy="344398"/>
          </a:xfrm>
        </p:spPr>
        <p:txBody>
          <a:bodyPr/>
          <a:lstStyle/>
          <a:p>
            <a:r>
              <a:rPr lang="en-US" sz="1799"/>
              <a:t>Provide evidence of correctness on Arm Virtual Hardware Target and Physical Hardware</a:t>
            </a:r>
            <a:endParaRPr lang="en-GB" sz="1799"/>
          </a:p>
        </p:txBody>
      </p:sp>
      <p:sp>
        <p:nvSpPr>
          <p:cNvPr id="29" name="Rectangle 28">
            <a:extLst>
              <a:ext uri="{FF2B5EF4-FFF2-40B4-BE49-F238E27FC236}">
                <a16:creationId xmlns:a16="http://schemas.microsoft.com/office/drawing/2014/main" id="{F3B3B581-DD8B-4457-9CC6-E5B89F229FE9}"/>
              </a:ext>
            </a:extLst>
          </p:cNvPr>
          <p:cNvSpPr/>
          <p:nvPr/>
        </p:nvSpPr>
        <p:spPr>
          <a:xfrm>
            <a:off x="987442" y="5450454"/>
            <a:ext cx="1060086" cy="299356"/>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Event Log file</a:t>
            </a:r>
            <a:endParaRPr lang="en-US" sz="1400" kern="0">
              <a:solidFill>
                <a:srgbClr val="FFFFFF"/>
              </a:solidFill>
              <a:latin typeface="+mn-lt"/>
            </a:endParaRPr>
          </a:p>
        </p:txBody>
      </p:sp>
      <p:sp>
        <p:nvSpPr>
          <p:cNvPr id="35" name="Down Arrow 26">
            <a:extLst>
              <a:ext uri="{FF2B5EF4-FFF2-40B4-BE49-F238E27FC236}">
                <a16:creationId xmlns:a16="http://schemas.microsoft.com/office/drawing/2014/main" id="{22E10B83-F9E9-4ADC-8692-11AD7842E6F6}"/>
              </a:ext>
            </a:extLst>
          </p:cNvPr>
          <p:cNvSpPr/>
          <p:nvPr/>
        </p:nvSpPr>
        <p:spPr>
          <a:xfrm>
            <a:off x="4355654" y="2994537"/>
            <a:ext cx="510729" cy="2463428"/>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36" name="Rectangle 69">
            <a:extLst>
              <a:ext uri="{FF2B5EF4-FFF2-40B4-BE49-F238E27FC236}">
                <a16:creationId xmlns:a16="http://schemas.microsoft.com/office/drawing/2014/main" id="{86D98D1F-60F2-4E1D-A378-B9D1FC0C69AD}"/>
              </a:ext>
            </a:extLst>
          </p:cNvPr>
          <p:cNvSpPr/>
          <p:nvPr/>
        </p:nvSpPr>
        <p:spPr>
          <a:xfrm>
            <a:off x="4383571" y="1599603"/>
            <a:ext cx="1615871" cy="620170"/>
          </a:xfrm>
          <a:custGeom>
            <a:avLst/>
            <a:gdLst>
              <a:gd name="connsiteX0" fmla="*/ 0 w 3676919"/>
              <a:gd name="connsiteY0" fmla="*/ 0 h 1547767"/>
              <a:gd name="connsiteX1" fmla="*/ 3676919 w 3676919"/>
              <a:gd name="connsiteY1" fmla="*/ 0 h 1547767"/>
              <a:gd name="connsiteX2" fmla="*/ 3676919 w 3676919"/>
              <a:gd name="connsiteY2" fmla="*/ 1547767 h 1547767"/>
              <a:gd name="connsiteX3" fmla="*/ 0 w 3676919"/>
              <a:gd name="connsiteY3" fmla="*/ 1547767 h 1547767"/>
              <a:gd name="connsiteX4" fmla="*/ 0 w 3676919"/>
              <a:gd name="connsiteY4" fmla="*/ 0 h 1547767"/>
              <a:gd name="connsiteX0" fmla="*/ 0 w 3676919"/>
              <a:gd name="connsiteY0" fmla="*/ 0 h 1547767"/>
              <a:gd name="connsiteX1" fmla="*/ 3676919 w 3676919"/>
              <a:gd name="connsiteY1" fmla="*/ 0 h 1547767"/>
              <a:gd name="connsiteX2" fmla="*/ 3676919 w 3676919"/>
              <a:gd name="connsiteY2" fmla="*/ 1534888 h 1547767"/>
              <a:gd name="connsiteX3" fmla="*/ 0 w 3676919"/>
              <a:gd name="connsiteY3" fmla="*/ 1547767 h 1547767"/>
              <a:gd name="connsiteX4" fmla="*/ 0 w 3676919"/>
              <a:gd name="connsiteY4" fmla="*/ 0 h 1547767"/>
              <a:gd name="connsiteX0" fmla="*/ 0 w 4552682"/>
              <a:gd name="connsiteY0" fmla="*/ 0 h 1547767"/>
              <a:gd name="connsiteX1" fmla="*/ 3676919 w 4552682"/>
              <a:gd name="connsiteY1" fmla="*/ 0 h 1547767"/>
              <a:gd name="connsiteX2" fmla="*/ 3676919 w 4552682"/>
              <a:gd name="connsiteY2" fmla="*/ 1534888 h 1547767"/>
              <a:gd name="connsiteX3" fmla="*/ 0 w 4552682"/>
              <a:gd name="connsiteY3" fmla="*/ 1547767 h 1547767"/>
              <a:gd name="connsiteX4" fmla="*/ 0 w 4552682"/>
              <a:gd name="connsiteY4" fmla="*/ 0 h 1547767"/>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5711780 w 5724659"/>
              <a:gd name="connsiteY3" fmla="*/ 697761 h 1560646"/>
              <a:gd name="connsiteX4" fmla="*/ 0 w 5724659"/>
              <a:gd name="connsiteY4" fmla="*/ 1560646 h 1560646"/>
              <a:gd name="connsiteX5" fmla="*/ 0 w 5724659"/>
              <a:gd name="connsiteY5" fmla="*/ 12879 h 1560646"/>
              <a:gd name="connsiteX0" fmla="*/ 0 w 5724659"/>
              <a:gd name="connsiteY0" fmla="*/ 12879 h 1573524"/>
              <a:gd name="connsiteX1" fmla="*/ 5724659 w 5724659"/>
              <a:gd name="connsiteY1" fmla="*/ 0 h 1573524"/>
              <a:gd name="connsiteX2" fmla="*/ 3676919 w 5724659"/>
              <a:gd name="connsiteY2" fmla="*/ 1547767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5673144 w 5724659"/>
              <a:gd name="connsiteY3" fmla="*/ 704201 h 1573524"/>
              <a:gd name="connsiteX4" fmla="*/ 3528811 w 5724659"/>
              <a:gd name="connsiteY4" fmla="*/ 1573524 h 1573524"/>
              <a:gd name="connsiteX5" fmla="*/ 0 w 5724659"/>
              <a:gd name="connsiteY5" fmla="*/ 1560646 h 1573524"/>
              <a:gd name="connsiteX6" fmla="*/ 0 w 5724659"/>
              <a:gd name="connsiteY6"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612524 w 5724659"/>
              <a:gd name="connsiteY3" fmla="*/ 948900 h 1573524"/>
              <a:gd name="connsiteX4" fmla="*/ 3528811 w 5724659"/>
              <a:gd name="connsiteY4" fmla="*/ 1573524 h 1573524"/>
              <a:gd name="connsiteX5" fmla="*/ 0 w 5724659"/>
              <a:gd name="connsiteY5" fmla="*/ 1560646 h 1573524"/>
              <a:gd name="connsiteX6" fmla="*/ 0 w 5724659"/>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612524 w 6607105"/>
              <a:gd name="connsiteY3" fmla="*/ 948900 h 1573524"/>
              <a:gd name="connsiteX4" fmla="*/ 3528811 w 6607105"/>
              <a:gd name="connsiteY4" fmla="*/ 1573524 h 1573524"/>
              <a:gd name="connsiteX5" fmla="*/ 0 w 6607105"/>
              <a:gd name="connsiteY5" fmla="*/ 1560646 h 1573524"/>
              <a:gd name="connsiteX6" fmla="*/ 0 w 6607105"/>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593205 w 6607105"/>
              <a:gd name="connsiteY3" fmla="*/ 672004 h 1573524"/>
              <a:gd name="connsiteX4" fmla="*/ 3528811 w 6607105"/>
              <a:gd name="connsiteY4" fmla="*/ 1573524 h 1573524"/>
              <a:gd name="connsiteX5" fmla="*/ 0 w 6607105"/>
              <a:gd name="connsiteY5" fmla="*/ 1560646 h 1573524"/>
              <a:gd name="connsiteX6" fmla="*/ 0 w 6607105"/>
              <a:gd name="connsiteY6" fmla="*/ 12879 h 1573524"/>
              <a:gd name="connsiteX0" fmla="*/ 0 w 5724659"/>
              <a:gd name="connsiteY0" fmla="*/ 12879 h 1573524"/>
              <a:gd name="connsiteX1" fmla="*/ 5724659 w 5724659"/>
              <a:gd name="connsiteY1" fmla="*/ 0 h 1573524"/>
              <a:gd name="connsiteX2" fmla="*/ 5698903 w 5724659"/>
              <a:gd name="connsiteY2" fmla="*/ 652685 h 1573524"/>
              <a:gd name="connsiteX3" fmla="*/ 3593205 w 5724659"/>
              <a:gd name="connsiteY3" fmla="*/ 672004 h 1573524"/>
              <a:gd name="connsiteX4" fmla="*/ 3528811 w 5724659"/>
              <a:gd name="connsiteY4" fmla="*/ 1573524 h 1573524"/>
              <a:gd name="connsiteX5" fmla="*/ 0 w 5724659"/>
              <a:gd name="connsiteY5" fmla="*/ 1560646 h 1573524"/>
              <a:gd name="connsiteX6" fmla="*/ 0 w 5724659"/>
              <a:gd name="connsiteY6" fmla="*/ 12879 h 1573524"/>
              <a:gd name="connsiteX0" fmla="*/ 0 w 5698903"/>
              <a:gd name="connsiteY0" fmla="*/ 19318 h 1579963"/>
              <a:gd name="connsiteX1" fmla="*/ 5692462 w 5698903"/>
              <a:gd name="connsiteY1" fmla="*/ 0 h 1579963"/>
              <a:gd name="connsiteX2" fmla="*/ 5698903 w 5698903"/>
              <a:gd name="connsiteY2" fmla="*/ 659124 h 1579963"/>
              <a:gd name="connsiteX3" fmla="*/ 3593205 w 5698903"/>
              <a:gd name="connsiteY3" fmla="*/ 678443 h 1579963"/>
              <a:gd name="connsiteX4" fmla="*/ 3528811 w 5698903"/>
              <a:gd name="connsiteY4" fmla="*/ 1579963 h 1579963"/>
              <a:gd name="connsiteX5" fmla="*/ 0 w 5698903"/>
              <a:gd name="connsiteY5" fmla="*/ 1567085 h 1579963"/>
              <a:gd name="connsiteX6" fmla="*/ 0 w 5698903"/>
              <a:gd name="connsiteY6" fmla="*/ 19318 h 1579963"/>
              <a:gd name="connsiteX0" fmla="*/ 0 w 5698903"/>
              <a:gd name="connsiteY0" fmla="*/ 19318 h 1592842"/>
              <a:gd name="connsiteX1" fmla="*/ 5692462 w 5698903"/>
              <a:gd name="connsiteY1" fmla="*/ 0 h 1592842"/>
              <a:gd name="connsiteX2" fmla="*/ 5698903 w 5698903"/>
              <a:gd name="connsiteY2" fmla="*/ 659124 h 1592842"/>
              <a:gd name="connsiteX3" fmla="*/ 3593205 w 5698903"/>
              <a:gd name="connsiteY3" fmla="*/ 678443 h 1592842"/>
              <a:gd name="connsiteX4" fmla="*/ 3631842 w 5698903"/>
              <a:gd name="connsiteY4" fmla="*/ 1592842 h 1592842"/>
              <a:gd name="connsiteX5" fmla="*/ 0 w 5698903"/>
              <a:gd name="connsiteY5" fmla="*/ 1567085 h 1592842"/>
              <a:gd name="connsiteX6" fmla="*/ 0 w 5698903"/>
              <a:gd name="connsiteY6" fmla="*/ 19318 h 1592842"/>
              <a:gd name="connsiteX0" fmla="*/ 0 w 5698903"/>
              <a:gd name="connsiteY0" fmla="*/ 19318 h 1592842"/>
              <a:gd name="connsiteX1" fmla="*/ 5692462 w 5698903"/>
              <a:gd name="connsiteY1" fmla="*/ 0 h 1592842"/>
              <a:gd name="connsiteX2" fmla="*/ 5698903 w 5698903"/>
              <a:gd name="connsiteY2" fmla="*/ 659124 h 1592842"/>
              <a:gd name="connsiteX3" fmla="*/ 3631842 w 5698903"/>
              <a:gd name="connsiteY3" fmla="*/ 672004 h 1592842"/>
              <a:gd name="connsiteX4" fmla="*/ 3631842 w 5698903"/>
              <a:gd name="connsiteY4" fmla="*/ 1592842 h 1592842"/>
              <a:gd name="connsiteX5" fmla="*/ 0 w 5698903"/>
              <a:gd name="connsiteY5" fmla="*/ 1567085 h 1592842"/>
              <a:gd name="connsiteX6" fmla="*/ 0 w 5698903"/>
              <a:gd name="connsiteY6" fmla="*/ 19318 h 1592842"/>
              <a:gd name="connsiteX0" fmla="*/ 0 w 5705343"/>
              <a:gd name="connsiteY0" fmla="*/ 0 h 1689434"/>
              <a:gd name="connsiteX1" fmla="*/ 5698902 w 5705343"/>
              <a:gd name="connsiteY1" fmla="*/ 96592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92193"/>
              <a:gd name="connsiteY0" fmla="*/ 0 h 1689434"/>
              <a:gd name="connsiteX1" fmla="*/ 5685771 w 5792193"/>
              <a:gd name="connsiteY1" fmla="*/ 19366 h 1689434"/>
              <a:gd name="connsiteX2" fmla="*/ 3710007 w 5792193"/>
              <a:gd name="connsiteY2" fmla="*/ 762205 h 1689434"/>
              <a:gd name="connsiteX3" fmla="*/ 3703487 w 5792193"/>
              <a:gd name="connsiteY3" fmla="*/ 1689434 h 1689434"/>
              <a:gd name="connsiteX4" fmla="*/ 6440 w 5792193"/>
              <a:gd name="connsiteY4" fmla="*/ 1663677 h 1689434"/>
              <a:gd name="connsiteX5" fmla="*/ 0 w 5792193"/>
              <a:gd name="connsiteY5" fmla="*/ 0 h 1689434"/>
              <a:gd name="connsiteX0" fmla="*/ 0 w 3710007"/>
              <a:gd name="connsiteY0" fmla="*/ 0 h 1689434"/>
              <a:gd name="connsiteX1" fmla="*/ 3710007 w 3710007"/>
              <a:gd name="connsiteY1" fmla="*/ 762205 h 1689434"/>
              <a:gd name="connsiteX2" fmla="*/ 3703487 w 3710007"/>
              <a:gd name="connsiteY2" fmla="*/ 1689434 h 1689434"/>
              <a:gd name="connsiteX3" fmla="*/ 6440 w 3710007"/>
              <a:gd name="connsiteY3" fmla="*/ 1663677 h 1689434"/>
              <a:gd name="connsiteX4" fmla="*/ 0 w 3710007"/>
              <a:gd name="connsiteY4" fmla="*/ 0 h 1689434"/>
              <a:gd name="connsiteX0" fmla="*/ 0 w 3703773"/>
              <a:gd name="connsiteY0" fmla="*/ 0 h 1689434"/>
              <a:gd name="connsiteX1" fmla="*/ 3696876 w 3703773"/>
              <a:gd name="connsiteY1" fmla="*/ 25633 h 1689434"/>
              <a:gd name="connsiteX2" fmla="*/ 3703487 w 3703773"/>
              <a:gd name="connsiteY2" fmla="*/ 1689434 h 1689434"/>
              <a:gd name="connsiteX3" fmla="*/ 6440 w 3703773"/>
              <a:gd name="connsiteY3" fmla="*/ 1663677 h 1689434"/>
              <a:gd name="connsiteX4" fmla="*/ 0 w 3703773"/>
              <a:gd name="connsiteY4" fmla="*/ 0 h 16894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03773" h="1689434">
                <a:moveTo>
                  <a:pt x="0" y="0"/>
                </a:moveTo>
                <a:lnTo>
                  <a:pt x="3696876" y="25633"/>
                </a:lnTo>
                <a:cubicBezTo>
                  <a:pt x="3694703" y="334709"/>
                  <a:pt x="3705660" y="1380358"/>
                  <a:pt x="3703487" y="1689434"/>
                </a:cubicBezTo>
                <a:lnTo>
                  <a:pt x="6440" y="1663677"/>
                </a:lnTo>
                <a:cubicBezTo>
                  <a:pt x="4293" y="1109118"/>
                  <a:pt x="2147" y="554559"/>
                  <a:pt x="0" y="0"/>
                </a:cubicBezTo>
                <a:close/>
              </a:path>
            </a:pathLst>
          </a:custGeom>
          <a:solidFill>
            <a:schemeClr val="accent2">
              <a:lumMod val="10000"/>
              <a:lumOff val="90000"/>
              <a:alpha val="80000"/>
            </a:schemeClr>
          </a:solidFill>
          <a:ln w="28575" cap="flat" cmpd="sng" algn="ctr">
            <a:solidFill>
              <a:schemeClr val="tx1"/>
            </a:solidFill>
            <a:prstDash val="dash"/>
          </a:ln>
          <a:effectLst/>
        </p:spPr>
        <p:txBody>
          <a:bodyPr lIns="91396" tIns="45699" rIns="91396" bIns="45699" rtlCol="0" anchor="t"/>
          <a:lstStyle/>
          <a:p>
            <a:pPr defTabSz="456936" eaLnBrk="1" fontAlgn="auto" hangingPunct="1">
              <a:spcBef>
                <a:spcPts val="0"/>
              </a:spcBef>
              <a:spcAft>
                <a:spcPts val="0"/>
              </a:spcAft>
              <a:defRPr/>
            </a:pPr>
            <a:r>
              <a:rPr lang="en-US" sz="1400" kern="0">
                <a:solidFill>
                  <a:schemeClr val="accent2"/>
                </a:solidFill>
                <a:latin typeface="+mn-lt"/>
              </a:rPr>
              <a:t>User Application Code</a:t>
            </a:r>
            <a:endParaRPr lang="en-GB" sz="1400" kern="0">
              <a:solidFill>
                <a:schemeClr val="accent2"/>
              </a:solidFill>
              <a:latin typeface="+mn-lt"/>
            </a:endParaRPr>
          </a:p>
        </p:txBody>
      </p:sp>
      <p:sp>
        <p:nvSpPr>
          <p:cNvPr id="37" name="Rectangle 36">
            <a:extLst>
              <a:ext uri="{FF2B5EF4-FFF2-40B4-BE49-F238E27FC236}">
                <a16:creationId xmlns:a16="http://schemas.microsoft.com/office/drawing/2014/main" id="{5A669410-B835-4523-99D0-752183BAA2D6}"/>
              </a:ext>
            </a:extLst>
          </p:cNvPr>
          <p:cNvSpPr/>
          <p:nvPr/>
        </p:nvSpPr>
        <p:spPr>
          <a:xfrm>
            <a:off x="3589155" y="3330951"/>
            <a:ext cx="2642046" cy="1124872"/>
          </a:xfrm>
          <a:prstGeom prst="rect">
            <a:avLst/>
          </a:prstGeom>
          <a:solidFill>
            <a:schemeClr val="accent1">
              <a:lumMod val="40000"/>
              <a:lumOff val="6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600" kern="0">
                <a:solidFill>
                  <a:srgbClr val="000000"/>
                </a:solidFill>
                <a:latin typeface="+mn-lt"/>
              </a:rPr>
              <a:t>Board</a:t>
            </a:r>
            <a:br>
              <a:rPr lang="en-US" sz="1600" kern="0">
                <a:solidFill>
                  <a:srgbClr val="000000"/>
                </a:solidFill>
                <a:latin typeface="+mn-lt"/>
              </a:rPr>
            </a:br>
            <a:r>
              <a:rPr lang="en-US" sz="1600" kern="0">
                <a:solidFill>
                  <a:srgbClr val="000000"/>
                </a:solidFill>
                <a:latin typeface="+mn-lt"/>
              </a:rPr>
              <a:t>Layer</a:t>
            </a:r>
            <a:endParaRPr lang="en-GB" sz="1600" kern="0">
              <a:solidFill>
                <a:srgbClr val="000000"/>
              </a:solidFill>
              <a:latin typeface="+mn-lt"/>
            </a:endParaRPr>
          </a:p>
        </p:txBody>
      </p:sp>
      <p:sp>
        <p:nvSpPr>
          <p:cNvPr id="43" name="Rectangle 42">
            <a:extLst>
              <a:ext uri="{FF2B5EF4-FFF2-40B4-BE49-F238E27FC236}">
                <a16:creationId xmlns:a16="http://schemas.microsoft.com/office/drawing/2014/main" id="{C9C7FA91-429E-41F1-AA90-90F52594FFDA}"/>
              </a:ext>
            </a:extLst>
          </p:cNvPr>
          <p:cNvSpPr/>
          <p:nvPr/>
        </p:nvSpPr>
        <p:spPr>
          <a:xfrm>
            <a:off x="4384669" y="2366370"/>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IoT/ML Software Platform</a:t>
            </a:r>
          </a:p>
        </p:txBody>
      </p:sp>
      <p:sp>
        <p:nvSpPr>
          <p:cNvPr id="44" name="Rectangle 43">
            <a:extLst>
              <a:ext uri="{FF2B5EF4-FFF2-40B4-BE49-F238E27FC236}">
                <a16:creationId xmlns:a16="http://schemas.microsoft.com/office/drawing/2014/main" id="{EC1A27E2-367F-4AC2-8C0C-B2F69C3475ED}"/>
              </a:ext>
            </a:extLst>
          </p:cNvPr>
          <p:cNvSpPr/>
          <p:nvPr/>
        </p:nvSpPr>
        <p:spPr>
          <a:xfrm>
            <a:off x="4094734" y="5454746"/>
            <a:ext cx="1060086" cy="299356"/>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Event Log file</a:t>
            </a:r>
            <a:endParaRPr lang="en-US" sz="1400" kern="0">
              <a:solidFill>
                <a:srgbClr val="FFFFFF"/>
              </a:solidFill>
              <a:latin typeface="+mn-lt"/>
            </a:endParaRPr>
          </a:p>
        </p:txBody>
      </p:sp>
      <p:sp>
        <p:nvSpPr>
          <p:cNvPr id="45" name="Rectangle 44">
            <a:extLst>
              <a:ext uri="{FF2B5EF4-FFF2-40B4-BE49-F238E27FC236}">
                <a16:creationId xmlns:a16="http://schemas.microsoft.com/office/drawing/2014/main" id="{619CC135-E062-49A3-8AB0-1BE2E7063EB8}"/>
              </a:ext>
            </a:extLst>
          </p:cNvPr>
          <p:cNvSpPr/>
          <p:nvPr/>
        </p:nvSpPr>
        <p:spPr>
          <a:xfrm>
            <a:off x="4372828" y="3908545"/>
            <a:ext cx="1641629" cy="445644"/>
          </a:xfrm>
          <a:prstGeom prst="rect">
            <a:avLst/>
          </a:prstGeom>
          <a:solidFill>
            <a:srgbClr val="F68A33"/>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Device SDK with configuration</a:t>
            </a:r>
          </a:p>
        </p:txBody>
      </p:sp>
      <p:sp>
        <p:nvSpPr>
          <p:cNvPr id="46" name="Down Arrow 26">
            <a:extLst>
              <a:ext uri="{FF2B5EF4-FFF2-40B4-BE49-F238E27FC236}">
                <a16:creationId xmlns:a16="http://schemas.microsoft.com/office/drawing/2014/main" id="{8B778490-FABE-4976-9933-16400A315E75}"/>
              </a:ext>
            </a:extLst>
          </p:cNvPr>
          <p:cNvSpPr/>
          <p:nvPr/>
        </p:nvSpPr>
        <p:spPr>
          <a:xfrm>
            <a:off x="7894277" y="3011705"/>
            <a:ext cx="510729" cy="2463428"/>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7" name="Rectangle 69">
            <a:extLst>
              <a:ext uri="{FF2B5EF4-FFF2-40B4-BE49-F238E27FC236}">
                <a16:creationId xmlns:a16="http://schemas.microsoft.com/office/drawing/2014/main" id="{75F698CC-5807-4882-97CF-D12368579EA2}"/>
              </a:ext>
            </a:extLst>
          </p:cNvPr>
          <p:cNvSpPr/>
          <p:nvPr/>
        </p:nvSpPr>
        <p:spPr>
          <a:xfrm>
            <a:off x="7922193" y="1616770"/>
            <a:ext cx="1615871" cy="620170"/>
          </a:xfrm>
          <a:custGeom>
            <a:avLst/>
            <a:gdLst>
              <a:gd name="connsiteX0" fmla="*/ 0 w 3676919"/>
              <a:gd name="connsiteY0" fmla="*/ 0 h 1547767"/>
              <a:gd name="connsiteX1" fmla="*/ 3676919 w 3676919"/>
              <a:gd name="connsiteY1" fmla="*/ 0 h 1547767"/>
              <a:gd name="connsiteX2" fmla="*/ 3676919 w 3676919"/>
              <a:gd name="connsiteY2" fmla="*/ 1547767 h 1547767"/>
              <a:gd name="connsiteX3" fmla="*/ 0 w 3676919"/>
              <a:gd name="connsiteY3" fmla="*/ 1547767 h 1547767"/>
              <a:gd name="connsiteX4" fmla="*/ 0 w 3676919"/>
              <a:gd name="connsiteY4" fmla="*/ 0 h 1547767"/>
              <a:gd name="connsiteX0" fmla="*/ 0 w 3676919"/>
              <a:gd name="connsiteY0" fmla="*/ 0 h 1547767"/>
              <a:gd name="connsiteX1" fmla="*/ 3676919 w 3676919"/>
              <a:gd name="connsiteY1" fmla="*/ 0 h 1547767"/>
              <a:gd name="connsiteX2" fmla="*/ 3676919 w 3676919"/>
              <a:gd name="connsiteY2" fmla="*/ 1534888 h 1547767"/>
              <a:gd name="connsiteX3" fmla="*/ 0 w 3676919"/>
              <a:gd name="connsiteY3" fmla="*/ 1547767 h 1547767"/>
              <a:gd name="connsiteX4" fmla="*/ 0 w 3676919"/>
              <a:gd name="connsiteY4" fmla="*/ 0 h 1547767"/>
              <a:gd name="connsiteX0" fmla="*/ 0 w 4552682"/>
              <a:gd name="connsiteY0" fmla="*/ 0 h 1547767"/>
              <a:gd name="connsiteX1" fmla="*/ 3676919 w 4552682"/>
              <a:gd name="connsiteY1" fmla="*/ 0 h 1547767"/>
              <a:gd name="connsiteX2" fmla="*/ 3676919 w 4552682"/>
              <a:gd name="connsiteY2" fmla="*/ 1534888 h 1547767"/>
              <a:gd name="connsiteX3" fmla="*/ 0 w 4552682"/>
              <a:gd name="connsiteY3" fmla="*/ 1547767 h 1547767"/>
              <a:gd name="connsiteX4" fmla="*/ 0 w 4552682"/>
              <a:gd name="connsiteY4" fmla="*/ 0 h 1547767"/>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5711780 w 5724659"/>
              <a:gd name="connsiteY3" fmla="*/ 697761 h 1560646"/>
              <a:gd name="connsiteX4" fmla="*/ 0 w 5724659"/>
              <a:gd name="connsiteY4" fmla="*/ 1560646 h 1560646"/>
              <a:gd name="connsiteX5" fmla="*/ 0 w 5724659"/>
              <a:gd name="connsiteY5" fmla="*/ 12879 h 1560646"/>
              <a:gd name="connsiteX0" fmla="*/ 0 w 5724659"/>
              <a:gd name="connsiteY0" fmla="*/ 12879 h 1573524"/>
              <a:gd name="connsiteX1" fmla="*/ 5724659 w 5724659"/>
              <a:gd name="connsiteY1" fmla="*/ 0 h 1573524"/>
              <a:gd name="connsiteX2" fmla="*/ 3676919 w 5724659"/>
              <a:gd name="connsiteY2" fmla="*/ 1547767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5673144 w 5724659"/>
              <a:gd name="connsiteY3" fmla="*/ 704201 h 1573524"/>
              <a:gd name="connsiteX4" fmla="*/ 3528811 w 5724659"/>
              <a:gd name="connsiteY4" fmla="*/ 1573524 h 1573524"/>
              <a:gd name="connsiteX5" fmla="*/ 0 w 5724659"/>
              <a:gd name="connsiteY5" fmla="*/ 1560646 h 1573524"/>
              <a:gd name="connsiteX6" fmla="*/ 0 w 5724659"/>
              <a:gd name="connsiteY6"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612524 w 5724659"/>
              <a:gd name="connsiteY3" fmla="*/ 948900 h 1573524"/>
              <a:gd name="connsiteX4" fmla="*/ 3528811 w 5724659"/>
              <a:gd name="connsiteY4" fmla="*/ 1573524 h 1573524"/>
              <a:gd name="connsiteX5" fmla="*/ 0 w 5724659"/>
              <a:gd name="connsiteY5" fmla="*/ 1560646 h 1573524"/>
              <a:gd name="connsiteX6" fmla="*/ 0 w 5724659"/>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612524 w 6607105"/>
              <a:gd name="connsiteY3" fmla="*/ 948900 h 1573524"/>
              <a:gd name="connsiteX4" fmla="*/ 3528811 w 6607105"/>
              <a:gd name="connsiteY4" fmla="*/ 1573524 h 1573524"/>
              <a:gd name="connsiteX5" fmla="*/ 0 w 6607105"/>
              <a:gd name="connsiteY5" fmla="*/ 1560646 h 1573524"/>
              <a:gd name="connsiteX6" fmla="*/ 0 w 6607105"/>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593205 w 6607105"/>
              <a:gd name="connsiteY3" fmla="*/ 672004 h 1573524"/>
              <a:gd name="connsiteX4" fmla="*/ 3528811 w 6607105"/>
              <a:gd name="connsiteY4" fmla="*/ 1573524 h 1573524"/>
              <a:gd name="connsiteX5" fmla="*/ 0 w 6607105"/>
              <a:gd name="connsiteY5" fmla="*/ 1560646 h 1573524"/>
              <a:gd name="connsiteX6" fmla="*/ 0 w 6607105"/>
              <a:gd name="connsiteY6" fmla="*/ 12879 h 1573524"/>
              <a:gd name="connsiteX0" fmla="*/ 0 w 5724659"/>
              <a:gd name="connsiteY0" fmla="*/ 12879 h 1573524"/>
              <a:gd name="connsiteX1" fmla="*/ 5724659 w 5724659"/>
              <a:gd name="connsiteY1" fmla="*/ 0 h 1573524"/>
              <a:gd name="connsiteX2" fmla="*/ 5698903 w 5724659"/>
              <a:gd name="connsiteY2" fmla="*/ 652685 h 1573524"/>
              <a:gd name="connsiteX3" fmla="*/ 3593205 w 5724659"/>
              <a:gd name="connsiteY3" fmla="*/ 672004 h 1573524"/>
              <a:gd name="connsiteX4" fmla="*/ 3528811 w 5724659"/>
              <a:gd name="connsiteY4" fmla="*/ 1573524 h 1573524"/>
              <a:gd name="connsiteX5" fmla="*/ 0 w 5724659"/>
              <a:gd name="connsiteY5" fmla="*/ 1560646 h 1573524"/>
              <a:gd name="connsiteX6" fmla="*/ 0 w 5724659"/>
              <a:gd name="connsiteY6" fmla="*/ 12879 h 1573524"/>
              <a:gd name="connsiteX0" fmla="*/ 0 w 5698903"/>
              <a:gd name="connsiteY0" fmla="*/ 19318 h 1579963"/>
              <a:gd name="connsiteX1" fmla="*/ 5692462 w 5698903"/>
              <a:gd name="connsiteY1" fmla="*/ 0 h 1579963"/>
              <a:gd name="connsiteX2" fmla="*/ 5698903 w 5698903"/>
              <a:gd name="connsiteY2" fmla="*/ 659124 h 1579963"/>
              <a:gd name="connsiteX3" fmla="*/ 3593205 w 5698903"/>
              <a:gd name="connsiteY3" fmla="*/ 678443 h 1579963"/>
              <a:gd name="connsiteX4" fmla="*/ 3528811 w 5698903"/>
              <a:gd name="connsiteY4" fmla="*/ 1579963 h 1579963"/>
              <a:gd name="connsiteX5" fmla="*/ 0 w 5698903"/>
              <a:gd name="connsiteY5" fmla="*/ 1567085 h 1579963"/>
              <a:gd name="connsiteX6" fmla="*/ 0 w 5698903"/>
              <a:gd name="connsiteY6" fmla="*/ 19318 h 1579963"/>
              <a:gd name="connsiteX0" fmla="*/ 0 w 5698903"/>
              <a:gd name="connsiteY0" fmla="*/ 19318 h 1592842"/>
              <a:gd name="connsiteX1" fmla="*/ 5692462 w 5698903"/>
              <a:gd name="connsiteY1" fmla="*/ 0 h 1592842"/>
              <a:gd name="connsiteX2" fmla="*/ 5698903 w 5698903"/>
              <a:gd name="connsiteY2" fmla="*/ 659124 h 1592842"/>
              <a:gd name="connsiteX3" fmla="*/ 3593205 w 5698903"/>
              <a:gd name="connsiteY3" fmla="*/ 678443 h 1592842"/>
              <a:gd name="connsiteX4" fmla="*/ 3631842 w 5698903"/>
              <a:gd name="connsiteY4" fmla="*/ 1592842 h 1592842"/>
              <a:gd name="connsiteX5" fmla="*/ 0 w 5698903"/>
              <a:gd name="connsiteY5" fmla="*/ 1567085 h 1592842"/>
              <a:gd name="connsiteX6" fmla="*/ 0 w 5698903"/>
              <a:gd name="connsiteY6" fmla="*/ 19318 h 1592842"/>
              <a:gd name="connsiteX0" fmla="*/ 0 w 5698903"/>
              <a:gd name="connsiteY0" fmla="*/ 19318 h 1592842"/>
              <a:gd name="connsiteX1" fmla="*/ 5692462 w 5698903"/>
              <a:gd name="connsiteY1" fmla="*/ 0 h 1592842"/>
              <a:gd name="connsiteX2" fmla="*/ 5698903 w 5698903"/>
              <a:gd name="connsiteY2" fmla="*/ 659124 h 1592842"/>
              <a:gd name="connsiteX3" fmla="*/ 3631842 w 5698903"/>
              <a:gd name="connsiteY3" fmla="*/ 672004 h 1592842"/>
              <a:gd name="connsiteX4" fmla="*/ 3631842 w 5698903"/>
              <a:gd name="connsiteY4" fmla="*/ 1592842 h 1592842"/>
              <a:gd name="connsiteX5" fmla="*/ 0 w 5698903"/>
              <a:gd name="connsiteY5" fmla="*/ 1567085 h 1592842"/>
              <a:gd name="connsiteX6" fmla="*/ 0 w 5698903"/>
              <a:gd name="connsiteY6" fmla="*/ 19318 h 1592842"/>
              <a:gd name="connsiteX0" fmla="*/ 0 w 5705343"/>
              <a:gd name="connsiteY0" fmla="*/ 0 h 1689434"/>
              <a:gd name="connsiteX1" fmla="*/ 5698902 w 5705343"/>
              <a:gd name="connsiteY1" fmla="*/ 96592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92193"/>
              <a:gd name="connsiteY0" fmla="*/ 0 h 1689434"/>
              <a:gd name="connsiteX1" fmla="*/ 5685771 w 5792193"/>
              <a:gd name="connsiteY1" fmla="*/ 19366 h 1689434"/>
              <a:gd name="connsiteX2" fmla="*/ 3710007 w 5792193"/>
              <a:gd name="connsiteY2" fmla="*/ 762205 h 1689434"/>
              <a:gd name="connsiteX3" fmla="*/ 3703487 w 5792193"/>
              <a:gd name="connsiteY3" fmla="*/ 1689434 h 1689434"/>
              <a:gd name="connsiteX4" fmla="*/ 6440 w 5792193"/>
              <a:gd name="connsiteY4" fmla="*/ 1663677 h 1689434"/>
              <a:gd name="connsiteX5" fmla="*/ 0 w 5792193"/>
              <a:gd name="connsiteY5" fmla="*/ 0 h 1689434"/>
              <a:gd name="connsiteX0" fmla="*/ 0 w 3710007"/>
              <a:gd name="connsiteY0" fmla="*/ 0 h 1689434"/>
              <a:gd name="connsiteX1" fmla="*/ 3710007 w 3710007"/>
              <a:gd name="connsiteY1" fmla="*/ 762205 h 1689434"/>
              <a:gd name="connsiteX2" fmla="*/ 3703487 w 3710007"/>
              <a:gd name="connsiteY2" fmla="*/ 1689434 h 1689434"/>
              <a:gd name="connsiteX3" fmla="*/ 6440 w 3710007"/>
              <a:gd name="connsiteY3" fmla="*/ 1663677 h 1689434"/>
              <a:gd name="connsiteX4" fmla="*/ 0 w 3710007"/>
              <a:gd name="connsiteY4" fmla="*/ 0 h 1689434"/>
              <a:gd name="connsiteX0" fmla="*/ 0 w 3703773"/>
              <a:gd name="connsiteY0" fmla="*/ 0 h 1689434"/>
              <a:gd name="connsiteX1" fmla="*/ 3696876 w 3703773"/>
              <a:gd name="connsiteY1" fmla="*/ 25633 h 1689434"/>
              <a:gd name="connsiteX2" fmla="*/ 3703487 w 3703773"/>
              <a:gd name="connsiteY2" fmla="*/ 1689434 h 1689434"/>
              <a:gd name="connsiteX3" fmla="*/ 6440 w 3703773"/>
              <a:gd name="connsiteY3" fmla="*/ 1663677 h 1689434"/>
              <a:gd name="connsiteX4" fmla="*/ 0 w 3703773"/>
              <a:gd name="connsiteY4" fmla="*/ 0 h 16894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03773" h="1689434">
                <a:moveTo>
                  <a:pt x="0" y="0"/>
                </a:moveTo>
                <a:lnTo>
                  <a:pt x="3696876" y="25633"/>
                </a:lnTo>
                <a:cubicBezTo>
                  <a:pt x="3694703" y="334709"/>
                  <a:pt x="3705660" y="1380358"/>
                  <a:pt x="3703487" y="1689434"/>
                </a:cubicBezTo>
                <a:lnTo>
                  <a:pt x="6440" y="1663677"/>
                </a:lnTo>
                <a:cubicBezTo>
                  <a:pt x="4293" y="1109118"/>
                  <a:pt x="2147" y="554559"/>
                  <a:pt x="0" y="0"/>
                </a:cubicBezTo>
                <a:close/>
              </a:path>
            </a:pathLst>
          </a:custGeom>
          <a:solidFill>
            <a:schemeClr val="accent2">
              <a:lumMod val="10000"/>
              <a:lumOff val="90000"/>
              <a:alpha val="80000"/>
            </a:schemeClr>
          </a:solidFill>
          <a:ln w="28575" cap="flat" cmpd="sng" algn="ctr">
            <a:solidFill>
              <a:schemeClr val="tx1"/>
            </a:solidFill>
            <a:prstDash val="dash"/>
          </a:ln>
          <a:effectLst/>
        </p:spPr>
        <p:txBody>
          <a:bodyPr lIns="91396" tIns="45699" rIns="91396" bIns="45699" rtlCol="0" anchor="t"/>
          <a:lstStyle/>
          <a:p>
            <a:pPr defTabSz="456936" eaLnBrk="1" fontAlgn="auto" hangingPunct="1">
              <a:spcBef>
                <a:spcPts val="0"/>
              </a:spcBef>
              <a:spcAft>
                <a:spcPts val="0"/>
              </a:spcAft>
              <a:defRPr/>
            </a:pPr>
            <a:r>
              <a:rPr lang="en-US" sz="1400" kern="0">
                <a:solidFill>
                  <a:schemeClr val="accent2"/>
                </a:solidFill>
                <a:latin typeface="+mn-lt"/>
              </a:rPr>
              <a:t>User Application Code</a:t>
            </a:r>
            <a:endParaRPr lang="en-GB" sz="1400" kern="0">
              <a:solidFill>
                <a:schemeClr val="accent2"/>
              </a:solidFill>
              <a:latin typeface="+mn-lt"/>
            </a:endParaRPr>
          </a:p>
        </p:txBody>
      </p:sp>
      <p:sp>
        <p:nvSpPr>
          <p:cNvPr id="48" name="Rectangle 47">
            <a:extLst>
              <a:ext uri="{FF2B5EF4-FFF2-40B4-BE49-F238E27FC236}">
                <a16:creationId xmlns:a16="http://schemas.microsoft.com/office/drawing/2014/main" id="{21C10648-B07A-45B0-9DD1-E144E93D19A5}"/>
              </a:ext>
            </a:extLst>
          </p:cNvPr>
          <p:cNvSpPr/>
          <p:nvPr/>
        </p:nvSpPr>
        <p:spPr>
          <a:xfrm>
            <a:off x="7127778" y="3348119"/>
            <a:ext cx="4320147" cy="1124872"/>
          </a:xfrm>
          <a:prstGeom prst="rect">
            <a:avLst/>
          </a:prstGeom>
          <a:solidFill>
            <a:schemeClr val="accent1">
              <a:lumMod val="40000"/>
              <a:lumOff val="6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600" kern="0">
                <a:solidFill>
                  <a:srgbClr val="000000"/>
                </a:solidFill>
                <a:latin typeface="+mn-lt"/>
              </a:rPr>
              <a:t>Target</a:t>
            </a:r>
            <a:br>
              <a:rPr lang="en-US" sz="1600" kern="0">
                <a:solidFill>
                  <a:srgbClr val="000000"/>
                </a:solidFill>
                <a:latin typeface="+mn-lt"/>
              </a:rPr>
            </a:br>
            <a:r>
              <a:rPr lang="en-US" sz="1600" kern="0">
                <a:solidFill>
                  <a:srgbClr val="000000"/>
                </a:solidFill>
                <a:latin typeface="+mn-lt"/>
              </a:rPr>
              <a:t>Layer</a:t>
            </a:r>
            <a:endParaRPr lang="en-GB" sz="1600" kern="0">
              <a:solidFill>
                <a:srgbClr val="000000"/>
              </a:solidFill>
              <a:latin typeface="+mn-lt"/>
            </a:endParaRPr>
          </a:p>
        </p:txBody>
      </p:sp>
      <p:sp>
        <p:nvSpPr>
          <p:cNvPr id="54" name="Rectangle 53">
            <a:extLst>
              <a:ext uri="{FF2B5EF4-FFF2-40B4-BE49-F238E27FC236}">
                <a16:creationId xmlns:a16="http://schemas.microsoft.com/office/drawing/2014/main" id="{6ECC9839-F281-43A8-B7C0-6837DA108860}"/>
              </a:ext>
            </a:extLst>
          </p:cNvPr>
          <p:cNvSpPr/>
          <p:nvPr/>
        </p:nvSpPr>
        <p:spPr>
          <a:xfrm>
            <a:off x="7923291" y="2383538"/>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IoT/ML Software Platform</a:t>
            </a:r>
          </a:p>
        </p:txBody>
      </p:sp>
      <p:sp>
        <p:nvSpPr>
          <p:cNvPr id="55" name="Rectangle 54">
            <a:extLst>
              <a:ext uri="{FF2B5EF4-FFF2-40B4-BE49-F238E27FC236}">
                <a16:creationId xmlns:a16="http://schemas.microsoft.com/office/drawing/2014/main" id="{9633B4D3-C7B0-4A21-B82D-04D7D241C169}"/>
              </a:ext>
            </a:extLst>
          </p:cNvPr>
          <p:cNvSpPr/>
          <p:nvPr/>
        </p:nvSpPr>
        <p:spPr>
          <a:xfrm>
            <a:off x="7633356" y="5471914"/>
            <a:ext cx="1060086" cy="299356"/>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Event Log file</a:t>
            </a:r>
            <a:endParaRPr lang="en-US" sz="1400" kern="0">
              <a:solidFill>
                <a:srgbClr val="FFFFFF"/>
              </a:solidFill>
              <a:latin typeface="+mn-lt"/>
            </a:endParaRPr>
          </a:p>
        </p:txBody>
      </p:sp>
      <p:sp>
        <p:nvSpPr>
          <p:cNvPr id="56" name="Rectangle 55">
            <a:extLst>
              <a:ext uri="{FF2B5EF4-FFF2-40B4-BE49-F238E27FC236}">
                <a16:creationId xmlns:a16="http://schemas.microsoft.com/office/drawing/2014/main" id="{ED67CA96-B941-403E-9ADC-A35569AB7406}"/>
              </a:ext>
            </a:extLst>
          </p:cNvPr>
          <p:cNvSpPr/>
          <p:nvPr/>
        </p:nvSpPr>
        <p:spPr>
          <a:xfrm>
            <a:off x="7911449" y="3925713"/>
            <a:ext cx="3414159" cy="445644"/>
          </a:xfrm>
          <a:prstGeom prst="rect">
            <a:avLst/>
          </a:prstGeom>
          <a:solidFill>
            <a:srgbClr val="F68A33"/>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600" kern="0">
                <a:solidFill>
                  <a:srgbClr val="FFFFFF"/>
                </a:solidFill>
                <a:latin typeface="+mn-lt"/>
              </a:rPr>
              <a:t>Device SDK with configuration</a:t>
            </a:r>
          </a:p>
        </p:txBody>
      </p:sp>
      <p:sp>
        <p:nvSpPr>
          <p:cNvPr id="58" name="Rectangle 57">
            <a:extLst>
              <a:ext uri="{FF2B5EF4-FFF2-40B4-BE49-F238E27FC236}">
                <a16:creationId xmlns:a16="http://schemas.microsoft.com/office/drawing/2014/main" id="{6C1230B8-E203-4042-AF55-D32483C9D066}"/>
              </a:ext>
            </a:extLst>
          </p:cNvPr>
          <p:cNvSpPr/>
          <p:nvPr/>
        </p:nvSpPr>
        <p:spPr>
          <a:xfrm>
            <a:off x="9704404" y="2394268"/>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More Software</a:t>
            </a:r>
          </a:p>
        </p:txBody>
      </p:sp>
      <p:sp>
        <p:nvSpPr>
          <p:cNvPr id="59" name="Rectangle 58">
            <a:extLst>
              <a:ext uri="{FF2B5EF4-FFF2-40B4-BE49-F238E27FC236}">
                <a16:creationId xmlns:a16="http://schemas.microsoft.com/office/drawing/2014/main" id="{8FD327DA-C1EC-427F-A747-4D6C08D693EF}"/>
              </a:ext>
            </a:extLst>
          </p:cNvPr>
          <p:cNvSpPr/>
          <p:nvPr/>
        </p:nvSpPr>
        <p:spPr>
          <a:xfrm>
            <a:off x="9688769" y="3416125"/>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More Drivers</a:t>
            </a:r>
            <a:endParaRPr lang="en-US" sz="1300" kern="0">
              <a:solidFill>
                <a:srgbClr val="FFFFFF"/>
              </a:solidFill>
              <a:latin typeface="+mn-lt"/>
            </a:endParaRPr>
          </a:p>
        </p:txBody>
      </p:sp>
      <p:sp>
        <p:nvSpPr>
          <p:cNvPr id="60" name="Down Arrow 26">
            <a:extLst>
              <a:ext uri="{FF2B5EF4-FFF2-40B4-BE49-F238E27FC236}">
                <a16:creationId xmlns:a16="http://schemas.microsoft.com/office/drawing/2014/main" id="{A0F2D0B9-502B-4EAF-BA37-DE49DDC1ACA9}"/>
              </a:ext>
            </a:extLst>
          </p:cNvPr>
          <p:cNvSpPr/>
          <p:nvPr/>
        </p:nvSpPr>
        <p:spPr>
          <a:xfrm flipV="1">
            <a:off x="2349223" y="2985866"/>
            <a:ext cx="550606" cy="420602"/>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0" name="Rectangle 39">
            <a:extLst>
              <a:ext uri="{FF2B5EF4-FFF2-40B4-BE49-F238E27FC236}">
                <a16:creationId xmlns:a16="http://schemas.microsoft.com/office/drawing/2014/main" id="{E68A9320-69F2-4B09-9EC9-F66B43DA0FD1}"/>
              </a:ext>
            </a:extLst>
          </p:cNvPr>
          <p:cNvSpPr/>
          <p:nvPr/>
        </p:nvSpPr>
        <p:spPr>
          <a:xfrm>
            <a:off x="1268179" y="3396016"/>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Virtual Drivers</a:t>
            </a:r>
            <a:endParaRPr lang="en-US" sz="1300" kern="0">
              <a:solidFill>
                <a:srgbClr val="FFFFFF"/>
              </a:solidFill>
              <a:latin typeface="+mn-lt"/>
            </a:endParaRPr>
          </a:p>
        </p:txBody>
      </p:sp>
      <p:sp>
        <p:nvSpPr>
          <p:cNvPr id="61" name="Down Arrow 26">
            <a:extLst>
              <a:ext uri="{FF2B5EF4-FFF2-40B4-BE49-F238E27FC236}">
                <a16:creationId xmlns:a16="http://schemas.microsoft.com/office/drawing/2014/main" id="{323A53A6-1F08-4F2E-A8CC-6ACFFACD7500}"/>
              </a:ext>
            </a:extLst>
          </p:cNvPr>
          <p:cNvSpPr/>
          <p:nvPr/>
        </p:nvSpPr>
        <p:spPr>
          <a:xfrm flipV="1">
            <a:off x="5443640" y="2989086"/>
            <a:ext cx="550606" cy="420602"/>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2" name="Rectangle 41">
            <a:extLst>
              <a:ext uri="{FF2B5EF4-FFF2-40B4-BE49-F238E27FC236}">
                <a16:creationId xmlns:a16="http://schemas.microsoft.com/office/drawing/2014/main" id="{CB19A037-6D86-405B-AF5F-CE7A837BA992}"/>
              </a:ext>
            </a:extLst>
          </p:cNvPr>
          <p:cNvSpPr/>
          <p:nvPr/>
        </p:nvSpPr>
        <p:spPr>
          <a:xfrm>
            <a:off x="4375471" y="3400307"/>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HW Drivers</a:t>
            </a:r>
            <a:endParaRPr lang="en-US" sz="1300" kern="0">
              <a:solidFill>
                <a:srgbClr val="FFFFFF"/>
              </a:solidFill>
              <a:latin typeface="+mn-lt"/>
            </a:endParaRPr>
          </a:p>
        </p:txBody>
      </p:sp>
      <p:sp>
        <p:nvSpPr>
          <p:cNvPr id="62" name="Down Arrow 26">
            <a:extLst>
              <a:ext uri="{FF2B5EF4-FFF2-40B4-BE49-F238E27FC236}">
                <a16:creationId xmlns:a16="http://schemas.microsoft.com/office/drawing/2014/main" id="{78FA4569-108D-4DA7-95F2-9459F5366872}"/>
              </a:ext>
            </a:extLst>
          </p:cNvPr>
          <p:cNvSpPr/>
          <p:nvPr/>
        </p:nvSpPr>
        <p:spPr>
          <a:xfrm flipV="1">
            <a:off x="5447932" y="4358095"/>
            <a:ext cx="550606" cy="368026"/>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38" name="Rectangle 37">
            <a:extLst>
              <a:ext uri="{FF2B5EF4-FFF2-40B4-BE49-F238E27FC236}">
                <a16:creationId xmlns:a16="http://schemas.microsoft.com/office/drawing/2014/main" id="{154115F1-C80D-4CF9-AFCE-230EAEB24C8B}"/>
              </a:ext>
            </a:extLst>
          </p:cNvPr>
          <p:cNvSpPr/>
          <p:nvPr/>
        </p:nvSpPr>
        <p:spPr>
          <a:xfrm>
            <a:off x="5111014" y="4639293"/>
            <a:ext cx="1248926" cy="599784"/>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Real I/O via test equipment</a:t>
            </a:r>
            <a:endParaRPr lang="en-US" sz="1400" kern="0">
              <a:solidFill>
                <a:srgbClr val="FFFFFF"/>
              </a:solidFill>
              <a:latin typeface="+mn-lt"/>
            </a:endParaRPr>
          </a:p>
        </p:txBody>
      </p:sp>
      <p:sp>
        <p:nvSpPr>
          <p:cNvPr id="69" name="Down Arrow 26">
            <a:extLst>
              <a:ext uri="{FF2B5EF4-FFF2-40B4-BE49-F238E27FC236}">
                <a16:creationId xmlns:a16="http://schemas.microsoft.com/office/drawing/2014/main" id="{24A5430A-19C7-440E-8828-9C09D907B757}"/>
              </a:ext>
            </a:extLst>
          </p:cNvPr>
          <p:cNvSpPr/>
          <p:nvPr/>
        </p:nvSpPr>
        <p:spPr>
          <a:xfrm flipV="1">
            <a:off x="8924323" y="3008398"/>
            <a:ext cx="550606" cy="420602"/>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73" name="Down Arrow 26">
            <a:extLst>
              <a:ext uri="{FF2B5EF4-FFF2-40B4-BE49-F238E27FC236}">
                <a16:creationId xmlns:a16="http://schemas.microsoft.com/office/drawing/2014/main" id="{72C96718-5402-4EB8-BB26-3218AFE2C5BD}"/>
              </a:ext>
            </a:extLst>
          </p:cNvPr>
          <p:cNvSpPr/>
          <p:nvPr/>
        </p:nvSpPr>
        <p:spPr>
          <a:xfrm flipV="1">
            <a:off x="8928614" y="4371057"/>
            <a:ext cx="550606" cy="368026"/>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9" name="Rectangle 48">
            <a:extLst>
              <a:ext uri="{FF2B5EF4-FFF2-40B4-BE49-F238E27FC236}">
                <a16:creationId xmlns:a16="http://schemas.microsoft.com/office/drawing/2014/main" id="{BE201CEC-018B-4522-931B-7FCCF046ABC2}"/>
              </a:ext>
            </a:extLst>
          </p:cNvPr>
          <p:cNvSpPr/>
          <p:nvPr/>
        </p:nvSpPr>
        <p:spPr>
          <a:xfrm>
            <a:off x="8649636" y="4656460"/>
            <a:ext cx="1248926" cy="599784"/>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Real I/O via </a:t>
            </a:r>
            <a:br>
              <a:rPr lang="en-US" sz="1200" kern="0">
                <a:solidFill>
                  <a:srgbClr val="FFFFFF"/>
                </a:solidFill>
                <a:latin typeface="+mn-lt"/>
              </a:rPr>
            </a:br>
            <a:r>
              <a:rPr lang="en-US" sz="1200" kern="0">
                <a:solidFill>
                  <a:srgbClr val="FFFFFF"/>
                </a:solidFill>
                <a:latin typeface="+mn-lt"/>
              </a:rPr>
              <a:t>user peripherals</a:t>
            </a:r>
            <a:endParaRPr lang="en-US" sz="1400" kern="0">
              <a:solidFill>
                <a:srgbClr val="FFFFFF"/>
              </a:solidFill>
              <a:latin typeface="+mn-lt"/>
            </a:endParaRPr>
          </a:p>
        </p:txBody>
      </p:sp>
      <p:sp>
        <p:nvSpPr>
          <p:cNvPr id="52" name="Rectangle 51">
            <a:extLst>
              <a:ext uri="{FF2B5EF4-FFF2-40B4-BE49-F238E27FC236}">
                <a16:creationId xmlns:a16="http://schemas.microsoft.com/office/drawing/2014/main" id="{48EC2F1A-B484-4E6A-BEF8-56E4F520752E}"/>
              </a:ext>
            </a:extLst>
          </p:cNvPr>
          <p:cNvSpPr/>
          <p:nvPr/>
        </p:nvSpPr>
        <p:spPr>
          <a:xfrm>
            <a:off x="7914093" y="3417475"/>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HW Drivers</a:t>
            </a:r>
            <a:endParaRPr lang="en-US" sz="1300" kern="0">
              <a:solidFill>
                <a:srgbClr val="FFFFFF"/>
              </a:solidFill>
              <a:latin typeface="+mn-lt"/>
            </a:endParaRPr>
          </a:p>
        </p:txBody>
      </p:sp>
      <p:sp>
        <p:nvSpPr>
          <p:cNvPr id="3" name="TextBox 2">
            <a:extLst>
              <a:ext uri="{FF2B5EF4-FFF2-40B4-BE49-F238E27FC236}">
                <a16:creationId xmlns:a16="http://schemas.microsoft.com/office/drawing/2014/main" id="{5AD9F1E1-C880-4201-B5C3-541DAF9AC2B2}"/>
              </a:ext>
            </a:extLst>
          </p:cNvPr>
          <p:cNvSpPr txBox="1"/>
          <p:nvPr/>
        </p:nvSpPr>
        <p:spPr>
          <a:xfrm>
            <a:off x="480890" y="1211193"/>
            <a:ext cx="5816829" cy="193849"/>
          </a:xfrm>
          <a:prstGeom prst="rect">
            <a:avLst/>
          </a:prstGeom>
          <a:solidFill>
            <a:schemeClr val="bg1">
              <a:lumMod val="95000"/>
            </a:schemeClr>
          </a:solidFill>
        </p:spPr>
        <p:txBody>
          <a:bodyPr wrap="square" lIns="0" tIns="0" rIns="0" bIns="0" rtlCol="0">
            <a:spAutoFit/>
          </a:bodyPr>
          <a:lstStyle/>
          <a:p>
            <a:pPr algn="ctr" defTabSz="914126" eaLnBrk="1" hangingPunct="1">
              <a:lnSpc>
                <a:spcPct val="90000"/>
              </a:lnSpc>
              <a:spcBef>
                <a:spcPts val="0"/>
              </a:spcBef>
              <a:spcAft>
                <a:spcPts val="600"/>
              </a:spcAft>
            </a:pPr>
            <a:r>
              <a:rPr lang="en-US" sz="1400">
                <a:solidFill>
                  <a:schemeClr val="tx2"/>
                </a:solidFill>
                <a:latin typeface="+mn-lt"/>
                <a:ea typeface="+mn-ea"/>
              </a:rPr>
              <a:t>Unit &amp; Integration Testing on Virtual Hardware or Physical Hardware Boards</a:t>
            </a:r>
            <a:endParaRPr lang="en-GB" sz="1400">
              <a:solidFill>
                <a:schemeClr val="tx2"/>
              </a:solidFill>
              <a:latin typeface="+mn-lt"/>
              <a:ea typeface="+mn-ea"/>
            </a:endParaRPr>
          </a:p>
        </p:txBody>
      </p:sp>
      <p:sp>
        <p:nvSpPr>
          <p:cNvPr id="74" name="TextBox 73">
            <a:extLst>
              <a:ext uri="{FF2B5EF4-FFF2-40B4-BE49-F238E27FC236}">
                <a16:creationId xmlns:a16="http://schemas.microsoft.com/office/drawing/2014/main" id="{DF5377C6-2C92-4C75-A091-234F4C553784}"/>
              </a:ext>
            </a:extLst>
          </p:cNvPr>
          <p:cNvSpPr txBox="1"/>
          <p:nvPr/>
        </p:nvSpPr>
        <p:spPr>
          <a:xfrm>
            <a:off x="6922942" y="1221922"/>
            <a:ext cx="4608675" cy="193849"/>
          </a:xfrm>
          <a:prstGeom prst="rect">
            <a:avLst/>
          </a:prstGeom>
          <a:solidFill>
            <a:schemeClr val="bg1">
              <a:lumMod val="95000"/>
            </a:schemeClr>
          </a:solidFill>
        </p:spPr>
        <p:txBody>
          <a:bodyPr wrap="square" lIns="0" tIns="0" rIns="0" bIns="0" rtlCol="0">
            <a:spAutoFit/>
          </a:bodyPr>
          <a:lstStyle/>
          <a:p>
            <a:pPr algn="ctr" defTabSz="914126" eaLnBrk="1" hangingPunct="1">
              <a:lnSpc>
                <a:spcPct val="90000"/>
              </a:lnSpc>
              <a:spcBef>
                <a:spcPts val="0"/>
              </a:spcBef>
              <a:spcAft>
                <a:spcPts val="600"/>
              </a:spcAft>
            </a:pPr>
            <a:r>
              <a:rPr lang="en-US" sz="1400">
                <a:solidFill>
                  <a:schemeClr val="tx2"/>
                </a:solidFill>
                <a:latin typeface="+mn-lt"/>
                <a:ea typeface="+mn-ea"/>
              </a:rPr>
              <a:t>Deployment and System Testing on Production Hardware</a:t>
            </a:r>
            <a:endParaRPr lang="en-GB" sz="1400">
              <a:solidFill>
                <a:schemeClr val="tx2"/>
              </a:solidFill>
              <a:latin typeface="+mn-lt"/>
              <a:ea typeface="+mn-ea"/>
            </a:endParaRPr>
          </a:p>
        </p:txBody>
      </p:sp>
      <p:sp>
        <p:nvSpPr>
          <p:cNvPr id="75" name="TextBox 74">
            <a:extLst>
              <a:ext uri="{FF2B5EF4-FFF2-40B4-BE49-F238E27FC236}">
                <a16:creationId xmlns:a16="http://schemas.microsoft.com/office/drawing/2014/main" id="{D1E74628-B277-4265-ABC1-B22C9F02215C}"/>
              </a:ext>
            </a:extLst>
          </p:cNvPr>
          <p:cNvSpPr txBox="1"/>
          <p:nvPr/>
        </p:nvSpPr>
        <p:spPr>
          <a:xfrm>
            <a:off x="480889" y="5951476"/>
            <a:ext cx="8883368" cy="193899"/>
          </a:xfrm>
          <a:prstGeom prst="rect">
            <a:avLst/>
          </a:prstGeom>
          <a:noFill/>
        </p:spPr>
        <p:txBody>
          <a:bodyPr wrap="square" lIns="0" tIns="0" rIns="0" bIns="0" rtlCol="0">
            <a:spAutoFit/>
          </a:bodyPr>
          <a:lstStyle/>
          <a:p>
            <a:pPr algn="ctr" defTabSz="914126" eaLnBrk="1" hangingPunct="1">
              <a:lnSpc>
                <a:spcPct val="90000"/>
              </a:lnSpc>
              <a:spcBef>
                <a:spcPts val="0"/>
              </a:spcBef>
              <a:spcAft>
                <a:spcPts val="600"/>
              </a:spcAft>
            </a:pPr>
            <a:r>
              <a:rPr lang="en-US" sz="1400">
                <a:solidFill>
                  <a:schemeClr val="tx2"/>
                </a:solidFill>
                <a:latin typeface="+mn-lt"/>
                <a:ea typeface="+mn-ea"/>
              </a:rPr>
              <a:t>Essentially the same event logs are generated across the different deployments. This ensures correctness.</a:t>
            </a:r>
            <a:endParaRPr lang="en-US" sz="1400" i="1">
              <a:solidFill>
                <a:schemeClr val="tx2"/>
              </a:solidFill>
              <a:latin typeface="+mn-lt"/>
              <a:ea typeface="+mn-ea"/>
            </a:endParaRPr>
          </a:p>
        </p:txBody>
      </p:sp>
      <p:sp>
        <p:nvSpPr>
          <p:cNvPr id="27" name="Rectangle 26">
            <a:extLst>
              <a:ext uri="{FF2B5EF4-FFF2-40B4-BE49-F238E27FC236}">
                <a16:creationId xmlns:a16="http://schemas.microsoft.com/office/drawing/2014/main" id="{B5AA21C1-2259-49A4-81EC-B41EA89DA738}"/>
              </a:ext>
            </a:extLst>
          </p:cNvPr>
          <p:cNvSpPr/>
          <p:nvPr/>
        </p:nvSpPr>
        <p:spPr>
          <a:xfrm>
            <a:off x="2003722" y="4635001"/>
            <a:ext cx="1248926" cy="599784"/>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Simulated I/O via Python scripts and stimuli files</a:t>
            </a:r>
            <a:endParaRPr lang="en-US" sz="1400" kern="0">
              <a:solidFill>
                <a:srgbClr val="FFFFFF"/>
              </a:solidFill>
              <a:latin typeface="+mn-lt"/>
            </a:endParaRPr>
          </a:p>
        </p:txBody>
      </p:sp>
    </p:spTree>
    <p:extLst>
      <p:ext uri="{BB962C8B-B14F-4D97-AF65-F5344CB8AC3E}">
        <p14:creationId xmlns:p14="http://schemas.microsoft.com/office/powerpoint/2010/main" val="14235568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F03A91C7-E568-4392-9F3F-5E93ED4A8672}"/>
              </a:ext>
            </a:extLst>
          </p:cNvPr>
          <p:cNvSpPr/>
          <p:nvPr/>
        </p:nvSpPr>
        <p:spPr>
          <a:xfrm>
            <a:off x="8370447" y="2107436"/>
            <a:ext cx="2427094" cy="37854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a:solidFill>
                  <a:schemeClr val="tx1"/>
                </a:solidFill>
              </a:rPr>
              <a:t>Project D</a:t>
            </a:r>
            <a:endParaRPr lang="en-GB">
              <a:solidFill>
                <a:schemeClr val="tx1"/>
              </a:solidFill>
            </a:endParaRPr>
          </a:p>
        </p:txBody>
      </p:sp>
      <p:sp>
        <p:nvSpPr>
          <p:cNvPr id="29" name="Rectangle 28">
            <a:extLst>
              <a:ext uri="{FF2B5EF4-FFF2-40B4-BE49-F238E27FC236}">
                <a16:creationId xmlns:a16="http://schemas.microsoft.com/office/drawing/2014/main" id="{DD068409-DFFD-42FA-807F-DB91630CFEC9}"/>
              </a:ext>
            </a:extLst>
          </p:cNvPr>
          <p:cNvSpPr/>
          <p:nvPr/>
        </p:nvSpPr>
        <p:spPr>
          <a:xfrm>
            <a:off x="3013586" y="2130296"/>
            <a:ext cx="5304503" cy="37854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a:solidFill>
                  <a:schemeClr val="tx1"/>
                </a:solidFill>
              </a:rPr>
              <a:t>Project B</a:t>
            </a:r>
            <a:endParaRPr lang="en-GB">
              <a:solidFill>
                <a:schemeClr val="tx1"/>
              </a:solidFill>
            </a:endParaRPr>
          </a:p>
        </p:txBody>
      </p:sp>
      <p:sp>
        <p:nvSpPr>
          <p:cNvPr id="28" name="Rectangle 27">
            <a:extLst>
              <a:ext uri="{FF2B5EF4-FFF2-40B4-BE49-F238E27FC236}">
                <a16:creationId xmlns:a16="http://schemas.microsoft.com/office/drawing/2014/main" id="{D52D86A6-4EB4-455A-8D07-1E362DFDB5D8}"/>
              </a:ext>
            </a:extLst>
          </p:cNvPr>
          <p:cNvSpPr/>
          <p:nvPr/>
        </p:nvSpPr>
        <p:spPr>
          <a:xfrm>
            <a:off x="1160206" y="2135212"/>
            <a:ext cx="1661652" cy="37854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a:solidFill>
                  <a:schemeClr val="tx1"/>
                </a:solidFill>
              </a:rPr>
              <a:t>Project A</a:t>
            </a:r>
            <a:endParaRPr lang="en-GB">
              <a:solidFill>
                <a:schemeClr val="tx1"/>
              </a:solidFill>
            </a:endParaRPr>
          </a:p>
        </p:txBody>
      </p:sp>
      <p:sp>
        <p:nvSpPr>
          <p:cNvPr id="2" name="Title 1">
            <a:extLst>
              <a:ext uri="{FF2B5EF4-FFF2-40B4-BE49-F238E27FC236}">
                <a16:creationId xmlns:a16="http://schemas.microsoft.com/office/drawing/2014/main" id="{1475F5F8-C58D-4658-9D7E-591339A72658}"/>
              </a:ext>
            </a:extLst>
          </p:cNvPr>
          <p:cNvSpPr>
            <a:spLocks noGrp="1"/>
          </p:cNvSpPr>
          <p:nvPr>
            <p:ph type="title"/>
          </p:nvPr>
        </p:nvSpPr>
        <p:spPr/>
        <p:txBody>
          <a:bodyPr/>
          <a:lstStyle/>
          <a:p>
            <a:r>
              <a:rPr lang="en-US"/>
              <a:t>Multi-Project Requirements</a:t>
            </a:r>
            <a:endParaRPr lang="en-GB"/>
          </a:p>
        </p:txBody>
      </p:sp>
      <p:sp>
        <p:nvSpPr>
          <p:cNvPr id="3" name="Text Placeholder 2">
            <a:extLst>
              <a:ext uri="{FF2B5EF4-FFF2-40B4-BE49-F238E27FC236}">
                <a16:creationId xmlns:a16="http://schemas.microsoft.com/office/drawing/2014/main" id="{886606F5-88C0-4E3D-85DC-7F37B93FEDD8}"/>
              </a:ext>
            </a:extLst>
          </p:cNvPr>
          <p:cNvSpPr>
            <a:spLocks noGrp="1"/>
          </p:cNvSpPr>
          <p:nvPr>
            <p:ph type="body" sz="quarter" idx="13"/>
          </p:nvPr>
        </p:nvSpPr>
        <p:spPr/>
        <p:txBody>
          <a:bodyPr/>
          <a:lstStyle/>
          <a:p>
            <a:r>
              <a:rPr lang="en-GB">
                <a:latin typeface="Calibri" panose="020F0502020204030204" pitchFamily="34" charset="0"/>
                <a:ea typeface="Times New Roman" panose="02020603050405020304" pitchFamily="18" charset="0"/>
              </a:rPr>
              <a:t>Separate projects independently developed; combined in a multi-project workspace</a:t>
            </a:r>
            <a:endParaRPr lang="en-GB"/>
          </a:p>
        </p:txBody>
      </p:sp>
      <p:sp>
        <p:nvSpPr>
          <p:cNvPr id="5" name="Rectangle 4">
            <a:extLst>
              <a:ext uri="{FF2B5EF4-FFF2-40B4-BE49-F238E27FC236}">
                <a16:creationId xmlns:a16="http://schemas.microsoft.com/office/drawing/2014/main" id="{9A3883A6-CCB3-450B-B8C3-84DA6E594026}"/>
              </a:ext>
            </a:extLst>
          </p:cNvPr>
          <p:cNvSpPr/>
          <p:nvPr/>
        </p:nvSpPr>
        <p:spPr>
          <a:xfrm rot="16200000">
            <a:off x="7895268" y="2745175"/>
            <a:ext cx="3238045" cy="2254815"/>
          </a:xfrm>
          <a:prstGeom prst="rect">
            <a:avLst/>
          </a:prstGeom>
          <a:solidFill>
            <a:schemeClr val="accent3">
              <a:lumMod val="40000"/>
              <a:lumOff val="6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prstClr val="white"/>
              </a:solidFill>
              <a:effectLst/>
              <a:uLnTx/>
              <a:uFillTx/>
              <a:latin typeface="Calibri"/>
              <a:ea typeface="+mn-ea"/>
              <a:cs typeface="+mn-cs"/>
            </a:endParaRPr>
          </a:p>
        </p:txBody>
      </p:sp>
      <p:sp>
        <p:nvSpPr>
          <p:cNvPr id="6" name="TextBox 5">
            <a:extLst>
              <a:ext uri="{FF2B5EF4-FFF2-40B4-BE49-F238E27FC236}">
                <a16:creationId xmlns:a16="http://schemas.microsoft.com/office/drawing/2014/main" id="{D38F9676-9CB2-429D-B769-4D4BCEE3CC9B}"/>
              </a:ext>
            </a:extLst>
          </p:cNvPr>
          <p:cNvSpPr txBox="1"/>
          <p:nvPr/>
        </p:nvSpPr>
        <p:spPr>
          <a:xfrm>
            <a:off x="8575150" y="2323933"/>
            <a:ext cx="1865376" cy="276999"/>
          </a:xfrm>
          <a:prstGeom prst="rect">
            <a:avLst/>
          </a:prstGeom>
          <a:noFill/>
        </p:spPr>
        <p:txBody>
          <a:bodyPr wrap="square" lIns="0" tIns="0" rIns="0" bIns="0" rtlCol="0">
            <a:spAutoFit/>
          </a:bodyPr>
          <a:lstStyle/>
          <a:p>
            <a:pPr marL="0" marR="0" lvl="0" indent="0" algn="ctr" defTabSz="914126" rtl="0" eaLnBrk="1" fontAlgn="base" latinLnBrk="0" hangingPunct="1">
              <a:lnSpc>
                <a:spcPct val="90000"/>
              </a:lnSpc>
              <a:spcBef>
                <a:spcPts val="0"/>
              </a:spcBef>
              <a:spcAft>
                <a:spcPts val="600"/>
              </a:spcAft>
              <a:buClrTx/>
              <a:buSzTx/>
              <a:buFontTx/>
              <a:buNone/>
              <a:tabLst/>
              <a:defRPr/>
            </a:pPr>
            <a:r>
              <a:rPr kumimoji="0" lang="en-GB" sz="2000" b="0" i="0" u="none" strike="noStrike" kern="1200" cap="none" spc="0" normalizeH="0" baseline="0" noProof="0">
                <a:ln>
                  <a:noFill/>
                </a:ln>
                <a:solidFill>
                  <a:srgbClr val="333E48"/>
                </a:solidFill>
                <a:effectLst/>
                <a:uLnTx/>
                <a:uFillTx/>
                <a:latin typeface="Calibri"/>
                <a:ea typeface="ＭＳ Ｐゴシック" panose="020B0600070205080204" pitchFamily="34" charset="-128"/>
                <a:cs typeface="+mn-cs"/>
              </a:rPr>
              <a:t>Security</a:t>
            </a:r>
            <a:endParaRPr kumimoji="0" lang="en-US" sz="2000" b="0" i="0" u="none" strike="noStrike" kern="1200" cap="none" spc="0" normalizeH="0" baseline="0" noProof="0">
              <a:ln>
                <a:noFill/>
              </a:ln>
              <a:solidFill>
                <a:srgbClr val="333E48"/>
              </a:solidFill>
              <a:effectLst/>
              <a:uLnTx/>
              <a:uFillTx/>
              <a:latin typeface="Calibri"/>
              <a:ea typeface="ＭＳ Ｐゴシック" panose="020B0600070205080204" pitchFamily="34" charset="-128"/>
              <a:cs typeface="+mn-cs"/>
            </a:endParaRPr>
          </a:p>
        </p:txBody>
      </p:sp>
      <p:sp>
        <p:nvSpPr>
          <p:cNvPr id="7" name="Rectangle 6">
            <a:extLst>
              <a:ext uri="{FF2B5EF4-FFF2-40B4-BE49-F238E27FC236}">
                <a16:creationId xmlns:a16="http://schemas.microsoft.com/office/drawing/2014/main" id="{6E51DBE1-C91D-4837-81EA-354F72806896}"/>
              </a:ext>
            </a:extLst>
          </p:cNvPr>
          <p:cNvSpPr/>
          <p:nvPr/>
        </p:nvSpPr>
        <p:spPr>
          <a:xfrm>
            <a:off x="8564563" y="3399708"/>
            <a:ext cx="1890045" cy="5238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Calibri"/>
                <a:ea typeface="+mn-ea"/>
                <a:cs typeface="+mn-cs"/>
              </a:rPr>
              <a:t>Storage</a:t>
            </a:r>
          </a:p>
        </p:txBody>
      </p:sp>
      <p:sp>
        <p:nvSpPr>
          <p:cNvPr id="8" name="Rectangle 7">
            <a:extLst>
              <a:ext uri="{FF2B5EF4-FFF2-40B4-BE49-F238E27FC236}">
                <a16:creationId xmlns:a16="http://schemas.microsoft.com/office/drawing/2014/main" id="{E35EBF7F-0FAB-47AF-9C92-65A97335E246}"/>
              </a:ext>
            </a:extLst>
          </p:cNvPr>
          <p:cNvSpPr/>
          <p:nvPr/>
        </p:nvSpPr>
        <p:spPr>
          <a:xfrm>
            <a:off x="8564401" y="2701618"/>
            <a:ext cx="1890047" cy="5238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Calibri"/>
                <a:ea typeface="+mn-ea"/>
                <a:cs typeface="+mn-cs"/>
              </a:rPr>
              <a:t>Crypto</a:t>
            </a:r>
          </a:p>
        </p:txBody>
      </p:sp>
      <p:sp>
        <p:nvSpPr>
          <p:cNvPr id="9" name="Rectangle 8">
            <a:extLst>
              <a:ext uri="{FF2B5EF4-FFF2-40B4-BE49-F238E27FC236}">
                <a16:creationId xmlns:a16="http://schemas.microsoft.com/office/drawing/2014/main" id="{FA05FD17-7CF1-418A-907F-F1C3BD76EB52}"/>
              </a:ext>
            </a:extLst>
          </p:cNvPr>
          <p:cNvSpPr/>
          <p:nvPr/>
        </p:nvSpPr>
        <p:spPr>
          <a:xfrm>
            <a:off x="8555098" y="4097798"/>
            <a:ext cx="1890043" cy="5238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Calibri"/>
                <a:ea typeface="+mn-ea"/>
                <a:cs typeface="+mn-cs"/>
              </a:rPr>
              <a:t>Attestation</a:t>
            </a:r>
          </a:p>
        </p:txBody>
      </p:sp>
      <p:sp>
        <p:nvSpPr>
          <p:cNvPr id="10" name="Rectangle 9">
            <a:extLst>
              <a:ext uri="{FF2B5EF4-FFF2-40B4-BE49-F238E27FC236}">
                <a16:creationId xmlns:a16="http://schemas.microsoft.com/office/drawing/2014/main" id="{0DE0ED57-370F-45BF-870A-15448AFE2E70}"/>
              </a:ext>
            </a:extLst>
          </p:cNvPr>
          <p:cNvSpPr/>
          <p:nvPr/>
        </p:nvSpPr>
        <p:spPr>
          <a:xfrm>
            <a:off x="1308225" y="5010737"/>
            <a:ext cx="6907979" cy="479709"/>
          </a:xfrm>
          <a:prstGeom prst="rect">
            <a:avLst/>
          </a:prstGeom>
          <a:solidFill>
            <a:srgbClr val="00C1D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Calibri"/>
                <a:ea typeface="+mn-ea"/>
                <a:cs typeface="+mn-cs"/>
              </a:rPr>
              <a:t>Device / Board HAL</a:t>
            </a:r>
          </a:p>
        </p:txBody>
      </p:sp>
      <p:cxnSp>
        <p:nvCxnSpPr>
          <p:cNvPr id="11" name="Straight Connector 10">
            <a:extLst>
              <a:ext uri="{FF2B5EF4-FFF2-40B4-BE49-F238E27FC236}">
                <a16:creationId xmlns:a16="http://schemas.microsoft.com/office/drawing/2014/main" id="{7B9898CD-08A5-4AE3-AF22-B883CEDE6304}"/>
              </a:ext>
            </a:extLst>
          </p:cNvPr>
          <p:cNvCxnSpPr>
            <a:cxnSpLocks/>
          </p:cNvCxnSpPr>
          <p:nvPr/>
        </p:nvCxnSpPr>
        <p:spPr>
          <a:xfrm>
            <a:off x="8380950" y="2253562"/>
            <a:ext cx="0" cy="3228618"/>
          </a:xfrm>
          <a:prstGeom prst="line">
            <a:avLst/>
          </a:prstGeom>
          <a:ln w="31750">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370EAD32-1D3F-41A2-8DEF-99CA8D7D5713}"/>
              </a:ext>
            </a:extLst>
          </p:cNvPr>
          <p:cNvSpPr/>
          <p:nvPr/>
        </p:nvSpPr>
        <p:spPr>
          <a:xfrm>
            <a:off x="3146959" y="4496429"/>
            <a:ext cx="5069239" cy="396297"/>
          </a:xfrm>
          <a:prstGeom prst="rect">
            <a:avLst/>
          </a:prstGeom>
          <a:solidFill>
            <a:srgbClr val="95D600"/>
          </a:solidFill>
          <a:ln>
            <a:noFill/>
          </a:ln>
          <a:effectLst/>
        </p:spPr>
        <p:style>
          <a:lnRef idx="1">
            <a:schemeClr val="accent1"/>
          </a:lnRef>
          <a:fillRef idx="3">
            <a:schemeClr val="accent1"/>
          </a:fillRef>
          <a:effectRef idx="2">
            <a:schemeClr val="accent1"/>
          </a:effectRef>
          <a:fontRef idx="minor">
            <a:schemeClr val="lt1"/>
          </a:fontRef>
        </p:style>
        <p:txBody>
          <a:bodyPr lIns="35964" rIns="35964"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Calibri"/>
                <a:ea typeface="+mn-ea"/>
                <a:cs typeface="+mn-cs"/>
              </a:rPr>
              <a:t>RTOS</a:t>
            </a:r>
          </a:p>
        </p:txBody>
      </p:sp>
      <p:sp>
        <p:nvSpPr>
          <p:cNvPr id="13" name="Rectangle 12">
            <a:extLst>
              <a:ext uri="{FF2B5EF4-FFF2-40B4-BE49-F238E27FC236}">
                <a16:creationId xmlns:a16="http://schemas.microsoft.com/office/drawing/2014/main" id="{D4FB1869-DEA2-4D49-B6CC-581B6ADD1F0F}"/>
              </a:ext>
            </a:extLst>
          </p:cNvPr>
          <p:cNvSpPr/>
          <p:nvPr/>
        </p:nvSpPr>
        <p:spPr>
          <a:xfrm rot="16200000">
            <a:off x="2588325" y="2786757"/>
            <a:ext cx="1924181" cy="841796"/>
          </a:xfrm>
          <a:prstGeom prst="rect">
            <a:avLst/>
          </a:prstGeom>
          <a:solidFill>
            <a:schemeClr val="accent6">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Calibri"/>
                <a:ea typeface="+mn-ea"/>
                <a:cs typeface="+mn-cs"/>
              </a:rPr>
              <a:t>User Application</a:t>
            </a:r>
            <a:endParaRPr kumimoji="0" lang="en-GB" sz="2000" b="0" i="0" u="none" strike="noStrike" kern="1200" cap="none" spc="0" normalizeH="0" baseline="0" noProof="0">
              <a:ln>
                <a:noFill/>
              </a:ln>
              <a:solidFill>
                <a:prstClr val="white"/>
              </a:solidFill>
              <a:effectLst/>
              <a:uLnTx/>
              <a:uFillTx/>
              <a:latin typeface="Calibri"/>
              <a:ea typeface="+mn-ea"/>
              <a:cs typeface="+mn-cs"/>
            </a:endParaRPr>
          </a:p>
        </p:txBody>
      </p:sp>
      <p:sp>
        <p:nvSpPr>
          <p:cNvPr id="14" name="Rectangle 13">
            <a:extLst>
              <a:ext uri="{FF2B5EF4-FFF2-40B4-BE49-F238E27FC236}">
                <a16:creationId xmlns:a16="http://schemas.microsoft.com/office/drawing/2014/main" id="{288B6C82-925F-49B1-A07D-4803E39F0B25}"/>
              </a:ext>
            </a:extLst>
          </p:cNvPr>
          <p:cNvSpPr/>
          <p:nvPr/>
        </p:nvSpPr>
        <p:spPr>
          <a:xfrm rot="16200000">
            <a:off x="5771043" y="2779230"/>
            <a:ext cx="1890852" cy="841796"/>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srgbClr val="FFFFFF"/>
                </a:solidFill>
                <a:effectLst/>
                <a:uLnTx/>
                <a:uFillTx/>
                <a:latin typeface="Calibri"/>
                <a:ea typeface="+mn-ea"/>
                <a:cs typeface="+mn-cs"/>
              </a:rPr>
              <a:t>Cloud</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srgbClr val="FFFFFF"/>
                </a:solidFill>
                <a:effectLst/>
                <a:uLnTx/>
                <a:uFillTx/>
                <a:latin typeface="Calibri"/>
                <a:ea typeface="+mn-ea"/>
                <a:cs typeface="+mn-cs"/>
              </a:rPr>
              <a:t>Connector</a:t>
            </a:r>
          </a:p>
        </p:txBody>
      </p:sp>
      <p:sp>
        <p:nvSpPr>
          <p:cNvPr id="15" name="Rectangle 14">
            <a:extLst>
              <a:ext uri="{FF2B5EF4-FFF2-40B4-BE49-F238E27FC236}">
                <a16:creationId xmlns:a16="http://schemas.microsoft.com/office/drawing/2014/main" id="{2DDF6F88-7132-462F-A33E-FC6BCB560924}"/>
              </a:ext>
            </a:extLst>
          </p:cNvPr>
          <p:cNvSpPr/>
          <p:nvPr/>
        </p:nvSpPr>
        <p:spPr>
          <a:xfrm rot="16200000">
            <a:off x="6849874" y="2784512"/>
            <a:ext cx="1890852" cy="841796"/>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lIns="35964" rIns="35964"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srgbClr val="FFFFFF"/>
                </a:solidFill>
                <a:effectLst/>
                <a:uLnTx/>
                <a:uFillTx/>
                <a:latin typeface="Calibri"/>
                <a:ea typeface="+mn-ea"/>
                <a:cs typeface="+mn-cs"/>
              </a:rPr>
              <a:t>Secure Network</a:t>
            </a:r>
          </a:p>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srgbClr val="FFFFFF"/>
                </a:solidFill>
                <a:effectLst/>
                <a:uLnTx/>
                <a:uFillTx/>
                <a:latin typeface="Calibri"/>
                <a:ea typeface="+mn-ea"/>
                <a:cs typeface="+mn-cs"/>
              </a:rPr>
              <a:t>Interface</a:t>
            </a:r>
          </a:p>
        </p:txBody>
      </p:sp>
      <p:sp>
        <p:nvSpPr>
          <p:cNvPr id="16" name="Rectangle 15">
            <a:extLst>
              <a:ext uri="{FF2B5EF4-FFF2-40B4-BE49-F238E27FC236}">
                <a16:creationId xmlns:a16="http://schemas.microsoft.com/office/drawing/2014/main" id="{C4406EFD-C5AE-4402-84C2-C8EE4688A69E}"/>
              </a:ext>
            </a:extLst>
          </p:cNvPr>
          <p:cNvSpPr/>
          <p:nvPr/>
        </p:nvSpPr>
        <p:spPr>
          <a:xfrm>
            <a:off x="8552050" y="4795888"/>
            <a:ext cx="1890043" cy="5238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Calibri"/>
                <a:ea typeface="+mn-ea"/>
                <a:cs typeface="+mn-cs"/>
              </a:rPr>
              <a:t>Secure Boot</a:t>
            </a:r>
          </a:p>
        </p:txBody>
      </p:sp>
      <p:sp>
        <p:nvSpPr>
          <p:cNvPr id="17" name="Rectangle 16">
            <a:extLst>
              <a:ext uri="{FF2B5EF4-FFF2-40B4-BE49-F238E27FC236}">
                <a16:creationId xmlns:a16="http://schemas.microsoft.com/office/drawing/2014/main" id="{BB9B8DD1-D8D6-4FB3-986D-94D607A9E35F}"/>
              </a:ext>
            </a:extLst>
          </p:cNvPr>
          <p:cNvSpPr/>
          <p:nvPr/>
        </p:nvSpPr>
        <p:spPr>
          <a:xfrm>
            <a:off x="10643189" y="3637211"/>
            <a:ext cx="242374" cy="369332"/>
          </a:xfrm>
          <a:prstGeom prst="rect">
            <a:avLst/>
          </a:prstGeom>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sz="18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rPr>
              <a:t> </a:t>
            </a:r>
            <a:endParaRPr kumimoji="0" lang="en-GB" sz="1800" b="0" i="0" u="none" strike="noStrike" kern="1200" cap="none" spc="0" normalizeH="0" baseline="0" noProof="0">
              <a:ln>
                <a:noFill/>
              </a:ln>
              <a:solidFill>
                <a:srgbClr val="000000"/>
              </a:solidFill>
              <a:effectLst/>
              <a:uLnTx/>
              <a:uFillTx/>
              <a:latin typeface="Calibri" panose="020F0502020204030204" pitchFamily="34" charset="0"/>
              <a:ea typeface="ＭＳ Ｐゴシック" panose="020B0600070205080204" pitchFamily="34" charset="-128"/>
              <a:cs typeface="+mn-cs"/>
            </a:endParaRPr>
          </a:p>
        </p:txBody>
      </p:sp>
      <p:sp>
        <p:nvSpPr>
          <p:cNvPr id="18" name="Rectangle 17">
            <a:extLst>
              <a:ext uri="{FF2B5EF4-FFF2-40B4-BE49-F238E27FC236}">
                <a16:creationId xmlns:a16="http://schemas.microsoft.com/office/drawing/2014/main" id="{7A82D532-238A-475E-A65A-7E10824C4FB1}"/>
              </a:ext>
            </a:extLst>
          </p:cNvPr>
          <p:cNvSpPr/>
          <p:nvPr/>
        </p:nvSpPr>
        <p:spPr>
          <a:xfrm>
            <a:off x="10643189" y="3637211"/>
            <a:ext cx="242374" cy="369332"/>
          </a:xfrm>
          <a:prstGeom prst="rect">
            <a:avLst/>
          </a:prstGeom>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sz="18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rPr>
              <a:t> </a:t>
            </a:r>
            <a:endParaRPr kumimoji="0" lang="en-GB" sz="1800" b="0" i="0" u="none" strike="noStrike" kern="1200" cap="none" spc="0" normalizeH="0" baseline="0" noProof="0">
              <a:ln>
                <a:noFill/>
              </a:ln>
              <a:solidFill>
                <a:srgbClr val="000000"/>
              </a:solidFill>
              <a:effectLst/>
              <a:uLnTx/>
              <a:uFillTx/>
              <a:latin typeface="Calibri" panose="020F0502020204030204" pitchFamily="34" charset="0"/>
              <a:ea typeface="ＭＳ Ｐゴシック" panose="020B0600070205080204" pitchFamily="34" charset="-128"/>
              <a:cs typeface="+mn-cs"/>
            </a:endParaRPr>
          </a:p>
        </p:txBody>
      </p:sp>
      <p:sp>
        <p:nvSpPr>
          <p:cNvPr id="19" name="Rectangle 18">
            <a:extLst>
              <a:ext uri="{FF2B5EF4-FFF2-40B4-BE49-F238E27FC236}">
                <a16:creationId xmlns:a16="http://schemas.microsoft.com/office/drawing/2014/main" id="{C9987E5C-F61E-4D02-A752-C0E1695787F1}"/>
              </a:ext>
            </a:extLst>
          </p:cNvPr>
          <p:cNvSpPr/>
          <p:nvPr/>
        </p:nvSpPr>
        <p:spPr>
          <a:xfrm rot="16200000">
            <a:off x="5147693" y="2296026"/>
            <a:ext cx="937695" cy="841796"/>
          </a:xfrm>
          <a:prstGeom prst="rect">
            <a:avLst/>
          </a:prstGeom>
          <a:solidFill>
            <a:schemeClr val="accent5">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srgbClr val="FFFFFF"/>
                </a:solidFill>
                <a:effectLst/>
                <a:uLnTx/>
                <a:uFillTx/>
                <a:latin typeface="Calibri"/>
                <a:ea typeface="+mn-ea"/>
                <a:cs typeface="+mn-cs"/>
              </a:rPr>
              <a:t>ML</a:t>
            </a:r>
            <a:br>
              <a:rPr kumimoji="0" lang="en-US" sz="2000" b="0" i="0" u="none" strike="noStrike" kern="1200" cap="none" spc="0" normalizeH="0" baseline="0" noProof="0">
                <a:ln>
                  <a:noFill/>
                </a:ln>
                <a:solidFill>
                  <a:srgbClr val="FFFFFF"/>
                </a:solidFill>
                <a:effectLst/>
                <a:uLnTx/>
                <a:uFillTx/>
                <a:latin typeface="Calibri"/>
                <a:ea typeface="+mn-ea"/>
                <a:cs typeface="+mn-cs"/>
              </a:rPr>
            </a:br>
            <a:r>
              <a:rPr kumimoji="0" lang="en-US" sz="2000" b="0" i="0" u="none" strike="noStrike" kern="1200" cap="none" spc="0" normalizeH="0" baseline="0" noProof="0">
                <a:ln>
                  <a:noFill/>
                </a:ln>
                <a:solidFill>
                  <a:srgbClr val="FFFFFF"/>
                </a:solidFill>
                <a:effectLst/>
                <a:uLnTx/>
                <a:uFillTx/>
                <a:latin typeface="Calibri"/>
                <a:ea typeface="+mn-ea"/>
                <a:cs typeface="+mn-cs"/>
              </a:rPr>
              <a:t>Library</a:t>
            </a:r>
          </a:p>
        </p:txBody>
      </p:sp>
      <p:sp>
        <p:nvSpPr>
          <p:cNvPr id="20" name="Rectangle 19">
            <a:extLst>
              <a:ext uri="{FF2B5EF4-FFF2-40B4-BE49-F238E27FC236}">
                <a16:creationId xmlns:a16="http://schemas.microsoft.com/office/drawing/2014/main" id="{96A8710D-068C-4DFF-81DB-7A9E38D9F71B}"/>
              </a:ext>
            </a:extLst>
          </p:cNvPr>
          <p:cNvSpPr/>
          <p:nvPr/>
        </p:nvSpPr>
        <p:spPr>
          <a:xfrm rot="16200000">
            <a:off x="5197438" y="3316496"/>
            <a:ext cx="864704" cy="841796"/>
          </a:xfrm>
          <a:prstGeom prst="rect">
            <a:avLst/>
          </a:prstGeom>
          <a:solidFill>
            <a:schemeClr val="accent5">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srgbClr val="FFFFFF"/>
                </a:solidFill>
                <a:effectLst/>
                <a:uLnTx/>
                <a:uFillTx/>
                <a:latin typeface="Calibri"/>
                <a:ea typeface="+mn-ea"/>
                <a:cs typeface="+mn-cs"/>
              </a:rPr>
              <a:t>ML</a:t>
            </a:r>
            <a:br>
              <a:rPr kumimoji="0" lang="en-US" sz="2000" b="0" i="0" u="none" strike="noStrike" kern="1200" cap="none" spc="0" normalizeH="0" baseline="0" noProof="0">
                <a:ln>
                  <a:noFill/>
                </a:ln>
                <a:solidFill>
                  <a:srgbClr val="FFFFFF"/>
                </a:solidFill>
                <a:effectLst/>
                <a:uLnTx/>
                <a:uFillTx/>
                <a:latin typeface="Calibri"/>
                <a:ea typeface="+mn-ea"/>
                <a:cs typeface="+mn-cs"/>
              </a:rPr>
            </a:br>
            <a:r>
              <a:rPr kumimoji="0" lang="en-US" sz="2000" b="0" i="0" u="none" strike="noStrike" kern="1200" cap="none" spc="0" normalizeH="0" baseline="0" noProof="0">
                <a:ln>
                  <a:noFill/>
                </a:ln>
                <a:solidFill>
                  <a:srgbClr val="FFFFFF"/>
                </a:solidFill>
                <a:effectLst/>
                <a:uLnTx/>
                <a:uFillTx/>
                <a:latin typeface="Calibri"/>
                <a:ea typeface="+mn-ea"/>
                <a:cs typeface="+mn-cs"/>
              </a:rPr>
              <a:t>Data</a:t>
            </a:r>
          </a:p>
        </p:txBody>
      </p:sp>
      <p:sp>
        <p:nvSpPr>
          <p:cNvPr id="21" name="Rectangle 20">
            <a:extLst>
              <a:ext uri="{FF2B5EF4-FFF2-40B4-BE49-F238E27FC236}">
                <a16:creationId xmlns:a16="http://schemas.microsoft.com/office/drawing/2014/main" id="{EEB9E6E5-E629-411A-ACDE-9BE584141267}"/>
              </a:ext>
            </a:extLst>
          </p:cNvPr>
          <p:cNvSpPr/>
          <p:nvPr/>
        </p:nvSpPr>
        <p:spPr>
          <a:xfrm rot="16200000">
            <a:off x="4128934" y="2297683"/>
            <a:ext cx="934382" cy="841796"/>
          </a:xfrm>
          <a:prstGeom prst="rect">
            <a:avLst/>
          </a:prstGeom>
          <a:solidFill>
            <a:srgbClr val="7030A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srgbClr val="FFFFFF"/>
                </a:solidFill>
                <a:effectLst/>
                <a:uLnTx/>
                <a:uFillTx/>
                <a:latin typeface="Calibri"/>
                <a:ea typeface="+mn-ea"/>
                <a:cs typeface="+mn-cs"/>
              </a:rPr>
              <a:t>UX</a:t>
            </a:r>
            <a:br>
              <a:rPr kumimoji="0" lang="en-US" sz="1800" b="0" i="0" u="none" strike="noStrike" kern="1200" cap="none" spc="0" normalizeH="0" baseline="0" noProof="0">
                <a:ln>
                  <a:noFill/>
                </a:ln>
                <a:solidFill>
                  <a:srgbClr val="FFFFFF"/>
                </a:solidFill>
                <a:effectLst/>
                <a:uLnTx/>
                <a:uFillTx/>
                <a:latin typeface="Calibri"/>
                <a:ea typeface="+mn-ea"/>
                <a:cs typeface="+mn-cs"/>
              </a:rPr>
            </a:br>
            <a:r>
              <a:rPr kumimoji="0" lang="en-US" sz="1800" b="0" i="0" u="none" strike="noStrike" kern="1200" cap="none" spc="0" normalizeH="0" baseline="0" noProof="0">
                <a:ln>
                  <a:noFill/>
                </a:ln>
                <a:solidFill>
                  <a:srgbClr val="FFFFFF"/>
                </a:solidFill>
                <a:effectLst/>
                <a:uLnTx/>
                <a:uFillTx/>
                <a:latin typeface="Calibri"/>
                <a:ea typeface="+mn-ea"/>
                <a:cs typeface="+mn-cs"/>
              </a:rPr>
              <a:t>Graphic</a:t>
            </a:r>
          </a:p>
        </p:txBody>
      </p:sp>
      <p:sp>
        <p:nvSpPr>
          <p:cNvPr id="22" name="Rectangle 21">
            <a:extLst>
              <a:ext uri="{FF2B5EF4-FFF2-40B4-BE49-F238E27FC236}">
                <a16:creationId xmlns:a16="http://schemas.microsoft.com/office/drawing/2014/main" id="{3D4CFAB8-D151-42FD-8EB0-33B0165D8A93}"/>
              </a:ext>
            </a:extLst>
          </p:cNvPr>
          <p:cNvSpPr/>
          <p:nvPr/>
        </p:nvSpPr>
        <p:spPr>
          <a:xfrm rot="16200000">
            <a:off x="4167081" y="3319809"/>
            <a:ext cx="864704" cy="841796"/>
          </a:xfrm>
          <a:prstGeom prst="rect">
            <a:avLst/>
          </a:prstGeom>
          <a:solidFill>
            <a:srgbClr val="7030A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700" b="0" i="0" u="none" strike="noStrike" kern="1200" cap="none" spc="0" normalizeH="0" baseline="0" noProof="0">
                <a:ln>
                  <a:noFill/>
                </a:ln>
                <a:solidFill>
                  <a:srgbClr val="FFFFFF"/>
                </a:solidFill>
                <a:effectLst/>
                <a:uLnTx/>
                <a:uFillTx/>
                <a:latin typeface="Calibri"/>
                <a:ea typeface="+mn-ea"/>
                <a:cs typeface="+mn-cs"/>
              </a:rPr>
              <a:t>Images</a:t>
            </a:r>
          </a:p>
        </p:txBody>
      </p:sp>
      <p:cxnSp>
        <p:nvCxnSpPr>
          <p:cNvPr id="23" name="Straight Connector 22">
            <a:extLst>
              <a:ext uri="{FF2B5EF4-FFF2-40B4-BE49-F238E27FC236}">
                <a16:creationId xmlns:a16="http://schemas.microsoft.com/office/drawing/2014/main" id="{AB6B1548-D47D-46B9-BEAD-D5D732144F3A}"/>
              </a:ext>
            </a:extLst>
          </p:cNvPr>
          <p:cNvCxnSpPr>
            <a:cxnSpLocks/>
          </p:cNvCxnSpPr>
          <p:nvPr/>
        </p:nvCxnSpPr>
        <p:spPr>
          <a:xfrm>
            <a:off x="2877985" y="2246935"/>
            <a:ext cx="0" cy="3228618"/>
          </a:xfrm>
          <a:prstGeom prst="line">
            <a:avLst/>
          </a:prstGeom>
          <a:ln w="31750">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43417D74-E762-4A98-B1EF-9CE932F6656A}"/>
              </a:ext>
            </a:extLst>
          </p:cNvPr>
          <p:cNvSpPr/>
          <p:nvPr/>
        </p:nvSpPr>
        <p:spPr>
          <a:xfrm rot="16200000">
            <a:off x="767761" y="2817582"/>
            <a:ext cx="2488094" cy="1355918"/>
          </a:xfrm>
          <a:prstGeom prst="rect">
            <a:avLst/>
          </a:prstGeom>
          <a:solidFill>
            <a:schemeClr val="accent3">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Calibri"/>
                <a:ea typeface="+mn-ea"/>
                <a:cs typeface="+mn-cs"/>
              </a:rPr>
              <a:t>Control Algorithm</a:t>
            </a:r>
            <a:endParaRPr kumimoji="0" lang="en-GB" sz="2000" b="0" i="0" u="none" strike="noStrike" kern="1200" cap="none" spc="0" normalizeH="0" baseline="0" noProof="0">
              <a:ln>
                <a:noFill/>
              </a:ln>
              <a:solidFill>
                <a:prstClr val="white"/>
              </a:solidFill>
              <a:effectLst/>
              <a:uLnTx/>
              <a:uFillTx/>
              <a:latin typeface="Calibri"/>
              <a:ea typeface="+mn-ea"/>
              <a:cs typeface="+mn-cs"/>
            </a:endParaRPr>
          </a:p>
        </p:txBody>
      </p:sp>
      <p:sp>
        <p:nvSpPr>
          <p:cNvPr id="25" name="TextBox 24">
            <a:extLst>
              <a:ext uri="{FF2B5EF4-FFF2-40B4-BE49-F238E27FC236}">
                <a16:creationId xmlns:a16="http://schemas.microsoft.com/office/drawing/2014/main" id="{B508A36F-86D0-4E53-87C4-58A42B671718}"/>
              </a:ext>
            </a:extLst>
          </p:cNvPr>
          <p:cNvSpPr txBox="1"/>
          <p:nvPr/>
        </p:nvSpPr>
        <p:spPr>
          <a:xfrm>
            <a:off x="3017755" y="1794294"/>
            <a:ext cx="7722704" cy="221599"/>
          </a:xfrm>
          <a:prstGeom prst="rect">
            <a:avLst/>
          </a:prstGeom>
          <a:solidFill>
            <a:schemeClr val="tx2">
              <a:lumMod val="20000"/>
              <a:lumOff val="80000"/>
            </a:schemeClr>
          </a:solidFill>
        </p:spPr>
        <p:txBody>
          <a:bodyPr wrap="square" lIns="0" tIns="0" rIns="0" bIns="0" rtlCol="0">
            <a:spAutoFit/>
          </a:bodyPr>
          <a:lstStyle/>
          <a:p>
            <a:pPr marL="0" marR="0" lvl="0" indent="0" algn="ctr"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US" sz="1600" b="0" i="0" u="none" strike="noStrike" kern="1200" cap="none" spc="0" normalizeH="0" baseline="0" noProof="0">
                <a:ln>
                  <a:noFill/>
                </a:ln>
                <a:solidFill>
                  <a:srgbClr val="333E48"/>
                </a:solidFill>
                <a:effectLst/>
                <a:uLnTx/>
                <a:uFillTx/>
                <a:latin typeface="Calibri"/>
                <a:ea typeface="ＭＳ Ｐゴシック" panose="020B0600070205080204" pitchFamily="34" charset="-128"/>
                <a:cs typeface="+mn-cs"/>
              </a:rPr>
              <a:t>Processor #1</a:t>
            </a:r>
            <a:endParaRPr kumimoji="0" lang="en-GB" sz="1600" b="0" i="0" u="none" strike="noStrike" kern="1200" cap="none" spc="0" normalizeH="0" baseline="0" noProof="0" err="1">
              <a:ln>
                <a:noFill/>
              </a:ln>
              <a:solidFill>
                <a:srgbClr val="333E48"/>
              </a:solidFill>
              <a:effectLst/>
              <a:uLnTx/>
              <a:uFillTx/>
              <a:latin typeface="Calibri"/>
              <a:ea typeface="ＭＳ Ｐゴシック" panose="020B0600070205080204" pitchFamily="34" charset="-128"/>
              <a:cs typeface="+mn-cs"/>
            </a:endParaRPr>
          </a:p>
        </p:txBody>
      </p:sp>
      <p:sp>
        <p:nvSpPr>
          <p:cNvPr id="26" name="TextBox 25">
            <a:extLst>
              <a:ext uri="{FF2B5EF4-FFF2-40B4-BE49-F238E27FC236}">
                <a16:creationId xmlns:a16="http://schemas.microsoft.com/office/drawing/2014/main" id="{ED3D1166-83E0-4C27-886C-1009ECCBAE99}"/>
              </a:ext>
            </a:extLst>
          </p:cNvPr>
          <p:cNvSpPr txBox="1"/>
          <p:nvPr/>
        </p:nvSpPr>
        <p:spPr>
          <a:xfrm>
            <a:off x="1169077" y="1797608"/>
            <a:ext cx="1610139" cy="221599"/>
          </a:xfrm>
          <a:prstGeom prst="rect">
            <a:avLst/>
          </a:prstGeom>
          <a:solidFill>
            <a:schemeClr val="tx2">
              <a:lumMod val="20000"/>
              <a:lumOff val="80000"/>
            </a:schemeClr>
          </a:solidFill>
        </p:spPr>
        <p:txBody>
          <a:bodyPr wrap="square" lIns="0" tIns="0" rIns="0" bIns="0" rtlCol="0">
            <a:spAutoFit/>
          </a:bodyPr>
          <a:lstStyle/>
          <a:p>
            <a:pPr marL="0" marR="0" lvl="0" indent="0" algn="ctr"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US" sz="1600" b="0" i="0" u="none" strike="noStrike" kern="1200" cap="none" spc="0" normalizeH="0" baseline="0" noProof="0">
                <a:ln>
                  <a:noFill/>
                </a:ln>
                <a:solidFill>
                  <a:srgbClr val="333E48"/>
                </a:solidFill>
                <a:effectLst/>
                <a:uLnTx/>
                <a:uFillTx/>
                <a:latin typeface="Calibri"/>
                <a:ea typeface="ＭＳ Ｐゴシック" panose="020B0600070205080204" pitchFamily="34" charset="-128"/>
                <a:cs typeface="+mn-cs"/>
              </a:rPr>
              <a:t>Processor #2</a:t>
            </a:r>
            <a:endParaRPr kumimoji="0" lang="en-GB" sz="1600" b="0" i="0" u="none" strike="noStrike" kern="1200" cap="none" spc="0" normalizeH="0" baseline="0" noProof="0" err="1">
              <a:ln>
                <a:noFill/>
              </a:ln>
              <a:solidFill>
                <a:srgbClr val="333E48"/>
              </a:solidFill>
              <a:effectLst/>
              <a:uLnTx/>
              <a:uFillTx/>
              <a:latin typeface="Calibri"/>
              <a:ea typeface="ＭＳ Ｐゴシック" panose="020B0600070205080204" pitchFamily="34" charset="-128"/>
              <a:cs typeface="+mn-cs"/>
            </a:endParaRPr>
          </a:p>
        </p:txBody>
      </p:sp>
      <p:sp>
        <p:nvSpPr>
          <p:cNvPr id="27" name="Rectangle 26">
            <a:extLst>
              <a:ext uri="{FF2B5EF4-FFF2-40B4-BE49-F238E27FC236}">
                <a16:creationId xmlns:a16="http://schemas.microsoft.com/office/drawing/2014/main" id="{82ABCEEA-4498-4374-86B3-ED293C71937A}"/>
              </a:ext>
            </a:extLst>
          </p:cNvPr>
          <p:cNvSpPr/>
          <p:nvPr/>
        </p:nvSpPr>
        <p:spPr>
          <a:xfrm>
            <a:off x="5157954" y="3226679"/>
            <a:ext cx="952185" cy="1231650"/>
          </a:xfrm>
          <a:prstGeom prst="rect">
            <a:avLst/>
          </a:prstGeom>
          <a:noFill/>
          <a:ln w="28575">
            <a:solidFill>
              <a:schemeClr val="accent6">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1400" b="1">
                <a:solidFill>
                  <a:schemeClr val="tx1"/>
                </a:solidFill>
              </a:rPr>
              <a:t>Project C</a:t>
            </a:r>
            <a:endParaRPr lang="en-GB" sz="1400" b="1"/>
          </a:p>
        </p:txBody>
      </p:sp>
    </p:spTree>
    <p:extLst>
      <p:ext uri="{BB962C8B-B14F-4D97-AF65-F5344CB8AC3E}">
        <p14:creationId xmlns:p14="http://schemas.microsoft.com/office/powerpoint/2010/main" val="6534746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Rectangle 53">
            <a:extLst>
              <a:ext uri="{FF2B5EF4-FFF2-40B4-BE49-F238E27FC236}">
                <a16:creationId xmlns:a16="http://schemas.microsoft.com/office/drawing/2014/main" id="{708715B0-CAF1-45CB-B8CE-F3EE46DD60CB}"/>
              </a:ext>
            </a:extLst>
          </p:cNvPr>
          <p:cNvSpPr/>
          <p:nvPr/>
        </p:nvSpPr>
        <p:spPr>
          <a:xfrm>
            <a:off x="7092175" y="2935268"/>
            <a:ext cx="2235200" cy="1187998"/>
          </a:xfrm>
          <a:prstGeom prst="rect">
            <a:avLst/>
          </a:prstGeom>
          <a:solidFill>
            <a:schemeClr val="accent1">
              <a:lumMod val="40000"/>
              <a:lumOff val="60000"/>
              <a:alpha val="40000"/>
            </a:schemeClr>
          </a:solidFill>
          <a:ln w="9525" cap="flat" cmpd="sng" algn="ctr">
            <a:noFill/>
            <a:prstDash val="solid"/>
          </a:ln>
          <a:effectLst/>
        </p:spPr>
        <p:txBody>
          <a:bodyPr vert="vert270" lIns="36003" tIns="45723" rIns="91444" bIns="45723" rtlCol="0" anchor="t"/>
          <a:lstStyle/>
          <a:p>
            <a:pPr marL="0" marR="0" lvl="0" indent="0" algn="ctr" defTabSz="457210" rtl="0" eaLnBrk="1" fontAlgn="auto" latinLnBrk="0" hangingPunct="1">
              <a:lnSpc>
                <a:spcPts val="17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mn-lt"/>
                <a:ea typeface="ＭＳ Ｐゴシック" panose="020B0600070205080204" pitchFamily="34" charset="-128"/>
                <a:cs typeface="+mn-cs"/>
              </a:rPr>
              <a:t>RTOS Layer</a:t>
            </a:r>
            <a:endParaRPr kumimoji="0" lang="en-GB" sz="1600" b="0" i="0" u="none" strike="noStrike" kern="0" cap="none" spc="0" normalizeH="0" baseline="0" noProof="0" dirty="0">
              <a:ln>
                <a:noFill/>
              </a:ln>
              <a:solidFill>
                <a:srgbClr val="000000"/>
              </a:solidFill>
              <a:effectLst/>
              <a:uLnTx/>
              <a:uFillTx/>
              <a:latin typeface="+mn-lt"/>
              <a:ea typeface="ＭＳ Ｐゴシック" panose="020B0600070205080204" pitchFamily="34" charset="-128"/>
              <a:cs typeface="+mn-cs"/>
            </a:endParaRPr>
          </a:p>
        </p:txBody>
      </p:sp>
      <p:sp>
        <p:nvSpPr>
          <p:cNvPr id="36" name="Rectangle 35">
            <a:extLst>
              <a:ext uri="{FF2B5EF4-FFF2-40B4-BE49-F238E27FC236}">
                <a16:creationId xmlns:a16="http://schemas.microsoft.com/office/drawing/2014/main" id="{A7CCDBC5-D11D-4324-B973-8ABEE5641330}"/>
              </a:ext>
            </a:extLst>
          </p:cNvPr>
          <p:cNvSpPr/>
          <p:nvPr/>
        </p:nvSpPr>
        <p:spPr>
          <a:xfrm>
            <a:off x="593835" y="1292136"/>
            <a:ext cx="2376326" cy="743952"/>
          </a:xfrm>
          <a:prstGeom prst="rect">
            <a:avLst/>
          </a:prstGeom>
          <a:solidFill>
            <a:schemeClr val="accent4">
              <a:lumMod val="75000"/>
              <a:alpha val="20000"/>
            </a:schemeClr>
          </a:solidFill>
          <a:ln w="9525" cap="flat" cmpd="sng" algn="ctr">
            <a:noFill/>
            <a:prstDash val="solid"/>
          </a:ln>
          <a:effectLst/>
        </p:spPr>
        <p:txBody>
          <a:bodyPr vert="vert270" lIns="36003" tIns="45723" rIns="91444" bIns="45723" rtlCol="0" anchor="t"/>
          <a:lstStyle/>
          <a:p>
            <a:pPr marL="0" marR="0" lvl="0" indent="0" algn="ctr" defTabSz="457210" rtl="0" eaLnBrk="1" fontAlgn="auto" latinLnBrk="0" hangingPunct="1">
              <a:lnSpc>
                <a:spcPts val="1700"/>
              </a:lnSpc>
              <a:spcBef>
                <a:spcPts val="0"/>
              </a:spcBef>
              <a:spcAft>
                <a:spcPts val="0"/>
              </a:spcAft>
              <a:buClrTx/>
              <a:buSzTx/>
              <a:buFontTx/>
              <a:buNone/>
              <a:tabLst/>
              <a:defRPr/>
            </a:pPr>
            <a:r>
              <a:rPr lang="en-US" sz="1600" kern="0">
                <a:solidFill>
                  <a:srgbClr val="000000"/>
                </a:solidFill>
                <a:latin typeface="+mn-lt"/>
              </a:rPr>
              <a:t>App</a:t>
            </a:r>
            <a:br>
              <a:rPr kumimoji="0" lang="en-US" sz="1600" b="0" i="0" u="none" strike="noStrike" kern="0" cap="none" spc="0" normalizeH="0" baseline="0" noProof="0">
                <a:ln>
                  <a:noFill/>
                </a:ln>
                <a:solidFill>
                  <a:srgbClr val="000000"/>
                </a:solidFill>
                <a:effectLst/>
                <a:uLnTx/>
                <a:uFillTx/>
                <a:latin typeface="+mn-lt"/>
                <a:ea typeface="ＭＳ Ｐゴシック" panose="020B0600070205080204" pitchFamily="34" charset="-128"/>
                <a:cs typeface="+mn-cs"/>
              </a:rPr>
            </a:br>
            <a:r>
              <a:rPr kumimoji="0" lang="en-US" sz="1600" b="0" i="0" u="none" strike="noStrike" kern="0" cap="none" spc="0" normalizeH="0" baseline="0" noProof="0">
                <a:ln>
                  <a:noFill/>
                </a:ln>
                <a:solidFill>
                  <a:srgbClr val="000000"/>
                </a:solidFill>
                <a:effectLst/>
                <a:uLnTx/>
                <a:uFillTx/>
                <a:latin typeface="+mn-lt"/>
                <a:ea typeface="ＭＳ Ｐゴシック" panose="020B0600070205080204" pitchFamily="34" charset="-128"/>
                <a:cs typeface="+mn-cs"/>
              </a:rPr>
              <a:t>Layer</a:t>
            </a:r>
            <a:endParaRPr kumimoji="0" lang="en-GB" sz="1600" b="0" i="0" u="none" strike="noStrike" kern="0" cap="none" spc="0" normalizeH="0" baseline="0" noProof="0">
              <a:ln>
                <a:noFill/>
              </a:ln>
              <a:solidFill>
                <a:srgbClr val="000000"/>
              </a:solidFill>
              <a:effectLst/>
              <a:uLnTx/>
              <a:uFillTx/>
              <a:latin typeface="+mn-lt"/>
              <a:ea typeface="ＭＳ Ｐゴシック" panose="020B0600070205080204" pitchFamily="34" charset="-128"/>
              <a:cs typeface="+mn-cs"/>
            </a:endParaRPr>
          </a:p>
        </p:txBody>
      </p:sp>
      <p:sp>
        <p:nvSpPr>
          <p:cNvPr id="3" name="Rectangle 2">
            <a:extLst>
              <a:ext uri="{FF2B5EF4-FFF2-40B4-BE49-F238E27FC236}">
                <a16:creationId xmlns:a16="http://schemas.microsoft.com/office/drawing/2014/main" id="{4D20B3B5-0119-44EB-995F-8DCE7FBDB0BF}"/>
              </a:ext>
            </a:extLst>
          </p:cNvPr>
          <p:cNvSpPr/>
          <p:nvPr/>
        </p:nvSpPr>
        <p:spPr>
          <a:xfrm>
            <a:off x="709127" y="6298163"/>
            <a:ext cx="1754155" cy="34523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Rectangle 23">
            <a:extLst>
              <a:ext uri="{FF2B5EF4-FFF2-40B4-BE49-F238E27FC236}">
                <a16:creationId xmlns:a16="http://schemas.microsoft.com/office/drawing/2014/main" id="{9A7363C6-2AF9-4169-AB55-98108F792271}"/>
              </a:ext>
            </a:extLst>
          </p:cNvPr>
          <p:cNvSpPr/>
          <p:nvPr/>
        </p:nvSpPr>
        <p:spPr>
          <a:xfrm>
            <a:off x="583324" y="2109316"/>
            <a:ext cx="2386837" cy="743952"/>
          </a:xfrm>
          <a:prstGeom prst="rect">
            <a:avLst/>
          </a:prstGeom>
          <a:solidFill>
            <a:schemeClr val="accent3">
              <a:lumMod val="60000"/>
              <a:lumOff val="40000"/>
              <a:alpha val="20000"/>
            </a:schemeClr>
          </a:solidFill>
          <a:ln w="9525" cap="flat" cmpd="sng" algn="ctr">
            <a:noFill/>
            <a:prstDash val="solid"/>
          </a:ln>
          <a:effectLst/>
        </p:spPr>
        <p:txBody>
          <a:bodyPr vert="vert270" lIns="36003" tIns="45723" rIns="91444" bIns="45723" rtlCol="0" anchor="t"/>
          <a:lstStyle/>
          <a:p>
            <a:pPr marL="0" marR="0" lvl="0" indent="0" algn="ctr" defTabSz="457210" rtl="0" eaLnBrk="1" fontAlgn="auto" latinLnBrk="0" hangingPunct="1">
              <a:lnSpc>
                <a:spcPts val="1700"/>
              </a:lnSpc>
              <a:spcBef>
                <a:spcPts val="0"/>
              </a:spcBef>
              <a:spcAft>
                <a:spcPts val="0"/>
              </a:spcAft>
              <a:buClrTx/>
              <a:buSzTx/>
              <a:buFontTx/>
              <a:buNone/>
              <a:tabLst/>
              <a:defRPr/>
            </a:pPr>
            <a:r>
              <a:rPr lang="en-US" sz="1600" kern="0" dirty="0">
                <a:solidFill>
                  <a:srgbClr val="000000"/>
                </a:solidFill>
                <a:latin typeface="+mn-lt"/>
              </a:rPr>
              <a:t>Socket</a:t>
            </a:r>
            <a:br>
              <a:rPr kumimoji="0" lang="en-US" sz="1600" b="0" i="0" u="none" strike="noStrike" kern="0" cap="none" spc="0" normalizeH="0" baseline="0" noProof="0" dirty="0">
                <a:ln>
                  <a:noFill/>
                </a:ln>
                <a:solidFill>
                  <a:srgbClr val="000000"/>
                </a:solidFill>
                <a:effectLst/>
                <a:uLnTx/>
                <a:uFillTx/>
                <a:latin typeface="+mn-lt"/>
                <a:ea typeface="ＭＳ Ｐゴシック" panose="020B0600070205080204" pitchFamily="34" charset="-128"/>
                <a:cs typeface="+mn-cs"/>
              </a:rPr>
            </a:br>
            <a:r>
              <a:rPr kumimoji="0" lang="en-US" sz="1600" b="0" i="0" u="none" strike="noStrike" kern="0" cap="none" spc="0" normalizeH="0" baseline="0" noProof="0" dirty="0">
                <a:ln>
                  <a:noFill/>
                </a:ln>
                <a:solidFill>
                  <a:srgbClr val="000000"/>
                </a:solidFill>
                <a:effectLst/>
                <a:uLnTx/>
                <a:uFillTx/>
                <a:latin typeface="+mn-lt"/>
                <a:ea typeface="ＭＳ Ｐゴシック" panose="020B0600070205080204" pitchFamily="34" charset="-128"/>
                <a:cs typeface="+mn-cs"/>
              </a:rPr>
              <a:t>Layer</a:t>
            </a:r>
            <a:endParaRPr kumimoji="0" lang="en-GB" sz="1600" b="0" i="0" u="none" strike="noStrike" kern="0" cap="none" spc="0" normalizeH="0" baseline="0" noProof="0" dirty="0">
              <a:ln>
                <a:noFill/>
              </a:ln>
              <a:solidFill>
                <a:srgbClr val="000000"/>
              </a:solidFill>
              <a:effectLst/>
              <a:uLnTx/>
              <a:uFillTx/>
              <a:latin typeface="+mn-lt"/>
              <a:ea typeface="ＭＳ Ｐゴシック" panose="020B0600070205080204" pitchFamily="34" charset="-128"/>
              <a:cs typeface="+mn-cs"/>
            </a:endParaRPr>
          </a:p>
        </p:txBody>
      </p:sp>
      <p:sp>
        <p:nvSpPr>
          <p:cNvPr id="2" name="Title 1">
            <a:extLst>
              <a:ext uri="{FF2B5EF4-FFF2-40B4-BE49-F238E27FC236}">
                <a16:creationId xmlns:a16="http://schemas.microsoft.com/office/drawing/2014/main" id="{66B49C65-9D93-0940-A2D2-FDC728ABEBFC}"/>
              </a:ext>
            </a:extLst>
          </p:cNvPr>
          <p:cNvSpPr>
            <a:spLocks noGrp="1"/>
          </p:cNvSpPr>
          <p:nvPr>
            <p:ph type="title"/>
          </p:nvPr>
        </p:nvSpPr>
        <p:spPr>
          <a:xfrm>
            <a:off x="479425" y="312759"/>
            <a:ext cx="11233150" cy="512830"/>
          </a:xfrm>
        </p:spPr>
        <p:txBody>
          <a:bodyPr/>
          <a:lstStyle/>
          <a:p>
            <a:r>
              <a:rPr lang="en-US" sz="3200"/>
              <a:t>Software Layers Group Pre-configured Software Components</a:t>
            </a:r>
          </a:p>
        </p:txBody>
      </p:sp>
      <p:sp>
        <p:nvSpPr>
          <p:cNvPr id="4" name="Text Placeholder 3">
            <a:extLst>
              <a:ext uri="{FF2B5EF4-FFF2-40B4-BE49-F238E27FC236}">
                <a16:creationId xmlns:a16="http://schemas.microsoft.com/office/drawing/2014/main" id="{30D7E723-384B-4C01-AD05-AA23E9DE3B9E}"/>
              </a:ext>
            </a:extLst>
          </p:cNvPr>
          <p:cNvSpPr>
            <a:spLocks noGrp="1"/>
          </p:cNvSpPr>
          <p:nvPr>
            <p:ph type="body" sz="quarter" idx="13"/>
          </p:nvPr>
        </p:nvSpPr>
        <p:spPr>
          <a:xfrm>
            <a:off x="479425" y="683698"/>
            <a:ext cx="11233150" cy="344488"/>
          </a:xfrm>
        </p:spPr>
        <p:txBody>
          <a:bodyPr/>
          <a:lstStyle/>
          <a:p>
            <a:r>
              <a:rPr lang="en-US"/>
              <a:t>IoT for Cortex-M – reference examples for many evaluation kits</a:t>
            </a:r>
            <a:endParaRPr lang="en-GB"/>
          </a:p>
        </p:txBody>
      </p:sp>
      <p:sp>
        <p:nvSpPr>
          <p:cNvPr id="21" name="Rectangle 20">
            <a:extLst>
              <a:ext uri="{FF2B5EF4-FFF2-40B4-BE49-F238E27FC236}">
                <a16:creationId xmlns:a16="http://schemas.microsoft.com/office/drawing/2014/main" id="{55D6DD88-1FD7-4BA4-AB28-44E626DD2497}"/>
              </a:ext>
            </a:extLst>
          </p:cNvPr>
          <p:cNvSpPr/>
          <p:nvPr/>
        </p:nvSpPr>
        <p:spPr>
          <a:xfrm>
            <a:off x="580103" y="2940140"/>
            <a:ext cx="5142437" cy="1187998"/>
          </a:xfrm>
          <a:prstGeom prst="rect">
            <a:avLst/>
          </a:prstGeom>
          <a:solidFill>
            <a:schemeClr val="accent1">
              <a:lumMod val="40000"/>
              <a:lumOff val="60000"/>
              <a:alpha val="40000"/>
            </a:schemeClr>
          </a:solidFill>
          <a:ln w="9525" cap="flat" cmpd="sng" algn="ctr">
            <a:noFill/>
            <a:prstDash val="solid"/>
          </a:ln>
          <a:effectLst/>
        </p:spPr>
        <p:txBody>
          <a:bodyPr vert="vert270" lIns="36003" tIns="45723" rIns="91444" bIns="45723" rtlCol="0" anchor="t"/>
          <a:lstStyle/>
          <a:p>
            <a:pPr marL="0" marR="0" lvl="0" indent="0" algn="ctr" defTabSz="457210" rtl="0" eaLnBrk="1" fontAlgn="auto" latinLnBrk="0" hangingPunct="1">
              <a:lnSpc>
                <a:spcPts val="1700"/>
              </a:lnSpc>
              <a:spcBef>
                <a:spcPts val="0"/>
              </a:spcBef>
              <a:spcAft>
                <a:spcPts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mn-lt"/>
                <a:ea typeface="ＭＳ Ｐゴシック" panose="020B0600070205080204" pitchFamily="34" charset="-128"/>
                <a:cs typeface="+mn-cs"/>
              </a:rPr>
              <a:t>Board</a:t>
            </a:r>
            <a:br>
              <a:rPr kumimoji="0" lang="en-US" sz="1600" b="0" i="0" u="none" strike="noStrike" kern="0" cap="none" spc="0" normalizeH="0" baseline="0" noProof="0">
                <a:ln>
                  <a:noFill/>
                </a:ln>
                <a:solidFill>
                  <a:srgbClr val="000000"/>
                </a:solidFill>
                <a:effectLst/>
                <a:uLnTx/>
                <a:uFillTx/>
                <a:latin typeface="+mn-lt"/>
                <a:ea typeface="ＭＳ Ｐゴシック" panose="020B0600070205080204" pitchFamily="34" charset="-128"/>
                <a:cs typeface="+mn-cs"/>
              </a:rPr>
            </a:br>
            <a:r>
              <a:rPr kumimoji="0" lang="en-US" sz="1600" b="0" i="0" u="none" strike="noStrike" kern="0" cap="none" spc="0" normalizeH="0" baseline="0" noProof="0">
                <a:ln>
                  <a:noFill/>
                </a:ln>
                <a:solidFill>
                  <a:srgbClr val="000000"/>
                </a:solidFill>
                <a:effectLst/>
                <a:uLnTx/>
                <a:uFillTx/>
                <a:latin typeface="+mn-lt"/>
                <a:ea typeface="ＭＳ Ｐゴシック" panose="020B0600070205080204" pitchFamily="34" charset="-128"/>
                <a:cs typeface="+mn-cs"/>
              </a:rPr>
              <a:t>Layer</a:t>
            </a:r>
            <a:endParaRPr kumimoji="0" lang="en-GB" sz="1600" b="0" i="0" u="none" strike="noStrike" kern="0" cap="none" spc="0" normalizeH="0" baseline="0" noProof="0">
              <a:ln>
                <a:noFill/>
              </a:ln>
              <a:solidFill>
                <a:srgbClr val="000000"/>
              </a:solidFill>
              <a:effectLst/>
              <a:uLnTx/>
              <a:uFillTx/>
              <a:latin typeface="+mn-lt"/>
              <a:ea typeface="ＭＳ Ｐゴシック" panose="020B0600070205080204" pitchFamily="34" charset="-128"/>
              <a:cs typeface="+mn-cs"/>
            </a:endParaRPr>
          </a:p>
        </p:txBody>
      </p:sp>
      <p:sp>
        <p:nvSpPr>
          <p:cNvPr id="22" name="Rectangle 21">
            <a:extLst>
              <a:ext uri="{FF2B5EF4-FFF2-40B4-BE49-F238E27FC236}">
                <a16:creationId xmlns:a16="http://schemas.microsoft.com/office/drawing/2014/main" id="{625250BE-9572-402C-BAC5-3DB87DF2F7C0}"/>
              </a:ext>
            </a:extLst>
          </p:cNvPr>
          <p:cNvSpPr/>
          <p:nvPr/>
        </p:nvSpPr>
        <p:spPr>
          <a:xfrm>
            <a:off x="584200" y="4252722"/>
            <a:ext cx="6940188" cy="821881"/>
          </a:xfrm>
          <a:prstGeom prst="rect">
            <a:avLst/>
          </a:prstGeom>
          <a:solidFill>
            <a:srgbClr val="808082">
              <a:alpha val="40000"/>
            </a:srgbClr>
          </a:solidFill>
          <a:ln w="9525" cap="flat" cmpd="sng" algn="ctr">
            <a:noFill/>
            <a:prstDash val="solid"/>
          </a:ln>
          <a:effectLst/>
        </p:spPr>
        <p:txBody>
          <a:bodyPr vert="vert270" lIns="144007" tIns="45723" rIns="91444" bIns="45723" rtlCol="0" anchor="t"/>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GB" sz="1600" b="0" i="0" u="none" strike="noStrike" kern="0" cap="none" spc="0" normalizeH="0" baseline="0" noProof="0">
                <a:ln>
                  <a:noFill/>
                </a:ln>
                <a:solidFill>
                  <a:srgbClr val="000000"/>
                </a:solidFill>
                <a:effectLst/>
                <a:uLnTx/>
                <a:uFillTx/>
                <a:latin typeface="+mn-lt"/>
                <a:ea typeface="ＭＳ Ｐゴシック" panose="020B0600070205080204" pitchFamily="34" charset="-128"/>
                <a:cs typeface="+mn-cs"/>
              </a:rPr>
              <a:t>MCU</a:t>
            </a:r>
          </a:p>
        </p:txBody>
      </p:sp>
      <p:sp>
        <p:nvSpPr>
          <p:cNvPr id="27" name="Rectangle 26">
            <a:extLst>
              <a:ext uri="{FF2B5EF4-FFF2-40B4-BE49-F238E27FC236}">
                <a16:creationId xmlns:a16="http://schemas.microsoft.com/office/drawing/2014/main" id="{B5AA21C1-2259-49A4-81EC-B41EA89DA738}"/>
              </a:ext>
            </a:extLst>
          </p:cNvPr>
          <p:cNvSpPr/>
          <p:nvPr/>
        </p:nvSpPr>
        <p:spPr>
          <a:xfrm>
            <a:off x="3905434" y="5451181"/>
            <a:ext cx="1645920" cy="1167328"/>
          </a:xfrm>
          <a:prstGeom prst="rect">
            <a:avLst/>
          </a:prstGeom>
          <a:solidFill>
            <a:srgbClr val="58595B"/>
          </a:solidFill>
          <a:ln w="9525" cap="flat" cmpd="sng" algn="ctr">
            <a:noFill/>
            <a:prstDash val="solid"/>
          </a:ln>
          <a:effectLst/>
        </p:spPr>
        <p:txBody>
          <a:bodyPr lIns="91444" tIns="45723" rIns="91444" bIns="45723" numCol="1" rtlCol="0" anchor="t"/>
          <a:lstStyle/>
          <a:p>
            <a:pPr marL="0" marR="0" lvl="0" indent="0" algn="l"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Board</a:t>
            </a:r>
          </a:p>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LED</a:t>
            </a:r>
          </a:p>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Sensor inputs</a:t>
            </a:r>
          </a:p>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Display</a:t>
            </a:r>
          </a:p>
        </p:txBody>
      </p:sp>
      <p:sp>
        <p:nvSpPr>
          <p:cNvPr id="30" name="Down Arrow 26">
            <a:extLst>
              <a:ext uri="{FF2B5EF4-FFF2-40B4-BE49-F238E27FC236}">
                <a16:creationId xmlns:a16="http://schemas.microsoft.com/office/drawing/2014/main" id="{D6981AE9-5DF4-413F-9F55-F18CBA15AB85}"/>
              </a:ext>
            </a:extLst>
          </p:cNvPr>
          <p:cNvSpPr/>
          <p:nvPr/>
        </p:nvSpPr>
        <p:spPr>
          <a:xfrm>
            <a:off x="4148074" y="1639615"/>
            <a:ext cx="1160951" cy="3811570"/>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endParaRPr kumimoji="0" lang="en-GB" sz="1467"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sp>
        <p:nvSpPr>
          <p:cNvPr id="40" name="Rectangle 39">
            <a:extLst>
              <a:ext uri="{FF2B5EF4-FFF2-40B4-BE49-F238E27FC236}">
                <a16:creationId xmlns:a16="http://schemas.microsoft.com/office/drawing/2014/main" id="{E68A9320-69F2-4B09-9EC9-F66B43DA0FD1}"/>
              </a:ext>
            </a:extLst>
          </p:cNvPr>
          <p:cNvSpPr/>
          <p:nvPr/>
        </p:nvSpPr>
        <p:spPr>
          <a:xfrm>
            <a:off x="3919136" y="3009534"/>
            <a:ext cx="1645920" cy="445876"/>
          </a:xfrm>
          <a:prstGeom prst="rect">
            <a:avLst/>
          </a:prstGeom>
          <a:solidFill>
            <a:srgbClr val="4E5584"/>
          </a:solidFill>
          <a:ln w="9525" cap="flat" cmpd="sng" algn="ctr">
            <a:noFill/>
            <a:prstDash val="solid"/>
          </a:ln>
          <a:effectLst/>
        </p:spPr>
        <p:txBody>
          <a:bodyPr lIns="36003" tIns="45723" rIns="36003"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CMSIS-Driver-VIO</a:t>
            </a:r>
          </a:p>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3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Virtual I/O</a:t>
            </a:r>
          </a:p>
        </p:txBody>
      </p:sp>
      <p:sp>
        <p:nvSpPr>
          <p:cNvPr id="41" name="Rectangle 40">
            <a:extLst>
              <a:ext uri="{FF2B5EF4-FFF2-40B4-BE49-F238E27FC236}">
                <a16:creationId xmlns:a16="http://schemas.microsoft.com/office/drawing/2014/main" id="{A4F01639-7D0D-46C0-B57C-1A095CC940E5}"/>
              </a:ext>
            </a:extLst>
          </p:cNvPr>
          <p:cNvSpPr/>
          <p:nvPr/>
        </p:nvSpPr>
        <p:spPr>
          <a:xfrm>
            <a:off x="7524387" y="3000565"/>
            <a:ext cx="1645920" cy="445876"/>
          </a:xfrm>
          <a:prstGeom prst="rect">
            <a:avLst/>
          </a:prstGeom>
          <a:solidFill>
            <a:srgbClr val="4E5584"/>
          </a:solidFill>
          <a:ln w="9525" cap="flat" cmpd="sng" algn="ctr">
            <a:noFill/>
            <a:prstDash val="solid"/>
          </a:ln>
          <a:effectLst/>
        </p:spPr>
        <p:txBody>
          <a:bodyPr lIns="36003" tIns="45723" rIns="36003"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CMSIS-RTOS2</a:t>
            </a:r>
          </a:p>
        </p:txBody>
      </p:sp>
      <p:sp>
        <p:nvSpPr>
          <p:cNvPr id="35" name="Rectangle 34">
            <a:extLst>
              <a:ext uri="{FF2B5EF4-FFF2-40B4-BE49-F238E27FC236}">
                <a16:creationId xmlns:a16="http://schemas.microsoft.com/office/drawing/2014/main" id="{7A4F3A5B-12F3-433E-AC31-A6F9BE832221}"/>
              </a:ext>
            </a:extLst>
          </p:cNvPr>
          <p:cNvSpPr/>
          <p:nvPr/>
        </p:nvSpPr>
        <p:spPr>
          <a:xfrm>
            <a:off x="3926964" y="1347951"/>
            <a:ext cx="1659984" cy="610321"/>
          </a:xfrm>
          <a:prstGeom prst="rect">
            <a:avLst/>
          </a:prstGeom>
          <a:solidFill>
            <a:srgbClr val="128CAB">
              <a:alpha val="80000"/>
            </a:srgbClr>
          </a:soli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FFFFFF"/>
                </a:solidFill>
                <a:effectLst/>
                <a:uLnTx/>
                <a:uFillTx/>
                <a:latin typeface="+mn-lt"/>
                <a:ea typeface="ＭＳ Ｐゴシック" panose="020B0600070205080204" pitchFamily="34" charset="-128"/>
                <a:cs typeface="+mn-cs"/>
              </a:rPr>
              <a:t>Example Application Code</a:t>
            </a:r>
            <a:endParaRPr kumimoji="0" lang="en-GB" sz="1600" b="0" i="0" u="none" strike="noStrike" kern="0" cap="none" spc="0" normalizeH="0" baseline="0" noProof="0" dirty="0">
              <a:ln>
                <a:noFill/>
              </a:ln>
              <a:solidFill>
                <a:srgbClr val="FFFFFF"/>
              </a:solidFill>
              <a:effectLst/>
              <a:uLnTx/>
              <a:uFillTx/>
              <a:latin typeface="+mn-lt"/>
              <a:ea typeface="ＭＳ Ｐゴシック" panose="020B0600070205080204" pitchFamily="34" charset="-128"/>
              <a:cs typeface="+mn-cs"/>
            </a:endParaRPr>
          </a:p>
        </p:txBody>
      </p:sp>
      <p:sp>
        <p:nvSpPr>
          <p:cNvPr id="39" name="Rectangle 38">
            <a:extLst>
              <a:ext uri="{FF2B5EF4-FFF2-40B4-BE49-F238E27FC236}">
                <a16:creationId xmlns:a16="http://schemas.microsoft.com/office/drawing/2014/main" id="{753CD197-D1CC-4FBD-9594-AC59E6CDC8A8}"/>
              </a:ext>
            </a:extLst>
          </p:cNvPr>
          <p:cNvSpPr/>
          <p:nvPr/>
        </p:nvSpPr>
        <p:spPr>
          <a:xfrm rot="16200000">
            <a:off x="9374313" y="2256249"/>
            <a:ext cx="2715769" cy="2425171"/>
          </a:xfrm>
          <a:prstGeom prst="rect">
            <a:avLst/>
          </a:prstGeom>
          <a:solidFill>
            <a:schemeClr val="accent6">
              <a:lumMod val="40000"/>
              <a:lumOff val="6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prstClr val="white"/>
              </a:solidFill>
              <a:effectLst/>
              <a:uLnTx/>
              <a:uFillTx/>
              <a:ea typeface="+mn-ea"/>
              <a:cs typeface="+mn-cs"/>
            </a:endParaRPr>
          </a:p>
        </p:txBody>
      </p:sp>
      <p:sp>
        <p:nvSpPr>
          <p:cNvPr id="42" name="TextBox 41">
            <a:extLst>
              <a:ext uri="{FF2B5EF4-FFF2-40B4-BE49-F238E27FC236}">
                <a16:creationId xmlns:a16="http://schemas.microsoft.com/office/drawing/2014/main" id="{2F331FBC-B4AA-4EE8-8ADE-61EE96C87EE7}"/>
              </a:ext>
            </a:extLst>
          </p:cNvPr>
          <p:cNvSpPr txBox="1"/>
          <p:nvPr/>
        </p:nvSpPr>
        <p:spPr>
          <a:xfrm>
            <a:off x="9523844" y="2163035"/>
            <a:ext cx="2406935" cy="520142"/>
          </a:xfrm>
          <a:prstGeom prst="rect">
            <a:avLst/>
          </a:prstGeom>
          <a:noFill/>
        </p:spPr>
        <p:txBody>
          <a:bodyPr wrap="square" lIns="0" tIns="0" rIns="0" bIns="0" rtlCol="0" anchor="t">
            <a:spAutoFit/>
          </a:bodyPr>
          <a:lstStyle/>
          <a:p>
            <a:pPr algn="ctr" defTabSz="914126" eaLnBrk="1" hangingPunct="1">
              <a:lnSpc>
                <a:spcPct val="90000"/>
              </a:lnSpc>
              <a:spcBef>
                <a:spcPts val="0"/>
              </a:spcBef>
              <a:spcAft>
                <a:spcPts val="600"/>
              </a:spcAft>
              <a:defRPr/>
            </a:pPr>
            <a:r>
              <a:rPr kumimoji="0" lang="en-GB" sz="1600" b="0" i="0" u="none" strike="noStrike" kern="1200" cap="none" spc="0" normalizeH="0" baseline="0" noProof="0">
                <a:ln>
                  <a:noFill/>
                </a:ln>
                <a:solidFill>
                  <a:srgbClr val="333E48"/>
                </a:solidFill>
                <a:effectLst/>
                <a:uLnTx/>
                <a:uFillTx/>
                <a:latin typeface="+mn-lt"/>
                <a:ea typeface="ＭＳ Ｐゴシック"/>
                <a:cs typeface="+mn-cs"/>
              </a:rPr>
              <a:t>Trusted </a:t>
            </a:r>
            <a:r>
              <a:rPr lang="en-GB" sz="1600">
                <a:solidFill>
                  <a:srgbClr val="333E48"/>
                </a:solidFill>
                <a:latin typeface="+mn-lt"/>
                <a:ea typeface="ＭＳ Ｐゴシック"/>
              </a:rPr>
              <a:t>Firmware-M (TF-M)</a:t>
            </a:r>
            <a:endParaRPr lang="en-US" sz="1600">
              <a:solidFill>
                <a:srgbClr val="333E48"/>
              </a:solidFill>
              <a:latin typeface="+mn-lt"/>
              <a:ea typeface="ＭＳ Ｐゴシック"/>
            </a:endParaRPr>
          </a:p>
          <a:p>
            <a:pPr algn="ctr" defTabSz="914126">
              <a:lnSpc>
                <a:spcPct val="90000"/>
              </a:lnSpc>
              <a:spcBef>
                <a:spcPts val="0"/>
              </a:spcBef>
              <a:spcAft>
                <a:spcPts val="600"/>
              </a:spcAft>
              <a:defRPr/>
            </a:pPr>
            <a:r>
              <a:rPr lang="en-GB" sz="1600">
                <a:solidFill>
                  <a:srgbClr val="333E48"/>
                </a:solidFill>
                <a:latin typeface="+mn-lt"/>
                <a:ea typeface="ＭＳ Ｐゴシック"/>
              </a:rPr>
              <a:t>implements</a:t>
            </a:r>
            <a:r>
              <a:rPr kumimoji="0" lang="en-GB" sz="1600" b="0" i="0" u="none" strike="noStrike" kern="1200" cap="none" spc="0" normalizeH="0" baseline="0" noProof="0">
                <a:ln>
                  <a:noFill/>
                </a:ln>
                <a:solidFill>
                  <a:srgbClr val="333E48"/>
                </a:solidFill>
                <a:effectLst/>
                <a:uLnTx/>
                <a:uFillTx/>
                <a:latin typeface="+mn-lt"/>
                <a:ea typeface="ＭＳ Ｐゴシック"/>
                <a:cs typeface="+mn-cs"/>
              </a:rPr>
              <a:t> Security</a:t>
            </a:r>
            <a:endParaRPr lang="en-US" sz="1600" b="0" i="0" u="none" strike="noStrike" kern="1200" cap="none" spc="0" normalizeH="0" baseline="0" noProof="0">
              <a:ln>
                <a:noFill/>
              </a:ln>
              <a:solidFill>
                <a:srgbClr val="333E48"/>
              </a:solidFill>
              <a:effectLst/>
              <a:uLnTx/>
              <a:uFillTx/>
              <a:latin typeface="+mn-lt"/>
              <a:ea typeface="ＭＳ Ｐゴシック"/>
              <a:cs typeface="Calibri"/>
            </a:endParaRPr>
          </a:p>
        </p:txBody>
      </p:sp>
      <p:sp>
        <p:nvSpPr>
          <p:cNvPr id="43" name="Rectangle 42">
            <a:extLst>
              <a:ext uri="{FF2B5EF4-FFF2-40B4-BE49-F238E27FC236}">
                <a16:creationId xmlns:a16="http://schemas.microsoft.com/office/drawing/2014/main" id="{C35DC07A-006F-4A06-9ED6-E627D3375AF2}"/>
              </a:ext>
            </a:extLst>
          </p:cNvPr>
          <p:cNvSpPr/>
          <p:nvPr/>
        </p:nvSpPr>
        <p:spPr>
          <a:xfrm>
            <a:off x="9697292" y="3331378"/>
            <a:ext cx="2069727" cy="407754"/>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prstClr val="white"/>
                </a:solidFill>
                <a:effectLst/>
                <a:uLnTx/>
                <a:uFillTx/>
                <a:ea typeface="+mn-ea"/>
                <a:cs typeface="+mn-cs"/>
              </a:rPr>
              <a:t>Storage</a:t>
            </a:r>
          </a:p>
        </p:txBody>
      </p:sp>
      <p:sp>
        <p:nvSpPr>
          <p:cNvPr id="44" name="Rectangle 43">
            <a:extLst>
              <a:ext uri="{FF2B5EF4-FFF2-40B4-BE49-F238E27FC236}">
                <a16:creationId xmlns:a16="http://schemas.microsoft.com/office/drawing/2014/main" id="{B1E222C2-3A5F-4446-9B93-A300AEFBF790}"/>
              </a:ext>
            </a:extLst>
          </p:cNvPr>
          <p:cNvSpPr/>
          <p:nvPr/>
        </p:nvSpPr>
        <p:spPr>
          <a:xfrm>
            <a:off x="9697130" y="2842472"/>
            <a:ext cx="2069729" cy="407754"/>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prstClr val="white"/>
                </a:solidFill>
                <a:effectLst/>
                <a:uLnTx/>
                <a:uFillTx/>
                <a:ea typeface="+mn-ea"/>
                <a:cs typeface="+mn-cs"/>
              </a:rPr>
              <a:t>Crypto</a:t>
            </a:r>
          </a:p>
        </p:txBody>
      </p:sp>
      <p:sp>
        <p:nvSpPr>
          <p:cNvPr id="45" name="Rectangle 44">
            <a:extLst>
              <a:ext uri="{FF2B5EF4-FFF2-40B4-BE49-F238E27FC236}">
                <a16:creationId xmlns:a16="http://schemas.microsoft.com/office/drawing/2014/main" id="{7A0F3903-7CAB-4B03-8AD4-751A3FF804B7}"/>
              </a:ext>
            </a:extLst>
          </p:cNvPr>
          <p:cNvSpPr/>
          <p:nvPr/>
        </p:nvSpPr>
        <p:spPr>
          <a:xfrm>
            <a:off x="9687827" y="3811732"/>
            <a:ext cx="2069726" cy="407754"/>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prstClr val="white"/>
                </a:solidFill>
                <a:effectLst/>
                <a:uLnTx/>
                <a:uFillTx/>
                <a:ea typeface="+mn-ea"/>
                <a:cs typeface="+mn-cs"/>
              </a:rPr>
              <a:t>Attestation</a:t>
            </a:r>
          </a:p>
        </p:txBody>
      </p:sp>
      <p:cxnSp>
        <p:nvCxnSpPr>
          <p:cNvPr id="46" name="Straight Connector 45">
            <a:extLst>
              <a:ext uri="{FF2B5EF4-FFF2-40B4-BE49-F238E27FC236}">
                <a16:creationId xmlns:a16="http://schemas.microsoft.com/office/drawing/2014/main" id="{0DC64ACC-FD66-47E2-BEED-E0C56248FD8E}"/>
              </a:ext>
            </a:extLst>
          </p:cNvPr>
          <p:cNvCxnSpPr>
            <a:cxnSpLocks/>
          </p:cNvCxnSpPr>
          <p:nvPr/>
        </p:nvCxnSpPr>
        <p:spPr>
          <a:xfrm>
            <a:off x="9397312" y="1485900"/>
            <a:ext cx="0" cy="3619500"/>
          </a:xfrm>
          <a:prstGeom prst="line">
            <a:avLst/>
          </a:prstGeom>
          <a:ln w="31750">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47" name="Rectangle 46">
            <a:extLst>
              <a:ext uri="{FF2B5EF4-FFF2-40B4-BE49-F238E27FC236}">
                <a16:creationId xmlns:a16="http://schemas.microsoft.com/office/drawing/2014/main" id="{1927755F-4B8E-4B6D-842E-9AAA27EF9B2E}"/>
              </a:ext>
            </a:extLst>
          </p:cNvPr>
          <p:cNvSpPr/>
          <p:nvPr/>
        </p:nvSpPr>
        <p:spPr>
          <a:xfrm>
            <a:off x="9684779" y="4302460"/>
            <a:ext cx="2069726" cy="407754"/>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prstClr val="white"/>
                </a:solidFill>
                <a:effectLst/>
                <a:uLnTx/>
                <a:uFillTx/>
                <a:ea typeface="+mn-ea"/>
                <a:cs typeface="+mn-cs"/>
              </a:rPr>
              <a:t>Secure Boot</a:t>
            </a:r>
          </a:p>
        </p:txBody>
      </p:sp>
      <p:sp>
        <p:nvSpPr>
          <p:cNvPr id="38" name="Right Brace 37">
            <a:extLst>
              <a:ext uri="{FF2B5EF4-FFF2-40B4-BE49-F238E27FC236}">
                <a16:creationId xmlns:a16="http://schemas.microsoft.com/office/drawing/2014/main" id="{CCD7AC10-3263-4A71-9152-DCE894863E92}"/>
              </a:ext>
            </a:extLst>
          </p:cNvPr>
          <p:cNvSpPr/>
          <p:nvPr/>
        </p:nvSpPr>
        <p:spPr>
          <a:xfrm rot="16200000">
            <a:off x="10563499" y="765012"/>
            <a:ext cx="341088" cy="2421484"/>
          </a:xfrm>
          <a:prstGeom prst="rightBrace">
            <a:avLst>
              <a:gd name="adj1" fmla="val 79894"/>
              <a:gd name="adj2" fmla="val 50784"/>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000"/>
          </a:p>
        </p:txBody>
      </p:sp>
      <p:sp>
        <p:nvSpPr>
          <p:cNvPr id="48" name="TextBox 47">
            <a:extLst>
              <a:ext uri="{FF2B5EF4-FFF2-40B4-BE49-F238E27FC236}">
                <a16:creationId xmlns:a16="http://schemas.microsoft.com/office/drawing/2014/main" id="{0D1D4D40-5171-4513-8434-8B578C3DADB7}"/>
              </a:ext>
            </a:extLst>
          </p:cNvPr>
          <p:cNvSpPr txBox="1"/>
          <p:nvPr/>
        </p:nvSpPr>
        <p:spPr>
          <a:xfrm>
            <a:off x="9549245" y="1462769"/>
            <a:ext cx="2235200" cy="249299"/>
          </a:xfrm>
          <a:prstGeom prst="rect">
            <a:avLst/>
          </a:prstGeom>
          <a:noFill/>
        </p:spPr>
        <p:txBody>
          <a:bodyPr wrap="square" lIns="0" tIns="0" rIns="0" bIns="0" rtlCol="0">
            <a:spAutoFit/>
          </a:bodyPr>
          <a:lstStyle/>
          <a:p>
            <a:pPr algn="ctr" defTabSz="914126" eaLnBrk="1" hangingPunct="1">
              <a:lnSpc>
                <a:spcPct val="90000"/>
              </a:lnSpc>
              <a:spcBef>
                <a:spcPts val="0"/>
              </a:spcBef>
              <a:spcAft>
                <a:spcPts val="600"/>
              </a:spcAft>
            </a:pPr>
            <a:r>
              <a:rPr lang="en-GB" err="1">
                <a:solidFill>
                  <a:schemeClr val="tx2"/>
                </a:solidFill>
                <a:latin typeface="+mn-lt"/>
                <a:ea typeface="+mn-ea"/>
              </a:rPr>
              <a:t>TrustZone</a:t>
            </a:r>
            <a:r>
              <a:rPr lang="en-GB">
                <a:solidFill>
                  <a:schemeClr val="tx2"/>
                </a:solidFill>
                <a:latin typeface="+mn-lt"/>
                <a:ea typeface="+mn-ea"/>
              </a:rPr>
              <a:t> Security</a:t>
            </a:r>
            <a:endParaRPr lang="en-US">
              <a:solidFill>
                <a:schemeClr val="tx2"/>
              </a:solidFill>
              <a:latin typeface="+mn-lt"/>
              <a:ea typeface="+mn-ea"/>
            </a:endParaRPr>
          </a:p>
        </p:txBody>
      </p:sp>
      <p:sp>
        <p:nvSpPr>
          <p:cNvPr id="53" name="Rectangle 52">
            <a:extLst>
              <a:ext uri="{FF2B5EF4-FFF2-40B4-BE49-F238E27FC236}">
                <a16:creationId xmlns:a16="http://schemas.microsoft.com/office/drawing/2014/main" id="{E4776C67-AD7C-4F51-942A-8BD54C4E6887}"/>
              </a:ext>
            </a:extLst>
          </p:cNvPr>
          <p:cNvSpPr/>
          <p:nvPr/>
        </p:nvSpPr>
        <p:spPr>
          <a:xfrm>
            <a:off x="7516073" y="3583382"/>
            <a:ext cx="1650489" cy="445876"/>
          </a:xfrm>
          <a:prstGeom prst="rect">
            <a:avLst/>
          </a:prstGeom>
          <a:solidFill>
            <a:schemeClr val="accent5">
              <a:lumMod val="75000"/>
            </a:schemeClr>
          </a:soli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err="1">
                <a:ln>
                  <a:noFill/>
                </a:ln>
                <a:solidFill>
                  <a:srgbClr val="FFFFFF"/>
                </a:solidFill>
                <a:effectLst/>
                <a:uLnTx/>
                <a:uFillTx/>
                <a:latin typeface="+mn-lt"/>
                <a:ea typeface="ＭＳ Ｐゴシック" panose="020B0600070205080204" pitchFamily="34" charset="-128"/>
                <a:cs typeface="+mn-cs"/>
              </a:rPr>
              <a:t>FreeRTOS</a:t>
            </a:r>
            <a:r>
              <a:rPr kumimoji="0" lang="en-US" sz="1600" b="0" i="0" u="none" strike="noStrike" kern="0" cap="none" spc="0" normalizeH="0" baseline="0" noProof="0" dirty="0">
                <a:ln>
                  <a:noFill/>
                </a:ln>
                <a:solidFill>
                  <a:srgbClr val="FFFFFF"/>
                </a:solidFill>
                <a:effectLst/>
                <a:uLnTx/>
                <a:uFillTx/>
                <a:latin typeface="+mn-lt"/>
                <a:ea typeface="ＭＳ Ｐゴシック" panose="020B0600070205080204" pitchFamily="34" charset="-128"/>
                <a:cs typeface="+mn-cs"/>
              </a:rPr>
              <a:t>, RTX, </a:t>
            </a:r>
            <a:r>
              <a:rPr kumimoji="0" lang="en-US" sz="1100" b="0" i="0" u="none" strike="noStrike" kern="0" cap="none" spc="0" normalizeH="0" baseline="0" noProof="0" dirty="0">
                <a:ln>
                  <a:noFill/>
                </a:ln>
                <a:solidFill>
                  <a:srgbClr val="FFFFFF"/>
                </a:solidFill>
                <a:effectLst/>
                <a:uLnTx/>
                <a:uFillTx/>
                <a:latin typeface="+mn-lt"/>
                <a:ea typeface="ＭＳ Ｐゴシック" panose="020B0600070205080204" pitchFamily="34" charset="-128"/>
                <a:cs typeface="+mn-cs"/>
              </a:rPr>
              <a:t>…</a:t>
            </a:r>
          </a:p>
        </p:txBody>
      </p:sp>
      <p:sp>
        <p:nvSpPr>
          <p:cNvPr id="59" name="Rectangle 58">
            <a:extLst>
              <a:ext uri="{FF2B5EF4-FFF2-40B4-BE49-F238E27FC236}">
                <a16:creationId xmlns:a16="http://schemas.microsoft.com/office/drawing/2014/main" id="{15D0AF1A-D23A-4240-B5E3-2FEA3A4CFA96}"/>
              </a:ext>
            </a:extLst>
          </p:cNvPr>
          <p:cNvSpPr/>
          <p:nvPr/>
        </p:nvSpPr>
        <p:spPr>
          <a:xfrm>
            <a:off x="1234083" y="5451181"/>
            <a:ext cx="1645920" cy="1167328"/>
          </a:xfrm>
          <a:prstGeom prst="rect">
            <a:avLst/>
          </a:prstGeom>
          <a:solidFill>
            <a:srgbClr val="58595B"/>
          </a:solidFill>
          <a:ln w="9525" cap="flat" cmpd="sng" algn="ctr">
            <a:noFill/>
            <a:prstDash val="solid"/>
          </a:ln>
          <a:effectLst/>
        </p:spPr>
        <p:txBody>
          <a:bodyPr lIns="91444" tIns="45723" rIns="91444" bIns="45723" rtlCol="0" anchor="t"/>
          <a:lstStyle/>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SPI</a:t>
            </a:r>
          </a:p>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I2C</a:t>
            </a:r>
          </a:p>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USART</a:t>
            </a:r>
          </a:p>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err="1">
                <a:ln>
                  <a:noFill/>
                </a:ln>
                <a:solidFill>
                  <a:srgbClr val="FFFFFF"/>
                </a:solidFill>
                <a:effectLst/>
                <a:uLnTx/>
                <a:uFillTx/>
                <a:latin typeface="+mn-lt"/>
                <a:ea typeface="ＭＳ Ｐゴシック" panose="020B0600070205080204" pitchFamily="34" charset="-128"/>
                <a:cs typeface="+mn-cs"/>
              </a:rPr>
              <a:t>WiFi</a:t>
            </a:r>
            <a:br>
              <a:rPr kumimoji="0" lang="en-US" sz="12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br>
            <a:endParaRPr kumimoji="0" lang="en-US" sz="12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sp>
        <p:nvSpPr>
          <p:cNvPr id="60" name="Down Arrow 23">
            <a:extLst>
              <a:ext uri="{FF2B5EF4-FFF2-40B4-BE49-F238E27FC236}">
                <a16:creationId xmlns:a16="http://schemas.microsoft.com/office/drawing/2014/main" id="{3713E8F0-69F7-4A10-AB71-F7212563F60F}"/>
              </a:ext>
            </a:extLst>
          </p:cNvPr>
          <p:cNvSpPr/>
          <p:nvPr/>
        </p:nvSpPr>
        <p:spPr>
          <a:xfrm>
            <a:off x="1460005" y="1631731"/>
            <a:ext cx="1160951" cy="3819451"/>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endParaRPr kumimoji="0" lang="en-GB" sz="1467"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sp>
        <p:nvSpPr>
          <p:cNvPr id="61" name="Rectangle 60">
            <a:extLst>
              <a:ext uri="{FF2B5EF4-FFF2-40B4-BE49-F238E27FC236}">
                <a16:creationId xmlns:a16="http://schemas.microsoft.com/office/drawing/2014/main" id="{A474B3E5-2D4B-40B4-B5D7-0977465B1959}"/>
              </a:ext>
            </a:extLst>
          </p:cNvPr>
          <p:cNvSpPr/>
          <p:nvPr/>
        </p:nvSpPr>
        <p:spPr>
          <a:xfrm>
            <a:off x="1246628" y="3008151"/>
            <a:ext cx="1645920" cy="445876"/>
          </a:xfrm>
          <a:prstGeom prst="rect">
            <a:avLst/>
          </a:prstGeom>
          <a:solidFill>
            <a:srgbClr val="4E5584"/>
          </a:solidFill>
          <a:ln w="9525" cap="flat" cmpd="sng" algn="ctr">
            <a:noFill/>
            <a:prstDash val="solid"/>
          </a:ln>
          <a:effectLst/>
        </p:spPr>
        <p:txBody>
          <a:bodyPr lIns="36003" tIns="45723" rIns="36003"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CMSIS-Driver</a:t>
            </a:r>
          </a:p>
          <a:p>
            <a:pPr marL="0" marR="0" lvl="0" indent="0" algn="ctr" defTabSz="457210" rtl="0" eaLnBrk="1" fontAlgn="auto" latinLnBrk="0" hangingPunct="1">
              <a:lnSpc>
                <a:spcPct val="100000"/>
              </a:lnSpc>
              <a:spcBef>
                <a:spcPts val="0"/>
              </a:spcBef>
              <a:spcAft>
                <a:spcPts val="0"/>
              </a:spcAft>
              <a:buClrTx/>
              <a:buSzTx/>
              <a:buFontTx/>
              <a:buNone/>
              <a:tabLst/>
              <a:defRPr/>
            </a:pPr>
            <a:r>
              <a:rPr lang="en-US" sz="1300" kern="0">
                <a:solidFill>
                  <a:srgbClr val="FFFFFF"/>
                </a:solidFill>
                <a:latin typeface="+mn-lt"/>
              </a:rPr>
              <a:t>SPI, UART, (Ethernet)</a:t>
            </a:r>
            <a:endParaRPr kumimoji="0" lang="en-US" sz="13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sp>
        <p:nvSpPr>
          <p:cNvPr id="62" name="Rectangle 61">
            <a:extLst>
              <a:ext uri="{FF2B5EF4-FFF2-40B4-BE49-F238E27FC236}">
                <a16:creationId xmlns:a16="http://schemas.microsoft.com/office/drawing/2014/main" id="{DAA024B8-9479-4487-8E6B-CDC493B8AE2B}"/>
              </a:ext>
            </a:extLst>
          </p:cNvPr>
          <p:cNvSpPr/>
          <p:nvPr/>
        </p:nvSpPr>
        <p:spPr>
          <a:xfrm>
            <a:off x="1238020" y="1351370"/>
            <a:ext cx="1663262" cy="608484"/>
          </a:xfrm>
          <a:prstGeom prst="rect">
            <a:avLst/>
          </a:prstGeom>
          <a:solidFill>
            <a:srgbClr val="00958B"/>
          </a:soli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Cloud Connector</a:t>
            </a:r>
            <a:b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br>
            <a:r>
              <a:rPr kumimoji="0" lang="en-US" sz="11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 Security</a:t>
            </a:r>
          </a:p>
        </p:txBody>
      </p:sp>
      <p:sp>
        <p:nvSpPr>
          <p:cNvPr id="63" name="Rectangle 62">
            <a:extLst>
              <a:ext uri="{FF2B5EF4-FFF2-40B4-BE49-F238E27FC236}">
                <a16:creationId xmlns:a16="http://schemas.microsoft.com/office/drawing/2014/main" id="{8C0AA59E-D4DA-4341-ADC1-325DECB83E09}"/>
              </a:ext>
            </a:extLst>
          </p:cNvPr>
          <p:cNvSpPr/>
          <p:nvPr/>
        </p:nvSpPr>
        <p:spPr>
          <a:xfrm>
            <a:off x="1229764" y="2165605"/>
            <a:ext cx="1645920" cy="624227"/>
          </a:xfrm>
          <a:prstGeom prst="rect">
            <a:avLst/>
          </a:prstGeom>
          <a:solidFill>
            <a:schemeClr val="accent3">
              <a:lumMod val="75000"/>
            </a:schemeClr>
          </a:soli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IoT Socket</a:t>
            </a:r>
            <a:br>
              <a:rPr kumimoji="0" lang="en-US" sz="14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br>
            <a:r>
              <a:rPr kumimoji="0" lang="en-US" sz="11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 Communication Stack</a:t>
            </a:r>
            <a:endParaRPr kumimoji="0" lang="en-US" sz="14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sp>
        <p:nvSpPr>
          <p:cNvPr id="32" name="Rectangle 31">
            <a:extLst>
              <a:ext uri="{FF2B5EF4-FFF2-40B4-BE49-F238E27FC236}">
                <a16:creationId xmlns:a16="http://schemas.microsoft.com/office/drawing/2014/main" id="{DAE774E6-04AA-4E5C-94DB-2B2CE295B15E}"/>
              </a:ext>
            </a:extLst>
          </p:cNvPr>
          <p:cNvSpPr/>
          <p:nvPr/>
        </p:nvSpPr>
        <p:spPr>
          <a:xfrm>
            <a:off x="1239716" y="4341093"/>
            <a:ext cx="4311638" cy="624227"/>
          </a:xfrm>
          <a:prstGeom prst="rect">
            <a:avLst/>
          </a:prstGeom>
          <a:solidFill>
            <a:srgbClr val="808082"/>
          </a:soli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Peripherals covered by real</a:t>
            </a:r>
            <a:b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b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CMSIS-Driver or VIO</a:t>
            </a:r>
            <a:r>
              <a:rPr lang="en-US" sz="1600" kern="0">
                <a:solidFill>
                  <a:srgbClr val="FFFFFF"/>
                </a:solidFill>
                <a:latin typeface="+mn-lt"/>
              </a:rPr>
              <a:t> </a:t>
            </a: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(Virtual I/O)</a:t>
            </a:r>
            <a:endParaRPr kumimoji="0" lang="en-GB"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grpSp>
        <p:nvGrpSpPr>
          <p:cNvPr id="6" name="Group 5">
            <a:extLst>
              <a:ext uri="{FF2B5EF4-FFF2-40B4-BE49-F238E27FC236}">
                <a16:creationId xmlns:a16="http://schemas.microsoft.com/office/drawing/2014/main" id="{2FC5C185-53B2-4398-B8AB-B5784808EF2D}"/>
              </a:ext>
            </a:extLst>
          </p:cNvPr>
          <p:cNvGrpSpPr/>
          <p:nvPr/>
        </p:nvGrpSpPr>
        <p:grpSpPr>
          <a:xfrm>
            <a:off x="5722540" y="1366345"/>
            <a:ext cx="3513084" cy="5252164"/>
            <a:chOff x="4858406" y="1366345"/>
            <a:chExt cx="3513084" cy="5252164"/>
          </a:xfrm>
        </p:grpSpPr>
        <p:sp>
          <p:nvSpPr>
            <p:cNvPr id="26" name="Rectangle 25">
              <a:extLst>
                <a:ext uri="{FF2B5EF4-FFF2-40B4-BE49-F238E27FC236}">
                  <a16:creationId xmlns:a16="http://schemas.microsoft.com/office/drawing/2014/main" id="{66B4BDEB-A29A-43AB-BCB8-160B10478CB6}"/>
                </a:ext>
              </a:extLst>
            </p:cNvPr>
            <p:cNvSpPr/>
            <p:nvPr/>
          </p:nvSpPr>
          <p:spPr>
            <a:xfrm>
              <a:off x="4885928" y="5451181"/>
              <a:ext cx="1645920" cy="1167328"/>
            </a:xfrm>
            <a:prstGeom prst="rect">
              <a:avLst/>
            </a:prstGeom>
            <a:solidFill>
              <a:srgbClr val="58595B"/>
            </a:solidFill>
            <a:ln w="9525" cap="flat" cmpd="sng" algn="ctr">
              <a:noFill/>
              <a:prstDash val="solid"/>
            </a:ln>
            <a:effectLst/>
          </p:spPr>
          <p:txBody>
            <a:bodyPr lIns="91444" tIns="45723" rIns="91444" bIns="45723" rtlCol="0" anchor="t"/>
            <a:lstStyle/>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Timers</a:t>
              </a:r>
            </a:p>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de-DE"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Analog</a:t>
              </a:r>
            </a:p>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de-DE"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a:t>
              </a:r>
            </a:p>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2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sp>
          <p:nvSpPr>
            <p:cNvPr id="33" name="Down Arrow 28">
              <a:extLst>
                <a:ext uri="{FF2B5EF4-FFF2-40B4-BE49-F238E27FC236}">
                  <a16:creationId xmlns:a16="http://schemas.microsoft.com/office/drawing/2014/main" id="{0CA77243-2CE9-4FEA-94E0-244BC67E78BD}"/>
                </a:ext>
              </a:extLst>
            </p:cNvPr>
            <p:cNvSpPr/>
            <p:nvPr/>
          </p:nvSpPr>
          <p:spPr>
            <a:xfrm>
              <a:off x="5184209" y="1931276"/>
              <a:ext cx="1160951" cy="3519906"/>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endParaRPr kumimoji="0" lang="en-GB" sz="1467"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sp>
          <p:nvSpPr>
            <p:cNvPr id="51" name="Down Arrow 28">
              <a:extLst>
                <a:ext uri="{FF2B5EF4-FFF2-40B4-BE49-F238E27FC236}">
                  <a16:creationId xmlns:a16="http://schemas.microsoft.com/office/drawing/2014/main" id="{0229FC88-DE50-4447-A2FA-BD10625282A3}"/>
                </a:ext>
              </a:extLst>
            </p:cNvPr>
            <p:cNvSpPr/>
            <p:nvPr/>
          </p:nvSpPr>
          <p:spPr>
            <a:xfrm>
              <a:off x="6921043" y="1931275"/>
              <a:ext cx="1160951" cy="1079939"/>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endParaRPr kumimoji="0" lang="en-GB" sz="1467"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sp>
          <p:nvSpPr>
            <p:cNvPr id="50" name="Rectangle 49">
              <a:extLst>
                <a:ext uri="{FF2B5EF4-FFF2-40B4-BE49-F238E27FC236}">
                  <a16:creationId xmlns:a16="http://schemas.microsoft.com/office/drawing/2014/main" id="{C8739E8A-1DB7-4AF4-B4F0-74A10E553C26}"/>
                </a:ext>
              </a:extLst>
            </p:cNvPr>
            <p:cNvSpPr/>
            <p:nvPr/>
          </p:nvSpPr>
          <p:spPr>
            <a:xfrm>
              <a:off x="4858406" y="1366345"/>
              <a:ext cx="3513084" cy="572814"/>
            </a:xfrm>
            <a:prstGeom prst="rect">
              <a:avLst/>
            </a:prstGeom>
            <a:solidFill>
              <a:schemeClr val="accent2">
                <a:lumMod val="10000"/>
                <a:lumOff val="90000"/>
                <a:alpha val="80000"/>
              </a:schemeClr>
            </a:solidFill>
            <a:ln w="28575" cap="flat" cmpd="sng" algn="ctr">
              <a:solidFill>
                <a:schemeClr val="tx1"/>
              </a:solidFill>
              <a:prstDash val="dash"/>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chemeClr val="accent2"/>
                  </a:solidFill>
                  <a:effectLst/>
                  <a:uLnTx/>
                  <a:uFillTx/>
                  <a:latin typeface="+mn-lt"/>
                  <a:ea typeface="ＭＳ Ｐゴシック" panose="020B0600070205080204" pitchFamily="34" charset="-128"/>
                  <a:cs typeface="+mn-cs"/>
                </a:rPr>
                <a:t>User Code</a:t>
              </a:r>
              <a:endParaRPr kumimoji="0" lang="en-GB" sz="1600" b="0" i="0" u="none" strike="noStrike" kern="0" cap="none" spc="0" normalizeH="0" baseline="0" noProof="0">
                <a:ln>
                  <a:noFill/>
                </a:ln>
                <a:solidFill>
                  <a:schemeClr val="accent2"/>
                </a:solidFill>
                <a:effectLst/>
                <a:uLnTx/>
                <a:uFillTx/>
                <a:latin typeface="+mn-lt"/>
                <a:ea typeface="ＭＳ Ｐゴシック" panose="020B0600070205080204" pitchFamily="34" charset="-128"/>
                <a:cs typeface="+mn-cs"/>
              </a:endParaRPr>
            </a:p>
          </p:txBody>
        </p:sp>
        <p:sp>
          <p:nvSpPr>
            <p:cNvPr id="34" name="Rectangle 33">
              <a:extLst>
                <a:ext uri="{FF2B5EF4-FFF2-40B4-BE49-F238E27FC236}">
                  <a16:creationId xmlns:a16="http://schemas.microsoft.com/office/drawing/2014/main" id="{2786D91C-8AE2-4BDE-9464-FC713C07BEF5}"/>
                </a:ext>
              </a:extLst>
            </p:cNvPr>
            <p:cNvSpPr/>
            <p:nvPr/>
          </p:nvSpPr>
          <p:spPr>
            <a:xfrm>
              <a:off x="4895759" y="4341093"/>
              <a:ext cx="1645920" cy="624227"/>
            </a:xfrm>
            <a:prstGeom prst="rect">
              <a:avLst/>
            </a:prstGeom>
            <a:solidFill>
              <a:srgbClr val="808082"/>
            </a:soli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Specialized Peripherals</a:t>
              </a:r>
              <a:endParaRPr kumimoji="0" lang="en-GB"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grpSp>
      <p:sp>
        <p:nvSpPr>
          <p:cNvPr id="37" name="Rectangle 36">
            <a:extLst>
              <a:ext uri="{FF2B5EF4-FFF2-40B4-BE49-F238E27FC236}">
                <a16:creationId xmlns:a16="http://schemas.microsoft.com/office/drawing/2014/main" id="{4E0ECBB6-0410-4BC5-8E16-7015795DF03F}"/>
              </a:ext>
            </a:extLst>
          </p:cNvPr>
          <p:cNvSpPr/>
          <p:nvPr/>
        </p:nvSpPr>
        <p:spPr>
          <a:xfrm>
            <a:off x="1239715" y="3592823"/>
            <a:ext cx="4311639" cy="445876"/>
          </a:xfrm>
          <a:prstGeom prst="rect">
            <a:avLst/>
          </a:prstGeom>
          <a:solidFill>
            <a:srgbClr val="F68A33"/>
          </a:soli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Device SDK </a:t>
            </a:r>
            <a:r>
              <a:rPr lang="en-US" sz="1600" kern="0">
                <a:solidFill>
                  <a:srgbClr val="FFFFFF"/>
                </a:solidFill>
                <a:latin typeface="+mn-lt"/>
              </a:rPr>
              <a:t>with c</a:t>
            </a:r>
            <a:r>
              <a:rPr kumimoji="0" lang="en-US" sz="1600" b="0" i="0" u="none" strike="noStrike" kern="0" cap="none" spc="0" normalizeH="0" baseline="0" noProof="0" err="1">
                <a:ln>
                  <a:noFill/>
                </a:ln>
                <a:solidFill>
                  <a:srgbClr val="FFFFFF"/>
                </a:solidFill>
                <a:effectLst/>
                <a:uLnTx/>
                <a:uFillTx/>
                <a:latin typeface="+mn-lt"/>
                <a:ea typeface="ＭＳ Ｐゴシック" panose="020B0600070205080204" pitchFamily="34" charset="-128"/>
                <a:cs typeface="+mn-cs"/>
              </a:rPr>
              <a:t>onfiguration</a:t>
            </a:r>
            <a:endPar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sp>
        <p:nvSpPr>
          <p:cNvPr id="49" name="Rectangle 48">
            <a:extLst>
              <a:ext uri="{FF2B5EF4-FFF2-40B4-BE49-F238E27FC236}">
                <a16:creationId xmlns:a16="http://schemas.microsoft.com/office/drawing/2014/main" id="{A013C7E0-2F0B-4D88-A2A8-4BDF55C17047}"/>
              </a:ext>
            </a:extLst>
          </p:cNvPr>
          <p:cNvSpPr/>
          <p:nvPr/>
        </p:nvSpPr>
        <p:spPr>
          <a:xfrm>
            <a:off x="3117945" y="2091913"/>
            <a:ext cx="1284857" cy="743952"/>
          </a:xfrm>
          <a:prstGeom prst="rect">
            <a:avLst/>
          </a:prstGeom>
          <a:solidFill>
            <a:schemeClr val="accent3">
              <a:lumMod val="60000"/>
              <a:lumOff val="40000"/>
              <a:alpha val="20000"/>
            </a:schemeClr>
          </a:solidFill>
          <a:ln w="9525" cap="flat" cmpd="sng" algn="ctr">
            <a:noFill/>
            <a:prstDash val="solid"/>
          </a:ln>
          <a:effectLst/>
        </p:spPr>
        <p:txBody>
          <a:bodyPr vert="vert270" lIns="36003" tIns="45723" rIns="91444" bIns="45723" rtlCol="0" anchor="t"/>
          <a:lstStyle/>
          <a:p>
            <a:pPr marL="0" marR="0" lvl="0" indent="0" algn="ctr" defTabSz="457210" rtl="0" eaLnBrk="1" fontAlgn="auto" latinLnBrk="0" hangingPunct="1">
              <a:lnSpc>
                <a:spcPts val="1700"/>
              </a:lnSpc>
              <a:spcBef>
                <a:spcPts val="0"/>
              </a:spcBef>
              <a:spcAft>
                <a:spcPts val="0"/>
              </a:spcAft>
              <a:buClrTx/>
              <a:buSzTx/>
              <a:buFontTx/>
              <a:buNone/>
              <a:tabLst/>
              <a:defRPr/>
            </a:pPr>
            <a:r>
              <a:rPr lang="en-US" sz="1600" kern="0" dirty="0">
                <a:solidFill>
                  <a:srgbClr val="000000"/>
                </a:solidFill>
                <a:latin typeface="+mn-lt"/>
              </a:rPr>
              <a:t>Module</a:t>
            </a:r>
            <a:br>
              <a:rPr kumimoji="0" lang="en-US" sz="1600" b="0" i="0" u="none" strike="noStrike" kern="0" cap="none" spc="0" normalizeH="0" baseline="0" noProof="0" dirty="0">
                <a:ln>
                  <a:noFill/>
                </a:ln>
                <a:solidFill>
                  <a:srgbClr val="000000"/>
                </a:solidFill>
                <a:effectLst/>
                <a:uLnTx/>
                <a:uFillTx/>
                <a:latin typeface="+mn-lt"/>
                <a:ea typeface="ＭＳ Ｐゴシック" panose="020B0600070205080204" pitchFamily="34" charset="-128"/>
                <a:cs typeface="+mn-cs"/>
              </a:rPr>
            </a:br>
            <a:r>
              <a:rPr kumimoji="0" lang="en-US" sz="1600" b="0" i="0" u="none" strike="noStrike" kern="0" cap="none" spc="0" normalizeH="0" baseline="0" noProof="0" dirty="0">
                <a:ln>
                  <a:noFill/>
                </a:ln>
                <a:solidFill>
                  <a:srgbClr val="000000"/>
                </a:solidFill>
                <a:effectLst/>
                <a:uLnTx/>
                <a:uFillTx/>
                <a:latin typeface="+mn-lt"/>
                <a:ea typeface="ＭＳ Ｐゴシック" panose="020B0600070205080204" pitchFamily="34" charset="-128"/>
                <a:cs typeface="+mn-cs"/>
              </a:rPr>
              <a:t>Layer</a:t>
            </a:r>
            <a:endParaRPr kumimoji="0" lang="en-GB" sz="1600" b="0" i="0" u="none" strike="noStrike" kern="0" cap="none" spc="0" normalizeH="0" baseline="0" noProof="0" dirty="0">
              <a:ln>
                <a:noFill/>
              </a:ln>
              <a:solidFill>
                <a:srgbClr val="000000"/>
              </a:solidFill>
              <a:effectLst/>
              <a:uLnTx/>
              <a:uFillTx/>
              <a:latin typeface="+mn-lt"/>
              <a:ea typeface="ＭＳ Ｐゴシック" panose="020B0600070205080204" pitchFamily="34" charset="-128"/>
              <a:cs typeface="+mn-cs"/>
            </a:endParaRPr>
          </a:p>
        </p:txBody>
      </p:sp>
      <p:sp>
        <p:nvSpPr>
          <p:cNvPr id="52" name="Rectangle 51">
            <a:extLst>
              <a:ext uri="{FF2B5EF4-FFF2-40B4-BE49-F238E27FC236}">
                <a16:creationId xmlns:a16="http://schemas.microsoft.com/office/drawing/2014/main" id="{54FBCC9A-F729-4E91-B396-3090E299CD43}"/>
              </a:ext>
            </a:extLst>
          </p:cNvPr>
          <p:cNvSpPr/>
          <p:nvPr/>
        </p:nvSpPr>
        <p:spPr>
          <a:xfrm>
            <a:off x="3649234" y="2148202"/>
            <a:ext cx="588998" cy="624227"/>
          </a:xfrm>
          <a:prstGeom prst="rect">
            <a:avLst/>
          </a:prstGeom>
          <a:solidFill>
            <a:srgbClr val="7030A0"/>
          </a:soli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err="1">
                <a:ln>
                  <a:noFill/>
                </a:ln>
                <a:solidFill>
                  <a:srgbClr val="FFFFFF"/>
                </a:solidFill>
                <a:effectLst/>
                <a:uLnTx/>
                <a:uFillTx/>
                <a:latin typeface="+mn-lt"/>
                <a:ea typeface="ＭＳ Ｐゴシック" panose="020B0600070205080204" pitchFamily="34" charset="-128"/>
                <a:cs typeface="+mn-cs"/>
              </a:rPr>
              <a:t>WiFi</a:t>
            </a:r>
            <a:endParaRPr kumimoji="0" lang="en-US" sz="1400" b="0" i="0" u="none" strike="noStrike" kern="0" cap="none" spc="0" normalizeH="0" baseline="0" noProof="0" dirty="0">
              <a:ln>
                <a:noFill/>
              </a:ln>
              <a:solidFill>
                <a:srgbClr val="FFFFFF"/>
              </a:solidFill>
              <a:effectLst/>
              <a:uLnTx/>
              <a:uFillTx/>
              <a:latin typeface="+mn-lt"/>
              <a:ea typeface="ＭＳ Ｐゴシック" panose="020B0600070205080204" pitchFamily="34" charset="-128"/>
              <a:cs typeface="+mn-cs"/>
            </a:endParaRPr>
          </a:p>
        </p:txBody>
      </p:sp>
    </p:spTree>
    <p:extLst>
      <p:ext uri="{BB962C8B-B14F-4D97-AF65-F5344CB8AC3E}">
        <p14:creationId xmlns:p14="http://schemas.microsoft.com/office/powerpoint/2010/main" val="1259605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3CA863CB-7832-E89C-0865-3A21BB3332A0}"/>
              </a:ext>
            </a:extLst>
          </p:cNvPr>
          <p:cNvSpPr>
            <a:spLocks noGrp="1"/>
          </p:cNvSpPr>
          <p:nvPr>
            <p:ph type="title"/>
          </p:nvPr>
        </p:nvSpPr>
        <p:spPr/>
        <p:txBody>
          <a:bodyPr/>
          <a:lstStyle/>
          <a:p>
            <a:r>
              <a:rPr lang="en-US"/>
              <a:t>Scenarios to consider</a:t>
            </a:r>
          </a:p>
        </p:txBody>
      </p:sp>
      <p:sp>
        <p:nvSpPr>
          <p:cNvPr id="11" name="Rectangle 10">
            <a:extLst>
              <a:ext uri="{FF2B5EF4-FFF2-40B4-BE49-F238E27FC236}">
                <a16:creationId xmlns:a16="http://schemas.microsoft.com/office/drawing/2014/main" id="{2BC58C0F-F38A-2EB2-2611-EF0B80962B97}"/>
              </a:ext>
            </a:extLst>
          </p:cNvPr>
          <p:cNvSpPr/>
          <p:nvPr/>
        </p:nvSpPr>
        <p:spPr>
          <a:xfrm>
            <a:off x="1761067" y="1460149"/>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csolution</a:t>
            </a:r>
            <a:endParaRPr lang="en-US"/>
          </a:p>
        </p:txBody>
      </p:sp>
      <p:sp>
        <p:nvSpPr>
          <p:cNvPr id="12" name="Rectangle 11">
            <a:extLst>
              <a:ext uri="{FF2B5EF4-FFF2-40B4-BE49-F238E27FC236}">
                <a16:creationId xmlns:a16="http://schemas.microsoft.com/office/drawing/2014/main" id="{7DF78642-AE75-765A-CF34-4DF99872E766}"/>
              </a:ext>
            </a:extLst>
          </p:cNvPr>
          <p:cNvSpPr/>
          <p:nvPr/>
        </p:nvSpPr>
        <p:spPr>
          <a:xfrm>
            <a:off x="750711" y="2703689"/>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cproject</a:t>
            </a:r>
            <a:r>
              <a:rPr lang="en-US"/>
              <a:t> #1</a:t>
            </a:r>
          </a:p>
        </p:txBody>
      </p:sp>
      <p:sp>
        <p:nvSpPr>
          <p:cNvPr id="13" name="Rectangle 12">
            <a:extLst>
              <a:ext uri="{FF2B5EF4-FFF2-40B4-BE49-F238E27FC236}">
                <a16:creationId xmlns:a16="http://schemas.microsoft.com/office/drawing/2014/main" id="{8EC70404-4537-EB17-004E-D66D9F282F62}"/>
              </a:ext>
            </a:extLst>
          </p:cNvPr>
          <p:cNvSpPr/>
          <p:nvPr/>
        </p:nvSpPr>
        <p:spPr>
          <a:xfrm>
            <a:off x="2844800" y="2703689"/>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cproject</a:t>
            </a:r>
            <a:r>
              <a:rPr lang="en-US"/>
              <a:t> #2</a:t>
            </a:r>
          </a:p>
        </p:txBody>
      </p:sp>
      <p:sp>
        <p:nvSpPr>
          <p:cNvPr id="15" name="Rectangle 14">
            <a:extLst>
              <a:ext uri="{FF2B5EF4-FFF2-40B4-BE49-F238E27FC236}">
                <a16:creationId xmlns:a16="http://schemas.microsoft.com/office/drawing/2014/main" id="{26FC6503-7A48-4F40-7DCA-2D6AB68F3C70}"/>
              </a:ext>
            </a:extLst>
          </p:cNvPr>
          <p:cNvSpPr/>
          <p:nvPr/>
        </p:nvSpPr>
        <p:spPr>
          <a:xfrm>
            <a:off x="1868311" y="3952873"/>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clayer</a:t>
            </a:r>
            <a:r>
              <a:rPr lang="en-US"/>
              <a:t> for common board </a:t>
            </a:r>
            <a:br>
              <a:rPr lang="en-US"/>
            </a:br>
            <a:r>
              <a:rPr lang="en-US"/>
              <a:t>settings</a:t>
            </a:r>
          </a:p>
        </p:txBody>
      </p:sp>
      <p:cxnSp>
        <p:nvCxnSpPr>
          <p:cNvPr id="17" name="Straight Arrow Connector 16">
            <a:extLst>
              <a:ext uri="{FF2B5EF4-FFF2-40B4-BE49-F238E27FC236}">
                <a16:creationId xmlns:a16="http://schemas.microsoft.com/office/drawing/2014/main" id="{31E26F31-A295-054C-E9E5-7B415F77544A}"/>
              </a:ext>
            </a:extLst>
          </p:cNvPr>
          <p:cNvCxnSpPr>
            <a:endCxn id="12" idx="0"/>
          </p:cNvCxnSpPr>
          <p:nvPr/>
        </p:nvCxnSpPr>
        <p:spPr>
          <a:xfrm flipH="1">
            <a:off x="1636889" y="2374549"/>
            <a:ext cx="462844" cy="3291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D3F4496C-D9DF-E6A4-6608-D908DF77C3F8}"/>
              </a:ext>
            </a:extLst>
          </p:cNvPr>
          <p:cNvCxnSpPr>
            <a:cxnSpLocks/>
          </p:cNvCxnSpPr>
          <p:nvPr/>
        </p:nvCxnSpPr>
        <p:spPr>
          <a:xfrm>
            <a:off x="3093156" y="2374549"/>
            <a:ext cx="637822" cy="3291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E7AB71AB-5E23-E18B-32AD-1A1F14294722}"/>
              </a:ext>
            </a:extLst>
          </p:cNvPr>
          <p:cNvCxnSpPr>
            <a:cxnSpLocks/>
          </p:cNvCxnSpPr>
          <p:nvPr/>
        </p:nvCxnSpPr>
        <p:spPr>
          <a:xfrm>
            <a:off x="1636889" y="3618088"/>
            <a:ext cx="637822" cy="3291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2B05C521-00CD-603D-B310-D7840FB7BB13}"/>
              </a:ext>
            </a:extLst>
          </p:cNvPr>
          <p:cNvCxnSpPr>
            <a:cxnSpLocks/>
          </p:cNvCxnSpPr>
          <p:nvPr/>
        </p:nvCxnSpPr>
        <p:spPr>
          <a:xfrm flipH="1">
            <a:off x="3160889" y="3571172"/>
            <a:ext cx="541867" cy="37605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2F5388A8-7372-04D8-FA60-5D11D7623F36}"/>
              </a:ext>
            </a:extLst>
          </p:cNvPr>
          <p:cNvSpPr/>
          <p:nvPr/>
        </p:nvSpPr>
        <p:spPr>
          <a:xfrm>
            <a:off x="6903155" y="1460149"/>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csolution</a:t>
            </a:r>
            <a:endParaRPr lang="en-US"/>
          </a:p>
        </p:txBody>
      </p:sp>
      <p:sp>
        <p:nvSpPr>
          <p:cNvPr id="24" name="Rectangle 23">
            <a:extLst>
              <a:ext uri="{FF2B5EF4-FFF2-40B4-BE49-F238E27FC236}">
                <a16:creationId xmlns:a16="http://schemas.microsoft.com/office/drawing/2014/main" id="{EBE7277C-5745-C4A7-FB8C-8678DCF41C65}"/>
              </a:ext>
            </a:extLst>
          </p:cNvPr>
          <p:cNvSpPr/>
          <p:nvPr/>
        </p:nvSpPr>
        <p:spPr>
          <a:xfrm>
            <a:off x="5892799" y="2703689"/>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cproject</a:t>
            </a:r>
            <a:r>
              <a:rPr lang="en-US"/>
              <a:t> #1</a:t>
            </a:r>
            <a:br>
              <a:rPr lang="en-US"/>
            </a:br>
            <a:r>
              <a:rPr lang="en-US"/>
              <a:t>runs on CPU #1</a:t>
            </a:r>
          </a:p>
        </p:txBody>
      </p:sp>
      <p:sp>
        <p:nvSpPr>
          <p:cNvPr id="25" name="Rectangle 24">
            <a:extLst>
              <a:ext uri="{FF2B5EF4-FFF2-40B4-BE49-F238E27FC236}">
                <a16:creationId xmlns:a16="http://schemas.microsoft.com/office/drawing/2014/main" id="{8D3B439C-7B82-E4F9-28BB-4B38CC6D016A}"/>
              </a:ext>
            </a:extLst>
          </p:cNvPr>
          <p:cNvSpPr/>
          <p:nvPr/>
        </p:nvSpPr>
        <p:spPr>
          <a:xfrm>
            <a:off x="7986888" y="2703689"/>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cproject</a:t>
            </a:r>
            <a:r>
              <a:rPr lang="en-US" dirty="0"/>
              <a:t> #2</a:t>
            </a:r>
            <a:br>
              <a:rPr lang="en-US" dirty="0"/>
            </a:br>
            <a:r>
              <a:rPr lang="en-US" dirty="0"/>
              <a:t>runs on CPU </a:t>
            </a:r>
            <a:r>
              <a:rPr lang="en-US"/>
              <a:t>#2</a:t>
            </a:r>
            <a:endParaRPr lang="en-US" dirty="0"/>
          </a:p>
        </p:txBody>
      </p:sp>
      <p:sp>
        <p:nvSpPr>
          <p:cNvPr id="26" name="Rectangle 25">
            <a:extLst>
              <a:ext uri="{FF2B5EF4-FFF2-40B4-BE49-F238E27FC236}">
                <a16:creationId xmlns:a16="http://schemas.microsoft.com/office/drawing/2014/main" id="{C24B9DDD-DFA4-FB73-CAD6-767EF0CE30B3}"/>
              </a:ext>
            </a:extLst>
          </p:cNvPr>
          <p:cNvSpPr/>
          <p:nvPr/>
        </p:nvSpPr>
        <p:spPr>
          <a:xfrm>
            <a:off x="5892799" y="3940527"/>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clayer</a:t>
            </a:r>
            <a:r>
              <a:rPr lang="en-US" dirty="0"/>
              <a:t> #1</a:t>
            </a:r>
            <a:br>
              <a:rPr lang="en-US" dirty="0"/>
            </a:br>
            <a:r>
              <a:rPr lang="en-US" dirty="0"/>
              <a:t>for board API</a:t>
            </a:r>
          </a:p>
        </p:txBody>
      </p:sp>
      <p:cxnSp>
        <p:nvCxnSpPr>
          <p:cNvPr id="27" name="Straight Arrow Connector 26">
            <a:extLst>
              <a:ext uri="{FF2B5EF4-FFF2-40B4-BE49-F238E27FC236}">
                <a16:creationId xmlns:a16="http://schemas.microsoft.com/office/drawing/2014/main" id="{C929DF7C-4F9E-9450-718B-2E273821F24B}"/>
              </a:ext>
            </a:extLst>
          </p:cNvPr>
          <p:cNvCxnSpPr>
            <a:endCxn id="24" idx="0"/>
          </p:cNvCxnSpPr>
          <p:nvPr/>
        </p:nvCxnSpPr>
        <p:spPr>
          <a:xfrm flipH="1">
            <a:off x="6778977" y="2374549"/>
            <a:ext cx="462844" cy="3291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2C608764-09E7-D90F-9998-F6230659F644}"/>
              </a:ext>
            </a:extLst>
          </p:cNvPr>
          <p:cNvCxnSpPr>
            <a:cxnSpLocks/>
          </p:cNvCxnSpPr>
          <p:nvPr/>
        </p:nvCxnSpPr>
        <p:spPr>
          <a:xfrm>
            <a:off x="8235244" y="2374549"/>
            <a:ext cx="637822" cy="3291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3546EA52-2A88-C2C2-E168-593790C98773}"/>
              </a:ext>
            </a:extLst>
          </p:cNvPr>
          <p:cNvCxnSpPr>
            <a:cxnSpLocks/>
            <a:endCxn id="26" idx="0"/>
          </p:cNvCxnSpPr>
          <p:nvPr/>
        </p:nvCxnSpPr>
        <p:spPr>
          <a:xfrm>
            <a:off x="6778977" y="3532363"/>
            <a:ext cx="0" cy="408164"/>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770535F7-B1E7-42A3-678A-DFA608721B45}"/>
              </a:ext>
            </a:extLst>
          </p:cNvPr>
          <p:cNvSpPr/>
          <p:nvPr/>
        </p:nvSpPr>
        <p:spPr>
          <a:xfrm>
            <a:off x="7986888" y="3940527"/>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clayer</a:t>
            </a:r>
            <a:r>
              <a:rPr lang="en-US"/>
              <a:t> #2</a:t>
            </a:r>
            <a:br>
              <a:rPr lang="en-US"/>
            </a:br>
            <a:r>
              <a:rPr lang="en-US"/>
              <a:t>for board API</a:t>
            </a:r>
          </a:p>
        </p:txBody>
      </p:sp>
      <p:cxnSp>
        <p:nvCxnSpPr>
          <p:cNvPr id="33" name="Straight Arrow Connector 32">
            <a:extLst>
              <a:ext uri="{FF2B5EF4-FFF2-40B4-BE49-F238E27FC236}">
                <a16:creationId xmlns:a16="http://schemas.microsoft.com/office/drawing/2014/main" id="{B4BB0689-89A4-8073-737C-9C6E8BE45ABE}"/>
              </a:ext>
            </a:extLst>
          </p:cNvPr>
          <p:cNvCxnSpPr>
            <a:cxnSpLocks/>
            <a:endCxn id="32" idx="0"/>
          </p:cNvCxnSpPr>
          <p:nvPr/>
        </p:nvCxnSpPr>
        <p:spPr>
          <a:xfrm>
            <a:off x="8873066" y="3532363"/>
            <a:ext cx="0" cy="408164"/>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7FAC6027-4362-A08A-1B8C-EA60F6C8633E}"/>
              </a:ext>
            </a:extLst>
          </p:cNvPr>
          <p:cNvSpPr/>
          <p:nvPr/>
        </p:nvSpPr>
        <p:spPr>
          <a:xfrm>
            <a:off x="7016044" y="5174538"/>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common RTE settings (includes generator files)</a:t>
            </a:r>
          </a:p>
        </p:txBody>
      </p:sp>
      <p:cxnSp>
        <p:nvCxnSpPr>
          <p:cNvPr id="35" name="Straight Arrow Connector 34">
            <a:extLst>
              <a:ext uri="{FF2B5EF4-FFF2-40B4-BE49-F238E27FC236}">
                <a16:creationId xmlns:a16="http://schemas.microsoft.com/office/drawing/2014/main" id="{6533B992-4EB1-90C9-FCB1-BF6F3FECFDB5}"/>
              </a:ext>
            </a:extLst>
          </p:cNvPr>
          <p:cNvCxnSpPr>
            <a:cxnSpLocks/>
          </p:cNvCxnSpPr>
          <p:nvPr/>
        </p:nvCxnSpPr>
        <p:spPr>
          <a:xfrm>
            <a:off x="6784622" y="4828464"/>
            <a:ext cx="637822" cy="3291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26E14F70-D086-0C3C-F566-B9C2A04A580E}"/>
              </a:ext>
            </a:extLst>
          </p:cNvPr>
          <p:cNvCxnSpPr>
            <a:cxnSpLocks/>
          </p:cNvCxnSpPr>
          <p:nvPr/>
        </p:nvCxnSpPr>
        <p:spPr>
          <a:xfrm flipH="1">
            <a:off x="8308622" y="4781548"/>
            <a:ext cx="541867" cy="37605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A4383F05-C184-E3B5-91A5-F0555A2D2A59}"/>
              </a:ext>
            </a:extLst>
          </p:cNvPr>
          <p:cNvSpPr txBox="1"/>
          <p:nvPr/>
        </p:nvSpPr>
        <p:spPr>
          <a:xfrm>
            <a:off x="571499" y="1044833"/>
            <a:ext cx="4848331" cy="22159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kern="1200" dirty="0">
                <a:solidFill>
                  <a:schemeClr val="tx2"/>
                </a:solidFill>
                <a:latin typeface="+mn-lt"/>
                <a:ea typeface="+mn-ea"/>
                <a:cs typeface="+mn-cs"/>
              </a:rPr>
              <a:t>Projects that share a layer </a:t>
            </a:r>
            <a:r>
              <a:rPr lang="en-US" sz="1600" dirty="0">
                <a:solidFill>
                  <a:schemeClr val="tx2"/>
                </a:solidFill>
                <a:latin typeface="+mn-lt"/>
                <a:ea typeface="+mn-ea"/>
              </a:rPr>
              <a:t>with </a:t>
            </a:r>
            <a:r>
              <a:rPr lang="en-US" sz="1600" kern="1200" dirty="0">
                <a:solidFill>
                  <a:schemeClr val="tx2"/>
                </a:solidFill>
                <a:latin typeface="+mn-lt"/>
                <a:ea typeface="+mn-ea"/>
                <a:cs typeface="+mn-cs"/>
              </a:rPr>
              <a:t>common configuration</a:t>
            </a:r>
          </a:p>
        </p:txBody>
      </p:sp>
      <p:sp>
        <p:nvSpPr>
          <p:cNvPr id="38" name="TextBox 37">
            <a:extLst>
              <a:ext uri="{FF2B5EF4-FFF2-40B4-BE49-F238E27FC236}">
                <a16:creationId xmlns:a16="http://schemas.microsoft.com/office/drawing/2014/main" id="{525975B3-F763-DD33-6F30-F6A156F1482D}"/>
              </a:ext>
            </a:extLst>
          </p:cNvPr>
          <p:cNvSpPr txBox="1"/>
          <p:nvPr/>
        </p:nvSpPr>
        <p:spPr>
          <a:xfrm>
            <a:off x="5842351" y="1060749"/>
            <a:ext cx="4175126" cy="22159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kern="1200" dirty="0">
                <a:solidFill>
                  <a:schemeClr val="tx2"/>
                </a:solidFill>
                <a:latin typeface="+mn-lt"/>
                <a:ea typeface="+mn-ea"/>
                <a:cs typeface="+mn-cs"/>
              </a:rPr>
              <a:t>Layers that partly share a common configuration</a:t>
            </a:r>
          </a:p>
        </p:txBody>
      </p:sp>
      <p:sp>
        <p:nvSpPr>
          <p:cNvPr id="2" name="Rectangle 1">
            <a:extLst>
              <a:ext uri="{FF2B5EF4-FFF2-40B4-BE49-F238E27FC236}">
                <a16:creationId xmlns:a16="http://schemas.microsoft.com/office/drawing/2014/main" id="{F3C443B9-D60B-737B-C186-A3526082F4F4}"/>
              </a:ext>
            </a:extLst>
          </p:cNvPr>
          <p:cNvSpPr/>
          <p:nvPr/>
        </p:nvSpPr>
        <p:spPr>
          <a:xfrm>
            <a:off x="1868310" y="5196413"/>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RTE settings</a:t>
            </a:r>
            <a:br>
              <a:rPr lang="en-US" dirty="0"/>
            </a:br>
            <a:r>
              <a:rPr lang="en-US" sz="1600" dirty="0"/>
              <a:t>(includes generator files)</a:t>
            </a:r>
            <a:endParaRPr lang="en-US" dirty="0"/>
          </a:p>
        </p:txBody>
      </p:sp>
      <p:cxnSp>
        <p:nvCxnSpPr>
          <p:cNvPr id="3" name="Straight Arrow Connector 2">
            <a:extLst>
              <a:ext uri="{FF2B5EF4-FFF2-40B4-BE49-F238E27FC236}">
                <a16:creationId xmlns:a16="http://schemas.microsoft.com/office/drawing/2014/main" id="{4A5C4F78-5E2B-1021-0CB6-9A4B805325B2}"/>
              </a:ext>
            </a:extLst>
          </p:cNvPr>
          <p:cNvCxnSpPr>
            <a:cxnSpLocks/>
          </p:cNvCxnSpPr>
          <p:nvPr/>
        </p:nvCxnSpPr>
        <p:spPr>
          <a:xfrm>
            <a:off x="2741214" y="4778201"/>
            <a:ext cx="0" cy="408164"/>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307088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3CA863CB-7832-E89C-0865-3A21BB3332A0}"/>
              </a:ext>
            </a:extLst>
          </p:cNvPr>
          <p:cNvSpPr>
            <a:spLocks noGrp="1"/>
          </p:cNvSpPr>
          <p:nvPr>
            <p:ph type="title"/>
          </p:nvPr>
        </p:nvSpPr>
        <p:spPr>
          <a:xfrm>
            <a:off x="296545" y="458660"/>
            <a:ext cx="11233150" cy="654760"/>
          </a:xfrm>
        </p:spPr>
        <p:txBody>
          <a:bodyPr/>
          <a:lstStyle/>
          <a:p>
            <a:r>
              <a:rPr lang="en-US" dirty="0" err="1"/>
              <a:t>CubeMX</a:t>
            </a:r>
            <a:r>
              <a:rPr lang="en-US" dirty="0"/>
              <a:t> location of generated files</a:t>
            </a:r>
          </a:p>
        </p:txBody>
      </p:sp>
      <p:sp>
        <p:nvSpPr>
          <p:cNvPr id="11" name="Rectangle 10">
            <a:extLst>
              <a:ext uri="{FF2B5EF4-FFF2-40B4-BE49-F238E27FC236}">
                <a16:creationId xmlns:a16="http://schemas.microsoft.com/office/drawing/2014/main" id="{2BC58C0F-F38A-2EB2-2611-EF0B80962B97}"/>
              </a:ext>
            </a:extLst>
          </p:cNvPr>
          <p:cNvSpPr/>
          <p:nvPr/>
        </p:nvSpPr>
        <p:spPr>
          <a:xfrm>
            <a:off x="2609566" y="2174618"/>
            <a:ext cx="1493238" cy="4492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csolution</a:t>
            </a:r>
            <a:endParaRPr lang="en-US" dirty="0"/>
          </a:p>
        </p:txBody>
      </p:sp>
      <p:sp>
        <p:nvSpPr>
          <p:cNvPr id="12" name="Rectangle 11">
            <a:extLst>
              <a:ext uri="{FF2B5EF4-FFF2-40B4-BE49-F238E27FC236}">
                <a16:creationId xmlns:a16="http://schemas.microsoft.com/office/drawing/2014/main" id="{7DF78642-AE75-765A-CF34-4DF99872E766}"/>
              </a:ext>
            </a:extLst>
          </p:cNvPr>
          <p:cNvSpPr/>
          <p:nvPr/>
        </p:nvSpPr>
        <p:spPr>
          <a:xfrm>
            <a:off x="2627018" y="2892257"/>
            <a:ext cx="1471765" cy="5238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cproject</a:t>
            </a:r>
            <a:r>
              <a:rPr lang="en-US" dirty="0"/>
              <a:t> #1</a:t>
            </a:r>
          </a:p>
        </p:txBody>
      </p:sp>
      <p:sp>
        <p:nvSpPr>
          <p:cNvPr id="13" name="Rectangle 12">
            <a:extLst>
              <a:ext uri="{FF2B5EF4-FFF2-40B4-BE49-F238E27FC236}">
                <a16:creationId xmlns:a16="http://schemas.microsoft.com/office/drawing/2014/main" id="{8EC70404-4537-EB17-004E-D66D9F282F62}"/>
              </a:ext>
            </a:extLst>
          </p:cNvPr>
          <p:cNvSpPr/>
          <p:nvPr/>
        </p:nvSpPr>
        <p:spPr>
          <a:xfrm>
            <a:off x="4426091" y="2861671"/>
            <a:ext cx="1286792" cy="52385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cproject</a:t>
            </a:r>
            <a:r>
              <a:rPr lang="en-US"/>
              <a:t> #2</a:t>
            </a:r>
          </a:p>
        </p:txBody>
      </p:sp>
      <p:sp>
        <p:nvSpPr>
          <p:cNvPr id="15" name="Rectangle 14">
            <a:extLst>
              <a:ext uri="{FF2B5EF4-FFF2-40B4-BE49-F238E27FC236}">
                <a16:creationId xmlns:a16="http://schemas.microsoft.com/office/drawing/2014/main" id="{26FC6503-7A48-4F40-7DCA-2D6AB68F3C70}"/>
              </a:ext>
            </a:extLst>
          </p:cNvPr>
          <p:cNvSpPr/>
          <p:nvPr/>
        </p:nvSpPr>
        <p:spPr>
          <a:xfrm>
            <a:off x="3449602" y="3720309"/>
            <a:ext cx="1772356" cy="5182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clayer</a:t>
            </a:r>
            <a:r>
              <a:rPr lang="en-US" dirty="0"/>
              <a:t> directory</a:t>
            </a:r>
          </a:p>
        </p:txBody>
      </p:sp>
      <p:cxnSp>
        <p:nvCxnSpPr>
          <p:cNvPr id="17" name="Straight Arrow Connector 16">
            <a:extLst>
              <a:ext uri="{FF2B5EF4-FFF2-40B4-BE49-F238E27FC236}">
                <a16:creationId xmlns:a16="http://schemas.microsoft.com/office/drawing/2014/main" id="{31E26F31-A295-054C-E9E5-7B415F77544A}"/>
              </a:ext>
            </a:extLst>
          </p:cNvPr>
          <p:cNvCxnSpPr>
            <a:cxnSpLocks/>
            <a:stCxn id="11" idx="2"/>
            <a:endCxn id="12" idx="0"/>
          </p:cNvCxnSpPr>
          <p:nvPr/>
        </p:nvCxnSpPr>
        <p:spPr>
          <a:xfrm>
            <a:off x="3356185" y="2623890"/>
            <a:ext cx="6716" cy="268367"/>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E7AB71AB-5E23-E18B-32AD-1A1F14294722}"/>
              </a:ext>
            </a:extLst>
          </p:cNvPr>
          <p:cNvCxnSpPr>
            <a:cxnSpLocks/>
          </p:cNvCxnSpPr>
          <p:nvPr/>
        </p:nvCxnSpPr>
        <p:spPr>
          <a:xfrm>
            <a:off x="3218180" y="3385524"/>
            <a:ext cx="637822" cy="3291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2B05C521-00CD-603D-B310-D7840FB7BB13}"/>
              </a:ext>
            </a:extLst>
          </p:cNvPr>
          <p:cNvCxnSpPr>
            <a:cxnSpLocks/>
            <a:stCxn id="13" idx="2"/>
          </p:cNvCxnSpPr>
          <p:nvPr/>
        </p:nvCxnSpPr>
        <p:spPr>
          <a:xfrm flipH="1">
            <a:off x="4742180" y="3385525"/>
            <a:ext cx="327307" cy="329139"/>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2F5388A8-7372-04D8-FA60-5D11D7623F36}"/>
              </a:ext>
            </a:extLst>
          </p:cNvPr>
          <p:cNvSpPr/>
          <p:nvPr/>
        </p:nvSpPr>
        <p:spPr>
          <a:xfrm>
            <a:off x="7890086" y="1836563"/>
            <a:ext cx="1772356" cy="4492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csolution</a:t>
            </a:r>
            <a:endParaRPr lang="en-US"/>
          </a:p>
        </p:txBody>
      </p:sp>
      <p:sp>
        <p:nvSpPr>
          <p:cNvPr id="24" name="Rectangle 23">
            <a:extLst>
              <a:ext uri="{FF2B5EF4-FFF2-40B4-BE49-F238E27FC236}">
                <a16:creationId xmlns:a16="http://schemas.microsoft.com/office/drawing/2014/main" id="{EBE7277C-5745-C4A7-FB8C-8678DCF41C65}"/>
              </a:ext>
            </a:extLst>
          </p:cNvPr>
          <p:cNvSpPr/>
          <p:nvPr/>
        </p:nvSpPr>
        <p:spPr>
          <a:xfrm>
            <a:off x="6879730" y="2614975"/>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cproject</a:t>
            </a:r>
            <a:r>
              <a:rPr lang="en-US"/>
              <a:t> #1</a:t>
            </a:r>
            <a:br>
              <a:rPr lang="en-US"/>
            </a:br>
            <a:r>
              <a:rPr lang="en-US"/>
              <a:t>runs on CPU #1</a:t>
            </a:r>
          </a:p>
        </p:txBody>
      </p:sp>
      <p:sp>
        <p:nvSpPr>
          <p:cNvPr id="25" name="Rectangle 24">
            <a:extLst>
              <a:ext uri="{FF2B5EF4-FFF2-40B4-BE49-F238E27FC236}">
                <a16:creationId xmlns:a16="http://schemas.microsoft.com/office/drawing/2014/main" id="{8D3B439C-7B82-E4F9-28BB-4B38CC6D016A}"/>
              </a:ext>
            </a:extLst>
          </p:cNvPr>
          <p:cNvSpPr/>
          <p:nvPr/>
        </p:nvSpPr>
        <p:spPr>
          <a:xfrm>
            <a:off x="8973819" y="2614975"/>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cproject</a:t>
            </a:r>
            <a:r>
              <a:rPr lang="en-US" dirty="0"/>
              <a:t> #2</a:t>
            </a:r>
            <a:br>
              <a:rPr lang="en-US" dirty="0"/>
            </a:br>
            <a:r>
              <a:rPr lang="en-US" dirty="0"/>
              <a:t>runs on CPU #2</a:t>
            </a:r>
          </a:p>
        </p:txBody>
      </p:sp>
      <p:cxnSp>
        <p:nvCxnSpPr>
          <p:cNvPr id="27" name="Straight Arrow Connector 26">
            <a:extLst>
              <a:ext uri="{FF2B5EF4-FFF2-40B4-BE49-F238E27FC236}">
                <a16:creationId xmlns:a16="http://schemas.microsoft.com/office/drawing/2014/main" id="{C929DF7C-4F9E-9450-718B-2E273821F24B}"/>
              </a:ext>
            </a:extLst>
          </p:cNvPr>
          <p:cNvCxnSpPr>
            <a:endCxn id="24" idx="0"/>
          </p:cNvCxnSpPr>
          <p:nvPr/>
        </p:nvCxnSpPr>
        <p:spPr>
          <a:xfrm flipH="1">
            <a:off x="7765908" y="2285835"/>
            <a:ext cx="462844" cy="3291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2C608764-09E7-D90F-9998-F6230659F644}"/>
              </a:ext>
            </a:extLst>
          </p:cNvPr>
          <p:cNvCxnSpPr>
            <a:cxnSpLocks/>
          </p:cNvCxnSpPr>
          <p:nvPr/>
        </p:nvCxnSpPr>
        <p:spPr>
          <a:xfrm>
            <a:off x="9222175" y="2285835"/>
            <a:ext cx="637822" cy="3291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7FAC6027-4362-A08A-1B8C-EA60F6C8633E}"/>
              </a:ext>
            </a:extLst>
          </p:cNvPr>
          <p:cNvSpPr/>
          <p:nvPr/>
        </p:nvSpPr>
        <p:spPr>
          <a:xfrm>
            <a:off x="7979267" y="3858514"/>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Require common directory for </a:t>
            </a:r>
          </a:p>
          <a:p>
            <a:pPr algn="ctr"/>
            <a:r>
              <a:rPr lang="en-US" sz="1600" dirty="0"/>
              <a:t>generated files</a:t>
            </a:r>
          </a:p>
        </p:txBody>
      </p:sp>
      <p:cxnSp>
        <p:nvCxnSpPr>
          <p:cNvPr id="35" name="Straight Arrow Connector 34">
            <a:extLst>
              <a:ext uri="{FF2B5EF4-FFF2-40B4-BE49-F238E27FC236}">
                <a16:creationId xmlns:a16="http://schemas.microsoft.com/office/drawing/2014/main" id="{6533B992-4EB1-90C9-FCB1-BF6F3FECFDB5}"/>
              </a:ext>
            </a:extLst>
          </p:cNvPr>
          <p:cNvCxnSpPr>
            <a:cxnSpLocks/>
          </p:cNvCxnSpPr>
          <p:nvPr/>
        </p:nvCxnSpPr>
        <p:spPr>
          <a:xfrm>
            <a:off x="7747845" y="3512440"/>
            <a:ext cx="637822" cy="3291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26E14F70-D086-0C3C-F566-B9C2A04A580E}"/>
              </a:ext>
            </a:extLst>
          </p:cNvPr>
          <p:cNvCxnSpPr>
            <a:cxnSpLocks/>
          </p:cNvCxnSpPr>
          <p:nvPr/>
        </p:nvCxnSpPr>
        <p:spPr>
          <a:xfrm flipH="1">
            <a:off x="9271845" y="3465524"/>
            <a:ext cx="541867" cy="37605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A4383F05-C184-E3B5-91A5-F0555A2D2A59}"/>
              </a:ext>
            </a:extLst>
          </p:cNvPr>
          <p:cNvSpPr txBox="1"/>
          <p:nvPr/>
        </p:nvSpPr>
        <p:spPr>
          <a:xfrm>
            <a:off x="403014" y="1430288"/>
            <a:ext cx="5309869" cy="22159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dirty="0">
                <a:solidFill>
                  <a:schemeClr val="tx2"/>
                </a:solidFill>
              </a:rPr>
              <a:t>“Simple” </a:t>
            </a:r>
            <a:r>
              <a:rPr lang="en-US" sz="1600" kern="1200" dirty="0">
                <a:solidFill>
                  <a:schemeClr val="tx2"/>
                </a:solidFill>
                <a:latin typeface="+mn-lt"/>
                <a:ea typeface="+mn-ea"/>
                <a:cs typeface="+mn-cs"/>
              </a:rPr>
              <a:t>Projects that share a layer </a:t>
            </a:r>
            <a:r>
              <a:rPr lang="en-US" sz="1600" dirty="0">
                <a:solidFill>
                  <a:schemeClr val="tx2"/>
                </a:solidFill>
                <a:latin typeface="+mn-lt"/>
                <a:ea typeface="+mn-ea"/>
              </a:rPr>
              <a:t>with </a:t>
            </a:r>
            <a:r>
              <a:rPr lang="en-US" sz="1600" kern="1200" dirty="0">
                <a:solidFill>
                  <a:schemeClr val="tx2"/>
                </a:solidFill>
                <a:latin typeface="+mn-lt"/>
                <a:ea typeface="+mn-ea"/>
                <a:cs typeface="+mn-cs"/>
              </a:rPr>
              <a:t>common configuration</a:t>
            </a:r>
          </a:p>
        </p:txBody>
      </p:sp>
      <p:sp>
        <p:nvSpPr>
          <p:cNvPr id="38" name="TextBox 37">
            <a:extLst>
              <a:ext uri="{FF2B5EF4-FFF2-40B4-BE49-F238E27FC236}">
                <a16:creationId xmlns:a16="http://schemas.microsoft.com/office/drawing/2014/main" id="{525975B3-F763-DD33-6F30-F6A156F1482D}"/>
              </a:ext>
            </a:extLst>
          </p:cNvPr>
          <p:cNvSpPr txBox="1"/>
          <p:nvPr/>
        </p:nvSpPr>
        <p:spPr>
          <a:xfrm>
            <a:off x="7266162" y="1491568"/>
            <a:ext cx="4175126" cy="22159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kern="1200" dirty="0" err="1">
                <a:solidFill>
                  <a:schemeClr val="tx2"/>
                </a:solidFill>
                <a:latin typeface="+mn-lt"/>
                <a:ea typeface="+mn-ea"/>
                <a:cs typeface="+mn-cs"/>
              </a:rPr>
              <a:t>TrustZone</a:t>
            </a:r>
            <a:r>
              <a:rPr lang="en-US" sz="1600" kern="1200" dirty="0">
                <a:solidFill>
                  <a:schemeClr val="tx2"/>
                </a:solidFill>
                <a:latin typeface="+mn-lt"/>
                <a:ea typeface="+mn-ea"/>
                <a:cs typeface="+mn-cs"/>
              </a:rPr>
              <a:t> or Multicore projects</a:t>
            </a:r>
          </a:p>
        </p:txBody>
      </p:sp>
      <p:sp>
        <p:nvSpPr>
          <p:cNvPr id="2" name="Rectangle 1">
            <a:extLst>
              <a:ext uri="{FF2B5EF4-FFF2-40B4-BE49-F238E27FC236}">
                <a16:creationId xmlns:a16="http://schemas.microsoft.com/office/drawing/2014/main" id="{F3C443B9-D60B-737B-C186-A3526082F4F4}"/>
              </a:ext>
            </a:extLst>
          </p:cNvPr>
          <p:cNvSpPr/>
          <p:nvPr/>
        </p:nvSpPr>
        <p:spPr>
          <a:xfrm>
            <a:off x="219005" y="3815190"/>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./RTE/Device/$D </a:t>
            </a:r>
            <a:r>
              <a:rPr lang="en-US" sz="1600" dirty="0"/>
              <a:t>contains generated files</a:t>
            </a:r>
            <a:endParaRPr lang="en-US" dirty="0"/>
          </a:p>
        </p:txBody>
      </p:sp>
      <p:cxnSp>
        <p:nvCxnSpPr>
          <p:cNvPr id="3" name="Straight Arrow Connector 2">
            <a:extLst>
              <a:ext uri="{FF2B5EF4-FFF2-40B4-BE49-F238E27FC236}">
                <a16:creationId xmlns:a16="http://schemas.microsoft.com/office/drawing/2014/main" id="{4A5C4F78-5E2B-1021-0CB6-9A4B805325B2}"/>
              </a:ext>
            </a:extLst>
          </p:cNvPr>
          <p:cNvCxnSpPr>
            <a:cxnSpLocks/>
          </p:cNvCxnSpPr>
          <p:nvPr/>
        </p:nvCxnSpPr>
        <p:spPr>
          <a:xfrm>
            <a:off x="4322505" y="4238517"/>
            <a:ext cx="0" cy="408164"/>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AB71F978-F722-EE2C-49DA-168FE2E55A17}"/>
              </a:ext>
            </a:extLst>
          </p:cNvPr>
          <p:cNvSpPr/>
          <p:nvPr/>
        </p:nvSpPr>
        <p:spPr>
          <a:xfrm>
            <a:off x="4459958" y="2136339"/>
            <a:ext cx="1286792" cy="4492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csolution</a:t>
            </a:r>
            <a:endParaRPr lang="en-US" dirty="0"/>
          </a:p>
        </p:txBody>
      </p:sp>
      <p:cxnSp>
        <p:nvCxnSpPr>
          <p:cNvPr id="7" name="Straight Arrow Connector 6">
            <a:extLst>
              <a:ext uri="{FF2B5EF4-FFF2-40B4-BE49-F238E27FC236}">
                <a16:creationId xmlns:a16="http://schemas.microsoft.com/office/drawing/2014/main" id="{FF689344-C962-D101-6E5B-D20574065F7B}"/>
              </a:ext>
            </a:extLst>
          </p:cNvPr>
          <p:cNvCxnSpPr>
            <a:cxnSpLocks/>
          </p:cNvCxnSpPr>
          <p:nvPr/>
        </p:nvCxnSpPr>
        <p:spPr>
          <a:xfrm>
            <a:off x="5346134" y="2147631"/>
            <a:ext cx="0" cy="7140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8DB798A0-6359-E839-65AD-5BAEBB58E3C1}"/>
              </a:ext>
            </a:extLst>
          </p:cNvPr>
          <p:cNvSpPr/>
          <p:nvPr/>
        </p:nvSpPr>
        <p:spPr>
          <a:xfrm>
            <a:off x="219006" y="2136339"/>
            <a:ext cx="1772355" cy="4492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csolution</a:t>
            </a:r>
            <a:endParaRPr lang="en-US" dirty="0"/>
          </a:p>
        </p:txBody>
      </p:sp>
      <p:sp>
        <p:nvSpPr>
          <p:cNvPr id="10" name="Rectangle 9">
            <a:extLst>
              <a:ext uri="{FF2B5EF4-FFF2-40B4-BE49-F238E27FC236}">
                <a16:creationId xmlns:a16="http://schemas.microsoft.com/office/drawing/2014/main" id="{29CE3EC1-EC8C-FFB1-648F-E98454C803DD}"/>
              </a:ext>
            </a:extLst>
          </p:cNvPr>
          <p:cNvSpPr/>
          <p:nvPr/>
        </p:nvSpPr>
        <p:spPr>
          <a:xfrm>
            <a:off x="219005" y="2861671"/>
            <a:ext cx="1772356" cy="5238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cproject</a:t>
            </a:r>
            <a:br>
              <a:rPr lang="en-US" dirty="0"/>
            </a:br>
            <a:r>
              <a:rPr lang="en-US" dirty="0"/>
              <a:t>directory</a:t>
            </a:r>
          </a:p>
        </p:txBody>
      </p:sp>
      <p:cxnSp>
        <p:nvCxnSpPr>
          <p:cNvPr id="19" name="Straight Arrow Connector 18">
            <a:extLst>
              <a:ext uri="{FF2B5EF4-FFF2-40B4-BE49-F238E27FC236}">
                <a16:creationId xmlns:a16="http://schemas.microsoft.com/office/drawing/2014/main" id="{6DB60111-09C8-B794-8816-178C131E32D5}"/>
              </a:ext>
            </a:extLst>
          </p:cNvPr>
          <p:cNvCxnSpPr>
            <a:cxnSpLocks/>
          </p:cNvCxnSpPr>
          <p:nvPr/>
        </p:nvCxnSpPr>
        <p:spPr>
          <a:xfrm>
            <a:off x="1093423" y="3407026"/>
            <a:ext cx="0" cy="408164"/>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7C0F7453-2BB3-1963-6F43-C026A85A4D6C}"/>
              </a:ext>
            </a:extLst>
          </p:cNvPr>
          <p:cNvSpPr/>
          <p:nvPr/>
        </p:nvSpPr>
        <p:spPr>
          <a:xfrm>
            <a:off x="3460191" y="4646681"/>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./RTE/Device/$D </a:t>
            </a:r>
            <a:r>
              <a:rPr lang="en-US" sz="1600" dirty="0"/>
              <a:t>contains generated files</a:t>
            </a:r>
            <a:endParaRPr lang="en-US" dirty="0"/>
          </a:p>
        </p:txBody>
      </p:sp>
    </p:spTree>
    <p:extLst>
      <p:ext uri="{BB962C8B-B14F-4D97-AF65-F5344CB8AC3E}">
        <p14:creationId xmlns:p14="http://schemas.microsoft.com/office/powerpoint/2010/main" val="1607110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3CA863CB-7832-E89C-0865-3A21BB3332A0}"/>
              </a:ext>
            </a:extLst>
          </p:cNvPr>
          <p:cNvSpPr>
            <a:spLocks noGrp="1"/>
          </p:cNvSpPr>
          <p:nvPr>
            <p:ph type="title"/>
          </p:nvPr>
        </p:nvSpPr>
        <p:spPr>
          <a:xfrm>
            <a:off x="296545" y="458660"/>
            <a:ext cx="11233150" cy="654760"/>
          </a:xfrm>
        </p:spPr>
        <p:txBody>
          <a:bodyPr/>
          <a:lstStyle/>
          <a:p>
            <a:r>
              <a:rPr lang="en-US" dirty="0" err="1"/>
              <a:t>CubeMX</a:t>
            </a:r>
            <a:r>
              <a:rPr lang="en-US" dirty="0"/>
              <a:t> location of generated files</a:t>
            </a:r>
          </a:p>
        </p:txBody>
      </p:sp>
      <p:sp>
        <p:nvSpPr>
          <p:cNvPr id="15" name="Rectangle 14">
            <a:extLst>
              <a:ext uri="{FF2B5EF4-FFF2-40B4-BE49-F238E27FC236}">
                <a16:creationId xmlns:a16="http://schemas.microsoft.com/office/drawing/2014/main" id="{26FC6503-7A48-4F40-7DCA-2D6AB68F3C70}"/>
              </a:ext>
            </a:extLst>
          </p:cNvPr>
          <p:cNvSpPr/>
          <p:nvPr/>
        </p:nvSpPr>
        <p:spPr>
          <a:xfrm>
            <a:off x="3059571" y="3657915"/>
            <a:ext cx="3866444" cy="40816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clayer</a:t>
            </a:r>
            <a:r>
              <a:rPr lang="en-US" dirty="0"/>
              <a:t> directory</a:t>
            </a:r>
          </a:p>
        </p:txBody>
      </p:sp>
      <p:sp>
        <p:nvSpPr>
          <p:cNvPr id="23" name="Rectangle 22">
            <a:extLst>
              <a:ext uri="{FF2B5EF4-FFF2-40B4-BE49-F238E27FC236}">
                <a16:creationId xmlns:a16="http://schemas.microsoft.com/office/drawing/2014/main" id="{2F5388A8-7372-04D8-FA60-5D11D7623F36}"/>
              </a:ext>
            </a:extLst>
          </p:cNvPr>
          <p:cNvSpPr/>
          <p:nvPr/>
        </p:nvSpPr>
        <p:spPr>
          <a:xfrm>
            <a:off x="4069926" y="1736188"/>
            <a:ext cx="1772356" cy="4492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csolution</a:t>
            </a:r>
            <a:endParaRPr lang="en-US"/>
          </a:p>
        </p:txBody>
      </p:sp>
      <p:sp>
        <p:nvSpPr>
          <p:cNvPr id="24" name="Rectangle 23">
            <a:extLst>
              <a:ext uri="{FF2B5EF4-FFF2-40B4-BE49-F238E27FC236}">
                <a16:creationId xmlns:a16="http://schemas.microsoft.com/office/drawing/2014/main" id="{EBE7277C-5745-C4A7-FB8C-8678DCF41C65}"/>
              </a:ext>
            </a:extLst>
          </p:cNvPr>
          <p:cNvSpPr/>
          <p:nvPr/>
        </p:nvSpPr>
        <p:spPr>
          <a:xfrm>
            <a:off x="3059570" y="2514600"/>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cproject</a:t>
            </a:r>
            <a:r>
              <a:rPr lang="en-US"/>
              <a:t> #1</a:t>
            </a:r>
            <a:br>
              <a:rPr lang="en-US"/>
            </a:br>
            <a:r>
              <a:rPr lang="en-US"/>
              <a:t>runs on CPU #1</a:t>
            </a:r>
          </a:p>
        </p:txBody>
      </p:sp>
      <p:sp>
        <p:nvSpPr>
          <p:cNvPr id="25" name="Rectangle 24">
            <a:extLst>
              <a:ext uri="{FF2B5EF4-FFF2-40B4-BE49-F238E27FC236}">
                <a16:creationId xmlns:a16="http://schemas.microsoft.com/office/drawing/2014/main" id="{8D3B439C-7B82-E4F9-28BB-4B38CC6D016A}"/>
              </a:ext>
            </a:extLst>
          </p:cNvPr>
          <p:cNvSpPr/>
          <p:nvPr/>
        </p:nvSpPr>
        <p:spPr>
          <a:xfrm>
            <a:off x="5153659" y="2514600"/>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cproject</a:t>
            </a:r>
            <a:r>
              <a:rPr lang="en-US" dirty="0"/>
              <a:t> #2</a:t>
            </a:r>
            <a:br>
              <a:rPr lang="en-US" dirty="0"/>
            </a:br>
            <a:r>
              <a:rPr lang="en-US" dirty="0"/>
              <a:t>runs on CPU #2</a:t>
            </a:r>
          </a:p>
        </p:txBody>
      </p:sp>
      <p:cxnSp>
        <p:nvCxnSpPr>
          <p:cNvPr id="27" name="Straight Arrow Connector 26">
            <a:extLst>
              <a:ext uri="{FF2B5EF4-FFF2-40B4-BE49-F238E27FC236}">
                <a16:creationId xmlns:a16="http://schemas.microsoft.com/office/drawing/2014/main" id="{C929DF7C-4F9E-9450-718B-2E273821F24B}"/>
              </a:ext>
            </a:extLst>
          </p:cNvPr>
          <p:cNvCxnSpPr>
            <a:endCxn id="24" idx="0"/>
          </p:cNvCxnSpPr>
          <p:nvPr/>
        </p:nvCxnSpPr>
        <p:spPr>
          <a:xfrm flipH="1">
            <a:off x="3945748" y="2185460"/>
            <a:ext cx="462844" cy="3291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2C608764-09E7-D90F-9998-F6230659F644}"/>
              </a:ext>
            </a:extLst>
          </p:cNvPr>
          <p:cNvCxnSpPr>
            <a:cxnSpLocks/>
          </p:cNvCxnSpPr>
          <p:nvPr/>
        </p:nvCxnSpPr>
        <p:spPr>
          <a:xfrm>
            <a:off x="5402015" y="2185460"/>
            <a:ext cx="637822" cy="3291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7FAC6027-4362-A08A-1B8C-EA60F6C8633E}"/>
              </a:ext>
            </a:extLst>
          </p:cNvPr>
          <p:cNvSpPr/>
          <p:nvPr/>
        </p:nvSpPr>
        <p:spPr>
          <a:xfrm>
            <a:off x="4177170" y="5166829"/>
            <a:ext cx="1772356" cy="7434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Require common directory for </a:t>
            </a:r>
          </a:p>
          <a:p>
            <a:pPr algn="ctr"/>
            <a:r>
              <a:rPr lang="en-US" sz="1600" dirty="0"/>
              <a:t>generated files</a:t>
            </a:r>
          </a:p>
        </p:txBody>
      </p:sp>
      <p:cxnSp>
        <p:nvCxnSpPr>
          <p:cNvPr id="35" name="Straight Arrow Connector 34">
            <a:extLst>
              <a:ext uri="{FF2B5EF4-FFF2-40B4-BE49-F238E27FC236}">
                <a16:creationId xmlns:a16="http://schemas.microsoft.com/office/drawing/2014/main" id="{6533B992-4EB1-90C9-FCB1-BF6F3FECFDB5}"/>
              </a:ext>
            </a:extLst>
          </p:cNvPr>
          <p:cNvCxnSpPr>
            <a:cxnSpLocks/>
            <a:stCxn id="24" idx="2"/>
            <a:endCxn id="22" idx="0"/>
          </p:cNvCxnSpPr>
          <p:nvPr/>
        </p:nvCxnSpPr>
        <p:spPr>
          <a:xfrm>
            <a:off x="3945748" y="3429000"/>
            <a:ext cx="0" cy="855379"/>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26E14F70-D086-0C3C-F566-B9C2A04A580E}"/>
              </a:ext>
            </a:extLst>
          </p:cNvPr>
          <p:cNvCxnSpPr>
            <a:cxnSpLocks/>
          </p:cNvCxnSpPr>
          <p:nvPr/>
        </p:nvCxnSpPr>
        <p:spPr>
          <a:xfrm>
            <a:off x="5993552" y="3365149"/>
            <a:ext cx="0" cy="91923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525975B3-F763-DD33-6F30-F6A156F1482D}"/>
              </a:ext>
            </a:extLst>
          </p:cNvPr>
          <p:cNvSpPr txBox="1"/>
          <p:nvPr/>
        </p:nvSpPr>
        <p:spPr>
          <a:xfrm>
            <a:off x="3446002" y="1391193"/>
            <a:ext cx="4175126" cy="22159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kern="1200" dirty="0" err="1">
                <a:solidFill>
                  <a:schemeClr val="tx2"/>
                </a:solidFill>
                <a:latin typeface="+mn-lt"/>
                <a:ea typeface="+mn-ea"/>
                <a:cs typeface="+mn-cs"/>
              </a:rPr>
              <a:t>TrustZone</a:t>
            </a:r>
            <a:r>
              <a:rPr lang="en-US" sz="1600" kern="1200" dirty="0">
                <a:solidFill>
                  <a:schemeClr val="tx2"/>
                </a:solidFill>
                <a:latin typeface="+mn-lt"/>
                <a:ea typeface="+mn-ea"/>
                <a:cs typeface="+mn-cs"/>
              </a:rPr>
              <a:t> or Multicore projects</a:t>
            </a:r>
          </a:p>
        </p:txBody>
      </p:sp>
      <p:sp>
        <p:nvSpPr>
          <p:cNvPr id="22" name="Rectangle 21">
            <a:extLst>
              <a:ext uri="{FF2B5EF4-FFF2-40B4-BE49-F238E27FC236}">
                <a16:creationId xmlns:a16="http://schemas.microsoft.com/office/drawing/2014/main" id="{EC4DE961-7305-38C5-B6BA-5886E141634F}"/>
              </a:ext>
            </a:extLst>
          </p:cNvPr>
          <p:cNvSpPr/>
          <p:nvPr/>
        </p:nvSpPr>
        <p:spPr>
          <a:xfrm>
            <a:off x="3059570" y="4284379"/>
            <a:ext cx="1772356" cy="5238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clayer</a:t>
            </a:r>
            <a:r>
              <a:rPr lang="en-US" dirty="0"/>
              <a:t> CPU #1</a:t>
            </a:r>
          </a:p>
        </p:txBody>
      </p:sp>
      <p:sp>
        <p:nvSpPr>
          <p:cNvPr id="31" name="Rectangle 30">
            <a:extLst>
              <a:ext uri="{FF2B5EF4-FFF2-40B4-BE49-F238E27FC236}">
                <a16:creationId xmlns:a16="http://schemas.microsoft.com/office/drawing/2014/main" id="{655A7DF7-64E6-D586-71FD-CE75A1E63DD5}"/>
              </a:ext>
            </a:extLst>
          </p:cNvPr>
          <p:cNvSpPr/>
          <p:nvPr/>
        </p:nvSpPr>
        <p:spPr>
          <a:xfrm>
            <a:off x="5153659" y="4300333"/>
            <a:ext cx="1772356" cy="5238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clayer</a:t>
            </a:r>
            <a:r>
              <a:rPr lang="en-US" dirty="0"/>
              <a:t> CPU #2</a:t>
            </a:r>
          </a:p>
        </p:txBody>
      </p:sp>
      <p:cxnSp>
        <p:nvCxnSpPr>
          <p:cNvPr id="33" name="Straight Arrow Connector 32">
            <a:extLst>
              <a:ext uri="{FF2B5EF4-FFF2-40B4-BE49-F238E27FC236}">
                <a16:creationId xmlns:a16="http://schemas.microsoft.com/office/drawing/2014/main" id="{BBC26367-0536-A3AF-8401-C30AFD85C2FC}"/>
              </a:ext>
            </a:extLst>
          </p:cNvPr>
          <p:cNvCxnSpPr>
            <a:cxnSpLocks/>
          </p:cNvCxnSpPr>
          <p:nvPr/>
        </p:nvCxnSpPr>
        <p:spPr>
          <a:xfrm>
            <a:off x="3945748" y="4797632"/>
            <a:ext cx="727852" cy="369197"/>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8FB82BFE-8592-5CA9-C1AC-1F3C7F936FAB}"/>
              </a:ext>
            </a:extLst>
          </p:cNvPr>
          <p:cNvCxnSpPr>
            <a:cxnSpLocks/>
            <a:stCxn id="31" idx="2"/>
          </p:cNvCxnSpPr>
          <p:nvPr/>
        </p:nvCxnSpPr>
        <p:spPr>
          <a:xfrm flipH="1">
            <a:off x="5533565" y="4824186"/>
            <a:ext cx="506272" cy="342643"/>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27060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8A928-9849-483F-9B17-9696AA336CD6}"/>
              </a:ext>
            </a:extLst>
          </p:cNvPr>
          <p:cNvSpPr>
            <a:spLocks noGrp="1"/>
          </p:cNvSpPr>
          <p:nvPr>
            <p:ph type="title"/>
          </p:nvPr>
        </p:nvSpPr>
        <p:spPr/>
        <p:txBody>
          <a:bodyPr/>
          <a:lstStyle/>
          <a:p>
            <a:r>
              <a:rPr lang="en-US" dirty="0" err="1"/>
              <a:t>CSolution</a:t>
            </a:r>
            <a:r>
              <a:rPr lang="en-US" dirty="0"/>
              <a:t> / </a:t>
            </a:r>
            <a:r>
              <a:rPr lang="en-US" dirty="0" err="1"/>
              <a:t>CBuild</a:t>
            </a:r>
            <a:r>
              <a:rPr lang="en-US" dirty="0"/>
              <a:t>: Generator Workflow</a:t>
            </a:r>
            <a:endParaRPr lang="en-GB" dirty="0"/>
          </a:p>
        </p:txBody>
      </p:sp>
      <p:sp>
        <p:nvSpPr>
          <p:cNvPr id="3" name="Text Placeholder 2">
            <a:extLst>
              <a:ext uri="{FF2B5EF4-FFF2-40B4-BE49-F238E27FC236}">
                <a16:creationId xmlns:a16="http://schemas.microsoft.com/office/drawing/2014/main" id="{76F78A7D-CC93-4178-85CA-9C6EFB99AFDF}"/>
              </a:ext>
            </a:extLst>
          </p:cNvPr>
          <p:cNvSpPr>
            <a:spLocks noGrp="1"/>
          </p:cNvSpPr>
          <p:nvPr>
            <p:ph type="body" sz="quarter" idx="13"/>
          </p:nvPr>
        </p:nvSpPr>
        <p:spPr/>
        <p:txBody>
          <a:bodyPr/>
          <a:lstStyle/>
          <a:p>
            <a:r>
              <a:rPr lang="en-US" dirty="0"/>
              <a:t>Steps for component selection and configuration</a:t>
            </a:r>
            <a:endParaRPr lang="en-GB" dirty="0"/>
          </a:p>
        </p:txBody>
      </p:sp>
      <p:sp>
        <p:nvSpPr>
          <p:cNvPr id="4" name="Content Placeholder 3">
            <a:extLst>
              <a:ext uri="{FF2B5EF4-FFF2-40B4-BE49-F238E27FC236}">
                <a16:creationId xmlns:a16="http://schemas.microsoft.com/office/drawing/2014/main" id="{C04B1D94-F87A-4D2F-92EF-A90619EB7EB0}"/>
              </a:ext>
            </a:extLst>
          </p:cNvPr>
          <p:cNvSpPr>
            <a:spLocks noGrp="1"/>
          </p:cNvSpPr>
          <p:nvPr>
            <p:ph idx="1"/>
          </p:nvPr>
        </p:nvSpPr>
        <p:spPr>
          <a:xfrm>
            <a:off x="479425" y="1554489"/>
            <a:ext cx="2414915" cy="2715230"/>
          </a:xfrm>
        </p:spPr>
        <p:txBody>
          <a:bodyPr/>
          <a:lstStyle/>
          <a:p>
            <a:pPr marL="287338" indent="-287338">
              <a:buFont typeface="+mj-lt"/>
              <a:buAutoNum type="arabicPeriod"/>
            </a:pPr>
            <a:r>
              <a:rPr lang="en-US" sz="1600" dirty="0"/>
              <a:t>User selects components</a:t>
            </a:r>
          </a:p>
          <a:p>
            <a:pPr indent="-169863"/>
            <a:r>
              <a:rPr lang="en-US" sz="1200" dirty="0"/>
              <a:t>in </a:t>
            </a:r>
            <a:r>
              <a:rPr lang="en-US" sz="1050" dirty="0">
                <a:solidFill>
                  <a:srgbClr val="800000"/>
                </a:solidFill>
                <a:latin typeface="Consolas" panose="020B0609020204030204" pitchFamily="49" charset="0"/>
              </a:rPr>
              <a:t>`*.</a:t>
            </a:r>
            <a:r>
              <a:rPr lang="en-US" sz="1050" dirty="0" err="1">
                <a:solidFill>
                  <a:srgbClr val="800000"/>
                </a:solidFill>
                <a:latin typeface="Consolas" panose="020B0609020204030204" pitchFamily="49" charset="0"/>
              </a:rPr>
              <a:t>cproject.yml</a:t>
            </a:r>
            <a:r>
              <a:rPr lang="en-US" sz="1050" dirty="0">
                <a:solidFill>
                  <a:srgbClr val="800000"/>
                </a:solidFill>
                <a:latin typeface="Consolas" panose="020B0609020204030204" pitchFamily="49" charset="0"/>
              </a:rPr>
              <a:t>`</a:t>
            </a:r>
            <a:r>
              <a:rPr lang="en-US" sz="1200" dirty="0"/>
              <a:t> under </a:t>
            </a:r>
            <a:r>
              <a:rPr lang="en-US" sz="1050" dirty="0">
                <a:solidFill>
                  <a:srgbClr val="800000"/>
                </a:solidFill>
                <a:latin typeface="Consolas" panose="020B0609020204030204" pitchFamily="49" charset="0"/>
              </a:rPr>
              <a:t>`components:`</a:t>
            </a:r>
          </a:p>
          <a:p>
            <a:pPr indent="-169863"/>
            <a:r>
              <a:rPr lang="en-GB" sz="1050" dirty="0"/>
              <a:t>When this are components that require generation, </a:t>
            </a:r>
            <a:r>
              <a:rPr lang="en-GB" sz="1050" b="1" dirty="0"/>
              <a:t>user is notified about the requirement to run </a:t>
            </a:r>
            <a:r>
              <a:rPr lang="en-GB" sz="1050" dirty="0"/>
              <a:t>a generator and users the </a:t>
            </a:r>
            <a:r>
              <a:rPr lang="en-GB" sz="1050" dirty="0" err="1"/>
              <a:t>CSolution</a:t>
            </a:r>
            <a:r>
              <a:rPr lang="en-GB" sz="1050" dirty="0"/>
              <a:t> Run command.</a:t>
            </a:r>
          </a:p>
          <a:p>
            <a:pPr indent="-169863"/>
            <a:r>
              <a:rPr lang="en-US" sz="1200" dirty="0"/>
              <a:t>Run a “Generator” for a list of components.</a:t>
            </a:r>
          </a:p>
          <a:p>
            <a:pPr indent="-169863"/>
            <a:r>
              <a:rPr lang="en-US" sz="1200" dirty="0" err="1"/>
              <a:t>CSolution</a:t>
            </a:r>
            <a:r>
              <a:rPr lang="en-US" sz="1200" dirty="0"/>
              <a:t> generates </a:t>
            </a:r>
            <a:r>
              <a:rPr lang="en-GB" sz="1050" b="0" dirty="0">
                <a:solidFill>
                  <a:srgbClr val="800000"/>
                </a:solidFill>
                <a:effectLst/>
                <a:latin typeface="Consolas" panose="020B0609020204030204" pitchFamily="49" charset="0"/>
              </a:rPr>
              <a:t>`*.</a:t>
            </a:r>
            <a:r>
              <a:rPr lang="en-GB" sz="1050" b="0" dirty="0" err="1">
                <a:solidFill>
                  <a:srgbClr val="800000"/>
                </a:solidFill>
                <a:effectLst/>
                <a:latin typeface="Consolas" panose="020B0609020204030204" pitchFamily="49" charset="0"/>
              </a:rPr>
              <a:t>cgen.yml</a:t>
            </a:r>
            <a:r>
              <a:rPr lang="en-GB" sz="1050" b="0" dirty="0">
                <a:solidFill>
                  <a:srgbClr val="800000"/>
                </a:solidFill>
                <a:effectLst/>
                <a:latin typeface="Consolas" panose="020B0609020204030204" pitchFamily="49" charset="0"/>
              </a:rPr>
              <a:t>`</a:t>
            </a:r>
            <a:r>
              <a:rPr lang="en-US" sz="1050" dirty="0"/>
              <a:t> that provides the list of user-selected components.</a:t>
            </a:r>
          </a:p>
          <a:p>
            <a:pPr indent="-169863"/>
            <a:endParaRPr lang="en-GB" sz="1050" b="1" dirty="0">
              <a:solidFill>
                <a:srgbClr val="800000"/>
              </a:solidFill>
              <a:latin typeface="Consolas" panose="020B0609020204030204" pitchFamily="49" charset="0"/>
            </a:endParaRPr>
          </a:p>
          <a:p>
            <a:pPr marL="173037" indent="0">
              <a:buNone/>
            </a:pPr>
            <a:endParaRPr lang="en-GB" sz="1050" b="1" dirty="0">
              <a:solidFill>
                <a:srgbClr val="800000"/>
              </a:solidFill>
              <a:latin typeface="Consolas" panose="020B0609020204030204" pitchFamily="49" charset="0"/>
            </a:endParaRPr>
          </a:p>
        </p:txBody>
      </p:sp>
      <p:sp>
        <p:nvSpPr>
          <p:cNvPr id="5" name="Content Placeholder 3">
            <a:extLst>
              <a:ext uri="{FF2B5EF4-FFF2-40B4-BE49-F238E27FC236}">
                <a16:creationId xmlns:a16="http://schemas.microsoft.com/office/drawing/2014/main" id="{5D4F432B-1207-4793-880F-63AFC41CD96E}"/>
              </a:ext>
            </a:extLst>
          </p:cNvPr>
          <p:cNvSpPr txBox="1">
            <a:spLocks/>
          </p:cNvSpPr>
          <p:nvPr/>
        </p:nvSpPr>
        <p:spPr>
          <a:xfrm>
            <a:off x="3276783" y="1555748"/>
            <a:ext cx="2414915" cy="2715230"/>
          </a:xfrm>
          <a:prstGeom prst="rect">
            <a:avLst/>
          </a:prstGeom>
        </p:spPr>
        <p:txBody>
          <a:bodyPr vert="horz" lIns="0" tIns="0" rIns="0" bIns="0" rtlCol="0">
            <a:noAutofit/>
          </a:bodyPr>
          <a:lstStyle>
            <a:lvl1pPr marL="342900" indent="-342900" algn="l" rtl="0" eaLnBrk="1" fontAlgn="base" hangingPunct="1">
              <a:lnSpc>
                <a:spcPct val="100000"/>
              </a:lnSpc>
              <a:spcBef>
                <a:spcPts val="600"/>
              </a:spcBef>
              <a:spcAft>
                <a:spcPts val="0"/>
              </a:spcAft>
              <a:buClr>
                <a:schemeClr val="accent1"/>
              </a:buClr>
              <a:buFont typeface="Arial" charset="0"/>
              <a:buChar char="•"/>
              <a:defRPr sz="2400" kern="1200">
                <a:solidFill>
                  <a:schemeClr val="tx2"/>
                </a:solidFill>
                <a:latin typeface="+mn-lt"/>
                <a:ea typeface="ＭＳ Ｐゴシック" charset="0"/>
                <a:cs typeface="ＭＳ Ｐゴシック" charset="0"/>
              </a:defRPr>
            </a:lvl1pPr>
            <a:lvl2pPr marL="581343" indent="-166688" algn="l" rtl="0" eaLnBrk="1" fontAlgn="base" hangingPunct="1">
              <a:lnSpc>
                <a:spcPct val="100000"/>
              </a:lnSpc>
              <a:spcBef>
                <a:spcPts val="0"/>
              </a:spcBef>
              <a:spcAft>
                <a:spcPts val="0"/>
              </a:spcAft>
              <a:buClr>
                <a:schemeClr val="accent1"/>
              </a:buClr>
              <a:buSzPct val="80000"/>
              <a:buFont typeface="Arial" charset="0"/>
              <a:buChar char="•"/>
              <a:defRPr sz="2000" kern="1200">
                <a:solidFill>
                  <a:schemeClr val="tx2"/>
                </a:solidFill>
                <a:latin typeface="+mn-lt"/>
                <a:ea typeface="ＭＳ Ｐゴシック" charset="0"/>
                <a:cs typeface="+mn-cs"/>
              </a:defRPr>
            </a:lvl2pPr>
            <a:lvl3pPr marL="855663" indent="-166688" algn="l" rtl="0" eaLnBrk="1" fontAlgn="base" hangingPunct="1">
              <a:lnSpc>
                <a:spcPct val="100000"/>
              </a:lnSpc>
              <a:spcBef>
                <a:spcPts val="0"/>
              </a:spcBef>
              <a:spcAft>
                <a:spcPts val="0"/>
              </a:spcAft>
              <a:buClr>
                <a:schemeClr val="accent1"/>
              </a:buClr>
              <a:buSzPct val="80000"/>
              <a:buFont typeface="Calibri" charset="0"/>
              <a:buChar char="–"/>
              <a:defRPr kern="1200">
                <a:solidFill>
                  <a:schemeClr val="tx2"/>
                </a:solidFill>
                <a:latin typeface="+mn-lt"/>
                <a:ea typeface="ＭＳ Ｐゴシック" charset="0"/>
                <a:cs typeface="+mn-cs"/>
              </a:defRPr>
            </a:lvl3pPr>
            <a:lvl4pPr marL="1201738" indent="-173038" algn="l" rtl="0" eaLnBrk="1" fontAlgn="base" hangingPunct="1">
              <a:lnSpc>
                <a:spcPct val="100000"/>
              </a:lnSpc>
              <a:spcBef>
                <a:spcPts val="0"/>
              </a:spcBef>
              <a:spcAft>
                <a:spcPts val="0"/>
              </a:spcAft>
              <a:buClr>
                <a:schemeClr val="accent1"/>
              </a:buClr>
              <a:buSzPct val="80000"/>
              <a:buFont typeface="Wingdings" charset="2"/>
              <a:buChar char="§"/>
              <a:defRPr kern="1200">
                <a:solidFill>
                  <a:schemeClr val="tx2"/>
                </a:solidFill>
                <a:latin typeface="+mn-lt"/>
                <a:ea typeface="ＭＳ Ｐゴシック" charset="0"/>
                <a:cs typeface="+mn-cs"/>
              </a:defRPr>
            </a:lvl4pPr>
            <a:lvl5pPr marL="1427163" indent="-168275" algn="l" rtl="0" eaLnBrk="1" fontAlgn="base" hangingPunct="1">
              <a:lnSpc>
                <a:spcPct val="100000"/>
              </a:lnSpc>
              <a:spcBef>
                <a:spcPts val="0"/>
              </a:spcBef>
              <a:spcAft>
                <a:spcPts val="0"/>
              </a:spcAft>
              <a:buClr>
                <a:schemeClr val="accent1"/>
              </a:buClr>
              <a:buSzPct val="80000"/>
              <a:buFont typeface="Calibri" charset="0"/>
              <a:buChar char="–"/>
              <a:defRPr kern="1200">
                <a:solidFill>
                  <a:schemeClr val="tx2"/>
                </a:solidFill>
                <a:latin typeface="+mn-lt"/>
                <a:ea typeface="ＭＳ Ｐゴシック" charset="0"/>
                <a:cs typeface="+mn-cs"/>
              </a:defRPr>
            </a:lvl5pPr>
            <a:lvl6pPr marL="16550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6pPr>
            <a:lvl7pPr marL="18836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7pPr>
            <a:lvl8pPr marL="21122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8pPr>
            <a:lvl9pPr marL="23408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9pPr>
          </a:lstStyle>
          <a:p>
            <a:pPr>
              <a:buFont typeface="+mj-lt"/>
              <a:buAutoNum type="arabicPeriod" startAt="2"/>
            </a:pPr>
            <a:r>
              <a:rPr lang="en-US" sz="1600" dirty="0"/>
              <a:t>User runs Generator</a:t>
            </a:r>
          </a:p>
          <a:p>
            <a:pPr indent="-169863"/>
            <a:r>
              <a:rPr lang="en-GB" sz="1050" dirty="0">
                <a:solidFill>
                  <a:srgbClr val="800000"/>
                </a:solidFill>
                <a:latin typeface="Consolas" panose="020B0609020204030204" pitchFamily="49" charset="0"/>
              </a:rPr>
              <a:t>`*.</a:t>
            </a:r>
            <a:r>
              <a:rPr lang="en-GB" sz="1050" dirty="0" err="1">
                <a:solidFill>
                  <a:srgbClr val="800000"/>
                </a:solidFill>
                <a:latin typeface="Consolas" panose="020B0609020204030204" pitchFamily="49" charset="0"/>
              </a:rPr>
              <a:t>cgen.yml</a:t>
            </a:r>
            <a:r>
              <a:rPr lang="en-GB" sz="1050" dirty="0">
                <a:solidFill>
                  <a:srgbClr val="800000"/>
                </a:solidFill>
                <a:latin typeface="Consolas" panose="020B0609020204030204" pitchFamily="49" charset="0"/>
              </a:rPr>
              <a:t>`</a:t>
            </a:r>
            <a:r>
              <a:rPr lang="en-US" sz="1050" dirty="0"/>
              <a:t> provides the input to the Generator with a list of selected components</a:t>
            </a:r>
          </a:p>
          <a:p>
            <a:pPr indent="-169863"/>
            <a:r>
              <a:rPr lang="en-US" sz="1050" dirty="0"/>
              <a:t>Configuration is done.  </a:t>
            </a:r>
          </a:p>
          <a:p>
            <a:pPr lvl="1" indent="-169863"/>
            <a:r>
              <a:rPr lang="en-US" sz="650" dirty="0"/>
              <a:t>Interactive mode (where a settings file is generated)</a:t>
            </a:r>
          </a:p>
          <a:p>
            <a:pPr lvl="1" indent="-169863"/>
            <a:r>
              <a:rPr lang="en-US" sz="650" dirty="0"/>
              <a:t>Remote mode (where a settings file is an input)</a:t>
            </a:r>
          </a:p>
          <a:p>
            <a:pPr indent="-169863"/>
            <a:r>
              <a:rPr lang="en-US" sz="1050" dirty="0">
                <a:solidFill>
                  <a:srgbClr val="000000"/>
                </a:solidFill>
                <a:latin typeface="Consolas" panose="020B0609020204030204" pitchFamily="49" charset="0"/>
              </a:rPr>
              <a:t>Generator creates the “</a:t>
            </a:r>
            <a:r>
              <a:rPr lang="en-GB" sz="900" b="0" dirty="0" err="1">
                <a:solidFill>
                  <a:srgbClr val="0000FF"/>
                </a:solidFill>
                <a:effectLst/>
                <a:latin typeface="Consolas" panose="020B0609020204030204" pitchFamily="49" charset="0"/>
              </a:rPr>
              <a:t>myGen.gpdsc</a:t>
            </a:r>
            <a:r>
              <a:rPr lang="en-GB" sz="900" b="0" dirty="0">
                <a:solidFill>
                  <a:srgbClr val="0000FF"/>
                </a:solidFill>
                <a:effectLst/>
                <a:latin typeface="Consolas" panose="020B0609020204030204" pitchFamily="49" charset="0"/>
              </a:rPr>
              <a:t>” </a:t>
            </a:r>
            <a:r>
              <a:rPr lang="en-US" sz="1050" dirty="0"/>
              <a:t>that informs the </a:t>
            </a:r>
            <a:r>
              <a:rPr lang="en-US" sz="1050" dirty="0" err="1"/>
              <a:t>CSolution</a:t>
            </a:r>
            <a:r>
              <a:rPr lang="en-US" sz="1050" dirty="0"/>
              <a:t> tool about (a) the fact that a component is configured and has generated code, (b) additional components that are the result of some user configuration.</a:t>
            </a:r>
          </a:p>
          <a:p>
            <a:pPr marL="173037" indent="0">
              <a:buNone/>
            </a:pPr>
            <a:r>
              <a:rPr lang="en-GB" sz="1050" b="1" dirty="0">
                <a:solidFill>
                  <a:srgbClr val="800000"/>
                </a:solidFill>
                <a:latin typeface="Consolas" panose="020B0609020204030204" pitchFamily="49" charset="0"/>
              </a:rPr>
              <a:t>Discussion: is a component list or a dependency list</a:t>
            </a:r>
          </a:p>
          <a:p>
            <a:pPr marL="173037" indent="0">
              <a:buNone/>
            </a:pPr>
            <a:endParaRPr lang="en-GB" sz="1050" b="1" dirty="0">
              <a:solidFill>
                <a:srgbClr val="800000"/>
              </a:solidFill>
              <a:latin typeface="Consolas" panose="020B0609020204030204" pitchFamily="49" charset="0"/>
            </a:endParaRPr>
          </a:p>
          <a:p>
            <a:pPr marL="173037" indent="0">
              <a:buNone/>
            </a:pPr>
            <a:r>
              <a:rPr lang="en-GB" sz="1050" b="1" dirty="0">
                <a:solidFill>
                  <a:srgbClr val="800000"/>
                </a:solidFill>
                <a:latin typeface="Consolas" panose="020B0609020204030204" pitchFamily="49" charset="0"/>
              </a:rPr>
              <a:t>Generator might be VS Code plugin or web based.</a:t>
            </a:r>
          </a:p>
          <a:p>
            <a:pPr marL="173037" indent="0">
              <a:buFont typeface="Arial" charset="0"/>
              <a:buNone/>
            </a:pPr>
            <a:endParaRPr lang="en-GB" sz="1050" b="1" dirty="0">
              <a:solidFill>
                <a:srgbClr val="800000"/>
              </a:solidFill>
              <a:latin typeface="Consolas" panose="020B0609020204030204" pitchFamily="49" charset="0"/>
            </a:endParaRPr>
          </a:p>
        </p:txBody>
      </p:sp>
      <p:sp>
        <p:nvSpPr>
          <p:cNvPr id="6" name="Content Placeholder 3">
            <a:extLst>
              <a:ext uri="{FF2B5EF4-FFF2-40B4-BE49-F238E27FC236}">
                <a16:creationId xmlns:a16="http://schemas.microsoft.com/office/drawing/2014/main" id="{8D75BAFB-756B-47FC-AA7B-9A1A5A976E21}"/>
              </a:ext>
            </a:extLst>
          </p:cNvPr>
          <p:cNvSpPr txBox="1">
            <a:spLocks/>
          </p:cNvSpPr>
          <p:nvPr/>
        </p:nvSpPr>
        <p:spPr>
          <a:xfrm>
            <a:off x="6164826" y="1534335"/>
            <a:ext cx="2414915" cy="3460857"/>
          </a:xfrm>
          <a:prstGeom prst="rect">
            <a:avLst/>
          </a:prstGeom>
        </p:spPr>
        <p:txBody>
          <a:bodyPr vert="horz" lIns="0" tIns="0" rIns="0" bIns="0" rtlCol="0">
            <a:noAutofit/>
          </a:bodyPr>
          <a:lstStyle>
            <a:lvl1pPr marL="342900" indent="-342900" algn="l" rtl="0" eaLnBrk="1" fontAlgn="base" hangingPunct="1">
              <a:lnSpc>
                <a:spcPct val="100000"/>
              </a:lnSpc>
              <a:spcBef>
                <a:spcPts val="600"/>
              </a:spcBef>
              <a:spcAft>
                <a:spcPts val="0"/>
              </a:spcAft>
              <a:buClr>
                <a:schemeClr val="accent1"/>
              </a:buClr>
              <a:buFont typeface="Arial" charset="0"/>
              <a:buChar char="•"/>
              <a:defRPr sz="2400" kern="1200">
                <a:solidFill>
                  <a:schemeClr val="tx2"/>
                </a:solidFill>
                <a:latin typeface="+mn-lt"/>
                <a:ea typeface="ＭＳ Ｐゴシック" charset="0"/>
                <a:cs typeface="ＭＳ Ｐゴシック" charset="0"/>
              </a:defRPr>
            </a:lvl1pPr>
            <a:lvl2pPr marL="581343" indent="-166688" algn="l" rtl="0" eaLnBrk="1" fontAlgn="base" hangingPunct="1">
              <a:lnSpc>
                <a:spcPct val="100000"/>
              </a:lnSpc>
              <a:spcBef>
                <a:spcPts val="0"/>
              </a:spcBef>
              <a:spcAft>
                <a:spcPts val="0"/>
              </a:spcAft>
              <a:buClr>
                <a:schemeClr val="accent1"/>
              </a:buClr>
              <a:buSzPct val="80000"/>
              <a:buFont typeface="Arial" charset="0"/>
              <a:buChar char="•"/>
              <a:defRPr sz="2000" kern="1200">
                <a:solidFill>
                  <a:schemeClr val="tx2"/>
                </a:solidFill>
                <a:latin typeface="+mn-lt"/>
                <a:ea typeface="ＭＳ Ｐゴシック" charset="0"/>
                <a:cs typeface="+mn-cs"/>
              </a:defRPr>
            </a:lvl2pPr>
            <a:lvl3pPr marL="855663" indent="-166688" algn="l" rtl="0" eaLnBrk="1" fontAlgn="base" hangingPunct="1">
              <a:lnSpc>
                <a:spcPct val="100000"/>
              </a:lnSpc>
              <a:spcBef>
                <a:spcPts val="0"/>
              </a:spcBef>
              <a:spcAft>
                <a:spcPts val="0"/>
              </a:spcAft>
              <a:buClr>
                <a:schemeClr val="accent1"/>
              </a:buClr>
              <a:buSzPct val="80000"/>
              <a:buFont typeface="Calibri" charset="0"/>
              <a:buChar char="–"/>
              <a:defRPr kern="1200">
                <a:solidFill>
                  <a:schemeClr val="tx2"/>
                </a:solidFill>
                <a:latin typeface="+mn-lt"/>
                <a:ea typeface="ＭＳ Ｐゴシック" charset="0"/>
                <a:cs typeface="+mn-cs"/>
              </a:defRPr>
            </a:lvl3pPr>
            <a:lvl4pPr marL="1201738" indent="-173038" algn="l" rtl="0" eaLnBrk="1" fontAlgn="base" hangingPunct="1">
              <a:lnSpc>
                <a:spcPct val="100000"/>
              </a:lnSpc>
              <a:spcBef>
                <a:spcPts val="0"/>
              </a:spcBef>
              <a:spcAft>
                <a:spcPts val="0"/>
              </a:spcAft>
              <a:buClr>
                <a:schemeClr val="accent1"/>
              </a:buClr>
              <a:buSzPct val="80000"/>
              <a:buFont typeface="Wingdings" charset="2"/>
              <a:buChar char="§"/>
              <a:defRPr kern="1200">
                <a:solidFill>
                  <a:schemeClr val="tx2"/>
                </a:solidFill>
                <a:latin typeface="+mn-lt"/>
                <a:ea typeface="ＭＳ Ｐゴシック" charset="0"/>
                <a:cs typeface="+mn-cs"/>
              </a:defRPr>
            </a:lvl4pPr>
            <a:lvl5pPr marL="1427163" indent="-168275" algn="l" rtl="0" eaLnBrk="1" fontAlgn="base" hangingPunct="1">
              <a:lnSpc>
                <a:spcPct val="100000"/>
              </a:lnSpc>
              <a:spcBef>
                <a:spcPts val="0"/>
              </a:spcBef>
              <a:spcAft>
                <a:spcPts val="0"/>
              </a:spcAft>
              <a:buClr>
                <a:schemeClr val="accent1"/>
              </a:buClr>
              <a:buSzPct val="80000"/>
              <a:buFont typeface="Calibri" charset="0"/>
              <a:buChar char="–"/>
              <a:defRPr kern="1200">
                <a:solidFill>
                  <a:schemeClr val="tx2"/>
                </a:solidFill>
                <a:latin typeface="+mn-lt"/>
                <a:ea typeface="ＭＳ Ｐゴシック" charset="0"/>
                <a:cs typeface="+mn-cs"/>
              </a:defRPr>
            </a:lvl5pPr>
            <a:lvl6pPr marL="16550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6pPr>
            <a:lvl7pPr marL="18836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7pPr>
            <a:lvl8pPr marL="21122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8pPr>
            <a:lvl9pPr marL="23408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9pPr>
          </a:lstStyle>
          <a:p>
            <a:pPr>
              <a:buFont typeface="+mj-lt"/>
              <a:buAutoNum type="arabicPeriod" startAt="3"/>
            </a:pPr>
            <a:r>
              <a:rPr lang="en-US" sz="1600" dirty="0"/>
              <a:t>User creates </a:t>
            </a:r>
            <a:r>
              <a:rPr lang="en-US" sz="1600" dirty="0" err="1"/>
              <a:t>CBuild</a:t>
            </a:r>
            <a:r>
              <a:rPr lang="en-US" sz="1600" dirty="0"/>
              <a:t> output with </a:t>
            </a:r>
            <a:r>
              <a:rPr lang="en-US" sz="1600" dirty="0" err="1"/>
              <a:t>CSolution</a:t>
            </a:r>
            <a:endParaRPr lang="en-US" sz="1600" dirty="0"/>
          </a:p>
          <a:p>
            <a:pPr indent="-169863"/>
            <a:r>
              <a:rPr lang="en-US" sz="1050" dirty="0"/>
              <a:t>Both </a:t>
            </a:r>
            <a:r>
              <a:rPr lang="en-US" sz="1050" dirty="0">
                <a:solidFill>
                  <a:srgbClr val="800000"/>
                </a:solidFill>
                <a:latin typeface="Consolas" panose="020B0609020204030204" pitchFamily="49" charset="0"/>
              </a:rPr>
              <a:t>`*.</a:t>
            </a:r>
            <a:r>
              <a:rPr lang="en-US" sz="1050" dirty="0" err="1">
                <a:solidFill>
                  <a:srgbClr val="800000"/>
                </a:solidFill>
                <a:latin typeface="Consolas" panose="020B0609020204030204" pitchFamily="49" charset="0"/>
              </a:rPr>
              <a:t>cproject.yml</a:t>
            </a:r>
            <a:r>
              <a:rPr lang="en-US" sz="1050" dirty="0">
                <a:solidFill>
                  <a:srgbClr val="800000"/>
                </a:solidFill>
                <a:latin typeface="Consolas" panose="020B0609020204030204" pitchFamily="49" charset="0"/>
              </a:rPr>
              <a:t>` “</a:t>
            </a:r>
            <a:r>
              <a:rPr lang="en-GB" sz="1050" dirty="0" err="1">
                <a:solidFill>
                  <a:srgbClr val="800000"/>
                </a:solidFill>
                <a:latin typeface="Consolas" panose="020B0609020204030204" pitchFamily="49" charset="0"/>
              </a:rPr>
              <a:t>myGen.gpdsc</a:t>
            </a:r>
            <a:r>
              <a:rPr lang="en-GB" sz="1050" dirty="0">
                <a:solidFill>
                  <a:srgbClr val="800000"/>
                </a:solidFill>
                <a:latin typeface="Consolas" panose="020B0609020204030204" pitchFamily="49" charset="0"/>
              </a:rPr>
              <a:t>” </a:t>
            </a:r>
            <a:r>
              <a:rPr lang="en-GB" sz="1050" dirty="0"/>
              <a:t>and read by </a:t>
            </a:r>
            <a:r>
              <a:rPr lang="en-GB" sz="1050" dirty="0" err="1"/>
              <a:t>Csolution</a:t>
            </a:r>
            <a:r>
              <a:rPr lang="en-GB" sz="1050" dirty="0"/>
              <a:t> and create the complete list of selected components.</a:t>
            </a:r>
          </a:p>
          <a:p>
            <a:pPr indent="-169863"/>
            <a:r>
              <a:rPr lang="en-GB" sz="1050" dirty="0"/>
              <a:t>If </a:t>
            </a:r>
            <a:r>
              <a:rPr lang="en-US" sz="1050" dirty="0">
                <a:solidFill>
                  <a:srgbClr val="800000"/>
                </a:solidFill>
                <a:latin typeface="Consolas" panose="020B0609020204030204" pitchFamily="49" charset="0"/>
              </a:rPr>
              <a:t>“</a:t>
            </a:r>
            <a:r>
              <a:rPr lang="en-GB" sz="1050" dirty="0" err="1">
                <a:solidFill>
                  <a:srgbClr val="800000"/>
                </a:solidFill>
                <a:latin typeface="Consolas" panose="020B0609020204030204" pitchFamily="49" charset="0"/>
              </a:rPr>
              <a:t>myGen.gpdsc</a:t>
            </a:r>
            <a:r>
              <a:rPr lang="en-GB" sz="1050" dirty="0">
                <a:solidFill>
                  <a:srgbClr val="800000"/>
                </a:solidFill>
                <a:latin typeface="Consolas" panose="020B0609020204030204" pitchFamily="49" charset="0"/>
              </a:rPr>
              <a:t>” </a:t>
            </a:r>
            <a:r>
              <a:rPr lang="en-GB" sz="1050" dirty="0"/>
              <a:t>does not contain component information about a component with `</a:t>
            </a:r>
            <a:r>
              <a:rPr lang="en-GB" sz="1050" dirty="0" err="1"/>
              <a:t>genId</a:t>
            </a:r>
            <a:r>
              <a:rPr lang="en-GB" sz="1050" dirty="0"/>
              <a:t>` that is selected in </a:t>
            </a:r>
            <a:r>
              <a:rPr lang="en-US" sz="1050" dirty="0">
                <a:solidFill>
                  <a:srgbClr val="800000"/>
                </a:solidFill>
                <a:latin typeface="Consolas" panose="020B0609020204030204" pitchFamily="49" charset="0"/>
              </a:rPr>
              <a:t>`*.</a:t>
            </a:r>
            <a:r>
              <a:rPr lang="en-US" sz="1050" dirty="0" err="1">
                <a:solidFill>
                  <a:srgbClr val="800000"/>
                </a:solidFill>
                <a:latin typeface="Consolas" panose="020B0609020204030204" pitchFamily="49" charset="0"/>
              </a:rPr>
              <a:t>cproject.yml</a:t>
            </a:r>
            <a:r>
              <a:rPr lang="en-US" sz="1050" dirty="0">
                <a:solidFill>
                  <a:srgbClr val="800000"/>
                </a:solidFill>
                <a:latin typeface="Consolas" panose="020B0609020204030204" pitchFamily="49" charset="0"/>
              </a:rPr>
              <a:t>` </a:t>
            </a:r>
            <a:r>
              <a:rPr lang="en-US" sz="1050" dirty="0"/>
              <a:t>the generator configuration is incomplete. This can happen when a component is added at a later step.</a:t>
            </a:r>
          </a:p>
          <a:p>
            <a:pPr indent="-169863"/>
            <a:r>
              <a:rPr lang="en-US" sz="1050" dirty="0"/>
              <a:t>Likewise the Generator should remove components that are no longer required. An indicator is needed.  </a:t>
            </a:r>
            <a:r>
              <a:rPr lang="en-US" sz="1050"/>
              <a:t>(NOT SOLVED YET)</a:t>
            </a:r>
            <a:endParaRPr lang="en-US" sz="1050" dirty="0"/>
          </a:p>
          <a:p>
            <a:pPr marL="173037" indent="0">
              <a:buNone/>
            </a:pPr>
            <a:endParaRPr lang="en-US" sz="1050" dirty="0"/>
          </a:p>
          <a:p>
            <a:pPr indent="-169863"/>
            <a:endParaRPr lang="en-GB" sz="1050" dirty="0"/>
          </a:p>
          <a:p>
            <a:pPr marL="173037" indent="0">
              <a:buFont typeface="Arial" charset="0"/>
              <a:buNone/>
            </a:pPr>
            <a:endParaRPr lang="en-GB" sz="1050" b="1" dirty="0">
              <a:solidFill>
                <a:srgbClr val="800000"/>
              </a:solidFill>
              <a:latin typeface="Consolas" panose="020B0609020204030204" pitchFamily="49" charset="0"/>
            </a:endParaRPr>
          </a:p>
        </p:txBody>
      </p:sp>
    </p:spTree>
    <p:extLst>
      <p:ext uri="{BB962C8B-B14F-4D97-AF65-F5344CB8AC3E}">
        <p14:creationId xmlns:p14="http://schemas.microsoft.com/office/powerpoint/2010/main" val="40690763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Arrow: Down 9">
            <a:extLst>
              <a:ext uri="{FF2B5EF4-FFF2-40B4-BE49-F238E27FC236}">
                <a16:creationId xmlns:a16="http://schemas.microsoft.com/office/drawing/2014/main" id="{897862CB-172A-F93A-B805-F3193B8EAE5D}"/>
              </a:ext>
            </a:extLst>
          </p:cNvPr>
          <p:cNvSpPr/>
          <p:nvPr/>
        </p:nvSpPr>
        <p:spPr>
          <a:xfrm rot="5400000">
            <a:off x="941215" y="2580518"/>
            <a:ext cx="1113445" cy="308196"/>
          </a:xfrm>
          <a:prstGeom prst="downArrow">
            <a:avLst>
              <a:gd name="adj1" fmla="val 49815"/>
              <a:gd name="adj2" fmla="val 51216"/>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rrow: Down 8">
            <a:extLst>
              <a:ext uri="{FF2B5EF4-FFF2-40B4-BE49-F238E27FC236}">
                <a16:creationId xmlns:a16="http://schemas.microsoft.com/office/drawing/2014/main" id="{88D8AFAE-9F83-A1A3-2C81-5987FFD53E0B}"/>
              </a:ext>
            </a:extLst>
          </p:cNvPr>
          <p:cNvSpPr/>
          <p:nvPr/>
        </p:nvSpPr>
        <p:spPr>
          <a:xfrm>
            <a:off x="2303694" y="2111750"/>
            <a:ext cx="959476" cy="1061345"/>
          </a:xfrm>
          <a:prstGeom prst="downArrow">
            <a:avLst>
              <a:gd name="adj1" fmla="val 50000"/>
              <a:gd name="adj2" fmla="val 1778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6C70444-14E9-4412-920E-BE212187115D}"/>
              </a:ext>
            </a:extLst>
          </p:cNvPr>
          <p:cNvSpPr>
            <a:spLocks noGrp="1"/>
          </p:cNvSpPr>
          <p:nvPr>
            <p:ph type="title"/>
          </p:nvPr>
        </p:nvSpPr>
        <p:spPr/>
        <p:txBody>
          <a:bodyPr/>
          <a:lstStyle/>
          <a:p>
            <a:r>
              <a:rPr lang="en-US" sz="3200"/>
              <a:t>IoT Workshop Example - Structure</a:t>
            </a:r>
            <a:endParaRPr lang="en-GB" sz="3200"/>
          </a:p>
        </p:txBody>
      </p:sp>
      <p:sp>
        <p:nvSpPr>
          <p:cNvPr id="7" name="Text Placeholder 6">
            <a:extLst>
              <a:ext uri="{FF2B5EF4-FFF2-40B4-BE49-F238E27FC236}">
                <a16:creationId xmlns:a16="http://schemas.microsoft.com/office/drawing/2014/main" id="{B990FECA-AC6C-BF5C-3709-1986769FAAAC}"/>
              </a:ext>
            </a:extLst>
          </p:cNvPr>
          <p:cNvSpPr>
            <a:spLocks noGrp="1"/>
          </p:cNvSpPr>
          <p:nvPr>
            <p:ph type="body" sz="quarter" idx="13"/>
          </p:nvPr>
        </p:nvSpPr>
        <p:spPr/>
        <p:txBody>
          <a:bodyPr/>
          <a:lstStyle/>
          <a:p>
            <a:r>
              <a:rPr lang="en-US"/>
              <a:t>Reference Application Framework: map many applications to many boards</a:t>
            </a:r>
          </a:p>
        </p:txBody>
      </p:sp>
      <p:sp>
        <p:nvSpPr>
          <p:cNvPr id="6" name="Rectangle 5">
            <a:extLst>
              <a:ext uri="{FF2B5EF4-FFF2-40B4-BE49-F238E27FC236}">
                <a16:creationId xmlns:a16="http://schemas.microsoft.com/office/drawing/2014/main" id="{5B91937D-F19D-B446-238D-9B3F5079E5AE}"/>
              </a:ext>
            </a:extLst>
          </p:cNvPr>
          <p:cNvSpPr/>
          <p:nvPr/>
        </p:nvSpPr>
        <p:spPr>
          <a:xfrm>
            <a:off x="1652036" y="1638300"/>
            <a:ext cx="2266950" cy="473559"/>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IoT Reference Application</a:t>
            </a:r>
            <a:br>
              <a:rPr lang="en-US" sz="1400"/>
            </a:br>
            <a:r>
              <a:rPr lang="en-US" sz="1400"/>
              <a:t>using RTOS Kernel</a:t>
            </a:r>
          </a:p>
        </p:txBody>
      </p:sp>
      <p:sp>
        <p:nvSpPr>
          <p:cNvPr id="8" name="Rectangle 7">
            <a:extLst>
              <a:ext uri="{FF2B5EF4-FFF2-40B4-BE49-F238E27FC236}">
                <a16:creationId xmlns:a16="http://schemas.microsoft.com/office/drawing/2014/main" id="{766B0585-F98B-6B33-3F69-3561A6AAB479}"/>
              </a:ext>
            </a:extLst>
          </p:cNvPr>
          <p:cNvSpPr/>
          <p:nvPr/>
        </p:nvSpPr>
        <p:spPr>
          <a:xfrm rot="16200000">
            <a:off x="113042" y="2604913"/>
            <a:ext cx="2197417" cy="26418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 PSA Interface</a:t>
            </a:r>
          </a:p>
        </p:txBody>
      </p:sp>
      <p:sp>
        <p:nvSpPr>
          <p:cNvPr id="11" name="Rectangle 10">
            <a:extLst>
              <a:ext uri="{FF2B5EF4-FFF2-40B4-BE49-F238E27FC236}">
                <a16:creationId xmlns:a16="http://schemas.microsoft.com/office/drawing/2014/main" id="{D635B518-621D-69AE-09B7-61BA9EBE0C2C}"/>
              </a:ext>
            </a:extLst>
          </p:cNvPr>
          <p:cNvSpPr/>
          <p:nvPr/>
        </p:nvSpPr>
        <p:spPr>
          <a:xfrm>
            <a:off x="1652036" y="3432995"/>
            <a:ext cx="2266950" cy="473558"/>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Device/Board Abstraction</a:t>
            </a:r>
            <a:br>
              <a:rPr lang="en-US" sz="1400"/>
            </a:br>
            <a:r>
              <a:rPr lang="en-US" sz="1400"/>
              <a:t>Layer</a:t>
            </a:r>
          </a:p>
        </p:txBody>
      </p:sp>
      <p:sp>
        <p:nvSpPr>
          <p:cNvPr id="22" name="Rectangle 21">
            <a:extLst>
              <a:ext uri="{FF2B5EF4-FFF2-40B4-BE49-F238E27FC236}">
                <a16:creationId xmlns:a16="http://schemas.microsoft.com/office/drawing/2014/main" id="{0288E664-AE4E-8D7F-1ACA-9FB48F183C42}"/>
              </a:ext>
            </a:extLst>
          </p:cNvPr>
          <p:cNvSpPr/>
          <p:nvPr/>
        </p:nvSpPr>
        <p:spPr>
          <a:xfrm rot="16200000">
            <a:off x="-319168" y="2436893"/>
            <a:ext cx="2197420" cy="60023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 Security Firmware </a:t>
            </a:r>
          </a:p>
        </p:txBody>
      </p:sp>
      <p:sp>
        <p:nvSpPr>
          <p:cNvPr id="26" name="TextBox 25">
            <a:extLst>
              <a:ext uri="{FF2B5EF4-FFF2-40B4-BE49-F238E27FC236}">
                <a16:creationId xmlns:a16="http://schemas.microsoft.com/office/drawing/2014/main" id="{611E4331-4D6F-87B8-2B8F-6D1EB902F7DB}"/>
              </a:ext>
            </a:extLst>
          </p:cNvPr>
          <p:cNvSpPr txBox="1"/>
          <p:nvPr/>
        </p:nvSpPr>
        <p:spPr>
          <a:xfrm>
            <a:off x="4382569" y="1638296"/>
            <a:ext cx="7544824" cy="7542065"/>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a:solidFill>
                  <a:schemeClr val="accent1"/>
                </a:solidFill>
                <a:latin typeface="+mn-lt"/>
                <a:ea typeface="+mn-ea"/>
              </a:rPr>
              <a:t>SW Building Blocks </a:t>
            </a:r>
          </a:p>
          <a:p>
            <a:pPr marL="171450" indent="-171450" eaLnBrk="1" hangingPunct="1">
              <a:lnSpc>
                <a:spcPct val="90000"/>
              </a:lnSpc>
              <a:spcBef>
                <a:spcPts val="0"/>
              </a:spcBef>
              <a:spcAft>
                <a:spcPts val="600"/>
              </a:spcAft>
              <a:buFont typeface="Arial" panose="020B0604020202020204" pitchFamily="34" charset="0"/>
              <a:buChar char="•"/>
            </a:pPr>
            <a:r>
              <a:rPr lang="en-US" sz="1200">
                <a:solidFill>
                  <a:schemeClr val="tx2"/>
                </a:solidFill>
              </a:rPr>
              <a:t>Should come from multiple vendors. </a:t>
            </a:r>
            <a:r>
              <a:rPr lang="en-US" sz="1200">
                <a:solidFill>
                  <a:schemeClr val="tx2"/>
                </a:solidFill>
                <a:latin typeface="+mn-lt"/>
                <a:ea typeface="+mn-ea"/>
              </a:rPr>
              <a:t>Requirement for standardized interface between the components (Open-CMSIS-CDI)</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Reference Application: should be tested with a CI system against a standardized CDI framework</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Should run (within reason) on many different existing v8M and v7M devices (</a:t>
            </a:r>
            <a:r>
              <a:rPr lang="en-US" sz="1200" err="1">
                <a:solidFill>
                  <a:schemeClr val="tx2"/>
                </a:solidFill>
                <a:latin typeface="+mn-lt"/>
                <a:ea typeface="+mn-ea"/>
              </a:rPr>
              <a:t>TrustZone</a:t>
            </a:r>
            <a:r>
              <a:rPr lang="en-US" sz="1200">
                <a:solidFill>
                  <a:schemeClr val="tx2"/>
                </a:solidFill>
                <a:latin typeface="+mn-lt"/>
                <a:ea typeface="+mn-ea"/>
              </a:rPr>
              <a:t> optional)</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Should include OTA services with standardize interfaces</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Future variants of the Framework should also support other application types (DSP, ML, Graphics)</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endParaRPr lang="en-US" sz="1200">
              <a:solidFill>
                <a:schemeClr val="tx2"/>
              </a:solidFill>
              <a:latin typeface="+mn-lt"/>
              <a:ea typeface="+mn-ea"/>
            </a:endParaRPr>
          </a:p>
          <a:p>
            <a:pPr eaLnBrk="1" hangingPunct="1">
              <a:lnSpc>
                <a:spcPct val="90000"/>
              </a:lnSpc>
              <a:spcBef>
                <a:spcPts val="0"/>
              </a:spcBef>
              <a:spcAft>
                <a:spcPts val="600"/>
              </a:spcAft>
            </a:pPr>
            <a:r>
              <a:rPr lang="en-US" sz="1600">
                <a:solidFill>
                  <a:schemeClr val="accent1"/>
                </a:solidFill>
                <a:latin typeface="+mn-lt"/>
                <a:ea typeface="+mn-ea"/>
              </a:rPr>
              <a:t>Designed for `</a:t>
            </a:r>
            <a:r>
              <a:rPr lang="en-US" sz="1600" err="1">
                <a:solidFill>
                  <a:schemeClr val="accent1"/>
                </a:solidFill>
                <a:latin typeface="+mn-lt"/>
                <a:ea typeface="+mn-ea"/>
              </a:rPr>
              <a:t>csolution</a:t>
            </a:r>
            <a:r>
              <a:rPr lang="en-US" sz="1600">
                <a:solidFill>
                  <a:schemeClr val="accent1"/>
                </a:solidFill>
                <a:latin typeface="+mn-lt"/>
                <a:ea typeface="+mn-ea"/>
              </a:rPr>
              <a:t>` tool</a:t>
            </a:r>
          </a:p>
          <a:p>
            <a:pPr marL="171450" indent="-171450" eaLnBrk="1" hangingPunct="1">
              <a:lnSpc>
                <a:spcPct val="90000"/>
              </a:lnSpc>
              <a:spcBef>
                <a:spcPts val="0"/>
              </a:spcBef>
              <a:spcAft>
                <a:spcPts val="600"/>
              </a:spcAft>
              <a:buFont typeface="Arial" panose="020B0604020202020204" pitchFamily="34" charset="0"/>
              <a:buChar char="•"/>
            </a:pPr>
            <a:r>
              <a:rPr lang="en-US" sz="1200">
                <a:solidFill>
                  <a:schemeClr val="tx2"/>
                </a:solidFill>
              </a:rPr>
              <a:t>Examples use Open-CMSIS-Pack and the </a:t>
            </a:r>
            <a:r>
              <a:rPr lang="en-US" sz="1200" err="1">
                <a:solidFill>
                  <a:schemeClr val="tx2"/>
                </a:solidFill>
              </a:rPr>
              <a:t>csolution</a:t>
            </a:r>
            <a:r>
              <a:rPr lang="en-US" sz="1200">
                <a:solidFill>
                  <a:schemeClr val="tx2"/>
                </a:solidFill>
              </a:rPr>
              <a:t> workflow with layers</a:t>
            </a:r>
          </a:p>
          <a:p>
            <a:pPr marL="171450" indent="-171450" eaLnBrk="1" hangingPunct="1">
              <a:lnSpc>
                <a:spcPct val="90000"/>
              </a:lnSpc>
              <a:spcBef>
                <a:spcPts val="0"/>
              </a:spcBef>
              <a:spcAft>
                <a:spcPts val="600"/>
              </a:spcAft>
              <a:buFont typeface="Arial" panose="020B0604020202020204" pitchFamily="34" charset="0"/>
              <a:buChar char="•"/>
            </a:pPr>
            <a:r>
              <a:rPr lang="en-US" sz="1200">
                <a:solidFill>
                  <a:schemeClr val="tx2"/>
                </a:solidFill>
              </a:rPr>
              <a:t>Layer type names should be descriptive, i.e. board, socket, security</a:t>
            </a:r>
          </a:p>
          <a:p>
            <a:pPr marL="171450" indent="-171450" eaLnBrk="1" hangingPunct="1">
              <a:lnSpc>
                <a:spcPct val="90000"/>
              </a:lnSpc>
              <a:spcBef>
                <a:spcPts val="0"/>
              </a:spcBef>
              <a:spcAft>
                <a:spcPts val="600"/>
              </a:spcAft>
              <a:buFont typeface="Arial" panose="020B0604020202020204" pitchFamily="34" charset="0"/>
              <a:buChar char="•"/>
            </a:pPr>
            <a:r>
              <a:rPr lang="en-US" sz="1200">
                <a:solidFill>
                  <a:schemeClr val="tx2"/>
                </a:solidFill>
              </a:rPr>
              <a:t>Examples are used to fine-tune the </a:t>
            </a:r>
            <a:r>
              <a:rPr lang="en-US" sz="1200" err="1">
                <a:solidFill>
                  <a:schemeClr val="tx2"/>
                </a:solidFill>
              </a:rPr>
              <a:t>csolution</a:t>
            </a:r>
            <a:r>
              <a:rPr lang="en-US" sz="1200">
                <a:solidFill>
                  <a:schemeClr val="tx2"/>
                </a:solidFill>
              </a:rPr>
              <a:t> workflow (see next slide)</a:t>
            </a:r>
          </a:p>
          <a:p>
            <a:pPr marL="171450" indent="-171450" eaLnBrk="1" hangingPunct="1">
              <a:lnSpc>
                <a:spcPct val="90000"/>
              </a:lnSpc>
              <a:spcBef>
                <a:spcPts val="0"/>
              </a:spcBef>
              <a:spcAft>
                <a:spcPts val="600"/>
              </a:spcAft>
              <a:buFont typeface="Arial" panose="020B0604020202020204" pitchFamily="34" charset="0"/>
              <a:buChar char="•"/>
            </a:pPr>
            <a:r>
              <a:rPr lang="en-US" sz="1200">
                <a:solidFill>
                  <a:schemeClr val="tx2"/>
                </a:solidFill>
              </a:rPr>
              <a:t>Interface requirements between </a:t>
            </a:r>
            <a:r>
              <a:rPr lang="en-US" sz="1200" err="1">
                <a:solidFill>
                  <a:schemeClr val="tx2"/>
                </a:solidFill>
              </a:rPr>
              <a:t>cproject</a:t>
            </a:r>
            <a:r>
              <a:rPr lang="en-US" sz="1200">
                <a:solidFill>
                  <a:schemeClr val="tx2"/>
                </a:solidFill>
              </a:rPr>
              <a:t>/</a:t>
            </a:r>
            <a:r>
              <a:rPr lang="en-US" sz="1200" err="1">
                <a:solidFill>
                  <a:schemeClr val="tx2"/>
                </a:solidFill>
              </a:rPr>
              <a:t>clayer</a:t>
            </a:r>
            <a:r>
              <a:rPr lang="en-US" sz="1200">
                <a:solidFill>
                  <a:schemeClr val="tx2"/>
                </a:solidFill>
              </a:rPr>
              <a:t> files should be described</a:t>
            </a:r>
          </a:p>
          <a:p>
            <a:pPr marL="171450" indent="-171450" eaLnBrk="1" hangingPunct="1">
              <a:lnSpc>
                <a:spcPct val="90000"/>
              </a:lnSpc>
              <a:spcBef>
                <a:spcPts val="0"/>
              </a:spcBef>
              <a:spcAft>
                <a:spcPts val="600"/>
              </a:spcAft>
              <a:buFont typeface="Arial" panose="020B0604020202020204" pitchFamily="34" charset="0"/>
              <a:buChar char="•"/>
            </a:pPr>
            <a:r>
              <a:rPr lang="en-US" sz="1200">
                <a:solidFill>
                  <a:schemeClr val="tx2"/>
                </a:solidFill>
              </a:rPr>
              <a:t>Final design is that layers are provided by software packs</a:t>
            </a:r>
          </a:p>
          <a:p>
            <a:pPr marL="285750" indent="-285750" eaLnBrk="1" hangingPunct="1">
              <a:lnSpc>
                <a:spcPct val="90000"/>
              </a:lnSpc>
              <a:spcBef>
                <a:spcPts val="0"/>
              </a:spcBef>
              <a:spcAft>
                <a:spcPts val="600"/>
              </a:spcAft>
              <a:buFont typeface="Arial" panose="020B0604020202020204" pitchFamily="34" charset="0"/>
              <a:buChar char="•"/>
            </a:pPr>
            <a:endParaRPr lang="en-US" sz="1200">
              <a:solidFill>
                <a:schemeClr val="tx2"/>
              </a:solidFill>
            </a:endParaRPr>
          </a:p>
          <a:p>
            <a:pPr eaLnBrk="1" hangingPunct="1">
              <a:lnSpc>
                <a:spcPct val="90000"/>
              </a:lnSpc>
              <a:spcBef>
                <a:spcPts val="0"/>
              </a:spcBef>
              <a:spcAft>
                <a:spcPts val="600"/>
              </a:spcAft>
            </a:pPr>
            <a:r>
              <a:rPr lang="en-US" sz="1600">
                <a:solidFill>
                  <a:schemeClr val="accent1"/>
                </a:solidFill>
                <a:latin typeface="+mn-lt"/>
                <a:ea typeface="+mn-ea"/>
              </a:rPr>
              <a:t>Other Requirements:</a:t>
            </a:r>
          </a:p>
          <a:p>
            <a:pPr eaLnBrk="1" hangingPunct="1">
              <a:lnSpc>
                <a:spcPct val="90000"/>
              </a:lnSpc>
              <a:spcBef>
                <a:spcPts val="0"/>
              </a:spcBef>
              <a:spcAft>
                <a:spcPts val="600"/>
              </a:spcAft>
            </a:pPr>
            <a:r>
              <a:rPr lang="en-US" sz="1400" b="1">
                <a:solidFill>
                  <a:schemeClr val="tx2"/>
                </a:solidFill>
                <a:latin typeface="+mn-lt"/>
                <a:ea typeface="+mn-ea"/>
              </a:rPr>
              <a:t>Defined Startup/Call Sequence</a:t>
            </a:r>
            <a:r>
              <a:rPr lang="en-US" sz="1400" kern="1200">
                <a:solidFill>
                  <a:schemeClr val="tx2"/>
                </a:solidFill>
                <a:latin typeface="+mn-lt"/>
                <a:ea typeface="+mn-ea"/>
                <a:cs typeface="+mn-cs"/>
              </a:rPr>
              <a:t> </a:t>
            </a:r>
            <a:r>
              <a:rPr lang="en-US" sz="1100" kern="1200">
                <a:solidFill>
                  <a:schemeClr val="tx2"/>
                </a:solidFill>
                <a:latin typeface="+mn-lt"/>
                <a:ea typeface="+mn-ea"/>
                <a:cs typeface="+mn-cs"/>
              </a:rPr>
              <a:t>(see </a:t>
            </a:r>
            <a:r>
              <a:rPr lang="en-US" sz="1100" kern="1200">
                <a:solidFill>
                  <a:schemeClr val="tx2"/>
                </a:solidFill>
                <a:latin typeface="+mn-lt"/>
                <a:ea typeface="+mn-ea"/>
                <a:cs typeface="+mn-cs"/>
                <a:hlinkClick r:id="rId3"/>
              </a:rPr>
              <a:t>https://github.com/MDK-Packs/CB_Lab4Layer/tree/master/layer</a:t>
            </a:r>
            <a:r>
              <a:rPr lang="en-US" sz="1100" kern="1200">
                <a:solidFill>
                  <a:schemeClr val="tx2"/>
                </a:solidFill>
                <a:latin typeface="+mn-lt"/>
                <a:ea typeface="+mn-ea"/>
                <a:cs typeface="+mn-cs"/>
              </a:rPr>
              <a:t>)</a:t>
            </a:r>
          </a:p>
          <a:p>
            <a:pPr marL="171450" indent="-171450" eaLnBrk="1" hangingPunct="1">
              <a:lnSpc>
                <a:spcPct val="90000"/>
              </a:lnSpc>
              <a:spcBef>
                <a:spcPts val="0"/>
              </a:spcBef>
              <a:spcAft>
                <a:spcPts val="600"/>
              </a:spcAft>
              <a:buFont typeface="Arial" panose="020B0604020202020204" pitchFamily="34" charset="0"/>
              <a:buChar char="•"/>
            </a:pPr>
            <a:r>
              <a:rPr lang="en-US" sz="1200">
                <a:solidFill>
                  <a:schemeClr val="tx2"/>
                </a:solidFill>
              </a:rPr>
              <a:t>Example: </a:t>
            </a:r>
            <a:r>
              <a:rPr lang="en-US" sz="1200">
                <a:solidFill>
                  <a:schemeClr val="tx2"/>
                </a:solidFill>
                <a:hlinkClick r:id="rId4">
                  <a:extLst>
                    <a:ext uri="{A12FA001-AC4F-418D-AE19-62706E023703}">
                      <ahyp:hlinkClr xmlns:ahyp="http://schemas.microsoft.com/office/drawing/2018/hyperlinkcolor" val="tx"/>
                    </a:ext>
                  </a:extLst>
                </a:hlinkClick>
              </a:rPr>
              <a:t>https://github.com/MDK-Packs/CB_Lab4Layer/blob/master/layer/Board/MIMXRT1064-EVK/main.c</a:t>
            </a:r>
            <a:endParaRPr lang="en-US" sz="1200">
              <a:solidFill>
                <a:schemeClr val="tx2"/>
              </a:solidFill>
            </a:endParaRPr>
          </a:p>
          <a:p>
            <a:pPr eaLnBrk="1" hangingPunct="1">
              <a:lnSpc>
                <a:spcPct val="90000"/>
              </a:lnSpc>
              <a:spcBef>
                <a:spcPts val="0"/>
              </a:spcBef>
              <a:spcAft>
                <a:spcPts val="600"/>
              </a:spcAft>
            </a:pPr>
            <a:endParaRPr lang="en-US" sz="1600" kern="1200">
              <a:solidFill>
                <a:schemeClr val="tx2"/>
              </a:solidFill>
              <a:latin typeface="+mn-lt"/>
              <a:ea typeface="+mn-ea"/>
              <a:cs typeface="+mn-cs"/>
            </a:endParaRPr>
          </a:p>
          <a:p>
            <a:pPr marL="285750" indent="-285750" eaLnBrk="1" hangingPunct="1">
              <a:lnSpc>
                <a:spcPct val="90000"/>
              </a:lnSpc>
              <a:spcBef>
                <a:spcPts val="0"/>
              </a:spcBef>
              <a:spcAft>
                <a:spcPts val="600"/>
              </a:spcAft>
              <a:buFont typeface="Arial" panose="020B0604020202020204" pitchFamily="34" charset="0"/>
              <a:buChar char="•"/>
            </a:pPr>
            <a:endParaRPr lang="en-US" sz="1200">
              <a:solidFill>
                <a:schemeClr val="tx2"/>
              </a:solidFill>
            </a:endParaRPr>
          </a:p>
          <a:p>
            <a:pPr marL="285750" indent="-285750" eaLnBrk="1" hangingPunct="1">
              <a:lnSpc>
                <a:spcPct val="90000"/>
              </a:lnSpc>
              <a:spcBef>
                <a:spcPts val="0"/>
              </a:spcBef>
              <a:spcAft>
                <a:spcPts val="600"/>
              </a:spcAft>
              <a:buFont typeface="Arial" panose="020B0604020202020204" pitchFamily="34" charset="0"/>
              <a:buChar char="•"/>
            </a:pPr>
            <a:endParaRPr lang="en-US" sz="1200">
              <a:solidFill>
                <a:schemeClr val="tx2"/>
              </a:solidFill>
            </a:endParaRP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endParaRPr lang="en-US" sz="1200">
              <a:solidFill>
                <a:schemeClr val="tx2"/>
              </a:solidFill>
              <a:latin typeface="+mn-lt"/>
              <a:ea typeface="+mn-ea"/>
            </a:endParaRPr>
          </a:p>
          <a:p>
            <a:pPr algn="l" defTabSz="914400" rtl="0" eaLnBrk="1" latinLnBrk="0" hangingPunct="1">
              <a:lnSpc>
                <a:spcPct val="90000"/>
              </a:lnSpc>
              <a:spcBef>
                <a:spcPts val="0"/>
              </a:spcBef>
              <a:spcAft>
                <a:spcPts val="600"/>
              </a:spcAft>
            </a:pPr>
            <a:endParaRPr lang="en-US" sz="1200">
              <a:solidFill>
                <a:schemeClr val="tx2"/>
              </a:solidFill>
              <a:latin typeface="+mn-lt"/>
              <a:ea typeface="+mn-ea"/>
            </a:endParaRP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endParaRPr lang="en-US" sz="1200">
              <a:solidFill>
                <a:schemeClr val="tx2"/>
              </a:solidFill>
              <a:latin typeface="+mn-lt"/>
              <a:ea typeface="+mn-ea"/>
            </a:endParaRPr>
          </a:p>
          <a:p>
            <a:pPr algn="l" defTabSz="914400" rtl="0" eaLnBrk="1" latinLnBrk="0" hangingPunct="1">
              <a:lnSpc>
                <a:spcPct val="90000"/>
              </a:lnSpc>
              <a:spcBef>
                <a:spcPts val="0"/>
              </a:spcBef>
              <a:spcAft>
                <a:spcPts val="600"/>
              </a:spcAft>
            </a:pPr>
            <a:endParaRPr lang="en-US" sz="1200">
              <a:solidFill>
                <a:schemeClr val="tx2"/>
              </a:solidFill>
              <a:latin typeface="+mn-lt"/>
              <a:ea typeface="+mn-ea"/>
            </a:endParaRPr>
          </a:p>
          <a:p>
            <a:pPr algn="l" defTabSz="914400" rtl="0" eaLnBrk="1" latinLnBrk="0" hangingPunct="1">
              <a:lnSpc>
                <a:spcPct val="90000"/>
              </a:lnSpc>
              <a:spcBef>
                <a:spcPts val="0"/>
              </a:spcBef>
              <a:spcAft>
                <a:spcPts val="600"/>
              </a:spcAft>
            </a:pPr>
            <a:endParaRPr lang="en-US" sz="1200">
              <a:solidFill>
                <a:schemeClr val="tx2"/>
              </a:solidFill>
              <a:latin typeface="+mn-lt"/>
              <a:ea typeface="+mn-ea"/>
            </a:endParaRP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endParaRPr lang="en-US" sz="1200">
              <a:solidFill>
                <a:schemeClr val="tx2"/>
              </a:solidFill>
              <a:latin typeface="+mn-lt"/>
              <a:ea typeface="+mn-ea"/>
            </a:endParaRP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endParaRPr lang="en-US" sz="1200">
              <a:solidFill>
                <a:schemeClr val="tx2"/>
              </a:solidFill>
              <a:latin typeface="+mn-lt"/>
              <a:ea typeface="+mn-ea"/>
            </a:endParaRPr>
          </a:p>
          <a:p>
            <a:pPr marL="0" indent="0" algn="l" defTabSz="914400" rtl="0" eaLnBrk="1" latinLnBrk="0" hangingPunct="1">
              <a:lnSpc>
                <a:spcPct val="90000"/>
              </a:lnSpc>
              <a:spcBef>
                <a:spcPts val="0"/>
              </a:spcBef>
              <a:spcAft>
                <a:spcPts val="600"/>
              </a:spcAft>
              <a:buFont typeface="Arial" panose="020B0604020202020204" pitchFamily="34" charset="0"/>
              <a:buNone/>
            </a:pPr>
            <a:endParaRPr lang="en-US" sz="1200">
              <a:solidFill>
                <a:schemeClr val="tx2"/>
              </a:solidFill>
              <a:latin typeface="+mn-lt"/>
              <a:ea typeface="+mn-ea"/>
            </a:endParaRPr>
          </a:p>
          <a:p>
            <a:pPr marL="0" indent="0" algn="l" defTabSz="914400" rtl="0" eaLnBrk="1" latinLnBrk="0" hangingPunct="1">
              <a:lnSpc>
                <a:spcPct val="90000"/>
              </a:lnSpc>
              <a:spcBef>
                <a:spcPts val="0"/>
              </a:spcBef>
              <a:spcAft>
                <a:spcPts val="600"/>
              </a:spcAft>
              <a:buFont typeface="Arial" panose="020B0604020202020204" pitchFamily="34" charset="0"/>
              <a:buNone/>
            </a:pPr>
            <a:endParaRPr lang="en-US" sz="2100" kern="1200" err="1">
              <a:solidFill>
                <a:schemeClr val="tx2"/>
              </a:solidFill>
              <a:latin typeface="+mn-lt"/>
              <a:ea typeface="+mn-ea"/>
              <a:cs typeface="+mn-cs"/>
            </a:endParaRPr>
          </a:p>
        </p:txBody>
      </p:sp>
      <p:sp>
        <p:nvSpPr>
          <p:cNvPr id="3" name="Rectangle 2">
            <a:extLst>
              <a:ext uri="{FF2B5EF4-FFF2-40B4-BE49-F238E27FC236}">
                <a16:creationId xmlns:a16="http://schemas.microsoft.com/office/drawing/2014/main" id="{824DA793-7727-3BEF-BCD6-9613B532868A}"/>
              </a:ext>
            </a:extLst>
          </p:cNvPr>
          <p:cNvSpPr/>
          <p:nvPr/>
        </p:nvSpPr>
        <p:spPr>
          <a:xfrm>
            <a:off x="1652036" y="2496612"/>
            <a:ext cx="2266950" cy="473559"/>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Socket Layer</a:t>
            </a:r>
            <a:br>
              <a:rPr lang="en-US" sz="1400"/>
            </a:br>
            <a:r>
              <a:rPr lang="en-US" sz="1400"/>
              <a:t>(</a:t>
            </a:r>
            <a:r>
              <a:rPr lang="en-US" sz="1200"/>
              <a:t>IoT Socket -&gt; </a:t>
            </a:r>
            <a:r>
              <a:rPr lang="en-US" sz="1200" err="1"/>
              <a:t>WiFi</a:t>
            </a:r>
            <a:r>
              <a:rPr lang="en-US" sz="1200"/>
              <a:t> or Ethernet)</a:t>
            </a:r>
          </a:p>
        </p:txBody>
      </p:sp>
      <p:sp>
        <p:nvSpPr>
          <p:cNvPr id="4" name="Rectangle 3">
            <a:extLst>
              <a:ext uri="{FF2B5EF4-FFF2-40B4-BE49-F238E27FC236}">
                <a16:creationId xmlns:a16="http://schemas.microsoft.com/office/drawing/2014/main" id="{3D09EB5A-9FF8-9C03-3E56-2B15AF16267F}"/>
              </a:ext>
            </a:extLst>
          </p:cNvPr>
          <p:cNvSpPr/>
          <p:nvPr/>
        </p:nvSpPr>
        <p:spPr>
          <a:xfrm>
            <a:off x="1652036" y="3173095"/>
            <a:ext cx="2266950" cy="26418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 CMSIS-Driver API</a:t>
            </a:r>
          </a:p>
        </p:txBody>
      </p:sp>
      <p:sp>
        <p:nvSpPr>
          <p:cNvPr id="5" name="Rectangle 4">
            <a:extLst>
              <a:ext uri="{FF2B5EF4-FFF2-40B4-BE49-F238E27FC236}">
                <a16:creationId xmlns:a16="http://schemas.microsoft.com/office/drawing/2014/main" id="{4FC34F42-F15B-DAE4-B3B8-20556915FAD8}"/>
              </a:ext>
            </a:extLst>
          </p:cNvPr>
          <p:cNvSpPr/>
          <p:nvPr/>
        </p:nvSpPr>
        <p:spPr>
          <a:xfrm>
            <a:off x="1652036" y="2232429"/>
            <a:ext cx="2266950" cy="26418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 IoT Socket API</a:t>
            </a:r>
          </a:p>
        </p:txBody>
      </p:sp>
      <p:cxnSp>
        <p:nvCxnSpPr>
          <p:cNvPr id="13" name="Straight Connector 12">
            <a:extLst>
              <a:ext uri="{FF2B5EF4-FFF2-40B4-BE49-F238E27FC236}">
                <a16:creationId xmlns:a16="http://schemas.microsoft.com/office/drawing/2014/main" id="{74DAB65A-9642-D8DA-B478-69F8EB26F680}"/>
              </a:ext>
            </a:extLst>
          </p:cNvPr>
          <p:cNvCxnSpPr>
            <a:cxnSpLocks/>
          </p:cNvCxnSpPr>
          <p:nvPr/>
        </p:nvCxnSpPr>
        <p:spPr>
          <a:xfrm>
            <a:off x="1652036" y="1638296"/>
            <a:ext cx="0" cy="2268257"/>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4282D39A-69B5-A86A-5FB8-EC25BD166E0A}"/>
              </a:ext>
            </a:extLst>
          </p:cNvPr>
          <p:cNvSpPr txBox="1"/>
          <p:nvPr/>
        </p:nvSpPr>
        <p:spPr>
          <a:xfrm>
            <a:off x="479424" y="4166453"/>
            <a:ext cx="3439560" cy="1923604"/>
          </a:xfrm>
          <a:prstGeom prst="rect">
            <a:avLst/>
          </a:prstGeom>
          <a:solidFill>
            <a:schemeClr val="bg2"/>
          </a:solid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a:solidFill>
                  <a:schemeClr val="accent1"/>
                </a:solidFill>
                <a:latin typeface="+mn-lt"/>
                <a:ea typeface="+mn-ea"/>
              </a:rPr>
              <a:t>Objectives</a:t>
            </a:r>
          </a:p>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a:solidFill>
                  <a:schemeClr val="tx2"/>
                </a:solidFill>
              </a:rPr>
              <a:t>Re-use existing packs from AWS and NXP</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rPr>
              <a:t>provide feedback when required</a:t>
            </a:r>
          </a:p>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a:solidFill>
                  <a:schemeClr val="tx2"/>
                </a:solidFill>
              </a:rPr>
              <a:t>Define the overall structure of CMSIS-Packs, i.e. for</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rPr>
              <a:t>TF-M</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err="1">
                <a:solidFill>
                  <a:schemeClr val="tx2"/>
                </a:solidFill>
              </a:rPr>
              <a:t>mbedTLS</a:t>
            </a:r>
            <a:endParaRPr lang="en-US" sz="1200">
              <a:solidFill>
                <a:schemeClr val="tx2"/>
              </a:solidFill>
            </a:endParaRP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rPr>
              <a:t>AVH Corstone-300 BSP</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rPr>
              <a:t>Board BSP (exemplified on STM32U5, NXP)</a:t>
            </a:r>
          </a:p>
        </p:txBody>
      </p:sp>
    </p:spTree>
    <p:extLst>
      <p:ext uri="{BB962C8B-B14F-4D97-AF65-F5344CB8AC3E}">
        <p14:creationId xmlns:p14="http://schemas.microsoft.com/office/powerpoint/2010/main" val="4102847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Arrow: Down 19">
            <a:extLst>
              <a:ext uri="{FF2B5EF4-FFF2-40B4-BE49-F238E27FC236}">
                <a16:creationId xmlns:a16="http://schemas.microsoft.com/office/drawing/2014/main" id="{80BDAF89-1BC0-4463-9437-351B5B17AB39}"/>
              </a:ext>
            </a:extLst>
          </p:cNvPr>
          <p:cNvSpPr/>
          <p:nvPr/>
        </p:nvSpPr>
        <p:spPr>
          <a:xfrm>
            <a:off x="3159906" y="2470802"/>
            <a:ext cx="589448" cy="513877"/>
          </a:xfrm>
          <a:prstGeom prst="downArrow">
            <a:avLst>
              <a:gd name="adj1" fmla="val 50000"/>
              <a:gd name="adj2" fmla="val 39744"/>
            </a:avLst>
          </a:prstGeom>
          <a:gradFill flip="none" rotWithShape="1">
            <a:gsLst>
              <a:gs pos="0">
                <a:schemeClr val="bg2">
                  <a:lumMod val="75000"/>
                  <a:tint val="66000"/>
                  <a:satMod val="160000"/>
                </a:schemeClr>
              </a:gs>
              <a:gs pos="50000">
                <a:schemeClr val="bg2">
                  <a:lumMod val="75000"/>
                  <a:tint val="44500"/>
                  <a:satMod val="160000"/>
                </a:schemeClr>
              </a:gs>
              <a:gs pos="100000">
                <a:schemeClr val="bg2">
                  <a:lumMod val="75000"/>
                  <a:tint val="23500"/>
                  <a:satMod val="16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5790B4A0-20AB-408D-9321-20793AF02C77}"/>
              </a:ext>
            </a:extLst>
          </p:cNvPr>
          <p:cNvSpPr>
            <a:spLocks noGrp="1"/>
          </p:cNvSpPr>
          <p:nvPr>
            <p:ph type="title"/>
          </p:nvPr>
        </p:nvSpPr>
        <p:spPr/>
        <p:txBody>
          <a:bodyPr/>
          <a:lstStyle/>
          <a:p>
            <a:r>
              <a:rPr lang="en-US"/>
              <a:t>Opportunity: Packs give flexibility to the SW Eco-system</a:t>
            </a:r>
            <a:endParaRPr lang="en-GB"/>
          </a:p>
        </p:txBody>
      </p:sp>
      <p:sp>
        <p:nvSpPr>
          <p:cNvPr id="4" name="Text Placeholder 3">
            <a:extLst>
              <a:ext uri="{FF2B5EF4-FFF2-40B4-BE49-F238E27FC236}">
                <a16:creationId xmlns:a16="http://schemas.microsoft.com/office/drawing/2014/main" id="{805F1D7C-A14E-4B3A-8769-531EAAF5A703}"/>
              </a:ext>
            </a:extLst>
          </p:cNvPr>
          <p:cNvSpPr>
            <a:spLocks noGrp="1"/>
          </p:cNvSpPr>
          <p:nvPr>
            <p:ph type="body" sz="quarter" idx="13"/>
          </p:nvPr>
        </p:nvSpPr>
        <p:spPr/>
        <p:txBody>
          <a:bodyPr/>
          <a:lstStyle/>
          <a:p>
            <a:r>
              <a:rPr lang="en-US"/>
              <a:t>Flexible Development Workflows with Open-CMSIS-Pack</a:t>
            </a:r>
            <a:endParaRPr lang="en-GB"/>
          </a:p>
        </p:txBody>
      </p:sp>
      <p:sp>
        <p:nvSpPr>
          <p:cNvPr id="26" name="Flowchart: Magnetic Disk 25">
            <a:extLst>
              <a:ext uri="{FF2B5EF4-FFF2-40B4-BE49-F238E27FC236}">
                <a16:creationId xmlns:a16="http://schemas.microsoft.com/office/drawing/2014/main" id="{C7AB5729-705B-43AF-8812-3DE30D397972}"/>
              </a:ext>
            </a:extLst>
          </p:cNvPr>
          <p:cNvSpPr/>
          <p:nvPr/>
        </p:nvSpPr>
        <p:spPr>
          <a:xfrm>
            <a:off x="2830729" y="1647085"/>
            <a:ext cx="1266248" cy="831273"/>
          </a:xfrm>
          <a:prstGeom prst="flowChartMagneticDisk">
            <a:avLst/>
          </a:prstGeom>
          <a:solidFill>
            <a:schemeClr val="accent1">
              <a:lumMod val="20000"/>
              <a:lumOff val="8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chemeClr val="tx2"/>
                </a:solidFill>
              </a:rPr>
              <a:t>Catalog of software packs</a:t>
            </a:r>
            <a:endParaRPr lang="en-GB" sz="1400">
              <a:solidFill>
                <a:schemeClr val="tx2"/>
              </a:solidFill>
            </a:endParaRPr>
          </a:p>
        </p:txBody>
      </p:sp>
      <p:sp>
        <p:nvSpPr>
          <p:cNvPr id="69" name="Flowchart: Multidocument 68">
            <a:extLst>
              <a:ext uri="{FF2B5EF4-FFF2-40B4-BE49-F238E27FC236}">
                <a16:creationId xmlns:a16="http://schemas.microsoft.com/office/drawing/2014/main" id="{72664927-6A11-4C03-A728-BDB647ED6D54}"/>
              </a:ext>
            </a:extLst>
          </p:cNvPr>
          <p:cNvSpPr/>
          <p:nvPr/>
        </p:nvSpPr>
        <p:spPr>
          <a:xfrm>
            <a:off x="2830729" y="2986146"/>
            <a:ext cx="1289051" cy="1010653"/>
          </a:xfrm>
          <a:prstGeom prst="flowChartMultidocument">
            <a:avLst/>
          </a:prstGeom>
          <a:solidFill>
            <a:schemeClr val="accent1">
              <a:lumMod val="20000"/>
              <a:lumOff val="80000"/>
            </a:schemeClr>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64008" rtlCol="0" anchor="t" anchorCtr="0"/>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400" err="1">
                <a:solidFill>
                  <a:schemeClr val="bg2">
                    <a:lumMod val="25000"/>
                  </a:schemeClr>
                </a:solidFill>
                <a:latin typeface="Calibri"/>
              </a:rPr>
              <a:t>MyProject</a:t>
            </a:r>
            <a:br>
              <a:rPr lang="en-US" sz="1400">
                <a:solidFill>
                  <a:schemeClr val="bg2">
                    <a:lumMod val="25000"/>
                  </a:schemeClr>
                </a:solidFill>
                <a:latin typeface="Calibri"/>
              </a:rPr>
            </a:br>
            <a:r>
              <a:rPr lang="en-US" sz="1100">
                <a:solidFill>
                  <a:schemeClr val="bg2">
                    <a:lumMod val="25000"/>
                  </a:schemeClr>
                </a:solidFill>
                <a:latin typeface="Calibri"/>
              </a:rPr>
              <a:t>*.</a:t>
            </a:r>
            <a:r>
              <a:rPr lang="en-US" sz="1100" err="1">
                <a:solidFill>
                  <a:schemeClr val="bg2">
                    <a:lumMod val="25000"/>
                  </a:schemeClr>
                </a:solidFill>
                <a:latin typeface="Calibri"/>
              </a:rPr>
              <a:t>csolution.yml</a:t>
            </a:r>
            <a:br>
              <a:rPr lang="en-US" sz="1100">
                <a:solidFill>
                  <a:schemeClr val="bg2">
                    <a:lumMod val="25000"/>
                  </a:schemeClr>
                </a:solidFill>
                <a:latin typeface="Calibri"/>
              </a:rPr>
            </a:br>
            <a:r>
              <a:rPr lang="en-US" sz="1100">
                <a:solidFill>
                  <a:schemeClr val="bg2">
                    <a:lumMod val="25000"/>
                  </a:schemeClr>
                </a:solidFill>
                <a:latin typeface="Calibri"/>
              </a:rPr>
              <a:t>*.</a:t>
            </a:r>
            <a:r>
              <a:rPr lang="en-US" sz="1100" err="1">
                <a:solidFill>
                  <a:schemeClr val="bg2">
                    <a:lumMod val="25000"/>
                  </a:schemeClr>
                </a:solidFill>
                <a:latin typeface="Calibri"/>
              </a:rPr>
              <a:t>cproject.yml</a:t>
            </a:r>
            <a:endParaRPr kumimoji="0" lang="en-GB" sz="1100" b="0" i="0" u="none" strike="noStrike" kern="1200" cap="none" spc="0" normalizeH="0" baseline="0" noProof="0">
              <a:ln>
                <a:noFill/>
              </a:ln>
              <a:solidFill>
                <a:schemeClr val="bg2">
                  <a:lumMod val="25000"/>
                </a:schemeClr>
              </a:solidFill>
              <a:effectLst/>
              <a:uLnTx/>
              <a:uFillTx/>
              <a:latin typeface="Calibri"/>
              <a:ea typeface="+mn-ea"/>
              <a:cs typeface="+mn-cs"/>
            </a:endParaRPr>
          </a:p>
        </p:txBody>
      </p:sp>
      <p:sp>
        <p:nvSpPr>
          <p:cNvPr id="71" name="Rectangle 70">
            <a:extLst>
              <a:ext uri="{FF2B5EF4-FFF2-40B4-BE49-F238E27FC236}">
                <a16:creationId xmlns:a16="http://schemas.microsoft.com/office/drawing/2014/main" id="{DEAFF8DD-9EB6-4881-B108-5767AFABDE61}"/>
              </a:ext>
            </a:extLst>
          </p:cNvPr>
          <p:cNvSpPr/>
          <p:nvPr/>
        </p:nvSpPr>
        <p:spPr>
          <a:xfrm>
            <a:off x="6970048" y="2519500"/>
            <a:ext cx="1346200" cy="692150"/>
          </a:xfrm>
          <a:prstGeom prst="rect">
            <a:avLst/>
          </a:prstGeom>
          <a:solidFill>
            <a:schemeClr val="accent5">
              <a:lumMod val="40000"/>
              <a:lumOff val="6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b="1" i="0">
                <a:solidFill>
                  <a:srgbClr val="333333"/>
                </a:solidFill>
                <a:effectLst/>
                <a:latin typeface="-apple-system"/>
              </a:rPr>
              <a:t>Arm Virtual Hardware</a:t>
            </a:r>
            <a:endParaRPr lang="en-GB"/>
          </a:p>
        </p:txBody>
      </p:sp>
      <p:cxnSp>
        <p:nvCxnSpPr>
          <p:cNvPr id="11" name="Straight Arrow Connector 10">
            <a:extLst>
              <a:ext uri="{FF2B5EF4-FFF2-40B4-BE49-F238E27FC236}">
                <a16:creationId xmlns:a16="http://schemas.microsoft.com/office/drawing/2014/main" id="{859C36C7-1CF6-4783-85B8-1128DF1EE267}"/>
              </a:ext>
            </a:extLst>
          </p:cNvPr>
          <p:cNvCxnSpPr>
            <a:cxnSpLocks/>
          </p:cNvCxnSpPr>
          <p:nvPr/>
        </p:nvCxnSpPr>
        <p:spPr>
          <a:xfrm>
            <a:off x="4117234" y="3438574"/>
            <a:ext cx="526105" cy="0"/>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4000EBAB-E550-4D9D-9C02-69F4CE0D622B}"/>
              </a:ext>
            </a:extLst>
          </p:cNvPr>
          <p:cNvSpPr txBox="1"/>
          <p:nvPr/>
        </p:nvSpPr>
        <p:spPr>
          <a:xfrm>
            <a:off x="3333967" y="2433016"/>
            <a:ext cx="219154" cy="553998"/>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4000" b="1">
                <a:solidFill>
                  <a:schemeClr val="accent1"/>
                </a:solidFill>
                <a:latin typeface="+mn-lt"/>
                <a:ea typeface="+mn-ea"/>
              </a:rPr>
              <a:t>+</a:t>
            </a:r>
            <a:endParaRPr lang="en-GB" sz="2600" b="1" kern="1200">
              <a:solidFill>
                <a:schemeClr val="accent1"/>
              </a:solidFill>
              <a:latin typeface="+mn-lt"/>
              <a:ea typeface="+mn-ea"/>
              <a:cs typeface="+mn-cs"/>
            </a:endParaRPr>
          </a:p>
        </p:txBody>
      </p:sp>
      <p:sp>
        <p:nvSpPr>
          <p:cNvPr id="3" name="Flowchart: Magnetic Disk 2">
            <a:extLst>
              <a:ext uri="{FF2B5EF4-FFF2-40B4-BE49-F238E27FC236}">
                <a16:creationId xmlns:a16="http://schemas.microsoft.com/office/drawing/2014/main" id="{032FDEE0-C6FC-ABA7-99CF-FDF644BF312F}"/>
              </a:ext>
            </a:extLst>
          </p:cNvPr>
          <p:cNvSpPr/>
          <p:nvPr/>
        </p:nvSpPr>
        <p:spPr>
          <a:xfrm>
            <a:off x="2838286" y="4433887"/>
            <a:ext cx="1266248" cy="831273"/>
          </a:xfrm>
          <a:prstGeom prst="flowChartMagneticDisk">
            <a:avLst/>
          </a:prstGeom>
          <a:solidFill>
            <a:schemeClr val="accent1">
              <a:lumMod val="20000"/>
              <a:lumOff val="8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chemeClr val="tx2"/>
                </a:solidFill>
              </a:rPr>
              <a:t>Private</a:t>
            </a:r>
            <a:br>
              <a:rPr lang="en-US" sz="1400">
                <a:solidFill>
                  <a:schemeClr val="tx2"/>
                </a:solidFill>
              </a:rPr>
            </a:br>
            <a:r>
              <a:rPr lang="en-US" sz="1400">
                <a:solidFill>
                  <a:schemeClr val="tx2"/>
                </a:solidFill>
              </a:rPr>
              <a:t>software packs</a:t>
            </a:r>
            <a:endParaRPr lang="en-GB" sz="1400">
              <a:solidFill>
                <a:schemeClr val="tx2"/>
              </a:solidFill>
            </a:endParaRPr>
          </a:p>
        </p:txBody>
      </p:sp>
      <p:sp>
        <p:nvSpPr>
          <p:cNvPr id="6" name="Arrow: Down 5">
            <a:extLst>
              <a:ext uri="{FF2B5EF4-FFF2-40B4-BE49-F238E27FC236}">
                <a16:creationId xmlns:a16="http://schemas.microsoft.com/office/drawing/2014/main" id="{4CF8C771-727C-7650-1064-9CADCDA7D391}"/>
              </a:ext>
            </a:extLst>
          </p:cNvPr>
          <p:cNvSpPr/>
          <p:nvPr/>
        </p:nvSpPr>
        <p:spPr>
          <a:xfrm rot="10800000">
            <a:off x="3169129" y="3913994"/>
            <a:ext cx="589448" cy="513877"/>
          </a:xfrm>
          <a:prstGeom prst="downArrow">
            <a:avLst>
              <a:gd name="adj1" fmla="val 50000"/>
              <a:gd name="adj2" fmla="val 39744"/>
            </a:avLst>
          </a:prstGeom>
          <a:gradFill flip="none" rotWithShape="1">
            <a:gsLst>
              <a:gs pos="0">
                <a:schemeClr val="bg2">
                  <a:lumMod val="75000"/>
                  <a:tint val="66000"/>
                  <a:satMod val="160000"/>
                </a:schemeClr>
              </a:gs>
              <a:gs pos="50000">
                <a:schemeClr val="bg2">
                  <a:lumMod val="75000"/>
                  <a:tint val="44500"/>
                  <a:satMod val="160000"/>
                </a:schemeClr>
              </a:gs>
              <a:gs pos="100000">
                <a:schemeClr val="bg2">
                  <a:lumMod val="75000"/>
                  <a:tint val="23500"/>
                  <a:satMod val="16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TextBox 6">
            <a:extLst>
              <a:ext uri="{FF2B5EF4-FFF2-40B4-BE49-F238E27FC236}">
                <a16:creationId xmlns:a16="http://schemas.microsoft.com/office/drawing/2014/main" id="{3BECDC9A-E32E-DB77-05A8-0D8E2DC974DF}"/>
              </a:ext>
            </a:extLst>
          </p:cNvPr>
          <p:cNvSpPr txBox="1"/>
          <p:nvPr/>
        </p:nvSpPr>
        <p:spPr>
          <a:xfrm>
            <a:off x="3333967" y="3954240"/>
            <a:ext cx="219154" cy="553998"/>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4000" b="1">
                <a:solidFill>
                  <a:schemeClr val="accent1"/>
                </a:solidFill>
                <a:latin typeface="+mn-lt"/>
                <a:ea typeface="+mn-ea"/>
              </a:rPr>
              <a:t>+</a:t>
            </a:r>
            <a:endParaRPr lang="en-GB" sz="2600" b="1" kern="1200">
              <a:solidFill>
                <a:schemeClr val="accent1"/>
              </a:solidFill>
              <a:latin typeface="+mn-lt"/>
              <a:ea typeface="+mn-ea"/>
              <a:cs typeface="+mn-cs"/>
            </a:endParaRPr>
          </a:p>
        </p:txBody>
      </p:sp>
      <p:sp>
        <p:nvSpPr>
          <p:cNvPr id="8" name="TextBox 7">
            <a:extLst>
              <a:ext uri="{FF2B5EF4-FFF2-40B4-BE49-F238E27FC236}">
                <a16:creationId xmlns:a16="http://schemas.microsoft.com/office/drawing/2014/main" id="{066A2871-FEE7-E2CD-9467-0973C214614D}"/>
              </a:ext>
            </a:extLst>
          </p:cNvPr>
          <p:cNvSpPr txBox="1"/>
          <p:nvPr/>
        </p:nvSpPr>
        <p:spPr>
          <a:xfrm>
            <a:off x="4553104" y="1618693"/>
            <a:ext cx="1562100" cy="1363450"/>
          </a:xfrm>
          <a:prstGeom prst="rect">
            <a:avLst/>
          </a:prstGeom>
          <a:solidFill>
            <a:schemeClr val="accent6">
              <a:lumMod val="20000"/>
              <a:lumOff val="80000"/>
            </a:schemeClr>
          </a:solidFill>
        </p:spPr>
        <p:txBody>
          <a:bodyPr wrap="square" lIns="91440" tIns="91440" rIns="91440" bIns="91440" rtlCol="0">
            <a:spAutoFit/>
          </a:bodyPr>
          <a:lstStyle/>
          <a:p>
            <a:pPr algn="l" defTabSz="914400" rtl="0" eaLnBrk="1" latinLnBrk="0" hangingPunct="1">
              <a:lnSpc>
                <a:spcPct val="90000"/>
              </a:lnSpc>
              <a:spcBef>
                <a:spcPts val="0"/>
              </a:spcBef>
              <a:spcAft>
                <a:spcPts val="600"/>
              </a:spcAft>
            </a:pPr>
            <a:r>
              <a:rPr lang="en-US" sz="1400">
                <a:solidFill>
                  <a:schemeClr val="tx2"/>
                </a:solidFill>
                <a:latin typeface="+mn-lt"/>
                <a:ea typeface="+mn-ea"/>
              </a:rPr>
              <a:t>CLI Tools </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Support: Win/Linux/Mac </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Integrate with:</a:t>
            </a:r>
            <a:br>
              <a:rPr lang="en-US" sz="1200">
                <a:solidFill>
                  <a:schemeClr val="tx2"/>
                </a:solidFill>
                <a:latin typeface="+mn-lt"/>
                <a:ea typeface="+mn-ea"/>
              </a:rPr>
            </a:br>
            <a:r>
              <a:rPr lang="en-US" sz="1200">
                <a:solidFill>
                  <a:schemeClr val="tx2"/>
                </a:solidFill>
                <a:latin typeface="+mn-lt"/>
                <a:ea typeface="+mn-ea"/>
              </a:rPr>
              <a:t>VS Code, Keil Studio Cloud</a:t>
            </a:r>
            <a:endParaRPr lang="en-US" sz="2000" kern="1200">
              <a:solidFill>
                <a:schemeClr val="tx2"/>
              </a:solidFill>
              <a:latin typeface="+mn-lt"/>
              <a:ea typeface="+mn-ea"/>
              <a:cs typeface="+mn-cs"/>
            </a:endParaRPr>
          </a:p>
        </p:txBody>
      </p:sp>
      <p:sp>
        <p:nvSpPr>
          <p:cNvPr id="9" name="TextBox 8">
            <a:extLst>
              <a:ext uri="{FF2B5EF4-FFF2-40B4-BE49-F238E27FC236}">
                <a16:creationId xmlns:a16="http://schemas.microsoft.com/office/drawing/2014/main" id="{51EFE36F-B3B7-2F26-A756-53DC713FEC45}"/>
              </a:ext>
            </a:extLst>
          </p:cNvPr>
          <p:cNvSpPr txBox="1"/>
          <p:nvPr/>
        </p:nvSpPr>
        <p:spPr>
          <a:xfrm>
            <a:off x="4553104" y="5540943"/>
            <a:ext cx="3794896" cy="1107996"/>
          </a:xfrm>
          <a:prstGeom prst="rect">
            <a:avLst/>
          </a:prstGeom>
          <a:solidFill>
            <a:schemeClr val="accent6">
              <a:lumMod val="20000"/>
              <a:lumOff val="80000"/>
            </a:schemeClr>
          </a:solidFill>
        </p:spPr>
        <p:txBody>
          <a:bodyPr wrap="square" lIns="91440" tIns="91440" rIns="91440" bIns="91440" rtlCol="0">
            <a:spAutoFit/>
          </a:bodyPr>
          <a:lstStyle/>
          <a:p>
            <a:pPr algn="l" defTabSz="914400" rtl="0" eaLnBrk="1" latinLnBrk="0" hangingPunct="1">
              <a:lnSpc>
                <a:spcPct val="90000"/>
              </a:lnSpc>
              <a:spcBef>
                <a:spcPts val="0"/>
              </a:spcBef>
              <a:spcAft>
                <a:spcPts val="600"/>
              </a:spcAft>
            </a:pPr>
            <a:r>
              <a:rPr lang="en-US" sz="1400">
                <a:solidFill>
                  <a:schemeClr val="tx2"/>
                </a:solidFill>
                <a:latin typeface="+mn-lt"/>
                <a:ea typeface="+mn-ea"/>
              </a:rPr>
              <a:t>Other tool integrations:</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Arm DS, Keil MDK, IAR EW-Arm, Eclipse</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200" kern="1200">
                <a:solidFill>
                  <a:schemeClr val="tx2"/>
                </a:solidFill>
                <a:latin typeface="+mn-lt"/>
                <a:ea typeface="+mn-ea"/>
                <a:cs typeface="+mn-cs"/>
              </a:rPr>
              <a:t>NXP?</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ST?</a:t>
            </a:r>
            <a:endParaRPr lang="en-US" sz="2000" kern="1200">
              <a:solidFill>
                <a:schemeClr val="tx2"/>
              </a:solidFill>
              <a:latin typeface="+mn-lt"/>
              <a:ea typeface="+mn-ea"/>
              <a:cs typeface="+mn-cs"/>
            </a:endParaRPr>
          </a:p>
        </p:txBody>
      </p:sp>
      <p:cxnSp>
        <p:nvCxnSpPr>
          <p:cNvPr id="10" name="Straight Arrow Connector 9">
            <a:extLst>
              <a:ext uri="{FF2B5EF4-FFF2-40B4-BE49-F238E27FC236}">
                <a16:creationId xmlns:a16="http://schemas.microsoft.com/office/drawing/2014/main" id="{86CEF58B-C304-ED04-B1DA-42203EF4D0C1}"/>
              </a:ext>
            </a:extLst>
          </p:cNvPr>
          <p:cNvCxnSpPr>
            <a:cxnSpLocks/>
            <a:endCxn id="71" idx="1"/>
          </p:cNvCxnSpPr>
          <p:nvPr/>
        </p:nvCxnSpPr>
        <p:spPr>
          <a:xfrm flipV="1">
            <a:off x="5836842" y="2865575"/>
            <a:ext cx="1133206" cy="420599"/>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3D459EE8-9E69-C65F-9135-CCB8ED0B2AF6}"/>
              </a:ext>
            </a:extLst>
          </p:cNvPr>
          <p:cNvSpPr/>
          <p:nvPr/>
        </p:nvSpPr>
        <p:spPr>
          <a:xfrm>
            <a:off x="6976528" y="4049615"/>
            <a:ext cx="1346200" cy="692150"/>
          </a:xfrm>
          <a:prstGeom prst="rect">
            <a:avLst/>
          </a:prstGeom>
          <a:solidFill>
            <a:schemeClr val="accent5">
              <a:lumMod val="40000"/>
              <a:lumOff val="6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b="1" i="0">
                <a:solidFill>
                  <a:srgbClr val="333333"/>
                </a:solidFill>
                <a:effectLst/>
                <a:latin typeface="-apple-system"/>
              </a:rPr>
              <a:t>Boards or Devices</a:t>
            </a:r>
            <a:endParaRPr lang="en-GB"/>
          </a:p>
        </p:txBody>
      </p:sp>
      <p:cxnSp>
        <p:nvCxnSpPr>
          <p:cNvPr id="14" name="Straight Arrow Connector 13">
            <a:extLst>
              <a:ext uri="{FF2B5EF4-FFF2-40B4-BE49-F238E27FC236}">
                <a16:creationId xmlns:a16="http://schemas.microsoft.com/office/drawing/2014/main" id="{20E2D393-E6D2-BD64-746C-E26C7CF2D0BF}"/>
              </a:ext>
            </a:extLst>
          </p:cNvPr>
          <p:cNvCxnSpPr>
            <a:cxnSpLocks/>
            <a:endCxn id="13" idx="1"/>
          </p:cNvCxnSpPr>
          <p:nvPr/>
        </p:nvCxnSpPr>
        <p:spPr>
          <a:xfrm>
            <a:off x="5900057" y="3646351"/>
            <a:ext cx="1076471" cy="749339"/>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F7D077B0-BEB1-EBD6-BBA0-2F9DD2969E9F}"/>
              </a:ext>
            </a:extLst>
          </p:cNvPr>
          <p:cNvSpPr txBox="1"/>
          <p:nvPr/>
        </p:nvSpPr>
        <p:spPr>
          <a:xfrm>
            <a:off x="8844096" y="1486140"/>
            <a:ext cx="2818122" cy="2066720"/>
          </a:xfrm>
          <a:prstGeom prst="rect">
            <a:avLst/>
          </a:prstGeom>
          <a:solidFill>
            <a:schemeClr val="accent6">
              <a:lumMod val="20000"/>
              <a:lumOff val="80000"/>
            </a:schemeClr>
          </a:solidFill>
        </p:spPr>
        <p:txBody>
          <a:bodyPr wrap="square" lIns="91440" tIns="91440" rIns="91440" bIns="91440" rtlCol="0">
            <a:spAutoFit/>
          </a:bodyPr>
          <a:lstStyle/>
          <a:p>
            <a:pPr algn="l" defTabSz="914400" rtl="0" eaLnBrk="1" latinLnBrk="0" hangingPunct="1">
              <a:lnSpc>
                <a:spcPct val="90000"/>
              </a:lnSpc>
              <a:spcBef>
                <a:spcPts val="0"/>
              </a:spcBef>
              <a:spcAft>
                <a:spcPts val="600"/>
              </a:spcAft>
            </a:pPr>
            <a:r>
              <a:rPr lang="en-US" sz="1400">
                <a:solidFill>
                  <a:schemeClr val="tx2"/>
                </a:solidFill>
                <a:latin typeface="+mn-lt"/>
                <a:ea typeface="+mn-ea"/>
              </a:rPr>
              <a:t>AVH Integrates into:</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100">
                <a:solidFill>
                  <a:schemeClr val="tx2"/>
                </a:solidFill>
                <a:latin typeface="+mn-lt"/>
                <a:ea typeface="+mn-ea"/>
              </a:rPr>
              <a:t>CI, DevOps, </a:t>
            </a:r>
            <a:r>
              <a:rPr lang="en-US" sz="1100" err="1">
                <a:solidFill>
                  <a:schemeClr val="tx2"/>
                </a:solidFill>
                <a:latin typeface="+mn-lt"/>
                <a:ea typeface="+mn-ea"/>
              </a:rPr>
              <a:t>MLOps</a:t>
            </a:r>
            <a:r>
              <a:rPr lang="en-US" sz="1100">
                <a:solidFill>
                  <a:schemeClr val="tx2"/>
                </a:solidFill>
                <a:latin typeface="+mn-lt"/>
                <a:ea typeface="+mn-ea"/>
              </a:rPr>
              <a:t> systems (i.e. GitHub)</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100">
                <a:solidFill>
                  <a:schemeClr val="tx2"/>
                </a:solidFill>
                <a:latin typeface="+mn-lt"/>
                <a:ea typeface="+mn-ea"/>
              </a:rPr>
              <a:t>Keil MDK, Arm DS, IAR EW-Arm</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100">
                <a:solidFill>
                  <a:schemeClr val="tx2"/>
                </a:solidFill>
                <a:latin typeface="+mn-lt"/>
                <a:ea typeface="+mn-ea"/>
              </a:rPr>
              <a:t>Keil Studio Cloud</a:t>
            </a:r>
            <a:endParaRPr lang="en-US" sz="1400">
              <a:solidFill>
                <a:schemeClr val="tx2"/>
              </a:solidFill>
              <a:latin typeface="+mn-lt"/>
              <a:ea typeface="+mn-ea"/>
            </a:endParaRPr>
          </a:p>
          <a:p>
            <a:pPr algn="l" defTabSz="914400" rtl="0" eaLnBrk="1" latinLnBrk="0" hangingPunct="1">
              <a:lnSpc>
                <a:spcPct val="90000"/>
              </a:lnSpc>
              <a:spcBef>
                <a:spcPts val="0"/>
              </a:spcBef>
              <a:spcAft>
                <a:spcPts val="600"/>
              </a:spcAft>
            </a:pPr>
            <a:r>
              <a:rPr lang="en-US" sz="1400">
                <a:solidFill>
                  <a:schemeClr val="tx2"/>
                </a:solidFill>
                <a:latin typeface="+mn-lt"/>
                <a:ea typeface="+mn-ea"/>
              </a:rPr>
              <a:t>AVH Supports:</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CI Validation</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200" kern="1200">
                <a:solidFill>
                  <a:schemeClr val="tx2"/>
                </a:solidFill>
                <a:latin typeface="+mn-lt"/>
                <a:ea typeface="+mn-ea"/>
                <a:cs typeface="+mn-cs"/>
              </a:rPr>
              <a:t>Evaluation</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Training</a:t>
            </a:r>
            <a:endParaRPr lang="en-US" sz="2000" kern="1200">
              <a:solidFill>
                <a:schemeClr val="tx2"/>
              </a:solidFill>
              <a:latin typeface="+mn-lt"/>
              <a:ea typeface="+mn-ea"/>
              <a:cs typeface="+mn-cs"/>
            </a:endParaRPr>
          </a:p>
        </p:txBody>
      </p:sp>
      <p:sp>
        <p:nvSpPr>
          <p:cNvPr id="17" name="TextBox 16">
            <a:extLst>
              <a:ext uri="{FF2B5EF4-FFF2-40B4-BE49-F238E27FC236}">
                <a16:creationId xmlns:a16="http://schemas.microsoft.com/office/drawing/2014/main" id="{16BE2079-DB30-31B0-9E28-43465633EACC}"/>
              </a:ext>
            </a:extLst>
          </p:cNvPr>
          <p:cNvSpPr txBox="1"/>
          <p:nvPr/>
        </p:nvSpPr>
        <p:spPr>
          <a:xfrm>
            <a:off x="8844096" y="3997149"/>
            <a:ext cx="2818122" cy="607859"/>
          </a:xfrm>
          <a:prstGeom prst="rect">
            <a:avLst/>
          </a:prstGeom>
          <a:solidFill>
            <a:schemeClr val="accent6">
              <a:lumMod val="20000"/>
              <a:lumOff val="80000"/>
            </a:schemeClr>
          </a:solidFill>
        </p:spPr>
        <p:txBody>
          <a:bodyPr wrap="square" lIns="91440" tIns="91440" rIns="91440" bIns="91440" rtlCol="0">
            <a:spAutoFit/>
          </a:bodyPr>
          <a:lstStyle/>
          <a:p>
            <a:pPr algn="l" defTabSz="914400" rtl="0" eaLnBrk="1" latinLnBrk="0" hangingPunct="1">
              <a:lnSpc>
                <a:spcPct val="90000"/>
              </a:lnSpc>
              <a:spcBef>
                <a:spcPts val="0"/>
              </a:spcBef>
              <a:spcAft>
                <a:spcPts val="600"/>
              </a:spcAft>
            </a:pPr>
            <a:r>
              <a:rPr lang="en-US" sz="1400">
                <a:solidFill>
                  <a:schemeClr val="tx2"/>
                </a:solidFill>
                <a:latin typeface="+mn-lt"/>
                <a:ea typeface="+mn-ea"/>
              </a:rPr>
              <a:t>Platform for Reference Applications:</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100">
                <a:solidFill>
                  <a:schemeClr val="tx2"/>
                </a:solidFill>
                <a:latin typeface="+mn-lt"/>
                <a:ea typeface="+mn-ea"/>
              </a:rPr>
              <a:t>Many different boards???</a:t>
            </a:r>
            <a:endParaRPr lang="en-US" sz="2000" kern="1200">
              <a:solidFill>
                <a:schemeClr val="tx2"/>
              </a:solidFill>
              <a:latin typeface="+mn-lt"/>
              <a:ea typeface="+mn-ea"/>
              <a:cs typeface="+mn-cs"/>
            </a:endParaRPr>
          </a:p>
        </p:txBody>
      </p:sp>
      <p:sp>
        <p:nvSpPr>
          <p:cNvPr id="22" name="TextBox 21">
            <a:extLst>
              <a:ext uri="{FF2B5EF4-FFF2-40B4-BE49-F238E27FC236}">
                <a16:creationId xmlns:a16="http://schemas.microsoft.com/office/drawing/2014/main" id="{A80F83E1-6D66-89BE-9EDC-38DC1B44563B}"/>
              </a:ext>
            </a:extLst>
          </p:cNvPr>
          <p:cNvSpPr txBox="1"/>
          <p:nvPr/>
        </p:nvSpPr>
        <p:spPr>
          <a:xfrm>
            <a:off x="493483" y="1618693"/>
            <a:ext cx="1865239" cy="1058751"/>
          </a:xfrm>
          <a:prstGeom prst="rect">
            <a:avLst/>
          </a:prstGeom>
          <a:solidFill>
            <a:schemeClr val="accent6">
              <a:lumMod val="20000"/>
              <a:lumOff val="80000"/>
            </a:schemeClr>
          </a:solidFill>
        </p:spPr>
        <p:txBody>
          <a:bodyPr wrap="square" lIns="91440" tIns="91440" rIns="91440" bIns="91440" rtlCol="0">
            <a:spAutoFit/>
          </a:bodyPr>
          <a:lstStyle/>
          <a:p>
            <a:pPr algn="l" defTabSz="914400" rtl="0" eaLnBrk="1" latinLnBrk="0" hangingPunct="1">
              <a:lnSpc>
                <a:spcPct val="90000"/>
              </a:lnSpc>
              <a:spcBef>
                <a:spcPts val="0"/>
              </a:spcBef>
              <a:spcAft>
                <a:spcPts val="600"/>
              </a:spcAft>
            </a:pPr>
            <a:r>
              <a:rPr lang="en-US" sz="1400">
                <a:solidFill>
                  <a:schemeClr val="tx2"/>
                </a:solidFill>
                <a:latin typeface="+mn-lt"/>
                <a:ea typeface="+mn-ea"/>
              </a:rPr>
              <a:t>Standard Software exposed to developers:</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Web portals</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Inside IDEs</a:t>
            </a:r>
          </a:p>
        </p:txBody>
      </p:sp>
      <p:sp>
        <p:nvSpPr>
          <p:cNvPr id="23" name="TextBox 22">
            <a:extLst>
              <a:ext uri="{FF2B5EF4-FFF2-40B4-BE49-F238E27FC236}">
                <a16:creationId xmlns:a16="http://schemas.microsoft.com/office/drawing/2014/main" id="{7728E741-DB59-87AE-3C25-71D3905DDDAF}"/>
              </a:ext>
            </a:extLst>
          </p:cNvPr>
          <p:cNvSpPr txBox="1"/>
          <p:nvPr/>
        </p:nvSpPr>
        <p:spPr>
          <a:xfrm>
            <a:off x="493484" y="4395690"/>
            <a:ext cx="1836060" cy="1197251"/>
          </a:xfrm>
          <a:prstGeom prst="rect">
            <a:avLst/>
          </a:prstGeom>
          <a:solidFill>
            <a:schemeClr val="accent6">
              <a:lumMod val="20000"/>
              <a:lumOff val="80000"/>
            </a:schemeClr>
          </a:solidFill>
        </p:spPr>
        <p:txBody>
          <a:bodyPr wrap="square" lIns="91440" tIns="91440" rIns="91440" bIns="91440" rtlCol="0">
            <a:spAutoFit/>
          </a:bodyPr>
          <a:lstStyle/>
          <a:p>
            <a:pPr algn="l" defTabSz="914400" rtl="0" eaLnBrk="1" latinLnBrk="0" hangingPunct="1">
              <a:lnSpc>
                <a:spcPct val="90000"/>
              </a:lnSpc>
              <a:spcBef>
                <a:spcPts val="0"/>
              </a:spcBef>
              <a:spcAft>
                <a:spcPts val="600"/>
              </a:spcAft>
            </a:pPr>
            <a:r>
              <a:rPr lang="en-US" sz="1400">
                <a:solidFill>
                  <a:schemeClr val="tx2"/>
                </a:solidFill>
                <a:latin typeface="+mn-lt"/>
                <a:ea typeface="+mn-ea"/>
              </a:rPr>
              <a:t>Confidential software</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Git repo for development</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Released software with versioning</a:t>
            </a:r>
          </a:p>
        </p:txBody>
      </p:sp>
      <p:sp>
        <p:nvSpPr>
          <p:cNvPr id="62" name="Rectangle 61">
            <a:extLst>
              <a:ext uri="{FF2B5EF4-FFF2-40B4-BE49-F238E27FC236}">
                <a16:creationId xmlns:a16="http://schemas.microsoft.com/office/drawing/2014/main" id="{4E3BAA80-A54D-4D1B-BEE4-A7DD4ABF8CA6}"/>
              </a:ext>
            </a:extLst>
          </p:cNvPr>
          <p:cNvSpPr/>
          <p:nvPr/>
        </p:nvSpPr>
        <p:spPr>
          <a:xfrm>
            <a:off x="4635782" y="3115170"/>
            <a:ext cx="1346200" cy="692150"/>
          </a:xfrm>
          <a:prstGeom prst="rect">
            <a:avLst/>
          </a:prstGeom>
          <a:solidFill>
            <a:schemeClr val="accent5">
              <a:lumMod val="40000"/>
              <a:lumOff val="6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b="1" i="0">
                <a:solidFill>
                  <a:srgbClr val="333333"/>
                </a:solidFill>
                <a:effectLst/>
                <a:latin typeface="-apple-system"/>
              </a:rPr>
              <a:t>CMSIS Toolbox</a:t>
            </a:r>
            <a:endParaRPr lang="en-GB" sz="1200"/>
          </a:p>
        </p:txBody>
      </p:sp>
      <p:sp>
        <p:nvSpPr>
          <p:cNvPr id="25" name="TextBox 24">
            <a:extLst>
              <a:ext uri="{FF2B5EF4-FFF2-40B4-BE49-F238E27FC236}">
                <a16:creationId xmlns:a16="http://schemas.microsoft.com/office/drawing/2014/main" id="{C488FD96-723A-552A-06C2-67491ED17E54}"/>
              </a:ext>
            </a:extLst>
          </p:cNvPr>
          <p:cNvSpPr txBox="1"/>
          <p:nvPr/>
        </p:nvSpPr>
        <p:spPr>
          <a:xfrm>
            <a:off x="4531309" y="3969104"/>
            <a:ext cx="1562100" cy="1107996"/>
          </a:xfrm>
          <a:prstGeom prst="rect">
            <a:avLst/>
          </a:prstGeom>
          <a:solidFill>
            <a:schemeClr val="accent6">
              <a:lumMod val="20000"/>
              <a:lumOff val="80000"/>
            </a:schemeClr>
          </a:solidFill>
        </p:spPr>
        <p:txBody>
          <a:bodyPr wrap="square" lIns="91440" tIns="91440" rIns="91440" bIns="91440" rtlCol="0">
            <a:spAutoFit/>
          </a:bodyPr>
          <a:lstStyle/>
          <a:p>
            <a:pPr algn="l" defTabSz="914400" rtl="0" eaLnBrk="1" latinLnBrk="0" hangingPunct="1">
              <a:lnSpc>
                <a:spcPct val="90000"/>
              </a:lnSpc>
              <a:spcBef>
                <a:spcPts val="0"/>
              </a:spcBef>
              <a:spcAft>
                <a:spcPts val="600"/>
              </a:spcAft>
            </a:pPr>
            <a:r>
              <a:rPr lang="en-US" sz="1400">
                <a:solidFill>
                  <a:schemeClr val="tx2"/>
                </a:solidFill>
                <a:latin typeface="+mn-lt"/>
                <a:ea typeface="+mn-ea"/>
              </a:rPr>
              <a:t>Compiler support</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GCC</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Arm Compiler</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IAR Compiler</a:t>
            </a:r>
          </a:p>
        </p:txBody>
      </p:sp>
      <p:sp>
        <p:nvSpPr>
          <p:cNvPr id="28" name="TextBox 27">
            <a:extLst>
              <a:ext uri="{FF2B5EF4-FFF2-40B4-BE49-F238E27FC236}">
                <a16:creationId xmlns:a16="http://schemas.microsoft.com/office/drawing/2014/main" id="{9F16D658-B373-5D5C-9514-60CE90D5DE73}"/>
              </a:ext>
            </a:extLst>
          </p:cNvPr>
          <p:cNvSpPr txBox="1"/>
          <p:nvPr/>
        </p:nvSpPr>
        <p:spPr>
          <a:xfrm>
            <a:off x="406630" y="5910275"/>
            <a:ext cx="6096000" cy="369332"/>
          </a:xfrm>
          <a:prstGeom prst="rect">
            <a:avLst/>
          </a:prstGeom>
          <a:noFill/>
        </p:spPr>
        <p:txBody>
          <a:bodyPr wrap="square">
            <a:spAutoFit/>
          </a:bodyPr>
          <a:lstStyle/>
          <a:p>
            <a:r>
              <a:rPr lang="en-GB">
                <a:hlinkClick r:id="rId3"/>
              </a:rPr>
              <a:t>github.com/Open-CMSIS-Pack</a:t>
            </a:r>
            <a:endParaRPr lang="en-GB"/>
          </a:p>
        </p:txBody>
      </p:sp>
    </p:spTree>
    <p:extLst>
      <p:ext uri="{BB962C8B-B14F-4D97-AF65-F5344CB8AC3E}">
        <p14:creationId xmlns:p14="http://schemas.microsoft.com/office/powerpoint/2010/main" val="1531031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EC3CC268-843C-42DC-9FAB-259824F90297}"/>
              </a:ext>
            </a:extLst>
          </p:cNvPr>
          <p:cNvSpPr/>
          <p:nvPr/>
        </p:nvSpPr>
        <p:spPr>
          <a:xfrm>
            <a:off x="9271448" y="1216862"/>
            <a:ext cx="1786690" cy="3902337"/>
          </a:xfrm>
          <a:prstGeom prst="rect">
            <a:avLst/>
          </a:prstGeom>
          <a:solidFill>
            <a:schemeClr val="accent5">
              <a:lumMod val="40000"/>
              <a:lumOff val="6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Output Files</a:t>
            </a:r>
          </a:p>
        </p:txBody>
      </p:sp>
      <p:sp>
        <p:nvSpPr>
          <p:cNvPr id="26" name="Arrow: Right 25">
            <a:extLst>
              <a:ext uri="{FF2B5EF4-FFF2-40B4-BE49-F238E27FC236}">
                <a16:creationId xmlns:a16="http://schemas.microsoft.com/office/drawing/2014/main" id="{553DF65A-F969-41EF-89B5-09CAFF0CC328}"/>
              </a:ext>
            </a:extLst>
          </p:cNvPr>
          <p:cNvSpPr/>
          <p:nvPr/>
        </p:nvSpPr>
        <p:spPr>
          <a:xfrm>
            <a:off x="4078708" y="3350792"/>
            <a:ext cx="3146258"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22" name="Rectangle 21">
            <a:extLst>
              <a:ext uri="{FF2B5EF4-FFF2-40B4-BE49-F238E27FC236}">
                <a16:creationId xmlns:a16="http://schemas.microsoft.com/office/drawing/2014/main" id="{5487FEAB-7D2D-4E65-8BF8-9C55DAECCD8A}"/>
              </a:ext>
            </a:extLst>
          </p:cNvPr>
          <p:cNvSpPr/>
          <p:nvPr/>
        </p:nvSpPr>
        <p:spPr>
          <a:xfrm>
            <a:off x="4838702" y="1216863"/>
            <a:ext cx="1786690" cy="3856452"/>
          </a:xfrm>
          <a:prstGeom prst="rect">
            <a:avLst/>
          </a:prstGeom>
          <a:solidFill>
            <a:schemeClr val="accent3">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Input Files</a:t>
            </a:r>
          </a:p>
        </p:txBody>
      </p:sp>
      <p:sp>
        <p:nvSpPr>
          <p:cNvPr id="21" name="Rectangle 20">
            <a:extLst>
              <a:ext uri="{FF2B5EF4-FFF2-40B4-BE49-F238E27FC236}">
                <a16:creationId xmlns:a16="http://schemas.microsoft.com/office/drawing/2014/main" id="{0F8F6D10-7E91-4D68-8F46-4EF0F023AF1B}"/>
              </a:ext>
            </a:extLst>
          </p:cNvPr>
          <p:cNvSpPr/>
          <p:nvPr/>
        </p:nvSpPr>
        <p:spPr>
          <a:xfrm>
            <a:off x="2292018" y="274719"/>
            <a:ext cx="1786690" cy="479859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Software Packs</a:t>
            </a:r>
          </a:p>
        </p:txBody>
      </p:sp>
      <p:sp>
        <p:nvSpPr>
          <p:cNvPr id="5" name="Flowchart: Document 4">
            <a:extLst>
              <a:ext uri="{FF2B5EF4-FFF2-40B4-BE49-F238E27FC236}">
                <a16:creationId xmlns:a16="http://schemas.microsoft.com/office/drawing/2014/main" id="{2D3770D1-02A3-4E7A-8574-CDC5E2D313BA}"/>
              </a:ext>
            </a:extLst>
          </p:cNvPr>
          <p:cNvSpPr/>
          <p:nvPr/>
        </p:nvSpPr>
        <p:spPr>
          <a:xfrm>
            <a:off x="2510676" y="3842441"/>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a:t>
            </a:r>
            <a:r>
              <a:rPr kumimoji="0" lang="en-US" sz="1200" b="0" i="0" u="none" strike="noStrike" kern="1200" cap="none" spc="0" normalizeH="0" baseline="0" noProof="0" dirty="0" err="1">
                <a:ln>
                  <a:noFill/>
                </a:ln>
                <a:solidFill>
                  <a:srgbClr val="FFFFFF"/>
                </a:solidFill>
                <a:effectLst/>
                <a:uLnTx/>
                <a:uFillTx/>
                <a:latin typeface="Calibri"/>
                <a:ea typeface="+mn-ea"/>
                <a:cs typeface="+mn-cs"/>
              </a:rPr>
              <a:t>rzone</a:t>
            </a:r>
            <a:r>
              <a:rPr kumimoji="0" lang="en-US" sz="1200" b="0" i="0" u="none" strike="noStrike" kern="1200" cap="none" spc="0" normalizeH="0" baseline="0" noProof="0" dirty="0">
                <a:ln>
                  <a:noFill/>
                </a:ln>
                <a:solidFill>
                  <a:srgbClr val="FFFFFF"/>
                </a:solidFill>
                <a:effectLst/>
                <a:uLnTx/>
                <a:uFillTx/>
                <a:latin typeface="Calibri"/>
                <a:ea typeface="+mn-ea"/>
                <a:cs typeface="+mn-cs"/>
              </a:rPr>
              <a:t> (optional)</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lang="en-US" sz="1050" dirty="0">
                <a:solidFill>
                  <a:srgbClr val="FFFFFF"/>
                </a:solidFill>
                <a:latin typeface="Calibri"/>
              </a:rPr>
              <a:t>D</a:t>
            </a:r>
            <a:r>
              <a:rPr kumimoji="0" lang="en-US" sz="1000" b="0" i="0" u="none" strike="noStrike" kern="1200" cap="none" spc="0" normalizeH="0" baseline="0" noProof="0" dirty="0" err="1">
                <a:ln>
                  <a:noFill/>
                </a:ln>
                <a:solidFill>
                  <a:srgbClr val="FFFFFF"/>
                </a:solidFill>
                <a:effectLst/>
                <a:uLnTx/>
                <a:uFillTx/>
                <a:latin typeface="Calibri"/>
                <a:ea typeface="+mn-ea"/>
                <a:cs typeface="+mn-cs"/>
              </a:rPr>
              <a:t>efines</a:t>
            </a:r>
            <a:r>
              <a:rPr kumimoji="0" lang="en-US" sz="1000" b="0" i="0" u="none" strike="noStrike" kern="1200" cap="none" spc="0" normalizeH="0" baseline="0" noProof="0" dirty="0">
                <a:ln>
                  <a:noFill/>
                </a:ln>
                <a:solidFill>
                  <a:srgbClr val="FFFFFF"/>
                </a:solidFill>
                <a:effectLst/>
                <a:uLnTx/>
                <a:uFillTx/>
                <a:latin typeface="Calibri"/>
                <a:ea typeface="+mn-ea"/>
                <a:cs typeface="+mn-cs"/>
              </a:rPr>
              <a:t> system resources</a:t>
            </a:r>
            <a:endParaRPr kumimoji="0" lang="en-GB" sz="1100" b="0" i="0" u="none" strike="noStrike" kern="1200" cap="none" spc="0" normalizeH="0" baseline="0" noProof="0" dirty="0">
              <a:ln>
                <a:noFill/>
              </a:ln>
              <a:solidFill>
                <a:srgbClr val="FFFFFF"/>
              </a:solidFill>
              <a:effectLst/>
              <a:uLnTx/>
              <a:uFillTx/>
              <a:latin typeface="Calibri"/>
              <a:ea typeface="+mn-ea"/>
              <a:cs typeface="+mn-cs"/>
            </a:endParaRPr>
          </a:p>
        </p:txBody>
      </p:sp>
      <p:sp>
        <p:nvSpPr>
          <p:cNvPr id="6" name="Flowchart: Document 5">
            <a:extLst>
              <a:ext uri="{FF2B5EF4-FFF2-40B4-BE49-F238E27FC236}">
                <a16:creationId xmlns:a16="http://schemas.microsoft.com/office/drawing/2014/main" id="{05CB531E-7400-4A1A-9853-81AF2D7E5608}"/>
              </a:ext>
            </a:extLst>
          </p:cNvPr>
          <p:cNvSpPr/>
          <p:nvPr/>
        </p:nvSpPr>
        <p:spPr>
          <a:xfrm>
            <a:off x="5045330" y="1638298"/>
            <a:ext cx="1333416" cy="884321"/>
          </a:xfrm>
          <a:prstGeom prst="flowChartDocumen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csolution.yml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Target (Device, Board) Build (Debug, Release) </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7" name="Flowchart: Multidocument 6">
            <a:extLst>
              <a:ext uri="{FF2B5EF4-FFF2-40B4-BE49-F238E27FC236}">
                <a16:creationId xmlns:a16="http://schemas.microsoft.com/office/drawing/2014/main" id="{0FCC1B91-99A1-4E45-AE23-2D8F8B8DFEBE}"/>
              </a:ext>
            </a:extLst>
          </p:cNvPr>
          <p:cNvSpPr/>
          <p:nvPr/>
        </p:nvSpPr>
        <p:spPr>
          <a:xfrm>
            <a:off x="5002732" y="2755225"/>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cproject.yml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Manages </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independent</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projects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0" name="Flowchart: Multidocument 9">
            <a:extLst>
              <a:ext uri="{FF2B5EF4-FFF2-40B4-BE49-F238E27FC236}">
                <a16:creationId xmlns:a16="http://schemas.microsoft.com/office/drawing/2014/main" id="{063DD4F5-6984-4CA0-9BAE-639DAB72225F}"/>
              </a:ext>
            </a:extLst>
          </p:cNvPr>
          <p:cNvSpPr/>
          <p:nvPr/>
        </p:nvSpPr>
        <p:spPr>
          <a:xfrm>
            <a:off x="9476068" y="2837317"/>
            <a:ext cx="1449805" cy="1010653"/>
          </a:xfrm>
          <a:prstGeom prst="flowChartMultidocument">
            <a:avLst/>
          </a:prstGeom>
          <a:solidFill>
            <a:schemeClr val="accent6">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dirty="0">
                <a:solidFill>
                  <a:schemeClr val="bg2">
                    <a:lumMod val="25000"/>
                  </a:schemeClr>
                </a:solidFill>
                <a:latin typeface="Calibri"/>
              </a:rPr>
              <a:t>Run-Time Environment (RTE)</a:t>
            </a:r>
            <a:br>
              <a:rPr lang="en-US" sz="1000" dirty="0">
                <a:solidFill>
                  <a:schemeClr val="bg2">
                    <a:lumMod val="25000"/>
                  </a:schemeClr>
                </a:solidFill>
                <a:latin typeface="Calibri"/>
              </a:rPr>
            </a:br>
            <a:r>
              <a:rPr lang="en-US" sz="1000" dirty="0">
                <a:solidFill>
                  <a:schemeClr val="bg2">
                    <a:lumMod val="25000"/>
                  </a:schemeClr>
                </a:solidFill>
                <a:latin typeface="Calibri"/>
              </a:rPr>
              <a:t>(*.c / *.h files with config information)</a:t>
            </a:r>
            <a:br>
              <a:rPr lang="en-US" sz="1200" dirty="0">
                <a:solidFill>
                  <a:schemeClr val="bg2">
                    <a:lumMod val="25000"/>
                  </a:schemeClr>
                </a:solidFill>
                <a:latin typeface="Calibri"/>
              </a:rPr>
            </a:br>
            <a:endParaRPr kumimoji="0" lang="en-GB" sz="12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14" name="Straight Arrow Connector 13">
            <a:extLst>
              <a:ext uri="{FF2B5EF4-FFF2-40B4-BE49-F238E27FC236}">
                <a16:creationId xmlns:a16="http://schemas.microsoft.com/office/drawing/2014/main" id="{0CA20441-F3C2-440A-892E-1359E8990DC5}"/>
              </a:ext>
            </a:extLst>
          </p:cNvPr>
          <p:cNvCxnSpPr>
            <a:cxnSpLocks/>
          </p:cNvCxnSpPr>
          <p:nvPr/>
        </p:nvCxnSpPr>
        <p:spPr>
          <a:xfrm>
            <a:off x="5693030" y="2478504"/>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700C784-4ABC-4B94-A393-C72FD280887C}"/>
              </a:ext>
            </a:extLst>
          </p:cNvPr>
          <p:cNvCxnSpPr>
            <a:cxnSpLocks/>
          </p:cNvCxnSpPr>
          <p:nvPr/>
        </p:nvCxnSpPr>
        <p:spPr>
          <a:xfrm>
            <a:off x="5713083" y="3695699"/>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Flowchart: Multidocument 17">
            <a:extLst>
              <a:ext uri="{FF2B5EF4-FFF2-40B4-BE49-F238E27FC236}">
                <a16:creationId xmlns:a16="http://schemas.microsoft.com/office/drawing/2014/main" id="{F193B99D-00C8-43D5-A8CC-0E46D2AFFC10}"/>
              </a:ext>
            </a:extLst>
          </p:cNvPr>
          <p:cNvSpPr/>
          <p:nvPr/>
        </p:nvSpPr>
        <p:spPr>
          <a:xfrm>
            <a:off x="5052863" y="3966404"/>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clayer.yml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re-usable project parts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9" name="Flowchart: Document 18">
            <a:extLst>
              <a:ext uri="{FF2B5EF4-FFF2-40B4-BE49-F238E27FC236}">
                <a16:creationId xmlns:a16="http://schemas.microsoft.com/office/drawing/2014/main" id="{D63E43D9-EAD2-43AD-B647-C5A8C4326FDF}"/>
              </a:ext>
            </a:extLst>
          </p:cNvPr>
          <p:cNvSpPr/>
          <p:nvPr/>
        </p:nvSpPr>
        <p:spPr>
          <a:xfrm>
            <a:off x="2510676" y="2805361"/>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Device Family Pack (DFP) </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Calibri"/>
                <a:ea typeface="+mn-ea"/>
                <a:cs typeface="+mn-cs"/>
              </a:rPr>
              <a:t>Defines device</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0" name="Flowchart: Document 19">
            <a:extLst>
              <a:ext uri="{FF2B5EF4-FFF2-40B4-BE49-F238E27FC236}">
                <a16:creationId xmlns:a16="http://schemas.microsoft.com/office/drawing/2014/main" id="{E8D155CF-279C-4302-9DE1-8F6B8DB4D1F4}"/>
              </a:ext>
            </a:extLst>
          </p:cNvPr>
          <p:cNvSpPr/>
          <p:nvPr/>
        </p:nvSpPr>
        <p:spPr>
          <a:xfrm>
            <a:off x="2518233" y="1760222"/>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Board Support Pack (BSP)</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Defines board</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3" name="Rectangle 22">
            <a:extLst>
              <a:ext uri="{FF2B5EF4-FFF2-40B4-BE49-F238E27FC236}">
                <a16:creationId xmlns:a16="http://schemas.microsoft.com/office/drawing/2014/main" id="{8119DA75-D395-4806-9923-A60C1658B62A}"/>
              </a:ext>
            </a:extLst>
          </p:cNvPr>
          <p:cNvSpPr/>
          <p:nvPr/>
        </p:nvSpPr>
        <p:spPr>
          <a:xfrm>
            <a:off x="7230982" y="2695071"/>
            <a:ext cx="1540042" cy="1022685"/>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Calibri"/>
                <a:ea typeface="+mn-ea"/>
                <a:cs typeface="+mn-cs"/>
              </a:rPr>
              <a:t>CMSIS Project Manager</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4" name="Flowchart: Multidocument 23">
            <a:extLst>
              <a:ext uri="{FF2B5EF4-FFF2-40B4-BE49-F238E27FC236}">
                <a16:creationId xmlns:a16="http://schemas.microsoft.com/office/drawing/2014/main" id="{AC417908-17B4-4FD1-8070-B598BF19F8CD}"/>
              </a:ext>
            </a:extLst>
          </p:cNvPr>
          <p:cNvSpPr/>
          <p:nvPr/>
        </p:nvSpPr>
        <p:spPr>
          <a:xfrm>
            <a:off x="9466042" y="1689169"/>
            <a:ext cx="1449805" cy="1010653"/>
          </a:xfrm>
          <a:prstGeom prst="flowChartMultidocument">
            <a:avLst/>
          </a:prstGeom>
          <a:solidFill>
            <a:schemeClr val="accent6">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Project Build Files *.</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cprj</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for CMSIS-Build</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32" name="Arrow: Right 31">
            <a:extLst>
              <a:ext uri="{FF2B5EF4-FFF2-40B4-BE49-F238E27FC236}">
                <a16:creationId xmlns:a16="http://schemas.microsoft.com/office/drawing/2014/main" id="{8DCE06D2-5B11-472B-8D45-3B327EA1669E}"/>
              </a:ext>
            </a:extLst>
          </p:cNvPr>
          <p:cNvSpPr/>
          <p:nvPr/>
        </p:nvSpPr>
        <p:spPr>
          <a:xfrm>
            <a:off x="6625392" y="2805360"/>
            <a:ext cx="60558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cxnSp>
        <p:nvCxnSpPr>
          <p:cNvPr id="41" name="Straight Arrow Connector 40">
            <a:extLst>
              <a:ext uri="{FF2B5EF4-FFF2-40B4-BE49-F238E27FC236}">
                <a16:creationId xmlns:a16="http://schemas.microsoft.com/office/drawing/2014/main" id="{096E6527-5486-468E-A7EE-221C5DA1818D}"/>
              </a:ext>
            </a:extLst>
          </p:cNvPr>
          <p:cNvCxnSpPr>
            <a:cxnSpLocks/>
          </p:cNvCxnSpPr>
          <p:nvPr/>
        </p:nvCxnSpPr>
        <p:spPr>
          <a:xfrm>
            <a:off x="5722046" y="953351"/>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0" name="Flowchart: Document 39">
            <a:extLst>
              <a:ext uri="{FF2B5EF4-FFF2-40B4-BE49-F238E27FC236}">
                <a16:creationId xmlns:a16="http://schemas.microsoft.com/office/drawing/2014/main" id="{45A8C818-51F2-492B-AD63-90062B0A3BE8}"/>
              </a:ext>
            </a:extLst>
          </p:cNvPr>
          <p:cNvSpPr/>
          <p:nvPr/>
        </p:nvSpPr>
        <p:spPr>
          <a:xfrm>
            <a:off x="2519492" y="733727"/>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Generic </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200" b="0" i="0" u="none" strike="noStrike" kern="1200" cap="none" spc="0" normalizeH="0" baseline="0" noProof="0" dirty="0">
                <a:ln>
                  <a:noFill/>
                </a:ln>
                <a:solidFill>
                  <a:srgbClr val="FFFFFF"/>
                </a:solidFill>
                <a:effectLst/>
                <a:uLnTx/>
                <a:uFillTx/>
                <a:latin typeface="Calibri"/>
                <a:ea typeface="+mn-ea"/>
                <a:cs typeface="+mn-cs"/>
              </a:rPr>
              <a:t>Software Packs</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with drivers,</a:t>
            </a:r>
            <a:r>
              <a:rPr kumimoji="0" lang="en-US" sz="1200" b="0" i="0" u="none" strike="noStrike" kern="1200" cap="none" spc="0" normalizeH="0" baseline="0" noProof="0" dirty="0">
                <a:ln>
                  <a:noFill/>
                </a:ln>
                <a:solidFill>
                  <a:srgbClr val="FFFFFF"/>
                </a:solidFill>
                <a:effectLst/>
                <a:uLnTx/>
                <a:uFillTx/>
                <a:latin typeface="Calibri"/>
                <a:ea typeface="+mn-ea"/>
                <a:cs typeface="+mn-cs"/>
              </a:rPr>
              <a:t> m</a:t>
            </a:r>
            <a:r>
              <a:rPr lang="en-US" sz="1100" dirty="0" err="1">
                <a:solidFill>
                  <a:srgbClr val="FFFFFF"/>
                </a:solidFill>
                <a:latin typeface="Calibri"/>
              </a:rPr>
              <a:t>iddleware</a:t>
            </a:r>
            <a:r>
              <a:rPr lang="en-US" sz="1100" dirty="0">
                <a:solidFill>
                  <a:srgbClr val="FFFFFF"/>
                </a:solidFill>
                <a:latin typeface="Calibri"/>
              </a:rPr>
              <a:t>, etc.</a:t>
            </a:r>
          </a:p>
        </p:txBody>
      </p:sp>
      <p:sp>
        <p:nvSpPr>
          <p:cNvPr id="28" name="Flowchart: Multidocument 27">
            <a:extLst>
              <a:ext uri="{FF2B5EF4-FFF2-40B4-BE49-F238E27FC236}">
                <a16:creationId xmlns:a16="http://schemas.microsoft.com/office/drawing/2014/main" id="{F0174EA1-F6A6-4697-8C2A-616FAACBE88C}"/>
              </a:ext>
            </a:extLst>
          </p:cNvPr>
          <p:cNvSpPr/>
          <p:nvPr/>
        </p:nvSpPr>
        <p:spPr>
          <a:xfrm>
            <a:off x="9496042" y="3979969"/>
            <a:ext cx="1449805" cy="1010653"/>
          </a:xfrm>
          <a:prstGeom prst="flowChartMultidocument">
            <a:avLst/>
          </a:prstGeom>
          <a:solidFill>
            <a:schemeClr val="accent6">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Project Resource Files *.</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fzone</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for template engines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31" name="Arrow: Right 30">
            <a:extLst>
              <a:ext uri="{FF2B5EF4-FFF2-40B4-BE49-F238E27FC236}">
                <a16:creationId xmlns:a16="http://schemas.microsoft.com/office/drawing/2014/main" id="{1F9E4950-7682-4A97-95D2-18A9AEA2F368}"/>
              </a:ext>
            </a:extLst>
          </p:cNvPr>
          <p:cNvSpPr/>
          <p:nvPr/>
        </p:nvSpPr>
        <p:spPr>
          <a:xfrm>
            <a:off x="8764993" y="3116160"/>
            <a:ext cx="50860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2" name="Oval 1">
            <a:extLst>
              <a:ext uri="{FF2B5EF4-FFF2-40B4-BE49-F238E27FC236}">
                <a16:creationId xmlns:a16="http://schemas.microsoft.com/office/drawing/2014/main" id="{5E657FDB-C487-44EF-8E7D-F8175C5B588B}"/>
              </a:ext>
            </a:extLst>
          </p:cNvPr>
          <p:cNvSpPr/>
          <p:nvPr/>
        </p:nvSpPr>
        <p:spPr>
          <a:xfrm>
            <a:off x="4658702" y="94719"/>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1</a:t>
            </a:r>
            <a:endParaRPr lang="en-GB" dirty="0">
              <a:latin typeface="Calibri" panose="020F0502020204030204" pitchFamily="34" charset="0"/>
              <a:cs typeface="Calibri" panose="020F0502020204030204" pitchFamily="34" charset="0"/>
            </a:endParaRPr>
          </a:p>
        </p:txBody>
      </p:sp>
      <p:sp>
        <p:nvSpPr>
          <p:cNvPr id="27" name="Oval 26">
            <a:extLst>
              <a:ext uri="{FF2B5EF4-FFF2-40B4-BE49-F238E27FC236}">
                <a16:creationId xmlns:a16="http://schemas.microsoft.com/office/drawing/2014/main" id="{81407B11-6AFE-4D8A-B305-BE0AABD77969}"/>
              </a:ext>
            </a:extLst>
          </p:cNvPr>
          <p:cNvSpPr/>
          <p:nvPr/>
        </p:nvSpPr>
        <p:spPr>
          <a:xfrm>
            <a:off x="4658702" y="1458298"/>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2</a:t>
            </a:r>
            <a:endParaRPr lang="en-GB" dirty="0">
              <a:latin typeface="Calibri" panose="020F0502020204030204" pitchFamily="34" charset="0"/>
              <a:cs typeface="Calibri" panose="020F0502020204030204" pitchFamily="34" charset="0"/>
            </a:endParaRPr>
          </a:p>
        </p:txBody>
      </p:sp>
      <p:sp>
        <p:nvSpPr>
          <p:cNvPr id="33" name="Oval 32">
            <a:extLst>
              <a:ext uri="{FF2B5EF4-FFF2-40B4-BE49-F238E27FC236}">
                <a16:creationId xmlns:a16="http://schemas.microsoft.com/office/drawing/2014/main" id="{589149B6-4311-43B0-8FA0-27944C657D0D}"/>
              </a:ext>
            </a:extLst>
          </p:cNvPr>
          <p:cNvSpPr/>
          <p:nvPr/>
        </p:nvSpPr>
        <p:spPr>
          <a:xfrm>
            <a:off x="4655694" y="2754123"/>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3</a:t>
            </a:r>
            <a:endParaRPr lang="en-GB" dirty="0">
              <a:latin typeface="Calibri" panose="020F0502020204030204" pitchFamily="34" charset="0"/>
              <a:cs typeface="Calibri" panose="020F0502020204030204" pitchFamily="34" charset="0"/>
            </a:endParaRPr>
          </a:p>
        </p:txBody>
      </p:sp>
      <p:sp>
        <p:nvSpPr>
          <p:cNvPr id="35" name="Oval 34">
            <a:extLst>
              <a:ext uri="{FF2B5EF4-FFF2-40B4-BE49-F238E27FC236}">
                <a16:creationId xmlns:a16="http://schemas.microsoft.com/office/drawing/2014/main" id="{46A578CD-9EE0-408B-A678-0EFB17AD42CF}"/>
              </a:ext>
            </a:extLst>
          </p:cNvPr>
          <p:cNvSpPr/>
          <p:nvPr/>
        </p:nvSpPr>
        <p:spPr>
          <a:xfrm>
            <a:off x="4655694" y="3963001"/>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4</a:t>
            </a:r>
            <a:endParaRPr lang="en-GB" dirty="0">
              <a:latin typeface="Calibri" panose="020F0502020204030204" pitchFamily="34" charset="0"/>
              <a:cs typeface="Calibri" panose="020F0502020204030204" pitchFamily="34" charset="0"/>
            </a:endParaRPr>
          </a:p>
        </p:txBody>
      </p:sp>
      <p:sp>
        <p:nvSpPr>
          <p:cNvPr id="38" name="Flowchart: Document 37">
            <a:extLst>
              <a:ext uri="{FF2B5EF4-FFF2-40B4-BE49-F238E27FC236}">
                <a16:creationId xmlns:a16="http://schemas.microsoft.com/office/drawing/2014/main" id="{973775FC-78A5-4325-B535-441862918E54}"/>
              </a:ext>
            </a:extLst>
          </p:cNvPr>
          <p:cNvSpPr/>
          <p:nvPr/>
        </p:nvSpPr>
        <p:spPr>
          <a:xfrm>
            <a:off x="5050566" y="274719"/>
            <a:ext cx="1350233" cy="768017"/>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a:t>
            </a:r>
            <a:r>
              <a:rPr kumimoji="0" lang="en-US" sz="1200" b="0" i="0" u="none" strike="noStrike" kern="1200" cap="none" spc="0" normalizeH="0" baseline="0" noProof="0" dirty="0" err="1">
                <a:ln>
                  <a:noFill/>
                </a:ln>
                <a:solidFill>
                  <a:srgbClr val="FFFFFF"/>
                </a:solidFill>
                <a:effectLst/>
                <a:uLnTx/>
                <a:uFillTx/>
                <a:latin typeface="Calibri"/>
                <a:ea typeface="+mn-ea"/>
                <a:cs typeface="+mn-cs"/>
              </a:rPr>
              <a:t>cdefault.yml</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Global Settings</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(Toolchain)</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Tree>
    <p:extLst>
      <p:ext uri="{BB962C8B-B14F-4D97-AF65-F5344CB8AC3E}">
        <p14:creationId xmlns:p14="http://schemas.microsoft.com/office/powerpoint/2010/main" val="13610111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4" name="Straight Arrow Connector 33">
            <a:extLst>
              <a:ext uri="{FF2B5EF4-FFF2-40B4-BE49-F238E27FC236}">
                <a16:creationId xmlns:a16="http://schemas.microsoft.com/office/drawing/2014/main" id="{0EAFB0EC-0BEB-61AF-ED8E-AB8E9E397245}"/>
              </a:ext>
            </a:extLst>
          </p:cNvPr>
          <p:cNvCxnSpPr>
            <a:cxnSpLocks/>
          </p:cNvCxnSpPr>
          <p:nvPr/>
        </p:nvCxnSpPr>
        <p:spPr>
          <a:xfrm>
            <a:off x="6003604" y="3097646"/>
            <a:ext cx="340046" cy="274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10B08567-B8E6-CD03-A712-283B6BED095C}"/>
              </a:ext>
            </a:extLst>
          </p:cNvPr>
          <p:cNvSpPr/>
          <p:nvPr/>
        </p:nvSpPr>
        <p:spPr>
          <a:xfrm>
            <a:off x="557409" y="1283722"/>
            <a:ext cx="5538592" cy="1052187"/>
          </a:xfrm>
          <a:prstGeom prst="rect">
            <a:avLst/>
          </a:prstGeom>
          <a:solidFill>
            <a:srgbClr val="0091BD">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C316CA8B-2CE2-F7E5-8248-0EACB6485BF7}"/>
              </a:ext>
            </a:extLst>
          </p:cNvPr>
          <p:cNvSpPr>
            <a:spLocks/>
          </p:cNvSpPr>
          <p:nvPr/>
        </p:nvSpPr>
        <p:spPr>
          <a:xfrm>
            <a:off x="557408" y="4083542"/>
            <a:ext cx="3854059" cy="1112932"/>
          </a:xfrm>
          <a:prstGeom prst="rect">
            <a:avLst/>
          </a:prstGeom>
          <a:solidFill>
            <a:srgbClr val="0091BD">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2CA143BC-8541-DCE0-E095-BFFE5926D485}"/>
              </a:ext>
            </a:extLst>
          </p:cNvPr>
          <p:cNvSpPr/>
          <p:nvPr/>
        </p:nvSpPr>
        <p:spPr>
          <a:xfrm>
            <a:off x="557408" y="2542783"/>
            <a:ext cx="3864280" cy="1052187"/>
          </a:xfrm>
          <a:prstGeom prst="rect">
            <a:avLst/>
          </a:prstGeom>
          <a:solidFill>
            <a:srgbClr val="0091BD">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2722964-CE8F-0F0D-18F3-3DACB5D1E81A}"/>
              </a:ext>
            </a:extLst>
          </p:cNvPr>
          <p:cNvSpPr>
            <a:spLocks noGrp="1"/>
          </p:cNvSpPr>
          <p:nvPr>
            <p:ph type="title"/>
          </p:nvPr>
        </p:nvSpPr>
        <p:spPr/>
        <p:txBody>
          <a:bodyPr/>
          <a:lstStyle/>
          <a:p>
            <a:r>
              <a:rPr lang="en-US" dirty="0"/>
              <a:t>Linker Script File and Startup Code (Toolchain independent)</a:t>
            </a:r>
          </a:p>
        </p:txBody>
      </p:sp>
      <p:cxnSp>
        <p:nvCxnSpPr>
          <p:cNvPr id="21" name="Straight Arrow Connector 20">
            <a:extLst>
              <a:ext uri="{FF2B5EF4-FFF2-40B4-BE49-F238E27FC236}">
                <a16:creationId xmlns:a16="http://schemas.microsoft.com/office/drawing/2014/main" id="{9327AEEF-F1DE-BBFE-F62F-A23F7E25CAB5}"/>
              </a:ext>
            </a:extLst>
          </p:cNvPr>
          <p:cNvCxnSpPr>
            <a:cxnSpLocks/>
          </p:cNvCxnSpPr>
          <p:nvPr/>
        </p:nvCxnSpPr>
        <p:spPr>
          <a:xfrm>
            <a:off x="5334032" y="2206285"/>
            <a:ext cx="11026" cy="45194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0" name="Flowchart: Document 29">
            <a:extLst>
              <a:ext uri="{FF2B5EF4-FFF2-40B4-BE49-F238E27FC236}">
                <a16:creationId xmlns:a16="http://schemas.microsoft.com/office/drawing/2014/main" id="{680DA59D-4A81-7D47-2085-D8DB1D856722}"/>
              </a:ext>
            </a:extLst>
          </p:cNvPr>
          <p:cNvSpPr/>
          <p:nvPr/>
        </p:nvSpPr>
        <p:spPr>
          <a:xfrm>
            <a:off x="4662617" y="1404869"/>
            <a:ext cx="1333416" cy="87331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FFFFFF"/>
                </a:solidFill>
                <a:effectLst/>
                <a:uLnTx/>
                <a:uFillTx/>
                <a:latin typeface="Calibri"/>
                <a:ea typeface="+mn-ea"/>
                <a:cs typeface="+mn-cs"/>
              </a:rPr>
              <a:t>Linker Script </a:t>
            </a:r>
            <a:br>
              <a:rPr kumimoji="0" lang="en-US" sz="1200" b="1" i="0" u="none" strike="noStrike" kern="1200" cap="none" spc="0" normalizeH="0" baseline="0" noProof="0" dirty="0">
                <a:ln>
                  <a:noFill/>
                </a:ln>
                <a:solidFill>
                  <a:srgbClr val="FFFFFF"/>
                </a:solidFill>
                <a:effectLst/>
                <a:uLnTx/>
                <a:uFillTx/>
                <a:latin typeface="Calibri"/>
                <a:ea typeface="+mn-ea"/>
                <a:cs typeface="+mn-cs"/>
              </a:rPr>
            </a:br>
            <a:r>
              <a:rPr kumimoji="0" lang="en-US" sz="1200" b="1" i="0" u="none" strike="noStrike" kern="1200" cap="none" spc="0" normalizeH="0" baseline="0" noProof="0" dirty="0">
                <a:ln>
                  <a:noFill/>
                </a:ln>
                <a:solidFill>
                  <a:srgbClr val="FFFFFF"/>
                </a:solidFill>
                <a:effectLst/>
                <a:uLnTx/>
                <a:uFillTx/>
                <a:latin typeface="Calibri"/>
                <a:ea typeface="+mn-ea"/>
                <a:cs typeface="+mn-cs"/>
              </a:rPr>
              <a:t>File</a:t>
            </a:r>
            <a:endParaRPr kumimoji="0" lang="en-GB" sz="1000" b="1" i="0" u="none" strike="noStrike" kern="1200" cap="none" spc="0" normalizeH="0" baseline="0" noProof="0" dirty="0">
              <a:ln>
                <a:noFill/>
              </a:ln>
              <a:solidFill>
                <a:srgbClr val="FFFFFF"/>
              </a:solidFill>
              <a:effectLst/>
              <a:uLnTx/>
              <a:uFillTx/>
              <a:latin typeface="Calibri"/>
              <a:ea typeface="+mn-ea"/>
              <a:cs typeface="+mn-cs"/>
            </a:endParaRPr>
          </a:p>
        </p:txBody>
      </p:sp>
      <p:sp>
        <p:nvSpPr>
          <p:cNvPr id="32" name="Rectangle 31">
            <a:extLst>
              <a:ext uri="{FF2B5EF4-FFF2-40B4-BE49-F238E27FC236}">
                <a16:creationId xmlns:a16="http://schemas.microsoft.com/office/drawing/2014/main" id="{0956729D-4D1E-4789-E4C3-8C27991A93F0}"/>
              </a:ext>
            </a:extLst>
          </p:cNvPr>
          <p:cNvSpPr/>
          <p:nvPr/>
        </p:nvSpPr>
        <p:spPr>
          <a:xfrm>
            <a:off x="4662617" y="2641449"/>
            <a:ext cx="1340987" cy="884321"/>
          </a:xfrm>
          <a:prstGeom prst="rec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FFFFFF"/>
                </a:solidFill>
                <a:effectLst/>
                <a:uLnTx/>
                <a:uFillTx/>
                <a:latin typeface="Calibri"/>
                <a:ea typeface="+mn-ea"/>
                <a:cs typeface="+mn-cs"/>
              </a:rPr>
              <a:t>C </a:t>
            </a:r>
            <a:r>
              <a:rPr lang="en-US" sz="1400" dirty="0">
                <a:solidFill>
                  <a:srgbClr val="FFFFFF"/>
                </a:solidFill>
                <a:latin typeface="Calibri"/>
              </a:rPr>
              <a:t>Preprocessor</a:t>
            </a:r>
            <a:endParaRPr kumimoji="0" lang="en-GB" sz="1400" b="0" i="0" u="none" strike="noStrike" kern="1200" cap="none" spc="0" normalizeH="0" baseline="0" noProof="0" dirty="0">
              <a:ln>
                <a:noFill/>
              </a:ln>
              <a:solidFill>
                <a:srgbClr val="FFFFFF"/>
              </a:solidFill>
              <a:effectLst/>
              <a:uLnTx/>
              <a:uFillTx/>
              <a:latin typeface="Calibri"/>
              <a:ea typeface="+mn-ea"/>
              <a:cs typeface="+mn-cs"/>
            </a:endParaRPr>
          </a:p>
        </p:txBody>
      </p:sp>
      <p:sp>
        <p:nvSpPr>
          <p:cNvPr id="33" name="Flowchart: Document 32">
            <a:extLst>
              <a:ext uri="{FF2B5EF4-FFF2-40B4-BE49-F238E27FC236}">
                <a16:creationId xmlns:a16="http://schemas.microsoft.com/office/drawing/2014/main" id="{6AB1847D-DC39-C2FC-ACB8-7546D31C5F51}"/>
              </a:ext>
            </a:extLst>
          </p:cNvPr>
          <p:cNvSpPr/>
          <p:nvPr/>
        </p:nvSpPr>
        <p:spPr>
          <a:xfrm>
            <a:off x="6343650" y="2658233"/>
            <a:ext cx="1340986" cy="862526"/>
          </a:xfrm>
          <a:prstGeom prst="flowChartDocument">
            <a:avLst/>
          </a:prstGeom>
          <a:solidFill>
            <a:schemeClr val="accent5">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b="1" dirty="0">
                <a:solidFill>
                  <a:srgbClr val="FFFFFF"/>
                </a:solidFill>
                <a:latin typeface="Calibri"/>
              </a:rPr>
              <a:t>Final </a:t>
            </a:r>
            <a:br>
              <a:rPr lang="en-US" sz="1200" b="1" dirty="0">
                <a:solidFill>
                  <a:srgbClr val="FFFFFF"/>
                </a:solidFill>
                <a:latin typeface="Calibri"/>
              </a:rPr>
            </a:br>
            <a:r>
              <a:rPr lang="en-US" sz="1200" b="1" dirty="0">
                <a:solidFill>
                  <a:srgbClr val="FFFFFF"/>
                </a:solidFill>
                <a:latin typeface="Calibri"/>
              </a:rPr>
              <a:t>Linker Input</a:t>
            </a:r>
            <a:br>
              <a:rPr lang="en-US" sz="1200" b="1" dirty="0">
                <a:solidFill>
                  <a:srgbClr val="FFFFFF"/>
                </a:solidFill>
                <a:latin typeface="Calibri"/>
              </a:rPr>
            </a:br>
            <a:r>
              <a:rPr lang="en-US" sz="1200" b="1" dirty="0">
                <a:solidFill>
                  <a:srgbClr val="FFFFFF"/>
                </a:solidFill>
                <a:latin typeface="Calibri"/>
              </a:rPr>
              <a:t>Script</a:t>
            </a:r>
            <a:endParaRPr lang="en-US" sz="1100" dirty="0">
              <a:solidFill>
                <a:srgbClr val="FFFFFF"/>
              </a:solidFill>
              <a:latin typeface="Calibri"/>
            </a:endParaRPr>
          </a:p>
        </p:txBody>
      </p:sp>
      <p:sp>
        <p:nvSpPr>
          <p:cNvPr id="38" name="TextBox 37">
            <a:extLst>
              <a:ext uri="{FF2B5EF4-FFF2-40B4-BE49-F238E27FC236}">
                <a16:creationId xmlns:a16="http://schemas.microsoft.com/office/drawing/2014/main" id="{6F9E6868-CA06-CBDB-87B1-29216E1BC75D}"/>
              </a:ext>
            </a:extLst>
          </p:cNvPr>
          <p:cNvSpPr txBox="1"/>
          <p:nvPr/>
        </p:nvSpPr>
        <p:spPr>
          <a:xfrm>
            <a:off x="715763" y="2625380"/>
            <a:ext cx="2179233" cy="1151084"/>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dirty="0">
                <a:solidFill>
                  <a:schemeClr val="tx2"/>
                </a:solidFill>
              </a:rPr>
              <a:t>A </a:t>
            </a:r>
            <a:r>
              <a:rPr lang="en-US" sz="1200" b="1" dirty="0">
                <a:solidFill>
                  <a:schemeClr val="tx2"/>
                </a:solidFill>
              </a:rPr>
              <a:t>&lt;regions&gt;.h</a:t>
            </a:r>
            <a:r>
              <a:rPr lang="en-US" sz="1200" dirty="0">
                <a:solidFill>
                  <a:schemeClr val="tx2"/>
                </a:solidFill>
              </a:rPr>
              <a:t> file specifies the available memory.</a:t>
            </a:r>
          </a:p>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dirty="0">
                <a:solidFill>
                  <a:schemeClr val="tx2"/>
                </a:solidFill>
              </a:rPr>
              <a:t>If this file does not exist, it is generated based on information</a:t>
            </a:r>
            <a:br>
              <a:rPr lang="en-US" sz="1200" dirty="0">
                <a:solidFill>
                  <a:schemeClr val="tx2"/>
                </a:solidFill>
              </a:rPr>
            </a:br>
            <a:r>
              <a:rPr lang="en-US" sz="1200" dirty="0">
                <a:solidFill>
                  <a:schemeClr val="tx2"/>
                </a:solidFill>
              </a:rPr>
              <a:t>in the software packs.</a:t>
            </a:r>
          </a:p>
          <a:p>
            <a:pPr marL="0" indent="0" algn="l" defTabSz="914400" rtl="0" eaLnBrk="1" latinLnBrk="0" hangingPunct="1">
              <a:lnSpc>
                <a:spcPct val="90000"/>
              </a:lnSpc>
              <a:spcBef>
                <a:spcPts val="0"/>
              </a:spcBef>
              <a:spcAft>
                <a:spcPts val="600"/>
              </a:spcAft>
              <a:buFont typeface="Arial" panose="020B0604020202020204" pitchFamily="34" charset="0"/>
              <a:buNone/>
            </a:pPr>
            <a:endParaRPr lang="en-US" sz="1200" kern="1200" dirty="0">
              <a:solidFill>
                <a:schemeClr val="tx2"/>
              </a:solidFill>
              <a:latin typeface="+mn-lt"/>
              <a:ea typeface="+mn-ea"/>
              <a:cs typeface="+mn-cs"/>
            </a:endParaRPr>
          </a:p>
        </p:txBody>
      </p:sp>
      <p:sp>
        <p:nvSpPr>
          <p:cNvPr id="40" name="TextBox 39">
            <a:extLst>
              <a:ext uri="{FF2B5EF4-FFF2-40B4-BE49-F238E27FC236}">
                <a16:creationId xmlns:a16="http://schemas.microsoft.com/office/drawing/2014/main" id="{00523719-9ACA-9C05-94F0-52BDFABE951A}"/>
              </a:ext>
            </a:extLst>
          </p:cNvPr>
          <p:cNvSpPr txBox="1"/>
          <p:nvPr/>
        </p:nvSpPr>
        <p:spPr>
          <a:xfrm>
            <a:off x="703766" y="1375288"/>
            <a:ext cx="3914946" cy="575542"/>
          </a:xfrm>
          <a:prstGeom prst="rect">
            <a:avLst/>
          </a:prstGeom>
          <a:noFill/>
        </p:spPr>
        <p:txBody>
          <a:bodyPr wrap="square" lIns="0" tIns="0" rIns="0" bIns="0" rtlCol="0">
            <a:spAutoFit/>
          </a:bodyPr>
          <a:lstStyle/>
          <a:p>
            <a:pPr>
              <a:lnSpc>
                <a:spcPct val="90000"/>
              </a:lnSpc>
              <a:spcAft>
                <a:spcPts val="600"/>
              </a:spcAft>
            </a:pPr>
            <a:r>
              <a:rPr lang="en-US" sz="1200" dirty="0">
                <a:solidFill>
                  <a:schemeClr val="tx2"/>
                </a:solidFill>
              </a:rPr>
              <a:t>A </a:t>
            </a:r>
            <a:r>
              <a:rPr lang="en-US" sz="1200" b="1" dirty="0">
                <a:solidFill>
                  <a:schemeClr val="tx2"/>
                </a:solidFill>
              </a:rPr>
              <a:t>Linker Script File</a:t>
            </a:r>
            <a:r>
              <a:rPr lang="en-US" sz="1200" dirty="0">
                <a:solidFill>
                  <a:schemeClr val="tx2"/>
                </a:solidFill>
              </a:rPr>
              <a:t> can be provided using the `linker:` node.</a:t>
            </a:r>
          </a:p>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dirty="0">
                <a:solidFill>
                  <a:schemeClr val="tx2"/>
                </a:solidFill>
              </a:rPr>
              <a:t>If no </a:t>
            </a:r>
            <a:r>
              <a:rPr lang="en-US" sz="1200" b="1" dirty="0">
                <a:solidFill>
                  <a:schemeClr val="tx2"/>
                </a:solidFill>
              </a:rPr>
              <a:t>Linker Script File</a:t>
            </a:r>
            <a:r>
              <a:rPr lang="en-US" sz="1200" dirty="0">
                <a:solidFill>
                  <a:schemeClr val="tx2"/>
                </a:solidFill>
              </a:rPr>
              <a:t> is provided, </a:t>
            </a:r>
            <a:r>
              <a:rPr lang="en-US" sz="1200" b="1" dirty="0">
                <a:solidFill>
                  <a:schemeClr val="tx2"/>
                </a:solidFill>
              </a:rPr>
              <a:t>compiler specific script file templates</a:t>
            </a:r>
            <a:r>
              <a:rPr lang="en-US" sz="1200" dirty="0">
                <a:solidFill>
                  <a:schemeClr val="tx2"/>
                </a:solidFill>
              </a:rPr>
              <a:t> from </a:t>
            </a:r>
            <a:r>
              <a:rPr lang="en-US" sz="1200" b="1" dirty="0">
                <a:solidFill>
                  <a:schemeClr val="tx2"/>
                </a:solidFill>
              </a:rPr>
              <a:t>.\</a:t>
            </a:r>
            <a:r>
              <a:rPr lang="en-US" sz="1200" b="1" dirty="0" err="1">
                <a:solidFill>
                  <a:schemeClr val="tx2"/>
                </a:solidFill>
              </a:rPr>
              <a:t>ect</a:t>
            </a:r>
            <a:r>
              <a:rPr lang="en-US" sz="1200" dirty="0">
                <a:solidFill>
                  <a:schemeClr val="tx2"/>
                </a:solidFill>
              </a:rPr>
              <a:t> directory of CMSIS-Toolbox are used.</a:t>
            </a:r>
            <a:endParaRPr lang="en-US" sz="1200" kern="1200" dirty="0">
              <a:solidFill>
                <a:schemeClr val="tx2"/>
              </a:solidFill>
              <a:latin typeface="+mn-lt"/>
              <a:ea typeface="+mn-ea"/>
              <a:cs typeface="+mn-cs"/>
            </a:endParaRPr>
          </a:p>
        </p:txBody>
      </p:sp>
      <p:cxnSp>
        <p:nvCxnSpPr>
          <p:cNvPr id="4" name="Straight Arrow Connector 3">
            <a:extLst>
              <a:ext uri="{FF2B5EF4-FFF2-40B4-BE49-F238E27FC236}">
                <a16:creationId xmlns:a16="http://schemas.microsoft.com/office/drawing/2014/main" id="{8B1FE01B-391C-E01A-40DC-D31263CB0315}"/>
              </a:ext>
            </a:extLst>
          </p:cNvPr>
          <p:cNvCxnSpPr>
            <a:cxnSpLocks/>
          </p:cNvCxnSpPr>
          <p:nvPr/>
        </p:nvCxnSpPr>
        <p:spPr>
          <a:xfrm>
            <a:off x="4324349" y="3093004"/>
            <a:ext cx="340046" cy="274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2" name="Flowchart: Document 11">
            <a:extLst>
              <a:ext uri="{FF2B5EF4-FFF2-40B4-BE49-F238E27FC236}">
                <a16:creationId xmlns:a16="http://schemas.microsoft.com/office/drawing/2014/main" id="{1947D630-2EE3-23D2-B8ED-8234D39B76F1}"/>
              </a:ext>
            </a:extLst>
          </p:cNvPr>
          <p:cNvSpPr/>
          <p:nvPr/>
        </p:nvSpPr>
        <p:spPr>
          <a:xfrm>
            <a:off x="4662617" y="4193679"/>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b="1" dirty="0" err="1">
                <a:solidFill>
                  <a:srgbClr val="FFFFFF"/>
                </a:solidFill>
                <a:latin typeface="Calibri"/>
              </a:rPr>
              <a:t>Startup.c</a:t>
            </a:r>
            <a:br>
              <a:rPr kumimoji="0" lang="en-US" sz="1200" b="1" i="0" u="none" strike="noStrike" kern="1200" cap="none" spc="0" normalizeH="0" baseline="0" noProof="0" dirty="0">
                <a:ln>
                  <a:noFill/>
                </a:ln>
                <a:solidFill>
                  <a:srgbClr val="FFFFFF"/>
                </a:solidFill>
                <a:effectLst/>
                <a:uLnTx/>
                <a:uFillTx/>
                <a:latin typeface="Calibri"/>
                <a:ea typeface="+mn-ea"/>
                <a:cs typeface="+mn-cs"/>
              </a:rPr>
            </a:br>
            <a:r>
              <a:rPr lang="en-US" sz="1100" dirty="0">
                <a:solidFill>
                  <a:srgbClr val="FFFFFF"/>
                </a:solidFill>
                <a:latin typeface="Calibri"/>
              </a:rPr>
              <a:t>Compiler agnostic</a:t>
            </a:r>
          </a:p>
        </p:txBody>
      </p:sp>
      <p:sp>
        <p:nvSpPr>
          <p:cNvPr id="22" name="Flowchart: Document 21">
            <a:extLst>
              <a:ext uri="{FF2B5EF4-FFF2-40B4-BE49-F238E27FC236}">
                <a16:creationId xmlns:a16="http://schemas.microsoft.com/office/drawing/2014/main" id="{D65D5CB0-09C8-062E-4206-1CF43BB42330}"/>
              </a:ext>
            </a:extLst>
          </p:cNvPr>
          <p:cNvSpPr/>
          <p:nvPr/>
        </p:nvSpPr>
        <p:spPr>
          <a:xfrm>
            <a:off x="2998201" y="2655485"/>
            <a:ext cx="1333416" cy="884321"/>
          </a:xfrm>
          <a:prstGeom prst="flowChartDocument">
            <a:avLst/>
          </a:prstGeom>
          <a:solidFill>
            <a:srgbClr val="7030A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b="1" dirty="0">
                <a:solidFill>
                  <a:srgbClr val="FFFFFF"/>
                </a:solidFill>
                <a:latin typeface="Calibri"/>
              </a:rPr>
              <a:t>&lt;regions&gt;.h</a:t>
            </a:r>
            <a:r>
              <a:rPr kumimoji="0" lang="en-US" sz="1200" b="1" i="0" u="none" strike="noStrike" kern="1200" cap="none" spc="0" normalizeH="0" baseline="0" noProof="0" dirty="0">
                <a:ln>
                  <a:noFill/>
                </a:ln>
                <a:solidFill>
                  <a:srgbClr val="FFFFFF"/>
                </a:solidFill>
                <a:effectLst/>
                <a:uLnTx/>
                <a:uFillTx/>
                <a:latin typeface="Calibri"/>
                <a:ea typeface="+mn-ea"/>
                <a:cs typeface="+mn-cs"/>
              </a:rPr>
              <a:t> </a:t>
            </a:r>
            <a:br>
              <a:rPr kumimoji="0" lang="en-US" sz="1200" b="1" i="0" u="none" strike="noStrike" kern="1200" cap="none" spc="0" normalizeH="0" baseline="0" noProof="0" dirty="0">
                <a:ln>
                  <a:noFill/>
                </a:ln>
                <a:solidFill>
                  <a:srgbClr val="FFFFFF"/>
                </a:solidFill>
                <a:effectLst/>
                <a:uLnTx/>
                <a:uFillTx/>
                <a:latin typeface="Calibri"/>
                <a:ea typeface="+mn-ea"/>
                <a:cs typeface="+mn-cs"/>
              </a:rPr>
            </a:br>
            <a:r>
              <a:rPr kumimoji="0" lang="en-US" sz="1100" b="0" i="0" u="none" strike="noStrike" kern="1200" cap="none" spc="0" normalizeH="0" baseline="0" noProof="0" dirty="0">
                <a:ln>
                  <a:noFill/>
                </a:ln>
                <a:solidFill>
                  <a:srgbClr val="FFFFFF"/>
                </a:solidFill>
                <a:effectLst/>
                <a:uLnTx/>
                <a:uFillTx/>
                <a:latin typeface="Calibri"/>
                <a:ea typeface="+mn-ea"/>
                <a:cs typeface="+mn-cs"/>
              </a:rPr>
              <a:t>Device (and Board)</a:t>
            </a:r>
            <a:br>
              <a:rPr kumimoji="0" lang="en-US" sz="1100" b="0" i="0" u="none" strike="noStrike" kern="1200" cap="none" spc="0" normalizeH="0" baseline="0" noProof="0" dirty="0">
                <a:ln>
                  <a:noFill/>
                </a:ln>
                <a:solidFill>
                  <a:srgbClr val="FFFFFF"/>
                </a:solidFill>
                <a:effectLst/>
                <a:uLnTx/>
                <a:uFillTx/>
                <a:latin typeface="Calibri"/>
                <a:ea typeface="+mn-ea"/>
                <a:cs typeface="+mn-cs"/>
              </a:rPr>
            </a:br>
            <a:r>
              <a:rPr kumimoji="0" lang="en-US" sz="1100" b="0" i="0" u="none" strike="noStrike" kern="1200" cap="none" spc="0" normalizeH="0" baseline="0" noProof="0" dirty="0">
                <a:ln>
                  <a:noFill/>
                </a:ln>
                <a:solidFill>
                  <a:srgbClr val="FFFFFF"/>
                </a:solidFill>
                <a:effectLst/>
                <a:uLnTx/>
                <a:uFillTx/>
                <a:latin typeface="Calibri"/>
                <a:ea typeface="+mn-ea"/>
                <a:cs typeface="+mn-cs"/>
              </a:rPr>
              <a:t>Memory Definitions</a:t>
            </a:r>
            <a:endParaRPr lang="en-US" sz="1100" dirty="0">
              <a:solidFill>
                <a:srgbClr val="FFFFFF"/>
              </a:solidFill>
              <a:latin typeface="Calibri"/>
            </a:endParaRPr>
          </a:p>
        </p:txBody>
      </p:sp>
      <p:sp>
        <p:nvSpPr>
          <p:cNvPr id="28" name="TextBox 27">
            <a:extLst>
              <a:ext uri="{FF2B5EF4-FFF2-40B4-BE49-F238E27FC236}">
                <a16:creationId xmlns:a16="http://schemas.microsoft.com/office/drawing/2014/main" id="{AD09E158-4973-3204-680C-67FD7ACB9C14}"/>
              </a:ext>
            </a:extLst>
          </p:cNvPr>
          <p:cNvSpPr txBox="1"/>
          <p:nvPr/>
        </p:nvSpPr>
        <p:spPr>
          <a:xfrm>
            <a:off x="703765" y="4287842"/>
            <a:ext cx="2085582" cy="498598"/>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b="1" dirty="0">
                <a:solidFill>
                  <a:schemeClr val="tx2"/>
                </a:solidFill>
              </a:rPr>
              <a:t>Device specific interrupt vector </a:t>
            </a:r>
            <a:r>
              <a:rPr lang="en-US" sz="1200" dirty="0">
                <a:solidFill>
                  <a:schemeClr val="tx2"/>
                </a:solidFill>
              </a:rPr>
              <a:t>definitions can be generated by</a:t>
            </a:r>
            <a:br>
              <a:rPr lang="en-US" sz="1200" dirty="0">
                <a:solidFill>
                  <a:schemeClr val="tx2"/>
                </a:solidFill>
              </a:rPr>
            </a:br>
            <a:r>
              <a:rPr lang="en-US" sz="1200" dirty="0" err="1">
                <a:solidFill>
                  <a:schemeClr val="tx2"/>
                </a:solidFill>
              </a:rPr>
              <a:t>svdconv</a:t>
            </a:r>
            <a:r>
              <a:rPr lang="en-US" sz="1200" dirty="0">
                <a:solidFill>
                  <a:schemeClr val="tx2"/>
                </a:solidFill>
              </a:rPr>
              <a:t> tool.</a:t>
            </a:r>
          </a:p>
        </p:txBody>
      </p:sp>
      <p:cxnSp>
        <p:nvCxnSpPr>
          <p:cNvPr id="35" name="Straight Arrow Connector 34">
            <a:extLst>
              <a:ext uri="{FF2B5EF4-FFF2-40B4-BE49-F238E27FC236}">
                <a16:creationId xmlns:a16="http://schemas.microsoft.com/office/drawing/2014/main" id="{1EB5956F-9EA9-302C-29E7-507F27CDA4AC}"/>
              </a:ext>
            </a:extLst>
          </p:cNvPr>
          <p:cNvCxnSpPr>
            <a:cxnSpLocks/>
          </p:cNvCxnSpPr>
          <p:nvPr/>
        </p:nvCxnSpPr>
        <p:spPr>
          <a:xfrm>
            <a:off x="4272265" y="4610744"/>
            <a:ext cx="39035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7" name="Flowchart: Document 26">
            <a:extLst>
              <a:ext uri="{FF2B5EF4-FFF2-40B4-BE49-F238E27FC236}">
                <a16:creationId xmlns:a16="http://schemas.microsoft.com/office/drawing/2014/main" id="{9DD9E0BE-F1F7-A8A1-CBC9-BC25AB4E11CB}"/>
              </a:ext>
            </a:extLst>
          </p:cNvPr>
          <p:cNvSpPr/>
          <p:nvPr/>
        </p:nvSpPr>
        <p:spPr>
          <a:xfrm>
            <a:off x="2982264" y="4204689"/>
            <a:ext cx="1333416" cy="87331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b="1" dirty="0" err="1">
                <a:solidFill>
                  <a:srgbClr val="FFFFFF"/>
                </a:solidFill>
                <a:latin typeface="Calibri"/>
              </a:rPr>
              <a:t>irq</a:t>
            </a:r>
            <a:r>
              <a:rPr kumimoji="0" lang="en-US" sz="1200" b="1" i="0" u="none" strike="noStrike" kern="1200" cap="none" spc="0" normalizeH="0" baseline="0" noProof="0" dirty="0">
                <a:ln>
                  <a:noFill/>
                </a:ln>
                <a:solidFill>
                  <a:srgbClr val="FFFFFF"/>
                </a:solidFill>
                <a:effectLst/>
                <a:uLnTx/>
                <a:uFillTx/>
                <a:latin typeface="Calibri"/>
                <a:ea typeface="+mn-ea"/>
                <a:cs typeface="+mn-cs"/>
              </a:rPr>
              <a:t>-</a:t>
            </a:r>
            <a:r>
              <a:rPr kumimoji="0" lang="en-US" sz="1200" b="1" i="0" u="none" strike="noStrike" kern="1200" cap="none" spc="0" normalizeH="0" baseline="0" noProof="0" dirty="0" err="1">
                <a:ln>
                  <a:noFill/>
                </a:ln>
                <a:solidFill>
                  <a:srgbClr val="FFFFFF"/>
                </a:solidFill>
                <a:effectLst/>
                <a:uLnTx/>
                <a:uFillTx/>
                <a:latin typeface="Calibri"/>
                <a:ea typeface="+mn-ea"/>
                <a:cs typeface="+mn-cs"/>
              </a:rPr>
              <a:t>vectors.h</a:t>
            </a:r>
            <a:endParaRPr kumimoji="0" lang="en-US" sz="1200" b="1" i="0" u="none" strike="noStrike" kern="1200" cap="none" spc="0" normalizeH="0" baseline="0" noProof="0" dirty="0">
              <a:ln>
                <a:noFill/>
              </a:ln>
              <a:solidFill>
                <a:srgbClr val="FFFFFF"/>
              </a:solidFill>
              <a:effectLst/>
              <a:uLnTx/>
              <a:uFillTx/>
              <a:latin typeface="Calibri"/>
              <a:ea typeface="+mn-ea"/>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Device specific</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200" b="0" i="0" u="none" strike="noStrike" kern="1200" cap="none" spc="0" normalizeH="0" baseline="0" noProof="0" dirty="0">
                <a:ln>
                  <a:noFill/>
                </a:ln>
                <a:solidFill>
                  <a:srgbClr val="FFFFFF"/>
                </a:solidFill>
                <a:effectLst/>
                <a:uLnTx/>
                <a:uFillTx/>
                <a:latin typeface="Calibri"/>
                <a:ea typeface="+mn-ea"/>
                <a:cs typeface="+mn-cs"/>
              </a:rPr>
              <a:t>IRQ definitions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cxnSp>
        <p:nvCxnSpPr>
          <p:cNvPr id="5" name="Straight Connector 4">
            <a:extLst>
              <a:ext uri="{FF2B5EF4-FFF2-40B4-BE49-F238E27FC236}">
                <a16:creationId xmlns:a16="http://schemas.microsoft.com/office/drawing/2014/main" id="{7D88AC66-5CA4-8C0A-286C-670BDB3A2433}"/>
              </a:ext>
            </a:extLst>
          </p:cNvPr>
          <p:cNvCxnSpPr>
            <a:cxnSpLocks/>
          </p:cNvCxnSpPr>
          <p:nvPr/>
        </p:nvCxnSpPr>
        <p:spPr>
          <a:xfrm flipV="1">
            <a:off x="624876" y="3900510"/>
            <a:ext cx="5471124" cy="157416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09761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Arrow: Right 30">
            <a:extLst>
              <a:ext uri="{FF2B5EF4-FFF2-40B4-BE49-F238E27FC236}">
                <a16:creationId xmlns:a16="http://schemas.microsoft.com/office/drawing/2014/main" id="{1F9E4950-7682-4A97-95D2-18A9AEA2F368}"/>
              </a:ext>
            </a:extLst>
          </p:cNvPr>
          <p:cNvSpPr/>
          <p:nvPr/>
        </p:nvSpPr>
        <p:spPr>
          <a:xfrm>
            <a:off x="5489439" y="3111524"/>
            <a:ext cx="50860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47" name="Arrow: Right 46">
            <a:extLst>
              <a:ext uri="{FF2B5EF4-FFF2-40B4-BE49-F238E27FC236}">
                <a16:creationId xmlns:a16="http://schemas.microsoft.com/office/drawing/2014/main" id="{B0DA7E1C-8C5B-ABCB-BF99-C1ABD775EFFE}"/>
              </a:ext>
            </a:extLst>
          </p:cNvPr>
          <p:cNvSpPr/>
          <p:nvPr/>
        </p:nvSpPr>
        <p:spPr>
          <a:xfrm>
            <a:off x="5495702" y="3777089"/>
            <a:ext cx="50860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43" name="Rectangle 42">
            <a:extLst>
              <a:ext uri="{FF2B5EF4-FFF2-40B4-BE49-F238E27FC236}">
                <a16:creationId xmlns:a16="http://schemas.microsoft.com/office/drawing/2014/main" id="{D5BD7878-59AF-C11D-7F30-AAA32AA06DD1}"/>
              </a:ext>
            </a:extLst>
          </p:cNvPr>
          <p:cNvSpPr/>
          <p:nvPr/>
        </p:nvSpPr>
        <p:spPr>
          <a:xfrm>
            <a:off x="5998046" y="3589896"/>
            <a:ext cx="1537948" cy="3106455"/>
          </a:xfrm>
          <a:prstGeom prst="rect">
            <a:avLst/>
          </a:prstGeom>
          <a:solidFill>
            <a:schemeClr val="accent5">
              <a:lumMod val="40000"/>
              <a:lumOff val="6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6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RTE Directory</a:t>
            </a:r>
          </a:p>
        </p:txBody>
      </p:sp>
      <p:sp>
        <p:nvSpPr>
          <p:cNvPr id="29" name="Rectangle 28">
            <a:extLst>
              <a:ext uri="{FF2B5EF4-FFF2-40B4-BE49-F238E27FC236}">
                <a16:creationId xmlns:a16="http://schemas.microsoft.com/office/drawing/2014/main" id="{EC3CC268-843C-42DC-9FAB-259824F90297}"/>
              </a:ext>
            </a:extLst>
          </p:cNvPr>
          <p:cNvSpPr/>
          <p:nvPr/>
        </p:nvSpPr>
        <p:spPr>
          <a:xfrm>
            <a:off x="5998046" y="313151"/>
            <a:ext cx="1537948" cy="3106455"/>
          </a:xfrm>
          <a:prstGeom prst="rect">
            <a:avLst/>
          </a:prstGeom>
          <a:solidFill>
            <a:schemeClr val="accent5">
              <a:lumMod val="40000"/>
              <a:lumOff val="6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6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Project Area</a:t>
            </a:r>
          </a:p>
        </p:txBody>
      </p:sp>
      <p:sp>
        <p:nvSpPr>
          <p:cNvPr id="26" name="Arrow: Right 25">
            <a:extLst>
              <a:ext uri="{FF2B5EF4-FFF2-40B4-BE49-F238E27FC236}">
                <a16:creationId xmlns:a16="http://schemas.microsoft.com/office/drawing/2014/main" id="{553DF65A-F969-41EF-89B5-09CAFF0CC328}"/>
              </a:ext>
            </a:extLst>
          </p:cNvPr>
          <p:cNvSpPr/>
          <p:nvPr/>
        </p:nvSpPr>
        <p:spPr>
          <a:xfrm>
            <a:off x="3900982" y="5163604"/>
            <a:ext cx="266656"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2" name="Rectangle 21">
            <a:extLst>
              <a:ext uri="{FF2B5EF4-FFF2-40B4-BE49-F238E27FC236}">
                <a16:creationId xmlns:a16="http://schemas.microsoft.com/office/drawing/2014/main" id="{5487FEAB-7D2D-4E65-8BF8-9C55DAECCD8A}"/>
              </a:ext>
            </a:extLst>
          </p:cNvPr>
          <p:cNvSpPr/>
          <p:nvPr/>
        </p:nvSpPr>
        <p:spPr>
          <a:xfrm>
            <a:off x="2114292" y="313151"/>
            <a:ext cx="1786690" cy="5298509"/>
          </a:xfrm>
          <a:prstGeom prst="rect">
            <a:avLst/>
          </a:prstGeom>
          <a:solidFill>
            <a:schemeClr val="accent3">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6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Input Files</a:t>
            </a:r>
          </a:p>
        </p:txBody>
      </p:sp>
      <p:sp>
        <p:nvSpPr>
          <p:cNvPr id="21" name="Rectangle 20">
            <a:extLst>
              <a:ext uri="{FF2B5EF4-FFF2-40B4-BE49-F238E27FC236}">
                <a16:creationId xmlns:a16="http://schemas.microsoft.com/office/drawing/2014/main" id="{0F8F6D10-7E91-4D68-8F46-4EF0F023AF1B}"/>
              </a:ext>
            </a:extLst>
          </p:cNvPr>
          <p:cNvSpPr/>
          <p:nvPr/>
        </p:nvSpPr>
        <p:spPr>
          <a:xfrm>
            <a:off x="4162933" y="4448658"/>
            <a:ext cx="1551974" cy="224769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6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Software Packs</a:t>
            </a:r>
          </a:p>
        </p:txBody>
      </p:sp>
      <p:sp>
        <p:nvSpPr>
          <p:cNvPr id="6" name="Flowchart: Document 5">
            <a:extLst>
              <a:ext uri="{FF2B5EF4-FFF2-40B4-BE49-F238E27FC236}">
                <a16:creationId xmlns:a16="http://schemas.microsoft.com/office/drawing/2014/main" id="{05CB531E-7400-4A1A-9853-81AF2D7E5608}"/>
              </a:ext>
            </a:extLst>
          </p:cNvPr>
          <p:cNvSpPr/>
          <p:nvPr/>
        </p:nvSpPr>
        <p:spPr>
          <a:xfrm>
            <a:off x="2320920" y="1989028"/>
            <a:ext cx="1333416" cy="884321"/>
          </a:xfrm>
          <a:prstGeom prst="flowChartDocumen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csolution.yml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Target (Device, Board) Build (Debug, Release) </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7" name="Flowchart: Multidocument 6">
            <a:extLst>
              <a:ext uri="{FF2B5EF4-FFF2-40B4-BE49-F238E27FC236}">
                <a16:creationId xmlns:a16="http://schemas.microsoft.com/office/drawing/2014/main" id="{0FCC1B91-99A1-4E45-AE23-2D8F8B8DFEBE}"/>
              </a:ext>
            </a:extLst>
          </p:cNvPr>
          <p:cNvSpPr/>
          <p:nvPr/>
        </p:nvSpPr>
        <p:spPr>
          <a:xfrm>
            <a:off x="2278322" y="3105955"/>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cproject.yml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Manages </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independent</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projects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14" name="Straight Arrow Connector 13">
            <a:extLst>
              <a:ext uri="{FF2B5EF4-FFF2-40B4-BE49-F238E27FC236}">
                <a16:creationId xmlns:a16="http://schemas.microsoft.com/office/drawing/2014/main" id="{0CA20441-F3C2-440A-892E-1359E8990DC5}"/>
              </a:ext>
            </a:extLst>
          </p:cNvPr>
          <p:cNvCxnSpPr>
            <a:cxnSpLocks/>
          </p:cNvCxnSpPr>
          <p:nvPr/>
        </p:nvCxnSpPr>
        <p:spPr>
          <a:xfrm>
            <a:off x="2968620" y="2829234"/>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700C784-4ABC-4B94-A393-C72FD280887C}"/>
              </a:ext>
            </a:extLst>
          </p:cNvPr>
          <p:cNvCxnSpPr>
            <a:cxnSpLocks/>
          </p:cNvCxnSpPr>
          <p:nvPr/>
        </p:nvCxnSpPr>
        <p:spPr>
          <a:xfrm>
            <a:off x="2988673" y="4046429"/>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Flowchart: Multidocument 17">
            <a:extLst>
              <a:ext uri="{FF2B5EF4-FFF2-40B4-BE49-F238E27FC236}">
                <a16:creationId xmlns:a16="http://schemas.microsoft.com/office/drawing/2014/main" id="{F193B99D-00C8-43D5-A8CC-0E46D2AFFC10}"/>
              </a:ext>
            </a:extLst>
          </p:cNvPr>
          <p:cNvSpPr/>
          <p:nvPr/>
        </p:nvSpPr>
        <p:spPr>
          <a:xfrm>
            <a:off x="2328453" y="4317134"/>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clayer.yml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re-usable project parts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23" name="Rectangle 22">
            <a:extLst>
              <a:ext uri="{FF2B5EF4-FFF2-40B4-BE49-F238E27FC236}">
                <a16:creationId xmlns:a16="http://schemas.microsoft.com/office/drawing/2014/main" id="{8119DA75-D395-4806-9923-A60C1658B62A}"/>
              </a:ext>
            </a:extLst>
          </p:cNvPr>
          <p:cNvSpPr/>
          <p:nvPr/>
        </p:nvSpPr>
        <p:spPr>
          <a:xfrm>
            <a:off x="4176959" y="3027944"/>
            <a:ext cx="1540042" cy="1022685"/>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a:solidFill>
                  <a:srgbClr val="FFFFFF"/>
                </a:solidFill>
                <a:latin typeface="Calibri"/>
              </a:rPr>
              <a:t>c</a:t>
            </a:r>
            <a:r>
              <a:rPr kumimoji="0" lang="en-US" sz="1800" b="1" i="0" u="none" strike="noStrike" kern="1200" cap="none" spc="0" normalizeH="0" baseline="0" noProof="0" dirty="0">
                <a:ln>
                  <a:noFill/>
                </a:ln>
                <a:solidFill>
                  <a:srgbClr val="FFFFFF"/>
                </a:solidFill>
                <a:effectLst/>
                <a:uLnTx/>
                <a:uFillTx/>
                <a:latin typeface="Calibri"/>
                <a:ea typeface="+mn-ea"/>
                <a:cs typeface="+mn-cs"/>
              </a:rPr>
              <a:t>solution</a:t>
            </a:r>
            <a:br>
              <a:rPr kumimoji="0" lang="en-US" sz="1800" b="1" i="0" u="none" strike="noStrike" kern="1200" cap="none" spc="0" normalizeH="0" baseline="0" noProof="0" dirty="0">
                <a:ln>
                  <a:noFill/>
                </a:ln>
                <a:solidFill>
                  <a:srgbClr val="FFFFFF"/>
                </a:solidFill>
                <a:effectLst/>
                <a:uLnTx/>
                <a:uFillTx/>
                <a:latin typeface="Calibri"/>
                <a:ea typeface="+mn-ea"/>
                <a:cs typeface="+mn-cs"/>
              </a:rPr>
            </a:br>
            <a:r>
              <a:rPr kumimoji="0" lang="en-US" sz="1800" b="0" i="0" u="none" strike="noStrike" kern="1200" cap="none" spc="0" normalizeH="0" baseline="0" noProof="0" dirty="0">
                <a:ln>
                  <a:noFill/>
                </a:ln>
                <a:solidFill>
                  <a:srgbClr val="FFFFFF"/>
                </a:solidFill>
                <a:effectLst/>
                <a:uLnTx/>
                <a:uFillTx/>
                <a:latin typeface="Calibri"/>
                <a:ea typeface="+mn-ea"/>
                <a:cs typeface="+mn-cs"/>
              </a:rPr>
              <a:t>tool</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4" name="Flowchart: Multidocument 23">
            <a:extLst>
              <a:ext uri="{FF2B5EF4-FFF2-40B4-BE49-F238E27FC236}">
                <a16:creationId xmlns:a16="http://schemas.microsoft.com/office/drawing/2014/main" id="{AC417908-17B4-4FD1-8070-B598BF19F8CD}"/>
              </a:ext>
            </a:extLst>
          </p:cNvPr>
          <p:cNvSpPr/>
          <p:nvPr/>
        </p:nvSpPr>
        <p:spPr>
          <a:xfrm>
            <a:off x="6156834" y="2409588"/>
            <a:ext cx="1285400" cy="781691"/>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cprj</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Build Information</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32" name="Arrow: Right 31">
            <a:extLst>
              <a:ext uri="{FF2B5EF4-FFF2-40B4-BE49-F238E27FC236}">
                <a16:creationId xmlns:a16="http://schemas.microsoft.com/office/drawing/2014/main" id="{8DCE06D2-5B11-472B-8D45-3B327EA1669E}"/>
              </a:ext>
            </a:extLst>
          </p:cNvPr>
          <p:cNvSpPr/>
          <p:nvPr/>
        </p:nvSpPr>
        <p:spPr>
          <a:xfrm>
            <a:off x="3900982" y="3450451"/>
            <a:ext cx="279911"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cxnSp>
        <p:nvCxnSpPr>
          <p:cNvPr id="25" name="Straight Arrow Connector 24">
            <a:extLst>
              <a:ext uri="{FF2B5EF4-FFF2-40B4-BE49-F238E27FC236}">
                <a16:creationId xmlns:a16="http://schemas.microsoft.com/office/drawing/2014/main" id="{AE60EF65-4A79-4DC7-4A62-B477FD9D9B32}"/>
              </a:ext>
            </a:extLst>
          </p:cNvPr>
          <p:cNvCxnSpPr>
            <a:cxnSpLocks/>
            <a:endCxn id="44" idx="1"/>
          </p:cNvCxnSpPr>
          <p:nvPr/>
        </p:nvCxnSpPr>
        <p:spPr>
          <a:xfrm>
            <a:off x="5327580" y="6166530"/>
            <a:ext cx="827334" cy="1"/>
          </a:xfrm>
          <a:prstGeom prst="straightConnector1">
            <a:avLst/>
          </a:prstGeom>
          <a:ln w="38100">
            <a:prstDash val="sysDot"/>
            <a:tailEnd type="triangle"/>
          </a:ln>
        </p:spPr>
        <p:style>
          <a:lnRef idx="1">
            <a:schemeClr val="accent1"/>
          </a:lnRef>
          <a:fillRef idx="0">
            <a:schemeClr val="accent1"/>
          </a:fillRef>
          <a:effectRef idx="0">
            <a:schemeClr val="accent1"/>
          </a:effectRef>
          <a:fontRef idx="minor">
            <a:schemeClr val="tx1"/>
          </a:fontRef>
        </p:style>
      </p:cxnSp>
      <p:sp>
        <p:nvSpPr>
          <p:cNvPr id="9" name="Flowchart: Multidocument 8">
            <a:extLst>
              <a:ext uri="{FF2B5EF4-FFF2-40B4-BE49-F238E27FC236}">
                <a16:creationId xmlns:a16="http://schemas.microsoft.com/office/drawing/2014/main" id="{46B1B0E7-09EF-7B33-5FA6-E22971CFFA8B}"/>
              </a:ext>
            </a:extLst>
          </p:cNvPr>
          <p:cNvSpPr/>
          <p:nvPr/>
        </p:nvSpPr>
        <p:spPr>
          <a:xfrm>
            <a:off x="4290166" y="4871909"/>
            <a:ext cx="1309094" cy="787928"/>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pdsc</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Pack </a:t>
            </a: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Meta</a:t>
            </a:r>
            <a:r>
              <a:rPr lang="en-US" sz="1000" dirty="0">
                <a:solidFill>
                  <a:schemeClr val="bg2">
                    <a:lumMod val="25000"/>
                  </a:schemeClr>
                </a:solidFill>
                <a:latin typeface="Calibri"/>
              </a:rPr>
              <a:t>data</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37" name="Flowchart: Multidocument 36">
            <a:extLst>
              <a:ext uri="{FF2B5EF4-FFF2-40B4-BE49-F238E27FC236}">
                <a16:creationId xmlns:a16="http://schemas.microsoft.com/office/drawing/2014/main" id="{509747E3-F920-D0CB-4726-6A19B9C67D57}"/>
              </a:ext>
            </a:extLst>
          </p:cNvPr>
          <p:cNvSpPr/>
          <p:nvPr/>
        </p:nvSpPr>
        <p:spPr>
          <a:xfrm>
            <a:off x="6156834" y="1525163"/>
            <a:ext cx="1285400" cy="781691"/>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cbuild.yml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Build Information</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42" name="Flowchart: Document 41">
            <a:extLst>
              <a:ext uri="{FF2B5EF4-FFF2-40B4-BE49-F238E27FC236}">
                <a16:creationId xmlns:a16="http://schemas.microsoft.com/office/drawing/2014/main" id="{6B4565B0-8E87-5806-0BF7-AE85E075808D}"/>
              </a:ext>
            </a:extLst>
          </p:cNvPr>
          <p:cNvSpPr/>
          <p:nvPr/>
        </p:nvSpPr>
        <p:spPr>
          <a:xfrm>
            <a:off x="6156834" y="635666"/>
            <a:ext cx="1285400" cy="781692"/>
          </a:xfrm>
          <a:prstGeom prst="flowChart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lang="en-US" sz="1200" dirty="0">
                <a:solidFill>
                  <a:schemeClr val="bg2">
                    <a:lumMod val="25000"/>
                  </a:schemeClr>
                </a:solidFill>
                <a:latin typeface="Calibri"/>
              </a:rPr>
              <a:t>*.</a:t>
            </a:r>
            <a:r>
              <a:rPr lang="en-US" sz="1200" dirty="0" err="1">
                <a:solidFill>
                  <a:schemeClr val="bg2">
                    <a:lumMod val="25000"/>
                  </a:schemeClr>
                </a:solidFill>
                <a:latin typeface="Calibri"/>
              </a:rPr>
              <a:t>cbuild-idx.yml</a:t>
            </a:r>
            <a:br>
              <a:rPr lang="en-US" sz="1200" dirty="0">
                <a:solidFill>
                  <a:schemeClr val="bg2">
                    <a:lumMod val="25000"/>
                  </a:schemeClr>
                </a:solidFill>
                <a:latin typeface="Calibri"/>
              </a:rPr>
            </a:br>
            <a:r>
              <a:rPr lang="en-US" sz="1000" dirty="0">
                <a:solidFill>
                  <a:schemeClr val="bg2">
                    <a:lumMod val="25000"/>
                  </a:schemeClr>
                </a:solidFill>
                <a:latin typeface="Calibri"/>
              </a:rPr>
              <a:t>Overall description </a:t>
            </a:r>
            <a:br>
              <a:rPr lang="en-US" sz="1000" dirty="0">
                <a:solidFill>
                  <a:schemeClr val="bg2">
                    <a:lumMod val="25000"/>
                  </a:schemeClr>
                </a:solidFill>
                <a:latin typeface="Calibri"/>
              </a:rPr>
            </a:br>
            <a:r>
              <a:rPr lang="en-US" sz="1000" dirty="0">
                <a:solidFill>
                  <a:schemeClr val="bg2">
                    <a:lumMod val="25000"/>
                  </a:schemeClr>
                </a:solidFill>
                <a:latin typeface="Calibri"/>
              </a:rPr>
              <a:t>with project index</a:t>
            </a:r>
            <a:endParaRPr lang="en-GB" sz="1000" dirty="0">
              <a:solidFill>
                <a:schemeClr val="bg2">
                  <a:lumMod val="25000"/>
                </a:schemeClr>
              </a:solidFill>
              <a:latin typeface="Calibri"/>
            </a:endParaRPr>
          </a:p>
        </p:txBody>
      </p:sp>
      <p:sp>
        <p:nvSpPr>
          <p:cNvPr id="44" name="Flowchart: Multidocument 43">
            <a:extLst>
              <a:ext uri="{FF2B5EF4-FFF2-40B4-BE49-F238E27FC236}">
                <a16:creationId xmlns:a16="http://schemas.microsoft.com/office/drawing/2014/main" id="{DE1205A3-0CDC-3648-D603-621349F0F6B7}"/>
              </a:ext>
            </a:extLst>
          </p:cNvPr>
          <p:cNvSpPr/>
          <p:nvPr/>
        </p:nvSpPr>
        <p:spPr>
          <a:xfrm>
            <a:off x="6154914" y="5775685"/>
            <a:ext cx="1285400" cy="781691"/>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Component</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Config Files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45" name="Flowchart: Multidocument 44">
            <a:extLst>
              <a:ext uri="{FF2B5EF4-FFF2-40B4-BE49-F238E27FC236}">
                <a16:creationId xmlns:a16="http://schemas.microsoft.com/office/drawing/2014/main" id="{4592997C-81E8-2096-11F2-A301979AC2BF}"/>
              </a:ext>
            </a:extLst>
          </p:cNvPr>
          <p:cNvSpPr/>
          <p:nvPr/>
        </p:nvSpPr>
        <p:spPr>
          <a:xfrm>
            <a:off x="6154914" y="3960902"/>
            <a:ext cx="1285400" cy="781691"/>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RTE_</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components.h</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48" name="Flowchart: Multidocument 47">
            <a:extLst>
              <a:ext uri="{FF2B5EF4-FFF2-40B4-BE49-F238E27FC236}">
                <a16:creationId xmlns:a16="http://schemas.microsoft.com/office/drawing/2014/main" id="{4AFF4F7C-8E60-F604-D682-1CAD021FF6AE}"/>
              </a:ext>
            </a:extLst>
          </p:cNvPr>
          <p:cNvSpPr/>
          <p:nvPr/>
        </p:nvSpPr>
        <p:spPr>
          <a:xfrm>
            <a:off x="6154914" y="4878146"/>
            <a:ext cx="1285400" cy="781691"/>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Pre-include </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Files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49" name="Flowchart: Multidocument 48">
            <a:extLst>
              <a:ext uri="{FF2B5EF4-FFF2-40B4-BE49-F238E27FC236}">
                <a16:creationId xmlns:a16="http://schemas.microsoft.com/office/drawing/2014/main" id="{94F6C09C-110C-7C2E-9C31-5970D150646B}"/>
              </a:ext>
            </a:extLst>
          </p:cNvPr>
          <p:cNvSpPr/>
          <p:nvPr/>
        </p:nvSpPr>
        <p:spPr>
          <a:xfrm>
            <a:off x="4313255" y="5797355"/>
            <a:ext cx="1309094" cy="787928"/>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Component</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Config Files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51" name="Arrow: Right 50">
            <a:extLst>
              <a:ext uri="{FF2B5EF4-FFF2-40B4-BE49-F238E27FC236}">
                <a16:creationId xmlns:a16="http://schemas.microsoft.com/office/drawing/2014/main" id="{8374547F-BFF4-AFF4-F6FF-B40CC60806A6}"/>
              </a:ext>
            </a:extLst>
          </p:cNvPr>
          <p:cNvSpPr/>
          <p:nvPr/>
        </p:nvSpPr>
        <p:spPr>
          <a:xfrm rot="16200000">
            <a:off x="4791741" y="4145274"/>
            <a:ext cx="402228"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52" name="Rectangle 51">
            <a:extLst>
              <a:ext uri="{FF2B5EF4-FFF2-40B4-BE49-F238E27FC236}">
                <a16:creationId xmlns:a16="http://schemas.microsoft.com/office/drawing/2014/main" id="{1DDF6CEF-19A4-95AF-C9CE-8ECD6841E920}"/>
              </a:ext>
            </a:extLst>
          </p:cNvPr>
          <p:cNvSpPr/>
          <p:nvPr/>
        </p:nvSpPr>
        <p:spPr>
          <a:xfrm>
            <a:off x="7814065" y="2218224"/>
            <a:ext cx="1540042" cy="1022685"/>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err="1">
                <a:solidFill>
                  <a:srgbClr val="FFFFFF"/>
                </a:solidFill>
                <a:latin typeface="Calibri"/>
              </a:rPr>
              <a:t>cbuild</a:t>
            </a:r>
            <a:br>
              <a:rPr lang="en-US" b="1" dirty="0">
                <a:solidFill>
                  <a:srgbClr val="FFFFFF"/>
                </a:solidFill>
                <a:latin typeface="Calibri"/>
              </a:rPr>
            </a:br>
            <a:r>
              <a:rPr kumimoji="0" lang="en-US" sz="1800" b="0" i="0" u="none" strike="noStrike" kern="1200" cap="none" spc="0" normalizeH="0" baseline="0" noProof="0" dirty="0">
                <a:ln>
                  <a:noFill/>
                </a:ln>
                <a:solidFill>
                  <a:srgbClr val="FFFFFF"/>
                </a:solidFill>
                <a:effectLst/>
                <a:uLnTx/>
                <a:uFillTx/>
                <a:latin typeface="Calibri"/>
                <a:ea typeface="+mn-ea"/>
                <a:cs typeface="+mn-cs"/>
              </a:rPr>
              <a:t>tool</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53" name="Arrow: Right 52">
            <a:extLst>
              <a:ext uri="{FF2B5EF4-FFF2-40B4-BE49-F238E27FC236}">
                <a16:creationId xmlns:a16="http://schemas.microsoft.com/office/drawing/2014/main" id="{2AF41D39-F549-1F77-C8E5-DCA7905791A0}"/>
              </a:ext>
            </a:extLst>
          </p:cNvPr>
          <p:cNvSpPr/>
          <p:nvPr/>
        </p:nvSpPr>
        <p:spPr>
          <a:xfrm>
            <a:off x="7440314" y="2626612"/>
            <a:ext cx="373751"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2" name="Flowchart: Document 1">
            <a:extLst>
              <a:ext uri="{FF2B5EF4-FFF2-40B4-BE49-F238E27FC236}">
                <a16:creationId xmlns:a16="http://schemas.microsoft.com/office/drawing/2014/main" id="{2C904DF2-1E61-C437-7335-7DF5A8702FB2}"/>
              </a:ext>
            </a:extLst>
          </p:cNvPr>
          <p:cNvSpPr/>
          <p:nvPr/>
        </p:nvSpPr>
        <p:spPr>
          <a:xfrm>
            <a:off x="2328453" y="872101"/>
            <a:ext cx="1333416" cy="884321"/>
          </a:xfrm>
          <a:prstGeom prst="flowChartDocumen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default.yml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lang="en-US" sz="1000" dirty="0">
                <a:solidFill>
                  <a:schemeClr val="bg2">
                    <a:lumMod val="25000"/>
                  </a:schemeClr>
                </a:solidFill>
                <a:latin typeface="Calibri"/>
              </a:rPr>
              <a:t>Compiler selection</a:t>
            </a:r>
            <a:br>
              <a:rPr lang="en-US" sz="1000" dirty="0">
                <a:solidFill>
                  <a:schemeClr val="bg2">
                    <a:lumMod val="25000"/>
                  </a:schemeClr>
                </a:solidFill>
                <a:latin typeface="Calibri"/>
              </a:rPr>
            </a:br>
            <a:r>
              <a:rPr lang="en-US" sz="1000" dirty="0">
                <a:solidFill>
                  <a:schemeClr val="bg2">
                    <a:lumMod val="25000"/>
                  </a:schemeClr>
                </a:solidFill>
                <a:latin typeface="Calibri"/>
              </a:rPr>
              <a:t>and toolchain</a:t>
            </a:r>
            <a:br>
              <a:rPr lang="en-US" sz="1000" dirty="0">
                <a:solidFill>
                  <a:schemeClr val="bg2">
                    <a:lumMod val="25000"/>
                  </a:schemeClr>
                </a:solidFill>
                <a:latin typeface="Calibri"/>
              </a:rPr>
            </a:br>
            <a:r>
              <a:rPr lang="en-US" sz="1000" dirty="0">
                <a:solidFill>
                  <a:schemeClr val="bg2">
                    <a:lumMod val="25000"/>
                  </a:schemeClr>
                </a:solidFill>
                <a:latin typeface="Calibri"/>
              </a:rPr>
              <a:t>default settings</a:t>
            </a: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 </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3" name="Straight Arrow Connector 2">
            <a:extLst>
              <a:ext uri="{FF2B5EF4-FFF2-40B4-BE49-F238E27FC236}">
                <a16:creationId xmlns:a16="http://schemas.microsoft.com/office/drawing/2014/main" id="{7BEDF19A-8010-562A-2D8D-D3A98217E938}"/>
              </a:ext>
            </a:extLst>
          </p:cNvPr>
          <p:cNvCxnSpPr>
            <a:cxnSpLocks/>
          </p:cNvCxnSpPr>
          <p:nvPr/>
        </p:nvCxnSpPr>
        <p:spPr>
          <a:xfrm>
            <a:off x="2968620" y="1709553"/>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941327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lowchart: Document 5">
            <a:extLst>
              <a:ext uri="{FF2B5EF4-FFF2-40B4-BE49-F238E27FC236}">
                <a16:creationId xmlns:a16="http://schemas.microsoft.com/office/drawing/2014/main" id="{05CB531E-7400-4A1A-9853-81AF2D7E5608}"/>
              </a:ext>
            </a:extLst>
          </p:cNvPr>
          <p:cNvSpPr/>
          <p:nvPr/>
        </p:nvSpPr>
        <p:spPr>
          <a:xfrm>
            <a:off x="548488" y="1926398"/>
            <a:ext cx="1333416" cy="884321"/>
          </a:xfrm>
          <a:prstGeom prst="flowChartDocument">
            <a:avLst/>
          </a:prstGeom>
          <a:solidFill>
            <a:schemeClr val="accent5">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cprj</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Build Information</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14" name="Straight Arrow Connector 13">
            <a:extLst>
              <a:ext uri="{FF2B5EF4-FFF2-40B4-BE49-F238E27FC236}">
                <a16:creationId xmlns:a16="http://schemas.microsoft.com/office/drawing/2014/main" id="{0CA20441-F3C2-440A-892E-1359E8990DC5}"/>
              </a:ext>
            </a:extLst>
          </p:cNvPr>
          <p:cNvCxnSpPr>
            <a:cxnSpLocks/>
            <a:stCxn id="6" idx="3"/>
            <a:endCxn id="52" idx="1"/>
          </p:cNvCxnSpPr>
          <p:nvPr/>
        </p:nvCxnSpPr>
        <p:spPr>
          <a:xfrm flipV="1">
            <a:off x="1881904" y="2368558"/>
            <a:ext cx="321798"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2" name="Rectangle 51">
            <a:extLst>
              <a:ext uri="{FF2B5EF4-FFF2-40B4-BE49-F238E27FC236}">
                <a16:creationId xmlns:a16="http://schemas.microsoft.com/office/drawing/2014/main" id="{1DDF6CEF-19A4-95AF-C9CE-8ECD6841E920}"/>
              </a:ext>
            </a:extLst>
          </p:cNvPr>
          <p:cNvSpPr/>
          <p:nvPr/>
        </p:nvSpPr>
        <p:spPr>
          <a:xfrm>
            <a:off x="2203702" y="1924690"/>
            <a:ext cx="1336197" cy="887736"/>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err="1">
                <a:solidFill>
                  <a:srgbClr val="FFFFFF"/>
                </a:solidFill>
                <a:latin typeface="Calibri"/>
              </a:rPr>
              <a:t>cbuild</a:t>
            </a:r>
            <a:br>
              <a:rPr lang="en-US" b="1" dirty="0">
                <a:solidFill>
                  <a:srgbClr val="FFFFFF"/>
                </a:solidFill>
                <a:latin typeface="Calibri"/>
              </a:rPr>
            </a:br>
            <a:r>
              <a:rPr kumimoji="0" lang="en-US" sz="1800" b="0" i="0" u="none" strike="noStrike" kern="1200" cap="none" spc="0" normalizeH="0" baseline="0" noProof="0" dirty="0">
                <a:ln>
                  <a:noFill/>
                </a:ln>
                <a:solidFill>
                  <a:srgbClr val="FFFFFF"/>
                </a:solidFill>
                <a:effectLst/>
                <a:uLnTx/>
                <a:uFillTx/>
                <a:latin typeface="Calibri"/>
                <a:ea typeface="+mn-ea"/>
                <a:cs typeface="+mn-cs"/>
              </a:rPr>
              <a:t>tool</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5" name="Flowchart: Document 4">
            <a:extLst>
              <a:ext uri="{FF2B5EF4-FFF2-40B4-BE49-F238E27FC236}">
                <a16:creationId xmlns:a16="http://schemas.microsoft.com/office/drawing/2014/main" id="{0C11656B-9672-03E7-FDF0-84E57FB03BB5}"/>
              </a:ext>
            </a:extLst>
          </p:cNvPr>
          <p:cNvSpPr/>
          <p:nvPr/>
        </p:nvSpPr>
        <p:spPr>
          <a:xfrm>
            <a:off x="3861697" y="1926398"/>
            <a:ext cx="1333416" cy="884321"/>
          </a:xfrm>
          <a:prstGeom prst="flowChartDocument">
            <a:avLst/>
          </a:prstGeom>
          <a:solidFill>
            <a:schemeClr val="accent5">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cmakeLists.txt</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8" name="Straight Arrow Connector 7">
            <a:extLst>
              <a:ext uri="{FF2B5EF4-FFF2-40B4-BE49-F238E27FC236}">
                <a16:creationId xmlns:a16="http://schemas.microsoft.com/office/drawing/2014/main" id="{81500B25-99C7-2763-DC98-7F487ACB22AE}"/>
              </a:ext>
            </a:extLst>
          </p:cNvPr>
          <p:cNvCxnSpPr>
            <a:cxnSpLocks/>
          </p:cNvCxnSpPr>
          <p:nvPr/>
        </p:nvCxnSpPr>
        <p:spPr>
          <a:xfrm flipV="1">
            <a:off x="3539899" y="2368557"/>
            <a:ext cx="321798"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0" name="Flowchart: Document 9">
            <a:extLst>
              <a:ext uri="{FF2B5EF4-FFF2-40B4-BE49-F238E27FC236}">
                <a16:creationId xmlns:a16="http://schemas.microsoft.com/office/drawing/2014/main" id="{68C3B83C-D107-7EBC-2A47-7E6486506688}"/>
              </a:ext>
            </a:extLst>
          </p:cNvPr>
          <p:cNvSpPr/>
          <p:nvPr/>
        </p:nvSpPr>
        <p:spPr>
          <a:xfrm>
            <a:off x="3861697" y="3162961"/>
            <a:ext cx="1333416" cy="884321"/>
          </a:xfrm>
          <a:prstGeom prst="flowChartDocument">
            <a:avLst/>
          </a:prstGeom>
          <a:solidFill>
            <a:schemeClr val="accent5">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compiler_name</a:t>
            </a:r>
            <a:r>
              <a:rPr lang="en-US" sz="1200" dirty="0">
                <a:solidFill>
                  <a:schemeClr val="bg2">
                    <a:lumMod val="25000"/>
                  </a:schemeClr>
                </a:solidFill>
                <a:latin typeface="Calibri"/>
              </a:rPr>
              <a:t>.</a:t>
            </a:r>
            <a:br>
              <a:rPr lang="en-US" sz="1200" dirty="0">
                <a:solidFill>
                  <a:schemeClr val="bg2">
                    <a:lumMod val="25000"/>
                  </a:schemeClr>
                </a:solidFill>
                <a:latin typeface="Calibri"/>
              </a:rPr>
            </a:br>
            <a:r>
              <a:rPr lang="en-US" sz="1200" dirty="0">
                <a:solidFill>
                  <a:schemeClr val="bg2">
                    <a:lumMod val="25000"/>
                  </a:schemeClr>
                </a:solidFill>
                <a:latin typeface="Calibri"/>
              </a:rPr>
              <a:t>&lt;version&gt;.</a:t>
            </a:r>
            <a:r>
              <a:rPr lang="en-US" sz="1200" dirty="0" err="1">
                <a:solidFill>
                  <a:schemeClr val="bg2">
                    <a:lumMod val="25000"/>
                  </a:schemeClr>
                </a:solidFill>
                <a:latin typeface="Calibri"/>
              </a:rPr>
              <a:t>cmake</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11" name="Straight Arrow Connector 10">
            <a:extLst>
              <a:ext uri="{FF2B5EF4-FFF2-40B4-BE49-F238E27FC236}">
                <a16:creationId xmlns:a16="http://schemas.microsoft.com/office/drawing/2014/main" id="{731A56F5-55E9-4785-866B-EB12D236F169}"/>
              </a:ext>
            </a:extLst>
          </p:cNvPr>
          <p:cNvCxnSpPr>
            <a:cxnSpLocks/>
          </p:cNvCxnSpPr>
          <p:nvPr/>
        </p:nvCxnSpPr>
        <p:spPr>
          <a:xfrm flipV="1">
            <a:off x="4528405" y="2752829"/>
            <a:ext cx="0" cy="41013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6306AF35-1F98-E958-EB85-5B8517BA09C3}"/>
              </a:ext>
            </a:extLst>
          </p:cNvPr>
          <p:cNvCxnSpPr>
            <a:cxnSpLocks/>
            <a:endCxn id="16" idx="1"/>
          </p:cNvCxnSpPr>
          <p:nvPr/>
        </p:nvCxnSpPr>
        <p:spPr>
          <a:xfrm flipV="1">
            <a:off x="5193722" y="2368558"/>
            <a:ext cx="321798"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4FF1D290-6BB2-718C-BD61-599B552CCA30}"/>
              </a:ext>
            </a:extLst>
          </p:cNvPr>
          <p:cNvSpPr/>
          <p:nvPr/>
        </p:nvSpPr>
        <p:spPr>
          <a:xfrm>
            <a:off x="5515520" y="1924690"/>
            <a:ext cx="1336197" cy="887736"/>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err="1">
                <a:solidFill>
                  <a:srgbClr val="FFFFFF"/>
                </a:solidFill>
                <a:latin typeface="Calibri"/>
              </a:rPr>
              <a:t>CMake</a:t>
            </a:r>
            <a:br>
              <a:rPr lang="en-US" b="1" dirty="0">
                <a:solidFill>
                  <a:srgbClr val="FFFFFF"/>
                </a:solidFill>
                <a:latin typeface="Calibri"/>
              </a:rPr>
            </a:br>
            <a:r>
              <a:rPr kumimoji="0" lang="en-US" sz="1800" b="0" i="0" u="none" strike="noStrike" kern="1200" cap="none" spc="0" normalizeH="0" baseline="0" noProof="0" dirty="0">
                <a:ln>
                  <a:noFill/>
                </a:ln>
                <a:solidFill>
                  <a:srgbClr val="FFFFFF"/>
                </a:solidFill>
                <a:effectLst/>
                <a:uLnTx/>
                <a:uFillTx/>
                <a:latin typeface="Calibri"/>
                <a:ea typeface="+mn-ea"/>
                <a:cs typeface="+mn-cs"/>
              </a:rPr>
              <a:t>tool</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cxnSp>
        <p:nvCxnSpPr>
          <p:cNvPr id="19" name="Straight Arrow Connector 18">
            <a:extLst>
              <a:ext uri="{FF2B5EF4-FFF2-40B4-BE49-F238E27FC236}">
                <a16:creationId xmlns:a16="http://schemas.microsoft.com/office/drawing/2014/main" id="{92E530E1-F733-F274-052E-3BCBD2B41870}"/>
              </a:ext>
            </a:extLst>
          </p:cNvPr>
          <p:cNvCxnSpPr>
            <a:cxnSpLocks/>
          </p:cNvCxnSpPr>
          <p:nvPr/>
        </p:nvCxnSpPr>
        <p:spPr>
          <a:xfrm flipV="1">
            <a:off x="6851717" y="2368557"/>
            <a:ext cx="321798"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0" name="Flowchart: Document 19">
            <a:extLst>
              <a:ext uri="{FF2B5EF4-FFF2-40B4-BE49-F238E27FC236}">
                <a16:creationId xmlns:a16="http://schemas.microsoft.com/office/drawing/2014/main" id="{19A265DF-EAC6-0336-A1D3-CBB5A8DA01AD}"/>
              </a:ext>
            </a:extLst>
          </p:cNvPr>
          <p:cNvSpPr/>
          <p:nvPr/>
        </p:nvSpPr>
        <p:spPr>
          <a:xfrm>
            <a:off x="7176296" y="1926398"/>
            <a:ext cx="1333416" cy="884321"/>
          </a:xfrm>
          <a:prstGeom prst="flowChartDocument">
            <a:avLst/>
          </a:prstGeom>
          <a:solidFill>
            <a:schemeClr val="accent5">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dirty="0" err="1">
                <a:solidFill>
                  <a:schemeClr val="bg2">
                    <a:lumMod val="25000"/>
                  </a:schemeClr>
                </a:solidFill>
                <a:latin typeface="Calibri"/>
              </a:rPr>
              <a:t>build.ninja</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27" name="Straight Arrow Connector 26">
            <a:extLst>
              <a:ext uri="{FF2B5EF4-FFF2-40B4-BE49-F238E27FC236}">
                <a16:creationId xmlns:a16="http://schemas.microsoft.com/office/drawing/2014/main" id="{5ADB63A9-73A9-E3BE-9069-FFFB56E5F373}"/>
              </a:ext>
            </a:extLst>
          </p:cNvPr>
          <p:cNvCxnSpPr>
            <a:cxnSpLocks/>
            <a:endCxn id="28" idx="1"/>
          </p:cNvCxnSpPr>
          <p:nvPr/>
        </p:nvCxnSpPr>
        <p:spPr>
          <a:xfrm flipV="1">
            <a:off x="8505540" y="2368558"/>
            <a:ext cx="321798"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0E1DEE49-C821-C90B-A93E-DD33C4029A95}"/>
              </a:ext>
            </a:extLst>
          </p:cNvPr>
          <p:cNvSpPr/>
          <p:nvPr/>
        </p:nvSpPr>
        <p:spPr>
          <a:xfrm>
            <a:off x="8827338" y="1924690"/>
            <a:ext cx="1336197" cy="887736"/>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a:solidFill>
                  <a:srgbClr val="FFFFFF"/>
                </a:solidFill>
                <a:latin typeface="Calibri"/>
              </a:rPr>
              <a:t>Ninja</a:t>
            </a:r>
            <a:br>
              <a:rPr lang="en-US" b="1" dirty="0">
                <a:solidFill>
                  <a:srgbClr val="FFFFFF"/>
                </a:solidFill>
                <a:latin typeface="Calibri"/>
              </a:rPr>
            </a:br>
            <a:r>
              <a:rPr kumimoji="0" lang="en-US" sz="1800" b="0" i="0" u="none" strike="noStrike" kern="1200" cap="none" spc="0" normalizeH="0" baseline="0" noProof="0" dirty="0">
                <a:ln>
                  <a:noFill/>
                </a:ln>
                <a:solidFill>
                  <a:srgbClr val="FFFFFF"/>
                </a:solidFill>
                <a:effectLst/>
                <a:uLnTx/>
                <a:uFillTx/>
                <a:latin typeface="Calibri"/>
                <a:ea typeface="+mn-ea"/>
                <a:cs typeface="+mn-cs"/>
              </a:rPr>
              <a:t>tool</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Tree>
    <p:extLst>
      <p:ext uri="{BB962C8B-B14F-4D97-AF65-F5344CB8AC3E}">
        <p14:creationId xmlns:p14="http://schemas.microsoft.com/office/powerpoint/2010/main" val="1183722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95D73-B188-84F8-7D30-44C3C39048B0}"/>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723390D9-D0CC-6362-7209-D80B286C2336}"/>
              </a:ext>
            </a:extLst>
          </p:cNvPr>
          <p:cNvSpPr>
            <a:spLocks noGrp="1"/>
          </p:cNvSpPr>
          <p:nvPr>
            <p:ph type="body" sz="quarter" idx="13"/>
          </p:nvPr>
        </p:nvSpPr>
        <p:spPr/>
        <p:txBody>
          <a:bodyPr/>
          <a:lstStyle/>
          <a:p>
            <a:endParaRPr lang="en-US"/>
          </a:p>
        </p:txBody>
      </p:sp>
      <p:sp>
        <p:nvSpPr>
          <p:cNvPr id="8" name="Rectangle 7">
            <a:extLst>
              <a:ext uri="{FF2B5EF4-FFF2-40B4-BE49-F238E27FC236}">
                <a16:creationId xmlns:a16="http://schemas.microsoft.com/office/drawing/2014/main" id="{D13266ED-BFD0-BC69-13B2-289244316CE2}"/>
              </a:ext>
            </a:extLst>
          </p:cNvPr>
          <p:cNvSpPr/>
          <p:nvPr/>
        </p:nvSpPr>
        <p:spPr>
          <a:xfrm>
            <a:off x="3273424" y="2200275"/>
            <a:ext cx="1830931" cy="26786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Arduino </a:t>
            </a:r>
            <a:br>
              <a:rPr lang="en-US" dirty="0"/>
            </a:br>
            <a:r>
              <a:rPr lang="en-US" dirty="0"/>
              <a:t>Shield</a:t>
            </a:r>
          </a:p>
        </p:txBody>
      </p:sp>
      <p:sp>
        <p:nvSpPr>
          <p:cNvPr id="9" name="Rectangle 8">
            <a:extLst>
              <a:ext uri="{FF2B5EF4-FFF2-40B4-BE49-F238E27FC236}">
                <a16:creationId xmlns:a16="http://schemas.microsoft.com/office/drawing/2014/main" id="{38B0A83D-02D9-022E-A5DB-9A5F91449287}"/>
              </a:ext>
            </a:extLst>
          </p:cNvPr>
          <p:cNvSpPr/>
          <p:nvPr/>
        </p:nvSpPr>
        <p:spPr>
          <a:xfrm>
            <a:off x="4895850" y="2701088"/>
            <a:ext cx="138112" cy="206253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62B680B-C8A0-E07A-FB7D-3C866DF9377B}"/>
              </a:ext>
            </a:extLst>
          </p:cNvPr>
          <p:cNvSpPr/>
          <p:nvPr/>
        </p:nvSpPr>
        <p:spPr>
          <a:xfrm>
            <a:off x="4942039" y="2749761"/>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5AE062E-01E0-7C6B-6098-656CA2213E84}"/>
              </a:ext>
            </a:extLst>
          </p:cNvPr>
          <p:cNvSpPr/>
          <p:nvPr/>
        </p:nvSpPr>
        <p:spPr>
          <a:xfrm>
            <a:off x="4942039" y="2859806"/>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1FA54CA-8ACA-D15D-49E0-5A64EE9DBFC1}"/>
              </a:ext>
            </a:extLst>
          </p:cNvPr>
          <p:cNvSpPr/>
          <p:nvPr/>
        </p:nvSpPr>
        <p:spPr>
          <a:xfrm>
            <a:off x="4942039" y="2969851"/>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6C026A2-301E-94AD-B160-A3CD1C316EA9}"/>
              </a:ext>
            </a:extLst>
          </p:cNvPr>
          <p:cNvSpPr/>
          <p:nvPr/>
        </p:nvSpPr>
        <p:spPr>
          <a:xfrm>
            <a:off x="4942039" y="3079896"/>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3F133FA1-84A6-F254-A15C-221CDCD024B2}"/>
              </a:ext>
            </a:extLst>
          </p:cNvPr>
          <p:cNvSpPr/>
          <p:nvPr/>
        </p:nvSpPr>
        <p:spPr>
          <a:xfrm>
            <a:off x="4942039" y="3189941"/>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190357AB-5A13-37BB-56A6-755D4ADD54FB}"/>
              </a:ext>
            </a:extLst>
          </p:cNvPr>
          <p:cNvSpPr/>
          <p:nvPr/>
        </p:nvSpPr>
        <p:spPr>
          <a:xfrm>
            <a:off x="4942039" y="3299986"/>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6CBBB82F-6A12-F218-6EF6-20C1612E5B5C}"/>
              </a:ext>
            </a:extLst>
          </p:cNvPr>
          <p:cNvSpPr/>
          <p:nvPr/>
        </p:nvSpPr>
        <p:spPr>
          <a:xfrm>
            <a:off x="4942039" y="3410031"/>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DAD66489-911A-AC54-70E9-99874634907D}"/>
              </a:ext>
            </a:extLst>
          </p:cNvPr>
          <p:cNvSpPr/>
          <p:nvPr/>
        </p:nvSpPr>
        <p:spPr>
          <a:xfrm>
            <a:off x="4942039" y="3520076"/>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483EF4C2-2BF6-28AC-BFC2-8DC0D87D1B29}"/>
              </a:ext>
            </a:extLst>
          </p:cNvPr>
          <p:cNvSpPr/>
          <p:nvPr/>
        </p:nvSpPr>
        <p:spPr>
          <a:xfrm>
            <a:off x="4942039" y="3630121"/>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B23A13B7-3B08-76A9-435A-694795483982}"/>
              </a:ext>
            </a:extLst>
          </p:cNvPr>
          <p:cNvSpPr/>
          <p:nvPr/>
        </p:nvSpPr>
        <p:spPr>
          <a:xfrm>
            <a:off x="4942039" y="3740169"/>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D2D44485-348F-423A-5EBF-7DCC13AAB213}"/>
              </a:ext>
            </a:extLst>
          </p:cNvPr>
          <p:cNvSpPr/>
          <p:nvPr/>
        </p:nvSpPr>
        <p:spPr>
          <a:xfrm>
            <a:off x="4943578" y="3901187"/>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C745D830-C541-7F34-6F91-3789D31DF293}"/>
              </a:ext>
            </a:extLst>
          </p:cNvPr>
          <p:cNvSpPr/>
          <p:nvPr/>
        </p:nvSpPr>
        <p:spPr>
          <a:xfrm>
            <a:off x="4943578" y="4011232"/>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C27C529E-41EE-0F8C-AF05-4EA9C7B533A1}"/>
              </a:ext>
            </a:extLst>
          </p:cNvPr>
          <p:cNvSpPr/>
          <p:nvPr/>
        </p:nvSpPr>
        <p:spPr>
          <a:xfrm>
            <a:off x="4943578" y="4121277"/>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C9348181-5CAA-3AF3-6C72-9911D7106D83}"/>
              </a:ext>
            </a:extLst>
          </p:cNvPr>
          <p:cNvSpPr/>
          <p:nvPr/>
        </p:nvSpPr>
        <p:spPr>
          <a:xfrm>
            <a:off x="4943578" y="4231322"/>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1C945181-B84E-807D-D2FE-45B50DBBFDE5}"/>
              </a:ext>
            </a:extLst>
          </p:cNvPr>
          <p:cNvSpPr/>
          <p:nvPr/>
        </p:nvSpPr>
        <p:spPr>
          <a:xfrm>
            <a:off x="4943578" y="4341367"/>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013BA0CD-4BE8-BF83-15B7-C051166A86AB}"/>
              </a:ext>
            </a:extLst>
          </p:cNvPr>
          <p:cNvSpPr/>
          <p:nvPr/>
        </p:nvSpPr>
        <p:spPr>
          <a:xfrm>
            <a:off x="4943578" y="4451412"/>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E14E4940-0891-4979-8D86-7B7A31A619D8}"/>
              </a:ext>
            </a:extLst>
          </p:cNvPr>
          <p:cNvSpPr/>
          <p:nvPr/>
        </p:nvSpPr>
        <p:spPr>
          <a:xfrm>
            <a:off x="4943578" y="4561457"/>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D11CC2F9-197D-C94A-CB3B-A559B7C3F8FD}"/>
              </a:ext>
            </a:extLst>
          </p:cNvPr>
          <p:cNvSpPr/>
          <p:nvPr/>
        </p:nvSpPr>
        <p:spPr>
          <a:xfrm>
            <a:off x="4943578" y="4671505"/>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6BF57875-9523-E22A-C523-E834C4F9134D}"/>
              </a:ext>
            </a:extLst>
          </p:cNvPr>
          <p:cNvSpPr/>
          <p:nvPr/>
        </p:nvSpPr>
        <p:spPr>
          <a:xfrm>
            <a:off x="3354628" y="3083729"/>
            <a:ext cx="138112" cy="167989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E687F212-F6D0-E952-FE58-165B3118B81C}"/>
              </a:ext>
            </a:extLst>
          </p:cNvPr>
          <p:cNvSpPr/>
          <p:nvPr/>
        </p:nvSpPr>
        <p:spPr>
          <a:xfrm>
            <a:off x="3400817" y="3126753"/>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5566D78A-7A32-EFA8-3DCF-8F42AF087DF2}"/>
              </a:ext>
            </a:extLst>
          </p:cNvPr>
          <p:cNvSpPr/>
          <p:nvPr/>
        </p:nvSpPr>
        <p:spPr>
          <a:xfrm>
            <a:off x="3400817" y="3236798"/>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4CF3FF09-3DE1-DBA0-BF3E-5FAB22A465D0}"/>
              </a:ext>
            </a:extLst>
          </p:cNvPr>
          <p:cNvSpPr/>
          <p:nvPr/>
        </p:nvSpPr>
        <p:spPr>
          <a:xfrm>
            <a:off x="3400817" y="3346843"/>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9918C515-D10E-1C4B-86B0-ECCE018BEA09}"/>
              </a:ext>
            </a:extLst>
          </p:cNvPr>
          <p:cNvSpPr/>
          <p:nvPr/>
        </p:nvSpPr>
        <p:spPr>
          <a:xfrm>
            <a:off x="3400817" y="3456888"/>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6C0D578B-762B-30E9-FCC2-25384E0786EC}"/>
              </a:ext>
            </a:extLst>
          </p:cNvPr>
          <p:cNvSpPr/>
          <p:nvPr/>
        </p:nvSpPr>
        <p:spPr>
          <a:xfrm>
            <a:off x="3400817" y="3566933"/>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78261049-9712-0701-C5FF-078417592DBA}"/>
              </a:ext>
            </a:extLst>
          </p:cNvPr>
          <p:cNvSpPr/>
          <p:nvPr/>
        </p:nvSpPr>
        <p:spPr>
          <a:xfrm>
            <a:off x="3400817" y="3676978"/>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4F3D2E82-9A12-B723-6C03-8A0A658954D0}"/>
              </a:ext>
            </a:extLst>
          </p:cNvPr>
          <p:cNvSpPr/>
          <p:nvPr/>
        </p:nvSpPr>
        <p:spPr>
          <a:xfrm>
            <a:off x="3400817" y="3787023"/>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43E4B777-134F-1F62-995E-9B6916070002}"/>
              </a:ext>
            </a:extLst>
          </p:cNvPr>
          <p:cNvSpPr/>
          <p:nvPr/>
        </p:nvSpPr>
        <p:spPr>
          <a:xfrm>
            <a:off x="3400817" y="3897071"/>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23C247AF-BE2B-7945-61C8-A99C54574C50}"/>
              </a:ext>
            </a:extLst>
          </p:cNvPr>
          <p:cNvSpPr/>
          <p:nvPr/>
        </p:nvSpPr>
        <p:spPr>
          <a:xfrm>
            <a:off x="3402356" y="4108889"/>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F8442E4D-E0CC-69D8-1AE3-13007C7EB04D}"/>
              </a:ext>
            </a:extLst>
          </p:cNvPr>
          <p:cNvSpPr/>
          <p:nvPr/>
        </p:nvSpPr>
        <p:spPr>
          <a:xfrm>
            <a:off x="3402356" y="4218934"/>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4543E64C-2BD6-B818-B46C-E5AC139C22FE}"/>
              </a:ext>
            </a:extLst>
          </p:cNvPr>
          <p:cNvSpPr/>
          <p:nvPr/>
        </p:nvSpPr>
        <p:spPr>
          <a:xfrm>
            <a:off x="3402356" y="4328979"/>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32E21A25-97F6-64D2-DE4E-6A39C4608C71}"/>
              </a:ext>
            </a:extLst>
          </p:cNvPr>
          <p:cNvSpPr/>
          <p:nvPr/>
        </p:nvSpPr>
        <p:spPr>
          <a:xfrm>
            <a:off x="3402356" y="4439024"/>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8ABB2E33-55F5-6F6A-12B9-F1F6235E7BE6}"/>
              </a:ext>
            </a:extLst>
          </p:cNvPr>
          <p:cNvSpPr/>
          <p:nvPr/>
        </p:nvSpPr>
        <p:spPr>
          <a:xfrm>
            <a:off x="3402356" y="4549069"/>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97F52618-BA26-8AF9-7967-F76EBABCA9CF}"/>
              </a:ext>
            </a:extLst>
          </p:cNvPr>
          <p:cNvSpPr/>
          <p:nvPr/>
        </p:nvSpPr>
        <p:spPr>
          <a:xfrm>
            <a:off x="3402356" y="4659114"/>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10BBF964-BB8D-B4F5-8103-F33A6BE21455}"/>
              </a:ext>
            </a:extLst>
          </p:cNvPr>
          <p:cNvSpPr/>
          <p:nvPr/>
        </p:nvSpPr>
        <p:spPr>
          <a:xfrm>
            <a:off x="5185558" y="4642110"/>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D0</a:t>
            </a:r>
          </a:p>
        </p:txBody>
      </p:sp>
      <p:sp>
        <p:nvSpPr>
          <p:cNvPr id="62" name="Rectangle 61">
            <a:extLst>
              <a:ext uri="{FF2B5EF4-FFF2-40B4-BE49-F238E27FC236}">
                <a16:creationId xmlns:a16="http://schemas.microsoft.com/office/drawing/2014/main" id="{68EBFD87-364E-8FEC-44A0-EE63B3C1CF1D}"/>
              </a:ext>
            </a:extLst>
          </p:cNvPr>
          <p:cNvSpPr/>
          <p:nvPr/>
        </p:nvSpPr>
        <p:spPr>
          <a:xfrm>
            <a:off x="5185558" y="4532062"/>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D1</a:t>
            </a:r>
          </a:p>
        </p:txBody>
      </p:sp>
      <p:cxnSp>
        <p:nvCxnSpPr>
          <p:cNvPr id="64" name="Straight Connector 63">
            <a:extLst>
              <a:ext uri="{FF2B5EF4-FFF2-40B4-BE49-F238E27FC236}">
                <a16:creationId xmlns:a16="http://schemas.microsoft.com/office/drawing/2014/main" id="{AD671479-2CCC-586F-1C12-BD2EA4B55416}"/>
              </a:ext>
            </a:extLst>
          </p:cNvPr>
          <p:cNvCxnSpPr>
            <a:cxnSpLocks/>
            <a:stCxn id="39" idx="3"/>
            <a:endCxn id="62" idx="1"/>
          </p:cNvCxnSpPr>
          <p:nvPr/>
        </p:nvCxnSpPr>
        <p:spPr>
          <a:xfrm flipV="1">
            <a:off x="4989297" y="4584316"/>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A2198A93-8DDD-0701-C87D-AE89888E975E}"/>
              </a:ext>
            </a:extLst>
          </p:cNvPr>
          <p:cNvCxnSpPr>
            <a:cxnSpLocks/>
          </p:cNvCxnSpPr>
          <p:nvPr/>
        </p:nvCxnSpPr>
        <p:spPr>
          <a:xfrm flipV="1">
            <a:off x="4989297" y="4691250"/>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71" name="Rectangle 70">
            <a:extLst>
              <a:ext uri="{FF2B5EF4-FFF2-40B4-BE49-F238E27FC236}">
                <a16:creationId xmlns:a16="http://schemas.microsoft.com/office/drawing/2014/main" id="{BCB53F96-B426-A3B4-6F46-6ADE1B860D79}"/>
              </a:ext>
            </a:extLst>
          </p:cNvPr>
          <p:cNvSpPr/>
          <p:nvPr/>
        </p:nvSpPr>
        <p:spPr>
          <a:xfrm>
            <a:off x="5185558" y="4421675"/>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D2</a:t>
            </a:r>
          </a:p>
        </p:txBody>
      </p:sp>
      <p:sp>
        <p:nvSpPr>
          <p:cNvPr id="72" name="Rectangle 71">
            <a:extLst>
              <a:ext uri="{FF2B5EF4-FFF2-40B4-BE49-F238E27FC236}">
                <a16:creationId xmlns:a16="http://schemas.microsoft.com/office/drawing/2014/main" id="{203C76B6-311E-CCFD-D3DA-B7BDC7FEEC1E}"/>
              </a:ext>
            </a:extLst>
          </p:cNvPr>
          <p:cNvSpPr/>
          <p:nvPr/>
        </p:nvSpPr>
        <p:spPr>
          <a:xfrm>
            <a:off x="5185558" y="4311627"/>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D3</a:t>
            </a:r>
          </a:p>
        </p:txBody>
      </p:sp>
      <p:cxnSp>
        <p:nvCxnSpPr>
          <p:cNvPr id="73" name="Straight Connector 72">
            <a:extLst>
              <a:ext uri="{FF2B5EF4-FFF2-40B4-BE49-F238E27FC236}">
                <a16:creationId xmlns:a16="http://schemas.microsoft.com/office/drawing/2014/main" id="{508CED75-7A19-4063-88D3-90268D4159B3}"/>
              </a:ext>
            </a:extLst>
          </p:cNvPr>
          <p:cNvCxnSpPr>
            <a:cxnSpLocks/>
            <a:endCxn id="72" idx="1"/>
          </p:cNvCxnSpPr>
          <p:nvPr/>
        </p:nvCxnSpPr>
        <p:spPr>
          <a:xfrm flipV="1">
            <a:off x="4989297" y="4363881"/>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B9F9DF7D-9A90-2219-7ACB-AF1FC43B26D1}"/>
              </a:ext>
            </a:extLst>
          </p:cNvPr>
          <p:cNvCxnSpPr>
            <a:cxnSpLocks/>
          </p:cNvCxnSpPr>
          <p:nvPr/>
        </p:nvCxnSpPr>
        <p:spPr>
          <a:xfrm flipV="1">
            <a:off x="4989297" y="4470815"/>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75" name="Rectangle 74">
            <a:extLst>
              <a:ext uri="{FF2B5EF4-FFF2-40B4-BE49-F238E27FC236}">
                <a16:creationId xmlns:a16="http://schemas.microsoft.com/office/drawing/2014/main" id="{53089D2E-C8BC-8A3D-AB22-F270A7E70A15}"/>
              </a:ext>
            </a:extLst>
          </p:cNvPr>
          <p:cNvSpPr/>
          <p:nvPr/>
        </p:nvSpPr>
        <p:spPr>
          <a:xfrm>
            <a:off x="5185558" y="4201927"/>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D4</a:t>
            </a:r>
          </a:p>
        </p:txBody>
      </p:sp>
      <p:sp>
        <p:nvSpPr>
          <p:cNvPr id="76" name="Rectangle 75">
            <a:extLst>
              <a:ext uri="{FF2B5EF4-FFF2-40B4-BE49-F238E27FC236}">
                <a16:creationId xmlns:a16="http://schemas.microsoft.com/office/drawing/2014/main" id="{A0B5F4D1-C0E2-C8FB-4A9D-EBF8EC4D22C6}"/>
              </a:ext>
            </a:extLst>
          </p:cNvPr>
          <p:cNvSpPr/>
          <p:nvPr/>
        </p:nvSpPr>
        <p:spPr>
          <a:xfrm>
            <a:off x="5185558" y="4091879"/>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D5</a:t>
            </a:r>
          </a:p>
        </p:txBody>
      </p:sp>
      <p:cxnSp>
        <p:nvCxnSpPr>
          <p:cNvPr id="77" name="Straight Connector 76">
            <a:extLst>
              <a:ext uri="{FF2B5EF4-FFF2-40B4-BE49-F238E27FC236}">
                <a16:creationId xmlns:a16="http://schemas.microsoft.com/office/drawing/2014/main" id="{EBBFC5F8-1E52-817E-25A3-888FBA6F977C}"/>
              </a:ext>
            </a:extLst>
          </p:cNvPr>
          <p:cNvCxnSpPr>
            <a:cxnSpLocks/>
            <a:endCxn id="76" idx="1"/>
          </p:cNvCxnSpPr>
          <p:nvPr/>
        </p:nvCxnSpPr>
        <p:spPr>
          <a:xfrm flipV="1">
            <a:off x="4989297" y="4144133"/>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83C63315-C19E-6D1B-73B4-E0DA8A3FA0A0}"/>
              </a:ext>
            </a:extLst>
          </p:cNvPr>
          <p:cNvCxnSpPr>
            <a:cxnSpLocks/>
          </p:cNvCxnSpPr>
          <p:nvPr/>
        </p:nvCxnSpPr>
        <p:spPr>
          <a:xfrm flipV="1">
            <a:off x="4989297" y="4251067"/>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79" name="Rectangle 78">
            <a:extLst>
              <a:ext uri="{FF2B5EF4-FFF2-40B4-BE49-F238E27FC236}">
                <a16:creationId xmlns:a16="http://schemas.microsoft.com/office/drawing/2014/main" id="{8070FF39-18BA-89E2-878F-47C1C9A73D4F}"/>
              </a:ext>
            </a:extLst>
          </p:cNvPr>
          <p:cNvSpPr/>
          <p:nvPr/>
        </p:nvSpPr>
        <p:spPr>
          <a:xfrm>
            <a:off x="5185558" y="3981492"/>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D6</a:t>
            </a:r>
          </a:p>
        </p:txBody>
      </p:sp>
      <p:sp>
        <p:nvSpPr>
          <p:cNvPr id="80" name="Rectangle 79">
            <a:extLst>
              <a:ext uri="{FF2B5EF4-FFF2-40B4-BE49-F238E27FC236}">
                <a16:creationId xmlns:a16="http://schemas.microsoft.com/office/drawing/2014/main" id="{06856F59-A2AC-BC0C-B0C9-BD073E461E1C}"/>
              </a:ext>
            </a:extLst>
          </p:cNvPr>
          <p:cNvSpPr/>
          <p:nvPr/>
        </p:nvSpPr>
        <p:spPr>
          <a:xfrm>
            <a:off x="5185558" y="3871444"/>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D7</a:t>
            </a:r>
          </a:p>
        </p:txBody>
      </p:sp>
      <p:cxnSp>
        <p:nvCxnSpPr>
          <p:cNvPr id="81" name="Straight Connector 80">
            <a:extLst>
              <a:ext uri="{FF2B5EF4-FFF2-40B4-BE49-F238E27FC236}">
                <a16:creationId xmlns:a16="http://schemas.microsoft.com/office/drawing/2014/main" id="{BC092D19-43DD-837F-B1BB-0EA93344FF00}"/>
              </a:ext>
            </a:extLst>
          </p:cNvPr>
          <p:cNvCxnSpPr>
            <a:cxnSpLocks/>
            <a:endCxn id="80" idx="1"/>
          </p:cNvCxnSpPr>
          <p:nvPr/>
        </p:nvCxnSpPr>
        <p:spPr>
          <a:xfrm flipV="1">
            <a:off x="4989297" y="3923698"/>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AF2A27BE-3334-6BBE-0896-4045D0D85674}"/>
              </a:ext>
            </a:extLst>
          </p:cNvPr>
          <p:cNvCxnSpPr>
            <a:cxnSpLocks/>
          </p:cNvCxnSpPr>
          <p:nvPr/>
        </p:nvCxnSpPr>
        <p:spPr>
          <a:xfrm flipV="1">
            <a:off x="4989297" y="4030632"/>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83" name="Rectangle 82">
            <a:extLst>
              <a:ext uri="{FF2B5EF4-FFF2-40B4-BE49-F238E27FC236}">
                <a16:creationId xmlns:a16="http://schemas.microsoft.com/office/drawing/2014/main" id="{D6907903-F8D8-FD31-49DF-7278C29E6F86}"/>
              </a:ext>
            </a:extLst>
          </p:cNvPr>
          <p:cNvSpPr/>
          <p:nvPr/>
        </p:nvSpPr>
        <p:spPr>
          <a:xfrm>
            <a:off x="5185558" y="3707995"/>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D8</a:t>
            </a:r>
          </a:p>
        </p:txBody>
      </p:sp>
      <p:sp>
        <p:nvSpPr>
          <p:cNvPr id="84" name="Rectangle 83">
            <a:extLst>
              <a:ext uri="{FF2B5EF4-FFF2-40B4-BE49-F238E27FC236}">
                <a16:creationId xmlns:a16="http://schemas.microsoft.com/office/drawing/2014/main" id="{B4FFAB00-1D73-DF6D-D579-4336EE348454}"/>
              </a:ext>
            </a:extLst>
          </p:cNvPr>
          <p:cNvSpPr/>
          <p:nvPr/>
        </p:nvSpPr>
        <p:spPr>
          <a:xfrm>
            <a:off x="5185558" y="3597947"/>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D9</a:t>
            </a:r>
          </a:p>
        </p:txBody>
      </p:sp>
      <p:cxnSp>
        <p:nvCxnSpPr>
          <p:cNvPr id="85" name="Straight Connector 84">
            <a:extLst>
              <a:ext uri="{FF2B5EF4-FFF2-40B4-BE49-F238E27FC236}">
                <a16:creationId xmlns:a16="http://schemas.microsoft.com/office/drawing/2014/main" id="{5476A0AE-CFF5-1E23-4F66-28BF12209F57}"/>
              </a:ext>
            </a:extLst>
          </p:cNvPr>
          <p:cNvCxnSpPr>
            <a:cxnSpLocks/>
            <a:endCxn id="84" idx="1"/>
          </p:cNvCxnSpPr>
          <p:nvPr/>
        </p:nvCxnSpPr>
        <p:spPr>
          <a:xfrm flipV="1">
            <a:off x="4989297" y="3650201"/>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832E246A-A160-DA88-6E73-5A1309620674}"/>
              </a:ext>
            </a:extLst>
          </p:cNvPr>
          <p:cNvCxnSpPr>
            <a:cxnSpLocks/>
          </p:cNvCxnSpPr>
          <p:nvPr/>
        </p:nvCxnSpPr>
        <p:spPr>
          <a:xfrm flipV="1">
            <a:off x="4989297" y="3757135"/>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87" name="Rectangle 86">
            <a:extLst>
              <a:ext uri="{FF2B5EF4-FFF2-40B4-BE49-F238E27FC236}">
                <a16:creationId xmlns:a16="http://schemas.microsoft.com/office/drawing/2014/main" id="{405A1BD3-4BBC-FBD4-2442-70088E3BCC52}"/>
              </a:ext>
            </a:extLst>
          </p:cNvPr>
          <p:cNvSpPr/>
          <p:nvPr/>
        </p:nvSpPr>
        <p:spPr>
          <a:xfrm>
            <a:off x="5185558" y="3487560"/>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D10</a:t>
            </a:r>
          </a:p>
        </p:txBody>
      </p:sp>
      <p:sp>
        <p:nvSpPr>
          <p:cNvPr id="88" name="Rectangle 87">
            <a:extLst>
              <a:ext uri="{FF2B5EF4-FFF2-40B4-BE49-F238E27FC236}">
                <a16:creationId xmlns:a16="http://schemas.microsoft.com/office/drawing/2014/main" id="{48773525-9DCD-AA7F-6334-A00E4DCD4274}"/>
              </a:ext>
            </a:extLst>
          </p:cNvPr>
          <p:cNvSpPr/>
          <p:nvPr/>
        </p:nvSpPr>
        <p:spPr>
          <a:xfrm>
            <a:off x="5185558" y="3377512"/>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D11</a:t>
            </a:r>
          </a:p>
        </p:txBody>
      </p:sp>
      <p:cxnSp>
        <p:nvCxnSpPr>
          <p:cNvPr id="89" name="Straight Connector 88">
            <a:extLst>
              <a:ext uri="{FF2B5EF4-FFF2-40B4-BE49-F238E27FC236}">
                <a16:creationId xmlns:a16="http://schemas.microsoft.com/office/drawing/2014/main" id="{B28FBE7E-F668-A599-4E3A-C6E084A23F7E}"/>
              </a:ext>
            </a:extLst>
          </p:cNvPr>
          <p:cNvCxnSpPr>
            <a:cxnSpLocks/>
            <a:endCxn id="88" idx="1"/>
          </p:cNvCxnSpPr>
          <p:nvPr/>
        </p:nvCxnSpPr>
        <p:spPr>
          <a:xfrm flipV="1">
            <a:off x="4989297" y="3429766"/>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898F1D82-5869-39C3-A9AB-5F7688C8BF15}"/>
              </a:ext>
            </a:extLst>
          </p:cNvPr>
          <p:cNvCxnSpPr>
            <a:cxnSpLocks/>
          </p:cNvCxnSpPr>
          <p:nvPr/>
        </p:nvCxnSpPr>
        <p:spPr>
          <a:xfrm flipV="1">
            <a:off x="4989297" y="3536700"/>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91" name="Rectangle 90">
            <a:extLst>
              <a:ext uri="{FF2B5EF4-FFF2-40B4-BE49-F238E27FC236}">
                <a16:creationId xmlns:a16="http://schemas.microsoft.com/office/drawing/2014/main" id="{54BCF1D4-4227-BE58-7744-80E011D2F7B5}"/>
              </a:ext>
            </a:extLst>
          </p:cNvPr>
          <p:cNvSpPr/>
          <p:nvPr/>
        </p:nvSpPr>
        <p:spPr>
          <a:xfrm>
            <a:off x="5185558" y="3267812"/>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D12</a:t>
            </a:r>
          </a:p>
        </p:txBody>
      </p:sp>
      <p:sp>
        <p:nvSpPr>
          <p:cNvPr id="92" name="Rectangle 91">
            <a:extLst>
              <a:ext uri="{FF2B5EF4-FFF2-40B4-BE49-F238E27FC236}">
                <a16:creationId xmlns:a16="http://schemas.microsoft.com/office/drawing/2014/main" id="{03421574-6BEA-3EA7-9306-F4E4A6B73CA7}"/>
              </a:ext>
            </a:extLst>
          </p:cNvPr>
          <p:cNvSpPr/>
          <p:nvPr/>
        </p:nvSpPr>
        <p:spPr>
          <a:xfrm>
            <a:off x="5185558" y="3157764"/>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D13</a:t>
            </a:r>
          </a:p>
        </p:txBody>
      </p:sp>
      <p:cxnSp>
        <p:nvCxnSpPr>
          <p:cNvPr id="93" name="Straight Connector 92">
            <a:extLst>
              <a:ext uri="{FF2B5EF4-FFF2-40B4-BE49-F238E27FC236}">
                <a16:creationId xmlns:a16="http://schemas.microsoft.com/office/drawing/2014/main" id="{75E37F4A-67DD-DF5F-A6D3-378CFA290977}"/>
              </a:ext>
            </a:extLst>
          </p:cNvPr>
          <p:cNvCxnSpPr>
            <a:cxnSpLocks/>
            <a:endCxn id="92" idx="1"/>
          </p:cNvCxnSpPr>
          <p:nvPr/>
        </p:nvCxnSpPr>
        <p:spPr>
          <a:xfrm flipV="1">
            <a:off x="4989297" y="3210018"/>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F1964731-CF42-8D0F-D287-D33067606116}"/>
              </a:ext>
            </a:extLst>
          </p:cNvPr>
          <p:cNvCxnSpPr>
            <a:cxnSpLocks/>
          </p:cNvCxnSpPr>
          <p:nvPr/>
        </p:nvCxnSpPr>
        <p:spPr>
          <a:xfrm flipV="1">
            <a:off x="4989297" y="3316952"/>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95" name="Rectangle 94">
            <a:extLst>
              <a:ext uri="{FF2B5EF4-FFF2-40B4-BE49-F238E27FC236}">
                <a16:creationId xmlns:a16="http://schemas.microsoft.com/office/drawing/2014/main" id="{F5B05CF0-1BB3-2C6D-76CA-74861B43B67E}"/>
              </a:ext>
            </a:extLst>
          </p:cNvPr>
          <p:cNvSpPr/>
          <p:nvPr/>
        </p:nvSpPr>
        <p:spPr>
          <a:xfrm>
            <a:off x="5185558" y="3047377"/>
            <a:ext cx="365125" cy="10450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GND</a:t>
            </a:r>
          </a:p>
        </p:txBody>
      </p:sp>
      <p:sp>
        <p:nvSpPr>
          <p:cNvPr id="96" name="Rectangle 95">
            <a:extLst>
              <a:ext uri="{FF2B5EF4-FFF2-40B4-BE49-F238E27FC236}">
                <a16:creationId xmlns:a16="http://schemas.microsoft.com/office/drawing/2014/main" id="{5C65E29E-C87E-FFD6-6B21-E8CD3BD34B47}"/>
              </a:ext>
            </a:extLst>
          </p:cNvPr>
          <p:cNvSpPr/>
          <p:nvPr/>
        </p:nvSpPr>
        <p:spPr>
          <a:xfrm>
            <a:off x="5185558" y="2937329"/>
            <a:ext cx="365125" cy="104507"/>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AREF</a:t>
            </a:r>
          </a:p>
        </p:txBody>
      </p:sp>
      <p:cxnSp>
        <p:nvCxnSpPr>
          <p:cNvPr id="97" name="Straight Connector 96">
            <a:extLst>
              <a:ext uri="{FF2B5EF4-FFF2-40B4-BE49-F238E27FC236}">
                <a16:creationId xmlns:a16="http://schemas.microsoft.com/office/drawing/2014/main" id="{846BF68E-5315-654A-823D-682E9C15C4D8}"/>
              </a:ext>
            </a:extLst>
          </p:cNvPr>
          <p:cNvCxnSpPr>
            <a:cxnSpLocks/>
            <a:endCxn id="96" idx="1"/>
          </p:cNvCxnSpPr>
          <p:nvPr/>
        </p:nvCxnSpPr>
        <p:spPr>
          <a:xfrm flipV="1">
            <a:off x="4989297" y="2989583"/>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EAA6B61A-774C-ABDD-8406-E8BF1930C523}"/>
              </a:ext>
            </a:extLst>
          </p:cNvPr>
          <p:cNvCxnSpPr>
            <a:cxnSpLocks/>
          </p:cNvCxnSpPr>
          <p:nvPr/>
        </p:nvCxnSpPr>
        <p:spPr>
          <a:xfrm flipV="1">
            <a:off x="4989297" y="3096517"/>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99" name="Rectangle 98">
            <a:extLst>
              <a:ext uri="{FF2B5EF4-FFF2-40B4-BE49-F238E27FC236}">
                <a16:creationId xmlns:a16="http://schemas.microsoft.com/office/drawing/2014/main" id="{B3BB4DE5-F192-AE67-FEAE-883618126581}"/>
              </a:ext>
            </a:extLst>
          </p:cNvPr>
          <p:cNvSpPr/>
          <p:nvPr/>
        </p:nvSpPr>
        <p:spPr>
          <a:xfrm>
            <a:off x="5185558" y="2823369"/>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D20</a:t>
            </a:r>
          </a:p>
        </p:txBody>
      </p:sp>
      <p:sp>
        <p:nvSpPr>
          <p:cNvPr id="100" name="Rectangle 99">
            <a:extLst>
              <a:ext uri="{FF2B5EF4-FFF2-40B4-BE49-F238E27FC236}">
                <a16:creationId xmlns:a16="http://schemas.microsoft.com/office/drawing/2014/main" id="{BB59D03D-4E89-8228-901B-41AA83F05734}"/>
              </a:ext>
            </a:extLst>
          </p:cNvPr>
          <p:cNvSpPr/>
          <p:nvPr/>
        </p:nvSpPr>
        <p:spPr>
          <a:xfrm>
            <a:off x="5185558" y="2713321"/>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D21</a:t>
            </a:r>
          </a:p>
        </p:txBody>
      </p:sp>
      <p:cxnSp>
        <p:nvCxnSpPr>
          <p:cNvPr id="101" name="Straight Connector 100">
            <a:extLst>
              <a:ext uri="{FF2B5EF4-FFF2-40B4-BE49-F238E27FC236}">
                <a16:creationId xmlns:a16="http://schemas.microsoft.com/office/drawing/2014/main" id="{58A76208-BCDD-A4D1-44ED-CE1071B25378}"/>
              </a:ext>
            </a:extLst>
          </p:cNvPr>
          <p:cNvCxnSpPr>
            <a:cxnSpLocks/>
            <a:endCxn id="100" idx="1"/>
          </p:cNvCxnSpPr>
          <p:nvPr/>
        </p:nvCxnSpPr>
        <p:spPr>
          <a:xfrm flipV="1">
            <a:off x="4989297" y="2765575"/>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6B1A9895-7B81-9C13-1029-634C0400696C}"/>
              </a:ext>
            </a:extLst>
          </p:cNvPr>
          <p:cNvCxnSpPr>
            <a:cxnSpLocks/>
          </p:cNvCxnSpPr>
          <p:nvPr/>
        </p:nvCxnSpPr>
        <p:spPr>
          <a:xfrm flipV="1">
            <a:off x="4989297" y="2872509"/>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03" name="Rectangle 102">
            <a:extLst>
              <a:ext uri="{FF2B5EF4-FFF2-40B4-BE49-F238E27FC236}">
                <a16:creationId xmlns:a16="http://schemas.microsoft.com/office/drawing/2014/main" id="{6D01ACFA-9FB5-AA32-AF60-A73A10041FC3}"/>
              </a:ext>
            </a:extLst>
          </p:cNvPr>
          <p:cNvSpPr/>
          <p:nvPr/>
        </p:nvSpPr>
        <p:spPr>
          <a:xfrm>
            <a:off x="5564177" y="2823644"/>
            <a:ext cx="365125" cy="104507"/>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SDA</a:t>
            </a:r>
          </a:p>
        </p:txBody>
      </p:sp>
      <p:sp>
        <p:nvSpPr>
          <p:cNvPr id="104" name="Rectangle 103">
            <a:extLst>
              <a:ext uri="{FF2B5EF4-FFF2-40B4-BE49-F238E27FC236}">
                <a16:creationId xmlns:a16="http://schemas.microsoft.com/office/drawing/2014/main" id="{6940DD74-E0BE-B000-840A-97FD2822595E}"/>
              </a:ext>
            </a:extLst>
          </p:cNvPr>
          <p:cNvSpPr/>
          <p:nvPr/>
        </p:nvSpPr>
        <p:spPr>
          <a:xfrm>
            <a:off x="5564177" y="2713596"/>
            <a:ext cx="365125" cy="104507"/>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SCL</a:t>
            </a:r>
          </a:p>
        </p:txBody>
      </p:sp>
      <p:sp>
        <p:nvSpPr>
          <p:cNvPr id="105" name="TextBox 104">
            <a:extLst>
              <a:ext uri="{FF2B5EF4-FFF2-40B4-BE49-F238E27FC236}">
                <a16:creationId xmlns:a16="http://schemas.microsoft.com/office/drawing/2014/main" id="{F5A511ED-CFC1-563B-7E54-A2E25E801985}"/>
              </a:ext>
            </a:extLst>
          </p:cNvPr>
          <p:cNvSpPr txBox="1"/>
          <p:nvPr/>
        </p:nvSpPr>
        <p:spPr>
          <a:xfrm>
            <a:off x="5974557" y="2740523"/>
            <a:ext cx="483394" cy="16619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dirty="0">
                <a:solidFill>
                  <a:schemeClr val="tx2"/>
                </a:solidFill>
              </a:rPr>
              <a:t>I2C</a:t>
            </a:r>
            <a:endParaRPr lang="en-US" sz="1200" kern="1200" dirty="0">
              <a:solidFill>
                <a:schemeClr val="tx2"/>
              </a:solidFill>
              <a:latin typeface="+mn-lt"/>
              <a:ea typeface="+mn-ea"/>
              <a:cs typeface="+mn-cs"/>
            </a:endParaRPr>
          </a:p>
        </p:txBody>
      </p:sp>
      <p:sp>
        <p:nvSpPr>
          <p:cNvPr id="106" name="Rectangle 105">
            <a:extLst>
              <a:ext uri="{FF2B5EF4-FFF2-40B4-BE49-F238E27FC236}">
                <a16:creationId xmlns:a16="http://schemas.microsoft.com/office/drawing/2014/main" id="{17899DF5-102B-C4A3-03DF-06A0AA837249}"/>
              </a:ext>
            </a:extLst>
          </p:cNvPr>
          <p:cNvSpPr/>
          <p:nvPr/>
        </p:nvSpPr>
        <p:spPr>
          <a:xfrm>
            <a:off x="5565200" y="4642110"/>
            <a:ext cx="365125" cy="104507"/>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RXD</a:t>
            </a:r>
          </a:p>
        </p:txBody>
      </p:sp>
      <p:sp>
        <p:nvSpPr>
          <p:cNvPr id="107" name="Rectangle 106">
            <a:extLst>
              <a:ext uri="{FF2B5EF4-FFF2-40B4-BE49-F238E27FC236}">
                <a16:creationId xmlns:a16="http://schemas.microsoft.com/office/drawing/2014/main" id="{51AC4A08-41E1-4B61-6240-922790E649C9}"/>
              </a:ext>
            </a:extLst>
          </p:cNvPr>
          <p:cNvSpPr/>
          <p:nvPr/>
        </p:nvSpPr>
        <p:spPr>
          <a:xfrm>
            <a:off x="5565200" y="4532062"/>
            <a:ext cx="365125" cy="104507"/>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TXD</a:t>
            </a:r>
          </a:p>
        </p:txBody>
      </p:sp>
      <p:sp>
        <p:nvSpPr>
          <p:cNvPr id="108" name="TextBox 107">
            <a:extLst>
              <a:ext uri="{FF2B5EF4-FFF2-40B4-BE49-F238E27FC236}">
                <a16:creationId xmlns:a16="http://schemas.microsoft.com/office/drawing/2014/main" id="{2BC9694A-9EDF-6335-D9E9-D8569251B7DC}"/>
              </a:ext>
            </a:extLst>
          </p:cNvPr>
          <p:cNvSpPr txBox="1"/>
          <p:nvPr/>
        </p:nvSpPr>
        <p:spPr>
          <a:xfrm>
            <a:off x="5975580" y="4558989"/>
            <a:ext cx="483394" cy="16619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dirty="0">
                <a:solidFill>
                  <a:schemeClr val="tx2"/>
                </a:solidFill>
              </a:rPr>
              <a:t>UART</a:t>
            </a:r>
            <a:endParaRPr lang="en-US" sz="1200" kern="1200" dirty="0">
              <a:solidFill>
                <a:schemeClr val="tx2"/>
              </a:solidFill>
              <a:latin typeface="+mn-lt"/>
              <a:ea typeface="+mn-ea"/>
              <a:cs typeface="+mn-cs"/>
            </a:endParaRPr>
          </a:p>
        </p:txBody>
      </p:sp>
      <p:sp>
        <p:nvSpPr>
          <p:cNvPr id="109" name="Rectangle 108">
            <a:extLst>
              <a:ext uri="{FF2B5EF4-FFF2-40B4-BE49-F238E27FC236}">
                <a16:creationId xmlns:a16="http://schemas.microsoft.com/office/drawing/2014/main" id="{1DCC89EE-6A77-2DEA-6C0A-A7349B9E2CF3}"/>
              </a:ext>
            </a:extLst>
          </p:cNvPr>
          <p:cNvSpPr/>
          <p:nvPr/>
        </p:nvSpPr>
        <p:spPr>
          <a:xfrm>
            <a:off x="2945606" y="4635368"/>
            <a:ext cx="260911"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D19</a:t>
            </a:r>
          </a:p>
        </p:txBody>
      </p:sp>
      <p:sp>
        <p:nvSpPr>
          <p:cNvPr id="110" name="Rectangle 109">
            <a:extLst>
              <a:ext uri="{FF2B5EF4-FFF2-40B4-BE49-F238E27FC236}">
                <a16:creationId xmlns:a16="http://schemas.microsoft.com/office/drawing/2014/main" id="{5AD61065-024C-7E72-1731-2C71FB253812}"/>
              </a:ext>
            </a:extLst>
          </p:cNvPr>
          <p:cNvSpPr/>
          <p:nvPr/>
        </p:nvSpPr>
        <p:spPr>
          <a:xfrm>
            <a:off x="2945606" y="4525320"/>
            <a:ext cx="260911"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D18</a:t>
            </a:r>
          </a:p>
        </p:txBody>
      </p:sp>
      <p:sp>
        <p:nvSpPr>
          <p:cNvPr id="111" name="Rectangle 110">
            <a:extLst>
              <a:ext uri="{FF2B5EF4-FFF2-40B4-BE49-F238E27FC236}">
                <a16:creationId xmlns:a16="http://schemas.microsoft.com/office/drawing/2014/main" id="{FCBA2918-E636-E3CF-00AC-6D66233EB242}"/>
              </a:ext>
            </a:extLst>
          </p:cNvPr>
          <p:cNvSpPr/>
          <p:nvPr/>
        </p:nvSpPr>
        <p:spPr>
          <a:xfrm>
            <a:off x="2945606" y="4414933"/>
            <a:ext cx="260911"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D17</a:t>
            </a:r>
          </a:p>
        </p:txBody>
      </p:sp>
      <p:sp>
        <p:nvSpPr>
          <p:cNvPr id="112" name="Rectangle 111">
            <a:extLst>
              <a:ext uri="{FF2B5EF4-FFF2-40B4-BE49-F238E27FC236}">
                <a16:creationId xmlns:a16="http://schemas.microsoft.com/office/drawing/2014/main" id="{B113AC8A-1C2E-A56F-252B-6294106D76B8}"/>
              </a:ext>
            </a:extLst>
          </p:cNvPr>
          <p:cNvSpPr/>
          <p:nvPr/>
        </p:nvSpPr>
        <p:spPr>
          <a:xfrm>
            <a:off x="2945606" y="4304885"/>
            <a:ext cx="260911"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D16</a:t>
            </a:r>
          </a:p>
        </p:txBody>
      </p:sp>
      <p:sp>
        <p:nvSpPr>
          <p:cNvPr id="113" name="Rectangle 112">
            <a:extLst>
              <a:ext uri="{FF2B5EF4-FFF2-40B4-BE49-F238E27FC236}">
                <a16:creationId xmlns:a16="http://schemas.microsoft.com/office/drawing/2014/main" id="{55E6170E-8605-1022-776C-98C2D378C51A}"/>
              </a:ext>
            </a:extLst>
          </p:cNvPr>
          <p:cNvSpPr/>
          <p:nvPr/>
        </p:nvSpPr>
        <p:spPr>
          <a:xfrm>
            <a:off x="2945606" y="4195185"/>
            <a:ext cx="260911"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D15</a:t>
            </a:r>
          </a:p>
        </p:txBody>
      </p:sp>
      <p:sp>
        <p:nvSpPr>
          <p:cNvPr id="114" name="Rectangle 113">
            <a:extLst>
              <a:ext uri="{FF2B5EF4-FFF2-40B4-BE49-F238E27FC236}">
                <a16:creationId xmlns:a16="http://schemas.microsoft.com/office/drawing/2014/main" id="{3214AE12-DAF5-AE8C-7C27-FD8209D4372D}"/>
              </a:ext>
            </a:extLst>
          </p:cNvPr>
          <p:cNvSpPr/>
          <p:nvPr/>
        </p:nvSpPr>
        <p:spPr>
          <a:xfrm>
            <a:off x="2945606" y="4085137"/>
            <a:ext cx="260911"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D14</a:t>
            </a:r>
          </a:p>
        </p:txBody>
      </p:sp>
      <p:sp>
        <p:nvSpPr>
          <p:cNvPr id="117" name="Rectangle 116">
            <a:extLst>
              <a:ext uri="{FF2B5EF4-FFF2-40B4-BE49-F238E27FC236}">
                <a16:creationId xmlns:a16="http://schemas.microsoft.com/office/drawing/2014/main" id="{847DDC68-34F3-81F7-2494-2CEAD92DF4F3}"/>
              </a:ext>
            </a:extLst>
          </p:cNvPr>
          <p:cNvSpPr/>
          <p:nvPr/>
        </p:nvSpPr>
        <p:spPr>
          <a:xfrm>
            <a:off x="2838714" y="3868372"/>
            <a:ext cx="365125" cy="104507"/>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VIN</a:t>
            </a:r>
          </a:p>
        </p:txBody>
      </p:sp>
      <p:sp>
        <p:nvSpPr>
          <p:cNvPr id="118" name="Rectangle 117">
            <a:extLst>
              <a:ext uri="{FF2B5EF4-FFF2-40B4-BE49-F238E27FC236}">
                <a16:creationId xmlns:a16="http://schemas.microsoft.com/office/drawing/2014/main" id="{2DCB08B7-6FE0-34D8-71E5-C606EEFB5BA3}"/>
              </a:ext>
            </a:extLst>
          </p:cNvPr>
          <p:cNvSpPr/>
          <p:nvPr/>
        </p:nvSpPr>
        <p:spPr>
          <a:xfrm>
            <a:off x="2838714" y="3758324"/>
            <a:ext cx="365125" cy="104507"/>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GND</a:t>
            </a:r>
          </a:p>
        </p:txBody>
      </p:sp>
      <p:sp>
        <p:nvSpPr>
          <p:cNvPr id="119" name="Rectangle 118">
            <a:extLst>
              <a:ext uri="{FF2B5EF4-FFF2-40B4-BE49-F238E27FC236}">
                <a16:creationId xmlns:a16="http://schemas.microsoft.com/office/drawing/2014/main" id="{7E34DE38-F5B7-0CD8-EC45-25AE6D90AFB3}"/>
              </a:ext>
            </a:extLst>
          </p:cNvPr>
          <p:cNvSpPr/>
          <p:nvPr/>
        </p:nvSpPr>
        <p:spPr>
          <a:xfrm>
            <a:off x="2838714" y="3647937"/>
            <a:ext cx="365125" cy="104507"/>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GND</a:t>
            </a:r>
          </a:p>
        </p:txBody>
      </p:sp>
      <p:sp>
        <p:nvSpPr>
          <p:cNvPr id="120" name="Rectangle 119">
            <a:extLst>
              <a:ext uri="{FF2B5EF4-FFF2-40B4-BE49-F238E27FC236}">
                <a16:creationId xmlns:a16="http://schemas.microsoft.com/office/drawing/2014/main" id="{BB7010D0-0812-1417-7383-C5C8E233CB21}"/>
              </a:ext>
            </a:extLst>
          </p:cNvPr>
          <p:cNvSpPr/>
          <p:nvPr/>
        </p:nvSpPr>
        <p:spPr>
          <a:xfrm>
            <a:off x="2838714" y="3537889"/>
            <a:ext cx="365125" cy="104507"/>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+5V</a:t>
            </a:r>
          </a:p>
        </p:txBody>
      </p:sp>
      <p:sp>
        <p:nvSpPr>
          <p:cNvPr id="121" name="Rectangle 120">
            <a:extLst>
              <a:ext uri="{FF2B5EF4-FFF2-40B4-BE49-F238E27FC236}">
                <a16:creationId xmlns:a16="http://schemas.microsoft.com/office/drawing/2014/main" id="{9DBE02D1-82CB-6CDB-53FF-12196574E0BB}"/>
              </a:ext>
            </a:extLst>
          </p:cNvPr>
          <p:cNvSpPr/>
          <p:nvPr/>
        </p:nvSpPr>
        <p:spPr>
          <a:xfrm>
            <a:off x="2838714" y="3428189"/>
            <a:ext cx="365125" cy="104507"/>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+3V3</a:t>
            </a:r>
          </a:p>
        </p:txBody>
      </p:sp>
      <p:sp>
        <p:nvSpPr>
          <p:cNvPr id="122" name="Rectangle 121">
            <a:extLst>
              <a:ext uri="{FF2B5EF4-FFF2-40B4-BE49-F238E27FC236}">
                <a16:creationId xmlns:a16="http://schemas.microsoft.com/office/drawing/2014/main" id="{92A056A0-D6AD-3143-07B9-8A26BC6F9561}"/>
              </a:ext>
            </a:extLst>
          </p:cNvPr>
          <p:cNvSpPr/>
          <p:nvPr/>
        </p:nvSpPr>
        <p:spPr>
          <a:xfrm>
            <a:off x="2838714" y="3318141"/>
            <a:ext cx="365125" cy="104507"/>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Reset</a:t>
            </a:r>
          </a:p>
        </p:txBody>
      </p:sp>
      <p:sp>
        <p:nvSpPr>
          <p:cNvPr id="123" name="Rectangle 122">
            <a:extLst>
              <a:ext uri="{FF2B5EF4-FFF2-40B4-BE49-F238E27FC236}">
                <a16:creationId xmlns:a16="http://schemas.microsoft.com/office/drawing/2014/main" id="{D12779F3-FE66-816D-DD05-A8F46DB2D56C}"/>
              </a:ext>
            </a:extLst>
          </p:cNvPr>
          <p:cNvSpPr/>
          <p:nvPr/>
        </p:nvSpPr>
        <p:spPr>
          <a:xfrm>
            <a:off x="2838714" y="3207754"/>
            <a:ext cx="365125" cy="104507"/>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IOREF</a:t>
            </a:r>
          </a:p>
        </p:txBody>
      </p:sp>
      <p:sp>
        <p:nvSpPr>
          <p:cNvPr id="124" name="Rectangle 123">
            <a:extLst>
              <a:ext uri="{FF2B5EF4-FFF2-40B4-BE49-F238E27FC236}">
                <a16:creationId xmlns:a16="http://schemas.microsoft.com/office/drawing/2014/main" id="{A97C7492-1C5F-F745-7F5A-C363D193C32F}"/>
              </a:ext>
            </a:extLst>
          </p:cNvPr>
          <p:cNvSpPr/>
          <p:nvPr/>
        </p:nvSpPr>
        <p:spPr>
          <a:xfrm>
            <a:off x="2838714" y="3097706"/>
            <a:ext cx="365125" cy="10450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NC</a:t>
            </a:r>
          </a:p>
        </p:txBody>
      </p:sp>
      <p:cxnSp>
        <p:nvCxnSpPr>
          <p:cNvPr id="127" name="Straight Connector 126">
            <a:extLst>
              <a:ext uri="{FF2B5EF4-FFF2-40B4-BE49-F238E27FC236}">
                <a16:creationId xmlns:a16="http://schemas.microsoft.com/office/drawing/2014/main" id="{9E4F71CB-AA37-683B-FF38-9582D3E65315}"/>
              </a:ext>
            </a:extLst>
          </p:cNvPr>
          <p:cNvCxnSpPr>
            <a:cxnSpLocks/>
          </p:cNvCxnSpPr>
          <p:nvPr/>
        </p:nvCxnSpPr>
        <p:spPr>
          <a:xfrm flipV="1">
            <a:off x="3201758" y="3813368"/>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2796CFE5-F6DE-C574-6D95-1B294629C9F8}"/>
              </a:ext>
            </a:extLst>
          </p:cNvPr>
          <p:cNvCxnSpPr>
            <a:cxnSpLocks/>
          </p:cNvCxnSpPr>
          <p:nvPr/>
        </p:nvCxnSpPr>
        <p:spPr>
          <a:xfrm flipV="1">
            <a:off x="3201758" y="3920302"/>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647355A3-6888-8DFA-4BB4-8AB1AEF8F95F}"/>
              </a:ext>
            </a:extLst>
          </p:cNvPr>
          <p:cNvCxnSpPr>
            <a:cxnSpLocks/>
          </p:cNvCxnSpPr>
          <p:nvPr/>
        </p:nvCxnSpPr>
        <p:spPr>
          <a:xfrm flipV="1">
            <a:off x="3201758" y="3592933"/>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2AE203AF-78BB-471E-8A69-75684410D881}"/>
              </a:ext>
            </a:extLst>
          </p:cNvPr>
          <p:cNvCxnSpPr>
            <a:cxnSpLocks/>
          </p:cNvCxnSpPr>
          <p:nvPr/>
        </p:nvCxnSpPr>
        <p:spPr>
          <a:xfrm flipV="1">
            <a:off x="3201758" y="3699867"/>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7E90D094-05A6-A633-AD1D-B00D9F83BD1E}"/>
              </a:ext>
            </a:extLst>
          </p:cNvPr>
          <p:cNvCxnSpPr>
            <a:cxnSpLocks/>
          </p:cNvCxnSpPr>
          <p:nvPr/>
        </p:nvCxnSpPr>
        <p:spPr>
          <a:xfrm flipV="1">
            <a:off x="3201758" y="3373185"/>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C4DBB65E-9B60-CBE7-699B-9BFDF0702659}"/>
              </a:ext>
            </a:extLst>
          </p:cNvPr>
          <p:cNvCxnSpPr>
            <a:cxnSpLocks/>
          </p:cNvCxnSpPr>
          <p:nvPr/>
        </p:nvCxnSpPr>
        <p:spPr>
          <a:xfrm flipV="1">
            <a:off x="3201758" y="3480119"/>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3A82CA1C-B116-6183-D6A7-19644704C28B}"/>
              </a:ext>
            </a:extLst>
          </p:cNvPr>
          <p:cNvCxnSpPr>
            <a:cxnSpLocks/>
          </p:cNvCxnSpPr>
          <p:nvPr/>
        </p:nvCxnSpPr>
        <p:spPr>
          <a:xfrm flipV="1">
            <a:off x="3201758" y="3152750"/>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5427866B-449F-D11B-8D27-4AA27EAA7127}"/>
              </a:ext>
            </a:extLst>
          </p:cNvPr>
          <p:cNvCxnSpPr>
            <a:cxnSpLocks/>
          </p:cNvCxnSpPr>
          <p:nvPr/>
        </p:nvCxnSpPr>
        <p:spPr>
          <a:xfrm flipV="1">
            <a:off x="3201758" y="3259684"/>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E23CE928-9B26-419D-5BB5-7B51595542A8}"/>
              </a:ext>
            </a:extLst>
          </p:cNvPr>
          <p:cNvCxnSpPr>
            <a:cxnSpLocks/>
          </p:cNvCxnSpPr>
          <p:nvPr/>
        </p:nvCxnSpPr>
        <p:spPr>
          <a:xfrm flipV="1">
            <a:off x="3204137" y="4575372"/>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F9049296-465B-AE32-ABC5-3629A0FD25B2}"/>
              </a:ext>
            </a:extLst>
          </p:cNvPr>
          <p:cNvCxnSpPr>
            <a:cxnSpLocks/>
          </p:cNvCxnSpPr>
          <p:nvPr/>
        </p:nvCxnSpPr>
        <p:spPr>
          <a:xfrm flipV="1">
            <a:off x="3204137" y="4682306"/>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A00805DF-8B89-6A87-2CC1-12459A96B840}"/>
              </a:ext>
            </a:extLst>
          </p:cNvPr>
          <p:cNvCxnSpPr>
            <a:cxnSpLocks/>
          </p:cNvCxnSpPr>
          <p:nvPr/>
        </p:nvCxnSpPr>
        <p:spPr>
          <a:xfrm flipV="1">
            <a:off x="3204137" y="4354937"/>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417A400C-5076-D65D-65D6-4894BA27AAE7}"/>
              </a:ext>
            </a:extLst>
          </p:cNvPr>
          <p:cNvCxnSpPr>
            <a:cxnSpLocks/>
          </p:cNvCxnSpPr>
          <p:nvPr/>
        </p:nvCxnSpPr>
        <p:spPr>
          <a:xfrm flipV="1">
            <a:off x="3204137" y="4461871"/>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E1C4CDD1-6915-79F1-F773-DCBB4BF3C24D}"/>
              </a:ext>
            </a:extLst>
          </p:cNvPr>
          <p:cNvCxnSpPr>
            <a:cxnSpLocks/>
          </p:cNvCxnSpPr>
          <p:nvPr/>
        </p:nvCxnSpPr>
        <p:spPr>
          <a:xfrm flipV="1">
            <a:off x="3204137" y="4135189"/>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83ABE065-EED1-ACA9-2BFF-BFE738E5EE35}"/>
              </a:ext>
            </a:extLst>
          </p:cNvPr>
          <p:cNvCxnSpPr>
            <a:cxnSpLocks/>
          </p:cNvCxnSpPr>
          <p:nvPr/>
        </p:nvCxnSpPr>
        <p:spPr>
          <a:xfrm flipV="1">
            <a:off x="3204137" y="4242123"/>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41" name="Rectangle 140">
            <a:extLst>
              <a:ext uri="{FF2B5EF4-FFF2-40B4-BE49-F238E27FC236}">
                <a16:creationId xmlns:a16="http://schemas.microsoft.com/office/drawing/2014/main" id="{3B493ABA-AFC8-3829-7B1F-CADBB4A935BF}"/>
              </a:ext>
            </a:extLst>
          </p:cNvPr>
          <p:cNvSpPr/>
          <p:nvPr/>
        </p:nvSpPr>
        <p:spPr>
          <a:xfrm>
            <a:off x="2745673" y="4636485"/>
            <a:ext cx="185173" cy="104507"/>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A5</a:t>
            </a:r>
          </a:p>
        </p:txBody>
      </p:sp>
      <p:sp>
        <p:nvSpPr>
          <p:cNvPr id="142" name="Rectangle 141">
            <a:extLst>
              <a:ext uri="{FF2B5EF4-FFF2-40B4-BE49-F238E27FC236}">
                <a16:creationId xmlns:a16="http://schemas.microsoft.com/office/drawing/2014/main" id="{33298BC1-99E5-D740-9DFF-F860DDE37837}"/>
              </a:ext>
            </a:extLst>
          </p:cNvPr>
          <p:cNvSpPr/>
          <p:nvPr/>
        </p:nvSpPr>
        <p:spPr>
          <a:xfrm>
            <a:off x="2745673" y="4526437"/>
            <a:ext cx="185173" cy="104507"/>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A4</a:t>
            </a:r>
          </a:p>
        </p:txBody>
      </p:sp>
      <p:sp>
        <p:nvSpPr>
          <p:cNvPr id="143" name="Rectangle 142">
            <a:extLst>
              <a:ext uri="{FF2B5EF4-FFF2-40B4-BE49-F238E27FC236}">
                <a16:creationId xmlns:a16="http://schemas.microsoft.com/office/drawing/2014/main" id="{FCAF0AAF-C32B-6FAC-7F05-2D5DFB1CCAFE}"/>
              </a:ext>
            </a:extLst>
          </p:cNvPr>
          <p:cNvSpPr/>
          <p:nvPr/>
        </p:nvSpPr>
        <p:spPr>
          <a:xfrm>
            <a:off x="2745673" y="4416050"/>
            <a:ext cx="185173" cy="104507"/>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A3</a:t>
            </a:r>
          </a:p>
        </p:txBody>
      </p:sp>
      <p:sp>
        <p:nvSpPr>
          <p:cNvPr id="144" name="Rectangle 143">
            <a:extLst>
              <a:ext uri="{FF2B5EF4-FFF2-40B4-BE49-F238E27FC236}">
                <a16:creationId xmlns:a16="http://schemas.microsoft.com/office/drawing/2014/main" id="{F9B906C5-188F-C54D-777F-3CDE3DABD527}"/>
              </a:ext>
            </a:extLst>
          </p:cNvPr>
          <p:cNvSpPr/>
          <p:nvPr/>
        </p:nvSpPr>
        <p:spPr>
          <a:xfrm>
            <a:off x="2745673" y="4306002"/>
            <a:ext cx="185173" cy="104507"/>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A2</a:t>
            </a:r>
          </a:p>
        </p:txBody>
      </p:sp>
      <p:sp>
        <p:nvSpPr>
          <p:cNvPr id="145" name="Rectangle 144">
            <a:extLst>
              <a:ext uri="{FF2B5EF4-FFF2-40B4-BE49-F238E27FC236}">
                <a16:creationId xmlns:a16="http://schemas.microsoft.com/office/drawing/2014/main" id="{6B62467F-2E06-C5BC-5D48-DD03918D10E0}"/>
              </a:ext>
            </a:extLst>
          </p:cNvPr>
          <p:cNvSpPr/>
          <p:nvPr/>
        </p:nvSpPr>
        <p:spPr>
          <a:xfrm>
            <a:off x="2745673" y="4196302"/>
            <a:ext cx="185173" cy="104507"/>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A1</a:t>
            </a:r>
          </a:p>
        </p:txBody>
      </p:sp>
      <p:sp>
        <p:nvSpPr>
          <p:cNvPr id="146" name="Rectangle 145">
            <a:extLst>
              <a:ext uri="{FF2B5EF4-FFF2-40B4-BE49-F238E27FC236}">
                <a16:creationId xmlns:a16="http://schemas.microsoft.com/office/drawing/2014/main" id="{2036F5E3-9E4D-1999-3828-21DD84313EE5}"/>
              </a:ext>
            </a:extLst>
          </p:cNvPr>
          <p:cNvSpPr/>
          <p:nvPr/>
        </p:nvSpPr>
        <p:spPr>
          <a:xfrm>
            <a:off x="2745673" y="4086254"/>
            <a:ext cx="185173" cy="104507"/>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A0</a:t>
            </a:r>
          </a:p>
        </p:txBody>
      </p:sp>
      <p:sp>
        <p:nvSpPr>
          <p:cNvPr id="147" name="Rectangle 146">
            <a:extLst>
              <a:ext uri="{FF2B5EF4-FFF2-40B4-BE49-F238E27FC236}">
                <a16:creationId xmlns:a16="http://schemas.microsoft.com/office/drawing/2014/main" id="{96200376-606A-A0AF-9984-AB7B3ABC397C}"/>
              </a:ext>
            </a:extLst>
          </p:cNvPr>
          <p:cNvSpPr/>
          <p:nvPr/>
        </p:nvSpPr>
        <p:spPr>
          <a:xfrm>
            <a:off x="5564177" y="3264313"/>
            <a:ext cx="365125" cy="104507"/>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CIPO</a:t>
            </a:r>
          </a:p>
        </p:txBody>
      </p:sp>
      <p:sp>
        <p:nvSpPr>
          <p:cNvPr id="148" name="Rectangle 147">
            <a:extLst>
              <a:ext uri="{FF2B5EF4-FFF2-40B4-BE49-F238E27FC236}">
                <a16:creationId xmlns:a16="http://schemas.microsoft.com/office/drawing/2014/main" id="{29552903-E347-8B6B-A940-F179B998E3F0}"/>
              </a:ext>
            </a:extLst>
          </p:cNvPr>
          <p:cNvSpPr/>
          <p:nvPr/>
        </p:nvSpPr>
        <p:spPr>
          <a:xfrm>
            <a:off x="5564177" y="3154265"/>
            <a:ext cx="365125" cy="104507"/>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SCK</a:t>
            </a:r>
          </a:p>
        </p:txBody>
      </p:sp>
      <p:sp>
        <p:nvSpPr>
          <p:cNvPr id="149" name="Rectangle 148">
            <a:extLst>
              <a:ext uri="{FF2B5EF4-FFF2-40B4-BE49-F238E27FC236}">
                <a16:creationId xmlns:a16="http://schemas.microsoft.com/office/drawing/2014/main" id="{DD1DA1ED-2C99-1D5E-3CDE-779E966ECB9E}"/>
              </a:ext>
            </a:extLst>
          </p:cNvPr>
          <p:cNvSpPr/>
          <p:nvPr/>
        </p:nvSpPr>
        <p:spPr>
          <a:xfrm>
            <a:off x="5564177" y="3486321"/>
            <a:ext cx="365125" cy="104507"/>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SS</a:t>
            </a:r>
          </a:p>
        </p:txBody>
      </p:sp>
      <p:sp>
        <p:nvSpPr>
          <p:cNvPr id="150" name="Rectangle 149">
            <a:extLst>
              <a:ext uri="{FF2B5EF4-FFF2-40B4-BE49-F238E27FC236}">
                <a16:creationId xmlns:a16="http://schemas.microsoft.com/office/drawing/2014/main" id="{CAAD02AB-044A-22BF-1493-B705A91F0DC7}"/>
              </a:ext>
            </a:extLst>
          </p:cNvPr>
          <p:cNvSpPr/>
          <p:nvPr/>
        </p:nvSpPr>
        <p:spPr>
          <a:xfrm>
            <a:off x="5564177" y="3376273"/>
            <a:ext cx="365125" cy="104507"/>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COPI</a:t>
            </a:r>
          </a:p>
        </p:txBody>
      </p:sp>
      <p:sp>
        <p:nvSpPr>
          <p:cNvPr id="151" name="TextBox 150">
            <a:extLst>
              <a:ext uri="{FF2B5EF4-FFF2-40B4-BE49-F238E27FC236}">
                <a16:creationId xmlns:a16="http://schemas.microsoft.com/office/drawing/2014/main" id="{B06A5FCB-C985-73B8-7B86-0EF78FC46A9F}"/>
              </a:ext>
            </a:extLst>
          </p:cNvPr>
          <p:cNvSpPr txBox="1"/>
          <p:nvPr/>
        </p:nvSpPr>
        <p:spPr>
          <a:xfrm>
            <a:off x="5974557" y="3299986"/>
            <a:ext cx="483394" cy="16619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dirty="0">
                <a:solidFill>
                  <a:schemeClr val="tx2"/>
                </a:solidFill>
              </a:rPr>
              <a:t>SPI</a:t>
            </a:r>
            <a:endParaRPr lang="en-US" sz="1200" kern="1200" dirty="0">
              <a:solidFill>
                <a:schemeClr val="tx2"/>
              </a:solidFill>
              <a:latin typeface="+mn-lt"/>
              <a:ea typeface="+mn-ea"/>
              <a:cs typeface="+mn-cs"/>
            </a:endParaRPr>
          </a:p>
        </p:txBody>
      </p:sp>
      <p:sp>
        <p:nvSpPr>
          <p:cNvPr id="156" name="Rectangle 155">
            <a:extLst>
              <a:ext uri="{FF2B5EF4-FFF2-40B4-BE49-F238E27FC236}">
                <a16:creationId xmlns:a16="http://schemas.microsoft.com/office/drawing/2014/main" id="{4B6AD198-8BAD-9446-7AFA-73D866E591B8}"/>
              </a:ext>
            </a:extLst>
          </p:cNvPr>
          <p:cNvSpPr/>
          <p:nvPr/>
        </p:nvSpPr>
        <p:spPr>
          <a:xfrm>
            <a:off x="2367687" y="4635009"/>
            <a:ext cx="365125" cy="104507"/>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SCL</a:t>
            </a:r>
          </a:p>
        </p:txBody>
      </p:sp>
      <p:sp>
        <p:nvSpPr>
          <p:cNvPr id="157" name="Rectangle 156">
            <a:extLst>
              <a:ext uri="{FF2B5EF4-FFF2-40B4-BE49-F238E27FC236}">
                <a16:creationId xmlns:a16="http://schemas.microsoft.com/office/drawing/2014/main" id="{8CECE055-B576-4D13-3613-F8DFF7760F87}"/>
              </a:ext>
            </a:extLst>
          </p:cNvPr>
          <p:cNvSpPr/>
          <p:nvPr/>
        </p:nvSpPr>
        <p:spPr>
          <a:xfrm>
            <a:off x="2367687" y="4524961"/>
            <a:ext cx="365125" cy="104507"/>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SDA</a:t>
            </a:r>
          </a:p>
        </p:txBody>
      </p:sp>
      <p:sp>
        <p:nvSpPr>
          <p:cNvPr id="158" name="TextBox 157">
            <a:extLst>
              <a:ext uri="{FF2B5EF4-FFF2-40B4-BE49-F238E27FC236}">
                <a16:creationId xmlns:a16="http://schemas.microsoft.com/office/drawing/2014/main" id="{0C4F18A1-2C4D-40AE-C2B8-196CA3214383}"/>
              </a:ext>
            </a:extLst>
          </p:cNvPr>
          <p:cNvSpPr txBox="1"/>
          <p:nvPr/>
        </p:nvSpPr>
        <p:spPr>
          <a:xfrm>
            <a:off x="1836233" y="4558063"/>
            <a:ext cx="483394" cy="166199"/>
          </a:xfrm>
          <a:prstGeom prst="rect">
            <a:avLst/>
          </a:prstGeom>
          <a:noFill/>
        </p:spPr>
        <p:txBody>
          <a:bodyPr wrap="square" lIns="0" tIns="0" rIns="0" bIns="0" rtlCol="0">
            <a:spAutoFit/>
          </a:bodyPr>
          <a:lstStyle/>
          <a:p>
            <a:pPr marL="0" indent="0" algn="r" defTabSz="914400" rtl="0" eaLnBrk="1" latinLnBrk="0" hangingPunct="1">
              <a:lnSpc>
                <a:spcPct val="90000"/>
              </a:lnSpc>
              <a:spcBef>
                <a:spcPts val="0"/>
              </a:spcBef>
              <a:spcAft>
                <a:spcPts val="600"/>
              </a:spcAft>
              <a:buFont typeface="Arial" panose="020B0604020202020204" pitchFamily="34" charset="0"/>
              <a:buNone/>
            </a:pPr>
            <a:r>
              <a:rPr lang="en-US" sz="1200" dirty="0">
                <a:solidFill>
                  <a:schemeClr val="tx2"/>
                </a:solidFill>
              </a:rPr>
              <a:t>I2C-Alt</a:t>
            </a:r>
            <a:endParaRPr lang="en-US" sz="1200" kern="1200" dirty="0">
              <a:solidFill>
                <a:schemeClr val="tx2"/>
              </a:solidFill>
              <a:latin typeface="+mn-lt"/>
              <a:ea typeface="+mn-ea"/>
              <a:cs typeface="+mn-cs"/>
            </a:endParaRPr>
          </a:p>
        </p:txBody>
      </p:sp>
      <p:sp>
        <p:nvSpPr>
          <p:cNvPr id="159" name="Rectangle 158">
            <a:extLst>
              <a:ext uri="{FF2B5EF4-FFF2-40B4-BE49-F238E27FC236}">
                <a16:creationId xmlns:a16="http://schemas.microsoft.com/office/drawing/2014/main" id="{6016605C-F56A-F325-C020-DA00EA316922}"/>
              </a:ext>
            </a:extLst>
          </p:cNvPr>
          <p:cNvSpPr/>
          <p:nvPr/>
        </p:nvSpPr>
        <p:spPr>
          <a:xfrm>
            <a:off x="2124075" y="2600423"/>
            <a:ext cx="821531" cy="129212"/>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Analog</a:t>
            </a:r>
          </a:p>
        </p:txBody>
      </p:sp>
      <p:sp>
        <p:nvSpPr>
          <p:cNvPr id="160" name="Rectangle 159">
            <a:extLst>
              <a:ext uri="{FF2B5EF4-FFF2-40B4-BE49-F238E27FC236}">
                <a16:creationId xmlns:a16="http://schemas.microsoft.com/office/drawing/2014/main" id="{5DA5C1D3-BD25-244E-E647-ED5E4A27248B}"/>
              </a:ext>
            </a:extLst>
          </p:cNvPr>
          <p:cNvSpPr/>
          <p:nvPr/>
        </p:nvSpPr>
        <p:spPr>
          <a:xfrm>
            <a:off x="2124075" y="2458543"/>
            <a:ext cx="821531" cy="12921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Digital</a:t>
            </a:r>
          </a:p>
        </p:txBody>
      </p:sp>
      <p:sp>
        <p:nvSpPr>
          <p:cNvPr id="161" name="Rectangle 160">
            <a:extLst>
              <a:ext uri="{FF2B5EF4-FFF2-40B4-BE49-F238E27FC236}">
                <a16:creationId xmlns:a16="http://schemas.microsoft.com/office/drawing/2014/main" id="{B63866DB-25DF-8C2A-B181-D888012B2D64}"/>
              </a:ext>
            </a:extLst>
          </p:cNvPr>
          <p:cNvSpPr/>
          <p:nvPr/>
        </p:nvSpPr>
        <p:spPr>
          <a:xfrm>
            <a:off x="2124071" y="2743297"/>
            <a:ext cx="821531" cy="129212"/>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Communication</a:t>
            </a:r>
          </a:p>
        </p:txBody>
      </p:sp>
    </p:spTree>
    <p:extLst>
      <p:ext uri="{BB962C8B-B14F-4D97-AF65-F5344CB8AC3E}">
        <p14:creationId xmlns:p14="http://schemas.microsoft.com/office/powerpoint/2010/main" val="10017291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C70444-14E9-4412-920E-BE212187115D}"/>
              </a:ext>
            </a:extLst>
          </p:cNvPr>
          <p:cNvSpPr>
            <a:spLocks noGrp="1"/>
          </p:cNvSpPr>
          <p:nvPr>
            <p:ph type="title"/>
          </p:nvPr>
        </p:nvSpPr>
        <p:spPr/>
        <p:txBody>
          <a:bodyPr/>
          <a:lstStyle/>
          <a:p>
            <a:r>
              <a:rPr lang="en-US" sz="3200"/>
              <a:t>IoT Workshop Example - Structure</a:t>
            </a:r>
            <a:endParaRPr lang="en-GB" sz="3200"/>
          </a:p>
        </p:txBody>
      </p:sp>
      <p:sp>
        <p:nvSpPr>
          <p:cNvPr id="7" name="Text Placeholder 6">
            <a:extLst>
              <a:ext uri="{FF2B5EF4-FFF2-40B4-BE49-F238E27FC236}">
                <a16:creationId xmlns:a16="http://schemas.microsoft.com/office/drawing/2014/main" id="{B990FECA-AC6C-BF5C-3709-1986769FAAAC}"/>
              </a:ext>
            </a:extLst>
          </p:cNvPr>
          <p:cNvSpPr>
            <a:spLocks noGrp="1"/>
          </p:cNvSpPr>
          <p:nvPr>
            <p:ph type="body" sz="quarter" idx="13"/>
          </p:nvPr>
        </p:nvSpPr>
        <p:spPr/>
        <p:txBody>
          <a:bodyPr/>
          <a:lstStyle/>
          <a:p>
            <a:r>
              <a:rPr lang="en-US"/>
              <a:t>Reference Application Framework: map many applications to many boards</a:t>
            </a:r>
          </a:p>
        </p:txBody>
      </p:sp>
      <p:sp>
        <p:nvSpPr>
          <p:cNvPr id="6" name="Rectangle 5">
            <a:extLst>
              <a:ext uri="{FF2B5EF4-FFF2-40B4-BE49-F238E27FC236}">
                <a16:creationId xmlns:a16="http://schemas.microsoft.com/office/drawing/2014/main" id="{5B91937D-F19D-B446-238D-9B3F5079E5AE}"/>
              </a:ext>
            </a:extLst>
          </p:cNvPr>
          <p:cNvSpPr/>
          <p:nvPr/>
        </p:nvSpPr>
        <p:spPr>
          <a:xfrm>
            <a:off x="1332623" y="2373671"/>
            <a:ext cx="5639673" cy="473559"/>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Reference Application</a:t>
            </a:r>
            <a:br>
              <a:rPr lang="en-US" sz="1400" dirty="0"/>
            </a:br>
            <a:r>
              <a:rPr lang="en-US" sz="1400" dirty="0"/>
              <a:t>(*.</a:t>
            </a:r>
            <a:r>
              <a:rPr lang="en-US" sz="1400" dirty="0" err="1"/>
              <a:t>cproject.yml</a:t>
            </a:r>
            <a:r>
              <a:rPr lang="en-US" sz="1400" dirty="0"/>
              <a:t>)</a:t>
            </a:r>
          </a:p>
        </p:txBody>
      </p:sp>
      <p:sp>
        <p:nvSpPr>
          <p:cNvPr id="8" name="Rectangle 7">
            <a:extLst>
              <a:ext uri="{FF2B5EF4-FFF2-40B4-BE49-F238E27FC236}">
                <a16:creationId xmlns:a16="http://schemas.microsoft.com/office/drawing/2014/main" id="{766B0585-F98B-6B33-3F69-3561A6AAB479}"/>
              </a:ext>
            </a:extLst>
          </p:cNvPr>
          <p:cNvSpPr/>
          <p:nvPr/>
        </p:nvSpPr>
        <p:spPr>
          <a:xfrm rot="16200000">
            <a:off x="5969398" y="3616112"/>
            <a:ext cx="2724807" cy="26418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 PSA Interface</a:t>
            </a:r>
          </a:p>
        </p:txBody>
      </p:sp>
      <p:sp>
        <p:nvSpPr>
          <p:cNvPr id="11" name="Rectangle 10">
            <a:extLst>
              <a:ext uri="{FF2B5EF4-FFF2-40B4-BE49-F238E27FC236}">
                <a16:creationId xmlns:a16="http://schemas.microsoft.com/office/drawing/2014/main" id="{D635B518-621D-69AE-09B7-61BA9EBE0C2C}"/>
              </a:ext>
            </a:extLst>
          </p:cNvPr>
          <p:cNvSpPr/>
          <p:nvPr/>
        </p:nvSpPr>
        <p:spPr>
          <a:xfrm>
            <a:off x="1332623" y="4637050"/>
            <a:ext cx="2799306" cy="473558"/>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Layer Type: Board</a:t>
            </a:r>
            <a:br>
              <a:rPr lang="en-US" sz="1400" dirty="0"/>
            </a:br>
            <a:r>
              <a:rPr lang="en-US" sz="1200" dirty="0"/>
              <a:t>(&lt;board-name&gt;.</a:t>
            </a:r>
            <a:r>
              <a:rPr lang="en-US" sz="1200" dirty="0" err="1"/>
              <a:t>clayer.yml</a:t>
            </a:r>
            <a:r>
              <a:rPr lang="en-US" sz="1200" dirty="0"/>
              <a:t>)</a:t>
            </a:r>
          </a:p>
        </p:txBody>
      </p:sp>
      <p:sp>
        <p:nvSpPr>
          <p:cNvPr id="22" name="Rectangle 21">
            <a:extLst>
              <a:ext uri="{FF2B5EF4-FFF2-40B4-BE49-F238E27FC236}">
                <a16:creationId xmlns:a16="http://schemas.microsoft.com/office/drawing/2014/main" id="{0288E664-AE4E-8D7F-1ACA-9FB48F183C42}"/>
              </a:ext>
            </a:extLst>
          </p:cNvPr>
          <p:cNvSpPr/>
          <p:nvPr/>
        </p:nvSpPr>
        <p:spPr>
          <a:xfrm rot="16200000">
            <a:off x="6668690" y="3442021"/>
            <a:ext cx="2736936" cy="60023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 Security Firmware </a:t>
            </a:r>
          </a:p>
        </p:txBody>
      </p:sp>
      <p:sp>
        <p:nvSpPr>
          <p:cNvPr id="3" name="Rectangle 2">
            <a:extLst>
              <a:ext uri="{FF2B5EF4-FFF2-40B4-BE49-F238E27FC236}">
                <a16:creationId xmlns:a16="http://schemas.microsoft.com/office/drawing/2014/main" id="{824DA793-7727-3BEF-BCD6-9613B532868A}"/>
              </a:ext>
            </a:extLst>
          </p:cNvPr>
          <p:cNvSpPr/>
          <p:nvPr/>
        </p:nvSpPr>
        <p:spPr>
          <a:xfrm>
            <a:off x="1332624" y="3429000"/>
            <a:ext cx="1776040" cy="653684"/>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Layer Type: Socket</a:t>
            </a:r>
            <a:br>
              <a:rPr lang="en-US" sz="1400" dirty="0"/>
            </a:br>
            <a:r>
              <a:rPr lang="en-US" sz="1400" dirty="0"/>
              <a:t>Network Connectivity</a:t>
            </a:r>
            <a:endParaRPr lang="en-US" sz="1200" dirty="0"/>
          </a:p>
        </p:txBody>
      </p:sp>
      <p:sp>
        <p:nvSpPr>
          <p:cNvPr id="4" name="Rectangle 3">
            <a:extLst>
              <a:ext uri="{FF2B5EF4-FFF2-40B4-BE49-F238E27FC236}">
                <a16:creationId xmlns:a16="http://schemas.microsoft.com/office/drawing/2014/main" id="{3D09EB5A-9FF8-9C03-3E56-2B15AF16267F}"/>
              </a:ext>
            </a:extLst>
          </p:cNvPr>
          <p:cNvSpPr/>
          <p:nvPr/>
        </p:nvSpPr>
        <p:spPr>
          <a:xfrm>
            <a:off x="1332623" y="4377150"/>
            <a:ext cx="2799306" cy="26418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 CMSIS-Driver API</a:t>
            </a:r>
          </a:p>
        </p:txBody>
      </p:sp>
      <p:sp>
        <p:nvSpPr>
          <p:cNvPr id="5" name="Rectangle 4">
            <a:extLst>
              <a:ext uri="{FF2B5EF4-FFF2-40B4-BE49-F238E27FC236}">
                <a16:creationId xmlns:a16="http://schemas.microsoft.com/office/drawing/2014/main" id="{4FC34F42-F15B-DAE4-B3B8-20556915FAD8}"/>
              </a:ext>
            </a:extLst>
          </p:cNvPr>
          <p:cNvSpPr/>
          <p:nvPr/>
        </p:nvSpPr>
        <p:spPr>
          <a:xfrm>
            <a:off x="1332624" y="3164817"/>
            <a:ext cx="1776040" cy="26418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 IoT Socket API</a:t>
            </a:r>
          </a:p>
        </p:txBody>
      </p:sp>
      <p:cxnSp>
        <p:nvCxnSpPr>
          <p:cNvPr id="13" name="Straight Connector 12">
            <a:extLst>
              <a:ext uri="{FF2B5EF4-FFF2-40B4-BE49-F238E27FC236}">
                <a16:creationId xmlns:a16="http://schemas.microsoft.com/office/drawing/2014/main" id="{74DAB65A-9642-D8DA-B478-69F8EB26F680}"/>
              </a:ext>
            </a:extLst>
          </p:cNvPr>
          <p:cNvCxnSpPr>
            <a:cxnSpLocks/>
          </p:cNvCxnSpPr>
          <p:nvPr/>
        </p:nvCxnSpPr>
        <p:spPr>
          <a:xfrm>
            <a:off x="7589373" y="2373671"/>
            <a:ext cx="0" cy="2736935"/>
          </a:xfrm>
          <a:prstGeom prst="line">
            <a:avLst/>
          </a:prstGeom>
          <a:ln w="38100">
            <a:prstDash val="sysDash"/>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9F5E5A3B-7539-9B55-9C6A-4891B6EE15D3}"/>
              </a:ext>
            </a:extLst>
          </p:cNvPr>
          <p:cNvSpPr/>
          <p:nvPr/>
        </p:nvSpPr>
        <p:spPr>
          <a:xfrm>
            <a:off x="4299517" y="4637050"/>
            <a:ext cx="2685310" cy="473558"/>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Layer Type: Shield</a:t>
            </a:r>
            <a:br>
              <a:rPr lang="en-US" sz="1400" dirty="0"/>
            </a:br>
            <a:r>
              <a:rPr lang="en-US" sz="1200" dirty="0"/>
              <a:t>(&lt;shield-name&gt;.</a:t>
            </a:r>
            <a:r>
              <a:rPr lang="en-US" sz="1200" dirty="0" err="1"/>
              <a:t>clayer.yml</a:t>
            </a:r>
            <a:r>
              <a:rPr lang="en-US" sz="1200" dirty="0"/>
              <a:t>)</a:t>
            </a:r>
          </a:p>
        </p:txBody>
      </p:sp>
      <p:sp>
        <p:nvSpPr>
          <p:cNvPr id="19" name="Rectangle 18">
            <a:extLst>
              <a:ext uri="{FF2B5EF4-FFF2-40B4-BE49-F238E27FC236}">
                <a16:creationId xmlns:a16="http://schemas.microsoft.com/office/drawing/2014/main" id="{1B42125C-DD62-A635-44F1-5F7CDA2D1A1C}"/>
              </a:ext>
            </a:extLst>
          </p:cNvPr>
          <p:cNvSpPr/>
          <p:nvPr/>
        </p:nvSpPr>
        <p:spPr>
          <a:xfrm>
            <a:off x="4299514" y="4375384"/>
            <a:ext cx="2685310" cy="264184"/>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Shield-specific API</a:t>
            </a:r>
            <a:endParaRPr lang="en-US" sz="1200" dirty="0"/>
          </a:p>
        </p:txBody>
      </p:sp>
      <p:sp>
        <p:nvSpPr>
          <p:cNvPr id="14" name="Rectangle 13">
            <a:extLst>
              <a:ext uri="{FF2B5EF4-FFF2-40B4-BE49-F238E27FC236}">
                <a16:creationId xmlns:a16="http://schemas.microsoft.com/office/drawing/2014/main" id="{19E5BD84-2F57-B771-7D02-9688D2F7B717}"/>
              </a:ext>
            </a:extLst>
          </p:cNvPr>
          <p:cNvSpPr/>
          <p:nvPr/>
        </p:nvSpPr>
        <p:spPr>
          <a:xfrm>
            <a:off x="3265687" y="3429000"/>
            <a:ext cx="1776040" cy="653684"/>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Layer Type: RTOS</a:t>
            </a:r>
            <a:br>
              <a:rPr lang="en-US" sz="1400" dirty="0"/>
            </a:br>
            <a:r>
              <a:rPr lang="en-US" sz="1400" dirty="0" err="1"/>
              <a:t>RTOS</a:t>
            </a:r>
            <a:r>
              <a:rPr lang="en-US" sz="1400" dirty="0"/>
              <a:t> Functionality</a:t>
            </a:r>
            <a:endParaRPr lang="en-US" sz="1200" dirty="0"/>
          </a:p>
        </p:txBody>
      </p:sp>
      <p:sp>
        <p:nvSpPr>
          <p:cNvPr id="15" name="Rectangle 14">
            <a:extLst>
              <a:ext uri="{FF2B5EF4-FFF2-40B4-BE49-F238E27FC236}">
                <a16:creationId xmlns:a16="http://schemas.microsoft.com/office/drawing/2014/main" id="{AEE9D348-E1B0-D4A3-E37B-DC09E9433C4A}"/>
              </a:ext>
            </a:extLst>
          </p:cNvPr>
          <p:cNvSpPr/>
          <p:nvPr/>
        </p:nvSpPr>
        <p:spPr>
          <a:xfrm>
            <a:off x="3265687" y="3164817"/>
            <a:ext cx="1776040" cy="26418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 CMSIS-RTOS2 API</a:t>
            </a:r>
          </a:p>
        </p:txBody>
      </p:sp>
      <p:sp>
        <p:nvSpPr>
          <p:cNvPr id="21" name="Rectangle 20">
            <a:extLst>
              <a:ext uri="{FF2B5EF4-FFF2-40B4-BE49-F238E27FC236}">
                <a16:creationId xmlns:a16="http://schemas.microsoft.com/office/drawing/2014/main" id="{BC50AE92-E425-3B8A-C506-E6AFAE3AC37E}"/>
              </a:ext>
            </a:extLst>
          </p:cNvPr>
          <p:cNvSpPr/>
          <p:nvPr/>
        </p:nvSpPr>
        <p:spPr>
          <a:xfrm>
            <a:off x="5189393" y="3429000"/>
            <a:ext cx="1776040" cy="653684"/>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Layer Type: Stream</a:t>
            </a:r>
            <a:br>
              <a:rPr lang="en-US" sz="1400" dirty="0"/>
            </a:br>
            <a:r>
              <a:rPr lang="en-US" sz="1400" dirty="0"/>
              <a:t>Sensor Middleware</a:t>
            </a:r>
            <a:endParaRPr lang="en-US" sz="1200" dirty="0"/>
          </a:p>
        </p:txBody>
      </p:sp>
      <p:sp>
        <p:nvSpPr>
          <p:cNvPr id="23" name="Rectangle 22">
            <a:extLst>
              <a:ext uri="{FF2B5EF4-FFF2-40B4-BE49-F238E27FC236}">
                <a16:creationId xmlns:a16="http://schemas.microsoft.com/office/drawing/2014/main" id="{75B934F7-9B69-3C72-EBA1-58F3174ED732}"/>
              </a:ext>
            </a:extLst>
          </p:cNvPr>
          <p:cNvSpPr/>
          <p:nvPr/>
        </p:nvSpPr>
        <p:spPr>
          <a:xfrm>
            <a:off x="5189393" y="3164817"/>
            <a:ext cx="1776040" cy="26418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 Data Stream API</a:t>
            </a:r>
          </a:p>
        </p:txBody>
      </p:sp>
      <p:sp>
        <p:nvSpPr>
          <p:cNvPr id="25" name="TextBox 24">
            <a:extLst>
              <a:ext uri="{FF2B5EF4-FFF2-40B4-BE49-F238E27FC236}">
                <a16:creationId xmlns:a16="http://schemas.microsoft.com/office/drawing/2014/main" id="{E5747A7F-1BA3-4D07-CE7D-A6CA0B407E20}"/>
              </a:ext>
            </a:extLst>
          </p:cNvPr>
          <p:cNvSpPr txBox="1"/>
          <p:nvPr/>
        </p:nvSpPr>
        <p:spPr>
          <a:xfrm rot="16200000">
            <a:off x="6997558" y="3734208"/>
            <a:ext cx="1196238" cy="166199"/>
          </a:xfrm>
          <a:prstGeom prst="rect">
            <a:avLst/>
          </a:prstGeom>
          <a:solidFill>
            <a:schemeClr val="bg1"/>
          </a:solidFill>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dirty="0">
                <a:solidFill>
                  <a:schemeClr val="tx2"/>
                </a:solidFill>
                <a:latin typeface="+mn-lt"/>
                <a:ea typeface="+mn-ea"/>
                <a:cs typeface="+mn-cs"/>
              </a:rPr>
              <a:t>Security Boundary</a:t>
            </a:r>
          </a:p>
        </p:txBody>
      </p:sp>
    </p:spTree>
    <p:extLst>
      <p:ext uri="{BB962C8B-B14F-4D97-AF65-F5344CB8AC3E}">
        <p14:creationId xmlns:p14="http://schemas.microsoft.com/office/powerpoint/2010/main" val="2246791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9C697F-706D-2BF8-7A64-9EAC012489F7}"/>
              </a:ext>
            </a:extLst>
          </p:cNvPr>
          <p:cNvSpPr>
            <a:spLocks noGrp="1"/>
          </p:cNvSpPr>
          <p:nvPr>
            <p:ph type="title"/>
          </p:nvPr>
        </p:nvSpPr>
        <p:spPr/>
        <p:txBody>
          <a:bodyPr/>
          <a:lstStyle/>
          <a:p>
            <a:r>
              <a:rPr lang="en-US" dirty="0"/>
              <a:t>Roadmap H1’2023 – CMSIS-Toolbox 2.0</a:t>
            </a:r>
          </a:p>
        </p:txBody>
      </p:sp>
      <p:sp>
        <p:nvSpPr>
          <p:cNvPr id="3" name="Text Placeholder 2">
            <a:extLst>
              <a:ext uri="{FF2B5EF4-FFF2-40B4-BE49-F238E27FC236}">
                <a16:creationId xmlns:a16="http://schemas.microsoft.com/office/drawing/2014/main" id="{052B6CC1-9386-18A8-7FC9-9AE0369261CB}"/>
              </a:ext>
            </a:extLst>
          </p:cNvPr>
          <p:cNvSpPr>
            <a:spLocks noGrp="1"/>
          </p:cNvSpPr>
          <p:nvPr>
            <p:ph type="body" sz="quarter" idx="13"/>
          </p:nvPr>
        </p:nvSpPr>
        <p:spPr/>
        <p:txBody>
          <a:bodyPr/>
          <a:lstStyle/>
          <a:p>
            <a:endParaRPr lang="en-US"/>
          </a:p>
        </p:txBody>
      </p:sp>
      <p:sp>
        <p:nvSpPr>
          <p:cNvPr id="4" name="Content Placeholder 3">
            <a:extLst>
              <a:ext uri="{FF2B5EF4-FFF2-40B4-BE49-F238E27FC236}">
                <a16:creationId xmlns:a16="http://schemas.microsoft.com/office/drawing/2014/main" id="{5FD07831-6602-44DC-7B4A-846C7DA456BA}"/>
              </a:ext>
            </a:extLst>
          </p:cNvPr>
          <p:cNvSpPr>
            <a:spLocks noGrp="1"/>
          </p:cNvSpPr>
          <p:nvPr>
            <p:ph idx="1"/>
          </p:nvPr>
        </p:nvSpPr>
        <p:spPr/>
        <p:txBody>
          <a:bodyPr/>
          <a:lstStyle/>
          <a:p>
            <a:r>
              <a:rPr lang="en-US" sz="2000" dirty="0"/>
              <a:t>Review proposals and agree on implementation timeline (until 15. Feb 2023)</a:t>
            </a:r>
          </a:p>
          <a:p>
            <a:r>
              <a:rPr lang="en-US" sz="2000" dirty="0"/>
              <a:t>Identify missing features for integration into VS Code</a:t>
            </a:r>
          </a:p>
          <a:p>
            <a:r>
              <a:rPr lang="en-US" sz="2000" dirty="0"/>
              <a:t>Work on Installer that (a) is stand-along for Linux, (b) installs CMSIS-Toolbox to VS Code</a:t>
            </a:r>
          </a:p>
          <a:p>
            <a:r>
              <a:rPr lang="en-US" sz="2000" dirty="0"/>
              <a:t>Define an overall multi-project workflow that starts from </a:t>
            </a:r>
            <a:r>
              <a:rPr lang="en-US" sz="2000" dirty="0">
                <a:solidFill>
                  <a:schemeClr val="bg2">
                    <a:lumMod val="25000"/>
                  </a:schemeClr>
                </a:solidFill>
                <a:latin typeface="Calibri"/>
              </a:rPr>
              <a:t>*.</a:t>
            </a:r>
            <a:r>
              <a:rPr lang="en-US" sz="2000" dirty="0" err="1">
                <a:solidFill>
                  <a:schemeClr val="bg2">
                    <a:lumMod val="25000"/>
                  </a:schemeClr>
                </a:solidFill>
                <a:latin typeface="Calibri"/>
              </a:rPr>
              <a:t>cbuild-idx.yml</a:t>
            </a:r>
            <a:r>
              <a:rPr lang="en-US" sz="2000" dirty="0">
                <a:solidFill>
                  <a:schemeClr val="bg2">
                    <a:lumMod val="25000"/>
                  </a:schemeClr>
                </a:solidFill>
                <a:latin typeface="Calibri"/>
              </a:rPr>
              <a:t> (as </a:t>
            </a:r>
            <a:r>
              <a:rPr lang="en-US" sz="2000" dirty="0" err="1">
                <a:solidFill>
                  <a:schemeClr val="bg2">
                    <a:lumMod val="25000"/>
                  </a:schemeClr>
                </a:solidFill>
                <a:latin typeface="Calibri"/>
              </a:rPr>
              <a:t>cbuild</a:t>
            </a:r>
            <a:r>
              <a:rPr lang="en-US" sz="2000" dirty="0">
                <a:solidFill>
                  <a:schemeClr val="bg2">
                    <a:lumMod val="25000"/>
                  </a:schemeClr>
                </a:solidFill>
                <a:latin typeface="Calibri"/>
              </a:rPr>
              <a:t> input file)</a:t>
            </a:r>
            <a:endParaRPr lang="en-US" sz="2000" dirty="0"/>
          </a:p>
          <a:p>
            <a:r>
              <a:rPr lang="en-US" sz="2000" dirty="0"/>
              <a:t>Complete Generator Workflow</a:t>
            </a:r>
          </a:p>
          <a:p>
            <a:r>
              <a:rPr lang="en-US" sz="2000" dirty="0"/>
              <a:t>Implement Gaps:</a:t>
            </a:r>
          </a:p>
          <a:p>
            <a:pPr lvl="1"/>
            <a:r>
              <a:rPr lang="en-US" sz="1800" dirty="0" err="1"/>
              <a:t>csolution</a:t>
            </a:r>
            <a:r>
              <a:rPr lang="en-US" sz="1800" dirty="0"/>
              <a:t> list config </a:t>
            </a:r>
            <a:r>
              <a:rPr lang="en-US" sz="1800" dirty="0">
                <a:hlinkClick r:id="rId2"/>
              </a:rPr>
              <a:t>#142</a:t>
            </a:r>
            <a:r>
              <a:rPr lang="en-US" sz="1800" dirty="0"/>
              <a:t>, </a:t>
            </a:r>
          </a:p>
          <a:p>
            <a:pPr marL="414655" lvl="1" indent="0">
              <a:buNone/>
            </a:pPr>
            <a:endParaRPr lang="en-US" dirty="0"/>
          </a:p>
          <a:p>
            <a:pPr marL="414655" lvl="1" indent="0">
              <a:buNone/>
            </a:pPr>
            <a:endParaRPr lang="en-US" dirty="0"/>
          </a:p>
          <a:p>
            <a:pPr marL="0" indent="0">
              <a:buNone/>
            </a:pPr>
            <a:r>
              <a:rPr lang="en-US" dirty="0"/>
              <a:t>Out of scope (</a:t>
            </a:r>
            <a:r>
              <a:rPr lang="en-US" dirty="0" err="1"/>
              <a:t>todo</a:t>
            </a:r>
            <a:r>
              <a:rPr lang="en-US" dirty="0"/>
              <a:t> later in 2023)</a:t>
            </a:r>
          </a:p>
          <a:p>
            <a:r>
              <a:rPr lang="en-US" sz="2000" dirty="0"/>
              <a:t>CMSIS-Zone integration and resource management proposal</a:t>
            </a:r>
          </a:p>
          <a:p>
            <a:r>
              <a:rPr lang="en-US" sz="2000" dirty="0"/>
              <a:t>Command for batch delete </a:t>
            </a:r>
            <a:r>
              <a:rPr lang="en-US" sz="2000" dirty="0">
                <a:hlinkClick r:id="rId3"/>
              </a:rPr>
              <a:t>#143</a:t>
            </a:r>
            <a:endParaRPr lang="en-US" sz="2000" dirty="0"/>
          </a:p>
          <a:p>
            <a:endParaRPr lang="en-US" dirty="0"/>
          </a:p>
        </p:txBody>
      </p:sp>
    </p:spTree>
    <p:extLst>
      <p:ext uri="{BB962C8B-B14F-4D97-AF65-F5344CB8AC3E}">
        <p14:creationId xmlns:p14="http://schemas.microsoft.com/office/powerpoint/2010/main" val="9310325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5487FEAB-7D2D-4E65-8BF8-9C55DAECCD8A}"/>
              </a:ext>
            </a:extLst>
          </p:cNvPr>
          <p:cNvSpPr/>
          <p:nvPr/>
        </p:nvSpPr>
        <p:spPr>
          <a:xfrm>
            <a:off x="2114292" y="1821293"/>
            <a:ext cx="1786690" cy="2412504"/>
          </a:xfrm>
          <a:prstGeom prst="rect">
            <a:avLst/>
          </a:prstGeom>
          <a:solidFill>
            <a:schemeClr val="accent3">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4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Software Application</a:t>
            </a:r>
          </a:p>
        </p:txBody>
      </p:sp>
      <p:sp>
        <p:nvSpPr>
          <p:cNvPr id="21" name="Rectangle 20">
            <a:extLst>
              <a:ext uri="{FF2B5EF4-FFF2-40B4-BE49-F238E27FC236}">
                <a16:creationId xmlns:a16="http://schemas.microsoft.com/office/drawing/2014/main" id="{0F8F6D10-7E91-4D68-8F46-4EF0F023AF1B}"/>
              </a:ext>
            </a:extLst>
          </p:cNvPr>
          <p:cNvSpPr/>
          <p:nvPr/>
        </p:nvSpPr>
        <p:spPr>
          <a:xfrm>
            <a:off x="4189273" y="2873349"/>
            <a:ext cx="1551974" cy="1358041"/>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4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Software Packs</a:t>
            </a:r>
          </a:p>
        </p:txBody>
      </p:sp>
      <p:sp>
        <p:nvSpPr>
          <p:cNvPr id="6" name="Flowchart: Document 5">
            <a:extLst>
              <a:ext uri="{FF2B5EF4-FFF2-40B4-BE49-F238E27FC236}">
                <a16:creationId xmlns:a16="http://schemas.microsoft.com/office/drawing/2014/main" id="{05CB531E-7400-4A1A-9853-81AF2D7E5608}"/>
              </a:ext>
            </a:extLst>
          </p:cNvPr>
          <p:cNvSpPr/>
          <p:nvPr/>
        </p:nvSpPr>
        <p:spPr>
          <a:xfrm>
            <a:off x="2307202" y="2125440"/>
            <a:ext cx="1333416" cy="760435"/>
          </a:xfrm>
          <a:prstGeom prst="flowChartDocument">
            <a:avLst/>
          </a:prstGeom>
          <a:solidFill>
            <a:schemeClr val="bg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csolution.yml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Target and Build</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Parameters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7" name="Flowchart: Multidocument 6">
            <a:extLst>
              <a:ext uri="{FF2B5EF4-FFF2-40B4-BE49-F238E27FC236}">
                <a16:creationId xmlns:a16="http://schemas.microsoft.com/office/drawing/2014/main" id="{0FCC1B91-99A1-4E45-AE23-2D8F8B8DFEBE}"/>
              </a:ext>
            </a:extLst>
          </p:cNvPr>
          <p:cNvSpPr/>
          <p:nvPr/>
        </p:nvSpPr>
        <p:spPr>
          <a:xfrm>
            <a:off x="2278322" y="3105955"/>
            <a:ext cx="1449805" cy="1010653"/>
          </a:xfrm>
          <a:prstGeom prst="flowChartMultidocument">
            <a:avLst/>
          </a:prstGeom>
          <a:solidFill>
            <a:schemeClr val="bg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cproject.yml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lang="en-US" sz="1000" dirty="0">
                <a:solidFill>
                  <a:schemeClr val="bg2">
                    <a:lumMod val="25000"/>
                  </a:schemeClr>
                </a:solidFill>
                <a:latin typeface="Calibri"/>
              </a:rPr>
              <a:t>source files and </a:t>
            </a:r>
            <a:br>
              <a:rPr lang="en-US" sz="1000" dirty="0">
                <a:solidFill>
                  <a:schemeClr val="bg2">
                    <a:lumMod val="25000"/>
                  </a:schemeClr>
                </a:solidFill>
                <a:latin typeface="Calibri"/>
              </a:rPr>
            </a:br>
            <a:r>
              <a:rPr lang="en-US" sz="1000" dirty="0">
                <a:solidFill>
                  <a:schemeClr val="bg2">
                    <a:lumMod val="25000"/>
                  </a:schemeClr>
                </a:solidFill>
                <a:latin typeface="Calibri"/>
              </a:rPr>
              <a:t>SW components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14" name="Straight Arrow Connector 13">
            <a:extLst>
              <a:ext uri="{FF2B5EF4-FFF2-40B4-BE49-F238E27FC236}">
                <a16:creationId xmlns:a16="http://schemas.microsoft.com/office/drawing/2014/main" id="{0CA20441-F3C2-440A-892E-1359E8990DC5}"/>
              </a:ext>
            </a:extLst>
          </p:cNvPr>
          <p:cNvCxnSpPr>
            <a:cxnSpLocks/>
          </p:cNvCxnSpPr>
          <p:nvPr/>
        </p:nvCxnSpPr>
        <p:spPr>
          <a:xfrm>
            <a:off x="2968620" y="2829234"/>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8119DA75-D395-4806-9923-A60C1658B62A}"/>
              </a:ext>
            </a:extLst>
          </p:cNvPr>
          <p:cNvSpPr/>
          <p:nvPr/>
        </p:nvSpPr>
        <p:spPr>
          <a:xfrm>
            <a:off x="4178926" y="1821293"/>
            <a:ext cx="1540042" cy="805318"/>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a:solidFill>
                  <a:srgbClr val="FFFFFF"/>
                </a:solidFill>
                <a:latin typeface="Calibri"/>
              </a:rPr>
              <a:t>c</a:t>
            </a:r>
            <a:r>
              <a:rPr kumimoji="0" lang="en-US" sz="1800" b="1" i="0" u="none" strike="noStrike" kern="1200" cap="none" spc="0" normalizeH="0" baseline="0" noProof="0" dirty="0">
                <a:ln>
                  <a:noFill/>
                </a:ln>
                <a:solidFill>
                  <a:srgbClr val="FFFFFF"/>
                </a:solidFill>
                <a:effectLst/>
                <a:uLnTx/>
                <a:uFillTx/>
                <a:latin typeface="Calibri"/>
                <a:ea typeface="+mn-ea"/>
                <a:cs typeface="+mn-cs"/>
              </a:rPr>
              <a:t>solution</a:t>
            </a:r>
            <a:br>
              <a:rPr kumimoji="0" lang="en-US" sz="1800" b="1" i="0" u="none" strike="noStrike" kern="1200" cap="none" spc="0" normalizeH="0" baseline="0" noProof="0" dirty="0">
                <a:ln>
                  <a:noFill/>
                </a:ln>
                <a:solidFill>
                  <a:srgbClr val="FFFFFF"/>
                </a:solidFill>
                <a:effectLst/>
                <a:uLnTx/>
                <a:uFillTx/>
                <a:latin typeface="Calibri"/>
                <a:ea typeface="+mn-ea"/>
                <a:cs typeface="+mn-cs"/>
              </a:rPr>
            </a:br>
            <a:r>
              <a:rPr lang="en-US" sz="1200" dirty="0">
                <a:solidFill>
                  <a:srgbClr val="FFFFFF"/>
                </a:solidFill>
                <a:latin typeface="Calibri"/>
              </a:rPr>
              <a:t>Project Manager</a:t>
            </a:r>
            <a:endParaRPr kumimoji="0" lang="en-GB" sz="1200" b="0" i="0" u="none" strike="noStrike" kern="1200" cap="none" spc="0" normalizeH="0" baseline="0" noProof="0" dirty="0">
              <a:ln>
                <a:noFill/>
              </a:ln>
              <a:solidFill>
                <a:srgbClr val="FFFFFF"/>
              </a:solidFill>
              <a:effectLst/>
              <a:uLnTx/>
              <a:uFillTx/>
              <a:latin typeface="Calibri"/>
              <a:ea typeface="+mn-ea"/>
              <a:cs typeface="+mn-cs"/>
            </a:endParaRPr>
          </a:p>
        </p:txBody>
      </p:sp>
      <p:sp>
        <p:nvSpPr>
          <p:cNvPr id="32" name="Arrow: Right 31">
            <a:extLst>
              <a:ext uri="{FF2B5EF4-FFF2-40B4-BE49-F238E27FC236}">
                <a16:creationId xmlns:a16="http://schemas.microsoft.com/office/drawing/2014/main" id="{8DCE06D2-5B11-472B-8D45-3B327EA1669E}"/>
              </a:ext>
            </a:extLst>
          </p:cNvPr>
          <p:cNvSpPr/>
          <p:nvPr/>
        </p:nvSpPr>
        <p:spPr>
          <a:xfrm>
            <a:off x="3897417" y="2125440"/>
            <a:ext cx="270221"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49" name="Flowchart: Multidocument 48">
            <a:extLst>
              <a:ext uri="{FF2B5EF4-FFF2-40B4-BE49-F238E27FC236}">
                <a16:creationId xmlns:a16="http://schemas.microsoft.com/office/drawing/2014/main" id="{94F6C09C-110C-7C2E-9C31-5970D150646B}"/>
              </a:ext>
            </a:extLst>
          </p:cNvPr>
          <p:cNvSpPr/>
          <p:nvPr/>
        </p:nvSpPr>
        <p:spPr>
          <a:xfrm>
            <a:off x="4294967" y="3240909"/>
            <a:ext cx="1309094" cy="859961"/>
          </a:xfrm>
          <a:prstGeom prst="flowChartMultidocument">
            <a:avLst/>
          </a:prstGeom>
          <a:solidFill>
            <a:schemeClr val="bg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defTabSz="914400" rtl="0" eaLnBrk="0" fontAlgn="base" latinLnBrk="0" hangingPunct="0">
              <a:lnSpc>
                <a:spcPct val="100000"/>
              </a:lnSpc>
              <a:spcBef>
                <a:spcPct val="0"/>
              </a:spcBef>
              <a:spcAft>
                <a:spcPct val="0"/>
              </a:spcAft>
              <a:buClrTx/>
              <a:buSzTx/>
              <a:tabLst/>
              <a:defRPr/>
            </a:pPr>
            <a:r>
              <a:rPr lang="en-US" sz="1000" dirty="0">
                <a:solidFill>
                  <a:schemeClr val="bg2">
                    <a:lumMod val="25000"/>
                  </a:schemeClr>
                </a:solidFill>
                <a:latin typeface="Calibri"/>
              </a:rPr>
              <a:t>Device/Processor</a:t>
            </a:r>
            <a:br>
              <a:rPr lang="en-US" sz="1000" dirty="0">
                <a:solidFill>
                  <a:schemeClr val="bg2">
                    <a:lumMod val="25000"/>
                  </a:schemeClr>
                </a:solidFill>
                <a:latin typeface="Calibri"/>
              </a:rPr>
            </a:br>
            <a:r>
              <a:rPr lang="en-US" sz="1000" dirty="0">
                <a:solidFill>
                  <a:schemeClr val="bg2">
                    <a:lumMod val="25000"/>
                  </a:schemeClr>
                </a:solidFill>
                <a:latin typeface="Calibri"/>
              </a:rPr>
              <a:t>Information</a:t>
            </a:r>
          </a:p>
          <a:p>
            <a:pPr marL="0" marR="0" lvl="0" indent="0" defTabSz="914400" rtl="0" eaLnBrk="0" fontAlgn="base" latinLnBrk="0" hangingPunct="0">
              <a:lnSpc>
                <a:spcPct val="100000"/>
              </a:lnSpc>
              <a:spcBef>
                <a:spcPct val="0"/>
              </a:spcBef>
              <a:spcAft>
                <a:spcPct val="0"/>
              </a:spcAft>
              <a:buClrTx/>
              <a:buSzTx/>
              <a:buFontTx/>
              <a:buNone/>
              <a:tabLst/>
              <a:defRPr/>
            </a:pPr>
            <a:r>
              <a:rPr lang="en-US" sz="1000" dirty="0">
                <a:solidFill>
                  <a:schemeClr val="bg2">
                    <a:lumMod val="25000"/>
                  </a:schemeClr>
                </a:solidFill>
                <a:latin typeface="Calibri"/>
              </a:rPr>
              <a:t>Software Building</a:t>
            </a:r>
            <a:br>
              <a:rPr lang="en-US" sz="1000" dirty="0">
                <a:solidFill>
                  <a:schemeClr val="bg2">
                    <a:lumMod val="25000"/>
                  </a:schemeClr>
                </a:solidFill>
                <a:latin typeface="Calibri"/>
              </a:rPr>
            </a:br>
            <a:r>
              <a:rPr lang="en-US" sz="1000" dirty="0">
                <a:solidFill>
                  <a:schemeClr val="bg2">
                    <a:lumMod val="25000"/>
                  </a:schemeClr>
                </a:solidFill>
                <a:latin typeface="Calibri"/>
              </a:rPr>
              <a:t>Blocks</a:t>
            </a:r>
          </a:p>
        </p:txBody>
      </p:sp>
      <p:sp>
        <p:nvSpPr>
          <p:cNvPr id="51" name="Arrow: Right 50">
            <a:extLst>
              <a:ext uri="{FF2B5EF4-FFF2-40B4-BE49-F238E27FC236}">
                <a16:creationId xmlns:a16="http://schemas.microsoft.com/office/drawing/2014/main" id="{8374547F-BFF4-AFF4-F6FF-B40CC60806A6}"/>
              </a:ext>
            </a:extLst>
          </p:cNvPr>
          <p:cNvSpPr/>
          <p:nvPr/>
        </p:nvSpPr>
        <p:spPr>
          <a:xfrm rot="16200000">
            <a:off x="4841813" y="2647791"/>
            <a:ext cx="246896"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Tree>
    <p:extLst>
      <p:ext uri="{BB962C8B-B14F-4D97-AF65-F5344CB8AC3E}">
        <p14:creationId xmlns:p14="http://schemas.microsoft.com/office/powerpoint/2010/main" val="12114062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9937895-70CA-4DED-93E9-B63DFB5625EF}"/>
              </a:ext>
            </a:extLst>
          </p:cNvPr>
          <p:cNvSpPr/>
          <p:nvPr/>
        </p:nvSpPr>
        <p:spPr>
          <a:xfrm>
            <a:off x="479425" y="5364855"/>
            <a:ext cx="11020657" cy="862659"/>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Down Arrow 26">
            <a:extLst>
              <a:ext uri="{FF2B5EF4-FFF2-40B4-BE49-F238E27FC236}">
                <a16:creationId xmlns:a16="http://schemas.microsoft.com/office/drawing/2014/main" id="{DB37F426-3778-4E0F-814C-4181F9B81BFC}"/>
              </a:ext>
            </a:extLst>
          </p:cNvPr>
          <p:cNvSpPr/>
          <p:nvPr/>
        </p:nvSpPr>
        <p:spPr>
          <a:xfrm>
            <a:off x="1248363" y="2990245"/>
            <a:ext cx="510729" cy="2463428"/>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70" name="Rectangle 69">
            <a:extLst>
              <a:ext uri="{FF2B5EF4-FFF2-40B4-BE49-F238E27FC236}">
                <a16:creationId xmlns:a16="http://schemas.microsoft.com/office/drawing/2014/main" id="{81FDFE44-E848-4BDE-B5F6-9264A0D50477}"/>
              </a:ext>
            </a:extLst>
          </p:cNvPr>
          <p:cNvSpPr/>
          <p:nvPr/>
        </p:nvSpPr>
        <p:spPr>
          <a:xfrm>
            <a:off x="1276280" y="1595311"/>
            <a:ext cx="1615871" cy="620170"/>
          </a:xfrm>
          <a:custGeom>
            <a:avLst/>
            <a:gdLst>
              <a:gd name="connsiteX0" fmla="*/ 0 w 3676919"/>
              <a:gd name="connsiteY0" fmla="*/ 0 h 1547767"/>
              <a:gd name="connsiteX1" fmla="*/ 3676919 w 3676919"/>
              <a:gd name="connsiteY1" fmla="*/ 0 h 1547767"/>
              <a:gd name="connsiteX2" fmla="*/ 3676919 w 3676919"/>
              <a:gd name="connsiteY2" fmla="*/ 1547767 h 1547767"/>
              <a:gd name="connsiteX3" fmla="*/ 0 w 3676919"/>
              <a:gd name="connsiteY3" fmla="*/ 1547767 h 1547767"/>
              <a:gd name="connsiteX4" fmla="*/ 0 w 3676919"/>
              <a:gd name="connsiteY4" fmla="*/ 0 h 1547767"/>
              <a:gd name="connsiteX0" fmla="*/ 0 w 3676919"/>
              <a:gd name="connsiteY0" fmla="*/ 0 h 1547767"/>
              <a:gd name="connsiteX1" fmla="*/ 3676919 w 3676919"/>
              <a:gd name="connsiteY1" fmla="*/ 0 h 1547767"/>
              <a:gd name="connsiteX2" fmla="*/ 3676919 w 3676919"/>
              <a:gd name="connsiteY2" fmla="*/ 1534888 h 1547767"/>
              <a:gd name="connsiteX3" fmla="*/ 0 w 3676919"/>
              <a:gd name="connsiteY3" fmla="*/ 1547767 h 1547767"/>
              <a:gd name="connsiteX4" fmla="*/ 0 w 3676919"/>
              <a:gd name="connsiteY4" fmla="*/ 0 h 1547767"/>
              <a:gd name="connsiteX0" fmla="*/ 0 w 4552682"/>
              <a:gd name="connsiteY0" fmla="*/ 0 h 1547767"/>
              <a:gd name="connsiteX1" fmla="*/ 3676919 w 4552682"/>
              <a:gd name="connsiteY1" fmla="*/ 0 h 1547767"/>
              <a:gd name="connsiteX2" fmla="*/ 3676919 w 4552682"/>
              <a:gd name="connsiteY2" fmla="*/ 1534888 h 1547767"/>
              <a:gd name="connsiteX3" fmla="*/ 0 w 4552682"/>
              <a:gd name="connsiteY3" fmla="*/ 1547767 h 1547767"/>
              <a:gd name="connsiteX4" fmla="*/ 0 w 4552682"/>
              <a:gd name="connsiteY4" fmla="*/ 0 h 1547767"/>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5711780 w 5724659"/>
              <a:gd name="connsiteY3" fmla="*/ 697761 h 1560646"/>
              <a:gd name="connsiteX4" fmla="*/ 0 w 5724659"/>
              <a:gd name="connsiteY4" fmla="*/ 1560646 h 1560646"/>
              <a:gd name="connsiteX5" fmla="*/ 0 w 5724659"/>
              <a:gd name="connsiteY5" fmla="*/ 12879 h 1560646"/>
              <a:gd name="connsiteX0" fmla="*/ 0 w 5724659"/>
              <a:gd name="connsiteY0" fmla="*/ 12879 h 1573524"/>
              <a:gd name="connsiteX1" fmla="*/ 5724659 w 5724659"/>
              <a:gd name="connsiteY1" fmla="*/ 0 h 1573524"/>
              <a:gd name="connsiteX2" fmla="*/ 3676919 w 5724659"/>
              <a:gd name="connsiteY2" fmla="*/ 1547767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5673144 w 5724659"/>
              <a:gd name="connsiteY3" fmla="*/ 704201 h 1573524"/>
              <a:gd name="connsiteX4" fmla="*/ 3528811 w 5724659"/>
              <a:gd name="connsiteY4" fmla="*/ 1573524 h 1573524"/>
              <a:gd name="connsiteX5" fmla="*/ 0 w 5724659"/>
              <a:gd name="connsiteY5" fmla="*/ 1560646 h 1573524"/>
              <a:gd name="connsiteX6" fmla="*/ 0 w 5724659"/>
              <a:gd name="connsiteY6"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612524 w 5724659"/>
              <a:gd name="connsiteY3" fmla="*/ 948900 h 1573524"/>
              <a:gd name="connsiteX4" fmla="*/ 3528811 w 5724659"/>
              <a:gd name="connsiteY4" fmla="*/ 1573524 h 1573524"/>
              <a:gd name="connsiteX5" fmla="*/ 0 w 5724659"/>
              <a:gd name="connsiteY5" fmla="*/ 1560646 h 1573524"/>
              <a:gd name="connsiteX6" fmla="*/ 0 w 5724659"/>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612524 w 6607105"/>
              <a:gd name="connsiteY3" fmla="*/ 948900 h 1573524"/>
              <a:gd name="connsiteX4" fmla="*/ 3528811 w 6607105"/>
              <a:gd name="connsiteY4" fmla="*/ 1573524 h 1573524"/>
              <a:gd name="connsiteX5" fmla="*/ 0 w 6607105"/>
              <a:gd name="connsiteY5" fmla="*/ 1560646 h 1573524"/>
              <a:gd name="connsiteX6" fmla="*/ 0 w 6607105"/>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593205 w 6607105"/>
              <a:gd name="connsiteY3" fmla="*/ 672004 h 1573524"/>
              <a:gd name="connsiteX4" fmla="*/ 3528811 w 6607105"/>
              <a:gd name="connsiteY4" fmla="*/ 1573524 h 1573524"/>
              <a:gd name="connsiteX5" fmla="*/ 0 w 6607105"/>
              <a:gd name="connsiteY5" fmla="*/ 1560646 h 1573524"/>
              <a:gd name="connsiteX6" fmla="*/ 0 w 6607105"/>
              <a:gd name="connsiteY6" fmla="*/ 12879 h 1573524"/>
              <a:gd name="connsiteX0" fmla="*/ 0 w 5724659"/>
              <a:gd name="connsiteY0" fmla="*/ 12879 h 1573524"/>
              <a:gd name="connsiteX1" fmla="*/ 5724659 w 5724659"/>
              <a:gd name="connsiteY1" fmla="*/ 0 h 1573524"/>
              <a:gd name="connsiteX2" fmla="*/ 5698903 w 5724659"/>
              <a:gd name="connsiteY2" fmla="*/ 652685 h 1573524"/>
              <a:gd name="connsiteX3" fmla="*/ 3593205 w 5724659"/>
              <a:gd name="connsiteY3" fmla="*/ 672004 h 1573524"/>
              <a:gd name="connsiteX4" fmla="*/ 3528811 w 5724659"/>
              <a:gd name="connsiteY4" fmla="*/ 1573524 h 1573524"/>
              <a:gd name="connsiteX5" fmla="*/ 0 w 5724659"/>
              <a:gd name="connsiteY5" fmla="*/ 1560646 h 1573524"/>
              <a:gd name="connsiteX6" fmla="*/ 0 w 5724659"/>
              <a:gd name="connsiteY6" fmla="*/ 12879 h 1573524"/>
              <a:gd name="connsiteX0" fmla="*/ 0 w 5698903"/>
              <a:gd name="connsiteY0" fmla="*/ 19318 h 1579963"/>
              <a:gd name="connsiteX1" fmla="*/ 5692462 w 5698903"/>
              <a:gd name="connsiteY1" fmla="*/ 0 h 1579963"/>
              <a:gd name="connsiteX2" fmla="*/ 5698903 w 5698903"/>
              <a:gd name="connsiteY2" fmla="*/ 659124 h 1579963"/>
              <a:gd name="connsiteX3" fmla="*/ 3593205 w 5698903"/>
              <a:gd name="connsiteY3" fmla="*/ 678443 h 1579963"/>
              <a:gd name="connsiteX4" fmla="*/ 3528811 w 5698903"/>
              <a:gd name="connsiteY4" fmla="*/ 1579963 h 1579963"/>
              <a:gd name="connsiteX5" fmla="*/ 0 w 5698903"/>
              <a:gd name="connsiteY5" fmla="*/ 1567085 h 1579963"/>
              <a:gd name="connsiteX6" fmla="*/ 0 w 5698903"/>
              <a:gd name="connsiteY6" fmla="*/ 19318 h 1579963"/>
              <a:gd name="connsiteX0" fmla="*/ 0 w 5698903"/>
              <a:gd name="connsiteY0" fmla="*/ 19318 h 1592842"/>
              <a:gd name="connsiteX1" fmla="*/ 5692462 w 5698903"/>
              <a:gd name="connsiteY1" fmla="*/ 0 h 1592842"/>
              <a:gd name="connsiteX2" fmla="*/ 5698903 w 5698903"/>
              <a:gd name="connsiteY2" fmla="*/ 659124 h 1592842"/>
              <a:gd name="connsiteX3" fmla="*/ 3593205 w 5698903"/>
              <a:gd name="connsiteY3" fmla="*/ 678443 h 1592842"/>
              <a:gd name="connsiteX4" fmla="*/ 3631842 w 5698903"/>
              <a:gd name="connsiteY4" fmla="*/ 1592842 h 1592842"/>
              <a:gd name="connsiteX5" fmla="*/ 0 w 5698903"/>
              <a:gd name="connsiteY5" fmla="*/ 1567085 h 1592842"/>
              <a:gd name="connsiteX6" fmla="*/ 0 w 5698903"/>
              <a:gd name="connsiteY6" fmla="*/ 19318 h 1592842"/>
              <a:gd name="connsiteX0" fmla="*/ 0 w 5698903"/>
              <a:gd name="connsiteY0" fmla="*/ 19318 h 1592842"/>
              <a:gd name="connsiteX1" fmla="*/ 5692462 w 5698903"/>
              <a:gd name="connsiteY1" fmla="*/ 0 h 1592842"/>
              <a:gd name="connsiteX2" fmla="*/ 5698903 w 5698903"/>
              <a:gd name="connsiteY2" fmla="*/ 659124 h 1592842"/>
              <a:gd name="connsiteX3" fmla="*/ 3631842 w 5698903"/>
              <a:gd name="connsiteY3" fmla="*/ 672004 h 1592842"/>
              <a:gd name="connsiteX4" fmla="*/ 3631842 w 5698903"/>
              <a:gd name="connsiteY4" fmla="*/ 1592842 h 1592842"/>
              <a:gd name="connsiteX5" fmla="*/ 0 w 5698903"/>
              <a:gd name="connsiteY5" fmla="*/ 1567085 h 1592842"/>
              <a:gd name="connsiteX6" fmla="*/ 0 w 5698903"/>
              <a:gd name="connsiteY6" fmla="*/ 19318 h 1592842"/>
              <a:gd name="connsiteX0" fmla="*/ 0 w 5705343"/>
              <a:gd name="connsiteY0" fmla="*/ 0 h 1689434"/>
              <a:gd name="connsiteX1" fmla="*/ 5698902 w 5705343"/>
              <a:gd name="connsiteY1" fmla="*/ 96592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92193"/>
              <a:gd name="connsiteY0" fmla="*/ 0 h 1689434"/>
              <a:gd name="connsiteX1" fmla="*/ 5685771 w 5792193"/>
              <a:gd name="connsiteY1" fmla="*/ 19366 h 1689434"/>
              <a:gd name="connsiteX2" fmla="*/ 3710007 w 5792193"/>
              <a:gd name="connsiteY2" fmla="*/ 762205 h 1689434"/>
              <a:gd name="connsiteX3" fmla="*/ 3703487 w 5792193"/>
              <a:gd name="connsiteY3" fmla="*/ 1689434 h 1689434"/>
              <a:gd name="connsiteX4" fmla="*/ 6440 w 5792193"/>
              <a:gd name="connsiteY4" fmla="*/ 1663677 h 1689434"/>
              <a:gd name="connsiteX5" fmla="*/ 0 w 5792193"/>
              <a:gd name="connsiteY5" fmla="*/ 0 h 1689434"/>
              <a:gd name="connsiteX0" fmla="*/ 0 w 3710007"/>
              <a:gd name="connsiteY0" fmla="*/ 0 h 1689434"/>
              <a:gd name="connsiteX1" fmla="*/ 3710007 w 3710007"/>
              <a:gd name="connsiteY1" fmla="*/ 762205 h 1689434"/>
              <a:gd name="connsiteX2" fmla="*/ 3703487 w 3710007"/>
              <a:gd name="connsiteY2" fmla="*/ 1689434 h 1689434"/>
              <a:gd name="connsiteX3" fmla="*/ 6440 w 3710007"/>
              <a:gd name="connsiteY3" fmla="*/ 1663677 h 1689434"/>
              <a:gd name="connsiteX4" fmla="*/ 0 w 3710007"/>
              <a:gd name="connsiteY4" fmla="*/ 0 h 1689434"/>
              <a:gd name="connsiteX0" fmla="*/ 0 w 3703773"/>
              <a:gd name="connsiteY0" fmla="*/ 0 h 1689434"/>
              <a:gd name="connsiteX1" fmla="*/ 3696876 w 3703773"/>
              <a:gd name="connsiteY1" fmla="*/ 25633 h 1689434"/>
              <a:gd name="connsiteX2" fmla="*/ 3703487 w 3703773"/>
              <a:gd name="connsiteY2" fmla="*/ 1689434 h 1689434"/>
              <a:gd name="connsiteX3" fmla="*/ 6440 w 3703773"/>
              <a:gd name="connsiteY3" fmla="*/ 1663677 h 1689434"/>
              <a:gd name="connsiteX4" fmla="*/ 0 w 3703773"/>
              <a:gd name="connsiteY4" fmla="*/ 0 h 16894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03773" h="1689434">
                <a:moveTo>
                  <a:pt x="0" y="0"/>
                </a:moveTo>
                <a:lnTo>
                  <a:pt x="3696876" y="25633"/>
                </a:lnTo>
                <a:cubicBezTo>
                  <a:pt x="3694703" y="334709"/>
                  <a:pt x="3705660" y="1380358"/>
                  <a:pt x="3703487" y="1689434"/>
                </a:cubicBezTo>
                <a:lnTo>
                  <a:pt x="6440" y="1663677"/>
                </a:lnTo>
                <a:cubicBezTo>
                  <a:pt x="4293" y="1109118"/>
                  <a:pt x="2147" y="554559"/>
                  <a:pt x="0" y="0"/>
                </a:cubicBezTo>
                <a:close/>
              </a:path>
            </a:pathLst>
          </a:custGeom>
          <a:solidFill>
            <a:schemeClr val="accent2">
              <a:lumMod val="10000"/>
              <a:lumOff val="90000"/>
              <a:alpha val="80000"/>
            </a:schemeClr>
          </a:solidFill>
          <a:ln w="28575" cap="flat" cmpd="sng" algn="ctr">
            <a:solidFill>
              <a:schemeClr val="tx1"/>
            </a:solidFill>
            <a:prstDash val="dash"/>
          </a:ln>
          <a:effectLst/>
        </p:spPr>
        <p:txBody>
          <a:bodyPr lIns="91396" tIns="45699" rIns="91396" bIns="45699" rtlCol="0" anchor="t"/>
          <a:lstStyle/>
          <a:p>
            <a:pPr defTabSz="456936" eaLnBrk="1" fontAlgn="auto" hangingPunct="1">
              <a:spcBef>
                <a:spcPts val="0"/>
              </a:spcBef>
              <a:spcAft>
                <a:spcPts val="0"/>
              </a:spcAft>
              <a:defRPr/>
            </a:pPr>
            <a:r>
              <a:rPr lang="en-US" sz="1400" kern="0" dirty="0">
                <a:solidFill>
                  <a:schemeClr val="accent2"/>
                </a:solidFill>
                <a:latin typeface="+mn-lt"/>
              </a:rPr>
              <a:t>User Application Code</a:t>
            </a:r>
            <a:endParaRPr lang="en-GB" sz="1400" kern="0" dirty="0">
              <a:solidFill>
                <a:schemeClr val="accent2"/>
              </a:solidFill>
              <a:latin typeface="+mn-lt"/>
            </a:endParaRPr>
          </a:p>
        </p:txBody>
      </p:sp>
      <p:sp>
        <p:nvSpPr>
          <p:cNvPr id="21" name="Rectangle 20">
            <a:extLst>
              <a:ext uri="{FF2B5EF4-FFF2-40B4-BE49-F238E27FC236}">
                <a16:creationId xmlns:a16="http://schemas.microsoft.com/office/drawing/2014/main" id="{55D6DD88-1FD7-4BA4-AB28-44E626DD2497}"/>
              </a:ext>
            </a:extLst>
          </p:cNvPr>
          <p:cNvSpPr/>
          <p:nvPr/>
        </p:nvSpPr>
        <p:spPr>
          <a:xfrm>
            <a:off x="481863" y="3326660"/>
            <a:ext cx="2642046" cy="653663"/>
          </a:xfrm>
          <a:prstGeom prst="rect">
            <a:avLst/>
          </a:prstGeom>
          <a:solidFill>
            <a:schemeClr val="accent1">
              <a:lumMod val="40000"/>
              <a:lumOff val="6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600" kern="0">
                <a:solidFill>
                  <a:srgbClr val="000000"/>
                </a:solidFill>
                <a:latin typeface="+mn-lt"/>
              </a:rPr>
              <a:t>Virtual</a:t>
            </a:r>
            <a:br>
              <a:rPr lang="en-US" sz="1600" kern="0">
                <a:solidFill>
                  <a:srgbClr val="000000"/>
                </a:solidFill>
                <a:latin typeface="+mn-lt"/>
              </a:rPr>
            </a:br>
            <a:r>
              <a:rPr lang="en-US" sz="1600" kern="0">
                <a:solidFill>
                  <a:srgbClr val="000000"/>
                </a:solidFill>
                <a:latin typeface="+mn-lt"/>
              </a:rPr>
              <a:t>Layer</a:t>
            </a:r>
            <a:endParaRPr lang="en-GB" sz="1600" kern="0">
              <a:solidFill>
                <a:srgbClr val="000000"/>
              </a:solidFill>
              <a:latin typeface="+mn-lt"/>
            </a:endParaRPr>
          </a:p>
        </p:txBody>
      </p:sp>
      <p:sp>
        <p:nvSpPr>
          <p:cNvPr id="30" name="Down Arrow 26">
            <a:extLst>
              <a:ext uri="{FF2B5EF4-FFF2-40B4-BE49-F238E27FC236}">
                <a16:creationId xmlns:a16="http://schemas.microsoft.com/office/drawing/2014/main" id="{D6981AE9-5DF4-413F-9F55-F18CBA15AB85}"/>
              </a:ext>
            </a:extLst>
          </p:cNvPr>
          <p:cNvSpPr/>
          <p:nvPr/>
        </p:nvSpPr>
        <p:spPr>
          <a:xfrm flipV="1">
            <a:off x="2344931" y="3837796"/>
            <a:ext cx="550606" cy="804054"/>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66" name="Rectangle 65">
            <a:extLst>
              <a:ext uri="{FF2B5EF4-FFF2-40B4-BE49-F238E27FC236}">
                <a16:creationId xmlns:a16="http://schemas.microsoft.com/office/drawing/2014/main" id="{EBCA1D57-A748-4DD4-B0B9-FB9281C35702}"/>
              </a:ext>
            </a:extLst>
          </p:cNvPr>
          <p:cNvSpPr/>
          <p:nvPr/>
        </p:nvSpPr>
        <p:spPr>
          <a:xfrm>
            <a:off x="1277377" y="2362078"/>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IoT/ML Software Platform</a:t>
            </a:r>
          </a:p>
        </p:txBody>
      </p:sp>
      <p:sp>
        <p:nvSpPr>
          <p:cNvPr id="29" name="Rectangle 28">
            <a:extLst>
              <a:ext uri="{FF2B5EF4-FFF2-40B4-BE49-F238E27FC236}">
                <a16:creationId xmlns:a16="http://schemas.microsoft.com/office/drawing/2014/main" id="{F3B3B581-DD8B-4457-9CC6-E5B89F229FE9}"/>
              </a:ext>
            </a:extLst>
          </p:cNvPr>
          <p:cNvSpPr/>
          <p:nvPr/>
        </p:nvSpPr>
        <p:spPr>
          <a:xfrm>
            <a:off x="987442" y="5450454"/>
            <a:ext cx="1060086" cy="299356"/>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Event Log file</a:t>
            </a:r>
            <a:endParaRPr lang="en-US" sz="1400" kern="0">
              <a:solidFill>
                <a:srgbClr val="FFFFFF"/>
              </a:solidFill>
              <a:latin typeface="+mn-lt"/>
            </a:endParaRPr>
          </a:p>
        </p:txBody>
      </p:sp>
      <p:sp>
        <p:nvSpPr>
          <p:cNvPr id="35" name="Down Arrow 26">
            <a:extLst>
              <a:ext uri="{FF2B5EF4-FFF2-40B4-BE49-F238E27FC236}">
                <a16:creationId xmlns:a16="http://schemas.microsoft.com/office/drawing/2014/main" id="{22E10B83-F9E9-4ADC-8692-11AD7842E6F6}"/>
              </a:ext>
            </a:extLst>
          </p:cNvPr>
          <p:cNvSpPr/>
          <p:nvPr/>
        </p:nvSpPr>
        <p:spPr>
          <a:xfrm>
            <a:off x="4355654" y="2994537"/>
            <a:ext cx="510729" cy="2463428"/>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36" name="Rectangle 69">
            <a:extLst>
              <a:ext uri="{FF2B5EF4-FFF2-40B4-BE49-F238E27FC236}">
                <a16:creationId xmlns:a16="http://schemas.microsoft.com/office/drawing/2014/main" id="{86D98D1F-60F2-4E1D-A378-B9D1FC0C69AD}"/>
              </a:ext>
            </a:extLst>
          </p:cNvPr>
          <p:cNvSpPr/>
          <p:nvPr/>
        </p:nvSpPr>
        <p:spPr>
          <a:xfrm>
            <a:off x="4383571" y="1599603"/>
            <a:ext cx="1615871" cy="620170"/>
          </a:xfrm>
          <a:custGeom>
            <a:avLst/>
            <a:gdLst>
              <a:gd name="connsiteX0" fmla="*/ 0 w 3676919"/>
              <a:gd name="connsiteY0" fmla="*/ 0 h 1547767"/>
              <a:gd name="connsiteX1" fmla="*/ 3676919 w 3676919"/>
              <a:gd name="connsiteY1" fmla="*/ 0 h 1547767"/>
              <a:gd name="connsiteX2" fmla="*/ 3676919 w 3676919"/>
              <a:gd name="connsiteY2" fmla="*/ 1547767 h 1547767"/>
              <a:gd name="connsiteX3" fmla="*/ 0 w 3676919"/>
              <a:gd name="connsiteY3" fmla="*/ 1547767 h 1547767"/>
              <a:gd name="connsiteX4" fmla="*/ 0 w 3676919"/>
              <a:gd name="connsiteY4" fmla="*/ 0 h 1547767"/>
              <a:gd name="connsiteX0" fmla="*/ 0 w 3676919"/>
              <a:gd name="connsiteY0" fmla="*/ 0 h 1547767"/>
              <a:gd name="connsiteX1" fmla="*/ 3676919 w 3676919"/>
              <a:gd name="connsiteY1" fmla="*/ 0 h 1547767"/>
              <a:gd name="connsiteX2" fmla="*/ 3676919 w 3676919"/>
              <a:gd name="connsiteY2" fmla="*/ 1534888 h 1547767"/>
              <a:gd name="connsiteX3" fmla="*/ 0 w 3676919"/>
              <a:gd name="connsiteY3" fmla="*/ 1547767 h 1547767"/>
              <a:gd name="connsiteX4" fmla="*/ 0 w 3676919"/>
              <a:gd name="connsiteY4" fmla="*/ 0 h 1547767"/>
              <a:gd name="connsiteX0" fmla="*/ 0 w 4552682"/>
              <a:gd name="connsiteY0" fmla="*/ 0 h 1547767"/>
              <a:gd name="connsiteX1" fmla="*/ 3676919 w 4552682"/>
              <a:gd name="connsiteY1" fmla="*/ 0 h 1547767"/>
              <a:gd name="connsiteX2" fmla="*/ 3676919 w 4552682"/>
              <a:gd name="connsiteY2" fmla="*/ 1534888 h 1547767"/>
              <a:gd name="connsiteX3" fmla="*/ 0 w 4552682"/>
              <a:gd name="connsiteY3" fmla="*/ 1547767 h 1547767"/>
              <a:gd name="connsiteX4" fmla="*/ 0 w 4552682"/>
              <a:gd name="connsiteY4" fmla="*/ 0 h 1547767"/>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5711780 w 5724659"/>
              <a:gd name="connsiteY3" fmla="*/ 697761 h 1560646"/>
              <a:gd name="connsiteX4" fmla="*/ 0 w 5724659"/>
              <a:gd name="connsiteY4" fmla="*/ 1560646 h 1560646"/>
              <a:gd name="connsiteX5" fmla="*/ 0 w 5724659"/>
              <a:gd name="connsiteY5" fmla="*/ 12879 h 1560646"/>
              <a:gd name="connsiteX0" fmla="*/ 0 w 5724659"/>
              <a:gd name="connsiteY0" fmla="*/ 12879 h 1573524"/>
              <a:gd name="connsiteX1" fmla="*/ 5724659 w 5724659"/>
              <a:gd name="connsiteY1" fmla="*/ 0 h 1573524"/>
              <a:gd name="connsiteX2" fmla="*/ 3676919 w 5724659"/>
              <a:gd name="connsiteY2" fmla="*/ 1547767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5673144 w 5724659"/>
              <a:gd name="connsiteY3" fmla="*/ 704201 h 1573524"/>
              <a:gd name="connsiteX4" fmla="*/ 3528811 w 5724659"/>
              <a:gd name="connsiteY4" fmla="*/ 1573524 h 1573524"/>
              <a:gd name="connsiteX5" fmla="*/ 0 w 5724659"/>
              <a:gd name="connsiteY5" fmla="*/ 1560646 h 1573524"/>
              <a:gd name="connsiteX6" fmla="*/ 0 w 5724659"/>
              <a:gd name="connsiteY6"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612524 w 5724659"/>
              <a:gd name="connsiteY3" fmla="*/ 948900 h 1573524"/>
              <a:gd name="connsiteX4" fmla="*/ 3528811 w 5724659"/>
              <a:gd name="connsiteY4" fmla="*/ 1573524 h 1573524"/>
              <a:gd name="connsiteX5" fmla="*/ 0 w 5724659"/>
              <a:gd name="connsiteY5" fmla="*/ 1560646 h 1573524"/>
              <a:gd name="connsiteX6" fmla="*/ 0 w 5724659"/>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612524 w 6607105"/>
              <a:gd name="connsiteY3" fmla="*/ 948900 h 1573524"/>
              <a:gd name="connsiteX4" fmla="*/ 3528811 w 6607105"/>
              <a:gd name="connsiteY4" fmla="*/ 1573524 h 1573524"/>
              <a:gd name="connsiteX5" fmla="*/ 0 w 6607105"/>
              <a:gd name="connsiteY5" fmla="*/ 1560646 h 1573524"/>
              <a:gd name="connsiteX6" fmla="*/ 0 w 6607105"/>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593205 w 6607105"/>
              <a:gd name="connsiteY3" fmla="*/ 672004 h 1573524"/>
              <a:gd name="connsiteX4" fmla="*/ 3528811 w 6607105"/>
              <a:gd name="connsiteY4" fmla="*/ 1573524 h 1573524"/>
              <a:gd name="connsiteX5" fmla="*/ 0 w 6607105"/>
              <a:gd name="connsiteY5" fmla="*/ 1560646 h 1573524"/>
              <a:gd name="connsiteX6" fmla="*/ 0 w 6607105"/>
              <a:gd name="connsiteY6" fmla="*/ 12879 h 1573524"/>
              <a:gd name="connsiteX0" fmla="*/ 0 w 5724659"/>
              <a:gd name="connsiteY0" fmla="*/ 12879 h 1573524"/>
              <a:gd name="connsiteX1" fmla="*/ 5724659 w 5724659"/>
              <a:gd name="connsiteY1" fmla="*/ 0 h 1573524"/>
              <a:gd name="connsiteX2" fmla="*/ 5698903 w 5724659"/>
              <a:gd name="connsiteY2" fmla="*/ 652685 h 1573524"/>
              <a:gd name="connsiteX3" fmla="*/ 3593205 w 5724659"/>
              <a:gd name="connsiteY3" fmla="*/ 672004 h 1573524"/>
              <a:gd name="connsiteX4" fmla="*/ 3528811 w 5724659"/>
              <a:gd name="connsiteY4" fmla="*/ 1573524 h 1573524"/>
              <a:gd name="connsiteX5" fmla="*/ 0 w 5724659"/>
              <a:gd name="connsiteY5" fmla="*/ 1560646 h 1573524"/>
              <a:gd name="connsiteX6" fmla="*/ 0 w 5724659"/>
              <a:gd name="connsiteY6" fmla="*/ 12879 h 1573524"/>
              <a:gd name="connsiteX0" fmla="*/ 0 w 5698903"/>
              <a:gd name="connsiteY0" fmla="*/ 19318 h 1579963"/>
              <a:gd name="connsiteX1" fmla="*/ 5692462 w 5698903"/>
              <a:gd name="connsiteY1" fmla="*/ 0 h 1579963"/>
              <a:gd name="connsiteX2" fmla="*/ 5698903 w 5698903"/>
              <a:gd name="connsiteY2" fmla="*/ 659124 h 1579963"/>
              <a:gd name="connsiteX3" fmla="*/ 3593205 w 5698903"/>
              <a:gd name="connsiteY3" fmla="*/ 678443 h 1579963"/>
              <a:gd name="connsiteX4" fmla="*/ 3528811 w 5698903"/>
              <a:gd name="connsiteY4" fmla="*/ 1579963 h 1579963"/>
              <a:gd name="connsiteX5" fmla="*/ 0 w 5698903"/>
              <a:gd name="connsiteY5" fmla="*/ 1567085 h 1579963"/>
              <a:gd name="connsiteX6" fmla="*/ 0 w 5698903"/>
              <a:gd name="connsiteY6" fmla="*/ 19318 h 1579963"/>
              <a:gd name="connsiteX0" fmla="*/ 0 w 5698903"/>
              <a:gd name="connsiteY0" fmla="*/ 19318 h 1592842"/>
              <a:gd name="connsiteX1" fmla="*/ 5692462 w 5698903"/>
              <a:gd name="connsiteY1" fmla="*/ 0 h 1592842"/>
              <a:gd name="connsiteX2" fmla="*/ 5698903 w 5698903"/>
              <a:gd name="connsiteY2" fmla="*/ 659124 h 1592842"/>
              <a:gd name="connsiteX3" fmla="*/ 3593205 w 5698903"/>
              <a:gd name="connsiteY3" fmla="*/ 678443 h 1592842"/>
              <a:gd name="connsiteX4" fmla="*/ 3631842 w 5698903"/>
              <a:gd name="connsiteY4" fmla="*/ 1592842 h 1592842"/>
              <a:gd name="connsiteX5" fmla="*/ 0 w 5698903"/>
              <a:gd name="connsiteY5" fmla="*/ 1567085 h 1592842"/>
              <a:gd name="connsiteX6" fmla="*/ 0 w 5698903"/>
              <a:gd name="connsiteY6" fmla="*/ 19318 h 1592842"/>
              <a:gd name="connsiteX0" fmla="*/ 0 w 5698903"/>
              <a:gd name="connsiteY0" fmla="*/ 19318 h 1592842"/>
              <a:gd name="connsiteX1" fmla="*/ 5692462 w 5698903"/>
              <a:gd name="connsiteY1" fmla="*/ 0 h 1592842"/>
              <a:gd name="connsiteX2" fmla="*/ 5698903 w 5698903"/>
              <a:gd name="connsiteY2" fmla="*/ 659124 h 1592842"/>
              <a:gd name="connsiteX3" fmla="*/ 3631842 w 5698903"/>
              <a:gd name="connsiteY3" fmla="*/ 672004 h 1592842"/>
              <a:gd name="connsiteX4" fmla="*/ 3631842 w 5698903"/>
              <a:gd name="connsiteY4" fmla="*/ 1592842 h 1592842"/>
              <a:gd name="connsiteX5" fmla="*/ 0 w 5698903"/>
              <a:gd name="connsiteY5" fmla="*/ 1567085 h 1592842"/>
              <a:gd name="connsiteX6" fmla="*/ 0 w 5698903"/>
              <a:gd name="connsiteY6" fmla="*/ 19318 h 1592842"/>
              <a:gd name="connsiteX0" fmla="*/ 0 w 5705343"/>
              <a:gd name="connsiteY0" fmla="*/ 0 h 1689434"/>
              <a:gd name="connsiteX1" fmla="*/ 5698902 w 5705343"/>
              <a:gd name="connsiteY1" fmla="*/ 96592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92193"/>
              <a:gd name="connsiteY0" fmla="*/ 0 h 1689434"/>
              <a:gd name="connsiteX1" fmla="*/ 5685771 w 5792193"/>
              <a:gd name="connsiteY1" fmla="*/ 19366 h 1689434"/>
              <a:gd name="connsiteX2" fmla="*/ 3710007 w 5792193"/>
              <a:gd name="connsiteY2" fmla="*/ 762205 h 1689434"/>
              <a:gd name="connsiteX3" fmla="*/ 3703487 w 5792193"/>
              <a:gd name="connsiteY3" fmla="*/ 1689434 h 1689434"/>
              <a:gd name="connsiteX4" fmla="*/ 6440 w 5792193"/>
              <a:gd name="connsiteY4" fmla="*/ 1663677 h 1689434"/>
              <a:gd name="connsiteX5" fmla="*/ 0 w 5792193"/>
              <a:gd name="connsiteY5" fmla="*/ 0 h 1689434"/>
              <a:gd name="connsiteX0" fmla="*/ 0 w 3710007"/>
              <a:gd name="connsiteY0" fmla="*/ 0 h 1689434"/>
              <a:gd name="connsiteX1" fmla="*/ 3710007 w 3710007"/>
              <a:gd name="connsiteY1" fmla="*/ 762205 h 1689434"/>
              <a:gd name="connsiteX2" fmla="*/ 3703487 w 3710007"/>
              <a:gd name="connsiteY2" fmla="*/ 1689434 h 1689434"/>
              <a:gd name="connsiteX3" fmla="*/ 6440 w 3710007"/>
              <a:gd name="connsiteY3" fmla="*/ 1663677 h 1689434"/>
              <a:gd name="connsiteX4" fmla="*/ 0 w 3710007"/>
              <a:gd name="connsiteY4" fmla="*/ 0 h 1689434"/>
              <a:gd name="connsiteX0" fmla="*/ 0 w 3703773"/>
              <a:gd name="connsiteY0" fmla="*/ 0 h 1689434"/>
              <a:gd name="connsiteX1" fmla="*/ 3696876 w 3703773"/>
              <a:gd name="connsiteY1" fmla="*/ 25633 h 1689434"/>
              <a:gd name="connsiteX2" fmla="*/ 3703487 w 3703773"/>
              <a:gd name="connsiteY2" fmla="*/ 1689434 h 1689434"/>
              <a:gd name="connsiteX3" fmla="*/ 6440 w 3703773"/>
              <a:gd name="connsiteY3" fmla="*/ 1663677 h 1689434"/>
              <a:gd name="connsiteX4" fmla="*/ 0 w 3703773"/>
              <a:gd name="connsiteY4" fmla="*/ 0 h 16894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03773" h="1689434">
                <a:moveTo>
                  <a:pt x="0" y="0"/>
                </a:moveTo>
                <a:lnTo>
                  <a:pt x="3696876" y="25633"/>
                </a:lnTo>
                <a:cubicBezTo>
                  <a:pt x="3694703" y="334709"/>
                  <a:pt x="3705660" y="1380358"/>
                  <a:pt x="3703487" y="1689434"/>
                </a:cubicBezTo>
                <a:lnTo>
                  <a:pt x="6440" y="1663677"/>
                </a:lnTo>
                <a:cubicBezTo>
                  <a:pt x="4293" y="1109118"/>
                  <a:pt x="2147" y="554559"/>
                  <a:pt x="0" y="0"/>
                </a:cubicBezTo>
                <a:close/>
              </a:path>
            </a:pathLst>
          </a:custGeom>
          <a:solidFill>
            <a:schemeClr val="accent2">
              <a:lumMod val="10000"/>
              <a:lumOff val="90000"/>
              <a:alpha val="80000"/>
            </a:schemeClr>
          </a:solidFill>
          <a:ln w="28575" cap="flat" cmpd="sng" algn="ctr">
            <a:solidFill>
              <a:schemeClr val="tx1"/>
            </a:solidFill>
            <a:prstDash val="dash"/>
          </a:ln>
          <a:effectLst/>
        </p:spPr>
        <p:txBody>
          <a:bodyPr lIns="91396" tIns="45699" rIns="91396" bIns="45699" rtlCol="0" anchor="t"/>
          <a:lstStyle/>
          <a:p>
            <a:pPr defTabSz="456936" eaLnBrk="1" fontAlgn="auto" hangingPunct="1">
              <a:spcBef>
                <a:spcPts val="0"/>
              </a:spcBef>
              <a:spcAft>
                <a:spcPts val="0"/>
              </a:spcAft>
              <a:defRPr/>
            </a:pPr>
            <a:r>
              <a:rPr lang="en-US" sz="1400" kern="0">
                <a:solidFill>
                  <a:schemeClr val="accent2"/>
                </a:solidFill>
                <a:latin typeface="+mn-lt"/>
              </a:rPr>
              <a:t>User Application Code</a:t>
            </a:r>
            <a:endParaRPr lang="en-GB" sz="1400" kern="0">
              <a:solidFill>
                <a:schemeClr val="accent2"/>
              </a:solidFill>
              <a:latin typeface="+mn-lt"/>
            </a:endParaRPr>
          </a:p>
        </p:txBody>
      </p:sp>
      <p:sp>
        <p:nvSpPr>
          <p:cNvPr id="37" name="Rectangle 36">
            <a:extLst>
              <a:ext uri="{FF2B5EF4-FFF2-40B4-BE49-F238E27FC236}">
                <a16:creationId xmlns:a16="http://schemas.microsoft.com/office/drawing/2014/main" id="{5A669410-B835-4523-99D0-752183BAA2D6}"/>
              </a:ext>
            </a:extLst>
          </p:cNvPr>
          <p:cNvSpPr/>
          <p:nvPr/>
        </p:nvSpPr>
        <p:spPr>
          <a:xfrm>
            <a:off x="3589155" y="3330951"/>
            <a:ext cx="2642046" cy="1124872"/>
          </a:xfrm>
          <a:prstGeom prst="rect">
            <a:avLst/>
          </a:prstGeom>
          <a:solidFill>
            <a:schemeClr val="accent1">
              <a:lumMod val="40000"/>
              <a:lumOff val="6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600" kern="0">
                <a:solidFill>
                  <a:srgbClr val="000000"/>
                </a:solidFill>
                <a:latin typeface="+mn-lt"/>
              </a:rPr>
              <a:t>Board</a:t>
            </a:r>
            <a:br>
              <a:rPr lang="en-US" sz="1600" kern="0">
                <a:solidFill>
                  <a:srgbClr val="000000"/>
                </a:solidFill>
                <a:latin typeface="+mn-lt"/>
              </a:rPr>
            </a:br>
            <a:r>
              <a:rPr lang="en-US" sz="1600" kern="0">
                <a:solidFill>
                  <a:srgbClr val="000000"/>
                </a:solidFill>
                <a:latin typeface="+mn-lt"/>
              </a:rPr>
              <a:t>Layer</a:t>
            </a:r>
            <a:endParaRPr lang="en-GB" sz="1600" kern="0">
              <a:solidFill>
                <a:srgbClr val="000000"/>
              </a:solidFill>
              <a:latin typeface="+mn-lt"/>
            </a:endParaRPr>
          </a:p>
        </p:txBody>
      </p:sp>
      <p:sp>
        <p:nvSpPr>
          <p:cNvPr id="43" name="Rectangle 42">
            <a:extLst>
              <a:ext uri="{FF2B5EF4-FFF2-40B4-BE49-F238E27FC236}">
                <a16:creationId xmlns:a16="http://schemas.microsoft.com/office/drawing/2014/main" id="{C9C7FA91-429E-41F1-AA90-90F52594FFDA}"/>
              </a:ext>
            </a:extLst>
          </p:cNvPr>
          <p:cNvSpPr/>
          <p:nvPr/>
        </p:nvSpPr>
        <p:spPr>
          <a:xfrm>
            <a:off x="4384669" y="2366370"/>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IoT/ML Software Platform</a:t>
            </a:r>
          </a:p>
        </p:txBody>
      </p:sp>
      <p:sp>
        <p:nvSpPr>
          <p:cNvPr id="44" name="Rectangle 43">
            <a:extLst>
              <a:ext uri="{FF2B5EF4-FFF2-40B4-BE49-F238E27FC236}">
                <a16:creationId xmlns:a16="http://schemas.microsoft.com/office/drawing/2014/main" id="{EC1A27E2-367F-4AC2-8C0C-B2F69C3475ED}"/>
              </a:ext>
            </a:extLst>
          </p:cNvPr>
          <p:cNvSpPr/>
          <p:nvPr/>
        </p:nvSpPr>
        <p:spPr>
          <a:xfrm>
            <a:off x="4094734" y="5454746"/>
            <a:ext cx="1060086" cy="299356"/>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Event Log file</a:t>
            </a:r>
            <a:endParaRPr lang="en-US" sz="1400" kern="0">
              <a:solidFill>
                <a:srgbClr val="FFFFFF"/>
              </a:solidFill>
              <a:latin typeface="+mn-lt"/>
            </a:endParaRPr>
          </a:p>
        </p:txBody>
      </p:sp>
      <p:sp>
        <p:nvSpPr>
          <p:cNvPr id="45" name="Rectangle 44">
            <a:extLst>
              <a:ext uri="{FF2B5EF4-FFF2-40B4-BE49-F238E27FC236}">
                <a16:creationId xmlns:a16="http://schemas.microsoft.com/office/drawing/2014/main" id="{619CC135-E062-49A3-8AB0-1BE2E7063EB8}"/>
              </a:ext>
            </a:extLst>
          </p:cNvPr>
          <p:cNvSpPr/>
          <p:nvPr/>
        </p:nvSpPr>
        <p:spPr>
          <a:xfrm>
            <a:off x="4372828" y="3908545"/>
            <a:ext cx="1641629" cy="445644"/>
          </a:xfrm>
          <a:prstGeom prst="rect">
            <a:avLst/>
          </a:prstGeom>
          <a:solidFill>
            <a:srgbClr val="F68A33"/>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Device SDK with configuration</a:t>
            </a:r>
          </a:p>
        </p:txBody>
      </p:sp>
      <p:sp>
        <p:nvSpPr>
          <p:cNvPr id="46" name="Down Arrow 26">
            <a:extLst>
              <a:ext uri="{FF2B5EF4-FFF2-40B4-BE49-F238E27FC236}">
                <a16:creationId xmlns:a16="http://schemas.microsoft.com/office/drawing/2014/main" id="{8B778490-FABE-4976-9933-16400A315E75}"/>
              </a:ext>
            </a:extLst>
          </p:cNvPr>
          <p:cNvSpPr/>
          <p:nvPr/>
        </p:nvSpPr>
        <p:spPr>
          <a:xfrm>
            <a:off x="7894277" y="3011705"/>
            <a:ext cx="510729" cy="2463428"/>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7" name="Rectangle 69">
            <a:extLst>
              <a:ext uri="{FF2B5EF4-FFF2-40B4-BE49-F238E27FC236}">
                <a16:creationId xmlns:a16="http://schemas.microsoft.com/office/drawing/2014/main" id="{75F698CC-5807-4882-97CF-D12368579EA2}"/>
              </a:ext>
            </a:extLst>
          </p:cNvPr>
          <p:cNvSpPr/>
          <p:nvPr/>
        </p:nvSpPr>
        <p:spPr>
          <a:xfrm>
            <a:off x="7922193" y="1616770"/>
            <a:ext cx="1615871" cy="620170"/>
          </a:xfrm>
          <a:custGeom>
            <a:avLst/>
            <a:gdLst>
              <a:gd name="connsiteX0" fmla="*/ 0 w 3676919"/>
              <a:gd name="connsiteY0" fmla="*/ 0 h 1547767"/>
              <a:gd name="connsiteX1" fmla="*/ 3676919 w 3676919"/>
              <a:gd name="connsiteY1" fmla="*/ 0 h 1547767"/>
              <a:gd name="connsiteX2" fmla="*/ 3676919 w 3676919"/>
              <a:gd name="connsiteY2" fmla="*/ 1547767 h 1547767"/>
              <a:gd name="connsiteX3" fmla="*/ 0 w 3676919"/>
              <a:gd name="connsiteY3" fmla="*/ 1547767 h 1547767"/>
              <a:gd name="connsiteX4" fmla="*/ 0 w 3676919"/>
              <a:gd name="connsiteY4" fmla="*/ 0 h 1547767"/>
              <a:gd name="connsiteX0" fmla="*/ 0 w 3676919"/>
              <a:gd name="connsiteY0" fmla="*/ 0 h 1547767"/>
              <a:gd name="connsiteX1" fmla="*/ 3676919 w 3676919"/>
              <a:gd name="connsiteY1" fmla="*/ 0 h 1547767"/>
              <a:gd name="connsiteX2" fmla="*/ 3676919 w 3676919"/>
              <a:gd name="connsiteY2" fmla="*/ 1534888 h 1547767"/>
              <a:gd name="connsiteX3" fmla="*/ 0 w 3676919"/>
              <a:gd name="connsiteY3" fmla="*/ 1547767 h 1547767"/>
              <a:gd name="connsiteX4" fmla="*/ 0 w 3676919"/>
              <a:gd name="connsiteY4" fmla="*/ 0 h 1547767"/>
              <a:gd name="connsiteX0" fmla="*/ 0 w 4552682"/>
              <a:gd name="connsiteY0" fmla="*/ 0 h 1547767"/>
              <a:gd name="connsiteX1" fmla="*/ 3676919 w 4552682"/>
              <a:gd name="connsiteY1" fmla="*/ 0 h 1547767"/>
              <a:gd name="connsiteX2" fmla="*/ 3676919 w 4552682"/>
              <a:gd name="connsiteY2" fmla="*/ 1534888 h 1547767"/>
              <a:gd name="connsiteX3" fmla="*/ 0 w 4552682"/>
              <a:gd name="connsiteY3" fmla="*/ 1547767 h 1547767"/>
              <a:gd name="connsiteX4" fmla="*/ 0 w 4552682"/>
              <a:gd name="connsiteY4" fmla="*/ 0 h 1547767"/>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5711780 w 5724659"/>
              <a:gd name="connsiteY3" fmla="*/ 697761 h 1560646"/>
              <a:gd name="connsiteX4" fmla="*/ 0 w 5724659"/>
              <a:gd name="connsiteY4" fmla="*/ 1560646 h 1560646"/>
              <a:gd name="connsiteX5" fmla="*/ 0 w 5724659"/>
              <a:gd name="connsiteY5" fmla="*/ 12879 h 1560646"/>
              <a:gd name="connsiteX0" fmla="*/ 0 w 5724659"/>
              <a:gd name="connsiteY0" fmla="*/ 12879 h 1573524"/>
              <a:gd name="connsiteX1" fmla="*/ 5724659 w 5724659"/>
              <a:gd name="connsiteY1" fmla="*/ 0 h 1573524"/>
              <a:gd name="connsiteX2" fmla="*/ 3676919 w 5724659"/>
              <a:gd name="connsiteY2" fmla="*/ 1547767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5673144 w 5724659"/>
              <a:gd name="connsiteY3" fmla="*/ 704201 h 1573524"/>
              <a:gd name="connsiteX4" fmla="*/ 3528811 w 5724659"/>
              <a:gd name="connsiteY4" fmla="*/ 1573524 h 1573524"/>
              <a:gd name="connsiteX5" fmla="*/ 0 w 5724659"/>
              <a:gd name="connsiteY5" fmla="*/ 1560646 h 1573524"/>
              <a:gd name="connsiteX6" fmla="*/ 0 w 5724659"/>
              <a:gd name="connsiteY6"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612524 w 5724659"/>
              <a:gd name="connsiteY3" fmla="*/ 948900 h 1573524"/>
              <a:gd name="connsiteX4" fmla="*/ 3528811 w 5724659"/>
              <a:gd name="connsiteY4" fmla="*/ 1573524 h 1573524"/>
              <a:gd name="connsiteX5" fmla="*/ 0 w 5724659"/>
              <a:gd name="connsiteY5" fmla="*/ 1560646 h 1573524"/>
              <a:gd name="connsiteX6" fmla="*/ 0 w 5724659"/>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612524 w 6607105"/>
              <a:gd name="connsiteY3" fmla="*/ 948900 h 1573524"/>
              <a:gd name="connsiteX4" fmla="*/ 3528811 w 6607105"/>
              <a:gd name="connsiteY4" fmla="*/ 1573524 h 1573524"/>
              <a:gd name="connsiteX5" fmla="*/ 0 w 6607105"/>
              <a:gd name="connsiteY5" fmla="*/ 1560646 h 1573524"/>
              <a:gd name="connsiteX6" fmla="*/ 0 w 6607105"/>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593205 w 6607105"/>
              <a:gd name="connsiteY3" fmla="*/ 672004 h 1573524"/>
              <a:gd name="connsiteX4" fmla="*/ 3528811 w 6607105"/>
              <a:gd name="connsiteY4" fmla="*/ 1573524 h 1573524"/>
              <a:gd name="connsiteX5" fmla="*/ 0 w 6607105"/>
              <a:gd name="connsiteY5" fmla="*/ 1560646 h 1573524"/>
              <a:gd name="connsiteX6" fmla="*/ 0 w 6607105"/>
              <a:gd name="connsiteY6" fmla="*/ 12879 h 1573524"/>
              <a:gd name="connsiteX0" fmla="*/ 0 w 5724659"/>
              <a:gd name="connsiteY0" fmla="*/ 12879 h 1573524"/>
              <a:gd name="connsiteX1" fmla="*/ 5724659 w 5724659"/>
              <a:gd name="connsiteY1" fmla="*/ 0 h 1573524"/>
              <a:gd name="connsiteX2" fmla="*/ 5698903 w 5724659"/>
              <a:gd name="connsiteY2" fmla="*/ 652685 h 1573524"/>
              <a:gd name="connsiteX3" fmla="*/ 3593205 w 5724659"/>
              <a:gd name="connsiteY3" fmla="*/ 672004 h 1573524"/>
              <a:gd name="connsiteX4" fmla="*/ 3528811 w 5724659"/>
              <a:gd name="connsiteY4" fmla="*/ 1573524 h 1573524"/>
              <a:gd name="connsiteX5" fmla="*/ 0 w 5724659"/>
              <a:gd name="connsiteY5" fmla="*/ 1560646 h 1573524"/>
              <a:gd name="connsiteX6" fmla="*/ 0 w 5724659"/>
              <a:gd name="connsiteY6" fmla="*/ 12879 h 1573524"/>
              <a:gd name="connsiteX0" fmla="*/ 0 w 5698903"/>
              <a:gd name="connsiteY0" fmla="*/ 19318 h 1579963"/>
              <a:gd name="connsiteX1" fmla="*/ 5692462 w 5698903"/>
              <a:gd name="connsiteY1" fmla="*/ 0 h 1579963"/>
              <a:gd name="connsiteX2" fmla="*/ 5698903 w 5698903"/>
              <a:gd name="connsiteY2" fmla="*/ 659124 h 1579963"/>
              <a:gd name="connsiteX3" fmla="*/ 3593205 w 5698903"/>
              <a:gd name="connsiteY3" fmla="*/ 678443 h 1579963"/>
              <a:gd name="connsiteX4" fmla="*/ 3528811 w 5698903"/>
              <a:gd name="connsiteY4" fmla="*/ 1579963 h 1579963"/>
              <a:gd name="connsiteX5" fmla="*/ 0 w 5698903"/>
              <a:gd name="connsiteY5" fmla="*/ 1567085 h 1579963"/>
              <a:gd name="connsiteX6" fmla="*/ 0 w 5698903"/>
              <a:gd name="connsiteY6" fmla="*/ 19318 h 1579963"/>
              <a:gd name="connsiteX0" fmla="*/ 0 w 5698903"/>
              <a:gd name="connsiteY0" fmla="*/ 19318 h 1592842"/>
              <a:gd name="connsiteX1" fmla="*/ 5692462 w 5698903"/>
              <a:gd name="connsiteY1" fmla="*/ 0 h 1592842"/>
              <a:gd name="connsiteX2" fmla="*/ 5698903 w 5698903"/>
              <a:gd name="connsiteY2" fmla="*/ 659124 h 1592842"/>
              <a:gd name="connsiteX3" fmla="*/ 3593205 w 5698903"/>
              <a:gd name="connsiteY3" fmla="*/ 678443 h 1592842"/>
              <a:gd name="connsiteX4" fmla="*/ 3631842 w 5698903"/>
              <a:gd name="connsiteY4" fmla="*/ 1592842 h 1592842"/>
              <a:gd name="connsiteX5" fmla="*/ 0 w 5698903"/>
              <a:gd name="connsiteY5" fmla="*/ 1567085 h 1592842"/>
              <a:gd name="connsiteX6" fmla="*/ 0 w 5698903"/>
              <a:gd name="connsiteY6" fmla="*/ 19318 h 1592842"/>
              <a:gd name="connsiteX0" fmla="*/ 0 w 5698903"/>
              <a:gd name="connsiteY0" fmla="*/ 19318 h 1592842"/>
              <a:gd name="connsiteX1" fmla="*/ 5692462 w 5698903"/>
              <a:gd name="connsiteY1" fmla="*/ 0 h 1592842"/>
              <a:gd name="connsiteX2" fmla="*/ 5698903 w 5698903"/>
              <a:gd name="connsiteY2" fmla="*/ 659124 h 1592842"/>
              <a:gd name="connsiteX3" fmla="*/ 3631842 w 5698903"/>
              <a:gd name="connsiteY3" fmla="*/ 672004 h 1592842"/>
              <a:gd name="connsiteX4" fmla="*/ 3631842 w 5698903"/>
              <a:gd name="connsiteY4" fmla="*/ 1592842 h 1592842"/>
              <a:gd name="connsiteX5" fmla="*/ 0 w 5698903"/>
              <a:gd name="connsiteY5" fmla="*/ 1567085 h 1592842"/>
              <a:gd name="connsiteX6" fmla="*/ 0 w 5698903"/>
              <a:gd name="connsiteY6" fmla="*/ 19318 h 1592842"/>
              <a:gd name="connsiteX0" fmla="*/ 0 w 5705343"/>
              <a:gd name="connsiteY0" fmla="*/ 0 h 1689434"/>
              <a:gd name="connsiteX1" fmla="*/ 5698902 w 5705343"/>
              <a:gd name="connsiteY1" fmla="*/ 96592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92193"/>
              <a:gd name="connsiteY0" fmla="*/ 0 h 1689434"/>
              <a:gd name="connsiteX1" fmla="*/ 5685771 w 5792193"/>
              <a:gd name="connsiteY1" fmla="*/ 19366 h 1689434"/>
              <a:gd name="connsiteX2" fmla="*/ 3710007 w 5792193"/>
              <a:gd name="connsiteY2" fmla="*/ 762205 h 1689434"/>
              <a:gd name="connsiteX3" fmla="*/ 3703487 w 5792193"/>
              <a:gd name="connsiteY3" fmla="*/ 1689434 h 1689434"/>
              <a:gd name="connsiteX4" fmla="*/ 6440 w 5792193"/>
              <a:gd name="connsiteY4" fmla="*/ 1663677 h 1689434"/>
              <a:gd name="connsiteX5" fmla="*/ 0 w 5792193"/>
              <a:gd name="connsiteY5" fmla="*/ 0 h 1689434"/>
              <a:gd name="connsiteX0" fmla="*/ 0 w 3710007"/>
              <a:gd name="connsiteY0" fmla="*/ 0 h 1689434"/>
              <a:gd name="connsiteX1" fmla="*/ 3710007 w 3710007"/>
              <a:gd name="connsiteY1" fmla="*/ 762205 h 1689434"/>
              <a:gd name="connsiteX2" fmla="*/ 3703487 w 3710007"/>
              <a:gd name="connsiteY2" fmla="*/ 1689434 h 1689434"/>
              <a:gd name="connsiteX3" fmla="*/ 6440 w 3710007"/>
              <a:gd name="connsiteY3" fmla="*/ 1663677 h 1689434"/>
              <a:gd name="connsiteX4" fmla="*/ 0 w 3710007"/>
              <a:gd name="connsiteY4" fmla="*/ 0 h 1689434"/>
              <a:gd name="connsiteX0" fmla="*/ 0 w 3703773"/>
              <a:gd name="connsiteY0" fmla="*/ 0 h 1689434"/>
              <a:gd name="connsiteX1" fmla="*/ 3696876 w 3703773"/>
              <a:gd name="connsiteY1" fmla="*/ 25633 h 1689434"/>
              <a:gd name="connsiteX2" fmla="*/ 3703487 w 3703773"/>
              <a:gd name="connsiteY2" fmla="*/ 1689434 h 1689434"/>
              <a:gd name="connsiteX3" fmla="*/ 6440 w 3703773"/>
              <a:gd name="connsiteY3" fmla="*/ 1663677 h 1689434"/>
              <a:gd name="connsiteX4" fmla="*/ 0 w 3703773"/>
              <a:gd name="connsiteY4" fmla="*/ 0 h 16894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03773" h="1689434">
                <a:moveTo>
                  <a:pt x="0" y="0"/>
                </a:moveTo>
                <a:lnTo>
                  <a:pt x="3696876" y="25633"/>
                </a:lnTo>
                <a:cubicBezTo>
                  <a:pt x="3694703" y="334709"/>
                  <a:pt x="3705660" y="1380358"/>
                  <a:pt x="3703487" y="1689434"/>
                </a:cubicBezTo>
                <a:lnTo>
                  <a:pt x="6440" y="1663677"/>
                </a:lnTo>
                <a:cubicBezTo>
                  <a:pt x="4293" y="1109118"/>
                  <a:pt x="2147" y="554559"/>
                  <a:pt x="0" y="0"/>
                </a:cubicBezTo>
                <a:close/>
              </a:path>
            </a:pathLst>
          </a:custGeom>
          <a:solidFill>
            <a:schemeClr val="accent2">
              <a:lumMod val="10000"/>
              <a:lumOff val="90000"/>
              <a:alpha val="80000"/>
            </a:schemeClr>
          </a:solidFill>
          <a:ln w="28575" cap="flat" cmpd="sng" algn="ctr">
            <a:solidFill>
              <a:schemeClr val="tx1"/>
            </a:solidFill>
            <a:prstDash val="dash"/>
          </a:ln>
          <a:effectLst/>
        </p:spPr>
        <p:txBody>
          <a:bodyPr lIns="91396" tIns="45699" rIns="91396" bIns="45699" rtlCol="0" anchor="t"/>
          <a:lstStyle/>
          <a:p>
            <a:pPr defTabSz="456936" eaLnBrk="1" fontAlgn="auto" hangingPunct="1">
              <a:spcBef>
                <a:spcPts val="0"/>
              </a:spcBef>
              <a:spcAft>
                <a:spcPts val="0"/>
              </a:spcAft>
              <a:defRPr/>
            </a:pPr>
            <a:r>
              <a:rPr lang="en-US" sz="1400" kern="0">
                <a:solidFill>
                  <a:schemeClr val="accent2"/>
                </a:solidFill>
                <a:latin typeface="+mn-lt"/>
              </a:rPr>
              <a:t>User Application Code</a:t>
            </a:r>
            <a:endParaRPr lang="en-GB" sz="1400" kern="0">
              <a:solidFill>
                <a:schemeClr val="accent2"/>
              </a:solidFill>
              <a:latin typeface="+mn-lt"/>
            </a:endParaRPr>
          </a:p>
        </p:txBody>
      </p:sp>
      <p:sp>
        <p:nvSpPr>
          <p:cNvPr id="48" name="Rectangle 47">
            <a:extLst>
              <a:ext uri="{FF2B5EF4-FFF2-40B4-BE49-F238E27FC236}">
                <a16:creationId xmlns:a16="http://schemas.microsoft.com/office/drawing/2014/main" id="{21C10648-B07A-45B0-9DD1-E144E93D19A5}"/>
              </a:ext>
            </a:extLst>
          </p:cNvPr>
          <p:cNvSpPr/>
          <p:nvPr/>
        </p:nvSpPr>
        <p:spPr>
          <a:xfrm>
            <a:off x="7127778" y="3348119"/>
            <a:ext cx="4320147" cy="1124872"/>
          </a:xfrm>
          <a:prstGeom prst="rect">
            <a:avLst/>
          </a:prstGeom>
          <a:solidFill>
            <a:schemeClr val="accent1">
              <a:lumMod val="40000"/>
              <a:lumOff val="6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600" kern="0">
                <a:solidFill>
                  <a:srgbClr val="000000"/>
                </a:solidFill>
                <a:latin typeface="+mn-lt"/>
              </a:rPr>
              <a:t>Target</a:t>
            </a:r>
            <a:br>
              <a:rPr lang="en-US" sz="1600" kern="0">
                <a:solidFill>
                  <a:srgbClr val="000000"/>
                </a:solidFill>
                <a:latin typeface="+mn-lt"/>
              </a:rPr>
            </a:br>
            <a:r>
              <a:rPr lang="en-US" sz="1600" kern="0">
                <a:solidFill>
                  <a:srgbClr val="000000"/>
                </a:solidFill>
                <a:latin typeface="+mn-lt"/>
              </a:rPr>
              <a:t>Layer</a:t>
            </a:r>
            <a:endParaRPr lang="en-GB" sz="1600" kern="0">
              <a:solidFill>
                <a:srgbClr val="000000"/>
              </a:solidFill>
              <a:latin typeface="+mn-lt"/>
            </a:endParaRPr>
          </a:p>
        </p:txBody>
      </p:sp>
      <p:sp>
        <p:nvSpPr>
          <p:cNvPr id="54" name="Rectangle 53">
            <a:extLst>
              <a:ext uri="{FF2B5EF4-FFF2-40B4-BE49-F238E27FC236}">
                <a16:creationId xmlns:a16="http://schemas.microsoft.com/office/drawing/2014/main" id="{6ECC9839-F281-43A8-B7C0-6837DA108860}"/>
              </a:ext>
            </a:extLst>
          </p:cNvPr>
          <p:cNvSpPr/>
          <p:nvPr/>
        </p:nvSpPr>
        <p:spPr>
          <a:xfrm>
            <a:off x="7923291" y="2383538"/>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IoT/ML Software Platform</a:t>
            </a:r>
          </a:p>
        </p:txBody>
      </p:sp>
      <p:sp>
        <p:nvSpPr>
          <p:cNvPr id="55" name="Rectangle 54">
            <a:extLst>
              <a:ext uri="{FF2B5EF4-FFF2-40B4-BE49-F238E27FC236}">
                <a16:creationId xmlns:a16="http://schemas.microsoft.com/office/drawing/2014/main" id="{9633B4D3-C7B0-4A21-B82D-04D7D241C169}"/>
              </a:ext>
            </a:extLst>
          </p:cNvPr>
          <p:cNvSpPr/>
          <p:nvPr/>
        </p:nvSpPr>
        <p:spPr>
          <a:xfrm>
            <a:off x="7633356" y="5471914"/>
            <a:ext cx="1060086" cy="299356"/>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Event Log file</a:t>
            </a:r>
            <a:endParaRPr lang="en-US" sz="1400" kern="0">
              <a:solidFill>
                <a:srgbClr val="FFFFFF"/>
              </a:solidFill>
              <a:latin typeface="+mn-lt"/>
            </a:endParaRPr>
          </a:p>
        </p:txBody>
      </p:sp>
      <p:sp>
        <p:nvSpPr>
          <p:cNvPr id="56" name="Rectangle 55">
            <a:extLst>
              <a:ext uri="{FF2B5EF4-FFF2-40B4-BE49-F238E27FC236}">
                <a16:creationId xmlns:a16="http://schemas.microsoft.com/office/drawing/2014/main" id="{ED67CA96-B941-403E-9ADC-A35569AB7406}"/>
              </a:ext>
            </a:extLst>
          </p:cNvPr>
          <p:cNvSpPr/>
          <p:nvPr/>
        </p:nvSpPr>
        <p:spPr>
          <a:xfrm>
            <a:off x="7911449" y="3925713"/>
            <a:ext cx="3414159" cy="445644"/>
          </a:xfrm>
          <a:prstGeom prst="rect">
            <a:avLst/>
          </a:prstGeom>
          <a:solidFill>
            <a:srgbClr val="F68A33"/>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600" kern="0">
                <a:solidFill>
                  <a:srgbClr val="FFFFFF"/>
                </a:solidFill>
                <a:latin typeface="+mn-lt"/>
              </a:rPr>
              <a:t>Device SDK with configuration</a:t>
            </a:r>
          </a:p>
        </p:txBody>
      </p:sp>
      <p:sp>
        <p:nvSpPr>
          <p:cNvPr id="58" name="Rectangle 57">
            <a:extLst>
              <a:ext uri="{FF2B5EF4-FFF2-40B4-BE49-F238E27FC236}">
                <a16:creationId xmlns:a16="http://schemas.microsoft.com/office/drawing/2014/main" id="{6C1230B8-E203-4042-AF55-D32483C9D066}"/>
              </a:ext>
            </a:extLst>
          </p:cNvPr>
          <p:cNvSpPr/>
          <p:nvPr/>
        </p:nvSpPr>
        <p:spPr>
          <a:xfrm>
            <a:off x="9704404" y="2394268"/>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More Software</a:t>
            </a:r>
          </a:p>
        </p:txBody>
      </p:sp>
      <p:sp>
        <p:nvSpPr>
          <p:cNvPr id="59" name="Rectangle 58">
            <a:extLst>
              <a:ext uri="{FF2B5EF4-FFF2-40B4-BE49-F238E27FC236}">
                <a16:creationId xmlns:a16="http://schemas.microsoft.com/office/drawing/2014/main" id="{8FD327DA-C1EC-427F-A747-4D6C08D693EF}"/>
              </a:ext>
            </a:extLst>
          </p:cNvPr>
          <p:cNvSpPr/>
          <p:nvPr/>
        </p:nvSpPr>
        <p:spPr>
          <a:xfrm>
            <a:off x="9688769" y="3416125"/>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More Drivers</a:t>
            </a:r>
            <a:endParaRPr lang="en-US" sz="1300" kern="0">
              <a:solidFill>
                <a:srgbClr val="FFFFFF"/>
              </a:solidFill>
              <a:latin typeface="+mn-lt"/>
            </a:endParaRPr>
          </a:p>
        </p:txBody>
      </p:sp>
      <p:sp>
        <p:nvSpPr>
          <p:cNvPr id="60" name="Down Arrow 26">
            <a:extLst>
              <a:ext uri="{FF2B5EF4-FFF2-40B4-BE49-F238E27FC236}">
                <a16:creationId xmlns:a16="http://schemas.microsoft.com/office/drawing/2014/main" id="{A0F2D0B9-502B-4EAF-BA37-DE49DDC1ACA9}"/>
              </a:ext>
            </a:extLst>
          </p:cNvPr>
          <p:cNvSpPr/>
          <p:nvPr/>
        </p:nvSpPr>
        <p:spPr>
          <a:xfrm flipV="1">
            <a:off x="2349223" y="2985866"/>
            <a:ext cx="550606" cy="420602"/>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0" name="Rectangle 39">
            <a:extLst>
              <a:ext uri="{FF2B5EF4-FFF2-40B4-BE49-F238E27FC236}">
                <a16:creationId xmlns:a16="http://schemas.microsoft.com/office/drawing/2014/main" id="{E68A9320-69F2-4B09-9EC9-F66B43DA0FD1}"/>
              </a:ext>
            </a:extLst>
          </p:cNvPr>
          <p:cNvSpPr/>
          <p:nvPr/>
        </p:nvSpPr>
        <p:spPr>
          <a:xfrm>
            <a:off x="1268179" y="3396016"/>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Virtual Drivers</a:t>
            </a:r>
            <a:endParaRPr lang="en-US" sz="1300" kern="0">
              <a:solidFill>
                <a:srgbClr val="FFFFFF"/>
              </a:solidFill>
              <a:latin typeface="+mn-lt"/>
            </a:endParaRPr>
          </a:p>
        </p:txBody>
      </p:sp>
      <p:sp>
        <p:nvSpPr>
          <p:cNvPr id="61" name="Down Arrow 26">
            <a:extLst>
              <a:ext uri="{FF2B5EF4-FFF2-40B4-BE49-F238E27FC236}">
                <a16:creationId xmlns:a16="http://schemas.microsoft.com/office/drawing/2014/main" id="{323A53A6-1F08-4F2E-A8CC-6ACFFACD7500}"/>
              </a:ext>
            </a:extLst>
          </p:cNvPr>
          <p:cNvSpPr/>
          <p:nvPr/>
        </p:nvSpPr>
        <p:spPr>
          <a:xfrm flipV="1">
            <a:off x="5443640" y="2989086"/>
            <a:ext cx="550606" cy="420602"/>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2" name="Rectangle 41">
            <a:extLst>
              <a:ext uri="{FF2B5EF4-FFF2-40B4-BE49-F238E27FC236}">
                <a16:creationId xmlns:a16="http://schemas.microsoft.com/office/drawing/2014/main" id="{CB19A037-6D86-405B-AF5F-CE7A837BA992}"/>
              </a:ext>
            </a:extLst>
          </p:cNvPr>
          <p:cNvSpPr/>
          <p:nvPr/>
        </p:nvSpPr>
        <p:spPr>
          <a:xfrm>
            <a:off x="4375471" y="3400307"/>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HW Drivers</a:t>
            </a:r>
            <a:endParaRPr lang="en-US" sz="1300" kern="0">
              <a:solidFill>
                <a:srgbClr val="FFFFFF"/>
              </a:solidFill>
              <a:latin typeface="+mn-lt"/>
            </a:endParaRPr>
          </a:p>
        </p:txBody>
      </p:sp>
      <p:sp>
        <p:nvSpPr>
          <p:cNvPr id="62" name="Down Arrow 26">
            <a:extLst>
              <a:ext uri="{FF2B5EF4-FFF2-40B4-BE49-F238E27FC236}">
                <a16:creationId xmlns:a16="http://schemas.microsoft.com/office/drawing/2014/main" id="{78FA4569-108D-4DA7-95F2-9459F5366872}"/>
              </a:ext>
            </a:extLst>
          </p:cNvPr>
          <p:cNvSpPr/>
          <p:nvPr/>
        </p:nvSpPr>
        <p:spPr>
          <a:xfrm flipV="1">
            <a:off x="5447932" y="4358095"/>
            <a:ext cx="550606" cy="368026"/>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38" name="Rectangle 37">
            <a:extLst>
              <a:ext uri="{FF2B5EF4-FFF2-40B4-BE49-F238E27FC236}">
                <a16:creationId xmlns:a16="http://schemas.microsoft.com/office/drawing/2014/main" id="{154115F1-C80D-4CF9-AFCE-230EAEB24C8B}"/>
              </a:ext>
            </a:extLst>
          </p:cNvPr>
          <p:cNvSpPr/>
          <p:nvPr/>
        </p:nvSpPr>
        <p:spPr>
          <a:xfrm>
            <a:off x="5111014" y="4639293"/>
            <a:ext cx="1248926" cy="599784"/>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Real I/O via test equipment</a:t>
            </a:r>
            <a:endParaRPr lang="en-US" sz="1400" kern="0">
              <a:solidFill>
                <a:srgbClr val="FFFFFF"/>
              </a:solidFill>
              <a:latin typeface="+mn-lt"/>
            </a:endParaRPr>
          </a:p>
        </p:txBody>
      </p:sp>
      <p:sp>
        <p:nvSpPr>
          <p:cNvPr id="69" name="Down Arrow 26">
            <a:extLst>
              <a:ext uri="{FF2B5EF4-FFF2-40B4-BE49-F238E27FC236}">
                <a16:creationId xmlns:a16="http://schemas.microsoft.com/office/drawing/2014/main" id="{24A5430A-19C7-440E-8828-9C09D907B757}"/>
              </a:ext>
            </a:extLst>
          </p:cNvPr>
          <p:cNvSpPr/>
          <p:nvPr/>
        </p:nvSpPr>
        <p:spPr>
          <a:xfrm flipV="1">
            <a:off x="8924323" y="3008398"/>
            <a:ext cx="550606" cy="420602"/>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73" name="Down Arrow 26">
            <a:extLst>
              <a:ext uri="{FF2B5EF4-FFF2-40B4-BE49-F238E27FC236}">
                <a16:creationId xmlns:a16="http://schemas.microsoft.com/office/drawing/2014/main" id="{72C96718-5402-4EB8-BB26-3218AFE2C5BD}"/>
              </a:ext>
            </a:extLst>
          </p:cNvPr>
          <p:cNvSpPr/>
          <p:nvPr/>
        </p:nvSpPr>
        <p:spPr>
          <a:xfrm flipV="1">
            <a:off x="8928614" y="4371057"/>
            <a:ext cx="550606" cy="368026"/>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9" name="Rectangle 48">
            <a:extLst>
              <a:ext uri="{FF2B5EF4-FFF2-40B4-BE49-F238E27FC236}">
                <a16:creationId xmlns:a16="http://schemas.microsoft.com/office/drawing/2014/main" id="{BE201CEC-018B-4522-931B-7FCCF046ABC2}"/>
              </a:ext>
            </a:extLst>
          </p:cNvPr>
          <p:cNvSpPr/>
          <p:nvPr/>
        </p:nvSpPr>
        <p:spPr>
          <a:xfrm>
            <a:off x="8649636" y="4656460"/>
            <a:ext cx="1248926" cy="599784"/>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Real I/O via </a:t>
            </a:r>
            <a:br>
              <a:rPr lang="en-US" sz="1200" kern="0">
                <a:solidFill>
                  <a:srgbClr val="FFFFFF"/>
                </a:solidFill>
                <a:latin typeface="+mn-lt"/>
              </a:rPr>
            </a:br>
            <a:r>
              <a:rPr lang="en-US" sz="1200" kern="0">
                <a:solidFill>
                  <a:srgbClr val="FFFFFF"/>
                </a:solidFill>
                <a:latin typeface="+mn-lt"/>
              </a:rPr>
              <a:t>user peripherals</a:t>
            </a:r>
            <a:endParaRPr lang="en-US" sz="1400" kern="0">
              <a:solidFill>
                <a:srgbClr val="FFFFFF"/>
              </a:solidFill>
              <a:latin typeface="+mn-lt"/>
            </a:endParaRPr>
          </a:p>
        </p:txBody>
      </p:sp>
      <p:sp>
        <p:nvSpPr>
          <p:cNvPr id="52" name="Rectangle 51">
            <a:extLst>
              <a:ext uri="{FF2B5EF4-FFF2-40B4-BE49-F238E27FC236}">
                <a16:creationId xmlns:a16="http://schemas.microsoft.com/office/drawing/2014/main" id="{48EC2F1A-B484-4E6A-BEF8-56E4F520752E}"/>
              </a:ext>
            </a:extLst>
          </p:cNvPr>
          <p:cNvSpPr/>
          <p:nvPr/>
        </p:nvSpPr>
        <p:spPr>
          <a:xfrm>
            <a:off x="7914093" y="3417475"/>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HW Drivers</a:t>
            </a:r>
            <a:endParaRPr lang="en-US" sz="1300" kern="0">
              <a:solidFill>
                <a:srgbClr val="FFFFFF"/>
              </a:solidFill>
              <a:latin typeface="+mn-lt"/>
            </a:endParaRPr>
          </a:p>
        </p:txBody>
      </p:sp>
      <p:sp>
        <p:nvSpPr>
          <p:cNvPr id="3" name="TextBox 2">
            <a:extLst>
              <a:ext uri="{FF2B5EF4-FFF2-40B4-BE49-F238E27FC236}">
                <a16:creationId xmlns:a16="http://schemas.microsoft.com/office/drawing/2014/main" id="{5AD9F1E1-C880-4201-B5C3-541DAF9AC2B2}"/>
              </a:ext>
            </a:extLst>
          </p:cNvPr>
          <p:cNvSpPr txBox="1"/>
          <p:nvPr/>
        </p:nvSpPr>
        <p:spPr>
          <a:xfrm>
            <a:off x="480890" y="1211193"/>
            <a:ext cx="5816829" cy="193849"/>
          </a:xfrm>
          <a:prstGeom prst="rect">
            <a:avLst/>
          </a:prstGeom>
          <a:solidFill>
            <a:schemeClr val="bg1">
              <a:lumMod val="95000"/>
            </a:schemeClr>
          </a:solidFill>
        </p:spPr>
        <p:txBody>
          <a:bodyPr wrap="square" lIns="0" tIns="0" rIns="0" bIns="0" rtlCol="0">
            <a:spAutoFit/>
          </a:bodyPr>
          <a:lstStyle/>
          <a:p>
            <a:pPr algn="ctr" defTabSz="914126" eaLnBrk="1" hangingPunct="1">
              <a:lnSpc>
                <a:spcPct val="90000"/>
              </a:lnSpc>
              <a:spcBef>
                <a:spcPts val="0"/>
              </a:spcBef>
              <a:spcAft>
                <a:spcPts val="600"/>
              </a:spcAft>
            </a:pPr>
            <a:r>
              <a:rPr lang="en-US" sz="1400">
                <a:solidFill>
                  <a:schemeClr val="tx2"/>
                </a:solidFill>
                <a:latin typeface="+mn-lt"/>
                <a:ea typeface="+mn-ea"/>
              </a:rPr>
              <a:t>Unit &amp; Integration Testing on Virtual Hardware or Physical Hardware Boards</a:t>
            </a:r>
            <a:endParaRPr lang="en-GB" sz="1400">
              <a:solidFill>
                <a:schemeClr val="tx2"/>
              </a:solidFill>
              <a:latin typeface="+mn-lt"/>
              <a:ea typeface="+mn-ea"/>
            </a:endParaRPr>
          </a:p>
        </p:txBody>
      </p:sp>
      <p:sp>
        <p:nvSpPr>
          <p:cNvPr id="74" name="TextBox 73">
            <a:extLst>
              <a:ext uri="{FF2B5EF4-FFF2-40B4-BE49-F238E27FC236}">
                <a16:creationId xmlns:a16="http://schemas.microsoft.com/office/drawing/2014/main" id="{DF5377C6-2C92-4C75-A091-234F4C553784}"/>
              </a:ext>
            </a:extLst>
          </p:cNvPr>
          <p:cNvSpPr txBox="1"/>
          <p:nvPr/>
        </p:nvSpPr>
        <p:spPr>
          <a:xfrm>
            <a:off x="6922942" y="1221922"/>
            <a:ext cx="4608675" cy="193849"/>
          </a:xfrm>
          <a:prstGeom prst="rect">
            <a:avLst/>
          </a:prstGeom>
          <a:solidFill>
            <a:schemeClr val="bg1">
              <a:lumMod val="95000"/>
            </a:schemeClr>
          </a:solidFill>
        </p:spPr>
        <p:txBody>
          <a:bodyPr wrap="square" lIns="0" tIns="0" rIns="0" bIns="0" rtlCol="0">
            <a:spAutoFit/>
          </a:bodyPr>
          <a:lstStyle/>
          <a:p>
            <a:pPr algn="ctr" defTabSz="914126" eaLnBrk="1" hangingPunct="1">
              <a:lnSpc>
                <a:spcPct val="90000"/>
              </a:lnSpc>
              <a:spcBef>
                <a:spcPts val="0"/>
              </a:spcBef>
              <a:spcAft>
                <a:spcPts val="600"/>
              </a:spcAft>
            </a:pPr>
            <a:r>
              <a:rPr lang="en-US" sz="1400">
                <a:solidFill>
                  <a:schemeClr val="tx2"/>
                </a:solidFill>
                <a:latin typeface="+mn-lt"/>
                <a:ea typeface="+mn-ea"/>
              </a:rPr>
              <a:t>Deployment and System Testing on Production Hardware</a:t>
            </a:r>
            <a:endParaRPr lang="en-GB" sz="1400">
              <a:solidFill>
                <a:schemeClr val="tx2"/>
              </a:solidFill>
              <a:latin typeface="+mn-lt"/>
              <a:ea typeface="+mn-ea"/>
            </a:endParaRPr>
          </a:p>
        </p:txBody>
      </p:sp>
      <p:sp>
        <p:nvSpPr>
          <p:cNvPr id="75" name="TextBox 74">
            <a:extLst>
              <a:ext uri="{FF2B5EF4-FFF2-40B4-BE49-F238E27FC236}">
                <a16:creationId xmlns:a16="http://schemas.microsoft.com/office/drawing/2014/main" id="{D1E74628-B277-4265-ABC1-B22C9F02215C}"/>
              </a:ext>
            </a:extLst>
          </p:cNvPr>
          <p:cNvSpPr txBox="1"/>
          <p:nvPr/>
        </p:nvSpPr>
        <p:spPr>
          <a:xfrm>
            <a:off x="480889" y="5951476"/>
            <a:ext cx="8883368" cy="193899"/>
          </a:xfrm>
          <a:prstGeom prst="rect">
            <a:avLst/>
          </a:prstGeom>
          <a:noFill/>
        </p:spPr>
        <p:txBody>
          <a:bodyPr wrap="square" lIns="0" tIns="0" rIns="0" bIns="0" rtlCol="0">
            <a:spAutoFit/>
          </a:bodyPr>
          <a:lstStyle/>
          <a:p>
            <a:pPr algn="ctr" defTabSz="914126" eaLnBrk="1" hangingPunct="1">
              <a:lnSpc>
                <a:spcPct val="90000"/>
              </a:lnSpc>
              <a:spcBef>
                <a:spcPts val="0"/>
              </a:spcBef>
              <a:spcAft>
                <a:spcPts val="600"/>
              </a:spcAft>
            </a:pPr>
            <a:r>
              <a:rPr lang="en-US" sz="1400">
                <a:solidFill>
                  <a:schemeClr val="tx2"/>
                </a:solidFill>
                <a:latin typeface="+mn-lt"/>
                <a:ea typeface="+mn-ea"/>
              </a:rPr>
              <a:t>Essentially the same event logs are generated across the different deployments. This ensures correctness.</a:t>
            </a:r>
            <a:endParaRPr lang="en-US" sz="1400" i="1">
              <a:solidFill>
                <a:schemeClr val="tx2"/>
              </a:solidFill>
              <a:latin typeface="+mn-lt"/>
              <a:ea typeface="+mn-ea"/>
            </a:endParaRPr>
          </a:p>
        </p:txBody>
      </p:sp>
      <p:sp>
        <p:nvSpPr>
          <p:cNvPr id="27" name="Rectangle 26">
            <a:extLst>
              <a:ext uri="{FF2B5EF4-FFF2-40B4-BE49-F238E27FC236}">
                <a16:creationId xmlns:a16="http://schemas.microsoft.com/office/drawing/2014/main" id="{B5AA21C1-2259-49A4-81EC-B41EA89DA738}"/>
              </a:ext>
            </a:extLst>
          </p:cNvPr>
          <p:cNvSpPr/>
          <p:nvPr/>
        </p:nvSpPr>
        <p:spPr>
          <a:xfrm>
            <a:off x="2003722" y="4635001"/>
            <a:ext cx="1248926" cy="599784"/>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Simulated I/O via Python scripts and stimuli files</a:t>
            </a:r>
            <a:endParaRPr lang="en-US" sz="1400" kern="0">
              <a:solidFill>
                <a:srgbClr val="FFFFFF"/>
              </a:solidFill>
              <a:latin typeface="+mn-lt"/>
            </a:endParaRPr>
          </a:p>
        </p:txBody>
      </p:sp>
      <p:sp>
        <p:nvSpPr>
          <p:cNvPr id="4" name="Rectangle 3">
            <a:extLst>
              <a:ext uri="{FF2B5EF4-FFF2-40B4-BE49-F238E27FC236}">
                <a16:creationId xmlns:a16="http://schemas.microsoft.com/office/drawing/2014/main" id="{4A13E7B7-CE35-CE9D-076B-C39C12D07920}"/>
              </a:ext>
            </a:extLst>
          </p:cNvPr>
          <p:cNvSpPr/>
          <p:nvPr/>
        </p:nvSpPr>
        <p:spPr>
          <a:xfrm>
            <a:off x="370242" y="3244860"/>
            <a:ext cx="11227300" cy="1312293"/>
          </a:xfrm>
          <a:prstGeom prst="rect">
            <a:avLst/>
          </a:prstGeom>
          <a:solidFill>
            <a:schemeClr val="bg1">
              <a:alpha val="10196"/>
            </a:schemeClr>
          </a:solidFill>
          <a:ln w="1270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dirty="0">
              <a:solidFill>
                <a:schemeClr val="tx1"/>
              </a:solidFill>
            </a:endParaRPr>
          </a:p>
        </p:txBody>
      </p:sp>
      <p:sp>
        <p:nvSpPr>
          <p:cNvPr id="5" name="TextBox 4">
            <a:extLst>
              <a:ext uri="{FF2B5EF4-FFF2-40B4-BE49-F238E27FC236}">
                <a16:creationId xmlns:a16="http://schemas.microsoft.com/office/drawing/2014/main" id="{82DA62DB-8C9E-947E-7147-791FAD42F3E1}"/>
              </a:ext>
            </a:extLst>
          </p:cNvPr>
          <p:cNvSpPr txBox="1"/>
          <p:nvPr/>
        </p:nvSpPr>
        <p:spPr>
          <a:xfrm>
            <a:off x="10000460" y="4494625"/>
            <a:ext cx="1566910" cy="138499"/>
          </a:xfrm>
          <a:prstGeom prst="rect">
            <a:avLst/>
          </a:prstGeom>
          <a:solidFill>
            <a:schemeClr val="bg1"/>
          </a:solidFill>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000" dirty="0">
                <a:solidFill>
                  <a:schemeClr val="tx2"/>
                </a:solidFill>
                <a:latin typeface="+mn-lt"/>
                <a:ea typeface="+mn-ea"/>
              </a:rPr>
              <a:t>Target Hardware Abstraction</a:t>
            </a:r>
            <a:endParaRPr lang="en-US" sz="1000" kern="1200" dirty="0">
              <a:solidFill>
                <a:schemeClr val="tx2"/>
              </a:solidFill>
              <a:latin typeface="+mn-lt"/>
              <a:ea typeface="+mn-ea"/>
              <a:cs typeface="+mn-cs"/>
            </a:endParaRPr>
          </a:p>
        </p:txBody>
      </p:sp>
    </p:spTree>
    <p:extLst>
      <p:ext uri="{BB962C8B-B14F-4D97-AF65-F5344CB8AC3E}">
        <p14:creationId xmlns:p14="http://schemas.microsoft.com/office/powerpoint/2010/main" val="5323397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descr="Diagram&#10;&#10;Description automatically generated">
            <a:extLst>
              <a:ext uri="{FF2B5EF4-FFF2-40B4-BE49-F238E27FC236}">
                <a16:creationId xmlns:a16="http://schemas.microsoft.com/office/drawing/2014/main" id="{C88E11CF-2E21-D1BB-069A-448E841030FB}"/>
              </a:ext>
            </a:extLst>
          </p:cNvPr>
          <p:cNvPicPr>
            <a:picLocks noGrp="1" noChangeAspect="1"/>
          </p:cNvPicPr>
          <p:nvPr>
            <p:ph idx="1"/>
          </p:nvPr>
        </p:nvPicPr>
        <p:blipFill>
          <a:blip r:embed="rId2"/>
          <a:stretch>
            <a:fillRect/>
          </a:stretch>
        </p:blipFill>
        <p:spPr>
          <a:xfrm>
            <a:off x="811416" y="544509"/>
            <a:ext cx="5284584" cy="2109815"/>
          </a:xfrm>
        </p:spPr>
      </p:pic>
      <p:sp>
        <p:nvSpPr>
          <p:cNvPr id="9" name="Rectangle 8">
            <a:extLst>
              <a:ext uri="{FF2B5EF4-FFF2-40B4-BE49-F238E27FC236}">
                <a16:creationId xmlns:a16="http://schemas.microsoft.com/office/drawing/2014/main" id="{932C3D67-5FDE-6CB2-1ECC-11ED0739E40B}"/>
              </a:ext>
            </a:extLst>
          </p:cNvPr>
          <p:cNvSpPr/>
          <p:nvPr/>
        </p:nvSpPr>
        <p:spPr>
          <a:xfrm>
            <a:off x="716463" y="1997553"/>
            <a:ext cx="4461665" cy="933450"/>
          </a:xfrm>
          <a:prstGeom prst="rect">
            <a:avLst/>
          </a:prstGeom>
          <a:solidFill>
            <a:srgbClr val="0091BD">
              <a:alpha val="10196"/>
            </a:srgbClr>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en-US" dirty="0">
                <a:solidFill>
                  <a:schemeClr val="tx1"/>
                </a:solidFill>
              </a:rPr>
              <a:t>Target Hardware Abstraction</a:t>
            </a:r>
          </a:p>
        </p:txBody>
      </p:sp>
      <p:pic>
        <p:nvPicPr>
          <p:cNvPr id="15" name="Picture 14">
            <a:extLst>
              <a:ext uri="{FF2B5EF4-FFF2-40B4-BE49-F238E27FC236}">
                <a16:creationId xmlns:a16="http://schemas.microsoft.com/office/drawing/2014/main" id="{9C2A80FB-F476-2247-3858-032D55FD9788}"/>
              </a:ext>
            </a:extLst>
          </p:cNvPr>
          <p:cNvPicPr>
            <a:picLocks noChangeAspect="1"/>
          </p:cNvPicPr>
          <p:nvPr/>
        </p:nvPicPr>
        <p:blipFill>
          <a:blip r:embed="rId3"/>
          <a:stretch>
            <a:fillRect/>
          </a:stretch>
        </p:blipFill>
        <p:spPr>
          <a:xfrm>
            <a:off x="6757791" y="592129"/>
            <a:ext cx="2988255" cy="2338874"/>
          </a:xfrm>
          <a:prstGeom prst="rect">
            <a:avLst/>
          </a:prstGeom>
        </p:spPr>
      </p:pic>
      <p:cxnSp>
        <p:nvCxnSpPr>
          <p:cNvPr id="17" name="Connector: Elbow 16">
            <a:extLst>
              <a:ext uri="{FF2B5EF4-FFF2-40B4-BE49-F238E27FC236}">
                <a16:creationId xmlns:a16="http://schemas.microsoft.com/office/drawing/2014/main" id="{CF76E87D-73E7-8239-B5B4-4854C0D124AA}"/>
              </a:ext>
            </a:extLst>
          </p:cNvPr>
          <p:cNvCxnSpPr>
            <a:cxnSpLocks/>
          </p:cNvCxnSpPr>
          <p:nvPr/>
        </p:nvCxnSpPr>
        <p:spPr>
          <a:xfrm flipV="1">
            <a:off x="5178128" y="1296444"/>
            <a:ext cx="1742502" cy="1546964"/>
          </a:xfrm>
          <a:prstGeom prst="bentConnector3">
            <a:avLst>
              <a:gd name="adj1" fmla="val 71925"/>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370C7C4D-CFCF-6D2A-E64A-CB9965FA61D7}"/>
              </a:ext>
            </a:extLst>
          </p:cNvPr>
          <p:cNvCxnSpPr>
            <a:cxnSpLocks/>
            <a:endCxn id="15" idx="0"/>
          </p:cNvCxnSpPr>
          <p:nvPr/>
        </p:nvCxnSpPr>
        <p:spPr>
          <a:xfrm>
            <a:off x="8251918" y="394570"/>
            <a:ext cx="1" cy="197559"/>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347D657F-2527-221E-0C3B-862E5009C6C4}"/>
              </a:ext>
            </a:extLst>
          </p:cNvPr>
          <p:cNvSpPr txBox="1"/>
          <p:nvPr/>
        </p:nvSpPr>
        <p:spPr>
          <a:xfrm>
            <a:off x="7377829" y="327150"/>
            <a:ext cx="2043906" cy="166199"/>
          </a:xfrm>
          <a:prstGeom prst="rect">
            <a:avLst/>
          </a:prstGeom>
          <a:solidFill>
            <a:schemeClr val="bg1"/>
          </a:solidFill>
          <a:ln>
            <a:solidFill>
              <a:schemeClr val="accent1"/>
            </a:solidFill>
          </a:ln>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dirty="0">
                <a:solidFill>
                  <a:schemeClr val="tx2"/>
                </a:solidFill>
                <a:latin typeface="+mn-lt"/>
                <a:ea typeface="+mn-ea"/>
                <a:cs typeface="+mn-cs"/>
              </a:rPr>
              <a:t>Target Hardware Abstraction</a:t>
            </a:r>
          </a:p>
        </p:txBody>
      </p:sp>
    </p:spTree>
    <p:extLst>
      <p:ext uri="{BB962C8B-B14F-4D97-AF65-F5344CB8AC3E}">
        <p14:creationId xmlns:p14="http://schemas.microsoft.com/office/powerpoint/2010/main" val="37349815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3429416-9512-4D74-BB8B-B757FF1538EC}"/>
              </a:ext>
            </a:extLst>
          </p:cNvPr>
          <p:cNvSpPr/>
          <p:nvPr/>
        </p:nvSpPr>
        <p:spPr>
          <a:xfrm>
            <a:off x="1545905" y="1241494"/>
            <a:ext cx="8761489" cy="344098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772A4F4-A0EE-4AF6-9B97-64CD9EFD4ACC}"/>
              </a:ext>
            </a:extLst>
          </p:cNvPr>
          <p:cNvSpPr>
            <a:spLocks noGrp="1"/>
          </p:cNvSpPr>
          <p:nvPr>
            <p:ph type="title"/>
          </p:nvPr>
        </p:nvSpPr>
        <p:spPr/>
        <p:txBody>
          <a:bodyPr/>
          <a:lstStyle/>
          <a:p>
            <a:r>
              <a:rPr lang="en-US"/>
              <a:t>Software components</a:t>
            </a:r>
            <a:endParaRPr lang="en-US" dirty="0"/>
          </a:p>
        </p:txBody>
      </p:sp>
      <p:sp>
        <p:nvSpPr>
          <p:cNvPr id="36" name="Content Placeholder 35">
            <a:extLst>
              <a:ext uri="{FF2B5EF4-FFF2-40B4-BE49-F238E27FC236}">
                <a16:creationId xmlns:a16="http://schemas.microsoft.com/office/drawing/2014/main" id="{C1FEA2B4-2D65-4DC0-A84C-7CA3D7B49469}"/>
              </a:ext>
            </a:extLst>
          </p:cNvPr>
          <p:cNvSpPr>
            <a:spLocks noGrp="1"/>
          </p:cNvSpPr>
          <p:nvPr>
            <p:ph idx="1"/>
          </p:nvPr>
        </p:nvSpPr>
        <p:spPr>
          <a:xfrm>
            <a:off x="492125" y="4656734"/>
            <a:ext cx="11180762" cy="1801819"/>
          </a:xfrm>
        </p:spPr>
        <p:txBody>
          <a:bodyPr/>
          <a:lstStyle/>
          <a:p>
            <a:r>
              <a:rPr lang="en-GB" dirty="0"/>
              <a:t>A software component encapsulates a set of related functions.</a:t>
            </a:r>
          </a:p>
          <a:p>
            <a:r>
              <a:rPr lang="en-GB" dirty="0"/>
              <a:t>Components should be substitutable by other components at design time.</a:t>
            </a:r>
          </a:p>
          <a:p>
            <a:r>
              <a:rPr lang="en-GB" dirty="0"/>
              <a:t>Components can have dependencies on other components.</a:t>
            </a:r>
          </a:p>
        </p:txBody>
      </p:sp>
      <p:sp>
        <p:nvSpPr>
          <p:cNvPr id="4" name="Rectangle 3">
            <a:extLst>
              <a:ext uri="{FF2B5EF4-FFF2-40B4-BE49-F238E27FC236}">
                <a16:creationId xmlns:a16="http://schemas.microsoft.com/office/drawing/2014/main" id="{D3022A3B-8B4C-4B9B-95D2-86AE594E107B}"/>
              </a:ext>
            </a:extLst>
          </p:cNvPr>
          <p:cNvSpPr/>
          <p:nvPr/>
        </p:nvSpPr>
        <p:spPr>
          <a:xfrm>
            <a:off x="1672295" y="1671974"/>
            <a:ext cx="8761489" cy="2264760"/>
          </a:xfrm>
          <a:prstGeom prst="rect">
            <a:avLst/>
          </a:prstGeom>
          <a:solidFill>
            <a:srgbClr val="7D868C"/>
          </a:solidFill>
          <a:ln w="38100">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lstStyle/>
          <a:p>
            <a:r>
              <a:rPr lang="en-US" sz="2000" dirty="0">
                <a:solidFill>
                  <a:schemeClr val="bg1"/>
                </a:solidFill>
              </a:rPr>
              <a:t>Software component</a:t>
            </a:r>
          </a:p>
        </p:txBody>
      </p:sp>
      <p:sp>
        <p:nvSpPr>
          <p:cNvPr id="7" name="Snip Single Corner Rectangle 8">
            <a:extLst>
              <a:ext uri="{FF2B5EF4-FFF2-40B4-BE49-F238E27FC236}">
                <a16:creationId xmlns:a16="http://schemas.microsoft.com/office/drawing/2014/main" id="{F3ED5520-C3E2-4668-8F67-A11D69F828A3}"/>
              </a:ext>
            </a:extLst>
          </p:cNvPr>
          <p:cNvSpPr/>
          <p:nvPr/>
        </p:nvSpPr>
        <p:spPr bwMode="auto">
          <a:xfrm>
            <a:off x="5356750" y="1995974"/>
            <a:ext cx="1476000" cy="720000"/>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API headers</a:t>
            </a:r>
            <a:endParaRPr lang="en-US" sz="1600" dirty="0">
              <a:cs typeface="Courier New" pitchFamily="49" charset="0"/>
            </a:endParaRPr>
          </a:p>
        </p:txBody>
      </p:sp>
      <p:sp>
        <p:nvSpPr>
          <p:cNvPr id="14" name="Snip Single Corner Rectangle 8">
            <a:extLst>
              <a:ext uri="{FF2B5EF4-FFF2-40B4-BE49-F238E27FC236}">
                <a16:creationId xmlns:a16="http://schemas.microsoft.com/office/drawing/2014/main" id="{3822A2E0-167C-4F20-BA49-213AFC07747B}"/>
              </a:ext>
            </a:extLst>
          </p:cNvPr>
          <p:cNvSpPr/>
          <p:nvPr/>
        </p:nvSpPr>
        <p:spPr bwMode="auto">
          <a:xfrm>
            <a:off x="1984442" y="2961986"/>
            <a:ext cx="1476000" cy="720000"/>
          </a:xfrm>
          <a:prstGeom prst="snip1Rect">
            <a:avLst/>
          </a:prstGeom>
          <a:solidFill>
            <a:schemeClr val="bg1"/>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User code templates</a:t>
            </a:r>
            <a:endParaRPr lang="en-US" sz="1600" dirty="0">
              <a:cs typeface="Courier New" pitchFamily="49" charset="0"/>
            </a:endParaRPr>
          </a:p>
        </p:txBody>
      </p:sp>
      <p:sp>
        <p:nvSpPr>
          <p:cNvPr id="17" name="Snip Single Corner Rectangle 8">
            <a:extLst>
              <a:ext uri="{FF2B5EF4-FFF2-40B4-BE49-F238E27FC236}">
                <a16:creationId xmlns:a16="http://schemas.microsoft.com/office/drawing/2014/main" id="{53538A88-0E7C-41D4-BD0C-4E11EA3D242F}"/>
              </a:ext>
            </a:extLst>
          </p:cNvPr>
          <p:cNvSpPr/>
          <p:nvPr/>
        </p:nvSpPr>
        <p:spPr bwMode="auto">
          <a:xfrm>
            <a:off x="3670596" y="2961986"/>
            <a:ext cx="1476000" cy="720000"/>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Configuration files</a:t>
            </a:r>
            <a:endParaRPr lang="en-US" sz="1600" dirty="0">
              <a:cs typeface="Courier New" pitchFamily="49" charset="0"/>
            </a:endParaRPr>
          </a:p>
        </p:txBody>
      </p:sp>
      <p:sp>
        <p:nvSpPr>
          <p:cNvPr id="18" name="Snip Single Corner Rectangle 8">
            <a:extLst>
              <a:ext uri="{FF2B5EF4-FFF2-40B4-BE49-F238E27FC236}">
                <a16:creationId xmlns:a16="http://schemas.microsoft.com/office/drawing/2014/main" id="{5A142EC1-B061-49BA-A672-F69A981F596E}"/>
              </a:ext>
            </a:extLst>
          </p:cNvPr>
          <p:cNvSpPr/>
          <p:nvPr/>
        </p:nvSpPr>
        <p:spPr bwMode="auto">
          <a:xfrm>
            <a:off x="5356750" y="2961986"/>
            <a:ext cx="1476000" cy="720000"/>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Source code/</a:t>
            </a:r>
          </a:p>
          <a:p>
            <a:pPr algn="ctr">
              <a:defRPr/>
            </a:pPr>
            <a:r>
              <a:rPr lang="en-US" sz="1600" dirty="0">
                <a:cs typeface="Courier New" pitchFamily="49" charset="0"/>
              </a:rPr>
              <a:t>libraries</a:t>
            </a:r>
          </a:p>
        </p:txBody>
      </p:sp>
      <p:sp>
        <p:nvSpPr>
          <p:cNvPr id="20" name="Snip Single Corner Rectangle 8">
            <a:extLst>
              <a:ext uri="{FF2B5EF4-FFF2-40B4-BE49-F238E27FC236}">
                <a16:creationId xmlns:a16="http://schemas.microsoft.com/office/drawing/2014/main" id="{DCFD4EB3-5388-4322-8709-1DBD76AFA92A}"/>
              </a:ext>
            </a:extLst>
          </p:cNvPr>
          <p:cNvSpPr/>
          <p:nvPr/>
        </p:nvSpPr>
        <p:spPr bwMode="auto">
          <a:xfrm>
            <a:off x="7042904" y="2961986"/>
            <a:ext cx="1476000" cy="720000"/>
          </a:xfrm>
          <a:prstGeom prst="snip1Rect">
            <a:avLst/>
          </a:prstGeom>
          <a:solidFill>
            <a:schemeClr val="bg1"/>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Documentation</a:t>
            </a:r>
            <a:endParaRPr lang="en-US" sz="1600" dirty="0">
              <a:cs typeface="Courier New" pitchFamily="49" charset="0"/>
            </a:endParaRPr>
          </a:p>
        </p:txBody>
      </p:sp>
      <p:sp>
        <p:nvSpPr>
          <p:cNvPr id="21" name="Snip Single Corner Rectangle 8">
            <a:extLst>
              <a:ext uri="{FF2B5EF4-FFF2-40B4-BE49-F238E27FC236}">
                <a16:creationId xmlns:a16="http://schemas.microsoft.com/office/drawing/2014/main" id="{F5DDC57A-FFB2-4A92-816D-C05176D451E2}"/>
              </a:ext>
            </a:extLst>
          </p:cNvPr>
          <p:cNvSpPr/>
          <p:nvPr/>
        </p:nvSpPr>
        <p:spPr bwMode="auto">
          <a:xfrm>
            <a:off x="8683511" y="2961986"/>
            <a:ext cx="1476000" cy="720000"/>
          </a:xfrm>
          <a:prstGeom prst="snip1Rect">
            <a:avLst/>
          </a:prstGeom>
          <a:solidFill>
            <a:schemeClr val="bg1"/>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Debug view</a:t>
            </a:r>
          </a:p>
          <a:p>
            <a:pPr algn="ctr">
              <a:defRPr/>
            </a:pPr>
            <a:r>
              <a:rPr lang="en-US" sz="1600" dirty="0">
                <a:cs typeface="Courier New" pitchFamily="49" charset="0"/>
              </a:rPr>
              <a:t>description</a:t>
            </a:r>
          </a:p>
        </p:txBody>
      </p:sp>
      <p:cxnSp>
        <p:nvCxnSpPr>
          <p:cNvPr id="29" name="Straight Arrow Connector 28">
            <a:extLst>
              <a:ext uri="{FF2B5EF4-FFF2-40B4-BE49-F238E27FC236}">
                <a16:creationId xmlns:a16="http://schemas.microsoft.com/office/drawing/2014/main" id="{99FE6B62-C258-42CB-BF19-869B9120DCFE}"/>
              </a:ext>
            </a:extLst>
          </p:cNvPr>
          <p:cNvCxnSpPr>
            <a:cxnSpLocks/>
          </p:cNvCxnSpPr>
          <p:nvPr/>
        </p:nvCxnSpPr>
        <p:spPr>
          <a:xfrm flipH="1" flipV="1">
            <a:off x="6096000" y="1106905"/>
            <a:ext cx="796" cy="889070"/>
          </a:xfrm>
          <a:prstGeom prst="straightConnector1">
            <a:avLst/>
          </a:prstGeom>
          <a:ln w="47625">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5CC9BA5B-C2B8-4C32-B34C-DE3D59A6C1A1}"/>
              </a:ext>
            </a:extLst>
          </p:cNvPr>
          <p:cNvSpPr txBox="1"/>
          <p:nvPr/>
        </p:nvSpPr>
        <p:spPr>
          <a:xfrm>
            <a:off x="6221143" y="4005986"/>
            <a:ext cx="4212641" cy="443198"/>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kern="1200" dirty="0">
                <a:solidFill>
                  <a:schemeClr val="tx2"/>
                </a:solidFill>
                <a:latin typeface="+mn-lt"/>
                <a:ea typeface="+mn-ea"/>
                <a:cs typeface="+mn-cs"/>
              </a:rPr>
              <a:t>Interfaces to </a:t>
            </a:r>
            <a:r>
              <a:rPr lang="en-US" sz="1600" dirty="0">
                <a:solidFill>
                  <a:schemeClr val="tx2"/>
                </a:solidFill>
                <a:latin typeface="+mn-lt"/>
                <a:ea typeface="+mn-ea"/>
              </a:rPr>
              <a:t>device peripherals or </a:t>
            </a:r>
            <a:br>
              <a:rPr lang="en-US" sz="1600" dirty="0">
                <a:solidFill>
                  <a:schemeClr val="tx2"/>
                </a:solidFill>
                <a:latin typeface="+mn-lt"/>
                <a:ea typeface="+mn-ea"/>
              </a:rPr>
            </a:br>
            <a:r>
              <a:rPr lang="en-US" sz="1600" kern="1200" dirty="0">
                <a:solidFill>
                  <a:schemeClr val="tx2"/>
                </a:solidFill>
                <a:latin typeface="+mn-lt"/>
                <a:ea typeface="+mn-ea"/>
                <a:cs typeface="+mn-cs"/>
              </a:rPr>
              <a:t>other software components</a:t>
            </a:r>
          </a:p>
        </p:txBody>
      </p:sp>
      <p:sp>
        <p:nvSpPr>
          <p:cNvPr id="15" name="TextBox 14">
            <a:extLst>
              <a:ext uri="{FF2B5EF4-FFF2-40B4-BE49-F238E27FC236}">
                <a16:creationId xmlns:a16="http://schemas.microsoft.com/office/drawing/2014/main" id="{52789B9A-EEA4-4577-8CE4-BC9DE5A4D2CE}"/>
              </a:ext>
            </a:extLst>
          </p:cNvPr>
          <p:cNvSpPr txBox="1"/>
          <p:nvPr/>
        </p:nvSpPr>
        <p:spPr>
          <a:xfrm>
            <a:off x="6265351" y="1182501"/>
            <a:ext cx="4168434" cy="443198"/>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kern="1200" dirty="0">
                <a:solidFill>
                  <a:schemeClr val="tx2"/>
                </a:solidFill>
                <a:latin typeface="+mn-lt"/>
                <a:ea typeface="+mn-ea"/>
                <a:cs typeface="+mn-cs"/>
              </a:rPr>
              <a:t>Interfaces to </a:t>
            </a:r>
            <a:r>
              <a:rPr lang="en-US" sz="1600" dirty="0">
                <a:solidFill>
                  <a:schemeClr val="tx2"/>
                </a:solidFill>
                <a:latin typeface="+mn-lt"/>
                <a:ea typeface="+mn-ea"/>
              </a:rPr>
              <a:t>user application or </a:t>
            </a:r>
            <a:br>
              <a:rPr lang="en-US" sz="1600" dirty="0">
                <a:solidFill>
                  <a:schemeClr val="tx2"/>
                </a:solidFill>
                <a:latin typeface="+mn-lt"/>
                <a:ea typeface="+mn-ea"/>
              </a:rPr>
            </a:br>
            <a:r>
              <a:rPr lang="en-US" sz="1600" kern="1200" dirty="0">
                <a:solidFill>
                  <a:schemeClr val="tx2"/>
                </a:solidFill>
                <a:latin typeface="+mn-lt"/>
                <a:ea typeface="+mn-ea"/>
                <a:cs typeface="+mn-cs"/>
              </a:rPr>
              <a:t>other software components</a:t>
            </a:r>
          </a:p>
        </p:txBody>
      </p:sp>
      <p:cxnSp>
        <p:nvCxnSpPr>
          <p:cNvPr id="16" name="Straight Arrow Connector 15">
            <a:extLst>
              <a:ext uri="{FF2B5EF4-FFF2-40B4-BE49-F238E27FC236}">
                <a16:creationId xmlns:a16="http://schemas.microsoft.com/office/drawing/2014/main" id="{F6F5C04B-479F-46EF-B7CC-D74FC864C4B1}"/>
              </a:ext>
            </a:extLst>
          </p:cNvPr>
          <p:cNvCxnSpPr>
            <a:cxnSpLocks/>
          </p:cNvCxnSpPr>
          <p:nvPr/>
        </p:nvCxnSpPr>
        <p:spPr>
          <a:xfrm flipV="1">
            <a:off x="6097604" y="3689290"/>
            <a:ext cx="0" cy="858598"/>
          </a:xfrm>
          <a:prstGeom prst="straightConnector1">
            <a:avLst/>
          </a:prstGeom>
          <a:ln w="47625">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D586956E-DA8E-4EB2-7939-119FDE3E18B4}"/>
              </a:ext>
            </a:extLst>
          </p:cNvPr>
          <p:cNvSpPr txBox="1"/>
          <p:nvPr/>
        </p:nvSpPr>
        <p:spPr>
          <a:xfrm>
            <a:off x="2639585" y="1227764"/>
            <a:ext cx="3287860" cy="290849"/>
          </a:xfrm>
          <a:prstGeom prst="rect">
            <a:avLst/>
          </a:prstGeom>
          <a:noFill/>
        </p:spPr>
        <p:txBody>
          <a:bodyPr wrap="square" lIns="0" tIns="0" rIns="0" bIns="0" rtlCol="0">
            <a:spAutoFit/>
          </a:bodyPr>
          <a:lstStyle/>
          <a:p>
            <a:pPr lvl="1" algn="r">
              <a:lnSpc>
                <a:spcPct val="90000"/>
              </a:lnSpc>
              <a:spcAft>
                <a:spcPts val="600"/>
              </a:spcAft>
            </a:pPr>
            <a:r>
              <a:rPr lang="en-US" sz="2100" b="1" dirty="0">
                <a:solidFill>
                  <a:schemeClr val="accent1"/>
                </a:solidFill>
              </a:rPr>
              <a:t>Provided Interfaces</a:t>
            </a:r>
            <a:endParaRPr lang="en-US" sz="2100" b="1" kern="1200" dirty="0">
              <a:solidFill>
                <a:schemeClr val="accent1"/>
              </a:solidFill>
              <a:latin typeface="+mn-lt"/>
              <a:ea typeface="+mn-ea"/>
              <a:cs typeface="+mn-cs"/>
            </a:endParaRPr>
          </a:p>
        </p:txBody>
      </p:sp>
      <p:sp>
        <p:nvSpPr>
          <p:cNvPr id="6" name="TextBox 5">
            <a:extLst>
              <a:ext uri="{FF2B5EF4-FFF2-40B4-BE49-F238E27FC236}">
                <a16:creationId xmlns:a16="http://schemas.microsoft.com/office/drawing/2014/main" id="{2EC63E38-7100-7C72-9F1A-13B737AE2B78}"/>
              </a:ext>
            </a:extLst>
          </p:cNvPr>
          <p:cNvSpPr txBox="1"/>
          <p:nvPr/>
        </p:nvSpPr>
        <p:spPr>
          <a:xfrm>
            <a:off x="2647102" y="4045167"/>
            <a:ext cx="3287860" cy="290849"/>
          </a:xfrm>
          <a:prstGeom prst="rect">
            <a:avLst/>
          </a:prstGeom>
          <a:noFill/>
        </p:spPr>
        <p:txBody>
          <a:bodyPr wrap="square" lIns="0" tIns="0" rIns="0" bIns="0" rtlCol="0">
            <a:spAutoFit/>
          </a:bodyPr>
          <a:lstStyle/>
          <a:p>
            <a:pPr lvl="1" algn="r">
              <a:lnSpc>
                <a:spcPct val="90000"/>
              </a:lnSpc>
              <a:spcAft>
                <a:spcPts val="600"/>
              </a:spcAft>
            </a:pPr>
            <a:r>
              <a:rPr lang="en-US" sz="2100" b="1" dirty="0">
                <a:solidFill>
                  <a:schemeClr val="accent1"/>
                </a:solidFill>
              </a:rPr>
              <a:t>Required Interfaces</a:t>
            </a:r>
            <a:endParaRPr lang="en-US" sz="2100" b="1" kern="1200" dirty="0">
              <a:solidFill>
                <a:schemeClr val="accent1"/>
              </a:solidFill>
              <a:latin typeface="+mn-lt"/>
              <a:ea typeface="+mn-ea"/>
              <a:cs typeface="+mn-cs"/>
            </a:endParaRPr>
          </a:p>
        </p:txBody>
      </p:sp>
    </p:spTree>
    <p:extLst>
      <p:ext uri="{BB962C8B-B14F-4D97-AF65-F5344CB8AC3E}">
        <p14:creationId xmlns:p14="http://schemas.microsoft.com/office/powerpoint/2010/main" val="3847451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EC3CC268-843C-42DC-9FAB-259824F90297}"/>
              </a:ext>
            </a:extLst>
          </p:cNvPr>
          <p:cNvSpPr/>
          <p:nvPr/>
        </p:nvSpPr>
        <p:spPr>
          <a:xfrm>
            <a:off x="9273600" y="743902"/>
            <a:ext cx="1786690" cy="5714048"/>
          </a:xfrm>
          <a:prstGeom prst="rect">
            <a:avLst/>
          </a:prstGeom>
          <a:solidFill>
            <a:schemeClr val="accent5">
              <a:lumMod val="40000"/>
              <a:lumOff val="6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Output Files</a:t>
            </a:r>
          </a:p>
        </p:txBody>
      </p:sp>
      <p:sp>
        <p:nvSpPr>
          <p:cNvPr id="26" name="Arrow: Right 25">
            <a:extLst>
              <a:ext uri="{FF2B5EF4-FFF2-40B4-BE49-F238E27FC236}">
                <a16:creationId xmlns:a16="http://schemas.microsoft.com/office/drawing/2014/main" id="{553DF65A-F969-41EF-89B5-09CAFF0CC328}"/>
              </a:ext>
            </a:extLst>
          </p:cNvPr>
          <p:cNvSpPr/>
          <p:nvPr/>
        </p:nvSpPr>
        <p:spPr>
          <a:xfrm>
            <a:off x="4078708" y="3350792"/>
            <a:ext cx="3146258"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22" name="Rectangle 21">
            <a:extLst>
              <a:ext uri="{FF2B5EF4-FFF2-40B4-BE49-F238E27FC236}">
                <a16:creationId xmlns:a16="http://schemas.microsoft.com/office/drawing/2014/main" id="{5487FEAB-7D2D-4E65-8BF8-9C55DAECCD8A}"/>
              </a:ext>
            </a:extLst>
          </p:cNvPr>
          <p:cNvSpPr/>
          <p:nvPr/>
        </p:nvSpPr>
        <p:spPr>
          <a:xfrm>
            <a:off x="4838702" y="1216862"/>
            <a:ext cx="1786690" cy="5126787"/>
          </a:xfrm>
          <a:prstGeom prst="rect">
            <a:avLst/>
          </a:prstGeom>
          <a:solidFill>
            <a:schemeClr val="accent3">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Input Files</a:t>
            </a:r>
          </a:p>
        </p:txBody>
      </p:sp>
      <p:sp>
        <p:nvSpPr>
          <p:cNvPr id="21" name="Rectangle 20">
            <a:extLst>
              <a:ext uri="{FF2B5EF4-FFF2-40B4-BE49-F238E27FC236}">
                <a16:creationId xmlns:a16="http://schemas.microsoft.com/office/drawing/2014/main" id="{0F8F6D10-7E91-4D68-8F46-4EF0F023AF1B}"/>
              </a:ext>
            </a:extLst>
          </p:cNvPr>
          <p:cNvSpPr/>
          <p:nvPr/>
        </p:nvSpPr>
        <p:spPr>
          <a:xfrm>
            <a:off x="2292018" y="274719"/>
            <a:ext cx="1786690" cy="490286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Software Packs</a:t>
            </a:r>
          </a:p>
        </p:txBody>
      </p:sp>
      <p:sp>
        <p:nvSpPr>
          <p:cNvPr id="5" name="Flowchart: Document 4">
            <a:extLst>
              <a:ext uri="{FF2B5EF4-FFF2-40B4-BE49-F238E27FC236}">
                <a16:creationId xmlns:a16="http://schemas.microsoft.com/office/drawing/2014/main" id="{2D3770D1-02A3-4E7A-8574-CDC5E2D313BA}"/>
              </a:ext>
            </a:extLst>
          </p:cNvPr>
          <p:cNvSpPr/>
          <p:nvPr/>
        </p:nvSpPr>
        <p:spPr>
          <a:xfrm>
            <a:off x="2510676" y="3918641"/>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a:t>
            </a:r>
            <a:r>
              <a:rPr kumimoji="0" lang="en-US" sz="1200" b="0" i="0" u="none" strike="noStrike" kern="1200" cap="none" spc="0" normalizeH="0" baseline="0" noProof="0" dirty="0" err="1">
                <a:ln>
                  <a:noFill/>
                </a:ln>
                <a:solidFill>
                  <a:srgbClr val="FFFFFF"/>
                </a:solidFill>
                <a:effectLst/>
                <a:uLnTx/>
                <a:uFillTx/>
                <a:latin typeface="Calibri"/>
                <a:ea typeface="+mn-ea"/>
                <a:cs typeface="+mn-cs"/>
              </a:rPr>
              <a:t>rzone</a:t>
            </a:r>
            <a:r>
              <a:rPr kumimoji="0" lang="en-US" sz="1200" b="0" i="0" u="none" strike="noStrike" kern="1200" cap="none" spc="0" normalizeH="0" baseline="0" noProof="0" dirty="0">
                <a:ln>
                  <a:noFill/>
                </a:ln>
                <a:solidFill>
                  <a:srgbClr val="FFFFFF"/>
                </a:solidFill>
                <a:effectLst/>
                <a:uLnTx/>
                <a:uFillTx/>
                <a:latin typeface="Calibri"/>
                <a:ea typeface="+mn-ea"/>
                <a:cs typeface="+mn-cs"/>
              </a:rPr>
              <a:t> (optional)</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lang="en-US" sz="1050" dirty="0">
                <a:solidFill>
                  <a:srgbClr val="FFFFFF"/>
                </a:solidFill>
                <a:latin typeface="Calibri"/>
              </a:rPr>
              <a:t>D</a:t>
            </a:r>
            <a:r>
              <a:rPr kumimoji="0" lang="en-US" sz="1000" b="0" i="0" u="none" strike="noStrike" kern="1200" cap="none" spc="0" normalizeH="0" baseline="0" noProof="0" dirty="0" err="1">
                <a:ln>
                  <a:noFill/>
                </a:ln>
                <a:solidFill>
                  <a:srgbClr val="FFFFFF"/>
                </a:solidFill>
                <a:effectLst/>
                <a:uLnTx/>
                <a:uFillTx/>
                <a:latin typeface="Calibri"/>
                <a:ea typeface="+mn-ea"/>
                <a:cs typeface="+mn-cs"/>
              </a:rPr>
              <a:t>efines</a:t>
            </a:r>
            <a:r>
              <a:rPr kumimoji="0" lang="en-US" sz="1000" b="0" i="0" u="none" strike="noStrike" kern="1200" cap="none" spc="0" normalizeH="0" baseline="0" noProof="0" dirty="0">
                <a:ln>
                  <a:noFill/>
                </a:ln>
                <a:solidFill>
                  <a:srgbClr val="FFFFFF"/>
                </a:solidFill>
                <a:effectLst/>
                <a:uLnTx/>
                <a:uFillTx/>
                <a:latin typeface="Calibri"/>
                <a:ea typeface="+mn-ea"/>
                <a:cs typeface="+mn-cs"/>
              </a:rPr>
              <a:t> system resources</a:t>
            </a:r>
            <a:endParaRPr kumimoji="0" lang="en-GB" sz="1100" b="0" i="0" u="none" strike="noStrike" kern="1200" cap="none" spc="0" normalizeH="0" baseline="0" noProof="0" dirty="0">
              <a:ln>
                <a:noFill/>
              </a:ln>
              <a:solidFill>
                <a:srgbClr val="FFFFFF"/>
              </a:solidFill>
              <a:effectLst/>
              <a:uLnTx/>
              <a:uFillTx/>
              <a:latin typeface="Calibri"/>
              <a:ea typeface="+mn-ea"/>
              <a:cs typeface="+mn-cs"/>
            </a:endParaRPr>
          </a:p>
        </p:txBody>
      </p:sp>
      <p:sp>
        <p:nvSpPr>
          <p:cNvPr id="6" name="Flowchart: Document 5">
            <a:extLst>
              <a:ext uri="{FF2B5EF4-FFF2-40B4-BE49-F238E27FC236}">
                <a16:creationId xmlns:a16="http://schemas.microsoft.com/office/drawing/2014/main" id="{05CB531E-7400-4A1A-9853-81AF2D7E5608}"/>
              </a:ext>
            </a:extLst>
          </p:cNvPr>
          <p:cNvSpPr/>
          <p:nvPr/>
        </p:nvSpPr>
        <p:spPr>
          <a:xfrm>
            <a:off x="5045330" y="1638298"/>
            <a:ext cx="1333416" cy="884321"/>
          </a:xfrm>
          <a:prstGeom prst="flowChartDocumen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csolution.yml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Target (Device, Board) Build (Debug, Release) </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7" name="Flowchart: Multidocument 6">
            <a:extLst>
              <a:ext uri="{FF2B5EF4-FFF2-40B4-BE49-F238E27FC236}">
                <a16:creationId xmlns:a16="http://schemas.microsoft.com/office/drawing/2014/main" id="{0FCC1B91-99A1-4E45-AE23-2D8F8B8DFEBE}"/>
              </a:ext>
            </a:extLst>
          </p:cNvPr>
          <p:cNvSpPr/>
          <p:nvPr/>
        </p:nvSpPr>
        <p:spPr>
          <a:xfrm>
            <a:off x="5002732" y="2755225"/>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cproject.yml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Manages </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independent</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projects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0" name="Flowchart: Multidocument 9">
            <a:extLst>
              <a:ext uri="{FF2B5EF4-FFF2-40B4-BE49-F238E27FC236}">
                <a16:creationId xmlns:a16="http://schemas.microsoft.com/office/drawing/2014/main" id="{063DD4F5-6984-4CA0-9BAE-639DAB72225F}"/>
              </a:ext>
            </a:extLst>
          </p:cNvPr>
          <p:cNvSpPr/>
          <p:nvPr/>
        </p:nvSpPr>
        <p:spPr>
          <a:xfrm>
            <a:off x="9467610" y="5300327"/>
            <a:ext cx="1449805" cy="1010653"/>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dirty="0">
                <a:solidFill>
                  <a:schemeClr val="bg2">
                    <a:lumMod val="25000"/>
                  </a:schemeClr>
                </a:solidFill>
                <a:latin typeface="Calibri"/>
              </a:rPr>
              <a:t>Run-Time Environment (RTE)</a:t>
            </a:r>
            <a:br>
              <a:rPr lang="en-US" sz="1000" dirty="0">
                <a:solidFill>
                  <a:schemeClr val="bg2">
                    <a:lumMod val="25000"/>
                  </a:schemeClr>
                </a:solidFill>
                <a:latin typeface="Calibri"/>
              </a:rPr>
            </a:br>
            <a:r>
              <a:rPr lang="en-US" sz="1000" dirty="0">
                <a:solidFill>
                  <a:schemeClr val="bg2">
                    <a:lumMod val="25000"/>
                  </a:schemeClr>
                </a:solidFill>
                <a:latin typeface="Calibri"/>
              </a:rPr>
              <a:t>(*.c / *.h files with config information)</a:t>
            </a:r>
            <a:br>
              <a:rPr lang="en-US" sz="1200" dirty="0">
                <a:solidFill>
                  <a:schemeClr val="bg2">
                    <a:lumMod val="25000"/>
                  </a:schemeClr>
                </a:solidFill>
                <a:latin typeface="Calibri"/>
              </a:rPr>
            </a:br>
            <a:endParaRPr kumimoji="0" lang="en-GB" sz="12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14" name="Straight Arrow Connector 13">
            <a:extLst>
              <a:ext uri="{FF2B5EF4-FFF2-40B4-BE49-F238E27FC236}">
                <a16:creationId xmlns:a16="http://schemas.microsoft.com/office/drawing/2014/main" id="{0CA20441-F3C2-440A-892E-1359E8990DC5}"/>
              </a:ext>
            </a:extLst>
          </p:cNvPr>
          <p:cNvCxnSpPr>
            <a:cxnSpLocks/>
          </p:cNvCxnSpPr>
          <p:nvPr/>
        </p:nvCxnSpPr>
        <p:spPr>
          <a:xfrm>
            <a:off x="5693030" y="2478504"/>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700C784-4ABC-4B94-A393-C72FD280887C}"/>
              </a:ext>
            </a:extLst>
          </p:cNvPr>
          <p:cNvCxnSpPr>
            <a:cxnSpLocks/>
          </p:cNvCxnSpPr>
          <p:nvPr/>
        </p:nvCxnSpPr>
        <p:spPr>
          <a:xfrm>
            <a:off x="5713083" y="3695699"/>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Flowchart: Multidocument 17">
            <a:extLst>
              <a:ext uri="{FF2B5EF4-FFF2-40B4-BE49-F238E27FC236}">
                <a16:creationId xmlns:a16="http://schemas.microsoft.com/office/drawing/2014/main" id="{F193B99D-00C8-43D5-A8CC-0E46D2AFFC10}"/>
              </a:ext>
            </a:extLst>
          </p:cNvPr>
          <p:cNvSpPr/>
          <p:nvPr/>
        </p:nvSpPr>
        <p:spPr>
          <a:xfrm>
            <a:off x="5052863" y="3966404"/>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clayer.yml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re-usable project parts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9" name="Flowchart: Document 18">
            <a:extLst>
              <a:ext uri="{FF2B5EF4-FFF2-40B4-BE49-F238E27FC236}">
                <a16:creationId xmlns:a16="http://schemas.microsoft.com/office/drawing/2014/main" id="{D63E43D9-EAD2-43AD-B647-C5A8C4326FDF}"/>
              </a:ext>
            </a:extLst>
          </p:cNvPr>
          <p:cNvSpPr/>
          <p:nvPr/>
        </p:nvSpPr>
        <p:spPr>
          <a:xfrm>
            <a:off x="2510676" y="2805361"/>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Device Family Pack (DFP) </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Calibri"/>
                <a:ea typeface="+mn-ea"/>
                <a:cs typeface="+mn-cs"/>
              </a:rPr>
              <a:t>Defines device</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0" name="Flowchart: Document 19">
            <a:extLst>
              <a:ext uri="{FF2B5EF4-FFF2-40B4-BE49-F238E27FC236}">
                <a16:creationId xmlns:a16="http://schemas.microsoft.com/office/drawing/2014/main" id="{E8D155CF-279C-4302-9DE1-8F6B8DB4D1F4}"/>
              </a:ext>
            </a:extLst>
          </p:cNvPr>
          <p:cNvSpPr/>
          <p:nvPr/>
        </p:nvSpPr>
        <p:spPr>
          <a:xfrm>
            <a:off x="2518233" y="1760222"/>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Board Support Pack (BSP)</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Defines board</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3" name="Rectangle 22">
            <a:extLst>
              <a:ext uri="{FF2B5EF4-FFF2-40B4-BE49-F238E27FC236}">
                <a16:creationId xmlns:a16="http://schemas.microsoft.com/office/drawing/2014/main" id="{8119DA75-D395-4806-9923-A60C1658B62A}"/>
              </a:ext>
            </a:extLst>
          </p:cNvPr>
          <p:cNvSpPr/>
          <p:nvPr/>
        </p:nvSpPr>
        <p:spPr>
          <a:xfrm>
            <a:off x="7230982" y="2695071"/>
            <a:ext cx="1540042" cy="1022685"/>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dirty="0">
                <a:solidFill>
                  <a:srgbClr val="FFFFFF"/>
                </a:solidFill>
                <a:latin typeface="Calibri"/>
              </a:rPr>
              <a:t>c</a:t>
            </a:r>
            <a:r>
              <a:rPr kumimoji="0" lang="en-US" sz="1800" b="0" i="0" u="none" strike="noStrike" kern="1200" cap="none" spc="0" normalizeH="0" baseline="0" noProof="0" dirty="0">
                <a:ln>
                  <a:noFill/>
                </a:ln>
                <a:solidFill>
                  <a:srgbClr val="FFFFFF"/>
                </a:solidFill>
                <a:effectLst/>
                <a:uLnTx/>
                <a:uFillTx/>
                <a:latin typeface="Calibri"/>
                <a:ea typeface="+mn-ea"/>
                <a:cs typeface="+mn-cs"/>
              </a:rPr>
              <a:t>solution</a:t>
            </a:r>
            <a:br>
              <a:rPr kumimoji="0" lang="en-US" sz="1800" b="0" i="0" u="none" strike="noStrike" kern="1200" cap="none" spc="0" normalizeH="0" baseline="0" noProof="0" dirty="0">
                <a:ln>
                  <a:noFill/>
                </a:ln>
                <a:solidFill>
                  <a:srgbClr val="FFFFFF"/>
                </a:solidFill>
                <a:effectLst/>
                <a:uLnTx/>
                <a:uFillTx/>
                <a:latin typeface="Calibri"/>
                <a:ea typeface="+mn-ea"/>
                <a:cs typeface="+mn-cs"/>
              </a:rPr>
            </a:br>
            <a:r>
              <a:rPr kumimoji="0" lang="en-US" sz="1800" b="0" i="0" u="none" strike="noStrike" kern="1200" cap="none" spc="0" normalizeH="0" baseline="0" noProof="0" dirty="0">
                <a:ln>
                  <a:noFill/>
                </a:ln>
                <a:solidFill>
                  <a:srgbClr val="FFFFFF"/>
                </a:solidFill>
                <a:effectLst/>
                <a:uLnTx/>
                <a:uFillTx/>
                <a:latin typeface="Calibri"/>
                <a:ea typeface="+mn-ea"/>
                <a:cs typeface="+mn-cs"/>
              </a:rPr>
              <a:t>CLI tool</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4" name="Flowchart: Multidocument 23">
            <a:extLst>
              <a:ext uri="{FF2B5EF4-FFF2-40B4-BE49-F238E27FC236}">
                <a16:creationId xmlns:a16="http://schemas.microsoft.com/office/drawing/2014/main" id="{AC417908-17B4-4FD1-8070-B598BF19F8CD}"/>
              </a:ext>
            </a:extLst>
          </p:cNvPr>
          <p:cNvSpPr/>
          <p:nvPr/>
        </p:nvSpPr>
        <p:spPr>
          <a:xfrm>
            <a:off x="9468194" y="1216209"/>
            <a:ext cx="1449805" cy="1010653"/>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Project Build Files *.</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cprj</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for CMSIS-Build</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32" name="Arrow: Right 31">
            <a:extLst>
              <a:ext uri="{FF2B5EF4-FFF2-40B4-BE49-F238E27FC236}">
                <a16:creationId xmlns:a16="http://schemas.microsoft.com/office/drawing/2014/main" id="{8DCE06D2-5B11-472B-8D45-3B327EA1669E}"/>
              </a:ext>
            </a:extLst>
          </p:cNvPr>
          <p:cNvSpPr/>
          <p:nvPr/>
        </p:nvSpPr>
        <p:spPr>
          <a:xfrm>
            <a:off x="6625392" y="2805360"/>
            <a:ext cx="60558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cxnSp>
        <p:nvCxnSpPr>
          <p:cNvPr id="41" name="Straight Arrow Connector 40">
            <a:extLst>
              <a:ext uri="{FF2B5EF4-FFF2-40B4-BE49-F238E27FC236}">
                <a16:creationId xmlns:a16="http://schemas.microsoft.com/office/drawing/2014/main" id="{096E6527-5486-468E-A7EE-221C5DA1818D}"/>
              </a:ext>
            </a:extLst>
          </p:cNvPr>
          <p:cNvCxnSpPr>
            <a:cxnSpLocks/>
          </p:cNvCxnSpPr>
          <p:nvPr/>
        </p:nvCxnSpPr>
        <p:spPr>
          <a:xfrm>
            <a:off x="5722046" y="953351"/>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0" name="Flowchart: Document 39">
            <a:extLst>
              <a:ext uri="{FF2B5EF4-FFF2-40B4-BE49-F238E27FC236}">
                <a16:creationId xmlns:a16="http://schemas.microsoft.com/office/drawing/2014/main" id="{45A8C818-51F2-492B-AD63-90062B0A3BE8}"/>
              </a:ext>
            </a:extLst>
          </p:cNvPr>
          <p:cNvSpPr/>
          <p:nvPr/>
        </p:nvSpPr>
        <p:spPr>
          <a:xfrm>
            <a:off x="2519492" y="733727"/>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Generic </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200" b="0" i="0" u="none" strike="noStrike" kern="1200" cap="none" spc="0" normalizeH="0" baseline="0" noProof="0" dirty="0">
                <a:ln>
                  <a:noFill/>
                </a:ln>
                <a:solidFill>
                  <a:srgbClr val="FFFFFF"/>
                </a:solidFill>
                <a:effectLst/>
                <a:uLnTx/>
                <a:uFillTx/>
                <a:latin typeface="Calibri"/>
                <a:ea typeface="+mn-ea"/>
                <a:cs typeface="+mn-cs"/>
              </a:rPr>
              <a:t>Software Packs</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with drivers,</a:t>
            </a:r>
            <a:r>
              <a:rPr kumimoji="0" lang="en-US" sz="1200" b="0" i="0" u="none" strike="noStrike" kern="1200" cap="none" spc="0" normalizeH="0" baseline="0" noProof="0" dirty="0">
                <a:ln>
                  <a:noFill/>
                </a:ln>
                <a:solidFill>
                  <a:srgbClr val="FFFFFF"/>
                </a:solidFill>
                <a:effectLst/>
                <a:uLnTx/>
                <a:uFillTx/>
                <a:latin typeface="Calibri"/>
                <a:ea typeface="+mn-ea"/>
                <a:cs typeface="+mn-cs"/>
              </a:rPr>
              <a:t> m</a:t>
            </a:r>
            <a:r>
              <a:rPr lang="en-US" sz="1100" dirty="0" err="1">
                <a:solidFill>
                  <a:srgbClr val="FFFFFF"/>
                </a:solidFill>
                <a:latin typeface="Calibri"/>
              </a:rPr>
              <a:t>iddleware</a:t>
            </a:r>
            <a:r>
              <a:rPr lang="en-US" sz="1100" dirty="0">
                <a:solidFill>
                  <a:srgbClr val="FFFFFF"/>
                </a:solidFill>
                <a:latin typeface="Calibri"/>
              </a:rPr>
              <a:t>, etc.</a:t>
            </a:r>
          </a:p>
        </p:txBody>
      </p:sp>
      <p:sp>
        <p:nvSpPr>
          <p:cNvPr id="28" name="Flowchart: Multidocument 27">
            <a:extLst>
              <a:ext uri="{FF2B5EF4-FFF2-40B4-BE49-F238E27FC236}">
                <a16:creationId xmlns:a16="http://schemas.microsoft.com/office/drawing/2014/main" id="{F0174EA1-F6A6-4697-8C2A-616FAACBE88C}"/>
              </a:ext>
            </a:extLst>
          </p:cNvPr>
          <p:cNvSpPr/>
          <p:nvPr/>
        </p:nvSpPr>
        <p:spPr>
          <a:xfrm>
            <a:off x="9507279" y="2608796"/>
            <a:ext cx="1449805" cy="1010653"/>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Project Resource Files *.</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fzone</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for template engines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31" name="Arrow: Right 30">
            <a:extLst>
              <a:ext uri="{FF2B5EF4-FFF2-40B4-BE49-F238E27FC236}">
                <a16:creationId xmlns:a16="http://schemas.microsoft.com/office/drawing/2014/main" id="{1F9E4950-7682-4A97-95D2-18A9AEA2F368}"/>
              </a:ext>
            </a:extLst>
          </p:cNvPr>
          <p:cNvSpPr/>
          <p:nvPr/>
        </p:nvSpPr>
        <p:spPr>
          <a:xfrm>
            <a:off x="8764993" y="3116160"/>
            <a:ext cx="50860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2" name="Oval 1">
            <a:extLst>
              <a:ext uri="{FF2B5EF4-FFF2-40B4-BE49-F238E27FC236}">
                <a16:creationId xmlns:a16="http://schemas.microsoft.com/office/drawing/2014/main" id="{5E657FDB-C487-44EF-8E7D-F8175C5B588B}"/>
              </a:ext>
            </a:extLst>
          </p:cNvPr>
          <p:cNvSpPr/>
          <p:nvPr/>
        </p:nvSpPr>
        <p:spPr>
          <a:xfrm>
            <a:off x="4658702" y="94719"/>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1</a:t>
            </a:r>
            <a:endParaRPr lang="en-GB" dirty="0">
              <a:latin typeface="Calibri" panose="020F0502020204030204" pitchFamily="34" charset="0"/>
              <a:cs typeface="Calibri" panose="020F0502020204030204" pitchFamily="34" charset="0"/>
            </a:endParaRPr>
          </a:p>
        </p:txBody>
      </p:sp>
      <p:sp>
        <p:nvSpPr>
          <p:cNvPr id="27" name="Oval 26">
            <a:extLst>
              <a:ext uri="{FF2B5EF4-FFF2-40B4-BE49-F238E27FC236}">
                <a16:creationId xmlns:a16="http://schemas.microsoft.com/office/drawing/2014/main" id="{81407B11-6AFE-4D8A-B305-BE0AABD77969}"/>
              </a:ext>
            </a:extLst>
          </p:cNvPr>
          <p:cNvSpPr/>
          <p:nvPr/>
        </p:nvSpPr>
        <p:spPr>
          <a:xfrm>
            <a:off x="4658702" y="1458298"/>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2</a:t>
            </a:r>
            <a:endParaRPr lang="en-GB" dirty="0">
              <a:latin typeface="Calibri" panose="020F0502020204030204" pitchFamily="34" charset="0"/>
              <a:cs typeface="Calibri" panose="020F0502020204030204" pitchFamily="34" charset="0"/>
            </a:endParaRPr>
          </a:p>
        </p:txBody>
      </p:sp>
      <p:sp>
        <p:nvSpPr>
          <p:cNvPr id="33" name="Oval 32">
            <a:extLst>
              <a:ext uri="{FF2B5EF4-FFF2-40B4-BE49-F238E27FC236}">
                <a16:creationId xmlns:a16="http://schemas.microsoft.com/office/drawing/2014/main" id="{589149B6-4311-43B0-8FA0-27944C657D0D}"/>
              </a:ext>
            </a:extLst>
          </p:cNvPr>
          <p:cNvSpPr/>
          <p:nvPr/>
        </p:nvSpPr>
        <p:spPr>
          <a:xfrm>
            <a:off x="4655694" y="2754123"/>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3</a:t>
            </a:r>
            <a:endParaRPr lang="en-GB" dirty="0">
              <a:latin typeface="Calibri" panose="020F0502020204030204" pitchFamily="34" charset="0"/>
              <a:cs typeface="Calibri" panose="020F0502020204030204" pitchFamily="34" charset="0"/>
            </a:endParaRPr>
          </a:p>
        </p:txBody>
      </p:sp>
      <p:sp>
        <p:nvSpPr>
          <p:cNvPr id="35" name="Oval 34">
            <a:extLst>
              <a:ext uri="{FF2B5EF4-FFF2-40B4-BE49-F238E27FC236}">
                <a16:creationId xmlns:a16="http://schemas.microsoft.com/office/drawing/2014/main" id="{46A578CD-9EE0-408B-A678-0EFB17AD42CF}"/>
              </a:ext>
            </a:extLst>
          </p:cNvPr>
          <p:cNvSpPr/>
          <p:nvPr/>
        </p:nvSpPr>
        <p:spPr>
          <a:xfrm>
            <a:off x="4655694" y="3963001"/>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4</a:t>
            </a:r>
            <a:endParaRPr lang="en-GB" dirty="0">
              <a:latin typeface="Calibri" panose="020F0502020204030204" pitchFamily="34" charset="0"/>
              <a:cs typeface="Calibri" panose="020F0502020204030204" pitchFamily="34" charset="0"/>
            </a:endParaRPr>
          </a:p>
        </p:txBody>
      </p:sp>
      <p:sp>
        <p:nvSpPr>
          <p:cNvPr id="38" name="Flowchart: Document 37">
            <a:extLst>
              <a:ext uri="{FF2B5EF4-FFF2-40B4-BE49-F238E27FC236}">
                <a16:creationId xmlns:a16="http://schemas.microsoft.com/office/drawing/2014/main" id="{973775FC-78A5-4325-B535-441862918E54}"/>
              </a:ext>
            </a:extLst>
          </p:cNvPr>
          <p:cNvSpPr/>
          <p:nvPr/>
        </p:nvSpPr>
        <p:spPr>
          <a:xfrm>
            <a:off x="5050566" y="274719"/>
            <a:ext cx="1350233" cy="768017"/>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a:t>
            </a:r>
            <a:r>
              <a:rPr kumimoji="0" lang="en-US" sz="1200" b="0" i="0" u="none" strike="noStrike" kern="1200" cap="none" spc="0" normalizeH="0" baseline="0" noProof="0" dirty="0" err="1">
                <a:ln>
                  <a:noFill/>
                </a:ln>
                <a:solidFill>
                  <a:srgbClr val="FFFFFF"/>
                </a:solidFill>
                <a:effectLst/>
                <a:uLnTx/>
                <a:uFillTx/>
                <a:latin typeface="Calibri"/>
                <a:ea typeface="+mn-ea"/>
                <a:cs typeface="+mn-cs"/>
              </a:rPr>
              <a:t>cdefault.yml</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Global Settings</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(Toolchain)</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3" name="Rectangle 2">
            <a:extLst>
              <a:ext uri="{FF2B5EF4-FFF2-40B4-BE49-F238E27FC236}">
                <a16:creationId xmlns:a16="http://schemas.microsoft.com/office/drawing/2014/main" id="{370F4CCE-2B1C-035A-5D4A-81B8A6DC1905}"/>
              </a:ext>
            </a:extLst>
          </p:cNvPr>
          <p:cNvSpPr/>
          <p:nvPr/>
        </p:nvSpPr>
        <p:spPr>
          <a:xfrm>
            <a:off x="9282684" y="2591828"/>
            <a:ext cx="1786691" cy="1377234"/>
          </a:xfrm>
          <a:prstGeom prst="rect">
            <a:avLst/>
          </a:prstGeom>
          <a:solidFill>
            <a:schemeClr val="bg1">
              <a:lumMod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ctr"/>
            <a:r>
              <a:rPr lang="en-US" dirty="0"/>
              <a:t>future extension</a:t>
            </a:r>
          </a:p>
        </p:txBody>
      </p:sp>
      <p:sp>
        <p:nvSpPr>
          <p:cNvPr id="4" name="Rectangle 3">
            <a:extLst>
              <a:ext uri="{FF2B5EF4-FFF2-40B4-BE49-F238E27FC236}">
                <a16:creationId xmlns:a16="http://schemas.microsoft.com/office/drawing/2014/main" id="{C5772D99-DFDE-63C8-ED0F-8913B54FFD71}"/>
              </a:ext>
            </a:extLst>
          </p:cNvPr>
          <p:cNvSpPr/>
          <p:nvPr/>
        </p:nvSpPr>
        <p:spPr>
          <a:xfrm>
            <a:off x="7230982" y="4990622"/>
            <a:ext cx="1540042" cy="1022685"/>
          </a:xfrm>
          <a:prstGeom prst="rect">
            <a:avLst/>
          </a:prstGeom>
          <a:solidFill>
            <a:schemeClr val="accent2">
              <a:lumMod val="50000"/>
              <a:lumOff val="5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dirty="0">
                <a:solidFill>
                  <a:srgbClr val="FFFFFF"/>
                </a:solidFill>
                <a:latin typeface="Calibri"/>
              </a:rPr>
              <a:t>Generator</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8" name="Rectangle 7">
            <a:extLst>
              <a:ext uri="{FF2B5EF4-FFF2-40B4-BE49-F238E27FC236}">
                <a16:creationId xmlns:a16="http://schemas.microsoft.com/office/drawing/2014/main" id="{132D24B4-9144-7276-CA05-5F9E950F9163}"/>
              </a:ext>
            </a:extLst>
          </p:cNvPr>
          <p:cNvSpPr/>
          <p:nvPr/>
        </p:nvSpPr>
        <p:spPr>
          <a:xfrm>
            <a:off x="9283599" y="1175887"/>
            <a:ext cx="1786691" cy="1377234"/>
          </a:xfrm>
          <a:prstGeom prst="rect">
            <a:avLst/>
          </a:prstGeom>
          <a:solidFill>
            <a:schemeClr val="bg1">
              <a:lumMod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ctr"/>
            <a:r>
              <a:rPr lang="en-US" dirty="0"/>
              <a:t>legacy</a:t>
            </a:r>
          </a:p>
        </p:txBody>
      </p:sp>
      <p:sp>
        <p:nvSpPr>
          <p:cNvPr id="12" name="Flowchart: Multidocument 11">
            <a:extLst>
              <a:ext uri="{FF2B5EF4-FFF2-40B4-BE49-F238E27FC236}">
                <a16:creationId xmlns:a16="http://schemas.microsoft.com/office/drawing/2014/main" id="{C1D42684-F2E8-5ED1-A6D2-22AD5040CDD3}"/>
              </a:ext>
            </a:extLst>
          </p:cNvPr>
          <p:cNvSpPr/>
          <p:nvPr/>
        </p:nvSpPr>
        <p:spPr>
          <a:xfrm>
            <a:off x="5045059" y="5177583"/>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a:ln>
                  <a:noFill/>
                </a:ln>
                <a:solidFill>
                  <a:schemeClr val="bg2">
                    <a:lumMod val="25000"/>
                  </a:schemeClr>
                </a:solidFill>
                <a:effectLst/>
                <a:uLnTx/>
                <a:uFillTx/>
                <a:latin typeface="Calibri"/>
                <a:ea typeface="+mn-ea"/>
                <a:cs typeface="+mn-cs"/>
              </a:rPr>
              <a:t>genlayer.</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generated</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project parts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3" name="Arrow: Right 12">
            <a:extLst>
              <a:ext uri="{FF2B5EF4-FFF2-40B4-BE49-F238E27FC236}">
                <a16:creationId xmlns:a16="http://schemas.microsoft.com/office/drawing/2014/main" id="{3C413814-5338-0CBB-0ADF-3392B8D26B35}"/>
              </a:ext>
            </a:extLst>
          </p:cNvPr>
          <p:cNvSpPr/>
          <p:nvPr/>
        </p:nvSpPr>
        <p:spPr>
          <a:xfrm rot="10800000">
            <a:off x="6488832" y="5414630"/>
            <a:ext cx="742146" cy="204536"/>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15" name="Arrow: Right 14">
            <a:extLst>
              <a:ext uri="{FF2B5EF4-FFF2-40B4-BE49-F238E27FC236}">
                <a16:creationId xmlns:a16="http://schemas.microsoft.com/office/drawing/2014/main" id="{405B82CE-AB85-0E73-D247-5FE9D420D9EF}"/>
              </a:ext>
            </a:extLst>
          </p:cNvPr>
          <p:cNvSpPr/>
          <p:nvPr/>
        </p:nvSpPr>
        <p:spPr>
          <a:xfrm rot="9005722">
            <a:off x="8747485" y="4640233"/>
            <a:ext cx="937026" cy="237456"/>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11" name="Flowchart: Document 10">
            <a:extLst>
              <a:ext uri="{FF2B5EF4-FFF2-40B4-BE49-F238E27FC236}">
                <a16:creationId xmlns:a16="http://schemas.microsoft.com/office/drawing/2014/main" id="{057A4819-CEB0-A8FD-8A56-C9A078D7B8A2}"/>
              </a:ext>
            </a:extLst>
          </p:cNvPr>
          <p:cNvSpPr/>
          <p:nvPr/>
        </p:nvSpPr>
        <p:spPr>
          <a:xfrm>
            <a:off x="9533850" y="4192534"/>
            <a:ext cx="1333416" cy="884321"/>
          </a:xfrm>
          <a:prstGeom prst="flowChart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cbuild.yml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Build information</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25" name="Straight Arrow Connector 24">
            <a:extLst>
              <a:ext uri="{FF2B5EF4-FFF2-40B4-BE49-F238E27FC236}">
                <a16:creationId xmlns:a16="http://schemas.microsoft.com/office/drawing/2014/main" id="{AE60EF65-4A79-4DC7-4A62-B477FD9D9B32}"/>
              </a:ext>
            </a:extLst>
          </p:cNvPr>
          <p:cNvCxnSpPr>
            <a:endCxn id="10" idx="1"/>
          </p:cNvCxnSpPr>
          <p:nvPr/>
        </p:nvCxnSpPr>
        <p:spPr>
          <a:xfrm>
            <a:off x="8764993" y="5682909"/>
            <a:ext cx="702617" cy="122745"/>
          </a:xfrm>
          <a:prstGeom prst="straightConnector1">
            <a:avLst/>
          </a:prstGeom>
          <a:ln w="38100">
            <a:prstDash val="sysDot"/>
            <a:tailEnd type="triangle"/>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DE55AD16-61F6-ECB7-E485-9CF75C1E3D3E}"/>
              </a:ext>
            </a:extLst>
          </p:cNvPr>
          <p:cNvSpPr/>
          <p:nvPr/>
        </p:nvSpPr>
        <p:spPr>
          <a:xfrm>
            <a:off x="2296169" y="3772280"/>
            <a:ext cx="1782539" cy="1377234"/>
          </a:xfrm>
          <a:prstGeom prst="rect">
            <a:avLst/>
          </a:prstGeom>
          <a:solidFill>
            <a:schemeClr val="bg1">
              <a:lumMod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ctr"/>
            <a:r>
              <a:rPr lang="en-US" dirty="0"/>
              <a:t>future extension</a:t>
            </a:r>
          </a:p>
        </p:txBody>
      </p:sp>
    </p:spTree>
    <p:extLst>
      <p:ext uri="{BB962C8B-B14F-4D97-AF65-F5344CB8AC3E}">
        <p14:creationId xmlns:p14="http://schemas.microsoft.com/office/powerpoint/2010/main" val="214829620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3C57F54-5520-0C46-30FF-B6AB07125A9A}"/>
              </a:ext>
            </a:extLst>
          </p:cNvPr>
          <p:cNvSpPr/>
          <p:nvPr/>
        </p:nvSpPr>
        <p:spPr>
          <a:xfrm>
            <a:off x="578565" y="3471223"/>
            <a:ext cx="4212641" cy="2264760"/>
          </a:xfrm>
          <a:prstGeom prst="rect">
            <a:avLst/>
          </a:prstGeom>
          <a:solidFill>
            <a:srgbClr val="7D868C"/>
          </a:solidFill>
          <a:ln w="38100">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lstStyle/>
          <a:p>
            <a:r>
              <a:rPr lang="en-US" sz="2000" dirty="0">
                <a:solidFill>
                  <a:schemeClr val="bg1"/>
                </a:solidFill>
              </a:rPr>
              <a:t>- component: &lt;2&gt;</a:t>
            </a:r>
          </a:p>
        </p:txBody>
      </p:sp>
      <p:sp>
        <p:nvSpPr>
          <p:cNvPr id="13" name="Snip Single Corner Rectangle 8">
            <a:extLst>
              <a:ext uri="{FF2B5EF4-FFF2-40B4-BE49-F238E27FC236}">
                <a16:creationId xmlns:a16="http://schemas.microsoft.com/office/drawing/2014/main" id="{D533CA30-2042-C7D8-212D-3AB1F3A4F097}"/>
              </a:ext>
            </a:extLst>
          </p:cNvPr>
          <p:cNvSpPr/>
          <p:nvPr/>
        </p:nvSpPr>
        <p:spPr bwMode="auto">
          <a:xfrm>
            <a:off x="3026909" y="3795223"/>
            <a:ext cx="1476000" cy="720000"/>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API header</a:t>
            </a:r>
            <a:endParaRPr lang="en-US" sz="1600" dirty="0">
              <a:cs typeface="Courier New" pitchFamily="49" charset="0"/>
            </a:endParaRPr>
          </a:p>
        </p:txBody>
      </p:sp>
      <p:sp>
        <p:nvSpPr>
          <p:cNvPr id="19" name="Snip Single Corner Rectangle 8">
            <a:extLst>
              <a:ext uri="{FF2B5EF4-FFF2-40B4-BE49-F238E27FC236}">
                <a16:creationId xmlns:a16="http://schemas.microsoft.com/office/drawing/2014/main" id="{7108B78A-925B-12F1-A023-98C895057F8C}"/>
              </a:ext>
            </a:extLst>
          </p:cNvPr>
          <p:cNvSpPr/>
          <p:nvPr/>
        </p:nvSpPr>
        <p:spPr bwMode="auto">
          <a:xfrm>
            <a:off x="1340755" y="4761235"/>
            <a:ext cx="1476000" cy="720000"/>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Configuration files</a:t>
            </a:r>
            <a:endParaRPr lang="en-US" sz="1600" dirty="0">
              <a:cs typeface="Courier New" pitchFamily="49" charset="0"/>
            </a:endParaRPr>
          </a:p>
        </p:txBody>
      </p:sp>
      <p:sp>
        <p:nvSpPr>
          <p:cNvPr id="22" name="Snip Single Corner Rectangle 8">
            <a:extLst>
              <a:ext uri="{FF2B5EF4-FFF2-40B4-BE49-F238E27FC236}">
                <a16:creationId xmlns:a16="http://schemas.microsoft.com/office/drawing/2014/main" id="{876E5F08-CC58-2C82-B731-8647B050545A}"/>
              </a:ext>
            </a:extLst>
          </p:cNvPr>
          <p:cNvSpPr/>
          <p:nvPr/>
        </p:nvSpPr>
        <p:spPr bwMode="auto">
          <a:xfrm>
            <a:off x="3026909" y="4761235"/>
            <a:ext cx="1476000" cy="720000"/>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Source code/</a:t>
            </a:r>
          </a:p>
          <a:p>
            <a:pPr algn="ctr">
              <a:defRPr/>
            </a:pPr>
            <a:r>
              <a:rPr lang="en-US" sz="1600" dirty="0">
                <a:cs typeface="Courier New" pitchFamily="49" charset="0"/>
              </a:rPr>
              <a:t>libraries</a:t>
            </a:r>
          </a:p>
        </p:txBody>
      </p:sp>
      <p:sp>
        <p:nvSpPr>
          <p:cNvPr id="4" name="Rectangle 3">
            <a:extLst>
              <a:ext uri="{FF2B5EF4-FFF2-40B4-BE49-F238E27FC236}">
                <a16:creationId xmlns:a16="http://schemas.microsoft.com/office/drawing/2014/main" id="{D3022A3B-8B4C-4B9B-95D2-86AE594E107B}"/>
              </a:ext>
            </a:extLst>
          </p:cNvPr>
          <p:cNvSpPr/>
          <p:nvPr/>
        </p:nvSpPr>
        <p:spPr>
          <a:xfrm>
            <a:off x="578565" y="903627"/>
            <a:ext cx="4212641" cy="2264760"/>
          </a:xfrm>
          <a:prstGeom prst="rect">
            <a:avLst/>
          </a:prstGeom>
          <a:solidFill>
            <a:srgbClr val="7D868C"/>
          </a:solidFill>
          <a:ln w="38100">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lstStyle/>
          <a:p>
            <a:r>
              <a:rPr lang="en-US" sz="2000" dirty="0">
                <a:solidFill>
                  <a:schemeClr val="bg1"/>
                </a:solidFill>
              </a:rPr>
              <a:t>- component: &lt;1&gt;</a:t>
            </a:r>
            <a:br>
              <a:rPr lang="en-US" sz="2000" dirty="0">
                <a:solidFill>
                  <a:schemeClr val="bg1"/>
                </a:solidFill>
              </a:rPr>
            </a:br>
            <a:r>
              <a:rPr lang="en-US" sz="2000" dirty="0">
                <a:solidFill>
                  <a:schemeClr val="bg1"/>
                </a:solidFill>
              </a:rPr>
              <a:t>   </a:t>
            </a:r>
          </a:p>
        </p:txBody>
      </p:sp>
      <p:sp>
        <p:nvSpPr>
          <p:cNvPr id="7" name="Snip Single Corner Rectangle 8">
            <a:extLst>
              <a:ext uri="{FF2B5EF4-FFF2-40B4-BE49-F238E27FC236}">
                <a16:creationId xmlns:a16="http://schemas.microsoft.com/office/drawing/2014/main" id="{F3ED5520-C3E2-4668-8F67-A11D69F828A3}"/>
              </a:ext>
            </a:extLst>
          </p:cNvPr>
          <p:cNvSpPr/>
          <p:nvPr/>
        </p:nvSpPr>
        <p:spPr bwMode="auto">
          <a:xfrm>
            <a:off x="3026909" y="1227627"/>
            <a:ext cx="1476000" cy="720000"/>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API header</a:t>
            </a:r>
            <a:endParaRPr lang="en-US" sz="1600" dirty="0">
              <a:cs typeface="Courier New" pitchFamily="49" charset="0"/>
            </a:endParaRPr>
          </a:p>
        </p:txBody>
      </p:sp>
      <p:sp>
        <p:nvSpPr>
          <p:cNvPr id="17" name="Snip Single Corner Rectangle 8">
            <a:extLst>
              <a:ext uri="{FF2B5EF4-FFF2-40B4-BE49-F238E27FC236}">
                <a16:creationId xmlns:a16="http://schemas.microsoft.com/office/drawing/2014/main" id="{53538A88-0E7C-41D4-BD0C-4E11EA3D242F}"/>
              </a:ext>
            </a:extLst>
          </p:cNvPr>
          <p:cNvSpPr/>
          <p:nvPr/>
        </p:nvSpPr>
        <p:spPr bwMode="auto">
          <a:xfrm>
            <a:off x="1340755" y="2193639"/>
            <a:ext cx="1476000" cy="720000"/>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Configuration files</a:t>
            </a:r>
            <a:endParaRPr lang="en-US" sz="1600" dirty="0">
              <a:cs typeface="Courier New" pitchFamily="49" charset="0"/>
            </a:endParaRPr>
          </a:p>
        </p:txBody>
      </p:sp>
      <p:sp>
        <p:nvSpPr>
          <p:cNvPr id="18" name="Snip Single Corner Rectangle 8">
            <a:extLst>
              <a:ext uri="{FF2B5EF4-FFF2-40B4-BE49-F238E27FC236}">
                <a16:creationId xmlns:a16="http://schemas.microsoft.com/office/drawing/2014/main" id="{5A142EC1-B061-49BA-A672-F69A981F596E}"/>
              </a:ext>
            </a:extLst>
          </p:cNvPr>
          <p:cNvSpPr/>
          <p:nvPr/>
        </p:nvSpPr>
        <p:spPr bwMode="auto">
          <a:xfrm>
            <a:off x="3026909" y="2193639"/>
            <a:ext cx="1476000" cy="720000"/>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Source code/</a:t>
            </a:r>
          </a:p>
          <a:p>
            <a:pPr algn="ctr">
              <a:defRPr/>
            </a:pPr>
            <a:r>
              <a:rPr lang="en-US" sz="1600" dirty="0">
                <a:cs typeface="Courier New" pitchFamily="49" charset="0"/>
              </a:rPr>
              <a:t>libraries</a:t>
            </a:r>
          </a:p>
        </p:txBody>
      </p:sp>
      <p:cxnSp>
        <p:nvCxnSpPr>
          <p:cNvPr id="29" name="Straight Arrow Connector 28">
            <a:extLst>
              <a:ext uri="{FF2B5EF4-FFF2-40B4-BE49-F238E27FC236}">
                <a16:creationId xmlns:a16="http://schemas.microsoft.com/office/drawing/2014/main" id="{99FE6B62-C258-42CB-BF19-869B9120DCFE}"/>
              </a:ext>
            </a:extLst>
          </p:cNvPr>
          <p:cNvCxnSpPr>
            <a:cxnSpLocks/>
          </p:cNvCxnSpPr>
          <p:nvPr/>
        </p:nvCxnSpPr>
        <p:spPr>
          <a:xfrm flipH="1" flipV="1">
            <a:off x="3766159" y="338558"/>
            <a:ext cx="796" cy="889070"/>
          </a:xfrm>
          <a:prstGeom prst="straightConnector1">
            <a:avLst/>
          </a:prstGeom>
          <a:ln w="47625">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F6F5C04B-479F-46EF-B7CC-D74FC864C4B1}"/>
              </a:ext>
            </a:extLst>
          </p:cNvPr>
          <p:cNvCxnSpPr>
            <a:cxnSpLocks/>
          </p:cNvCxnSpPr>
          <p:nvPr/>
        </p:nvCxnSpPr>
        <p:spPr>
          <a:xfrm flipV="1">
            <a:off x="3767763" y="2920943"/>
            <a:ext cx="0" cy="858598"/>
          </a:xfrm>
          <a:prstGeom prst="straightConnector1">
            <a:avLst/>
          </a:prstGeom>
          <a:ln w="47625">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FD0C2AC1-0FC3-5226-AB8C-3F44325A8EEE}"/>
              </a:ext>
            </a:extLst>
          </p:cNvPr>
          <p:cNvSpPr/>
          <p:nvPr/>
        </p:nvSpPr>
        <p:spPr>
          <a:xfrm>
            <a:off x="5294475" y="903627"/>
            <a:ext cx="5892006" cy="2264760"/>
          </a:xfrm>
          <a:prstGeom prst="rect">
            <a:avLst/>
          </a:prstGeom>
          <a:solidFill>
            <a:srgbClr val="7D868C"/>
          </a:solidFill>
          <a:ln w="38100">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lstStyle/>
          <a:p>
            <a:r>
              <a:rPr lang="en-US" sz="2000" dirty="0">
                <a:solidFill>
                  <a:schemeClr val="bg1"/>
                </a:solidFill>
              </a:rPr>
              <a:t>- component: &lt;1&gt;</a:t>
            </a:r>
          </a:p>
        </p:txBody>
      </p:sp>
      <p:sp>
        <p:nvSpPr>
          <p:cNvPr id="31" name="Snip Single Corner Rectangle 8">
            <a:extLst>
              <a:ext uri="{FF2B5EF4-FFF2-40B4-BE49-F238E27FC236}">
                <a16:creationId xmlns:a16="http://schemas.microsoft.com/office/drawing/2014/main" id="{3862A851-D2E3-5C0E-5C20-D398A4502660}"/>
              </a:ext>
            </a:extLst>
          </p:cNvPr>
          <p:cNvSpPr/>
          <p:nvPr/>
        </p:nvSpPr>
        <p:spPr bwMode="auto">
          <a:xfrm>
            <a:off x="7742819" y="1227627"/>
            <a:ext cx="1476000" cy="720000"/>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API headers</a:t>
            </a:r>
            <a:endParaRPr lang="en-US" sz="1600" dirty="0">
              <a:cs typeface="Courier New" pitchFamily="49" charset="0"/>
            </a:endParaRPr>
          </a:p>
        </p:txBody>
      </p:sp>
      <p:sp>
        <p:nvSpPr>
          <p:cNvPr id="32" name="Snip Single Corner Rectangle 8">
            <a:extLst>
              <a:ext uri="{FF2B5EF4-FFF2-40B4-BE49-F238E27FC236}">
                <a16:creationId xmlns:a16="http://schemas.microsoft.com/office/drawing/2014/main" id="{69B0EA1C-CB4C-712A-77DE-FD5AF842E181}"/>
              </a:ext>
            </a:extLst>
          </p:cNvPr>
          <p:cNvSpPr/>
          <p:nvPr/>
        </p:nvSpPr>
        <p:spPr bwMode="auto">
          <a:xfrm>
            <a:off x="6056665" y="2193639"/>
            <a:ext cx="1476000" cy="720000"/>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Configuration files</a:t>
            </a:r>
            <a:endParaRPr lang="en-US" sz="1600" dirty="0">
              <a:cs typeface="Courier New" pitchFamily="49" charset="0"/>
            </a:endParaRPr>
          </a:p>
        </p:txBody>
      </p:sp>
      <p:sp>
        <p:nvSpPr>
          <p:cNvPr id="33" name="Snip Single Corner Rectangle 8">
            <a:extLst>
              <a:ext uri="{FF2B5EF4-FFF2-40B4-BE49-F238E27FC236}">
                <a16:creationId xmlns:a16="http://schemas.microsoft.com/office/drawing/2014/main" id="{D4DDA4C7-78A1-645D-E5B8-74E384451AF4}"/>
              </a:ext>
            </a:extLst>
          </p:cNvPr>
          <p:cNvSpPr/>
          <p:nvPr/>
        </p:nvSpPr>
        <p:spPr bwMode="auto">
          <a:xfrm>
            <a:off x="7742819" y="2193639"/>
            <a:ext cx="1476000" cy="720000"/>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Source code/</a:t>
            </a:r>
          </a:p>
          <a:p>
            <a:pPr algn="ctr">
              <a:defRPr/>
            </a:pPr>
            <a:r>
              <a:rPr lang="en-US" sz="1600" dirty="0">
                <a:cs typeface="Courier New" pitchFamily="49" charset="0"/>
              </a:rPr>
              <a:t>libraries</a:t>
            </a:r>
          </a:p>
        </p:txBody>
      </p:sp>
      <p:cxnSp>
        <p:nvCxnSpPr>
          <p:cNvPr id="35" name="Straight Arrow Connector 34">
            <a:extLst>
              <a:ext uri="{FF2B5EF4-FFF2-40B4-BE49-F238E27FC236}">
                <a16:creationId xmlns:a16="http://schemas.microsoft.com/office/drawing/2014/main" id="{D678404C-1266-E007-A646-75CEDE534957}"/>
              </a:ext>
            </a:extLst>
          </p:cNvPr>
          <p:cNvCxnSpPr>
            <a:cxnSpLocks/>
          </p:cNvCxnSpPr>
          <p:nvPr/>
        </p:nvCxnSpPr>
        <p:spPr>
          <a:xfrm flipH="1" flipV="1">
            <a:off x="8482069" y="338558"/>
            <a:ext cx="796" cy="889070"/>
          </a:xfrm>
          <a:prstGeom prst="straightConnector1">
            <a:avLst/>
          </a:prstGeom>
          <a:ln w="47625">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469E185A-6603-602D-9F60-6346239D73C9}"/>
              </a:ext>
            </a:extLst>
          </p:cNvPr>
          <p:cNvSpPr/>
          <p:nvPr/>
        </p:nvSpPr>
        <p:spPr>
          <a:xfrm>
            <a:off x="11923485" y="9467872"/>
            <a:ext cx="1620571" cy="1138626"/>
          </a:xfrm>
          <a:prstGeom prst="rect">
            <a:avLst/>
          </a:prstGeom>
          <a:solidFill>
            <a:srgbClr val="7D868C"/>
          </a:solidFill>
          <a:ln w="38100">
            <a:noFill/>
          </a:ln>
        </p:spPr>
        <p:style>
          <a:lnRef idx="2">
            <a:schemeClr val="accent1">
              <a:shade val="50000"/>
            </a:schemeClr>
          </a:lnRef>
          <a:fillRef idx="1">
            <a:schemeClr val="accent1"/>
          </a:fillRef>
          <a:effectRef idx="0">
            <a:schemeClr val="accent1"/>
          </a:effectRef>
          <a:fontRef idx="minor">
            <a:schemeClr val="lt1"/>
          </a:fontRef>
        </p:style>
        <p:txBody>
          <a:bodyPr vert="horz" rtlCol="0" anchor="b" anchorCtr="0"/>
          <a:lstStyle/>
          <a:p>
            <a:r>
              <a:rPr lang="en-US" sz="1400" dirty="0">
                <a:solidFill>
                  <a:schemeClr val="bg1"/>
                </a:solidFill>
              </a:rPr>
              <a:t>Implementation #3</a:t>
            </a:r>
            <a:endParaRPr lang="en-GB" sz="1400" dirty="0">
              <a:solidFill>
                <a:schemeClr val="bg1"/>
              </a:solidFill>
            </a:endParaRPr>
          </a:p>
        </p:txBody>
      </p:sp>
      <p:sp>
        <p:nvSpPr>
          <p:cNvPr id="41" name="Rectangle 40">
            <a:extLst>
              <a:ext uri="{FF2B5EF4-FFF2-40B4-BE49-F238E27FC236}">
                <a16:creationId xmlns:a16="http://schemas.microsoft.com/office/drawing/2014/main" id="{4F64136A-83E5-78D4-8350-23CF4A701920}"/>
              </a:ext>
            </a:extLst>
          </p:cNvPr>
          <p:cNvSpPr/>
          <p:nvPr/>
        </p:nvSpPr>
        <p:spPr>
          <a:xfrm>
            <a:off x="10073135" y="9469997"/>
            <a:ext cx="1620571" cy="1138626"/>
          </a:xfrm>
          <a:prstGeom prst="rect">
            <a:avLst/>
          </a:prstGeom>
          <a:solidFill>
            <a:srgbClr val="7D868C"/>
          </a:solidFill>
          <a:ln w="38100">
            <a:noFill/>
          </a:ln>
        </p:spPr>
        <p:style>
          <a:lnRef idx="2">
            <a:schemeClr val="accent1">
              <a:shade val="50000"/>
            </a:schemeClr>
          </a:lnRef>
          <a:fillRef idx="1">
            <a:schemeClr val="accent1"/>
          </a:fillRef>
          <a:effectRef idx="0">
            <a:schemeClr val="accent1"/>
          </a:effectRef>
          <a:fontRef idx="minor">
            <a:schemeClr val="lt1"/>
          </a:fontRef>
        </p:style>
        <p:txBody>
          <a:bodyPr vert="horz" rtlCol="0" anchor="b" anchorCtr="0"/>
          <a:lstStyle/>
          <a:p>
            <a:r>
              <a:rPr lang="en-US" sz="1400" dirty="0">
                <a:solidFill>
                  <a:schemeClr val="bg1"/>
                </a:solidFill>
              </a:rPr>
              <a:t>Implementation #2</a:t>
            </a:r>
            <a:endParaRPr lang="en-GB" sz="1400" dirty="0">
              <a:solidFill>
                <a:schemeClr val="bg1"/>
              </a:solidFill>
            </a:endParaRPr>
          </a:p>
        </p:txBody>
      </p:sp>
      <p:sp>
        <p:nvSpPr>
          <p:cNvPr id="49" name="Rectangle 48">
            <a:extLst>
              <a:ext uri="{FF2B5EF4-FFF2-40B4-BE49-F238E27FC236}">
                <a16:creationId xmlns:a16="http://schemas.microsoft.com/office/drawing/2014/main" id="{C291642E-40C3-2452-5CD8-8C8DA0314586}"/>
              </a:ext>
            </a:extLst>
          </p:cNvPr>
          <p:cNvSpPr/>
          <p:nvPr/>
        </p:nvSpPr>
        <p:spPr>
          <a:xfrm>
            <a:off x="8248872" y="9467872"/>
            <a:ext cx="1620571" cy="1138626"/>
          </a:xfrm>
          <a:prstGeom prst="rect">
            <a:avLst/>
          </a:prstGeom>
          <a:solidFill>
            <a:srgbClr val="7D868C"/>
          </a:solidFill>
          <a:ln w="38100">
            <a:noFill/>
          </a:ln>
        </p:spPr>
        <p:style>
          <a:lnRef idx="2">
            <a:schemeClr val="accent1">
              <a:shade val="50000"/>
            </a:schemeClr>
          </a:lnRef>
          <a:fillRef idx="1">
            <a:schemeClr val="accent1"/>
          </a:fillRef>
          <a:effectRef idx="0">
            <a:schemeClr val="accent1"/>
          </a:effectRef>
          <a:fontRef idx="minor">
            <a:schemeClr val="lt1"/>
          </a:fontRef>
        </p:style>
        <p:txBody>
          <a:bodyPr vert="horz" rtlCol="0" anchor="b" anchorCtr="0"/>
          <a:lstStyle/>
          <a:p>
            <a:r>
              <a:rPr lang="en-US" sz="1400" dirty="0">
                <a:solidFill>
                  <a:schemeClr val="bg1"/>
                </a:solidFill>
              </a:rPr>
              <a:t>Implementation #1</a:t>
            </a:r>
            <a:endParaRPr lang="en-GB" sz="1400" dirty="0">
              <a:solidFill>
                <a:schemeClr val="bg1"/>
              </a:solidFill>
            </a:endParaRPr>
          </a:p>
        </p:txBody>
      </p:sp>
      <p:sp>
        <p:nvSpPr>
          <p:cNvPr id="50" name="Snip Single Corner Rectangle 8">
            <a:extLst>
              <a:ext uri="{FF2B5EF4-FFF2-40B4-BE49-F238E27FC236}">
                <a16:creationId xmlns:a16="http://schemas.microsoft.com/office/drawing/2014/main" id="{ADB656A9-0595-6EE7-4321-40946022C788}"/>
              </a:ext>
            </a:extLst>
          </p:cNvPr>
          <p:cNvSpPr/>
          <p:nvPr/>
        </p:nvSpPr>
        <p:spPr bwMode="auto">
          <a:xfrm>
            <a:off x="8401347" y="9693637"/>
            <a:ext cx="1314187" cy="611273"/>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Source code/</a:t>
            </a:r>
          </a:p>
          <a:p>
            <a:pPr algn="ctr">
              <a:defRPr/>
            </a:pPr>
            <a:r>
              <a:rPr lang="en-US" sz="1600" dirty="0">
                <a:cs typeface="Courier New" pitchFamily="49" charset="0"/>
              </a:rPr>
              <a:t>libraries</a:t>
            </a:r>
          </a:p>
        </p:txBody>
      </p:sp>
      <p:cxnSp>
        <p:nvCxnSpPr>
          <p:cNvPr id="51" name="Straight Arrow Connector 50">
            <a:extLst>
              <a:ext uri="{FF2B5EF4-FFF2-40B4-BE49-F238E27FC236}">
                <a16:creationId xmlns:a16="http://schemas.microsoft.com/office/drawing/2014/main" id="{D4A4F237-2DA1-4FF7-0906-8DA13FD1E60F}"/>
              </a:ext>
            </a:extLst>
          </p:cNvPr>
          <p:cNvCxnSpPr>
            <a:cxnSpLocks/>
            <a:stCxn id="50" idx="3"/>
          </p:cNvCxnSpPr>
          <p:nvPr/>
        </p:nvCxnSpPr>
        <p:spPr>
          <a:xfrm flipV="1">
            <a:off x="9058441" y="8883648"/>
            <a:ext cx="1848627" cy="809989"/>
          </a:xfrm>
          <a:prstGeom prst="straightConnector1">
            <a:avLst/>
          </a:prstGeom>
          <a:ln w="47625">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2" name="Snip Single Corner Rectangle 8">
            <a:extLst>
              <a:ext uri="{FF2B5EF4-FFF2-40B4-BE49-F238E27FC236}">
                <a16:creationId xmlns:a16="http://schemas.microsoft.com/office/drawing/2014/main" id="{D2576B3C-D347-AA7A-3E26-EC7A915D4010}"/>
              </a:ext>
            </a:extLst>
          </p:cNvPr>
          <p:cNvSpPr/>
          <p:nvPr/>
        </p:nvSpPr>
        <p:spPr bwMode="auto">
          <a:xfrm>
            <a:off x="10247075" y="9677754"/>
            <a:ext cx="1314187" cy="611273"/>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Source code/</a:t>
            </a:r>
          </a:p>
          <a:p>
            <a:pPr algn="ctr">
              <a:defRPr/>
            </a:pPr>
            <a:r>
              <a:rPr lang="en-US" sz="1600" dirty="0">
                <a:cs typeface="Courier New" pitchFamily="49" charset="0"/>
              </a:rPr>
              <a:t>libraries</a:t>
            </a:r>
          </a:p>
        </p:txBody>
      </p:sp>
      <p:sp>
        <p:nvSpPr>
          <p:cNvPr id="53" name="Snip Single Corner Rectangle 8">
            <a:extLst>
              <a:ext uri="{FF2B5EF4-FFF2-40B4-BE49-F238E27FC236}">
                <a16:creationId xmlns:a16="http://schemas.microsoft.com/office/drawing/2014/main" id="{C7579DC0-3E69-7B55-EDDB-2A6BD03895AB}"/>
              </a:ext>
            </a:extLst>
          </p:cNvPr>
          <p:cNvSpPr/>
          <p:nvPr/>
        </p:nvSpPr>
        <p:spPr bwMode="auto">
          <a:xfrm>
            <a:off x="12054495" y="9677754"/>
            <a:ext cx="1314187" cy="611273"/>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Source code/</a:t>
            </a:r>
          </a:p>
          <a:p>
            <a:pPr algn="ctr">
              <a:defRPr/>
            </a:pPr>
            <a:r>
              <a:rPr lang="en-US" sz="1600" dirty="0">
                <a:cs typeface="Courier New" pitchFamily="49" charset="0"/>
              </a:rPr>
              <a:t>libraries</a:t>
            </a:r>
          </a:p>
        </p:txBody>
      </p:sp>
      <p:cxnSp>
        <p:nvCxnSpPr>
          <p:cNvPr id="54" name="Straight Arrow Connector 53">
            <a:extLst>
              <a:ext uri="{FF2B5EF4-FFF2-40B4-BE49-F238E27FC236}">
                <a16:creationId xmlns:a16="http://schemas.microsoft.com/office/drawing/2014/main" id="{5C858827-7B00-83AF-EFB9-0751E2E2B90D}"/>
              </a:ext>
            </a:extLst>
          </p:cNvPr>
          <p:cNvCxnSpPr>
            <a:cxnSpLocks/>
            <a:stCxn id="53" idx="3"/>
          </p:cNvCxnSpPr>
          <p:nvPr/>
        </p:nvCxnSpPr>
        <p:spPr>
          <a:xfrm flipH="1" flipV="1">
            <a:off x="10907068" y="8883648"/>
            <a:ext cx="1804521" cy="794106"/>
          </a:xfrm>
          <a:prstGeom prst="straightConnector1">
            <a:avLst/>
          </a:prstGeom>
          <a:ln w="47625">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D67E7783-CD8E-0D67-B1E1-B1018D580DBB}"/>
              </a:ext>
            </a:extLst>
          </p:cNvPr>
          <p:cNvCxnSpPr>
            <a:cxnSpLocks/>
            <a:stCxn id="52" idx="3"/>
          </p:cNvCxnSpPr>
          <p:nvPr/>
        </p:nvCxnSpPr>
        <p:spPr>
          <a:xfrm flipV="1">
            <a:off x="10904169" y="8883648"/>
            <a:ext cx="0" cy="794106"/>
          </a:xfrm>
          <a:prstGeom prst="straightConnector1">
            <a:avLst/>
          </a:prstGeom>
          <a:ln w="47625">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7" name="Rectangle 56">
            <a:extLst>
              <a:ext uri="{FF2B5EF4-FFF2-40B4-BE49-F238E27FC236}">
                <a16:creationId xmlns:a16="http://schemas.microsoft.com/office/drawing/2014/main" id="{5A81708B-B29A-5156-D398-B670656AFB55}"/>
              </a:ext>
            </a:extLst>
          </p:cNvPr>
          <p:cNvSpPr/>
          <p:nvPr/>
        </p:nvSpPr>
        <p:spPr>
          <a:xfrm>
            <a:off x="5294475" y="3685463"/>
            <a:ext cx="5892802" cy="824030"/>
          </a:xfrm>
          <a:prstGeom prst="rect">
            <a:avLst/>
          </a:prstGeom>
          <a:solidFill>
            <a:srgbClr val="FFC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2"/>
                </a:solidFill>
              </a:rPr>
              <a:t>Central </a:t>
            </a:r>
            <a:br>
              <a:rPr lang="en-US" dirty="0">
                <a:solidFill>
                  <a:schemeClr val="tx2"/>
                </a:solidFill>
              </a:rPr>
            </a:br>
            <a:r>
              <a:rPr lang="en-US" dirty="0">
                <a:solidFill>
                  <a:schemeClr val="tx2"/>
                </a:solidFill>
              </a:rPr>
              <a:t>API definition</a:t>
            </a:r>
            <a:endParaRPr lang="en-GB" dirty="0">
              <a:solidFill>
                <a:schemeClr val="tx2"/>
              </a:solidFill>
            </a:endParaRPr>
          </a:p>
          <a:p>
            <a:endParaRPr lang="en-GB" dirty="0"/>
          </a:p>
        </p:txBody>
      </p:sp>
      <p:sp>
        <p:nvSpPr>
          <p:cNvPr id="58" name="Snip Single Corner Rectangle 8">
            <a:extLst>
              <a:ext uri="{FF2B5EF4-FFF2-40B4-BE49-F238E27FC236}">
                <a16:creationId xmlns:a16="http://schemas.microsoft.com/office/drawing/2014/main" id="{BF7A7608-41CF-CFF0-FF6E-523E5EC4A323}"/>
              </a:ext>
            </a:extLst>
          </p:cNvPr>
          <p:cNvSpPr/>
          <p:nvPr/>
        </p:nvSpPr>
        <p:spPr bwMode="auto">
          <a:xfrm>
            <a:off x="7785721" y="3786863"/>
            <a:ext cx="1476000" cy="611273"/>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API headers</a:t>
            </a:r>
            <a:br>
              <a:rPr lang="en-US" sz="1600" dirty="0"/>
            </a:br>
            <a:r>
              <a:rPr lang="en-US" sz="1600" dirty="0"/>
              <a:t>(Definition)</a:t>
            </a:r>
            <a:endParaRPr lang="en-US" sz="1600" dirty="0">
              <a:cs typeface="Courier New" pitchFamily="49" charset="0"/>
            </a:endParaRPr>
          </a:p>
        </p:txBody>
      </p:sp>
      <p:sp>
        <p:nvSpPr>
          <p:cNvPr id="59" name="Snip Single Corner Rectangle 8">
            <a:extLst>
              <a:ext uri="{FF2B5EF4-FFF2-40B4-BE49-F238E27FC236}">
                <a16:creationId xmlns:a16="http://schemas.microsoft.com/office/drawing/2014/main" id="{AED171A9-8B82-2336-F0E0-90AF88EFA743}"/>
              </a:ext>
            </a:extLst>
          </p:cNvPr>
          <p:cNvSpPr/>
          <p:nvPr/>
        </p:nvSpPr>
        <p:spPr bwMode="auto">
          <a:xfrm>
            <a:off x="9420387" y="3803710"/>
            <a:ext cx="1476000" cy="611274"/>
          </a:xfrm>
          <a:prstGeom prst="snip1Rect">
            <a:avLst/>
          </a:prstGeom>
          <a:solidFill>
            <a:schemeClr val="bg1"/>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Documentation</a:t>
            </a:r>
            <a:br>
              <a:rPr lang="en-US" sz="1600" dirty="0"/>
            </a:br>
            <a:r>
              <a:rPr lang="en-US" sz="1600" dirty="0"/>
              <a:t>of API</a:t>
            </a:r>
            <a:endParaRPr lang="en-US" sz="1600" dirty="0">
              <a:cs typeface="Courier New" pitchFamily="49" charset="0"/>
            </a:endParaRPr>
          </a:p>
        </p:txBody>
      </p:sp>
      <p:cxnSp>
        <p:nvCxnSpPr>
          <p:cNvPr id="37" name="Straight Arrow Connector 36">
            <a:extLst>
              <a:ext uri="{FF2B5EF4-FFF2-40B4-BE49-F238E27FC236}">
                <a16:creationId xmlns:a16="http://schemas.microsoft.com/office/drawing/2014/main" id="{A9848CDD-2BE4-D67A-A8F6-7138E2A6D6E9}"/>
              </a:ext>
            </a:extLst>
          </p:cNvPr>
          <p:cNvCxnSpPr>
            <a:cxnSpLocks/>
          </p:cNvCxnSpPr>
          <p:nvPr/>
        </p:nvCxnSpPr>
        <p:spPr>
          <a:xfrm flipV="1">
            <a:off x="8483673" y="2920943"/>
            <a:ext cx="0" cy="858598"/>
          </a:xfrm>
          <a:prstGeom prst="straightConnector1">
            <a:avLst/>
          </a:prstGeom>
          <a:ln w="47625">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60" name="Rectangle 59">
            <a:extLst>
              <a:ext uri="{FF2B5EF4-FFF2-40B4-BE49-F238E27FC236}">
                <a16:creationId xmlns:a16="http://schemas.microsoft.com/office/drawing/2014/main" id="{DE17DFD9-DCB8-2F25-5300-47B11195D8D8}"/>
              </a:ext>
            </a:extLst>
          </p:cNvPr>
          <p:cNvSpPr/>
          <p:nvPr/>
        </p:nvSpPr>
        <p:spPr>
          <a:xfrm>
            <a:off x="9566709" y="4989682"/>
            <a:ext cx="1620571" cy="1138626"/>
          </a:xfrm>
          <a:prstGeom prst="rect">
            <a:avLst/>
          </a:prstGeom>
          <a:solidFill>
            <a:srgbClr val="7D868C"/>
          </a:solidFill>
          <a:ln w="38100">
            <a:noFill/>
          </a:ln>
        </p:spPr>
        <p:style>
          <a:lnRef idx="2">
            <a:schemeClr val="accent1">
              <a:shade val="50000"/>
            </a:schemeClr>
          </a:lnRef>
          <a:fillRef idx="1">
            <a:schemeClr val="accent1"/>
          </a:fillRef>
          <a:effectRef idx="0">
            <a:schemeClr val="accent1"/>
          </a:effectRef>
          <a:fontRef idx="minor">
            <a:schemeClr val="lt1"/>
          </a:fontRef>
        </p:style>
        <p:txBody>
          <a:bodyPr vert="horz" rtlCol="0" anchor="b" anchorCtr="0"/>
          <a:lstStyle/>
          <a:p>
            <a:r>
              <a:rPr lang="en-US" sz="1400" dirty="0">
                <a:solidFill>
                  <a:schemeClr val="bg1"/>
                </a:solidFill>
              </a:rPr>
              <a:t>- component: &lt;2.C&gt;</a:t>
            </a:r>
            <a:endParaRPr lang="en-GB" sz="1400" dirty="0">
              <a:solidFill>
                <a:schemeClr val="bg1"/>
              </a:solidFill>
            </a:endParaRPr>
          </a:p>
        </p:txBody>
      </p:sp>
      <p:sp>
        <p:nvSpPr>
          <p:cNvPr id="61" name="Rectangle 60">
            <a:extLst>
              <a:ext uri="{FF2B5EF4-FFF2-40B4-BE49-F238E27FC236}">
                <a16:creationId xmlns:a16="http://schemas.microsoft.com/office/drawing/2014/main" id="{CD86F202-1663-7702-CC17-A3A1C0B93EA7}"/>
              </a:ext>
            </a:extLst>
          </p:cNvPr>
          <p:cNvSpPr/>
          <p:nvPr/>
        </p:nvSpPr>
        <p:spPr>
          <a:xfrm>
            <a:off x="7716359" y="4991807"/>
            <a:ext cx="1620571" cy="1138626"/>
          </a:xfrm>
          <a:prstGeom prst="rect">
            <a:avLst/>
          </a:prstGeom>
          <a:solidFill>
            <a:srgbClr val="7D868C"/>
          </a:solidFill>
          <a:ln w="38100">
            <a:noFill/>
          </a:ln>
        </p:spPr>
        <p:style>
          <a:lnRef idx="2">
            <a:schemeClr val="accent1">
              <a:shade val="50000"/>
            </a:schemeClr>
          </a:lnRef>
          <a:fillRef idx="1">
            <a:schemeClr val="accent1"/>
          </a:fillRef>
          <a:effectRef idx="0">
            <a:schemeClr val="accent1"/>
          </a:effectRef>
          <a:fontRef idx="minor">
            <a:schemeClr val="lt1"/>
          </a:fontRef>
        </p:style>
        <p:txBody>
          <a:bodyPr vert="horz" rtlCol="0" anchor="b" anchorCtr="0"/>
          <a:lstStyle/>
          <a:p>
            <a:r>
              <a:rPr lang="en-US" sz="1400" dirty="0">
                <a:solidFill>
                  <a:schemeClr val="bg1"/>
                </a:solidFill>
              </a:rPr>
              <a:t>- component: &lt;2.B&gt;</a:t>
            </a:r>
            <a:endParaRPr lang="en-GB" sz="1400" dirty="0">
              <a:solidFill>
                <a:schemeClr val="bg1"/>
              </a:solidFill>
            </a:endParaRPr>
          </a:p>
        </p:txBody>
      </p:sp>
      <p:sp>
        <p:nvSpPr>
          <p:cNvPr id="62" name="Rectangle 61">
            <a:extLst>
              <a:ext uri="{FF2B5EF4-FFF2-40B4-BE49-F238E27FC236}">
                <a16:creationId xmlns:a16="http://schemas.microsoft.com/office/drawing/2014/main" id="{E17BD3F9-9566-9FF6-95AF-BF9E3EE77FC2}"/>
              </a:ext>
            </a:extLst>
          </p:cNvPr>
          <p:cNvSpPr/>
          <p:nvPr/>
        </p:nvSpPr>
        <p:spPr>
          <a:xfrm>
            <a:off x="5892096" y="4989682"/>
            <a:ext cx="1620571" cy="1138626"/>
          </a:xfrm>
          <a:prstGeom prst="rect">
            <a:avLst/>
          </a:prstGeom>
          <a:solidFill>
            <a:srgbClr val="7D868C"/>
          </a:solidFill>
          <a:ln w="38100">
            <a:noFill/>
          </a:ln>
        </p:spPr>
        <p:style>
          <a:lnRef idx="2">
            <a:schemeClr val="accent1">
              <a:shade val="50000"/>
            </a:schemeClr>
          </a:lnRef>
          <a:fillRef idx="1">
            <a:schemeClr val="accent1"/>
          </a:fillRef>
          <a:effectRef idx="0">
            <a:schemeClr val="accent1"/>
          </a:effectRef>
          <a:fontRef idx="minor">
            <a:schemeClr val="lt1"/>
          </a:fontRef>
        </p:style>
        <p:txBody>
          <a:bodyPr vert="horz" rtlCol="0" anchor="b" anchorCtr="0"/>
          <a:lstStyle/>
          <a:p>
            <a:r>
              <a:rPr lang="en-US" sz="1400" dirty="0">
                <a:solidFill>
                  <a:schemeClr val="bg1"/>
                </a:solidFill>
              </a:rPr>
              <a:t>- component: &lt;2.A&gt;</a:t>
            </a:r>
            <a:endParaRPr lang="en-GB" sz="1400" dirty="0">
              <a:solidFill>
                <a:schemeClr val="bg1"/>
              </a:solidFill>
            </a:endParaRPr>
          </a:p>
        </p:txBody>
      </p:sp>
      <p:sp>
        <p:nvSpPr>
          <p:cNvPr id="63" name="Snip Single Corner Rectangle 8">
            <a:extLst>
              <a:ext uri="{FF2B5EF4-FFF2-40B4-BE49-F238E27FC236}">
                <a16:creationId xmlns:a16="http://schemas.microsoft.com/office/drawing/2014/main" id="{2F9B440B-4E95-1DCD-4CCA-66510F3CDFAA}"/>
              </a:ext>
            </a:extLst>
          </p:cNvPr>
          <p:cNvSpPr/>
          <p:nvPr/>
        </p:nvSpPr>
        <p:spPr bwMode="auto">
          <a:xfrm>
            <a:off x="6044571" y="5215447"/>
            <a:ext cx="1314187" cy="611273"/>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Source code/</a:t>
            </a:r>
          </a:p>
          <a:p>
            <a:pPr algn="ctr">
              <a:defRPr/>
            </a:pPr>
            <a:r>
              <a:rPr lang="en-US" sz="1600" dirty="0">
                <a:cs typeface="Courier New" pitchFamily="49" charset="0"/>
              </a:rPr>
              <a:t>libraries</a:t>
            </a:r>
          </a:p>
        </p:txBody>
      </p:sp>
      <p:cxnSp>
        <p:nvCxnSpPr>
          <p:cNvPr id="64" name="Straight Arrow Connector 63">
            <a:extLst>
              <a:ext uri="{FF2B5EF4-FFF2-40B4-BE49-F238E27FC236}">
                <a16:creationId xmlns:a16="http://schemas.microsoft.com/office/drawing/2014/main" id="{A5D61B7D-27E0-5BE2-F520-A19C0312F5DE}"/>
              </a:ext>
            </a:extLst>
          </p:cNvPr>
          <p:cNvCxnSpPr>
            <a:cxnSpLocks/>
            <a:stCxn id="63" idx="3"/>
          </p:cNvCxnSpPr>
          <p:nvPr/>
        </p:nvCxnSpPr>
        <p:spPr>
          <a:xfrm flipV="1">
            <a:off x="6701665" y="4405458"/>
            <a:ext cx="1848627" cy="809989"/>
          </a:xfrm>
          <a:prstGeom prst="straightConnector1">
            <a:avLst/>
          </a:prstGeom>
          <a:ln w="47625">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65" name="Snip Single Corner Rectangle 8">
            <a:extLst>
              <a:ext uri="{FF2B5EF4-FFF2-40B4-BE49-F238E27FC236}">
                <a16:creationId xmlns:a16="http://schemas.microsoft.com/office/drawing/2014/main" id="{CEFF7414-9C4A-1D3E-A63F-5BCB31535C75}"/>
              </a:ext>
            </a:extLst>
          </p:cNvPr>
          <p:cNvSpPr/>
          <p:nvPr/>
        </p:nvSpPr>
        <p:spPr bwMode="auto">
          <a:xfrm>
            <a:off x="7890299" y="5199564"/>
            <a:ext cx="1314187" cy="611273"/>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Source code/</a:t>
            </a:r>
          </a:p>
          <a:p>
            <a:pPr algn="ctr">
              <a:defRPr/>
            </a:pPr>
            <a:r>
              <a:rPr lang="en-US" sz="1600" dirty="0">
                <a:cs typeface="Courier New" pitchFamily="49" charset="0"/>
              </a:rPr>
              <a:t>libraries</a:t>
            </a:r>
          </a:p>
        </p:txBody>
      </p:sp>
      <p:sp>
        <p:nvSpPr>
          <p:cNvPr id="66" name="Snip Single Corner Rectangle 8">
            <a:extLst>
              <a:ext uri="{FF2B5EF4-FFF2-40B4-BE49-F238E27FC236}">
                <a16:creationId xmlns:a16="http://schemas.microsoft.com/office/drawing/2014/main" id="{92F6EA2C-059D-61CE-18AA-94248A029A5F}"/>
              </a:ext>
            </a:extLst>
          </p:cNvPr>
          <p:cNvSpPr/>
          <p:nvPr/>
        </p:nvSpPr>
        <p:spPr bwMode="auto">
          <a:xfrm>
            <a:off x="9697719" y="5199564"/>
            <a:ext cx="1314187" cy="611273"/>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Source code/</a:t>
            </a:r>
          </a:p>
          <a:p>
            <a:pPr algn="ctr">
              <a:defRPr/>
            </a:pPr>
            <a:r>
              <a:rPr lang="en-US" sz="1600" dirty="0">
                <a:cs typeface="Courier New" pitchFamily="49" charset="0"/>
              </a:rPr>
              <a:t>libraries</a:t>
            </a:r>
          </a:p>
        </p:txBody>
      </p:sp>
      <p:cxnSp>
        <p:nvCxnSpPr>
          <p:cNvPr id="67" name="Straight Arrow Connector 66">
            <a:extLst>
              <a:ext uri="{FF2B5EF4-FFF2-40B4-BE49-F238E27FC236}">
                <a16:creationId xmlns:a16="http://schemas.microsoft.com/office/drawing/2014/main" id="{900390FD-D680-3A31-660C-456E8812346E}"/>
              </a:ext>
            </a:extLst>
          </p:cNvPr>
          <p:cNvCxnSpPr>
            <a:cxnSpLocks/>
            <a:stCxn id="66" idx="3"/>
          </p:cNvCxnSpPr>
          <p:nvPr/>
        </p:nvCxnSpPr>
        <p:spPr>
          <a:xfrm flipH="1" flipV="1">
            <a:off x="8550292" y="4405458"/>
            <a:ext cx="1804521" cy="794106"/>
          </a:xfrm>
          <a:prstGeom prst="straightConnector1">
            <a:avLst/>
          </a:prstGeom>
          <a:ln w="47625">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CAAC9020-6A59-CB5F-ED03-11807D9DCE81}"/>
              </a:ext>
            </a:extLst>
          </p:cNvPr>
          <p:cNvCxnSpPr>
            <a:cxnSpLocks/>
            <a:stCxn id="65" idx="3"/>
          </p:cNvCxnSpPr>
          <p:nvPr/>
        </p:nvCxnSpPr>
        <p:spPr>
          <a:xfrm flipV="1">
            <a:off x="8547393" y="4405458"/>
            <a:ext cx="0" cy="794106"/>
          </a:xfrm>
          <a:prstGeom prst="straightConnector1">
            <a:avLst/>
          </a:prstGeom>
          <a:ln w="47625">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8338D541-0649-CA65-70E6-705F60CCE960}"/>
              </a:ext>
            </a:extLst>
          </p:cNvPr>
          <p:cNvCxnSpPr>
            <a:cxnSpLocks/>
          </p:cNvCxnSpPr>
          <p:nvPr/>
        </p:nvCxnSpPr>
        <p:spPr>
          <a:xfrm>
            <a:off x="5029200" y="85648"/>
            <a:ext cx="0" cy="6658052"/>
          </a:xfrm>
          <a:prstGeom prst="line">
            <a:avLst/>
          </a:prstGeom>
          <a:ln w="28575">
            <a:prstDash val="dashDot"/>
          </a:ln>
        </p:spPr>
        <p:style>
          <a:lnRef idx="1">
            <a:schemeClr val="accent1"/>
          </a:lnRef>
          <a:fillRef idx="0">
            <a:schemeClr val="accent1"/>
          </a:fillRef>
          <a:effectRef idx="0">
            <a:schemeClr val="accent1"/>
          </a:effectRef>
          <a:fontRef idx="minor">
            <a:schemeClr val="tx1"/>
          </a:fontRef>
        </p:style>
      </p:cxnSp>
      <p:sp>
        <p:nvSpPr>
          <p:cNvPr id="72" name="Snip Single Corner Rectangle 8">
            <a:extLst>
              <a:ext uri="{FF2B5EF4-FFF2-40B4-BE49-F238E27FC236}">
                <a16:creationId xmlns:a16="http://schemas.microsoft.com/office/drawing/2014/main" id="{E3069F25-C1A3-5C4F-E825-DADA5B8C278B}"/>
              </a:ext>
            </a:extLst>
          </p:cNvPr>
          <p:cNvSpPr/>
          <p:nvPr/>
        </p:nvSpPr>
        <p:spPr bwMode="auto">
          <a:xfrm>
            <a:off x="9420387" y="2193639"/>
            <a:ext cx="1476000" cy="720000"/>
          </a:xfrm>
          <a:prstGeom prst="snip1Rect">
            <a:avLst/>
          </a:prstGeom>
          <a:solidFill>
            <a:schemeClr val="bg1"/>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Documentation</a:t>
            </a:r>
            <a:endParaRPr lang="en-US" sz="1600" dirty="0">
              <a:cs typeface="Courier New" pitchFamily="49" charset="0"/>
            </a:endParaRPr>
          </a:p>
        </p:txBody>
      </p:sp>
    </p:spTree>
    <p:extLst>
      <p:ext uri="{BB962C8B-B14F-4D97-AF65-F5344CB8AC3E}">
        <p14:creationId xmlns:p14="http://schemas.microsoft.com/office/powerpoint/2010/main" val="247483699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35226-6D85-4BEB-B5EB-0781627E8CB6}"/>
              </a:ext>
            </a:extLst>
          </p:cNvPr>
          <p:cNvSpPr>
            <a:spLocks noGrp="1"/>
          </p:cNvSpPr>
          <p:nvPr>
            <p:ph type="title"/>
          </p:nvPr>
        </p:nvSpPr>
        <p:spPr/>
        <p:txBody>
          <a:bodyPr/>
          <a:lstStyle/>
          <a:p>
            <a:r>
              <a:rPr lang="en-US" dirty="0"/>
              <a:t>Application example: TCP/IP network</a:t>
            </a:r>
          </a:p>
        </p:txBody>
      </p:sp>
      <p:sp>
        <p:nvSpPr>
          <p:cNvPr id="3" name="Text Placeholder 2">
            <a:extLst>
              <a:ext uri="{FF2B5EF4-FFF2-40B4-BE49-F238E27FC236}">
                <a16:creationId xmlns:a16="http://schemas.microsoft.com/office/drawing/2014/main" id="{F9550976-2E32-400A-8737-9B498A3C074C}"/>
              </a:ext>
            </a:extLst>
          </p:cNvPr>
          <p:cNvSpPr>
            <a:spLocks noGrp="1"/>
          </p:cNvSpPr>
          <p:nvPr>
            <p:ph type="body" sz="quarter" idx="13"/>
          </p:nvPr>
        </p:nvSpPr>
        <p:spPr>
          <a:xfrm>
            <a:off x="492125" y="1040826"/>
            <a:ext cx="11180763" cy="344488"/>
          </a:xfrm>
        </p:spPr>
        <p:txBody>
          <a:bodyPr/>
          <a:lstStyle/>
          <a:p>
            <a:r>
              <a:rPr lang="en-US" dirty="0"/>
              <a:t>Using network stack on STM32F407IG with internal MAC</a:t>
            </a:r>
          </a:p>
        </p:txBody>
      </p:sp>
      <p:sp>
        <p:nvSpPr>
          <p:cNvPr id="5" name="Rectangle 4">
            <a:extLst>
              <a:ext uri="{FF2B5EF4-FFF2-40B4-BE49-F238E27FC236}">
                <a16:creationId xmlns:a16="http://schemas.microsoft.com/office/drawing/2014/main" id="{2AA7B0B0-3AE9-45DB-A4D8-D92136B99785}"/>
              </a:ext>
            </a:extLst>
          </p:cNvPr>
          <p:cNvSpPr/>
          <p:nvPr/>
        </p:nvSpPr>
        <p:spPr>
          <a:xfrm>
            <a:off x="3354457" y="1749669"/>
            <a:ext cx="2340000" cy="576000"/>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Network:Socket:TCP</a:t>
            </a:r>
            <a:endParaRPr lang="en-US" dirty="0"/>
          </a:p>
        </p:txBody>
      </p:sp>
      <p:sp>
        <p:nvSpPr>
          <p:cNvPr id="6" name="Rectangle 5">
            <a:extLst>
              <a:ext uri="{FF2B5EF4-FFF2-40B4-BE49-F238E27FC236}">
                <a16:creationId xmlns:a16="http://schemas.microsoft.com/office/drawing/2014/main" id="{DB662597-993E-4F7F-98C7-AD870E6F9CC5}"/>
              </a:ext>
            </a:extLst>
          </p:cNvPr>
          <p:cNvSpPr/>
          <p:nvPr/>
        </p:nvSpPr>
        <p:spPr>
          <a:xfrm>
            <a:off x="3354459" y="4112799"/>
            <a:ext cx="2340000" cy="576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CMSIS Driver:</a:t>
            </a:r>
            <a:br>
              <a:rPr lang="en-US" dirty="0"/>
            </a:br>
            <a:r>
              <a:rPr lang="en-US" dirty="0"/>
              <a:t>Ethernet MAC</a:t>
            </a:r>
          </a:p>
        </p:txBody>
      </p:sp>
      <p:sp>
        <p:nvSpPr>
          <p:cNvPr id="7" name="Rectangle 6">
            <a:extLst>
              <a:ext uri="{FF2B5EF4-FFF2-40B4-BE49-F238E27FC236}">
                <a16:creationId xmlns:a16="http://schemas.microsoft.com/office/drawing/2014/main" id="{FAD5EBF3-1BAD-4301-8965-FB78A5B4C097}"/>
              </a:ext>
            </a:extLst>
          </p:cNvPr>
          <p:cNvSpPr/>
          <p:nvPr/>
        </p:nvSpPr>
        <p:spPr>
          <a:xfrm>
            <a:off x="3354457" y="5294364"/>
            <a:ext cx="2340000" cy="576000"/>
          </a:xfrm>
          <a:prstGeom prst="rect">
            <a:avLst/>
          </a:prstGeom>
          <a:solidFill>
            <a:srgbClr val="7D86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CMSIS Driver:</a:t>
            </a:r>
            <a:br>
              <a:rPr lang="en-US" dirty="0"/>
            </a:br>
            <a:r>
              <a:rPr lang="en-US" dirty="0"/>
              <a:t>Ethernet PHY</a:t>
            </a:r>
          </a:p>
        </p:txBody>
      </p:sp>
      <p:sp>
        <p:nvSpPr>
          <p:cNvPr id="8" name="Rectangle 7">
            <a:extLst>
              <a:ext uri="{FF2B5EF4-FFF2-40B4-BE49-F238E27FC236}">
                <a16:creationId xmlns:a16="http://schemas.microsoft.com/office/drawing/2014/main" id="{5F559EC6-3CEC-4D25-B715-B8E89680E8C5}"/>
              </a:ext>
            </a:extLst>
          </p:cNvPr>
          <p:cNvSpPr/>
          <p:nvPr/>
        </p:nvSpPr>
        <p:spPr>
          <a:xfrm>
            <a:off x="3354457" y="2931234"/>
            <a:ext cx="2340000" cy="576000"/>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Network:Interface:ETH</a:t>
            </a:r>
            <a:endParaRPr lang="en-US" dirty="0"/>
          </a:p>
        </p:txBody>
      </p:sp>
      <p:sp>
        <p:nvSpPr>
          <p:cNvPr id="9" name="Rectangle 8">
            <a:extLst>
              <a:ext uri="{FF2B5EF4-FFF2-40B4-BE49-F238E27FC236}">
                <a16:creationId xmlns:a16="http://schemas.microsoft.com/office/drawing/2014/main" id="{B207CCC3-4ED3-4808-AC5F-679961343F18}"/>
              </a:ext>
            </a:extLst>
          </p:cNvPr>
          <p:cNvSpPr/>
          <p:nvPr/>
        </p:nvSpPr>
        <p:spPr>
          <a:xfrm>
            <a:off x="6099935" y="2931234"/>
            <a:ext cx="2340000" cy="576000"/>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Network:CORE</a:t>
            </a:r>
            <a:endParaRPr lang="en-US" dirty="0"/>
          </a:p>
        </p:txBody>
      </p:sp>
      <p:sp>
        <p:nvSpPr>
          <p:cNvPr id="10" name="Rectangle 9">
            <a:extLst>
              <a:ext uri="{FF2B5EF4-FFF2-40B4-BE49-F238E27FC236}">
                <a16:creationId xmlns:a16="http://schemas.microsoft.com/office/drawing/2014/main" id="{2CDE035B-84AF-42A2-B82A-010BB662026D}"/>
              </a:ext>
            </a:extLst>
          </p:cNvPr>
          <p:cNvSpPr/>
          <p:nvPr/>
        </p:nvSpPr>
        <p:spPr>
          <a:xfrm>
            <a:off x="608979" y="2931234"/>
            <a:ext cx="2340000" cy="57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CMSIS:CMSIS-RTOS</a:t>
            </a:r>
          </a:p>
        </p:txBody>
      </p:sp>
      <p:sp>
        <p:nvSpPr>
          <p:cNvPr id="13" name="Rectangle 12">
            <a:extLst>
              <a:ext uri="{FF2B5EF4-FFF2-40B4-BE49-F238E27FC236}">
                <a16:creationId xmlns:a16="http://schemas.microsoft.com/office/drawing/2014/main" id="{DF483133-57B3-4A5B-8C13-C8965A2AE528}"/>
              </a:ext>
            </a:extLst>
          </p:cNvPr>
          <p:cNvSpPr/>
          <p:nvPr/>
        </p:nvSpPr>
        <p:spPr>
          <a:xfrm>
            <a:off x="6748078" y="5735287"/>
            <a:ext cx="2340000" cy="360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Device Family Pack</a:t>
            </a:r>
          </a:p>
        </p:txBody>
      </p:sp>
      <p:sp>
        <p:nvSpPr>
          <p:cNvPr id="14" name="Rectangle 13">
            <a:extLst>
              <a:ext uri="{FF2B5EF4-FFF2-40B4-BE49-F238E27FC236}">
                <a16:creationId xmlns:a16="http://schemas.microsoft.com/office/drawing/2014/main" id="{84D731BA-FED1-47F7-8C06-A0F55512B766}"/>
              </a:ext>
            </a:extLst>
          </p:cNvPr>
          <p:cNvSpPr/>
          <p:nvPr/>
        </p:nvSpPr>
        <p:spPr>
          <a:xfrm>
            <a:off x="6748078" y="4328799"/>
            <a:ext cx="2340000" cy="360000"/>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Middleware Pack</a:t>
            </a:r>
          </a:p>
        </p:txBody>
      </p:sp>
      <p:sp>
        <p:nvSpPr>
          <p:cNvPr id="15" name="Rectangle 14">
            <a:extLst>
              <a:ext uri="{FF2B5EF4-FFF2-40B4-BE49-F238E27FC236}">
                <a16:creationId xmlns:a16="http://schemas.microsoft.com/office/drawing/2014/main" id="{EEF119FA-77B9-42E5-9480-DD7AF7C23C56}"/>
              </a:ext>
            </a:extLst>
          </p:cNvPr>
          <p:cNvSpPr/>
          <p:nvPr/>
        </p:nvSpPr>
        <p:spPr>
          <a:xfrm>
            <a:off x="6748078" y="4796799"/>
            <a:ext cx="2340000" cy="36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CMSIS Pack</a:t>
            </a:r>
          </a:p>
        </p:txBody>
      </p:sp>
      <p:sp>
        <p:nvSpPr>
          <p:cNvPr id="16" name="Rectangle 15">
            <a:extLst>
              <a:ext uri="{FF2B5EF4-FFF2-40B4-BE49-F238E27FC236}">
                <a16:creationId xmlns:a16="http://schemas.microsoft.com/office/drawing/2014/main" id="{3600944F-B5ED-4B70-8823-1BBBC5B66604}"/>
              </a:ext>
            </a:extLst>
          </p:cNvPr>
          <p:cNvSpPr/>
          <p:nvPr/>
        </p:nvSpPr>
        <p:spPr>
          <a:xfrm>
            <a:off x="6748078" y="5266043"/>
            <a:ext cx="2340000" cy="360000"/>
          </a:xfrm>
          <a:prstGeom prst="rect">
            <a:avLst/>
          </a:prstGeom>
          <a:solidFill>
            <a:srgbClr val="7D86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External Driver Pack</a:t>
            </a:r>
          </a:p>
        </p:txBody>
      </p:sp>
      <p:sp>
        <p:nvSpPr>
          <p:cNvPr id="25" name="Rectangle 24">
            <a:extLst>
              <a:ext uri="{FF2B5EF4-FFF2-40B4-BE49-F238E27FC236}">
                <a16:creationId xmlns:a16="http://schemas.microsoft.com/office/drawing/2014/main" id="{35A30E91-7022-4A14-A8FB-EEE8AC983F2A}"/>
              </a:ext>
            </a:extLst>
          </p:cNvPr>
          <p:cNvSpPr/>
          <p:nvPr/>
        </p:nvSpPr>
        <p:spPr>
          <a:xfrm>
            <a:off x="608979" y="4112799"/>
            <a:ext cx="2340000" cy="57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CMSIS:CORE</a:t>
            </a:r>
          </a:p>
        </p:txBody>
      </p:sp>
      <p:sp>
        <p:nvSpPr>
          <p:cNvPr id="29" name="Rectangle 28">
            <a:extLst>
              <a:ext uri="{FF2B5EF4-FFF2-40B4-BE49-F238E27FC236}">
                <a16:creationId xmlns:a16="http://schemas.microsoft.com/office/drawing/2014/main" id="{518A626B-3FEB-446A-8F12-166EAA2B5037}"/>
              </a:ext>
            </a:extLst>
          </p:cNvPr>
          <p:cNvSpPr/>
          <p:nvPr/>
        </p:nvSpPr>
        <p:spPr>
          <a:xfrm>
            <a:off x="608979" y="5294364"/>
            <a:ext cx="2340000" cy="576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Device:Startup</a:t>
            </a:r>
            <a:endParaRPr lang="en-US" dirty="0"/>
          </a:p>
        </p:txBody>
      </p:sp>
      <p:cxnSp>
        <p:nvCxnSpPr>
          <p:cNvPr id="12" name="Connector: Elbow 11">
            <a:extLst>
              <a:ext uri="{FF2B5EF4-FFF2-40B4-BE49-F238E27FC236}">
                <a16:creationId xmlns:a16="http://schemas.microsoft.com/office/drawing/2014/main" id="{A9194A58-33A7-4CFA-A274-5B332AFEC377}"/>
              </a:ext>
            </a:extLst>
          </p:cNvPr>
          <p:cNvCxnSpPr>
            <a:cxnSpLocks/>
            <a:stCxn id="5" idx="2"/>
            <a:endCxn id="9" idx="0"/>
          </p:cNvCxnSpPr>
          <p:nvPr/>
        </p:nvCxnSpPr>
        <p:spPr>
          <a:xfrm rot="16200000" flipH="1">
            <a:off x="5594414" y="1255712"/>
            <a:ext cx="605565" cy="2745478"/>
          </a:xfrm>
          <a:prstGeom prst="bentConnector3">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9" name="Connector: Elbow 18">
            <a:extLst>
              <a:ext uri="{FF2B5EF4-FFF2-40B4-BE49-F238E27FC236}">
                <a16:creationId xmlns:a16="http://schemas.microsoft.com/office/drawing/2014/main" id="{CC3E8335-0031-485B-919E-7FA742C1129C}"/>
              </a:ext>
            </a:extLst>
          </p:cNvPr>
          <p:cNvCxnSpPr>
            <a:endCxn id="8" idx="0"/>
          </p:cNvCxnSpPr>
          <p:nvPr/>
        </p:nvCxnSpPr>
        <p:spPr>
          <a:xfrm rot="5400000">
            <a:off x="4221675" y="2628451"/>
            <a:ext cx="605565" cy="12700"/>
          </a:xfrm>
          <a:prstGeom prst="bentConnector3">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23" name="Connector: Elbow 22">
            <a:extLst>
              <a:ext uri="{FF2B5EF4-FFF2-40B4-BE49-F238E27FC236}">
                <a16:creationId xmlns:a16="http://schemas.microsoft.com/office/drawing/2014/main" id="{6AFC32B8-2CE8-4EE7-AC46-9FB1F8F31ABE}"/>
              </a:ext>
            </a:extLst>
          </p:cNvPr>
          <p:cNvCxnSpPr>
            <a:cxnSpLocks/>
            <a:stCxn id="5" idx="2"/>
            <a:endCxn id="10" idx="0"/>
          </p:cNvCxnSpPr>
          <p:nvPr/>
        </p:nvCxnSpPr>
        <p:spPr>
          <a:xfrm rot="5400000">
            <a:off x="2848936" y="1255712"/>
            <a:ext cx="605565" cy="2745478"/>
          </a:xfrm>
          <a:prstGeom prst="bentConnector3">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4F3316F5-F3ED-4B5F-806A-7C520DBDD3D1}"/>
              </a:ext>
            </a:extLst>
          </p:cNvPr>
          <p:cNvCxnSpPr>
            <a:stCxn id="10" idx="2"/>
            <a:endCxn id="25" idx="0"/>
          </p:cNvCxnSpPr>
          <p:nvPr/>
        </p:nvCxnSpPr>
        <p:spPr>
          <a:xfrm>
            <a:off x="1778979" y="3507234"/>
            <a:ext cx="0" cy="60556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2A0D5F88-50BE-4BC0-8A8F-65FAE663B038}"/>
              </a:ext>
            </a:extLst>
          </p:cNvPr>
          <p:cNvCxnSpPr>
            <a:stCxn id="25" idx="2"/>
            <a:endCxn id="29" idx="0"/>
          </p:cNvCxnSpPr>
          <p:nvPr/>
        </p:nvCxnSpPr>
        <p:spPr>
          <a:xfrm>
            <a:off x="1778979" y="4688799"/>
            <a:ext cx="0" cy="60556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7C8148D9-38C9-46EC-8AF1-58438ADC9610}"/>
              </a:ext>
            </a:extLst>
          </p:cNvPr>
          <p:cNvCxnSpPr>
            <a:stCxn id="8" idx="2"/>
            <a:endCxn id="6" idx="0"/>
          </p:cNvCxnSpPr>
          <p:nvPr/>
        </p:nvCxnSpPr>
        <p:spPr>
          <a:xfrm>
            <a:off x="4524457" y="3507234"/>
            <a:ext cx="2" cy="60556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63BA002A-C537-40F7-8784-48D4B8E1D616}"/>
              </a:ext>
            </a:extLst>
          </p:cNvPr>
          <p:cNvCxnSpPr>
            <a:stCxn id="6" idx="2"/>
            <a:endCxn id="7" idx="0"/>
          </p:cNvCxnSpPr>
          <p:nvPr/>
        </p:nvCxnSpPr>
        <p:spPr>
          <a:xfrm flipH="1">
            <a:off x="4524457" y="4688799"/>
            <a:ext cx="2" cy="60556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DE0541B1-2D50-4F32-BA0B-B027A6898714}"/>
              </a:ext>
            </a:extLst>
          </p:cNvPr>
          <p:cNvCxnSpPr>
            <a:stCxn id="8" idx="3"/>
            <a:endCxn id="9" idx="1"/>
          </p:cNvCxnSpPr>
          <p:nvPr/>
        </p:nvCxnSpPr>
        <p:spPr>
          <a:xfrm>
            <a:off x="5694457" y="3219234"/>
            <a:ext cx="405478"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5133476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965C6-5251-9023-5C5B-F0AE8E96E1CA}"/>
              </a:ext>
            </a:extLst>
          </p:cNvPr>
          <p:cNvSpPr>
            <a:spLocks noGrp="1"/>
          </p:cNvSpPr>
          <p:nvPr>
            <p:ph type="title"/>
          </p:nvPr>
        </p:nvSpPr>
        <p:spPr/>
        <p:txBody>
          <a:bodyPr/>
          <a:lstStyle/>
          <a:p>
            <a:r>
              <a:rPr lang="en-US" dirty="0"/>
              <a:t>Class / Pack view </a:t>
            </a:r>
          </a:p>
        </p:txBody>
      </p:sp>
      <p:sp>
        <p:nvSpPr>
          <p:cNvPr id="3" name="Text Placeholder 2">
            <a:extLst>
              <a:ext uri="{FF2B5EF4-FFF2-40B4-BE49-F238E27FC236}">
                <a16:creationId xmlns:a16="http://schemas.microsoft.com/office/drawing/2014/main" id="{8E0AEC11-1361-BA99-1988-E44E73D71C82}"/>
              </a:ext>
            </a:extLst>
          </p:cNvPr>
          <p:cNvSpPr>
            <a:spLocks noGrp="1"/>
          </p:cNvSpPr>
          <p:nvPr>
            <p:ph type="body" sz="quarter" idx="13"/>
          </p:nvPr>
        </p:nvSpPr>
        <p:spPr/>
        <p:txBody>
          <a:bodyPr/>
          <a:lstStyle/>
          <a:p>
            <a:endParaRPr lang="en-US"/>
          </a:p>
        </p:txBody>
      </p:sp>
      <p:sp>
        <p:nvSpPr>
          <p:cNvPr id="6" name="Rectangle 5">
            <a:extLst>
              <a:ext uri="{FF2B5EF4-FFF2-40B4-BE49-F238E27FC236}">
                <a16:creationId xmlns:a16="http://schemas.microsoft.com/office/drawing/2014/main" id="{44587ED4-13DD-038E-110D-4E812E2E4A30}"/>
              </a:ext>
            </a:extLst>
          </p:cNvPr>
          <p:cNvSpPr/>
          <p:nvPr/>
        </p:nvSpPr>
        <p:spPr>
          <a:xfrm>
            <a:off x="4166149" y="4858465"/>
            <a:ext cx="3657599" cy="551299"/>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Device</a:t>
            </a:r>
            <a:br>
              <a:rPr lang="en-US" sz="1600" dirty="0"/>
            </a:br>
            <a:r>
              <a:rPr lang="en-US" sz="1400" dirty="0"/>
              <a:t>- pack vendor::DFP</a:t>
            </a:r>
            <a:endParaRPr lang="en-US" sz="1600" dirty="0"/>
          </a:p>
        </p:txBody>
      </p:sp>
      <p:sp>
        <p:nvSpPr>
          <p:cNvPr id="7" name="Rectangle 6">
            <a:extLst>
              <a:ext uri="{FF2B5EF4-FFF2-40B4-BE49-F238E27FC236}">
                <a16:creationId xmlns:a16="http://schemas.microsoft.com/office/drawing/2014/main" id="{63D47D1A-221B-E7C8-F06D-176C0F3F2AC3}"/>
              </a:ext>
            </a:extLst>
          </p:cNvPr>
          <p:cNvSpPr/>
          <p:nvPr/>
        </p:nvSpPr>
        <p:spPr>
          <a:xfrm>
            <a:off x="4166149" y="5470575"/>
            <a:ext cx="3657599" cy="5512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CMSIS</a:t>
            </a:r>
            <a:br>
              <a:rPr lang="en-US" sz="1600" dirty="0"/>
            </a:br>
            <a:r>
              <a:rPr lang="en-US" sz="1400" dirty="0"/>
              <a:t>- pack Arm::CMSIS</a:t>
            </a:r>
            <a:endParaRPr lang="en-US" sz="1600" dirty="0"/>
          </a:p>
        </p:txBody>
      </p:sp>
      <p:sp>
        <p:nvSpPr>
          <p:cNvPr id="10" name="Rectangle 9">
            <a:extLst>
              <a:ext uri="{FF2B5EF4-FFF2-40B4-BE49-F238E27FC236}">
                <a16:creationId xmlns:a16="http://schemas.microsoft.com/office/drawing/2014/main" id="{7946F206-BB82-C03C-9E07-BD22080554E1}"/>
              </a:ext>
            </a:extLst>
          </p:cNvPr>
          <p:cNvSpPr/>
          <p:nvPr/>
        </p:nvSpPr>
        <p:spPr>
          <a:xfrm>
            <a:off x="4166149" y="4227512"/>
            <a:ext cx="3657599" cy="572585"/>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CMSIS-Driver</a:t>
            </a:r>
            <a:br>
              <a:rPr lang="en-US" sz="1600" dirty="0"/>
            </a:br>
            <a:r>
              <a:rPr lang="en-US" sz="1400" dirty="0"/>
              <a:t>- pack vendor::HAL-Interface</a:t>
            </a:r>
            <a:endParaRPr lang="en-US" sz="1600" dirty="0"/>
          </a:p>
        </p:txBody>
      </p:sp>
      <p:sp>
        <p:nvSpPr>
          <p:cNvPr id="11" name="Rectangle 10">
            <a:extLst>
              <a:ext uri="{FF2B5EF4-FFF2-40B4-BE49-F238E27FC236}">
                <a16:creationId xmlns:a16="http://schemas.microsoft.com/office/drawing/2014/main" id="{B1C399F7-A2ED-5AC0-133F-1B46FFE792FF}"/>
              </a:ext>
            </a:extLst>
          </p:cNvPr>
          <p:cNvSpPr/>
          <p:nvPr/>
        </p:nvSpPr>
        <p:spPr>
          <a:xfrm>
            <a:off x="7974978" y="5470575"/>
            <a:ext cx="3657599" cy="551299"/>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CMSIS-Driver</a:t>
            </a:r>
            <a:br>
              <a:rPr lang="en-US" sz="1600" dirty="0"/>
            </a:br>
            <a:r>
              <a:rPr lang="en-US" sz="1400" dirty="0"/>
              <a:t>- pack Arm::CMSIS-Driver</a:t>
            </a:r>
            <a:endParaRPr lang="en-US" sz="1600" dirty="0"/>
          </a:p>
        </p:txBody>
      </p:sp>
      <p:sp>
        <p:nvSpPr>
          <p:cNvPr id="12" name="Rectangle 11">
            <a:extLst>
              <a:ext uri="{FF2B5EF4-FFF2-40B4-BE49-F238E27FC236}">
                <a16:creationId xmlns:a16="http://schemas.microsoft.com/office/drawing/2014/main" id="{131BCB5D-8C42-44C7-20E7-400A71165F59}"/>
              </a:ext>
            </a:extLst>
          </p:cNvPr>
          <p:cNvSpPr/>
          <p:nvPr/>
        </p:nvSpPr>
        <p:spPr>
          <a:xfrm>
            <a:off x="7974978" y="4603443"/>
            <a:ext cx="3657599" cy="783579"/>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CMSIS:RTOS2</a:t>
            </a:r>
            <a:br>
              <a:rPr lang="en-US" sz="1600" dirty="0"/>
            </a:br>
            <a:r>
              <a:rPr lang="en-US" sz="1600" dirty="0" err="1"/>
              <a:t>RTOS&amp;FreeRTOS</a:t>
            </a:r>
            <a:r>
              <a:rPr lang="en-US" sz="1600" dirty="0"/>
              <a:t> </a:t>
            </a:r>
            <a:br>
              <a:rPr lang="en-US" sz="1600" dirty="0"/>
            </a:br>
            <a:r>
              <a:rPr lang="en-US" sz="1400" dirty="0"/>
              <a:t>- pack Arm::CMSIS-FreeRTOS</a:t>
            </a:r>
            <a:endParaRPr lang="en-US" sz="1600" dirty="0"/>
          </a:p>
        </p:txBody>
      </p:sp>
      <p:sp>
        <p:nvSpPr>
          <p:cNvPr id="14" name="Rectangle 13">
            <a:extLst>
              <a:ext uri="{FF2B5EF4-FFF2-40B4-BE49-F238E27FC236}">
                <a16:creationId xmlns:a16="http://schemas.microsoft.com/office/drawing/2014/main" id="{6D78579D-D622-6B77-E7B3-0C826E950931}"/>
              </a:ext>
            </a:extLst>
          </p:cNvPr>
          <p:cNvSpPr/>
          <p:nvPr/>
        </p:nvSpPr>
        <p:spPr>
          <a:xfrm>
            <a:off x="4166149" y="3600302"/>
            <a:ext cx="3657598" cy="551300"/>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Network</a:t>
            </a:r>
            <a:br>
              <a:rPr lang="en-US" sz="1600" dirty="0"/>
            </a:br>
            <a:r>
              <a:rPr lang="en-US" sz="1400" dirty="0"/>
              <a:t> - pack: </a:t>
            </a:r>
            <a:r>
              <a:rPr lang="en-US" sz="1400" dirty="0" err="1"/>
              <a:t>lwIP</a:t>
            </a:r>
            <a:r>
              <a:rPr lang="en-US" sz="1400" dirty="0"/>
              <a:t>::</a:t>
            </a:r>
            <a:r>
              <a:rPr lang="en-US" sz="1400" dirty="0" err="1"/>
              <a:t>lwIP</a:t>
            </a:r>
            <a:endParaRPr lang="en-US" sz="1600" dirty="0"/>
          </a:p>
        </p:txBody>
      </p:sp>
      <p:sp>
        <p:nvSpPr>
          <p:cNvPr id="15" name="Rectangle 14">
            <a:extLst>
              <a:ext uri="{FF2B5EF4-FFF2-40B4-BE49-F238E27FC236}">
                <a16:creationId xmlns:a16="http://schemas.microsoft.com/office/drawing/2014/main" id="{F7AA3C24-53EA-07AA-525B-E8D59E630516}"/>
              </a:ext>
            </a:extLst>
          </p:cNvPr>
          <p:cNvSpPr/>
          <p:nvPr/>
        </p:nvSpPr>
        <p:spPr>
          <a:xfrm>
            <a:off x="4166149" y="2974427"/>
            <a:ext cx="3657599" cy="5513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IoT Utility </a:t>
            </a:r>
            <a:br>
              <a:rPr lang="en-US" sz="1600" dirty="0"/>
            </a:br>
            <a:r>
              <a:rPr lang="en-US" sz="1400" dirty="0"/>
              <a:t>- pack </a:t>
            </a:r>
            <a:r>
              <a:rPr lang="en-US" sz="1400" dirty="0" err="1"/>
              <a:t>MDK-Pack:IoT-Socket</a:t>
            </a:r>
            <a:endParaRPr lang="en-US" sz="1600" dirty="0"/>
          </a:p>
        </p:txBody>
      </p:sp>
      <p:sp>
        <p:nvSpPr>
          <p:cNvPr id="16" name="Rectangle 15">
            <a:extLst>
              <a:ext uri="{FF2B5EF4-FFF2-40B4-BE49-F238E27FC236}">
                <a16:creationId xmlns:a16="http://schemas.microsoft.com/office/drawing/2014/main" id="{B7E267C5-7365-8DA0-CAC5-8A95EE8A7853}"/>
              </a:ext>
            </a:extLst>
          </p:cNvPr>
          <p:cNvSpPr/>
          <p:nvPr/>
        </p:nvSpPr>
        <p:spPr>
          <a:xfrm>
            <a:off x="4166148" y="2336151"/>
            <a:ext cx="3657599" cy="551301"/>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IoT Client</a:t>
            </a:r>
          </a:p>
        </p:txBody>
      </p:sp>
    </p:spTree>
    <p:extLst>
      <p:ext uri="{BB962C8B-B14F-4D97-AF65-F5344CB8AC3E}">
        <p14:creationId xmlns:p14="http://schemas.microsoft.com/office/powerpoint/2010/main" val="126862468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2A4F4-A0EE-4AF6-9B97-64CD9EFD4ACC}"/>
              </a:ext>
            </a:extLst>
          </p:cNvPr>
          <p:cNvSpPr>
            <a:spLocks noGrp="1"/>
          </p:cNvSpPr>
          <p:nvPr>
            <p:ph type="title"/>
          </p:nvPr>
        </p:nvSpPr>
        <p:spPr/>
        <p:txBody>
          <a:bodyPr/>
          <a:lstStyle/>
          <a:p>
            <a:r>
              <a:rPr lang="en-US" dirty="0"/>
              <a:t>Software components – Taxonomy</a:t>
            </a:r>
          </a:p>
        </p:txBody>
      </p:sp>
      <p:sp>
        <p:nvSpPr>
          <p:cNvPr id="3" name="Content Placeholder 2">
            <a:extLst>
              <a:ext uri="{FF2B5EF4-FFF2-40B4-BE49-F238E27FC236}">
                <a16:creationId xmlns:a16="http://schemas.microsoft.com/office/drawing/2014/main" id="{9E021C2B-F01E-4A90-A2CE-65035B717809}"/>
              </a:ext>
            </a:extLst>
          </p:cNvPr>
          <p:cNvSpPr>
            <a:spLocks noGrp="1"/>
          </p:cNvSpPr>
          <p:nvPr>
            <p:ph idx="1"/>
          </p:nvPr>
        </p:nvSpPr>
        <p:spPr/>
        <p:txBody>
          <a:bodyPr/>
          <a:lstStyle/>
          <a:p>
            <a:r>
              <a:rPr lang="en-GB" dirty="0"/>
              <a:t>Software component have these attributes that are used to identify them:</a:t>
            </a:r>
          </a:p>
          <a:p>
            <a:pPr lvl="1"/>
            <a:r>
              <a:rPr lang="en-US" dirty="0"/>
              <a:t>Component Class (</a:t>
            </a:r>
            <a:r>
              <a:rPr lang="en-US" dirty="0" err="1"/>
              <a:t>Cclass</a:t>
            </a:r>
            <a:r>
              <a:rPr lang="en-US" dirty="0"/>
              <a:t>): examples are </a:t>
            </a:r>
            <a:r>
              <a:rPr lang="en-US" b="1" dirty="0"/>
              <a:t>CMSIS</a:t>
            </a:r>
            <a:r>
              <a:rPr lang="en-US" dirty="0"/>
              <a:t>, </a:t>
            </a:r>
            <a:r>
              <a:rPr lang="en-US" b="1" dirty="0"/>
              <a:t>Device</a:t>
            </a:r>
            <a:r>
              <a:rPr lang="en-US" dirty="0"/>
              <a:t>, </a:t>
            </a:r>
            <a:r>
              <a:rPr lang="en-US" b="1" dirty="0"/>
              <a:t>File System</a:t>
            </a:r>
          </a:p>
          <a:p>
            <a:pPr lvl="1"/>
            <a:r>
              <a:rPr lang="en-US" dirty="0"/>
              <a:t>Component Group (</a:t>
            </a:r>
            <a:r>
              <a:rPr lang="en-US" dirty="0" err="1"/>
              <a:t>Cgroup</a:t>
            </a:r>
            <a:r>
              <a:rPr lang="en-US" dirty="0"/>
              <a:t>): examples are </a:t>
            </a:r>
            <a:r>
              <a:rPr lang="en-US" b="1" dirty="0"/>
              <a:t>CMSIS:RTOS</a:t>
            </a:r>
            <a:r>
              <a:rPr lang="en-US" dirty="0"/>
              <a:t>, </a:t>
            </a:r>
            <a:r>
              <a:rPr lang="en-US" b="1" dirty="0" err="1"/>
              <a:t>Device:Startup</a:t>
            </a:r>
            <a:r>
              <a:rPr lang="en-US" dirty="0"/>
              <a:t>, </a:t>
            </a:r>
            <a:r>
              <a:rPr lang="en-US" b="1" dirty="0"/>
              <a:t>File </a:t>
            </a:r>
            <a:r>
              <a:rPr lang="en-US" b="1" dirty="0" err="1"/>
              <a:t>System:CORE</a:t>
            </a:r>
            <a:endParaRPr lang="en-US" b="1" dirty="0"/>
          </a:p>
          <a:p>
            <a:pPr lvl="1"/>
            <a:r>
              <a:rPr lang="en-US" dirty="0"/>
              <a:t>Component Version (</a:t>
            </a:r>
            <a:r>
              <a:rPr lang="en-US" dirty="0" err="1"/>
              <a:t>Cversion</a:t>
            </a:r>
            <a:r>
              <a:rPr lang="en-US" dirty="0"/>
              <a:t>): the version number of the software component</a:t>
            </a:r>
          </a:p>
          <a:p>
            <a:endParaRPr lang="en-GB" dirty="0"/>
          </a:p>
          <a:p>
            <a:r>
              <a:rPr lang="en-GB" dirty="0"/>
              <a:t>Optionally, a software component may have additional attributes:</a:t>
            </a:r>
          </a:p>
          <a:p>
            <a:pPr lvl="1"/>
            <a:r>
              <a:rPr lang="en-US" dirty="0"/>
              <a:t>Component Sub-Group (</a:t>
            </a:r>
            <a:r>
              <a:rPr lang="en-US" dirty="0" err="1"/>
              <a:t>Csub</a:t>
            </a:r>
            <a:r>
              <a:rPr lang="en-US" dirty="0"/>
              <a:t>): examples are </a:t>
            </a:r>
            <a:r>
              <a:rPr lang="en-US" b="1" dirty="0" err="1"/>
              <a:t>CMSIS:RTOS:MyRTOS</a:t>
            </a:r>
            <a:r>
              <a:rPr lang="en-US" dirty="0"/>
              <a:t>, </a:t>
            </a:r>
            <a:r>
              <a:rPr lang="en-US" b="1" dirty="0" err="1"/>
              <a:t>Device:Driver</a:t>
            </a:r>
            <a:r>
              <a:rPr lang="en-US" b="1" dirty="0"/>
              <a:t> </a:t>
            </a:r>
            <a:r>
              <a:rPr lang="en-US" b="1" dirty="0" err="1"/>
              <a:t>USBD:Full-speed</a:t>
            </a:r>
            <a:endParaRPr lang="en-US" b="1" dirty="0"/>
          </a:p>
          <a:p>
            <a:pPr lvl="1"/>
            <a:r>
              <a:rPr lang="en-US" dirty="0"/>
              <a:t>Component Variant (</a:t>
            </a:r>
            <a:r>
              <a:rPr lang="en-US" dirty="0" err="1"/>
              <a:t>Cvariant</a:t>
            </a:r>
            <a:r>
              <a:rPr lang="en-US" dirty="0"/>
              <a:t>): a variant of the software component: </a:t>
            </a:r>
            <a:r>
              <a:rPr lang="en-US" b="1" dirty="0" err="1"/>
              <a:t>RTOS:FreeRTOS</a:t>
            </a:r>
            <a:endParaRPr lang="en-US" b="1" dirty="0"/>
          </a:p>
          <a:p>
            <a:pPr lvl="1"/>
            <a:r>
              <a:rPr lang="en-US" dirty="0"/>
              <a:t>Component Vendor (</a:t>
            </a:r>
            <a:r>
              <a:rPr lang="en-US" dirty="0" err="1"/>
              <a:t>Cvendor</a:t>
            </a:r>
            <a:r>
              <a:rPr lang="en-US" dirty="0"/>
              <a:t>): the supplier of the software component</a:t>
            </a:r>
          </a:p>
          <a:p>
            <a:pPr lvl="1"/>
            <a:endParaRPr lang="en-US" dirty="0"/>
          </a:p>
          <a:p>
            <a:pPr lvl="1"/>
            <a:endParaRPr lang="en-US" dirty="0"/>
          </a:p>
        </p:txBody>
      </p:sp>
    </p:spTree>
    <p:extLst>
      <p:ext uri="{BB962C8B-B14F-4D97-AF65-F5344CB8AC3E}">
        <p14:creationId xmlns:p14="http://schemas.microsoft.com/office/powerpoint/2010/main" val="107586097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2A4F4-A0EE-4AF6-9B97-64CD9EFD4ACC}"/>
              </a:ext>
            </a:extLst>
          </p:cNvPr>
          <p:cNvSpPr>
            <a:spLocks noGrp="1"/>
          </p:cNvSpPr>
          <p:nvPr>
            <p:ph type="title"/>
          </p:nvPr>
        </p:nvSpPr>
        <p:spPr/>
        <p:txBody>
          <a:bodyPr/>
          <a:lstStyle/>
          <a:p>
            <a:r>
              <a:rPr lang="en-US"/>
              <a:t>Bundles</a:t>
            </a:r>
            <a:endParaRPr lang="en-US" dirty="0"/>
          </a:p>
        </p:txBody>
      </p:sp>
      <p:sp>
        <p:nvSpPr>
          <p:cNvPr id="22" name="Content Placeholder 21">
            <a:extLst>
              <a:ext uri="{FF2B5EF4-FFF2-40B4-BE49-F238E27FC236}">
                <a16:creationId xmlns:a16="http://schemas.microsoft.com/office/drawing/2014/main" id="{87692C96-1A31-4F6A-828D-1B6821B5B26F}"/>
              </a:ext>
            </a:extLst>
          </p:cNvPr>
          <p:cNvSpPr>
            <a:spLocks noGrp="1"/>
          </p:cNvSpPr>
          <p:nvPr>
            <p:ph idx="1"/>
          </p:nvPr>
        </p:nvSpPr>
        <p:spPr>
          <a:xfrm>
            <a:off x="492124" y="1479468"/>
            <a:ext cx="6037011" cy="4086225"/>
          </a:xfrm>
        </p:spPr>
        <p:txBody>
          <a:bodyPr/>
          <a:lstStyle/>
          <a:p>
            <a:r>
              <a:rPr lang="en-GB" dirty="0"/>
              <a:t>A bundle is a variant on the </a:t>
            </a:r>
            <a:r>
              <a:rPr lang="en-GB" dirty="0" err="1"/>
              <a:t>Cclass</a:t>
            </a:r>
            <a:r>
              <a:rPr lang="en-GB" dirty="0"/>
              <a:t> level.</a:t>
            </a:r>
          </a:p>
          <a:p>
            <a:r>
              <a:rPr lang="en-GB" dirty="0"/>
              <a:t>It specifies the attributes </a:t>
            </a:r>
            <a:r>
              <a:rPr lang="en-GB" dirty="0" err="1"/>
              <a:t>Cclass</a:t>
            </a:r>
            <a:r>
              <a:rPr lang="en-GB" dirty="0"/>
              <a:t>, </a:t>
            </a:r>
            <a:r>
              <a:rPr lang="en-GB" dirty="0" err="1"/>
              <a:t>Cversion</a:t>
            </a:r>
            <a:r>
              <a:rPr lang="en-GB" dirty="0"/>
              <a:t> and optionally </a:t>
            </a:r>
            <a:r>
              <a:rPr lang="en-GB" dirty="0" err="1"/>
              <a:t>Cgroup</a:t>
            </a:r>
            <a:r>
              <a:rPr lang="en-GB" dirty="0"/>
              <a:t> and </a:t>
            </a:r>
            <a:r>
              <a:rPr lang="en-GB" dirty="0" err="1"/>
              <a:t>Cvendor</a:t>
            </a:r>
            <a:r>
              <a:rPr lang="en-GB" dirty="0"/>
              <a:t> for a collection of interdependent components.</a:t>
            </a:r>
          </a:p>
          <a:p>
            <a:r>
              <a:rPr lang="en-GB" dirty="0"/>
              <a:t>Components within a bundle inherit the attributes set by the bundle and must not set these attributes again.</a:t>
            </a:r>
          </a:p>
          <a:p>
            <a:r>
              <a:rPr lang="en-GB" dirty="0"/>
              <a:t>Bundles ensure consistency of attributes across multiple interworking components and restrict the mix and match of components within a </a:t>
            </a:r>
            <a:r>
              <a:rPr lang="en-GB" dirty="0" err="1"/>
              <a:t>Cclass</a:t>
            </a:r>
            <a:r>
              <a:rPr lang="en-GB" dirty="0"/>
              <a:t> from different solutions.</a:t>
            </a:r>
            <a:endParaRPr lang="en-US" dirty="0"/>
          </a:p>
        </p:txBody>
      </p:sp>
      <p:sp>
        <p:nvSpPr>
          <p:cNvPr id="4" name="Rectangle 3">
            <a:extLst>
              <a:ext uri="{FF2B5EF4-FFF2-40B4-BE49-F238E27FC236}">
                <a16:creationId xmlns:a16="http://schemas.microsoft.com/office/drawing/2014/main" id="{D3022A3B-8B4C-4B9B-95D2-86AE594E107B}"/>
              </a:ext>
            </a:extLst>
          </p:cNvPr>
          <p:cNvSpPr/>
          <p:nvPr/>
        </p:nvSpPr>
        <p:spPr>
          <a:xfrm>
            <a:off x="6670306" y="1479468"/>
            <a:ext cx="5315117" cy="2088683"/>
          </a:xfrm>
          <a:prstGeom prst="rect">
            <a:avLst/>
          </a:prstGeom>
          <a:noFill/>
          <a:ln w="38100">
            <a:solidFill>
              <a:srgbClr val="0091BD"/>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t" anchorCtr="0"/>
          <a:lstStyle/>
          <a:p>
            <a:pPr algn="ctr"/>
            <a:r>
              <a:rPr lang="en-US" sz="2000" dirty="0">
                <a:solidFill>
                  <a:sysClr val="windowText" lastClr="000000"/>
                </a:solidFill>
              </a:rPr>
              <a:t>Bundle</a:t>
            </a:r>
          </a:p>
        </p:txBody>
      </p:sp>
      <p:sp>
        <p:nvSpPr>
          <p:cNvPr id="11" name="Rectangle 10">
            <a:extLst>
              <a:ext uri="{FF2B5EF4-FFF2-40B4-BE49-F238E27FC236}">
                <a16:creationId xmlns:a16="http://schemas.microsoft.com/office/drawing/2014/main" id="{620B1610-9698-4F12-A0EF-CDACA337CBE0}"/>
              </a:ext>
            </a:extLst>
          </p:cNvPr>
          <p:cNvSpPr/>
          <p:nvPr/>
        </p:nvSpPr>
        <p:spPr>
          <a:xfrm>
            <a:off x="7165641" y="1645630"/>
            <a:ext cx="1368000" cy="720000"/>
          </a:xfrm>
          <a:prstGeom prst="rect">
            <a:avLst/>
          </a:prstGeom>
          <a:noFill/>
          <a:ln w="38100">
            <a:solidFill>
              <a:srgbClr val="00C1DC"/>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t" anchorCtr="0"/>
          <a:lstStyle/>
          <a:p>
            <a:pPr algn="ctr"/>
            <a:r>
              <a:rPr lang="en-US" dirty="0">
                <a:solidFill>
                  <a:sysClr val="windowText" lastClr="000000"/>
                </a:solidFill>
              </a:rPr>
              <a:t>Component A</a:t>
            </a:r>
          </a:p>
        </p:txBody>
      </p:sp>
      <p:sp>
        <p:nvSpPr>
          <p:cNvPr id="12" name="Rectangle 11">
            <a:extLst>
              <a:ext uri="{FF2B5EF4-FFF2-40B4-BE49-F238E27FC236}">
                <a16:creationId xmlns:a16="http://schemas.microsoft.com/office/drawing/2014/main" id="{9558163B-A8A2-4DA2-88F1-89B0C135B051}"/>
              </a:ext>
            </a:extLst>
          </p:cNvPr>
          <p:cNvSpPr/>
          <p:nvPr/>
        </p:nvSpPr>
        <p:spPr>
          <a:xfrm>
            <a:off x="8806248" y="1647350"/>
            <a:ext cx="1368000" cy="720000"/>
          </a:xfrm>
          <a:prstGeom prst="rect">
            <a:avLst/>
          </a:prstGeom>
          <a:noFill/>
          <a:ln w="38100">
            <a:solidFill>
              <a:srgbClr val="00C1DC"/>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t" anchorCtr="0"/>
          <a:lstStyle/>
          <a:p>
            <a:pPr algn="ctr"/>
            <a:r>
              <a:rPr lang="en-US" dirty="0">
                <a:solidFill>
                  <a:sysClr val="windowText" lastClr="000000"/>
                </a:solidFill>
              </a:rPr>
              <a:t>Component B</a:t>
            </a:r>
          </a:p>
        </p:txBody>
      </p:sp>
      <p:sp>
        <p:nvSpPr>
          <p:cNvPr id="13" name="Rectangle 12">
            <a:extLst>
              <a:ext uri="{FF2B5EF4-FFF2-40B4-BE49-F238E27FC236}">
                <a16:creationId xmlns:a16="http://schemas.microsoft.com/office/drawing/2014/main" id="{B83F8EDA-1937-42CA-9A14-BEA673ED3D41}"/>
              </a:ext>
            </a:extLst>
          </p:cNvPr>
          <p:cNvSpPr/>
          <p:nvPr/>
        </p:nvSpPr>
        <p:spPr>
          <a:xfrm>
            <a:off x="10446856" y="1645630"/>
            <a:ext cx="1368000" cy="720000"/>
          </a:xfrm>
          <a:prstGeom prst="rect">
            <a:avLst/>
          </a:prstGeom>
          <a:noFill/>
          <a:ln w="38100">
            <a:solidFill>
              <a:srgbClr val="00C1DC"/>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t" anchorCtr="0"/>
          <a:lstStyle/>
          <a:p>
            <a:pPr algn="ctr"/>
            <a:r>
              <a:rPr lang="en-US" dirty="0">
                <a:solidFill>
                  <a:sysClr val="windowText" lastClr="000000"/>
                </a:solidFill>
              </a:rPr>
              <a:t>Component C</a:t>
            </a:r>
          </a:p>
        </p:txBody>
      </p:sp>
      <p:sp>
        <p:nvSpPr>
          <p:cNvPr id="15" name="Rectangle 14">
            <a:extLst>
              <a:ext uri="{FF2B5EF4-FFF2-40B4-BE49-F238E27FC236}">
                <a16:creationId xmlns:a16="http://schemas.microsoft.com/office/drawing/2014/main" id="{59A702A3-F7AA-470A-B727-6C61E4B6242E}"/>
              </a:ext>
            </a:extLst>
          </p:cNvPr>
          <p:cNvSpPr/>
          <p:nvPr/>
        </p:nvSpPr>
        <p:spPr>
          <a:xfrm>
            <a:off x="7165641" y="2688619"/>
            <a:ext cx="1368000" cy="720000"/>
          </a:xfrm>
          <a:prstGeom prst="rect">
            <a:avLst/>
          </a:prstGeom>
          <a:noFill/>
          <a:ln w="38100">
            <a:solidFill>
              <a:srgbClr val="00C1DC"/>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t" anchorCtr="0"/>
          <a:lstStyle/>
          <a:p>
            <a:pPr algn="ctr"/>
            <a:r>
              <a:rPr lang="en-US" dirty="0">
                <a:solidFill>
                  <a:sysClr val="windowText" lastClr="000000"/>
                </a:solidFill>
              </a:rPr>
              <a:t>Component X</a:t>
            </a:r>
          </a:p>
        </p:txBody>
      </p:sp>
      <p:sp>
        <p:nvSpPr>
          <p:cNvPr id="16" name="Rectangle 15">
            <a:extLst>
              <a:ext uri="{FF2B5EF4-FFF2-40B4-BE49-F238E27FC236}">
                <a16:creationId xmlns:a16="http://schemas.microsoft.com/office/drawing/2014/main" id="{824EE747-3C1D-4374-BD54-63A28771A500}"/>
              </a:ext>
            </a:extLst>
          </p:cNvPr>
          <p:cNvSpPr/>
          <p:nvPr/>
        </p:nvSpPr>
        <p:spPr>
          <a:xfrm>
            <a:off x="8806248" y="2688619"/>
            <a:ext cx="1368000" cy="720000"/>
          </a:xfrm>
          <a:prstGeom prst="rect">
            <a:avLst/>
          </a:prstGeom>
          <a:noFill/>
          <a:ln w="38100">
            <a:solidFill>
              <a:srgbClr val="00C1DC"/>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t" anchorCtr="0"/>
          <a:lstStyle/>
          <a:p>
            <a:pPr algn="ctr"/>
            <a:r>
              <a:rPr lang="en-US" dirty="0">
                <a:solidFill>
                  <a:sysClr val="windowText" lastClr="000000"/>
                </a:solidFill>
              </a:rPr>
              <a:t>Component Y</a:t>
            </a:r>
          </a:p>
        </p:txBody>
      </p:sp>
      <p:sp>
        <p:nvSpPr>
          <p:cNvPr id="19" name="Rectangle 18">
            <a:extLst>
              <a:ext uri="{FF2B5EF4-FFF2-40B4-BE49-F238E27FC236}">
                <a16:creationId xmlns:a16="http://schemas.microsoft.com/office/drawing/2014/main" id="{FA417292-039F-4F75-8CD3-A9E5E3B6F893}"/>
              </a:ext>
            </a:extLst>
          </p:cNvPr>
          <p:cNvSpPr/>
          <p:nvPr/>
        </p:nvSpPr>
        <p:spPr>
          <a:xfrm>
            <a:off x="10446856" y="2696916"/>
            <a:ext cx="1368000" cy="720000"/>
          </a:xfrm>
          <a:prstGeom prst="rect">
            <a:avLst/>
          </a:prstGeom>
          <a:noFill/>
          <a:ln w="38100">
            <a:solidFill>
              <a:srgbClr val="00C1DC"/>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t" anchorCtr="0"/>
          <a:lstStyle/>
          <a:p>
            <a:pPr algn="ctr"/>
            <a:r>
              <a:rPr lang="en-US" dirty="0">
                <a:solidFill>
                  <a:sysClr val="windowText" lastClr="000000"/>
                </a:solidFill>
              </a:rPr>
              <a:t>Component Z</a:t>
            </a:r>
          </a:p>
        </p:txBody>
      </p:sp>
    </p:spTree>
    <p:extLst>
      <p:ext uri="{BB962C8B-B14F-4D97-AF65-F5344CB8AC3E}">
        <p14:creationId xmlns:p14="http://schemas.microsoft.com/office/powerpoint/2010/main" val="389682840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D0BAAA-20E0-429F-A12C-E98347572706}"/>
              </a:ext>
            </a:extLst>
          </p:cNvPr>
          <p:cNvSpPr>
            <a:spLocks noGrp="1"/>
          </p:cNvSpPr>
          <p:nvPr>
            <p:ph type="title"/>
          </p:nvPr>
        </p:nvSpPr>
        <p:spPr/>
        <p:txBody>
          <a:bodyPr/>
          <a:lstStyle/>
          <a:p>
            <a:r>
              <a:rPr lang="en-US" dirty="0"/>
              <a:t>Bundles</a:t>
            </a:r>
          </a:p>
        </p:txBody>
      </p:sp>
      <p:sp>
        <p:nvSpPr>
          <p:cNvPr id="3" name="Content Placeholder 2">
            <a:extLst>
              <a:ext uri="{FF2B5EF4-FFF2-40B4-BE49-F238E27FC236}">
                <a16:creationId xmlns:a16="http://schemas.microsoft.com/office/drawing/2014/main" id="{AF31F986-112D-4DD5-A578-5B9887C8201C}"/>
              </a:ext>
            </a:extLst>
          </p:cNvPr>
          <p:cNvSpPr>
            <a:spLocks noGrp="1"/>
          </p:cNvSpPr>
          <p:nvPr>
            <p:ph idx="1"/>
          </p:nvPr>
        </p:nvSpPr>
        <p:spPr/>
        <p:txBody>
          <a:bodyPr/>
          <a:lstStyle/>
          <a:p>
            <a:r>
              <a:rPr lang="en-GB" dirty="0"/>
              <a:t>In case multiple inter-dependent components that belong to the same </a:t>
            </a:r>
            <a:r>
              <a:rPr lang="en-GB" dirty="0" err="1"/>
              <a:t>Cclass</a:t>
            </a:r>
            <a:r>
              <a:rPr lang="en-GB" dirty="0"/>
              <a:t> form part of a solution, these can be grouped into a bundle (</a:t>
            </a:r>
            <a:r>
              <a:rPr lang="en-GB" dirty="0" err="1"/>
              <a:t>Cbundle</a:t>
            </a:r>
            <a:r>
              <a:rPr lang="en-GB" dirty="0"/>
              <a:t>).</a:t>
            </a:r>
          </a:p>
          <a:p>
            <a:r>
              <a:rPr lang="en-GB" dirty="0"/>
              <a:t>A </a:t>
            </a:r>
            <a:r>
              <a:rPr lang="en-GB" dirty="0" err="1"/>
              <a:t>Cbundle</a:t>
            </a:r>
            <a:r>
              <a:rPr lang="en-GB" dirty="0"/>
              <a:t> specifies identical attributes </a:t>
            </a:r>
            <a:r>
              <a:rPr lang="en-GB" dirty="0" err="1"/>
              <a:t>Cclass</a:t>
            </a:r>
            <a:r>
              <a:rPr lang="en-GB" dirty="0"/>
              <a:t>, </a:t>
            </a:r>
            <a:r>
              <a:rPr lang="en-GB" dirty="0" err="1"/>
              <a:t>Cversion</a:t>
            </a:r>
            <a:r>
              <a:rPr lang="en-GB" dirty="0"/>
              <a:t> and optionally </a:t>
            </a:r>
            <a:r>
              <a:rPr lang="en-GB" dirty="0" err="1"/>
              <a:t>Cgroup</a:t>
            </a:r>
            <a:r>
              <a:rPr lang="en-GB" dirty="0"/>
              <a:t> and </a:t>
            </a:r>
            <a:r>
              <a:rPr lang="en-GB" dirty="0" err="1"/>
              <a:t>Cvendor</a:t>
            </a:r>
            <a:r>
              <a:rPr lang="en-GB" dirty="0"/>
              <a:t> for several components.</a:t>
            </a:r>
          </a:p>
          <a:p>
            <a:r>
              <a:rPr lang="en-GB" dirty="0"/>
              <a:t>Components within a bundle inherit these attributes set by the bundle and cannot alter these attributes (for example component version).</a:t>
            </a:r>
          </a:p>
          <a:p>
            <a:r>
              <a:rPr lang="en-GB" dirty="0"/>
              <a:t>Bundles ensure consistency of attributes across multiple interworking components and restrict the mix and match of components within a </a:t>
            </a:r>
            <a:r>
              <a:rPr lang="en-GB" dirty="0" err="1"/>
              <a:t>Cclass</a:t>
            </a:r>
            <a:r>
              <a:rPr lang="en-GB" dirty="0"/>
              <a:t> from different software packs.</a:t>
            </a:r>
            <a:endParaRPr lang="en-US" dirty="0"/>
          </a:p>
          <a:p>
            <a:pPr lvl="1"/>
            <a:endParaRPr lang="en-US" dirty="0"/>
          </a:p>
          <a:p>
            <a:pPr lvl="1"/>
            <a:endParaRPr lang="en-US" dirty="0"/>
          </a:p>
          <a:p>
            <a:endParaRPr lang="en-US" dirty="0"/>
          </a:p>
        </p:txBody>
      </p:sp>
    </p:spTree>
    <p:extLst>
      <p:ext uri="{BB962C8B-B14F-4D97-AF65-F5344CB8AC3E}">
        <p14:creationId xmlns:p14="http://schemas.microsoft.com/office/powerpoint/2010/main" val="3695757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D63F71B-CFD6-4E26-912F-7DF4540D1806}"/>
              </a:ext>
            </a:extLst>
          </p:cNvPr>
          <p:cNvSpPr/>
          <p:nvPr/>
        </p:nvSpPr>
        <p:spPr>
          <a:xfrm>
            <a:off x="288758" y="4043276"/>
            <a:ext cx="11608067" cy="2289632"/>
          </a:xfrm>
          <a:prstGeom prst="rect">
            <a:avLst/>
          </a:prstGeom>
          <a:solidFill>
            <a:srgbClr val="E5EC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68E4485-04E8-4297-B1F6-85A98B8BE47C}"/>
              </a:ext>
            </a:extLst>
          </p:cNvPr>
          <p:cNvSpPr>
            <a:spLocks noGrp="1"/>
          </p:cNvSpPr>
          <p:nvPr>
            <p:ph type="title"/>
          </p:nvPr>
        </p:nvSpPr>
        <p:spPr/>
        <p:txBody>
          <a:bodyPr/>
          <a:lstStyle/>
          <a:p>
            <a:r>
              <a:rPr lang="en-US" dirty="0"/>
              <a:t>Relationships of packs and software components</a:t>
            </a:r>
          </a:p>
        </p:txBody>
      </p:sp>
      <p:sp>
        <p:nvSpPr>
          <p:cNvPr id="47" name="Content Placeholder 46">
            <a:extLst>
              <a:ext uri="{FF2B5EF4-FFF2-40B4-BE49-F238E27FC236}">
                <a16:creationId xmlns:a16="http://schemas.microsoft.com/office/drawing/2014/main" id="{EA3DE31F-A1AA-4392-8A50-553A795E90EE}"/>
              </a:ext>
            </a:extLst>
          </p:cNvPr>
          <p:cNvSpPr>
            <a:spLocks noGrp="1"/>
          </p:cNvSpPr>
          <p:nvPr>
            <p:ph idx="1"/>
          </p:nvPr>
        </p:nvSpPr>
        <p:spPr/>
        <p:txBody>
          <a:bodyPr/>
          <a:lstStyle/>
          <a:p>
            <a:r>
              <a:rPr lang="en-US" b="1" dirty="0"/>
              <a:t>Packs</a:t>
            </a:r>
            <a:r>
              <a:rPr lang="en-US" dirty="0"/>
              <a:t> can require other packs to be available:</a:t>
            </a:r>
          </a:p>
          <a:p>
            <a:endParaRPr lang="en-US" dirty="0"/>
          </a:p>
          <a:p>
            <a:endParaRPr lang="en-US" dirty="0"/>
          </a:p>
          <a:p>
            <a:pPr marL="0" indent="0">
              <a:buNone/>
            </a:pPr>
            <a:endParaRPr lang="en-US" dirty="0"/>
          </a:p>
          <a:p>
            <a:r>
              <a:rPr lang="en-US" b="1" dirty="0"/>
              <a:t>Components</a:t>
            </a:r>
            <a:r>
              <a:rPr lang="en-US" dirty="0"/>
              <a:t> can have dependencies on other components; either from the same or from other packs:</a:t>
            </a:r>
          </a:p>
        </p:txBody>
      </p:sp>
      <p:sp>
        <p:nvSpPr>
          <p:cNvPr id="5" name="Rectangle 4">
            <a:extLst>
              <a:ext uri="{FF2B5EF4-FFF2-40B4-BE49-F238E27FC236}">
                <a16:creationId xmlns:a16="http://schemas.microsoft.com/office/drawing/2014/main" id="{05188098-3C86-4459-B569-66FA982F4C77}"/>
              </a:ext>
            </a:extLst>
          </p:cNvPr>
          <p:cNvSpPr/>
          <p:nvPr/>
        </p:nvSpPr>
        <p:spPr bwMode="auto">
          <a:xfrm>
            <a:off x="492125" y="2221372"/>
            <a:ext cx="2160000" cy="720000"/>
          </a:xfrm>
          <a:prstGeom prst="rect">
            <a:avLst/>
          </a:prstGeom>
          <a:noFill/>
          <a:ln w="38100" cap="flat" cmpd="sng" algn="ctr">
            <a:solidFill>
              <a:schemeClr val="accent1"/>
            </a:solidFill>
            <a:prstDash val="solid"/>
            <a:round/>
            <a:headEnd type="none" w="med" len="med"/>
            <a:tailEnd type="none" w="med" len="med"/>
          </a:ln>
          <a:effectLst/>
        </p:spPr>
        <p:txBody>
          <a:bodyPr wrap="none" anchor="ctr"/>
          <a:lstStyle/>
          <a:p>
            <a:pPr algn="ctr">
              <a:defRPr/>
            </a:pPr>
            <a:r>
              <a:rPr lang="en-US" sz="2400" dirty="0">
                <a:solidFill>
                  <a:sysClr val="windowText" lastClr="000000"/>
                </a:solidFill>
              </a:rPr>
              <a:t>Pack A</a:t>
            </a:r>
          </a:p>
          <a:p>
            <a:pPr algn="ctr">
              <a:defRPr/>
            </a:pPr>
            <a:r>
              <a:rPr lang="en-US" sz="2400" dirty="0">
                <a:solidFill>
                  <a:sysClr val="windowText" lastClr="000000"/>
                </a:solidFill>
              </a:rPr>
              <a:t>Version n</a:t>
            </a:r>
            <a:endParaRPr lang="en-US" sz="2400" dirty="0">
              <a:solidFill>
                <a:sysClr val="windowText" lastClr="000000"/>
              </a:solidFill>
              <a:latin typeface="Courier New" pitchFamily="49" charset="0"/>
              <a:cs typeface="Courier New" pitchFamily="49" charset="0"/>
            </a:endParaRPr>
          </a:p>
        </p:txBody>
      </p:sp>
      <p:sp>
        <p:nvSpPr>
          <p:cNvPr id="6" name="Rectangle 5">
            <a:extLst>
              <a:ext uri="{FF2B5EF4-FFF2-40B4-BE49-F238E27FC236}">
                <a16:creationId xmlns:a16="http://schemas.microsoft.com/office/drawing/2014/main" id="{F1F19888-1B73-4F91-8803-652EA9B84767}"/>
              </a:ext>
            </a:extLst>
          </p:cNvPr>
          <p:cNvSpPr/>
          <p:nvPr/>
        </p:nvSpPr>
        <p:spPr bwMode="auto">
          <a:xfrm>
            <a:off x="5016000" y="2221372"/>
            <a:ext cx="2160000" cy="720000"/>
          </a:xfrm>
          <a:prstGeom prst="rect">
            <a:avLst/>
          </a:prstGeom>
          <a:noFill/>
          <a:ln w="38100" cap="flat" cmpd="sng" algn="ctr">
            <a:solidFill>
              <a:schemeClr val="accent1"/>
            </a:solidFill>
            <a:prstDash val="solid"/>
            <a:round/>
            <a:headEnd type="none" w="med" len="med"/>
            <a:tailEnd type="none" w="med" len="med"/>
          </a:ln>
          <a:effectLst/>
        </p:spPr>
        <p:txBody>
          <a:bodyPr wrap="none" anchor="ctr"/>
          <a:lstStyle/>
          <a:p>
            <a:pPr algn="ctr">
              <a:defRPr/>
            </a:pPr>
            <a:r>
              <a:rPr lang="en-US" sz="2400" dirty="0">
                <a:solidFill>
                  <a:sysClr val="windowText" lastClr="000000"/>
                </a:solidFill>
              </a:rPr>
              <a:t>Pack B</a:t>
            </a:r>
          </a:p>
          <a:p>
            <a:pPr algn="ctr">
              <a:defRPr/>
            </a:pPr>
            <a:r>
              <a:rPr lang="en-US" sz="2400" dirty="0">
                <a:solidFill>
                  <a:sysClr val="windowText" lastClr="000000"/>
                </a:solidFill>
              </a:rPr>
              <a:t>Version m</a:t>
            </a:r>
          </a:p>
        </p:txBody>
      </p:sp>
      <p:cxnSp>
        <p:nvCxnSpPr>
          <p:cNvPr id="8" name="Straight Arrow Connector 7">
            <a:extLst>
              <a:ext uri="{FF2B5EF4-FFF2-40B4-BE49-F238E27FC236}">
                <a16:creationId xmlns:a16="http://schemas.microsoft.com/office/drawing/2014/main" id="{D241A95B-96F2-4253-ACC6-54C86AD6670F}"/>
              </a:ext>
            </a:extLst>
          </p:cNvPr>
          <p:cNvCxnSpPr>
            <a:stCxn id="6" idx="1"/>
            <a:endCxn id="5" idx="3"/>
          </p:cNvCxnSpPr>
          <p:nvPr/>
        </p:nvCxnSpPr>
        <p:spPr>
          <a:xfrm flipH="1">
            <a:off x="2652125" y="2581372"/>
            <a:ext cx="2363875"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1496F0D9-412A-4FAD-865F-213B27036879}"/>
              </a:ext>
            </a:extLst>
          </p:cNvPr>
          <p:cNvSpPr/>
          <p:nvPr/>
        </p:nvSpPr>
        <p:spPr bwMode="auto">
          <a:xfrm>
            <a:off x="492125" y="4583660"/>
            <a:ext cx="5244532" cy="1315657"/>
          </a:xfrm>
          <a:prstGeom prst="rect">
            <a:avLst/>
          </a:prstGeom>
          <a:solidFill>
            <a:schemeClr val="bg1"/>
          </a:solidFill>
          <a:ln w="38100" cap="flat" cmpd="sng" algn="ctr">
            <a:solidFill>
              <a:schemeClr val="accent1"/>
            </a:solidFill>
            <a:prstDash val="solid"/>
            <a:round/>
            <a:headEnd type="none" w="med" len="med"/>
            <a:tailEnd type="none" w="med" len="med"/>
          </a:ln>
          <a:effectLst/>
        </p:spPr>
        <p:txBody>
          <a:bodyPr wrap="none" anchor="t"/>
          <a:lstStyle/>
          <a:p>
            <a:pPr>
              <a:defRPr/>
            </a:pPr>
            <a:r>
              <a:rPr lang="en-US" sz="1600" dirty="0">
                <a:solidFill>
                  <a:sysClr val="windowText" lastClr="000000"/>
                </a:solidFill>
              </a:rPr>
              <a:t>Pack A, Version n</a:t>
            </a:r>
            <a:endParaRPr lang="en-US" sz="1600" dirty="0">
              <a:solidFill>
                <a:sysClr val="windowText" lastClr="000000"/>
              </a:solidFill>
              <a:latin typeface="Courier New" pitchFamily="49" charset="0"/>
              <a:cs typeface="Courier New" pitchFamily="49" charset="0"/>
            </a:endParaRPr>
          </a:p>
        </p:txBody>
      </p:sp>
      <p:sp>
        <p:nvSpPr>
          <p:cNvPr id="13" name="Rectangle 12">
            <a:extLst>
              <a:ext uri="{FF2B5EF4-FFF2-40B4-BE49-F238E27FC236}">
                <a16:creationId xmlns:a16="http://schemas.microsoft.com/office/drawing/2014/main" id="{267CBFD2-AB7A-4D35-94A1-A7455579B66A}"/>
              </a:ext>
            </a:extLst>
          </p:cNvPr>
          <p:cNvSpPr/>
          <p:nvPr/>
        </p:nvSpPr>
        <p:spPr>
          <a:xfrm>
            <a:off x="693019" y="5025831"/>
            <a:ext cx="1476000" cy="648000"/>
          </a:xfrm>
          <a:prstGeom prst="rect">
            <a:avLst/>
          </a:prstGeom>
          <a:noFill/>
          <a:ln w="38100">
            <a:solidFill>
              <a:srgbClr val="00C1D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Component A</a:t>
            </a:r>
          </a:p>
        </p:txBody>
      </p:sp>
      <p:sp>
        <p:nvSpPr>
          <p:cNvPr id="14" name="Rectangle 13">
            <a:extLst>
              <a:ext uri="{FF2B5EF4-FFF2-40B4-BE49-F238E27FC236}">
                <a16:creationId xmlns:a16="http://schemas.microsoft.com/office/drawing/2014/main" id="{3141B33D-0B25-4EE9-AFE3-E076C05DA947}"/>
              </a:ext>
            </a:extLst>
          </p:cNvPr>
          <p:cNvSpPr/>
          <p:nvPr/>
        </p:nvSpPr>
        <p:spPr>
          <a:xfrm>
            <a:off x="2358061" y="5025831"/>
            <a:ext cx="1476000" cy="648000"/>
          </a:xfrm>
          <a:prstGeom prst="rect">
            <a:avLst/>
          </a:prstGeom>
          <a:noFill/>
          <a:ln w="38100">
            <a:solidFill>
              <a:srgbClr val="00C1D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Component B</a:t>
            </a:r>
          </a:p>
        </p:txBody>
      </p:sp>
      <p:sp>
        <p:nvSpPr>
          <p:cNvPr id="15" name="Rectangle 14">
            <a:extLst>
              <a:ext uri="{FF2B5EF4-FFF2-40B4-BE49-F238E27FC236}">
                <a16:creationId xmlns:a16="http://schemas.microsoft.com/office/drawing/2014/main" id="{6EDF132B-EADF-40B1-B4B0-698604E95840}"/>
              </a:ext>
            </a:extLst>
          </p:cNvPr>
          <p:cNvSpPr/>
          <p:nvPr/>
        </p:nvSpPr>
        <p:spPr>
          <a:xfrm>
            <a:off x="4023103" y="5032181"/>
            <a:ext cx="1476000" cy="648000"/>
          </a:xfrm>
          <a:prstGeom prst="rect">
            <a:avLst/>
          </a:prstGeom>
          <a:noFill/>
          <a:ln w="38100">
            <a:solidFill>
              <a:srgbClr val="00C1D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Component C</a:t>
            </a:r>
          </a:p>
        </p:txBody>
      </p:sp>
      <p:sp>
        <p:nvSpPr>
          <p:cNvPr id="12" name="Rectangle 11">
            <a:extLst>
              <a:ext uri="{FF2B5EF4-FFF2-40B4-BE49-F238E27FC236}">
                <a16:creationId xmlns:a16="http://schemas.microsoft.com/office/drawing/2014/main" id="{21D78F45-7E28-4BC2-9871-C44FBF53A3BC}"/>
              </a:ext>
            </a:extLst>
          </p:cNvPr>
          <p:cNvSpPr/>
          <p:nvPr/>
        </p:nvSpPr>
        <p:spPr bwMode="auto">
          <a:xfrm>
            <a:off x="6455345" y="4583660"/>
            <a:ext cx="5244532" cy="1315657"/>
          </a:xfrm>
          <a:prstGeom prst="rect">
            <a:avLst/>
          </a:prstGeom>
          <a:solidFill>
            <a:schemeClr val="bg1"/>
          </a:solidFill>
          <a:ln w="38100" cap="flat" cmpd="sng" algn="ctr">
            <a:solidFill>
              <a:schemeClr val="accent1"/>
            </a:solidFill>
            <a:prstDash val="solid"/>
            <a:round/>
            <a:headEnd type="none" w="med" len="med"/>
            <a:tailEnd type="none" w="med" len="med"/>
          </a:ln>
          <a:effectLst/>
        </p:spPr>
        <p:txBody>
          <a:bodyPr wrap="none" anchor="t"/>
          <a:lstStyle/>
          <a:p>
            <a:pPr>
              <a:defRPr/>
            </a:pPr>
            <a:r>
              <a:rPr lang="en-US" sz="1600" dirty="0">
                <a:solidFill>
                  <a:sysClr val="windowText" lastClr="000000"/>
                </a:solidFill>
              </a:rPr>
              <a:t>Pack B, Version m</a:t>
            </a:r>
            <a:endParaRPr lang="en-US" sz="1600" dirty="0">
              <a:solidFill>
                <a:sysClr val="windowText" lastClr="000000"/>
              </a:solidFill>
              <a:latin typeface="Courier New" pitchFamily="49" charset="0"/>
              <a:cs typeface="Courier New" pitchFamily="49" charset="0"/>
            </a:endParaRPr>
          </a:p>
        </p:txBody>
      </p:sp>
      <p:sp>
        <p:nvSpPr>
          <p:cNvPr id="16" name="Rectangle 15">
            <a:extLst>
              <a:ext uri="{FF2B5EF4-FFF2-40B4-BE49-F238E27FC236}">
                <a16:creationId xmlns:a16="http://schemas.microsoft.com/office/drawing/2014/main" id="{1C7D6E04-1133-4CD8-91AF-EB85FEAAAB5E}"/>
              </a:ext>
            </a:extLst>
          </p:cNvPr>
          <p:cNvSpPr/>
          <p:nvPr/>
        </p:nvSpPr>
        <p:spPr>
          <a:xfrm>
            <a:off x="6656239" y="5025831"/>
            <a:ext cx="1476000" cy="648000"/>
          </a:xfrm>
          <a:prstGeom prst="rect">
            <a:avLst/>
          </a:prstGeom>
          <a:noFill/>
          <a:ln w="38100">
            <a:solidFill>
              <a:srgbClr val="00C1D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Component A</a:t>
            </a:r>
          </a:p>
        </p:txBody>
      </p:sp>
      <p:sp>
        <p:nvSpPr>
          <p:cNvPr id="17" name="Rectangle 16">
            <a:extLst>
              <a:ext uri="{FF2B5EF4-FFF2-40B4-BE49-F238E27FC236}">
                <a16:creationId xmlns:a16="http://schemas.microsoft.com/office/drawing/2014/main" id="{620CDE0E-294A-4444-9E57-32A0720C0C94}"/>
              </a:ext>
            </a:extLst>
          </p:cNvPr>
          <p:cNvSpPr/>
          <p:nvPr/>
        </p:nvSpPr>
        <p:spPr>
          <a:xfrm>
            <a:off x="8321281" y="5025831"/>
            <a:ext cx="1476000" cy="648000"/>
          </a:xfrm>
          <a:prstGeom prst="rect">
            <a:avLst/>
          </a:prstGeom>
          <a:noFill/>
          <a:ln w="38100">
            <a:solidFill>
              <a:srgbClr val="00C1D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Component B</a:t>
            </a:r>
          </a:p>
        </p:txBody>
      </p:sp>
      <p:sp>
        <p:nvSpPr>
          <p:cNvPr id="18" name="Rectangle 17">
            <a:extLst>
              <a:ext uri="{FF2B5EF4-FFF2-40B4-BE49-F238E27FC236}">
                <a16:creationId xmlns:a16="http://schemas.microsoft.com/office/drawing/2014/main" id="{AB49F45A-9DEA-4BCE-9DDB-FCBFADF79DBA}"/>
              </a:ext>
            </a:extLst>
          </p:cNvPr>
          <p:cNvSpPr/>
          <p:nvPr/>
        </p:nvSpPr>
        <p:spPr>
          <a:xfrm>
            <a:off x="9986323" y="5017776"/>
            <a:ext cx="1476000" cy="648000"/>
          </a:xfrm>
          <a:prstGeom prst="rect">
            <a:avLst/>
          </a:prstGeom>
          <a:noFill/>
          <a:ln w="38100">
            <a:solidFill>
              <a:srgbClr val="00C1D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Component C</a:t>
            </a:r>
          </a:p>
        </p:txBody>
      </p:sp>
      <p:cxnSp>
        <p:nvCxnSpPr>
          <p:cNvPr id="20" name="Connector: Elbow 19">
            <a:extLst>
              <a:ext uri="{FF2B5EF4-FFF2-40B4-BE49-F238E27FC236}">
                <a16:creationId xmlns:a16="http://schemas.microsoft.com/office/drawing/2014/main" id="{04BBAC81-F6B4-404D-851E-157A8F62CE41}"/>
              </a:ext>
            </a:extLst>
          </p:cNvPr>
          <p:cNvCxnSpPr>
            <a:stCxn id="17" idx="0"/>
            <a:endCxn id="14" idx="0"/>
          </p:cNvCxnSpPr>
          <p:nvPr/>
        </p:nvCxnSpPr>
        <p:spPr>
          <a:xfrm rot="16200000" flipV="1">
            <a:off x="6077671" y="2044221"/>
            <a:ext cx="12700" cy="5963220"/>
          </a:xfrm>
          <a:prstGeom prst="bentConnector3">
            <a:avLst>
              <a:gd name="adj1" fmla="val 5816843"/>
            </a:avLst>
          </a:prstGeom>
          <a:ln w="25400">
            <a:solidFill>
              <a:srgbClr val="7D868C"/>
            </a:solidFill>
            <a:tailEnd type="triangle"/>
          </a:ln>
        </p:spPr>
        <p:style>
          <a:lnRef idx="1">
            <a:schemeClr val="accent1"/>
          </a:lnRef>
          <a:fillRef idx="0">
            <a:schemeClr val="accent1"/>
          </a:fillRef>
          <a:effectRef idx="0">
            <a:schemeClr val="accent1"/>
          </a:effectRef>
          <a:fontRef idx="minor">
            <a:schemeClr val="tx1"/>
          </a:fontRef>
        </p:style>
      </p:cxnSp>
      <p:cxnSp>
        <p:nvCxnSpPr>
          <p:cNvPr id="23" name="Connector: Elbow 22">
            <a:extLst>
              <a:ext uri="{FF2B5EF4-FFF2-40B4-BE49-F238E27FC236}">
                <a16:creationId xmlns:a16="http://schemas.microsoft.com/office/drawing/2014/main" id="{C951E4FF-EF1B-47AD-83DD-69457E768190}"/>
              </a:ext>
            </a:extLst>
          </p:cNvPr>
          <p:cNvCxnSpPr>
            <a:stCxn id="15" idx="2"/>
            <a:endCxn id="18" idx="2"/>
          </p:cNvCxnSpPr>
          <p:nvPr/>
        </p:nvCxnSpPr>
        <p:spPr>
          <a:xfrm rot="5400000" flipH="1" flipV="1">
            <a:off x="7735510" y="2691369"/>
            <a:ext cx="14405" cy="5963220"/>
          </a:xfrm>
          <a:prstGeom prst="bentConnector3">
            <a:avLst>
              <a:gd name="adj1" fmla="val -3190614"/>
            </a:avLst>
          </a:prstGeom>
          <a:ln w="25400">
            <a:solidFill>
              <a:srgbClr val="7D868C"/>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21DD7011-82AD-48BE-B383-6BD10C8390B7}"/>
              </a:ext>
            </a:extLst>
          </p:cNvPr>
          <p:cNvCxnSpPr>
            <a:stCxn id="17" idx="1"/>
            <a:endCxn id="16" idx="3"/>
          </p:cNvCxnSpPr>
          <p:nvPr/>
        </p:nvCxnSpPr>
        <p:spPr>
          <a:xfrm flipH="1">
            <a:off x="8132239" y="5349831"/>
            <a:ext cx="189042" cy="0"/>
          </a:xfrm>
          <a:prstGeom prst="straightConnector1">
            <a:avLst/>
          </a:prstGeom>
          <a:ln w="25400">
            <a:solidFill>
              <a:srgbClr val="7D868C"/>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282127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464AD37-FA14-401A-A3C0-8918658AF4E3}"/>
              </a:ext>
            </a:extLst>
          </p:cNvPr>
          <p:cNvSpPr/>
          <p:nvPr/>
        </p:nvSpPr>
        <p:spPr>
          <a:xfrm>
            <a:off x="588475" y="1312321"/>
            <a:ext cx="5295184" cy="453494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081B3104-D8E9-4A24-9F38-BDA6C0DFF7B6}"/>
              </a:ext>
            </a:extLst>
          </p:cNvPr>
          <p:cNvSpPr/>
          <p:nvPr/>
        </p:nvSpPr>
        <p:spPr>
          <a:xfrm>
            <a:off x="4263088" y="4708641"/>
            <a:ext cx="1620571" cy="1138626"/>
          </a:xfrm>
          <a:prstGeom prst="rect">
            <a:avLst/>
          </a:prstGeom>
          <a:solidFill>
            <a:srgbClr val="7D868C"/>
          </a:solidFill>
          <a:ln w="38100">
            <a:noFill/>
          </a:ln>
        </p:spPr>
        <p:style>
          <a:lnRef idx="2">
            <a:schemeClr val="accent1">
              <a:shade val="50000"/>
            </a:schemeClr>
          </a:lnRef>
          <a:fillRef idx="1">
            <a:schemeClr val="accent1"/>
          </a:fillRef>
          <a:effectRef idx="0">
            <a:schemeClr val="accent1"/>
          </a:effectRef>
          <a:fontRef idx="minor">
            <a:schemeClr val="lt1"/>
          </a:fontRef>
        </p:style>
        <p:txBody>
          <a:bodyPr vert="horz" rtlCol="0" anchor="b" anchorCtr="0"/>
          <a:lstStyle/>
          <a:p>
            <a:r>
              <a:rPr lang="en-US" sz="1400" dirty="0">
                <a:solidFill>
                  <a:schemeClr val="bg1"/>
                </a:solidFill>
              </a:rPr>
              <a:t>Implementation #3</a:t>
            </a:r>
            <a:endParaRPr lang="en-GB" sz="1400" dirty="0">
              <a:solidFill>
                <a:schemeClr val="bg1"/>
              </a:solidFill>
            </a:endParaRPr>
          </a:p>
        </p:txBody>
      </p:sp>
      <p:sp>
        <p:nvSpPr>
          <p:cNvPr id="26" name="Rectangle 25">
            <a:extLst>
              <a:ext uri="{FF2B5EF4-FFF2-40B4-BE49-F238E27FC236}">
                <a16:creationId xmlns:a16="http://schemas.microsoft.com/office/drawing/2014/main" id="{89396F34-D4C1-4D91-8978-7D7A0153AFD4}"/>
              </a:ext>
            </a:extLst>
          </p:cNvPr>
          <p:cNvSpPr/>
          <p:nvPr/>
        </p:nvSpPr>
        <p:spPr>
          <a:xfrm>
            <a:off x="2412738" y="4710766"/>
            <a:ext cx="1620571" cy="1138626"/>
          </a:xfrm>
          <a:prstGeom prst="rect">
            <a:avLst/>
          </a:prstGeom>
          <a:solidFill>
            <a:srgbClr val="7D868C"/>
          </a:solidFill>
          <a:ln w="38100">
            <a:noFill/>
          </a:ln>
        </p:spPr>
        <p:style>
          <a:lnRef idx="2">
            <a:schemeClr val="accent1">
              <a:shade val="50000"/>
            </a:schemeClr>
          </a:lnRef>
          <a:fillRef idx="1">
            <a:schemeClr val="accent1"/>
          </a:fillRef>
          <a:effectRef idx="0">
            <a:schemeClr val="accent1"/>
          </a:effectRef>
          <a:fontRef idx="minor">
            <a:schemeClr val="lt1"/>
          </a:fontRef>
        </p:style>
        <p:txBody>
          <a:bodyPr vert="horz" rtlCol="0" anchor="b" anchorCtr="0"/>
          <a:lstStyle/>
          <a:p>
            <a:r>
              <a:rPr lang="en-US" sz="1400" dirty="0">
                <a:solidFill>
                  <a:schemeClr val="bg1"/>
                </a:solidFill>
              </a:rPr>
              <a:t>Implementation #2</a:t>
            </a:r>
            <a:endParaRPr lang="en-GB" sz="1400" dirty="0">
              <a:solidFill>
                <a:schemeClr val="bg1"/>
              </a:solidFill>
            </a:endParaRPr>
          </a:p>
        </p:txBody>
      </p:sp>
      <p:sp>
        <p:nvSpPr>
          <p:cNvPr id="4" name="Rectangle 3">
            <a:extLst>
              <a:ext uri="{FF2B5EF4-FFF2-40B4-BE49-F238E27FC236}">
                <a16:creationId xmlns:a16="http://schemas.microsoft.com/office/drawing/2014/main" id="{D3022A3B-8B4C-4B9B-95D2-86AE594E107B}"/>
              </a:ext>
            </a:extLst>
          </p:cNvPr>
          <p:cNvSpPr/>
          <p:nvPr/>
        </p:nvSpPr>
        <p:spPr>
          <a:xfrm>
            <a:off x="588476" y="1614400"/>
            <a:ext cx="5295184" cy="2772962"/>
          </a:xfrm>
          <a:prstGeom prst="rect">
            <a:avLst/>
          </a:prstGeom>
          <a:solidFill>
            <a:srgbClr val="7D868C"/>
          </a:solidFill>
          <a:ln w="38100">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lstStyle/>
          <a:p>
            <a:r>
              <a:rPr lang="en-US" sz="2000" dirty="0">
                <a:solidFill>
                  <a:schemeClr val="bg1"/>
                </a:solidFill>
              </a:rPr>
              <a:t>Software</a:t>
            </a:r>
          </a:p>
          <a:p>
            <a:r>
              <a:rPr lang="en-US" sz="2000" dirty="0">
                <a:solidFill>
                  <a:schemeClr val="bg1"/>
                </a:solidFill>
              </a:rPr>
              <a:t>component</a:t>
            </a:r>
          </a:p>
        </p:txBody>
      </p:sp>
      <p:sp>
        <p:nvSpPr>
          <p:cNvPr id="53" name="Rectangle 52">
            <a:extLst>
              <a:ext uri="{FF2B5EF4-FFF2-40B4-BE49-F238E27FC236}">
                <a16:creationId xmlns:a16="http://schemas.microsoft.com/office/drawing/2014/main" id="{F3D54AAF-60E8-439F-8259-41A31ABB82FA}"/>
              </a:ext>
            </a:extLst>
          </p:cNvPr>
          <p:cNvSpPr/>
          <p:nvPr/>
        </p:nvSpPr>
        <p:spPr>
          <a:xfrm>
            <a:off x="869865" y="3411744"/>
            <a:ext cx="4836343" cy="824030"/>
          </a:xfrm>
          <a:prstGeom prst="rect">
            <a:avLst/>
          </a:prstGeom>
          <a:solidFill>
            <a:srgbClr val="FFC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tx2"/>
                </a:solidFill>
              </a:rPr>
              <a:t>Central </a:t>
            </a:r>
            <a:br>
              <a:rPr lang="en-US" dirty="0">
                <a:solidFill>
                  <a:schemeClr val="tx2"/>
                </a:solidFill>
              </a:rPr>
            </a:br>
            <a:r>
              <a:rPr lang="en-US" dirty="0">
                <a:solidFill>
                  <a:schemeClr val="tx2"/>
                </a:solidFill>
              </a:rPr>
              <a:t>API definition</a:t>
            </a:r>
            <a:endParaRPr lang="en-GB" dirty="0">
              <a:solidFill>
                <a:schemeClr val="tx2"/>
              </a:solidFill>
            </a:endParaRPr>
          </a:p>
          <a:p>
            <a:endParaRPr lang="en-GB" dirty="0"/>
          </a:p>
        </p:txBody>
      </p:sp>
      <p:sp>
        <p:nvSpPr>
          <p:cNvPr id="2" name="Title 1">
            <a:extLst>
              <a:ext uri="{FF2B5EF4-FFF2-40B4-BE49-F238E27FC236}">
                <a16:creationId xmlns:a16="http://schemas.microsoft.com/office/drawing/2014/main" id="{8772A4F4-A0EE-4AF6-9B97-64CD9EFD4ACC}"/>
              </a:ext>
            </a:extLst>
          </p:cNvPr>
          <p:cNvSpPr>
            <a:spLocks noGrp="1"/>
          </p:cNvSpPr>
          <p:nvPr>
            <p:ph type="title"/>
          </p:nvPr>
        </p:nvSpPr>
        <p:spPr>
          <a:xfrm>
            <a:off x="492125" y="240954"/>
            <a:ext cx="11180763" cy="666750"/>
          </a:xfrm>
        </p:spPr>
        <p:txBody>
          <a:bodyPr/>
          <a:lstStyle/>
          <a:p>
            <a:r>
              <a:rPr lang="en-US" dirty="0"/>
              <a:t>Central API Interface definition for software components</a:t>
            </a:r>
          </a:p>
        </p:txBody>
      </p:sp>
      <p:sp>
        <p:nvSpPr>
          <p:cNvPr id="36" name="Content Placeholder 35">
            <a:extLst>
              <a:ext uri="{FF2B5EF4-FFF2-40B4-BE49-F238E27FC236}">
                <a16:creationId xmlns:a16="http://schemas.microsoft.com/office/drawing/2014/main" id="{C1FEA2B4-2D65-4DC0-A84C-7CA3D7B49469}"/>
              </a:ext>
            </a:extLst>
          </p:cNvPr>
          <p:cNvSpPr>
            <a:spLocks noGrp="1"/>
          </p:cNvSpPr>
          <p:nvPr>
            <p:ph idx="1"/>
          </p:nvPr>
        </p:nvSpPr>
        <p:spPr>
          <a:xfrm>
            <a:off x="6212284" y="1380632"/>
            <a:ext cx="5569406" cy="4044222"/>
          </a:xfrm>
        </p:spPr>
        <p:txBody>
          <a:bodyPr/>
          <a:lstStyle/>
          <a:p>
            <a:pPr marL="0" indent="0">
              <a:buNone/>
            </a:pPr>
            <a:r>
              <a:rPr lang="en-GB" sz="2000" dirty="0"/>
              <a:t>A common problem: API headers evolve over time. </a:t>
            </a:r>
          </a:p>
          <a:p>
            <a:pPr marL="0" indent="0">
              <a:buNone/>
            </a:pPr>
            <a:r>
              <a:rPr lang="en-GB" sz="2000" dirty="0"/>
              <a:t>A central </a:t>
            </a:r>
            <a:r>
              <a:rPr lang="en-GB" sz="2000" dirty="0">
                <a:hlinkClick r:id="rId3"/>
              </a:rPr>
              <a:t>API</a:t>
            </a:r>
            <a:r>
              <a:rPr lang="en-GB" sz="2000" dirty="0"/>
              <a:t> definition shares header file and documentation of an </a:t>
            </a:r>
            <a:r>
              <a:rPr lang="en-GB" sz="2000" dirty="0">
                <a:hlinkClick r:id="rId4"/>
              </a:rPr>
              <a:t>API interface</a:t>
            </a:r>
            <a:r>
              <a:rPr lang="en-GB" sz="2000" dirty="0"/>
              <a:t> across multiple other software components to ensure consistency.</a:t>
            </a:r>
          </a:p>
          <a:p>
            <a:pPr marL="0" indent="0">
              <a:buNone/>
            </a:pPr>
            <a:r>
              <a:rPr lang="en-GB" sz="2000" dirty="0"/>
              <a:t>The </a:t>
            </a:r>
            <a:r>
              <a:rPr lang="en-GB" sz="2000" dirty="0">
                <a:hlinkClick r:id="rId4"/>
              </a:rPr>
              <a:t>API interface</a:t>
            </a:r>
            <a:r>
              <a:rPr lang="en-GB" sz="2000" dirty="0"/>
              <a:t> is distributed separate or as part of the software component that consumes this interface. The API header file is therefore.</a:t>
            </a:r>
          </a:p>
          <a:p>
            <a:pPr marL="0" indent="0">
              <a:buNone/>
            </a:pPr>
            <a:r>
              <a:rPr lang="en-US" sz="2000" dirty="0"/>
              <a:t>An example is the </a:t>
            </a:r>
            <a:r>
              <a:rPr lang="en-US" sz="2000" dirty="0">
                <a:hlinkClick r:id="rId5"/>
              </a:rPr>
              <a:t>CMSIS-Driver pack</a:t>
            </a:r>
            <a:r>
              <a:rPr lang="en-US" sz="2000" dirty="0"/>
              <a:t> that contains various Ethernet and Flash drivers – all compatible with the CMSIS-Driver APIs that are published in the CMSIS Pack.</a:t>
            </a:r>
            <a:endParaRPr lang="en-GB" sz="2000" dirty="0"/>
          </a:p>
        </p:txBody>
      </p:sp>
      <p:sp>
        <p:nvSpPr>
          <p:cNvPr id="7" name="Snip Single Corner Rectangle 8">
            <a:extLst>
              <a:ext uri="{FF2B5EF4-FFF2-40B4-BE49-F238E27FC236}">
                <a16:creationId xmlns:a16="http://schemas.microsoft.com/office/drawing/2014/main" id="{F3ED5520-C3E2-4668-8F67-A11D69F828A3}"/>
              </a:ext>
            </a:extLst>
          </p:cNvPr>
          <p:cNvSpPr/>
          <p:nvPr/>
        </p:nvSpPr>
        <p:spPr bwMode="auto">
          <a:xfrm>
            <a:off x="2507421" y="1937494"/>
            <a:ext cx="1476000" cy="608570"/>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API headers</a:t>
            </a:r>
            <a:endParaRPr lang="en-US" sz="1600" dirty="0">
              <a:cs typeface="Courier New" pitchFamily="49" charset="0"/>
            </a:endParaRPr>
          </a:p>
        </p:txBody>
      </p:sp>
      <p:sp>
        <p:nvSpPr>
          <p:cNvPr id="18" name="Snip Single Corner Rectangle 8">
            <a:extLst>
              <a:ext uri="{FF2B5EF4-FFF2-40B4-BE49-F238E27FC236}">
                <a16:creationId xmlns:a16="http://schemas.microsoft.com/office/drawing/2014/main" id="{5A142EC1-B061-49BA-A672-F69A981F596E}"/>
              </a:ext>
            </a:extLst>
          </p:cNvPr>
          <p:cNvSpPr/>
          <p:nvPr/>
        </p:nvSpPr>
        <p:spPr bwMode="auto">
          <a:xfrm>
            <a:off x="2508671" y="2728994"/>
            <a:ext cx="1476000" cy="611273"/>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Source code/</a:t>
            </a:r>
          </a:p>
          <a:p>
            <a:pPr algn="ctr">
              <a:defRPr/>
            </a:pPr>
            <a:r>
              <a:rPr lang="en-US" sz="1600" dirty="0">
                <a:cs typeface="Courier New" pitchFamily="49" charset="0"/>
              </a:rPr>
              <a:t>libraries</a:t>
            </a:r>
          </a:p>
        </p:txBody>
      </p:sp>
      <p:cxnSp>
        <p:nvCxnSpPr>
          <p:cNvPr id="29" name="Straight Arrow Connector 28">
            <a:extLst>
              <a:ext uri="{FF2B5EF4-FFF2-40B4-BE49-F238E27FC236}">
                <a16:creationId xmlns:a16="http://schemas.microsoft.com/office/drawing/2014/main" id="{99FE6B62-C258-42CB-BF19-869B9120DCFE}"/>
              </a:ext>
            </a:extLst>
          </p:cNvPr>
          <p:cNvCxnSpPr>
            <a:cxnSpLocks/>
          </p:cNvCxnSpPr>
          <p:nvPr/>
        </p:nvCxnSpPr>
        <p:spPr>
          <a:xfrm flipV="1">
            <a:off x="3246672" y="1328925"/>
            <a:ext cx="0" cy="608570"/>
          </a:xfrm>
          <a:prstGeom prst="straightConnector1">
            <a:avLst/>
          </a:prstGeom>
          <a:ln w="47625">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52789B9A-EEA4-4577-8CE4-BC9DE5A4D2CE}"/>
              </a:ext>
            </a:extLst>
          </p:cNvPr>
          <p:cNvSpPr txBox="1"/>
          <p:nvPr/>
        </p:nvSpPr>
        <p:spPr>
          <a:xfrm>
            <a:off x="3427269" y="1328204"/>
            <a:ext cx="1112303" cy="24929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kern="1200" dirty="0">
                <a:solidFill>
                  <a:schemeClr val="tx2"/>
                </a:solidFill>
                <a:latin typeface="+mn-lt"/>
                <a:ea typeface="+mn-ea"/>
                <a:cs typeface="+mn-cs"/>
              </a:rPr>
              <a:t>Interfaces</a:t>
            </a:r>
          </a:p>
        </p:txBody>
      </p:sp>
      <p:sp>
        <p:nvSpPr>
          <p:cNvPr id="19" name="Snip Single Corner Rectangle 8">
            <a:extLst>
              <a:ext uri="{FF2B5EF4-FFF2-40B4-BE49-F238E27FC236}">
                <a16:creationId xmlns:a16="http://schemas.microsoft.com/office/drawing/2014/main" id="{3F551575-6118-471B-9401-411A3F399F2A}"/>
              </a:ext>
            </a:extLst>
          </p:cNvPr>
          <p:cNvSpPr/>
          <p:nvPr/>
        </p:nvSpPr>
        <p:spPr bwMode="auto">
          <a:xfrm>
            <a:off x="2508671" y="3513144"/>
            <a:ext cx="1476000" cy="611273"/>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API headers</a:t>
            </a:r>
            <a:br>
              <a:rPr lang="en-US" sz="1600" dirty="0"/>
            </a:br>
            <a:r>
              <a:rPr lang="en-US" sz="1600" dirty="0"/>
              <a:t>(Definition)</a:t>
            </a:r>
            <a:endParaRPr lang="en-US" sz="1600" dirty="0">
              <a:cs typeface="Courier New" pitchFamily="49" charset="0"/>
            </a:endParaRPr>
          </a:p>
        </p:txBody>
      </p:sp>
      <p:sp>
        <p:nvSpPr>
          <p:cNvPr id="23" name="Rectangle 22">
            <a:extLst>
              <a:ext uri="{FF2B5EF4-FFF2-40B4-BE49-F238E27FC236}">
                <a16:creationId xmlns:a16="http://schemas.microsoft.com/office/drawing/2014/main" id="{8A6FE7DF-1288-418E-92D8-2E73F4F52F95}"/>
              </a:ext>
            </a:extLst>
          </p:cNvPr>
          <p:cNvSpPr/>
          <p:nvPr/>
        </p:nvSpPr>
        <p:spPr>
          <a:xfrm>
            <a:off x="588475" y="4708641"/>
            <a:ext cx="1620571" cy="1138626"/>
          </a:xfrm>
          <a:prstGeom prst="rect">
            <a:avLst/>
          </a:prstGeom>
          <a:solidFill>
            <a:srgbClr val="7D868C"/>
          </a:solidFill>
          <a:ln w="38100">
            <a:noFill/>
          </a:ln>
        </p:spPr>
        <p:style>
          <a:lnRef idx="2">
            <a:schemeClr val="accent1">
              <a:shade val="50000"/>
            </a:schemeClr>
          </a:lnRef>
          <a:fillRef idx="1">
            <a:schemeClr val="accent1"/>
          </a:fillRef>
          <a:effectRef idx="0">
            <a:schemeClr val="accent1"/>
          </a:effectRef>
          <a:fontRef idx="minor">
            <a:schemeClr val="lt1"/>
          </a:fontRef>
        </p:style>
        <p:txBody>
          <a:bodyPr vert="horz" rtlCol="0" anchor="b" anchorCtr="0"/>
          <a:lstStyle/>
          <a:p>
            <a:r>
              <a:rPr lang="en-US" sz="1400" dirty="0">
                <a:solidFill>
                  <a:schemeClr val="bg1"/>
                </a:solidFill>
              </a:rPr>
              <a:t>Implementation #1</a:t>
            </a:r>
            <a:endParaRPr lang="en-GB" sz="1400" dirty="0">
              <a:solidFill>
                <a:schemeClr val="bg1"/>
              </a:solidFill>
            </a:endParaRPr>
          </a:p>
        </p:txBody>
      </p:sp>
      <p:sp>
        <p:nvSpPr>
          <p:cNvPr id="24" name="Snip Single Corner Rectangle 8">
            <a:extLst>
              <a:ext uri="{FF2B5EF4-FFF2-40B4-BE49-F238E27FC236}">
                <a16:creationId xmlns:a16="http://schemas.microsoft.com/office/drawing/2014/main" id="{F5F7AAFE-B1C4-4700-951A-BA4710228F12}"/>
              </a:ext>
            </a:extLst>
          </p:cNvPr>
          <p:cNvSpPr/>
          <p:nvPr/>
        </p:nvSpPr>
        <p:spPr bwMode="auto">
          <a:xfrm>
            <a:off x="740950" y="4934406"/>
            <a:ext cx="1314187" cy="611273"/>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Source code/</a:t>
            </a:r>
          </a:p>
          <a:p>
            <a:pPr algn="ctr">
              <a:defRPr/>
            </a:pPr>
            <a:r>
              <a:rPr lang="en-US" sz="1600" dirty="0">
                <a:cs typeface="Courier New" pitchFamily="49" charset="0"/>
              </a:rPr>
              <a:t>libraries</a:t>
            </a:r>
          </a:p>
        </p:txBody>
      </p:sp>
      <p:cxnSp>
        <p:nvCxnSpPr>
          <p:cNvPr id="22" name="Straight Arrow Connector 21">
            <a:extLst>
              <a:ext uri="{FF2B5EF4-FFF2-40B4-BE49-F238E27FC236}">
                <a16:creationId xmlns:a16="http://schemas.microsoft.com/office/drawing/2014/main" id="{E36F0FC6-524F-4D6D-9B47-72A89C6919C4}"/>
              </a:ext>
            </a:extLst>
          </p:cNvPr>
          <p:cNvCxnSpPr>
            <a:cxnSpLocks/>
            <a:stCxn id="24" idx="3"/>
            <a:endCxn id="19" idx="1"/>
          </p:cNvCxnSpPr>
          <p:nvPr/>
        </p:nvCxnSpPr>
        <p:spPr>
          <a:xfrm flipV="1">
            <a:off x="1398044" y="4124417"/>
            <a:ext cx="1848627" cy="809989"/>
          </a:xfrm>
          <a:prstGeom prst="straightConnector1">
            <a:avLst/>
          </a:prstGeom>
          <a:ln w="47625">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3" name="Snip Single Corner Rectangle 8">
            <a:extLst>
              <a:ext uri="{FF2B5EF4-FFF2-40B4-BE49-F238E27FC236}">
                <a16:creationId xmlns:a16="http://schemas.microsoft.com/office/drawing/2014/main" id="{398BAFA4-838A-4106-9D41-EBD624F3CC5C}"/>
              </a:ext>
            </a:extLst>
          </p:cNvPr>
          <p:cNvSpPr/>
          <p:nvPr/>
        </p:nvSpPr>
        <p:spPr bwMode="auto">
          <a:xfrm>
            <a:off x="2586678" y="4918523"/>
            <a:ext cx="1314187" cy="611273"/>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Source code/</a:t>
            </a:r>
          </a:p>
          <a:p>
            <a:pPr algn="ctr">
              <a:defRPr/>
            </a:pPr>
            <a:r>
              <a:rPr lang="en-US" sz="1600" dirty="0">
                <a:cs typeface="Courier New" pitchFamily="49" charset="0"/>
              </a:rPr>
              <a:t>libraries</a:t>
            </a:r>
          </a:p>
        </p:txBody>
      </p:sp>
      <p:sp>
        <p:nvSpPr>
          <p:cNvPr id="46" name="Snip Single Corner Rectangle 8">
            <a:extLst>
              <a:ext uri="{FF2B5EF4-FFF2-40B4-BE49-F238E27FC236}">
                <a16:creationId xmlns:a16="http://schemas.microsoft.com/office/drawing/2014/main" id="{5AA4E542-6816-412F-910C-FAFFE9C4DDA9}"/>
              </a:ext>
            </a:extLst>
          </p:cNvPr>
          <p:cNvSpPr/>
          <p:nvPr/>
        </p:nvSpPr>
        <p:spPr bwMode="auto">
          <a:xfrm>
            <a:off x="4394098" y="4918523"/>
            <a:ext cx="1314187" cy="611273"/>
          </a:xfrm>
          <a:prstGeom prst="snip1Rect">
            <a:avLst/>
          </a:prstGeom>
          <a:solidFill>
            <a:srgbClr val="E5ECEB"/>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Source code/</a:t>
            </a:r>
          </a:p>
          <a:p>
            <a:pPr algn="ctr">
              <a:defRPr/>
            </a:pPr>
            <a:r>
              <a:rPr lang="en-US" sz="1600" dirty="0">
                <a:cs typeface="Courier New" pitchFamily="49" charset="0"/>
              </a:rPr>
              <a:t>libraries</a:t>
            </a:r>
          </a:p>
        </p:txBody>
      </p:sp>
      <p:cxnSp>
        <p:nvCxnSpPr>
          <p:cNvPr id="48" name="Straight Arrow Connector 47">
            <a:extLst>
              <a:ext uri="{FF2B5EF4-FFF2-40B4-BE49-F238E27FC236}">
                <a16:creationId xmlns:a16="http://schemas.microsoft.com/office/drawing/2014/main" id="{FD6DB33E-12A8-48CB-B108-07168248A9FC}"/>
              </a:ext>
            </a:extLst>
          </p:cNvPr>
          <p:cNvCxnSpPr>
            <a:cxnSpLocks/>
            <a:stCxn id="46" idx="3"/>
            <a:endCxn id="19" idx="1"/>
          </p:cNvCxnSpPr>
          <p:nvPr/>
        </p:nvCxnSpPr>
        <p:spPr>
          <a:xfrm flipH="1" flipV="1">
            <a:off x="3246671" y="4124417"/>
            <a:ext cx="1804521" cy="794106"/>
          </a:xfrm>
          <a:prstGeom prst="straightConnector1">
            <a:avLst/>
          </a:prstGeom>
          <a:ln w="47625">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831B1AEF-9A79-42D9-873D-FD90883784F4}"/>
              </a:ext>
            </a:extLst>
          </p:cNvPr>
          <p:cNvCxnSpPr>
            <a:cxnSpLocks/>
            <a:stCxn id="43" idx="3"/>
            <a:endCxn id="19" idx="1"/>
          </p:cNvCxnSpPr>
          <p:nvPr/>
        </p:nvCxnSpPr>
        <p:spPr>
          <a:xfrm flipV="1">
            <a:off x="3243772" y="4124417"/>
            <a:ext cx="0" cy="794106"/>
          </a:xfrm>
          <a:prstGeom prst="straightConnector1">
            <a:avLst/>
          </a:prstGeom>
          <a:ln w="47625">
            <a:solidFill>
              <a:schemeClr val="accent6">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1" name="Snip Single Corner Rectangle 8">
            <a:extLst>
              <a:ext uri="{FF2B5EF4-FFF2-40B4-BE49-F238E27FC236}">
                <a16:creationId xmlns:a16="http://schemas.microsoft.com/office/drawing/2014/main" id="{A8696E9E-9E22-4281-A720-A96D7C60359E}"/>
              </a:ext>
            </a:extLst>
          </p:cNvPr>
          <p:cNvSpPr/>
          <p:nvPr/>
        </p:nvSpPr>
        <p:spPr bwMode="auto">
          <a:xfrm>
            <a:off x="4143337" y="3529991"/>
            <a:ext cx="1476000" cy="611274"/>
          </a:xfrm>
          <a:prstGeom prst="snip1Rect">
            <a:avLst/>
          </a:prstGeom>
          <a:solidFill>
            <a:schemeClr val="bg1"/>
          </a:solidFill>
          <a:ln w="38100" cap="flat" cmpd="sng" algn="ctr">
            <a:solidFill>
              <a:srgbClr val="333E48"/>
            </a:solidFill>
            <a:prstDash val="solid"/>
            <a:round/>
            <a:headEnd type="none" w="med" len="med"/>
            <a:tailEnd type="triangle" w="lg" len="med"/>
          </a:ln>
          <a:effectLst/>
        </p:spPr>
        <p:txBody>
          <a:bodyPr wrap="square" lIns="36000" rIns="36000" anchor="t" anchorCtr="0">
            <a:noAutofit/>
          </a:bodyPr>
          <a:lstStyle/>
          <a:p>
            <a:pPr algn="ctr">
              <a:defRPr/>
            </a:pPr>
            <a:r>
              <a:rPr lang="en-US" sz="1600" dirty="0"/>
              <a:t>Documentation</a:t>
            </a:r>
            <a:br>
              <a:rPr lang="en-US" sz="1600" dirty="0"/>
            </a:br>
            <a:r>
              <a:rPr lang="en-US" sz="1600" dirty="0"/>
              <a:t>of API</a:t>
            </a:r>
            <a:endParaRPr lang="en-US" sz="1600" dirty="0">
              <a:cs typeface="Courier New" pitchFamily="49" charset="0"/>
            </a:endParaRPr>
          </a:p>
        </p:txBody>
      </p:sp>
    </p:spTree>
    <p:extLst>
      <p:ext uri="{BB962C8B-B14F-4D97-AF65-F5344CB8AC3E}">
        <p14:creationId xmlns:p14="http://schemas.microsoft.com/office/powerpoint/2010/main" val="229406715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55F78-6B79-4924-98AF-FCAE71D0F670}"/>
              </a:ext>
            </a:extLst>
          </p:cNvPr>
          <p:cNvSpPr>
            <a:spLocks noGrp="1"/>
          </p:cNvSpPr>
          <p:nvPr>
            <p:ph type="title"/>
          </p:nvPr>
        </p:nvSpPr>
        <p:spPr/>
        <p:txBody>
          <a:bodyPr/>
          <a:lstStyle/>
          <a:p>
            <a:r>
              <a:rPr lang="en-US" dirty="0"/>
              <a:t>API components</a:t>
            </a:r>
          </a:p>
        </p:txBody>
      </p:sp>
      <p:sp>
        <p:nvSpPr>
          <p:cNvPr id="3" name="Content Placeholder 2">
            <a:extLst>
              <a:ext uri="{FF2B5EF4-FFF2-40B4-BE49-F238E27FC236}">
                <a16:creationId xmlns:a16="http://schemas.microsoft.com/office/drawing/2014/main" id="{1DBE1937-13F2-46E2-AE20-3E9C3171D2E0}"/>
              </a:ext>
            </a:extLst>
          </p:cNvPr>
          <p:cNvSpPr>
            <a:spLocks noGrp="1"/>
          </p:cNvSpPr>
          <p:nvPr>
            <p:ph idx="1"/>
          </p:nvPr>
        </p:nvSpPr>
        <p:spPr/>
        <p:txBody>
          <a:bodyPr/>
          <a:lstStyle/>
          <a:p>
            <a:r>
              <a:rPr lang="en-GB" dirty="0"/>
              <a:t>An API is a special form of a software component that only defines a C/C++ Application Programming Interface (API).</a:t>
            </a:r>
          </a:p>
          <a:p>
            <a:r>
              <a:rPr lang="en-GB" dirty="0"/>
              <a:t>An API does not contain the actual implementation (usually provided by source code or library files) and cannot be selected in a development tool. One example is the CMSIS-RTOS API, which is specified as part of CMSIS. However, the actual RTOS implementation is provided by different vendors.</a:t>
            </a:r>
          </a:p>
          <a:p>
            <a:r>
              <a:rPr lang="en-GB" dirty="0"/>
              <a:t>An API consists of a name, a brief description as well as one or more header files. It references a document containing the specification of the API.</a:t>
            </a:r>
            <a:endParaRPr lang="en-US" dirty="0"/>
          </a:p>
        </p:txBody>
      </p:sp>
    </p:spTree>
    <p:extLst>
      <p:ext uri="{BB962C8B-B14F-4D97-AF65-F5344CB8AC3E}">
        <p14:creationId xmlns:p14="http://schemas.microsoft.com/office/powerpoint/2010/main" val="252152672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35226-6D85-4BEB-B5EB-0781627E8CB6}"/>
              </a:ext>
            </a:extLst>
          </p:cNvPr>
          <p:cNvSpPr>
            <a:spLocks noGrp="1"/>
          </p:cNvSpPr>
          <p:nvPr>
            <p:ph type="title"/>
          </p:nvPr>
        </p:nvSpPr>
        <p:spPr/>
        <p:txBody>
          <a:bodyPr/>
          <a:lstStyle/>
          <a:p>
            <a:r>
              <a:rPr lang="en-US" dirty="0"/>
              <a:t>Application example: TCP/IP network</a:t>
            </a:r>
          </a:p>
        </p:txBody>
      </p:sp>
      <p:sp>
        <p:nvSpPr>
          <p:cNvPr id="3" name="Text Placeholder 2">
            <a:extLst>
              <a:ext uri="{FF2B5EF4-FFF2-40B4-BE49-F238E27FC236}">
                <a16:creationId xmlns:a16="http://schemas.microsoft.com/office/drawing/2014/main" id="{F9550976-2E32-400A-8737-9B498A3C074C}"/>
              </a:ext>
            </a:extLst>
          </p:cNvPr>
          <p:cNvSpPr>
            <a:spLocks noGrp="1"/>
          </p:cNvSpPr>
          <p:nvPr>
            <p:ph type="body" sz="quarter" idx="13"/>
          </p:nvPr>
        </p:nvSpPr>
        <p:spPr>
          <a:xfrm>
            <a:off x="492125" y="1040826"/>
            <a:ext cx="11180763" cy="344488"/>
          </a:xfrm>
        </p:spPr>
        <p:txBody>
          <a:bodyPr/>
          <a:lstStyle/>
          <a:p>
            <a:r>
              <a:rPr lang="en-US" dirty="0"/>
              <a:t>Using network stack on STM32F407IG with internal MAC</a:t>
            </a:r>
          </a:p>
        </p:txBody>
      </p:sp>
      <p:sp>
        <p:nvSpPr>
          <p:cNvPr id="5" name="Rectangle 4">
            <a:extLst>
              <a:ext uri="{FF2B5EF4-FFF2-40B4-BE49-F238E27FC236}">
                <a16:creationId xmlns:a16="http://schemas.microsoft.com/office/drawing/2014/main" id="{2AA7B0B0-3AE9-45DB-A4D8-D92136B99785}"/>
              </a:ext>
            </a:extLst>
          </p:cNvPr>
          <p:cNvSpPr/>
          <p:nvPr/>
        </p:nvSpPr>
        <p:spPr>
          <a:xfrm>
            <a:off x="6081032" y="1546326"/>
            <a:ext cx="2340000" cy="576000"/>
          </a:xfrm>
          <a:prstGeom prst="rect">
            <a:avLst/>
          </a:prstGeom>
          <a:solidFill>
            <a:srgbClr val="00C1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Network:Socket:TCP</a:t>
            </a:r>
            <a:endParaRPr lang="en-US" dirty="0"/>
          </a:p>
        </p:txBody>
      </p:sp>
      <p:sp>
        <p:nvSpPr>
          <p:cNvPr id="6" name="Rectangle 5">
            <a:extLst>
              <a:ext uri="{FF2B5EF4-FFF2-40B4-BE49-F238E27FC236}">
                <a16:creationId xmlns:a16="http://schemas.microsoft.com/office/drawing/2014/main" id="{DB662597-993E-4F7F-98C7-AD870E6F9CC5}"/>
              </a:ext>
            </a:extLst>
          </p:cNvPr>
          <p:cNvSpPr/>
          <p:nvPr/>
        </p:nvSpPr>
        <p:spPr>
          <a:xfrm>
            <a:off x="6081034" y="3909456"/>
            <a:ext cx="2340000" cy="576000"/>
          </a:xfrm>
          <a:prstGeom prst="rect">
            <a:avLst/>
          </a:prstGeom>
          <a:solidFill>
            <a:srgbClr val="95D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Ethernet MAC</a:t>
            </a:r>
          </a:p>
        </p:txBody>
      </p:sp>
      <p:sp>
        <p:nvSpPr>
          <p:cNvPr id="7" name="Rectangle 6">
            <a:extLst>
              <a:ext uri="{FF2B5EF4-FFF2-40B4-BE49-F238E27FC236}">
                <a16:creationId xmlns:a16="http://schemas.microsoft.com/office/drawing/2014/main" id="{FAD5EBF3-1BAD-4301-8965-FB78A5B4C097}"/>
              </a:ext>
            </a:extLst>
          </p:cNvPr>
          <p:cNvSpPr/>
          <p:nvPr/>
        </p:nvSpPr>
        <p:spPr>
          <a:xfrm>
            <a:off x="6081032" y="5091021"/>
            <a:ext cx="2340000" cy="576000"/>
          </a:xfrm>
          <a:prstGeom prst="rect">
            <a:avLst/>
          </a:prstGeom>
          <a:solidFill>
            <a:srgbClr val="7D86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Ethernet PHY</a:t>
            </a:r>
          </a:p>
        </p:txBody>
      </p:sp>
      <p:sp>
        <p:nvSpPr>
          <p:cNvPr id="8" name="Rectangle 7">
            <a:extLst>
              <a:ext uri="{FF2B5EF4-FFF2-40B4-BE49-F238E27FC236}">
                <a16:creationId xmlns:a16="http://schemas.microsoft.com/office/drawing/2014/main" id="{5F559EC6-3CEC-4D25-B715-B8E89680E8C5}"/>
              </a:ext>
            </a:extLst>
          </p:cNvPr>
          <p:cNvSpPr/>
          <p:nvPr/>
        </p:nvSpPr>
        <p:spPr>
          <a:xfrm>
            <a:off x="6081032" y="2727891"/>
            <a:ext cx="2340000" cy="576000"/>
          </a:xfrm>
          <a:prstGeom prst="rect">
            <a:avLst/>
          </a:prstGeom>
          <a:solidFill>
            <a:srgbClr val="00C1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Network:Interface:ETH</a:t>
            </a:r>
            <a:endParaRPr lang="en-US" dirty="0"/>
          </a:p>
        </p:txBody>
      </p:sp>
      <p:sp>
        <p:nvSpPr>
          <p:cNvPr id="9" name="Rectangle 8">
            <a:extLst>
              <a:ext uri="{FF2B5EF4-FFF2-40B4-BE49-F238E27FC236}">
                <a16:creationId xmlns:a16="http://schemas.microsoft.com/office/drawing/2014/main" id="{B207CCC3-4ED3-4808-AC5F-679961343F18}"/>
              </a:ext>
            </a:extLst>
          </p:cNvPr>
          <p:cNvSpPr/>
          <p:nvPr/>
        </p:nvSpPr>
        <p:spPr>
          <a:xfrm>
            <a:off x="8826510" y="2727891"/>
            <a:ext cx="2340000" cy="576000"/>
          </a:xfrm>
          <a:prstGeom prst="rect">
            <a:avLst/>
          </a:prstGeom>
          <a:solidFill>
            <a:srgbClr val="00C1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Network:CORE</a:t>
            </a:r>
            <a:endParaRPr lang="en-US" dirty="0"/>
          </a:p>
        </p:txBody>
      </p:sp>
      <p:sp>
        <p:nvSpPr>
          <p:cNvPr id="10" name="Rectangle 9">
            <a:extLst>
              <a:ext uri="{FF2B5EF4-FFF2-40B4-BE49-F238E27FC236}">
                <a16:creationId xmlns:a16="http://schemas.microsoft.com/office/drawing/2014/main" id="{2CDE035B-84AF-42A2-B82A-010BB662026D}"/>
              </a:ext>
            </a:extLst>
          </p:cNvPr>
          <p:cNvSpPr/>
          <p:nvPr/>
        </p:nvSpPr>
        <p:spPr>
          <a:xfrm>
            <a:off x="3335554" y="2727891"/>
            <a:ext cx="2340000" cy="57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CMSIS:CMSIS-RTOS</a:t>
            </a:r>
          </a:p>
        </p:txBody>
      </p:sp>
      <p:sp>
        <p:nvSpPr>
          <p:cNvPr id="13" name="Rectangle 12">
            <a:extLst>
              <a:ext uri="{FF2B5EF4-FFF2-40B4-BE49-F238E27FC236}">
                <a16:creationId xmlns:a16="http://schemas.microsoft.com/office/drawing/2014/main" id="{DF483133-57B3-4A5B-8C13-C8965A2AE528}"/>
              </a:ext>
            </a:extLst>
          </p:cNvPr>
          <p:cNvSpPr/>
          <p:nvPr/>
        </p:nvSpPr>
        <p:spPr>
          <a:xfrm>
            <a:off x="492125" y="5970134"/>
            <a:ext cx="2340000" cy="360000"/>
          </a:xfrm>
          <a:prstGeom prst="rect">
            <a:avLst/>
          </a:prstGeom>
          <a:solidFill>
            <a:srgbClr val="95D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Vendor 1 Pack</a:t>
            </a:r>
          </a:p>
        </p:txBody>
      </p:sp>
      <p:sp>
        <p:nvSpPr>
          <p:cNvPr id="14" name="Rectangle 13">
            <a:extLst>
              <a:ext uri="{FF2B5EF4-FFF2-40B4-BE49-F238E27FC236}">
                <a16:creationId xmlns:a16="http://schemas.microsoft.com/office/drawing/2014/main" id="{84D731BA-FED1-47F7-8C06-A0F55512B766}"/>
              </a:ext>
            </a:extLst>
          </p:cNvPr>
          <p:cNvSpPr/>
          <p:nvPr/>
        </p:nvSpPr>
        <p:spPr>
          <a:xfrm>
            <a:off x="492125" y="4563646"/>
            <a:ext cx="2340000" cy="360000"/>
          </a:xfrm>
          <a:prstGeom prst="rect">
            <a:avLst/>
          </a:prstGeom>
          <a:solidFill>
            <a:srgbClr val="00C1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Middleware Pack</a:t>
            </a:r>
          </a:p>
        </p:txBody>
      </p:sp>
      <p:sp>
        <p:nvSpPr>
          <p:cNvPr id="15" name="Rectangle 14">
            <a:extLst>
              <a:ext uri="{FF2B5EF4-FFF2-40B4-BE49-F238E27FC236}">
                <a16:creationId xmlns:a16="http://schemas.microsoft.com/office/drawing/2014/main" id="{EEF119FA-77B9-42E5-9480-DD7AF7C23C56}"/>
              </a:ext>
            </a:extLst>
          </p:cNvPr>
          <p:cNvSpPr/>
          <p:nvPr/>
        </p:nvSpPr>
        <p:spPr>
          <a:xfrm>
            <a:off x="492125" y="5031646"/>
            <a:ext cx="2340000" cy="36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CMSIS Pack</a:t>
            </a:r>
          </a:p>
        </p:txBody>
      </p:sp>
      <p:sp>
        <p:nvSpPr>
          <p:cNvPr id="16" name="Rectangle 15">
            <a:extLst>
              <a:ext uri="{FF2B5EF4-FFF2-40B4-BE49-F238E27FC236}">
                <a16:creationId xmlns:a16="http://schemas.microsoft.com/office/drawing/2014/main" id="{3600944F-B5ED-4B70-8823-1BBBC5B66604}"/>
              </a:ext>
            </a:extLst>
          </p:cNvPr>
          <p:cNvSpPr/>
          <p:nvPr/>
        </p:nvSpPr>
        <p:spPr>
          <a:xfrm>
            <a:off x="492125" y="5500890"/>
            <a:ext cx="2340000" cy="360000"/>
          </a:xfrm>
          <a:prstGeom prst="rect">
            <a:avLst/>
          </a:prstGeom>
          <a:solidFill>
            <a:srgbClr val="7D86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External Driver Pack</a:t>
            </a:r>
          </a:p>
        </p:txBody>
      </p:sp>
      <p:sp>
        <p:nvSpPr>
          <p:cNvPr id="25" name="Rectangle 24">
            <a:extLst>
              <a:ext uri="{FF2B5EF4-FFF2-40B4-BE49-F238E27FC236}">
                <a16:creationId xmlns:a16="http://schemas.microsoft.com/office/drawing/2014/main" id="{35A30E91-7022-4A14-A8FB-EEE8AC983F2A}"/>
              </a:ext>
            </a:extLst>
          </p:cNvPr>
          <p:cNvSpPr/>
          <p:nvPr/>
        </p:nvSpPr>
        <p:spPr>
          <a:xfrm>
            <a:off x="3335554" y="3909456"/>
            <a:ext cx="2340000" cy="57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CMSIS:CORE</a:t>
            </a:r>
          </a:p>
        </p:txBody>
      </p:sp>
      <p:sp>
        <p:nvSpPr>
          <p:cNvPr id="29" name="Rectangle 28">
            <a:extLst>
              <a:ext uri="{FF2B5EF4-FFF2-40B4-BE49-F238E27FC236}">
                <a16:creationId xmlns:a16="http://schemas.microsoft.com/office/drawing/2014/main" id="{518A626B-3FEB-446A-8F12-166EAA2B5037}"/>
              </a:ext>
            </a:extLst>
          </p:cNvPr>
          <p:cNvSpPr/>
          <p:nvPr/>
        </p:nvSpPr>
        <p:spPr>
          <a:xfrm>
            <a:off x="3335554" y="5091021"/>
            <a:ext cx="2340000" cy="576000"/>
          </a:xfrm>
          <a:prstGeom prst="rect">
            <a:avLst/>
          </a:prstGeom>
          <a:solidFill>
            <a:srgbClr val="95D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Device:Startup</a:t>
            </a:r>
            <a:endParaRPr lang="en-US" dirty="0"/>
          </a:p>
        </p:txBody>
      </p:sp>
      <p:cxnSp>
        <p:nvCxnSpPr>
          <p:cNvPr id="12" name="Connector: Elbow 11">
            <a:extLst>
              <a:ext uri="{FF2B5EF4-FFF2-40B4-BE49-F238E27FC236}">
                <a16:creationId xmlns:a16="http://schemas.microsoft.com/office/drawing/2014/main" id="{A9194A58-33A7-4CFA-A274-5B332AFEC377}"/>
              </a:ext>
            </a:extLst>
          </p:cNvPr>
          <p:cNvCxnSpPr>
            <a:stCxn id="5" idx="2"/>
            <a:endCxn id="9" idx="0"/>
          </p:cNvCxnSpPr>
          <p:nvPr/>
        </p:nvCxnSpPr>
        <p:spPr>
          <a:xfrm rot="16200000" flipH="1">
            <a:off x="8320989" y="1052369"/>
            <a:ext cx="605565" cy="2745478"/>
          </a:xfrm>
          <a:prstGeom prst="bentConnector3">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9" name="Connector: Elbow 18">
            <a:extLst>
              <a:ext uri="{FF2B5EF4-FFF2-40B4-BE49-F238E27FC236}">
                <a16:creationId xmlns:a16="http://schemas.microsoft.com/office/drawing/2014/main" id="{CC3E8335-0031-485B-919E-7FA742C1129C}"/>
              </a:ext>
            </a:extLst>
          </p:cNvPr>
          <p:cNvCxnSpPr>
            <a:endCxn id="8" idx="0"/>
          </p:cNvCxnSpPr>
          <p:nvPr/>
        </p:nvCxnSpPr>
        <p:spPr>
          <a:xfrm rot="5400000">
            <a:off x="6948250" y="2425108"/>
            <a:ext cx="605565" cy="12700"/>
          </a:xfrm>
          <a:prstGeom prst="bentConnector3">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23" name="Connector: Elbow 22">
            <a:extLst>
              <a:ext uri="{FF2B5EF4-FFF2-40B4-BE49-F238E27FC236}">
                <a16:creationId xmlns:a16="http://schemas.microsoft.com/office/drawing/2014/main" id="{6AFC32B8-2CE8-4EE7-AC46-9FB1F8F31ABE}"/>
              </a:ext>
            </a:extLst>
          </p:cNvPr>
          <p:cNvCxnSpPr>
            <a:stCxn id="5" idx="2"/>
            <a:endCxn id="10" idx="0"/>
          </p:cNvCxnSpPr>
          <p:nvPr/>
        </p:nvCxnSpPr>
        <p:spPr>
          <a:xfrm rot="5400000">
            <a:off x="5575511" y="1052369"/>
            <a:ext cx="605565" cy="2745478"/>
          </a:xfrm>
          <a:prstGeom prst="bentConnector3">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4F3316F5-F3ED-4B5F-806A-7C520DBDD3D1}"/>
              </a:ext>
            </a:extLst>
          </p:cNvPr>
          <p:cNvCxnSpPr>
            <a:stCxn id="10" idx="2"/>
            <a:endCxn id="25" idx="0"/>
          </p:cNvCxnSpPr>
          <p:nvPr/>
        </p:nvCxnSpPr>
        <p:spPr>
          <a:xfrm>
            <a:off x="4505554" y="3303891"/>
            <a:ext cx="0" cy="60556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2A0D5F88-50BE-4BC0-8A8F-65FAE663B038}"/>
              </a:ext>
            </a:extLst>
          </p:cNvPr>
          <p:cNvCxnSpPr>
            <a:stCxn id="25" idx="2"/>
            <a:endCxn id="29" idx="0"/>
          </p:cNvCxnSpPr>
          <p:nvPr/>
        </p:nvCxnSpPr>
        <p:spPr>
          <a:xfrm>
            <a:off x="4505554" y="4485456"/>
            <a:ext cx="0" cy="60556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7C8148D9-38C9-46EC-8AF1-58438ADC9610}"/>
              </a:ext>
            </a:extLst>
          </p:cNvPr>
          <p:cNvCxnSpPr>
            <a:stCxn id="8" idx="2"/>
            <a:endCxn id="6" idx="0"/>
          </p:cNvCxnSpPr>
          <p:nvPr/>
        </p:nvCxnSpPr>
        <p:spPr>
          <a:xfrm>
            <a:off x="7251032" y="3303891"/>
            <a:ext cx="2" cy="60556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63BA002A-C537-40F7-8784-48D4B8E1D616}"/>
              </a:ext>
            </a:extLst>
          </p:cNvPr>
          <p:cNvCxnSpPr>
            <a:stCxn id="6" idx="2"/>
            <a:endCxn id="7" idx="0"/>
          </p:cNvCxnSpPr>
          <p:nvPr/>
        </p:nvCxnSpPr>
        <p:spPr>
          <a:xfrm flipH="1">
            <a:off x="7251032" y="4485456"/>
            <a:ext cx="2" cy="60556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DE0541B1-2D50-4F32-BA0B-B027A6898714}"/>
              </a:ext>
            </a:extLst>
          </p:cNvPr>
          <p:cNvCxnSpPr>
            <a:stCxn id="8" idx="3"/>
            <a:endCxn id="9" idx="1"/>
          </p:cNvCxnSpPr>
          <p:nvPr/>
        </p:nvCxnSpPr>
        <p:spPr>
          <a:xfrm>
            <a:off x="8421032" y="3015891"/>
            <a:ext cx="405478"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50912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EC3CC268-843C-42DC-9FAB-259824F90297}"/>
              </a:ext>
            </a:extLst>
          </p:cNvPr>
          <p:cNvSpPr/>
          <p:nvPr/>
        </p:nvSpPr>
        <p:spPr>
          <a:xfrm>
            <a:off x="9273600" y="743902"/>
            <a:ext cx="1786690" cy="5714048"/>
          </a:xfrm>
          <a:prstGeom prst="rect">
            <a:avLst/>
          </a:prstGeom>
          <a:solidFill>
            <a:schemeClr val="accent5">
              <a:lumMod val="40000"/>
              <a:lumOff val="6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Output Files</a:t>
            </a:r>
          </a:p>
        </p:txBody>
      </p:sp>
      <p:sp>
        <p:nvSpPr>
          <p:cNvPr id="26" name="Arrow: Right 25">
            <a:extLst>
              <a:ext uri="{FF2B5EF4-FFF2-40B4-BE49-F238E27FC236}">
                <a16:creationId xmlns:a16="http://schemas.microsoft.com/office/drawing/2014/main" id="{553DF65A-F969-41EF-89B5-09CAFF0CC328}"/>
              </a:ext>
            </a:extLst>
          </p:cNvPr>
          <p:cNvSpPr/>
          <p:nvPr/>
        </p:nvSpPr>
        <p:spPr>
          <a:xfrm>
            <a:off x="4078708" y="3350792"/>
            <a:ext cx="3146258"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22" name="Rectangle 21">
            <a:extLst>
              <a:ext uri="{FF2B5EF4-FFF2-40B4-BE49-F238E27FC236}">
                <a16:creationId xmlns:a16="http://schemas.microsoft.com/office/drawing/2014/main" id="{5487FEAB-7D2D-4E65-8BF8-9C55DAECCD8A}"/>
              </a:ext>
            </a:extLst>
          </p:cNvPr>
          <p:cNvSpPr/>
          <p:nvPr/>
        </p:nvSpPr>
        <p:spPr>
          <a:xfrm>
            <a:off x="4838702" y="1216862"/>
            <a:ext cx="1786690" cy="5126787"/>
          </a:xfrm>
          <a:prstGeom prst="rect">
            <a:avLst/>
          </a:prstGeom>
          <a:solidFill>
            <a:schemeClr val="accent3">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Input Files</a:t>
            </a:r>
          </a:p>
        </p:txBody>
      </p:sp>
      <p:sp>
        <p:nvSpPr>
          <p:cNvPr id="21" name="Rectangle 20">
            <a:extLst>
              <a:ext uri="{FF2B5EF4-FFF2-40B4-BE49-F238E27FC236}">
                <a16:creationId xmlns:a16="http://schemas.microsoft.com/office/drawing/2014/main" id="{0F8F6D10-7E91-4D68-8F46-4EF0F023AF1B}"/>
              </a:ext>
            </a:extLst>
          </p:cNvPr>
          <p:cNvSpPr/>
          <p:nvPr/>
        </p:nvSpPr>
        <p:spPr>
          <a:xfrm>
            <a:off x="2292018" y="274719"/>
            <a:ext cx="1786690" cy="490286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Software Packs</a:t>
            </a:r>
          </a:p>
        </p:txBody>
      </p:sp>
      <p:sp>
        <p:nvSpPr>
          <p:cNvPr id="5" name="Flowchart: Document 4">
            <a:extLst>
              <a:ext uri="{FF2B5EF4-FFF2-40B4-BE49-F238E27FC236}">
                <a16:creationId xmlns:a16="http://schemas.microsoft.com/office/drawing/2014/main" id="{2D3770D1-02A3-4E7A-8574-CDC5E2D313BA}"/>
              </a:ext>
            </a:extLst>
          </p:cNvPr>
          <p:cNvSpPr/>
          <p:nvPr/>
        </p:nvSpPr>
        <p:spPr>
          <a:xfrm>
            <a:off x="2510676" y="3918641"/>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a:t>
            </a:r>
            <a:r>
              <a:rPr kumimoji="0" lang="en-US" sz="1200" b="0" i="0" u="none" strike="noStrike" kern="1200" cap="none" spc="0" normalizeH="0" baseline="0" noProof="0" dirty="0" err="1">
                <a:ln>
                  <a:noFill/>
                </a:ln>
                <a:solidFill>
                  <a:srgbClr val="FFFFFF"/>
                </a:solidFill>
                <a:effectLst/>
                <a:uLnTx/>
                <a:uFillTx/>
                <a:latin typeface="Calibri"/>
                <a:ea typeface="+mn-ea"/>
                <a:cs typeface="+mn-cs"/>
              </a:rPr>
              <a:t>rzone</a:t>
            </a:r>
            <a:r>
              <a:rPr kumimoji="0" lang="en-US" sz="1200" b="0" i="0" u="none" strike="noStrike" kern="1200" cap="none" spc="0" normalizeH="0" baseline="0" noProof="0" dirty="0">
                <a:ln>
                  <a:noFill/>
                </a:ln>
                <a:solidFill>
                  <a:srgbClr val="FFFFFF"/>
                </a:solidFill>
                <a:effectLst/>
                <a:uLnTx/>
                <a:uFillTx/>
                <a:latin typeface="Calibri"/>
                <a:ea typeface="+mn-ea"/>
                <a:cs typeface="+mn-cs"/>
              </a:rPr>
              <a:t> (optional)</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lang="en-US" sz="1050" dirty="0">
                <a:solidFill>
                  <a:srgbClr val="FFFFFF"/>
                </a:solidFill>
                <a:latin typeface="Calibri"/>
              </a:rPr>
              <a:t>D</a:t>
            </a:r>
            <a:r>
              <a:rPr kumimoji="0" lang="en-US" sz="1000" b="0" i="0" u="none" strike="noStrike" kern="1200" cap="none" spc="0" normalizeH="0" baseline="0" noProof="0" dirty="0" err="1">
                <a:ln>
                  <a:noFill/>
                </a:ln>
                <a:solidFill>
                  <a:srgbClr val="FFFFFF"/>
                </a:solidFill>
                <a:effectLst/>
                <a:uLnTx/>
                <a:uFillTx/>
                <a:latin typeface="Calibri"/>
                <a:ea typeface="+mn-ea"/>
                <a:cs typeface="+mn-cs"/>
              </a:rPr>
              <a:t>efines</a:t>
            </a:r>
            <a:r>
              <a:rPr kumimoji="0" lang="en-US" sz="1000" b="0" i="0" u="none" strike="noStrike" kern="1200" cap="none" spc="0" normalizeH="0" baseline="0" noProof="0" dirty="0">
                <a:ln>
                  <a:noFill/>
                </a:ln>
                <a:solidFill>
                  <a:srgbClr val="FFFFFF"/>
                </a:solidFill>
                <a:effectLst/>
                <a:uLnTx/>
                <a:uFillTx/>
                <a:latin typeface="Calibri"/>
                <a:ea typeface="+mn-ea"/>
                <a:cs typeface="+mn-cs"/>
              </a:rPr>
              <a:t> system resources</a:t>
            </a:r>
            <a:endParaRPr kumimoji="0" lang="en-GB" sz="1100" b="0" i="0" u="none" strike="noStrike" kern="1200" cap="none" spc="0" normalizeH="0" baseline="0" noProof="0" dirty="0">
              <a:ln>
                <a:noFill/>
              </a:ln>
              <a:solidFill>
                <a:srgbClr val="FFFFFF"/>
              </a:solidFill>
              <a:effectLst/>
              <a:uLnTx/>
              <a:uFillTx/>
              <a:latin typeface="Calibri"/>
              <a:ea typeface="+mn-ea"/>
              <a:cs typeface="+mn-cs"/>
            </a:endParaRPr>
          </a:p>
        </p:txBody>
      </p:sp>
      <p:sp>
        <p:nvSpPr>
          <p:cNvPr id="6" name="Flowchart: Document 5">
            <a:extLst>
              <a:ext uri="{FF2B5EF4-FFF2-40B4-BE49-F238E27FC236}">
                <a16:creationId xmlns:a16="http://schemas.microsoft.com/office/drawing/2014/main" id="{05CB531E-7400-4A1A-9853-81AF2D7E5608}"/>
              </a:ext>
            </a:extLst>
          </p:cNvPr>
          <p:cNvSpPr/>
          <p:nvPr/>
        </p:nvSpPr>
        <p:spPr>
          <a:xfrm>
            <a:off x="5045330" y="1638298"/>
            <a:ext cx="1333416" cy="884321"/>
          </a:xfrm>
          <a:prstGeom prst="flowChartDocumen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csolution.yml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Target (Device, Board) Build (Debug, Release) </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7" name="Flowchart: Multidocument 6">
            <a:extLst>
              <a:ext uri="{FF2B5EF4-FFF2-40B4-BE49-F238E27FC236}">
                <a16:creationId xmlns:a16="http://schemas.microsoft.com/office/drawing/2014/main" id="{0FCC1B91-99A1-4E45-AE23-2D8F8B8DFEBE}"/>
              </a:ext>
            </a:extLst>
          </p:cNvPr>
          <p:cNvSpPr/>
          <p:nvPr/>
        </p:nvSpPr>
        <p:spPr>
          <a:xfrm>
            <a:off x="5002732" y="2755225"/>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cproject.yml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Manages </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independent</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projects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0" name="Flowchart: Multidocument 9">
            <a:extLst>
              <a:ext uri="{FF2B5EF4-FFF2-40B4-BE49-F238E27FC236}">
                <a16:creationId xmlns:a16="http://schemas.microsoft.com/office/drawing/2014/main" id="{063DD4F5-6984-4CA0-9BAE-639DAB72225F}"/>
              </a:ext>
            </a:extLst>
          </p:cNvPr>
          <p:cNvSpPr/>
          <p:nvPr/>
        </p:nvSpPr>
        <p:spPr>
          <a:xfrm>
            <a:off x="9467610" y="5300327"/>
            <a:ext cx="1449805" cy="1010653"/>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dirty="0">
                <a:solidFill>
                  <a:schemeClr val="bg2">
                    <a:lumMod val="25000"/>
                  </a:schemeClr>
                </a:solidFill>
                <a:latin typeface="Calibri"/>
              </a:rPr>
              <a:t>Run-Time Environment (RTE)</a:t>
            </a:r>
            <a:br>
              <a:rPr lang="en-US" sz="1000" dirty="0">
                <a:solidFill>
                  <a:schemeClr val="bg2">
                    <a:lumMod val="25000"/>
                  </a:schemeClr>
                </a:solidFill>
                <a:latin typeface="Calibri"/>
              </a:rPr>
            </a:br>
            <a:r>
              <a:rPr lang="en-US" sz="1000" dirty="0">
                <a:solidFill>
                  <a:schemeClr val="bg2">
                    <a:lumMod val="25000"/>
                  </a:schemeClr>
                </a:solidFill>
                <a:latin typeface="Calibri"/>
              </a:rPr>
              <a:t>(*.c / *.h files with config information)</a:t>
            </a:r>
            <a:br>
              <a:rPr lang="en-US" sz="1200" dirty="0">
                <a:solidFill>
                  <a:schemeClr val="bg2">
                    <a:lumMod val="25000"/>
                  </a:schemeClr>
                </a:solidFill>
                <a:latin typeface="Calibri"/>
              </a:rPr>
            </a:br>
            <a:endParaRPr kumimoji="0" lang="en-GB" sz="12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14" name="Straight Arrow Connector 13">
            <a:extLst>
              <a:ext uri="{FF2B5EF4-FFF2-40B4-BE49-F238E27FC236}">
                <a16:creationId xmlns:a16="http://schemas.microsoft.com/office/drawing/2014/main" id="{0CA20441-F3C2-440A-892E-1359E8990DC5}"/>
              </a:ext>
            </a:extLst>
          </p:cNvPr>
          <p:cNvCxnSpPr>
            <a:cxnSpLocks/>
          </p:cNvCxnSpPr>
          <p:nvPr/>
        </p:nvCxnSpPr>
        <p:spPr>
          <a:xfrm>
            <a:off x="5693030" y="2478504"/>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700C784-4ABC-4B94-A393-C72FD280887C}"/>
              </a:ext>
            </a:extLst>
          </p:cNvPr>
          <p:cNvCxnSpPr>
            <a:cxnSpLocks/>
          </p:cNvCxnSpPr>
          <p:nvPr/>
        </p:nvCxnSpPr>
        <p:spPr>
          <a:xfrm>
            <a:off x="5713083" y="3695699"/>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Flowchart: Multidocument 17">
            <a:extLst>
              <a:ext uri="{FF2B5EF4-FFF2-40B4-BE49-F238E27FC236}">
                <a16:creationId xmlns:a16="http://schemas.microsoft.com/office/drawing/2014/main" id="{F193B99D-00C8-43D5-A8CC-0E46D2AFFC10}"/>
              </a:ext>
            </a:extLst>
          </p:cNvPr>
          <p:cNvSpPr/>
          <p:nvPr/>
        </p:nvSpPr>
        <p:spPr>
          <a:xfrm>
            <a:off x="5052863" y="3966404"/>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clayer.yml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re-usable project parts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9" name="Flowchart: Document 18">
            <a:extLst>
              <a:ext uri="{FF2B5EF4-FFF2-40B4-BE49-F238E27FC236}">
                <a16:creationId xmlns:a16="http://schemas.microsoft.com/office/drawing/2014/main" id="{D63E43D9-EAD2-43AD-B647-C5A8C4326FDF}"/>
              </a:ext>
            </a:extLst>
          </p:cNvPr>
          <p:cNvSpPr/>
          <p:nvPr/>
        </p:nvSpPr>
        <p:spPr>
          <a:xfrm>
            <a:off x="2510676" y="2805361"/>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Device Family Pack (DFP) </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Calibri"/>
                <a:ea typeface="+mn-ea"/>
                <a:cs typeface="+mn-cs"/>
              </a:rPr>
              <a:t>Defines device</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0" name="Flowchart: Document 19">
            <a:extLst>
              <a:ext uri="{FF2B5EF4-FFF2-40B4-BE49-F238E27FC236}">
                <a16:creationId xmlns:a16="http://schemas.microsoft.com/office/drawing/2014/main" id="{E8D155CF-279C-4302-9DE1-8F6B8DB4D1F4}"/>
              </a:ext>
            </a:extLst>
          </p:cNvPr>
          <p:cNvSpPr/>
          <p:nvPr/>
        </p:nvSpPr>
        <p:spPr>
          <a:xfrm>
            <a:off x="2518233" y="1760222"/>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Board Support Pack (BSP)</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Defines board</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3" name="Rectangle 22">
            <a:extLst>
              <a:ext uri="{FF2B5EF4-FFF2-40B4-BE49-F238E27FC236}">
                <a16:creationId xmlns:a16="http://schemas.microsoft.com/office/drawing/2014/main" id="{8119DA75-D395-4806-9923-A60C1658B62A}"/>
              </a:ext>
            </a:extLst>
          </p:cNvPr>
          <p:cNvSpPr/>
          <p:nvPr/>
        </p:nvSpPr>
        <p:spPr>
          <a:xfrm>
            <a:off x="7230982" y="2695071"/>
            <a:ext cx="1540042" cy="1022685"/>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dirty="0">
                <a:solidFill>
                  <a:srgbClr val="FFFFFF"/>
                </a:solidFill>
                <a:latin typeface="Calibri"/>
              </a:rPr>
              <a:t>c</a:t>
            </a:r>
            <a:r>
              <a:rPr kumimoji="0" lang="en-US" sz="1800" b="0" i="0" u="none" strike="noStrike" kern="1200" cap="none" spc="0" normalizeH="0" baseline="0" noProof="0" dirty="0">
                <a:ln>
                  <a:noFill/>
                </a:ln>
                <a:solidFill>
                  <a:srgbClr val="FFFFFF"/>
                </a:solidFill>
                <a:effectLst/>
                <a:uLnTx/>
                <a:uFillTx/>
                <a:latin typeface="Calibri"/>
                <a:ea typeface="+mn-ea"/>
                <a:cs typeface="+mn-cs"/>
              </a:rPr>
              <a:t>solution</a:t>
            </a:r>
            <a:br>
              <a:rPr kumimoji="0" lang="en-US" sz="1800" b="0" i="0" u="none" strike="noStrike" kern="1200" cap="none" spc="0" normalizeH="0" baseline="0" noProof="0" dirty="0">
                <a:ln>
                  <a:noFill/>
                </a:ln>
                <a:solidFill>
                  <a:srgbClr val="FFFFFF"/>
                </a:solidFill>
                <a:effectLst/>
                <a:uLnTx/>
                <a:uFillTx/>
                <a:latin typeface="Calibri"/>
                <a:ea typeface="+mn-ea"/>
                <a:cs typeface="+mn-cs"/>
              </a:rPr>
            </a:br>
            <a:r>
              <a:rPr kumimoji="0" lang="en-US" sz="1800" b="0" i="0" u="none" strike="noStrike" kern="1200" cap="none" spc="0" normalizeH="0" baseline="0" noProof="0" dirty="0">
                <a:ln>
                  <a:noFill/>
                </a:ln>
                <a:solidFill>
                  <a:srgbClr val="FFFFFF"/>
                </a:solidFill>
                <a:effectLst/>
                <a:uLnTx/>
                <a:uFillTx/>
                <a:latin typeface="Calibri"/>
                <a:ea typeface="+mn-ea"/>
                <a:cs typeface="+mn-cs"/>
              </a:rPr>
              <a:t>CLI tool</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4" name="Flowchart: Multidocument 23">
            <a:extLst>
              <a:ext uri="{FF2B5EF4-FFF2-40B4-BE49-F238E27FC236}">
                <a16:creationId xmlns:a16="http://schemas.microsoft.com/office/drawing/2014/main" id="{AC417908-17B4-4FD1-8070-B598BF19F8CD}"/>
              </a:ext>
            </a:extLst>
          </p:cNvPr>
          <p:cNvSpPr/>
          <p:nvPr/>
        </p:nvSpPr>
        <p:spPr>
          <a:xfrm>
            <a:off x="9468194" y="1216209"/>
            <a:ext cx="1449805" cy="1010653"/>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Project Build Files *.</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cprj</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for CMSIS-Build</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32" name="Arrow: Right 31">
            <a:extLst>
              <a:ext uri="{FF2B5EF4-FFF2-40B4-BE49-F238E27FC236}">
                <a16:creationId xmlns:a16="http://schemas.microsoft.com/office/drawing/2014/main" id="{8DCE06D2-5B11-472B-8D45-3B327EA1669E}"/>
              </a:ext>
            </a:extLst>
          </p:cNvPr>
          <p:cNvSpPr/>
          <p:nvPr/>
        </p:nvSpPr>
        <p:spPr>
          <a:xfrm>
            <a:off x="6625392" y="2805360"/>
            <a:ext cx="60558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cxnSp>
        <p:nvCxnSpPr>
          <p:cNvPr id="41" name="Straight Arrow Connector 40">
            <a:extLst>
              <a:ext uri="{FF2B5EF4-FFF2-40B4-BE49-F238E27FC236}">
                <a16:creationId xmlns:a16="http://schemas.microsoft.com/office/drawing/2014/main" id="{096E6527-5486-468E-A7EE-221C5DA1818D}"/>
              </a:ext>
            </a:extLst>
          </p:cNvPr>
          <p:cNvCxnSpPr>
            <a:cxnSpLocks/>
          </p:cNvCxnSpPr>
          <p:nvPr/>
        </p:nvCxnSpPr>
        <p:spPr>
          <a:xfrm>
            <a:off x="5722046" y="953351"/>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0" name="Flowchart: Document 39">
            <a:extLst>
              <a:ext uri="{FF2B5EF4-FFF2-40B4-BE49-F238E27FC236}">
                <a16:creationId xmlns:a16="http://schemas.microsoft.com/office/drawing/2014/main" id="{45A8C818-51F2-492B-AD63-90062B0A3BE8}"/>
              </a:ext>
            </a:extLst>
          </p:cNvPr>
          <p:cNvSpPr/>
          <p:nvPr/>
        </p:nvSpPr>
        <p:spPr>
          <a:xfrm>
            <a:off x="2519492" y="733727"/>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Generic </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200" b="0" i="0" u="none" strike="noStrike" kern="1200" cap="none" spc="0" normalizeH="0" baseline="0" noProof="0" dirty="0">
                <a:ln>
                  <a:noFill/>
                </a:ln>
                <a:solidFill>
                  <a:srgbClr val="FFFFFF"/>
                </a:solidFill>
                <a:effectLst/>
                <a:uLnTx/>
                <a:uFillTx/>
                <a:latin typeface="Calibri"/>
                <a:ea typeface="+mn-ea"/>
                <a:cs typeface="+mn-cs"/>
              </a:rPr>
              <a:t>Software Packs</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with drivers,</a:t>
            </a:r>
            <a:r>
              <a:rPr kumimoji="0" lang="en-US" sz="1200" b="0" i="0" u="none" strike="noStrike" kern="1200" cap="none" spc="0" normalizeH="0" baseline="0" noProof="0" dirty="0">
                <a:ln>
                  <a:noFill/>
                </a:ln>
                <a:solidFill>
                  <a:srgbClr val="FFFFFF"/>
                </a:solidFill>
                <a:effectLst/>
                <a:uLnTx/>
                <a:uFillTx/>
                <a:latin typeface="Calibri"/>
                <a:ea typeface="+mn-ea"/>
                <a:cs typeface="+mn-cs"/>
              </a:rPr>
              <a:t> m</a:t>
            </a:r>
            <a:r>
              <a:rPr lang="en-US" sz="1100" dirty="0" err="1">
                <a:solidFill>
                  <a:srgbClr val="FFFFFF"/>
                </a:solidFill>
                <a:latin typeface="Calibri"/>
              </a:rPr>
              <a:t>iddleware</a:t>
            </a:r>
            <a:r>
              <a:rPr lang="en-US" sz="1100" dirty="0">
                <a:solidFill>
                  <a:srgbClr val="FFFFFF"/>
                </a:solidFill>
                <a:latin typeface="Calibri"/>
              </a:rPr>
              <a:t>, etc.</a:t>
            </a:r>
          </a:p>
        </p:txBody>
      </p:sp>
      <p:sp>
        <p:nvSpPr>
          <p:cNvPr id="28" name="Flowchart: Multidocument 27">
            <a:extLst>
              <a:ext uri="{FF2B5EF4-FFF2-40B4-BE49-F238E27FC236}">
                <a16:creationId xmlns:a16="http://schemas.microsoft.com/office/drawing/2014/main" id="{F0174EA1-F6A6-4697-8C2A-616FAACBE88C}"/>
              </a:ext>
            </a:extLst>
          </p:cNvPr>
          <p:cNvSpPr/>
          <p:nvPr/>
        </p:nvSpPr>
        <p:spPr>
          <a:xfrm>
            <a:off x="9507279" y="2608796"/>
            <a:ext cx="1449805" cy="1010653"/>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Project Resource Files *.</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fzone</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for template engines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31" name="Arrow: Right 30">
            <a:extLst>
              <a:ext uri="{FF2B5EF4-FFF2-40B4-BE49-F238E27FC236}">
                <a16:creationId xmlns:a16="http://schemas.microsoft.com/office/drawing/2014/main" id="{1F9E4950-7682-4A97-95D2-18A9AEA2F368}"/>
              </a:ext>
            </a:extLst>
          </p:cNvPr>
          <p:cNvSpPr/>
          <p:nvPr/>
        </p:nvSpPr>
        <p:spPr>
          <a:xfrm>
            <a:off x="8764993" y="3116160"/>
            <a:ext cx="50860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2" name="Oval 1">
            <a:extLst>
              <a:ext uri="{FF2B5EF4-FFF2-40B4-BE49-F238E27FC236}">
                <a16:creationId xmlns:a16="http://schemas.microsoft.com/office/drawing/2014/main" id="{5E657FDB-C487-44EF-8E7D-F8175C5B588B}"/>
              </a:ext>
            </a:extLst>
          </p:cNvPr>
          <p:cNvSpPr/>
          <p:nvPr/>
        </p:nvSpPr>
        <p:spPr>
          <a:xfrm>
            <a:off x="4658702" y="94719"/>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1</a:t>
            </a:r>
            <a:endParaRPr lang="en-GB" dirty="0">
              <a:latin typeface="Calibri" panose="020F0502020204030204" pitchFamily="34" charset="0"/>
              <a:cs typeface="Calibri" panose="020F0502020204030204" pitchFamily="34" charset="0"/>
            </a:endParaRPr>
          </a:p>
        </p:txBody>
      </p:sp>
      <p:sp>
        <p:nvSpPr>
          <p:cNvPr id="27" name="Oval 26">
            <a:extLst>
              <a:ext uri="{FF2B5EF4-FFF2-40B4-BE49-F238E27FC236}">
                <a16:creationId xmlns:a16="http://schemas.microsoft.com/office/drawing/2014/main" id="{81407B11-6AFE-4D8A-B305-BE0AABD77969}"/>
              </a:ext>
            </a:extLst>
          </p:cNvPr>
          <p:cNvSpPr/>
          <p:nvPr/>
        </p:nvSpPr>
        <p:spPr>
          <a:xfrm>
            <a:off x="4658702" y="1458298"/>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2</a:t>
            </a:r>
            <a:endParaRPr lang="en-GB" dirty="0">
              <a:latin typeface="Calibri" panose="020F0502020204030204" pitchFamily="34" charset="0"/>
              <a:cs typeface="Calibri" panose="020F0502020204030204" pitchFamily="34" charset="0"/>
            </a:endParaRPr>
          </a:p>
        </p:txBody>
      </p:sp>
      <p:sp>
        <p:nvSpPr>
          <p:cNvPr id="33" name="Oval 32">
            <a:extLst>
              <a:ext uri="{FF2B5EF4-FFF2-40B4-BE49-F238E27FC236}">
                <a16:creationId xmlns:a16="http://schemas.microsoft.com/office/drawing/2014/main" id="{589149B6-4311-43B0-8FA0-27944C657D0D}"/>
              </a:ext>
            </a:extLst>
          </p:cNvPr>
          <p:cNvSpPr/>
          <p:nvPr/>
        </p:nvSpPr>
        <p:spPr>
          <a:xfrm>
            <a:off x="4655694" y="2754123"/>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3</a:t>
            </a:r>
            <a:endParaRPr lang="en-GB" dirty="0">
              <a:latin typeface="Calibri" panose="020F0502020204030204" pitchFamily="34" charset="0"/>
              <a:cs typeface="Calibri" panose="020F0502020204030204" pitchFamily="34" charset="0"/>
            </a:endParaRPr>
          </a:p>
        </p:txBody>
      </p:sp>
      <p:sp>
        <p:nvSpPr>
          <p:cNvPr id="35" name="Oval 34">
            <a:extLst>
              <a:ext uri="{FF2B5EF4-FFF2-40B4-BE49-F238E27FC236}">
                <a16:creationId xmlns:a16="http://schemas.microsoft.com/office/drawing/2014/main" id="{46A578CD-9EE0-408B-A678-0EFB17AD42CF}"/>
              </a:ext>
            </a:extLst>
          </p:cNvPr>
          <p:cNvSpPr/>
          <p:nvPr/>
        </p:nvSpPr>
        <p:spPr>
          <a:xfrm>
            <a:off x="4655694" y="3963001"/>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4</a:t>
            </a:r>
            <a:endParaRPr lang="en-GB" dirty="0">
              <a:latin typeface="Calibri" panose="020F0502020204030204" pitchFamily="34" charset="0"/>
              <a:cs typeface="Calibri" panose="020F0502020204030204" pitchFamily="34" charset="0"/>
            </a:endParaRPr>
          </a:p>
        </p:txBody>
      </p:sp>
      <p:sp>
        <p:nvSpPr>
          <p:cNvPr id="38" name="Flowchart: Document 37">
            <a:extLst>
              <a:ext uri="{FF2B5EF4-FFF2-40B4-BE49-F238E27FC236}">
                <a16:creationId xmlns:a16="http://schemas.microsoft.com/office/drawing/2014/main" id="{973775FC-78A5-4325-B535-441862918E54}"/>
              </a:ext>
            </a:extLst>
          </p:cNvPr>
          <p:cNvSpPr/>
          <p:nvPr/>
        </p:nvSpPr>
        <p:spPr>
          <a:xfrm>
            <a:off x="5050566" y="274719"/>
            <a:ext cx="1350233" cy="768017"/>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a:t>
            </a:r>
            <a:r>
              <a:rPr kumimoji="0" lang="en-US" sz="1200" b="0" i="0" u="none" strike="noStrike" kern="1200" cap="none" spc="0" normalizeH="0" baseline="0" noProof="0" dirty="0" err="1">
                <a:ln>
                  <a:noFill/>
                </a:ln>
                <a:solidFill>
                  <a:srgbClr val="FFFFFF"/>
                </a:solidFill>
                <a:effectLst/>
                <a:uLnTx/>
                <a:uFillTx/>
                <a:latin typeface="Calibri"/>
                <a:ea typeface="+mn-ea"/>
                <a:cs typeface="+mn-cs"/>
              </a:rPr>
              <a:t>cdefault.yml</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Global Settings</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(Toolchain)</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3" name="Rectangle 2">
            <a:extLst>
              <a:ext uri="{FF2B5EF4-FFF2-40B4-BE49-F238E27FC236}">
                <a16:creationId xmlns:a16="http://schemas.microsoft.com/office/drawing/2014/main" id="{370F4CCE-2B1C-035A-5D4A-81B8A6DC1905}"/>
              </a:ext>
            </a:extLst>
          </p:cNvPr>
          <p:cNvSpPr/>
          <p:nvPr/>
        </p:nvSpPr>
        <p:spPr>
          <a:xfrm>
            <a:off x="9282684" y="2591828"/>
            <a:ext cx="1786691" cy="1377234"/>
          </a:xfrm>
          <a:prstGeom prst="rect">
            <a:avLst/>
          </a:prstGeom>
          <a:solidFill>
            <a:schemeClr val="bg1">
              <a:lumMod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ctr"/>
            <a:r>
              <a:rPr lang="en-US" dirty="0"/>
              <a:t>future extension</a:t>
            </a:r>
          </a:p>
        </p:txBody>
      </p:sp>
      <p:sp>
        <p:nvSpPr>
          <p:cNvPr id="4" name="Rectangle 3">
            <a:extLst>
              <a:ext uri="{FF2B5EF4-FFF2-40B4-BE49-F238E27FC236}">
                <a16:creationId xmlns:a16="http://schemas.microsoft.com/office/drawing/2014/main" id="{C5772D99-DFDE-63C8-ED0F-8913B54FFD71}"/>
              </a:ext>
            </a:extLst>
          </p:cNvPr>
          <p:cNvSpPr/>
          <p:nvPr/>
        </p:nvSpPr>
        <p:spPr>
          <a:xfrm>
            <a:off x="7230982" y="4990622"/>
            <a:ext cx="1540042" cy="1022685"/>
          </a:xfrm>
          <a:prstGeom prst="rect">
            <a:avLst/>
          </a:prstGeom>
          <a:solidFill>
            <a:schemeClr val="accent2">
              <a:lumMod val="50000"/>
              <a:lumOff val="5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dirty="0">
                <a:solidFill>
                  <a:srgbClr val="FFFFFF"/>
                </a:solidFill>
                <a:latin typeface="Calibri"/>
              </a:rPr>
              <a:t>Generator</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8" name="Rectangle 7">
            <a:extLst>
              <a:ext uri="{FF2B5EF4-FFF2-40B4-BE49-F238E27FC236}">
                <a16:creationId xmlns:a16="http://schemas.microsoft.com/office/drawing/2014/main" id="{132D24B4-9144-7276-CA05-5F9E950F9163}"/>
              </a:ext>
            </a:extLst>
          </p:cNvPr>
          <p:cNvSpPr/>
          <p:nvPr/>
        </p:nvSpPr>
        <p:spPr>
          <a:xfrm>
            <a:off x="9283599" y="1175887"/>
            <a:ext cx="1786691" cy="1377234"/>
          </a:xfrm>
          <a:prstGeom prst="rect">
            <a:avLst/>
          </a:prstGeom>
          <a:solidFill>
            <a:schemeClr val="bg1">
              <a:lumMod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ctr"/>
            <a:r>
              <a:rPr lang="en-US" dirty="0"/>
              <a:t>legacy</a:t>
            </a:r>
          </a:p>
        </p:txBody>
      </p:sp>
      <p:sp>
        <p:nvSpPr>
          <p:cNvPr id="12" name="Flowchart: Multidocument 11">
            <a:extLst>
              <a:ext uri="{FF2B5EF4-FFF2-40B4-BE49-F238E27FC236}">
                <a16:creationId xmlns:a16="http://schemas.microsoft.com/office/drawing/2014/main" id="{C1D42684-F2E8-5ED1-A6D2-22AD5040CDD3}"/>
              </a:ext>
            </a:extLst>
          </p:cNvPr>
          <p:cNvSpPr/>
          <p:nvPr/>
        </p:nvSpPr>
        <p:spPr>
          <a:xfrm>
            <a:off x="5045059" y="5177583"/>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a:ln>
                  <a:noFill/>
                </a:ln>
                <a:solidFill>
                  <a:schemeClr val="bg2">
                    <a:lumMod val="25000"/>
                  </a:schemeClr>
                </a:solidFill>
                <a:effectLst/>
                <a:uLnTx/>
                <a:uFillTx/>
                <a:latin typeface="Calibri"/>
                <a:ea typeface="+mn-ea"/>
                <a:cs typeface="+mn-cs"/>
              </a:rPr>
              <a:t>genlayer.</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generated</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project parts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3" name="Arrow: Right 12">
            <a:extLst>
              <a:ext uri="{FF2B5EF4-FFF2-40B4-BE49-F238E27FC236}">
                <a16:creationId xmlns:a16="http://schemas.microsoft.com/office/drawing/2014/main" id="{3C413814-5338-0CBB-0ADF-3392B8D26B35}"/>
              </a:ext>
            </a:extLst>
          </p:cNvPr>
          <p:cNvSpPr/>
          <p:nvPr/>
        </p:nvSpPr>
        <p:spPr>
          <a:xfrm rot="10800000">
            <a:off x="6488832" y="5414630"/>
            <a:ext cx="742146" cy="204536"/>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15" name="Arrow: Right 14">
            <a:extLst>
              <a:ext uri="{FF2B5EF4-FFF2-40B4-BE49-F238E27FC236}">
                <a16:creationId xmlns:a16="http://schemas.microsoft.com/office/drawing/2014/main" id="{405B82CE-AB85-0E73-D247-5FE9D420D9EF}"/>
              </a:ext>
            </a:extLst>
          </p:cNvPr>
          <p:cNvSpPr/>
          <p:nvPr/>
        </p:nvSpPr>
        <p:spPr>
          <a:xfrm rot="9005722">
            <a:off x="8747485" y="4640233"/>
            <a:ext cx="937026" cy="237456"/>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11" name="Flowchart: Document 10">
            <a:extLst>
              <a:ext uri="{FF2B5EF4-FFF2-40B4-BE49-F238E27FC236}">
                <a16:creationId xmlns:a16="http://schemas.microsoft.com/office/drawing/2014/main" id="{057A4819-CEB0-A8FD-8A56-C9A078D7B8A2}"/>
              </a:ext>
            </a:extLst>
          </p:cNvPr>
          <p:cNvSpPr/>
          <p:nvPr/>
        </p:nvSpPr>
        <p:spPr>
          <a:xfrm>
            <a:off x="9533850" y="4192534"/>
            <a:ext cx="1333416" cy="884321"/>
          </a:xfrm>
          <a:prstGeom prst="flowChart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cbuild.yml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Build information</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25" name="Straight Arrow Connector 24">
            <a:extLst>
              <a:ext uri="{FF2B5EF4-FFF2-40B4-BE49-F238E27FC236}">
                <a16:creationId xmlns:a16="http://schemas.microsoft.com/office/drawing/2014/main" id="{AE60EF65-4A79-4DC7-4A62-B477FD9D9B32}"/>
              </a:ext>
            </a:extLst>
          </p:cNvPr>
          <p:cNvCxnSpPr>
            <a:endCxn id="10" idx="1"/>
          </p:cNvCxnSpPr>
          <p:nvPr/>
        </p:nvCxnSpPr>
        <p:spPr>
          <a:xfrm>
            <a:off x="8764993" y="5682909"/>
            <a:ext cx="702617" cy="122745"/>
          </a:xfrm>
          <a:prstGeom prst="straightConnector1">
            <a:avLst/>
          </a:prstGeom>
          <a:ln w="38100">
            <a:prstDash val="sysDot"/>
            <a:tailEnd type="triangle"/>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DE55AD16-61F6-ECB7-E485-9CF75C1E3D3E}"/>
              </a:ext>
            </a:extLst>
          </p:cNvPr>
          <p:cNvSpPr/>
          <p:nvPr/>
        </p:nvSpPr>
        <p:spPr>
          <a:xfrm>
            <a:off x="2296169" y="3772280"/>
            <a:ext cx="1782539" cy="1377234"/>
          </a:xfrm>
          <a:prstGeom prst="rect">
            <a:avLst/>
          </a:prstGeom>
          <a:solidFill>
            <a:schemeClr val="bg1">
              <a:lumMod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ctr"/>
            <a:r>
              <a:rPr lang="en-US" dirty="0"/>
              <a:t>future extension</a:t>
            </a:r>
          </a:p>
        </p:txBody>
      </p:sp>
    </p:spTree>
    <p:extLst>
      <p:ext uri="{BB962C8B-B14F-4D97-AF65-F5344CB8AC3E}">
        <p14:creationId xmlns:p14="http://schemas.microsoft.com/office/powerpoint/2010/main" val="93077776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35226-6D85-4BEB-B5EB-0781627E8CB6}"/>
              </a:ext>
            </a:extLst>
          </p:cNvPr>
          <p:cNvSpPr>
            <a:spLocks noGrp="1"/>
          </p:cNvSpPr>
          <p:nvPr>
            <p:ph type="title"/>
          </p:nvPr>
        </p:nvSpPr>
        <p:spPr/>
        <p:txBody>
          <a:bodyPr/>
          <a:lstStyle/>
          <a:p>
            <a:r>
              <a:rPr lang="en-US" dirty="0"/>
              <a:t>Application example: TCP/IP network</a:t>
            </a:r>
          </a:p>
        </p:txBody>
      </p:sp>
      <p:sp>
        <p:nvSpPr>
          <p:cNvPr id="3" name="Text Placeholder 2">
            <a:extLst>
              <a:ext uri="{FF2B5EF4-FFF2-40B4-BE49-F238E27FC236}">
                <a16:creationId xmlns:a16="http://schemas.microsoft.com/office/drawing/2014/main" id="{F9550976-2E32-400A-8737-9B498A3C074C}"/>
              </a:ext>
            </a:extLst>
          </p:cNvPr>
          <p:cNvSpPr>
            <a:spLocks noGrp="1"/>
          </p:cNvSpPr>
          <p:nvPr>
            <p:ph type="body" sz="quarter" idx="13"/>
          </p:nvPr>
        </p:nvSpPr>
        <p:spPr>
          <a:xfrm>
            <a:off x="492125" y="1040826"/>
            <a:ext cx="11180763" cy="344488"/>
          </a:xfrm>
        </p:spPr>
        <p:txBody>
          <a:bodyPr/>
          <a:lstStyle/>
          <a:p>
            <a:r>
              <a:rPr lang="en-US" dirty="0"/>
              <a:t>Using network stack on an NXP LPC54108 without MAC</a:t>
            </a:r>
          </a:p>
        </p:txBody>
      </p:sp>
      <p:sp>
        <p:nvSpPr>
          <p:cNvPr id="5" name="Rectangle 4">
            <a:extLst>
              <a:ext uri="{FF2B5EF4-FFF2-40B4-BE49-F238E27FC236}">
                <a16:creationId xmlns:a16="http://schemas.microsoft.com/office/drawing/2014/main" id="{2AA7B0B0-3AE9-45DB-A4D8-D92136B99785}"/>
              </a:ext>
            </a:extLst>
          </p:cNvPr>
          <p:cNvSpPr/>
          <p:nvPr/>
        </p:nvSpPr>
        <p:spPr>
          <a:xfrm>
            <a:off x="3579664" y="1639076"/>
            <a:ext cx="2340000" cy="576000"/>
          </a:xfrm>
          <a:prstGeom prst="rect">
            <a:avLst/>
          </a:prstGeom>
          <a:solidFill>
            <a:srgbClr val="00C1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 component:</a:t>
            </a:r>
            <a:br>
              <a:rPr lang="en-US" sz="1600" dirty="0"/>
            </a:br>
            <a:r>
              <a:rPr lang="en-US" sz="1600" dirty="0"/>
              <a:t>  </a:t>
            </a:r>
            <a:r>
              <a:rPr lang="en-US" sz="1600" dirty="0" err="1"/>
              <a:t>Network:Socket:TCP</a:t>
            </a:r>
            <a:endParaRPr lang="en-US" sz="1600" dirty="0"/>
          </a:p>
        </p:txBody>
      </p:sp>
      <p:sp>
        <p:nvSpPr>
          <p:cNvPr id="6" name="Rectangle 5">
            <a:extLst>
              <a:ext uri="{FF2B5EF4-FFF2-40B4-BE49-F238E27FC236}">
                <a16:creationId xmlns:a16="http://schemas.microsoft.com/office/drawing/2014/main" id="{DB662597-993E-4F7F-98C7-AD870E6F9CC5}"/>
              </a:ext>
            </a:extLst>
          </p:cNvPr>
          <p:cNvSpPr/>
          <p:nvPr/>
        </p:nvSpPr>
        <p:spPr>
          <a:xfrm>
            <a:off x="3582634" y="3995856"/>
            <a:ext cx="2340000" cy="576000"/>
          </a:xfrm>
          <a:prstGeom prst="rect">
            <a:avLst/>
          </a:prstGeom>
          <a:solidFill>
            <a:srgbClr val="7D86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Ethernet MAC and PHY</a:t>
            </a:r>
          </a:p>
        </p:txBody>
      </p:sp>
      <p:sp>
        <p:nvSpPr>
          <p:cNvPr id="7" name="Rectangle 6">
            <a:extLst>
              <a:ext uri="{FF2B5EF4-FFF2-40B4-BE49-F238E27FC236}">
                <a16:creationId xmlns:a16="http://schemas.microsoft.com/office/drawing/2014/main" id="{FAD5EBF3-1BAD-4301-8965-FB78A5B4C097}"/>
              </a:ext>
            </a:extLst>
          </p:cNvPr>
          <p:cNvSpPr/>
          <p:nvPr/>
        </p:nvSpPr>
        <p:spPr>
          <a:xfrm>
            <a:off x="3582632" y="5177421"/>
            <a:ext cx="2340000" cy="576000"/>
          </a:xfrm>
          <a:prstGeom prst="rect">
            <a:avLst/>
          </a:prstGeom>
          <a:solidFill>
            <a:srgbClr val="FF6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CMSIS-Driver SPI</a:t>
            </a:r>
          </a:p>
        </p:txBody>
      </p:sp>
      <p:sp>
        <p:nvSpPr>
          <p:cNvPr id="8" name="Rectangle 7">
            <a:extLst>
              <a:ext uri="{FF2B5EF4-FFF2-40B4-BE49-F238E27FC236}">
                <a16:creationId xmlns:a16="http://schemas.microsoft.com/office/drawing/2014/main" id="{5F559EC6-3CEC-4D25-B715-B8E89680E8C5}"/>
              </a:ext>
            </a:extLst>
          </p:cNvPr>
          <p:cNvSpPr/>
          <p:nvPr/>
        </p:nvSpPr>
        <p:spPr>
          <a:xfrm>
            <a:off x="3582632" y="2814291"/>
            <a:ext cx="2340000" cy="576000"/>
          </a:xfrm>
          <a:prstGeom prst="rect">
            <a:avLst/>
          </a:prstGeom>
          <a:solidFill>
            <a:srgbClr val="00C1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 component:</a:t>
            </a:r>
            <a:br>
              <a:rPr lang="en-US" sz="1600" dirty="0"/>
            </a:br>
            <a:r>
              <a:rPr lang="en-US" sz="1600" dirty="0"/>
              <a:t>  </a:t>
            </a:r>
            <a:r>
              <a:rPr lang="en-US" sz="1600" dirty="0" err="1"/>
              <a:t>Network:Interface:ETH</a:t>
            </a:r>
            <a:endParaRPr lang="en-US" sz="1600" dirty="0"/>
          </a:p>
        </p:txBody>
      </p:sp>
      <p:sp>
        <p:nvSpPr>
          <p:cNvPr id="9" name="Rectangle 8">
            <a:extLst>
              <a:ext uri="{FF2B5EF4-FFF2-40B4-BE49-F238E27FC236}">
                <a16:creationId xmlns:a16="http://schemas.microsoft.com/office/drawing/2014/main" id="{B207CCC3-4ED3-4808-AC5F-679961343F18}"/>
              </a:ext>
            </a:extLst>
          </p:cNvPr>
          <p:cNvSpPr/>
          <p:nvPr/>
        </p:nvSpPr>
        <p:spPr>
          <a:xfrm>
            <a:off x="6328110" y="2814291"/>
            <a:ext cx="2340000" cy="576000"/>
          </a:xfrm>
          <a:prstGeom prst="rect">
            <a:avLst/>
          </a:prstGeom>
          <a:solidFill>
            <a:srgbClr val="00C1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 component</a:t>
            </a:r>
          </a:p>
          <a:p>
            <a:r>
              <a:rPr lang="en-US" sz="1600" dirty="0"/>
              <a:t>  </a:t>
            </a:r>
            <a:r>
              <a:rPr lang="en-US" sz="1600" dirty="0" err="1"/>
              <a:t>Network:CORE</a:t>
            </a:r>
            <a:endParaRPr lang="en-US" sz="1600" dirty="0"/>
          </a:p>
        </p:txBody>
      </p:sp>
      <p:sp>
        <p:nvSpPr>
          <p:cNvPr id="10" name="Rectangle 9">
            <a:extLst>
              <a:ext uri="{FF2B5EF4-FFF2-40B4-BE49-F238E27FC236}">
                <a16:creationId xmlns:a16="http://schemas.microsoft.com/office/drawing/2014/main" id="{2CDE035B-84AF-42A2-B82A-010BB662026D}"/>
              </a:ext>
            </a:extLst>
          </p:cNvPr>
          <p:cNvSpPr/>
          <p:nvPr/>
        </p:nvSpPr>
        <p:spPr>
          <a:xfrm>
            <a:off x="837154" y="2814291"/>
            <a:ext cx="2340000" cy="57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 component:</a:t>
            </a:r>
            <a:br>
              <a:rPr lang="en-US" sz="1600" dirty="0"/>
            </a:br>
            <a:r>
              <a:rPr lang="en-US" sz="1600" dirty="0"/>
              <a:t>  CMSIS:CMSIS-RTOS2:RTX</a:t>
            </a:r>
          </a:p>
        </p:txBody>
      </p:sp>
      <p:sp>
        <p:nvSpPr>
          <p:cNvPr id="13" name="Rectangle 12">
            <a:extLst>
              <a:ext uri="{FF2B5EF4-FFF2-40B4-BE49-F238E27FC236}">
                <a16:creationId xmlns:a16="http://schemas.microsoft.com/office/drawing/2014/main" id="{DF483133-57B3-4A5B-8C13-C8965A2AE528}"/>
              </a:ext>
            </a:extLst>
          </p:cNvPr>
          <p:cNvSpPr/>
          <p:nvPr/>
        </p:nvSpPr>
        <p:spPr>
          <a:xfrm>
            <a:off x="6741724" y="5854934"/>
            <a:ext cx="3799075" cy="360000"/>
          </a:xfrm>
          <a:prstGeom prst="rect">
            <a:avLst/>
          </a:prstGeom>
          <a:solidFill>
            <a:srgbClr val="FF6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 pack: Device Family Pack</a:t>
            </a:r>
          </a:p>
        </p:txBody>
      </p:sp>
      <p:sp>
        <p:nvSpPr>
          <p:cNvPr id="14" name="Rectangle 13">
            <a:extLst>
              <a:ext uri="{FF2B5EF4-FFF2-40B4-BE49-F238E27FC236}">
                <a16:creationId xmlns:a16="http://schemas.microsoft.com/office/drawing/2014/main" id="{84D731BA-FED1-47F7-8C06-A0F55512B766}"/>
              </a:ext>
            </a:extLst>
          </p:cNvPr>
          <p:cNvSpPr/>
          <p:nvPr/>
        </p:nvSpPr>
        <p:spPr>
          <a:xfrm>
            <a:off x="6741724" y="4448446"/>
            <a:ext cx="3799075" cy="360000"/>
          </a:xfrm>
          <a:prstGeom prst="rect">
            <a:avLst/>
          </a:prstGeom>
          <a:solidFill>
            <a:srgbClr val="00C1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 pack: Middleware Pack</a:t>
            </a:r>
          </a:p>
        </p:txBody>
      </p:sp>
      <p:sp>
        <p:nvSpPr>
          <p:cNvPr id="15" name="Rectangle 14">
            <a:extLst>
              <a:ext uri="{FF2B5EF4-FFF2-40B4-BE49-F238E27FC236}">
                <a16:creationId xmlns:a16="http://schemas.microsoft.com/office/drawing/2014/main" id="{EEF119FA-77B9-42E5-9480-DD7AF7C23C56}"/>
              </a:ext>
            </a:extLst>
          </p:cNvPr>
          <p:cNvSpPr/>
          <p:nvPr/>
        </p:nvSpPr>
        <p:spPr>
          <a:xfrm>
            <a:off x="6741724" y="4916446"/>
            <a:ext cx="3799075" cy="36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 pack: CMSIS Pack</a:t>
            </a:r>
          </a:p>
        </p:txBody>
      </p:sp>
      <p:sp>
        <p:nvSpPr>
          <p:cNvPr id="16" name="Rectangle 15">
            <a:extLst>
              <a:ext uri="{FF2B5EF4-FFF2-40B4-BE49-F238E27FC236}">
                <a16:creationId xmlns:a16="http://schemas.microsoft.com/office/drawing/2014/main" id="{3600944F-B5ED-4B70-8823-1BBBC5B66604}"/>
              </a:ext>
            </a:extLst>
          </p:cNvPr>
          <p:cNvSpPr/>
          <p:nvPr/>
        </p:nvSpPr>
        <p:spPr>
          <a:xfrm>
            <a:off x="6741724" y="5385690"/>
            <a:ext cx="3799075" cy="360000"/>
          </a:xfrm>
          <a:prstGeom prst="rect">
            <a:avLst/>
          </a:prstGeom>
          <a:solidFill>
            <a:srgbClr val="7D86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 pack: External Driver Pack</a:t>
            </a:r>
          </a:p>
        </p:txBody>
      </p:sp>
      <p:sp>
        <p:nvSpPr>
          <p:cNvPr id="25" name="Rectangle 24">
            <a:extLst>
              <a:ext uri="{FF2B5EF4-FFF2-40B4-BE49-F238E27FC236}">
                <a16:creationId xmlns:a16="http://schemas.microsoft.com/office/drawing/2014/main" id="{35A30E91-7022-4A14-A8FB-EEE8AC983F2A}"/>
              </a:ext>
            </a:extLst>
          </p:cNvPr>
          <p:cNvSpPr/>
          <p:nvPr/>
        </p:nvSpPr>
        <p:spPr>
          <a:xfrm>
            <a:off x="837154" y="3995856"/>
            <a:ext cx="2340000" cy="576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 component:</a:t>
            </a:r>
            <a:br>
              <a:rPr lang="en-US" sz="1600" dirty="0"/>
            </a:br>
            <a:r>
              <a:rPr lang="en-US" sz="1600" dirty="0"/>
              <a:t>  CMSIS:CORE</a:t>
            </a:r>
          </a:p>
        </p:txBody>
      </p:sp>
      <p:sp>
        <p:nvSpPr>
          <p:cNvPr id="29" name="Rectangle 28">
            <a:extLst>
              <a:ext uri="{FF2B5EF4-FFF2-40B4-BE49-F238E27FC236}">
                <a16:creationId xmlns:a16="http://schemas.microsoft.com/office/drawing/2014/main" id="{518A626B-3FEB-446A-8F12-166EAA2B5037}"/>
              </a:ext>
            </a:extLst>
          </p:cNvPr>
          <p:cNvSpPr/>
          <p:nvPr/>
        </p:nvSpPr>
        <p:spPr>
          <a:xfrm>
            <a:off x="837154" y="5177421"/>
            <a:ext cx="2340000" cy="576000"/>
          </a:xfrm>
          <a:prstGeom prst="rect">
            <a:avLst/>
          </a:prstGeom>
          <a:solidFill>
            <a:srgbClr val="FF6B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t>Device:Startup</a:t>
            </a:r>
            <a:endParaRPr lang="en-US" sz="1600" dirty="0"/>
          </a:p>
        </p:txBody>
      </p:sp>
      <p:cxnSp>
        <p:nvCxnSpPr>
          <p:cNvPr id="12" name="Connector: Elbow 11">
            <a:extLst>
              <a:ext uri="{FF2B5EF4-FFF2-40B4-BE49-F238E27FC236}">
                <a16:creationId xmlns:a16="http://schemas.microsoft.com/office/drawing/2014/main" id="{A9194A58-33A7-4CFA-A274-5B332AFEC377}"/>
              </a:ext>
            </a:extLst>
          </p:cNvPr>
          <p:cNvCxnSpPr>
            <a:cxnSpLocks/>
            <a:stCxn id="5" idx="2"/>
            <a:endCxn id="9" idx="0"/>
          </p:cNvCxnSpPr>
          <p:nvPr/>
        </p:nvCxnSpPr>
        <p:spPr>
          <a:xfrm rot="16200000" flipH="1">
            <a:off x="5824280" y="1140460"/>
            <a:ext cx="599215" cy="2748446"/>
          </a:xfrm>
          <a:prstGeom prst="bentConnector3">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9" name="Connector: Elbow 18">
            <a:extLst>
              <a:ext uri="{FF2B5EF4-FFF2-40B4-BE49-F238E27FC236}">
                <a16:creationId xmlns:a16="http://schemas.microsoft.com/office/drawing/2014/main" id="{CC3E8335-0031-485B-919E-7FA742C1129C}"/>
              </a:ext>
            </a:extLst>
          </p:cNvPr>
          <p:cNvCxnSpPr>
            <a:cxnSpLocks/>
            <a:endCxn id="8" idx="0"/>
          </p:cNvCxnSpPr>
          <p:nvPr/>
        </p:nvCxnSpPr>
        <p:spPr>
          <a:xfrm rot="5400000">
            <a:off x="4456201" y="2511507"/>
            <a:ext cx="599215" cy="6352"/>
          </a:xfrm>
          <a:prstGeom prst="bentConnector3">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23" name="Connector: Elbow 22">
            <a:extLst>
              <a:ext uri="{FF2B5EF4-FFF2-40B4-BE49-F238E27FC236}">
                <a16:creationId xmlns:a16="http://schemas.microsoft.com/office/drawing/2014/main" id="{6AFC32B8-2CE8-4EE7-AC46-9FB1F8F31ABE}"/>
              </a:ext>
            </a:extLst>
          </p:cNvPr>
          <p:cNvCxnSpPr>
            <a:cxnSpLocks/>
            <a:stCxn id="5" idx="2"/>
            <a:endCxn id="10" idx="0"/>
          </p:cNvCxnSpPr>
          <p:nvPr/>
        </p:nvCxnSpPr>
        <p:spPr>
          <a:xfrm rot="5400000">
            <a:off x="3078802" y="1143428"/>
            <a:ext cx="599215" cy="2742510"/>
          </a:xfrm>
          <a:prstGeom prst="bentConnector3">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4F3316F5-F3ED-4B5F-806A-7C520DBDD3D1}"/>
              </a:ext>
            </a:extLst>
          </p:cNvPr>
          <p:cNvCxnSpPr>
            <a:stCxn id="10" idx="2"/>
            <a:endCxn id="25" idx="0"/>
          </p:cNvCxnSpPr>
          <p:nvPr/>
        </p:nvCxnSpPr>
        <p:spPr>
          <a:xfrm>
            <a:off x="2007154" y="3390291"/>
            <a:ext cx="0" cy="60556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2A0D5F88-50BE-4BC0-8A8F-65FAE663B038}"/>
              </a:ext>
            </a:extLst>
          </p:cNvPr>
          <p:cNvCxnSpPr>
            <a:stCxn id="25" idx="2"/>
            <a:endCxn id="29" idx="0"/>
          </p:cNvCxnSpPr>
          <p:nvPr/>
        </p:nvCxnSpPr>
        <p:spPr>
          <a:xfrm>
            <a:off x="2007154" y="4571856"/>
            <a:ext cx="0" cy="60556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7C8148D9-38C9-46EC-8AF1-58438ADC9610}"/>
              </a:ext>
            </a:extLst>
          </p:cNvPr>
          <p:cNvCxnSpPr>
            <a:cxnSpLocks/>
            <a:stCxn id="8" idx="2"/>
            <a:endCxn id="6" idx="0"/>
          </p:cNvCxnSpPr>
          <p:nvPr/>
        </p:nvCxnSpPr>
        <p:spPr>
          <a:xfrm>
            <a:off x="4752632" y="3390291"/>
            <a:ext cx="2" cy="60556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63BA002A-C537-40F7-8784-48D4B8E1D616}"/>
              </a:ext>
            </a:extLst>
          </p:cNvPr>
          <p:cNvCxnSpPr>
            <a:stCxn id="6" idx="2"/>
            <a:endCxn id="7" idx="0"/>
          </p:cNvCxnSpPr>
          <p:nvPr/>
        </p:nvCxnSpPr>
        <p:spPr>
          <a:xfrm flipH="1">
            <a:off x="4752632" y="4571856"/>
            <a:ext cx="2" cy="60556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DE0541B1-2D50-4F32-BA0B-B027A6898714}"/>
              </a:ext>
            </a:extLst>
          </p:cNvPr>
          <p:cNvCxnSpPr>
            <a:cxnSpLocks/>
            <a:stCxn id="8" idx="3"/>
            <a:endCxn id="9" idx="1"/>
          </p:cNvCxnSpPr>
          <p:nvPr/>
        </p:nvCxnSpPr>
        <p:spPr>
          <a:xfrm>
            <a:off x="5922632" y="3102291"/>
            <a:ext cx="405478"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058196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7D59C-BB6D-42FE-A3A5-D019DC03E4FF}"/>
              </a:ext>
            </a:extLst>
          </p:cNvPr>
          <p:cNvSpPr>
            <a:spLocks noGrp="1"/>
          </p:cNvSpPr>
          <p:nvPr>
            <p:ph type="title"/>
          </p:nvPr>
        </p:nvSpPr>
        <p:spPr/>
        <p:txBody>
          <a:bodyPr/>
          <a:lstStyle/>
          <a:p>
            <a:r>
              <a:rPr lang="en-US" dirty="0"/>
              <a:t>Managing software components in a project</a:t>
            </a:r>
          </a:p>
        </p:txBody>
      </p:sp>
      <p:sp>
        <p:nvSpPr>
          <p:cNvPr id="3" name="Text Placeholder 2">
            <a:extLst>
              <a:ext uri="{FF2B5EF4-FFF2-40B4-BE49-F238E27FC236}">
                <a16:creationId xmlns:a16="http://schemas.microsoft.com/office/drawing/2014/main" id="{3FCC22BB-A86D-4681-922B-6B604BB6113F}"/>
              </a:ext>
            </a:extLst>
          </p:cNvPr>
          <p:cNvSpPr>
            <a:spLocks noGrp="1"/>
          </p:cNvSpPr>
          <p:nvPr>
            <p:ph type="body" sz="quarter" idx="13"/>
          </p:nvPr>
        </p:nvSpPr>
        <p:spPr/>
        <p:txBody>
          <a:bodyPr/>
          <a:lstStyle/>
          <a:p>
            <a:r>
              <a:rPr lang="en-US" dirty="0"/>
              <a:t>Pack manager creates </a:t>
            </a:r>
            <a:r>
              <a:rPr lang="en-US" dirty="0" err="1"/>
              <a:t>RTE_Components.h</a:t>
            </a:r>
            <a:r>
              <a:rPr lang="en-US" dirty="0"/>
              <a:t> header file</a:t>
            </a:r>
          </a:p>
        </p:txBody>
      </p:sp>
      <p:sp>
        <p:nvSpPr>
          <p:cNvPr id="4" name="Content Placeholder 3">
            <a:extLst>
              <a:ext uri="{FF2B5EF4-FFF2-40B4-BE49-F238E27FC236}">
                <a16:creationId xmlns:a16="http://schemas.microsoft.com/office/drawing/2014/main" id="{582F8A5D-C2FA-4986-AF3D-208CFCB73F21}"/>
              </a:ext>
            </a:extLst>
          </p:cNvPr>
          <p:cNvSpPr>
            <a:spLocks noGrp="1"/>
          </p:cNvSpPr>
          <p:nvPr>
            <p:ph idx="1"/>
          </p:nvPr>
        </p:nvSpPr>
        <p:spPr/>
        <p:txBody>
          <a:bodyPr/>
          <a:lstStyle/>
          <a:p>
            <a:pPr marL="0" indent="0">
              <a:buNone/>
            </a:pPr>
            <a:r>
              <a:rPr lang="en-US" dirty="0" err="1"/>
              <a:t>RTE_Components.h</a:t>
            </a:r>
            <a:r>
              <a:rPr lang="en-US" dirty="0"/>
              <a:t> is an inventory file that contains:</a:t>
            </a:r>
          </a:p>
          <a:p>
            <a:r>
              <a:rPr lang="en-US" dirty="0" err="1"/>
              <a:t>CMSIS_device_header</a:t>
            </a:r>
            <a:r>
              <a:rPr lang="en-US" dirty="0"/>
              <a:t> #define for generic access to the selected device’s header file</a:t>
            </a:r>
          </a:p>
          <a:p>
            <a:r>
              <a:rPr lang="en-US" dirty="0"/>
              <a:t>All defines that are generated out of components from PDSC files:</a:t>
            </a:r>
          </a:p>
          <a:p>
            <a:pPr marL="0" lvl="0" indent="0" eaLnBrk="0" hangingPunct="0">
              <a:spcBef>
                <a:spcPct val="0"/>
              </a:spcBef>
              <a:spcAft>
                <a:spcPct val="0"/>
              </a:spcAft>
              <a:buClrTx/>
              <a:buNone/>
            </a:pPr>
            <a:r>
              <a:rPr lang="en-US" sz="1200" b="1" dirty="0">
                <a:solidFill>
                  <a:srgbClr val="0000FF"/>
                </a:solidFill>
                <a:latin typeface="Courier New" panose="02070309020205020404" pitchFamily="49" charset="0"/>
                <a:ea typeface="ＭＳ Ｐゴシック" panose="020B0600070205080204" pitchFamily="34" charset="-128"/>
                <a:cs typeface="+mn-cs"/>
              </a:rPr>
              <a:t>&lt;component</a:t>
            </a:r>
            <a:r>
              <a:rPr lang="en-US" sz="1200" b="1" dirty="0">
                <a:solidFill>
                  <a:srgbClr val="000000"/>
                </a:solidFill>
                <a:latin typeface="Courier New" panose="02070309020205020404" pitchFamily="49" charset="0"/>
                <a:ea typeface="ＭＳ Ｐゴシック" panose="020B0600070205080204" pitchFamily="34" charset="-128"/>
                <a:cs typeface="+mn-cs"/>
              </a:rPr>
              <a:t> </a:t>
            </a:r>
            <a:r>
              <a:rPr lang="en-US" sz="1200" b="1" dirty="0" err="1">
                <a:solidFill>
                  <a:srgbClr val="FF0000"/>
                </a:solidFill>
                <a:latin typeface="Courier New" panose="02070309020205020404" pitchFamily="49" charset="0"/>
                <a:ea typeface="ＭＳ Ｐゴシック" panose="020B0600070205080204" pitchFamily="34" charset="-128"/>
                <a:cs typeface="+mn-cs"/>
              </a:rPr>
              <a:t>Cgroup</a:t>
            </a:r>
            <a:r>
              <a:rPr lang="en-US" sz="1200" b="1" dirty="0">
                <a:solidFill>
                  <a:srgbClr val="000000"/>
                </a:solidFill>
                <a:latin typeface="Courier New" panose="02070309020205020404" pitchFamily="49" charset="0"/>
                <a:ea typeface="ＭＳ Ｐゴシック" panose="020B0600070205080204" pitchFamily="34" charset="-128"/>
                <a:cs typeface="+mn-cs"/>
              </a:rPr>
              <a:t>=</a:t>
            </a:r>
            <a:r>
              <a:rPr lang="en-US" sz="1200" b="1" dirty="0">
                <a:solidFill>
                  <a:srgbClr val="8000FF"/>
                </a:solidFill>
                <a:latin typeface="Courier New" panose="02070309020205020404" pitchFamily="49" charset="0"/>
                <a:ea typeface="ＭＳ Ｐゴシック" panose="020B0600070205080204" pitchFamily="34" charset="-128"/>
                <a:cs typeface="+mn-cs"/>
              </a:rPr>
              <a:t>"Core"</a:t>
            </a:r>
            <a:r>
              <a:rPr lang="en-US" sz="1200" b="1" dirty="0">
                <a:solidFill>
                  <a:srgbClr val="000000"/>
                </a:solidFill>
                <a:latin typeface="Courier New" panose="02070309020205020404" pitchFamily="49" charset="0"/>
                <a:ea typeface="ＭＳ Ｐゴシック" panose="020B0600070205080204" pitchFamily="34" charset="-128"/>
                <a:cs typeface="+mn-cs"/>
              </a:rPr>
              <a:t> </a:t>
            </a:r>
            <a:r>
              <a:rPr lang="en-US" sz="1200" b="1" dirty="0" err="1">
                <a:solidFill>
                  <a:srgbClr val="FF0000"/>
                </a:solidFill>
                <a:latin typeface="Courier New" panose="02070309020205020404" pitchFamily="49" charset="0"/>
                <a:ea typeface="ＭＳ Ｐゴシック" panose="020B0600070205080204" pitchFamily="34" charset="-128"/>
                <a:cs typeface="+mn-cs"/>
              </a:rPr>
              <a:t>Cversion</a:t>
            </a:r>
            <a:r>
              <a:rPr lang="en-US" sz="1200" b="1" dirty="0">
                <a:solidFill>
                  <a:srgbClr val="000000"/>
                </a:solidFill>
                <a:latin typeface="Courier New" panose="02070309020205020404" pitchFamily="49" charset="0"/>
                <a:ea typeface="ＭＳ Ｐゴシック" panose="020B0600070205080204" pitchFamily="34" charset="-128"/>
                <a:cs typeface="+mn-cs"/>
              </a:rPr>
              <a:t>=</a:t>
            </a:r>
            <a:r>
              <a:rPr lang="en-US" sz="1200" b="1" dirty="0">
                <a:solidFill>
                  <a:srgbClr val="8000FF"/>
                </a:solidFill>
                <a:latin typeface="Courier New" panose="02070309020205020404" pitchFamily="49" charset="0"/>
                <a:ea typeface="ＭＳ Ｐゴシック" panose="020B0600070205080204" pitchFamily="34" charset="-128"/>
                <a:cs typeface="+mn-cs"/>
              </a:rPr>
              <a:t>"10.0.1"</a:t>
            </a:r>
            <a:r>
              <a:rPr lang="en-US" sz="1200" b="1" dirty="0">
                <a:solidFill>
                  <a:srgbClr val="000000"/>
                </a:solidFill>
                <a:latin typeface="Courier New" panose="02070309020205020404" pitchFamily="49" charset="0"/>
                <a:ea typeface="ＭＳ Ｐゴシック" panose="020B0600070205080204" pitchFamily="34" charset="-128"/>
                <a:cs typeface="+mn-cs"/>
              </a:rPr>
              <a:t> </a:t>
            </a:r>
            <a:r>
              <a:rPr lang="en-US" sz="1200" b="1" dirty="0">
                <a:solidFill>
                  <a:srgbClr val="FF0000"/>
                </a:solidFill>
                <a:latin typeface="Courier New" panose="02070309020205020404" pitchFamily="49" charset="0"/>
                <a:ea typeface="ＭＳ Ｐゴシック" panose="020B0600070205080204" pitchFamily="34" charset="-128"/>
                <a:cs typeface="+mn-cs"/>
              </a:rPr>
              <a:t>condition</a:t>
            </a:r>
            <a:r>
              <a:rPr lang="en-US" sz="1200" b="1" dirty="0">
                <a:solidFill>
                  <a:srgbClr val="000000"/>
                </a:solidFill>
                <a:latin typeface="Courier New" panose="02070309020205020404" pitchFamily="49" charset="0"/>
                <a:ea typeface="ＭＳ Ｐゴシック" panose="020B0600070205080204" pitchFamily="34" charset="-128"/>
                <a:cs typeface="+mn-cs"/>
              </a:rPr>
              <a:t>=</a:t>
            </a:r>
            <a:r>
              <a:rPr lang="en-US" sz="1200" b="1" dirty="0">
                <a:solidFill>
                  <a:srgbClr val="8000FF"/>
                </a:solidFill>
                <a:latin typeface="Courier New" panose="02070309020205020404" pitchFamily="49" charset="0"/>
                <a:ea typeface="ＭＳ Ｐゴシック" panose="020B0600070205080204" pitchFamily="34" charset="-128"/>
                <a:cs typeface="+mn-cs"/>
              </a:rPr>
              <a:t>"</a:t>
            </a:r>
            <a:r>
              <a:rPr lang="en-US" sz="1200" b="1" dirty="0" err="1">
                <a:solidFill>
                  <a:srgbClr val="8000FF"/>
                </a:solidFill>
                <a:latin typeface="Courier New" panose="02070309020205020404" pitchFamily="49" charset="0"/>
                <a:ea typeface="ＭＳ Ｐゴシック" panose="020B0600070205080204" pitchFamily="34" charset="-128"/>
                <a:cs typeface="+mn-cs"/>
              </a:rPr>
              <a:t>FreeRTOS</a:t>
            </a:r>
            <a:r>
              <a:rPr lang="en-US" sz="1200" b="1" dirty="0">
                <a:solidFill>
                  <a:srgbClr val="8000FF"/>
                </a:solidFill>
                <a:latin typeface="Courier New" panose="02070309020205020404" pitchFamily="49" charset="0"/>
                <a:ea typeface="ＭＳ Ｐゴシック" panose="020B0600070205080204" pitchFamily="34" charset="-128"/>
                <a:cs typeface="+mn-cs"/>
              </a:rPr>
              <a:t>"</a:t>
            </a:r>
            <a:r>
              <a:rPr lang="en-US" sz="1200" b="1" dirty="0">
                <a:solidFill>
                  <a:srgbClr val="0000FF"/>
                </a:solidFill>
                <a:latin typeface="Courier New" panose="02070309020205020404" pitchFamily="49" charset="0"/>
                <a:ea typeface="ＭＳ Ｐゴシック" panose="020B0600070205080204" pitchFamily="34" charset="-128"/>
                <a:cs typeface="+mn-cs"/>
              </a:rPr>
              <a:t>&gt;</a:t>
            </a:r>
            <a:br>
              <a:rPr lang="en-US" sz="1200" b="1" dirty="0">
                <a:solidFill>
                  <a:srgbClr val="000000"/>
                </a:solidFill>
                <a:latin typeface="Courier New" panose="02070309020205020404" pitchFamily="49" charset="0"/>
                <a:ea typeface="ＭＳ Ｐゴシック" panose="020B0600070205080204" pitchFamily="34" charset="-128"/>
                <a:cs typeface="+mn-cs"/>
              </a:rPr>
            </a:br>
            <a:r>
              <a:rPr lang="en-US" sz="1200" b="1" dirty="0">
                <a:solidFill>
                  <a:srgbClr val="000000"/>
                </a:solidFill>
                <a:latin typeface="Courier New" panose="02070309020205020404" pitchFamily="49" charset="0"/>
                <a:ea typeface="ＭＳ Ｐゴシック" panose="020B0600070205080204" pitchFamily="34" charset="-128"/>
                <a:cs typeface="+mn-cs"/>
              </a:rPr>
              <a:t>  </a:t>
            </a:r>
            <a:r>
              <a:rPr lang="en-US" sz="1200" b="1" dirty="0">
                <a:solidFill>
                  <a:srgbClr val="0000FF"/>
                </a:solidFill>
                <a:latin typeface="Courier New" panose="02070309020205020404" pitchFamily="49" charset="0"/>
                <a:ea typeface="ＭＳ Ｐゴシック" panose="020B0600070205080204" pitchFamily="34" charset="-128"/>
                <a:cs typeface="+mn-cs"/>
              </a:rPr>
              <a:t>&lt;description&gt;</a:t>
            </a:r>
            <a:r>
              <a:rPr lang="en-US" sz="1200" b="1" dirty="0">
                <a:solidFill>
                  <a:srgbClr val="000000"/>
                </a:solidFill>
                <a:latin typeface="Courier New" panose="02070309020205020404" pitchFamily="49" charset="0"/>
                <a:ea typeface="ＭＳ Ｐゴシック" panose="020B0600070205080204" pitchFamily="34" charset="-128"/>
                <a:cs typeface="+mn-cs"/>
              </a:rPr>
              <a:t>Core components API (Kernel, Tasks, Semaphores, Mutexes, Queues)</a:t>
            </a:r>
            <a:r>
              <a:rPr lang="en-US" sz="1200" b="1" dirty="0">
                <a:solidFill>
                  <a:srgbClr val="0000FF"/>
                </a:solidFill>
                <a:latin typeface="Courier New" panose="02070309020205020404" pitchFamily="49" charset="0"/>
                <a:ea typeface="ＭＳ Ｐゴシック" panose="020B0600070205080204" pitchFamily="34" charset="-128"/>
                <a:cs typeface="+mn-cs"/>
              </a:rPr>
              <a:t>&lt;/description&gt;</a:t>
            </a:r>
            <a:br>
              <a:rPr lang="en-US" sz="1200" b="1" dirty="0">
                <a:solidFill>
                  <a:srgbClr val="000000"/>
                </a:solidFill>
                <a:latin typeface="Courier New" panose="02070309020205020404" pitchFamily="49" charset="0"/>
                <a:ea typeface="ＭＳ Ｐゴシック" panose="020B0600070205080204" pitchFamily="34" charset="-128"/>
                <a:cs typeface="+mn-cs"/>
              </a:rPr>
            </a:br>
            <a:r>
              <a:rPr lang="en-US" sz="1200" b="1" dirty="0">
                <a:solidFill>
                  <a:srgbClr val="000000"/>
                </a:solidFill>
                <a:latin typeface="Courier New" panose="02070309020205020404" pitchFamily="49" charset="0"/>
                <a:ea typeface="ＭＳ Ｐゴシック" panose="020B0600070205080204" pitchFamily="34" charset="-128"/>
                <a:cs typeface="+mn-cs"/>
              </a:rPr>
              <a:t>  </a:t>
            </a:r>
            <a:r>
              <a:rPr lang="en-US" sz="1200" b="1" dirty="0">
                <a:solidFill>
                  <a:srgbClr val="0000FF"/>
                </a:solidFill>
                <a:latin typeface="Courier New" panose="02070309020205020404" pitchFamily="49" charset="0"/>
                <a:ea typeface="ＭＳ Ｐゴシック" panose="020B0600070205080204" pitchFamily="34" charset="-128"/>
                <a:cs typeface="+mn-cs"/>
              </a:rPr>
              <a:t>&lt;</a:t>
            </a:r>
            <a:r>
              <a:rPr lang="en-US" sz="1200" b="1" dirty="0" err="1">
                <a:solidFill>
                  <a:srgbClr val="0000FF"/>
                </a:solidFill>
                <a:latin typeface="Courier New" panose="02070309020205020404" pitchFamily="49" charset="0"/>
                <a:ea typeface="ＭＳ Ｐゴシック" panose="020B0600070205080204" pitchFamily="34" charset="-128"/>
                <a:cs typeface="+mn-cs"/>
              </a:rPr>
              <a:t>RTE_Components_h</a:t>
            </a:r>
            <a:r>
              <a:rPr lang="en-US" sz="1200" b="1" dirty="0">
                <a:solidFill>
                  <a:srgbClr val="0000FF"/>
                </a:solidFill>
                <a:latin typeface="Courier New" panose="02070309020205020404" pitchFamily="49" charset="0"/>
                <a:ea typeface="ＭＳ Ｐゴシック" panose="020B0600070205080204" pitchFamily="34" charset="-128"/>
                <a:cs typeface="+mn-cs"/>
              </a:rPr>
              <a:t>&gt;</a:t>
            </a:r>
            <a:r>
              <a:rPr lang="en-US" sz="1200" b="1" dirty="0">
                <a:solidFill>
                  <a:srgbClr val="000000"/>
                </a:solidFill>
                <a:latin typeface="Courier New" panose="02070309020205020404" pitchFamily="49" charset="0"/>
                <a:ea typeface="ＭＳ Ｐゴシック" panose="020B0600070205080204" pitchFamily="34" charset="-128"/>
                <a:cs typeface="+mn-cs"/>
              </a:rPr>
              <a:t> #define </a:t>
            </a:r>
            <a:r>
              <a:rPr lang="en-US" sz="1200" b="1" dirty="0" err="1">
                <a:solidFill>
                  <a:srgbClr val="000000"/>
                </a:solidFill>
                <a:latin typeface="Courier New" panose="02070309020205020404" pitchFamily="49" charset="0"/>
                <a:ea typeface="ＭＳ Ｐゴシック" panose="020B0600070205080204" pitchFamily="34" charset="-128"/>
                <a:cs typeface="+mn-cs"/>
              </a:rPr>
              <a:t>RTE_RTOS_FreeRTOS_CORE</a:t>
            </a:r>
            <a:r>
              <a:rPr lang="en-US" sz="1200" b="1" dirty="0">
                <a:solidFill>
                  <a:srgbClr val="000000"/>
                </a:solidFill>
                <a:latin typeface="Courier New" panose="02070309020205020404" pitchFamily="49" charset="0"/>
                <a:ea typeface="ＭＳ Ｐゴシック" panose="020B0600070205080204" pitchFamily="34" charset="-128"/>
                <a:cs typeface="+mn-cs"/>
              </a:rPr>
              <a:t> /* RTOS </a:t>
            </a:r>
            <a:r>
              <a:rPr lang="en-US" sz="1200" b="1" dirty="0" err="1">
                <a:solidFill>
                  <a:srgbClr val="000000"/>
                </a:solidFill>
                <a:latin typeface="Courier New" panose="02070309020205020404" pitchFamily="49" charset="0"/>
                <a:ea typeface="ＭＳ Ｐゴシック" panose="020B0600070205080204" pitchFamily="34" charset="-128"/>
                <a:cs typeface="+mn-cs"/>
              </a:rPr>
              <a:t>FreeRTOS</a:t>
            </a:r>
            <a:r>
              <a:rPr lang="en-US" sz="1200" b="1" dirty="0">
                <a:solidFill>
                  <a:srgbClr val="000000"/>
                </a:solidFill>
                <a:latin typeface="Courier New" panose="02070309020205020404" pitchFamily="49" charset="0"/>
                <a:ea typeface="ＭＳ Ｐゴシック" panose="020B0600070205080204" pitchFamily="34" charset="-128"/>
                <a:cs typeface="+mn-cs"/>
              </a:rPr>
              <a:t> Core */ </a:t>
            </a:r>
            <a:r>
              <a:rPr lang="en-US" sz="1200" b="1" dirty="0">
                <a:solidFill>
                  <a:srgbClr val="0000FF"/>
                </a:solidFill>
                <a:latin typeface="Courier New" panose="02070309020205020404" pitchFamily="49" charset="0"/>
                <a:ea typeface="ＭＳ Ｐゴシック" panose="020B0600070205080204" pitchFamily="34" charset="-128"/>
                <a:cs typeface="+mn-cs"/>
              </a:rPr>
              <a:t>&lt;/</a:t>
            </a:r>
            <a:r>
              <a:rPr lang="en-US" sz="1200" b="1" dirty="0" err="1">
                <a:solidFill>
                  <a:srgbClr val="0000FF"/>
                </a:solidFill>
                <a:latin typeface="Courier New" panose="02070309020205020404" pitchFamily="49" charset="0"/>
                <a:ea typeface="ＭＳ Ｐゴシック" panose="020B0600070205080204" pitchFamily="34" charset="-128"/>
                <a:cs typeface="+mn-cs"/>
              </a:rPr>
              <a:t>RTE_Components_h</a:t>
            </a:r>
            <a:r>
              <a:rPr lang="en-US" sz="1200" b="1" dirty="0">
                <a:solidFill>
                  <a:srgbClr val="0000FF"/>
                </a:solidFill>
                <a:latin typeface="Courier New" panose="02070309020205020404" pitchFamily="49" charset="0"/>
                <a:ea typeface="ＭＳ Ｐゴシック" panose="020B0600070205080204" pitchFamily="34" charset="-128"/>
                <a:cs typeface="+mn-cs"/>
              </a:rPr>
              <a:t>&gt;</a:t>
            </a:r>
            <a:br>
              <a:rPr lang="en-US" sz="1200" b="1" dirty="0">
                <a:solidFill>
                  <a:srgbClr val="0000FF"/>
                </a:solidFill>
                <a:latin typeface="Courier New" panose="02070309020205020404" pitchFamily="49" charset="0"/>
                <a:ea typeface="ＭＳ Ｐゴシック" panose="020B0600070205080204" pitchFamily="34" charset="-128"/>
                <a:cs typeface="+mn-cs"/>
              </a:rPr>
            </a:br>
            <a:r>
              <a:rPr lang="en-US" sz="1200" b="1" dirty="0">
                <a:solidFill>
                  <a:srgbClr val="0000FF"/>
                </a:solidFill>
                <a:latin typeface="Courier New" panose="02070309020205020404" pitchFamily="49" charset="0"/>
                <a:ea typeface="ＭＳ Ｐゴシック" panose="020B0600070205080204" pitchFamily="34" charset="-128"/>
                <a:cs typeface="+mn-cs"/>
              </a:rPr>
              <a:t>  . . .</a:t>
            </a:r>
            <a:br>
              <a:rPr lang="en-US" sz="1200" b="1" dirty="0">
                <a:solidFill>
                  <a:srgbClr val="0000FF"/>
                </a:solidFill>
                <a:latin typeface="Courier New" panose="02070309020205020404" pitchFamily="49" charset="0"/>
                <a:ea typeface="ＭＳ Ｐゴシック" panose="020B0600070205080204" pitchFamily="34" charset="-128"/>
                <a:cs typeface="+mn-cs"/>
              </a:rPr>
            </a:br>
            <a:r>
              <a:rPr lang="en-US" sz="1200" b="1" dirty="0">
                <a:solidFill>
                  <a:srgbClr val="0000FF"/>
                </a:solidFill>
                <a:latin typeface="Courier New" panose="02070309020205020404" pitchFamily="49" charset="0"/>
                <a:ea typeface="ＭＳ Ｐゴシック" panose="020B0600070205080204" pitchFamily="34" charset="-128"/>
                <a:cs typeface="+mn-cs"/>
              </a:rPr>
              <a:t>&lt;/component&gt;</a:t>
            </a:r>
            <a:endParaRPr lang="en-US" sz="1200" dirty="0">
              <a:solidFill>
                <a:prstClr val="black"/>
              </a:solidFill>
              <a:latin typeface="Calibri" panose="020F0502020204030204" pitchFamily="34" charset="0"/>
              <a:ea typeface="ＭＳ Ｐゴシック" panose="020B0600070205080204" pitchFamily="34" charset="-128"/>
              <a:cs typeface="+mn-cs"/>
            </a:endParaRPr>
          </a:p>
          <a:p>
            <a:r>
              <a:rPr lang="en-US" dirty="0"/>
              <a:t>Is added to the </a:t>
            </a:r>
            <a:r>
              <a:rPr lang="en-US" dirty="0" err="1"/>
              <a:t>RTE_Components.h</a:t>
            </a:r>
            <a:r>
              <a:rPr lang="en-US" dirty="0"/>
              <a:t> file:</a:t>
            </a:r>
          </a:p>
          <a:p>
            <a:pPr marL="0" indent="0">
              <a:buNone/>
            </a:pPr>
            <a:r>
              <a:rPr lang="en-US" sz="1200" dirty="0">
                <a:solidFill>
                  <a:srgbClr val="008000"/>
                </a:solidFill>
                <a:latin typeface="Courier New" panose="02070309020205020404" pitchFamily="49" charset="0"/>
              </a:rPr>
              <a:t>/*</a:t>
            </a:r>
            <a:br>
              <a:rPr lang="en-US" sz="1200" dirty="0">
                <a:solidFill>
                  <a:srgbClr val="008000"/>
                </a:solidFill>
                <a:latin typeface="Courier New" panose="02070309020205020404" pitchFamily="49" charset="0"/>
              </a:rPr>
            </a:br>
            <a:r>
              <a:rPr lang="en-US" sz="1200" dirty="0">
                <a:solidFill>
                  <a:srgbClr val="008000"/>
                </a:solidFill>
                <a:latin typeface="Courier New" panose="02070309020205020404" pitchFamily="49" charset="0"/>
              </a:rPr>
              <a:t> * Auto generated Run-Time-Environment Component Configuration File</a:t>
            </a:r>
            <a:br>
              <a:rPr lang="en-US" sz="1200" dirty="0">
                <a:solidFill>
                  <a:srgbClr val="008000"/>
                </a:solidFill>
                <a:latin typeface="Courier New" panose="02070309020205020404" pitchFamily="49" charset="0"/>
              </a:rPr>
            </a:br>
            <a:r>
              <a:rPr lang="en-US" sz="1200" dirty="0">
                <a:solidFill>
                  <a:srgbClr val="008000"/>
                </a:solidFill>
                <a:latin typeface="Courier New" panose="02070309020205020404" pitchFamily="49" charset="0"/>
              </a:rPr>
              <a:t> * *** Do not modify ! ***</a:t>
            </a:r>
            <a:br>
              <a:rPr lang="en-US" sz="1200" dirty="0">
                <a:solidFill>
                  <a:srgbClr val="008000"/>
                </a:solidFill>
                <a:latin typeface="Courier New" panose="02070309020205020404" pitchFamily="49" charset="0"/>
              </a:rPr>
            </a:br>
            <a:r>
              <a:rPr lang="en-US" sz="1200" dirty="0">
                <a:solidFill>
                  <a:srgbClr val="008000"/>
                </a:solidFill>
                <a:latin typeface="Courier New" panose="02070309020205020404" pitchFamily="49" charset="0"/>
              </a:rPr>
              <a:t>*/</a:t>
            </a:r>
            <a:br>
              <a:rPr lang="en-US" sz="1200" dirty="0">
                <a:solidFill>
                  <a:srgbClr val="008000"/>
                </a:solidFill>
                <a:latin typeface="Courier New" panose="02070309020205020404" pitchFamily="49" charset="0"/>
              </a:rPr>
            </a:br>
            <a:r>
              <a:rPr lang="en-US" sz="1200" dirty="0">
                <a:solidFill>
                  <a:srgbClr val="804000"/>
                </a:solidFill>
                <a:latin typeface="Courier New" panose="02070309020205020404" pitchFamily="49" charset="0"/>
              </a:rPr>
              <a:t>#</a:t>
            </a:r>
            <a:r>
              <a:rPr lang="en-US" sz="1200" dirty="0" err="1">
                <a:solidFill>
                  <a:srgbClr val="804000"/>
                </a:solidFill>
                <a:latin typeface="Courier New" panose="02070309020205020404" pitchFamily="49" charset="0"/>
              </a:rPr>
              <a:t>ifndef</a:t>
            </a:r>
            <a:r>
              <a:rPr lang="en-US" sz="1200" dirty="0">
                <a:solidFill>
                  <a:srgbClr val="804000"/>
                </a:solidFill>
                <a:latin typeface="Courier New" panose="02070309020205020404" pitchFamily="49" charset="0"/>
              </a:rPr>
              <a:t> RTE_COMPONENTS_H</a:t>
            </a:r>
            <a:br>
              <a:rPr lang="en-US" sz="1200" dirty="0">
                <a:solidFill>
                  <a:srgbClr val="804000"/>
                </a:solidFill>
                <a:latin typeface="Courier New" panose="02070309020205020404" pitchFamily="49" charset="0"/>
              </a:rPr>
            </a:br>
            <a:r>
              <a:rPr lang="en-US" sz="1200" dirty="0">
                <a:solidFill>
                  <a:srgbClr val="804000"/>
                </a:solidFill>
                <a:latin typeface="Courier New" panose="02070309020205020404" pitchFamily="49" charset="0"/>
              </a:rPr>
              <a:t>#define RTE_COMPONENTS_H</a:t>
            </a:r>
            <a:br>
              <a:rPr lang="en-US" sz="1200" dirty="0">
                <a:solidFill>
                  <a:srgbClr val="804000"/>
                </a:solidFill>
                <a:latin typeface="Courier New" panose="02070309020205020404" pitchFamily="49" charset="0"/>
              </a:rPr>
            </a:br>
            <a:r>
              <a:rPr lang="en-US" sz="1200" dirty="0">
                <a:solidFill>
                  <a:srgbClr val="008000"/>
                </a:solidFill>
                <a:latin typeface="Courier New" panose="02070309020205020404" pitchFamily="49" charset="0"/>
              </a:rPr>
              <a:t>/* Define the Device Header File: */</a:t>
            </a:r>
            <a:br>
              <a:rPr lang="en-US" sz="1200" dirty="0">
                <a:solidFill>
                  <a:srgbClr val="008000"/>
                </a:solidFill>
                <a:latin typeface="Courier New" panose="02070309020205020404" pitchFamily="49" charset="0"/>
              </a:rPr>
            </a:br>
            <a:r>
              <a:rPr lang="en-US" sz="1200" dirty="0">
                <a:solidFill>
                  <a:srgbClr val="804000"/>
                </a:solidFill>
                <a:latin typeface="Courier New" panose="02070309020205020404" pitchFamily="49" charset="0"/>
              </a:rPr>
              <a:t>#define </a:t>
            </a:r>
            <a:r>
              <a:rPr lang="en-US" sz="1200" dirty="0" err="1">
                <a:solidFill>
                  <a:srgbClr val="804000"/>
                </a:solidFill>
                <a:latin typeface="Courier New" panose="02070309020205020404" pitchFamily="49" charset="0"/>
              </a:rPr>
              <a:t>CMSIS_device_header</a:t>
            </a:r>
            <a:r>
              <a:rPr lang="en-US" sz="1200" dirty="0">
                <a:solidFill>
                  <a:srgbClr val="804000"/>
                </a:solidFill>
                <a:latin typeface="Courier New" panose="02070309020205020404" pitchFamily="49" charset="0"/>
              </a:rPr>
              <a:t> "ARMCM3.h“</a:t>
            </a:r>
            <a:br>
              <a:rPr lang="en-US" sz="1200" dirty="0">
                <a:solidFill>
                  <a:srgbClr val="804000"/>
                </a:solidFill>
                <a:latin typeface="Courier New" panose="02070309020205020404" pitchFamily="49" charset="0"/>
              </a:rPr>
            </a:br>
            <a:br>
              <a:rPr lang="en-US" sz="1200" dirty="0">
                <a:solidFill>
                  <a:srgbClr val="804000"/>
                </a:solidFill>
                <a:latin typeface="Courier New" panose="02070309020205020404" pitchFamily="49" charset="0"/>
              </a:rPr>
            </a:br>
            <a:r>
              <a:rPr lang="en-US" sz="1200" dirty="0">
                <a:solidFill>
                  <a:srgbClr val="804000"/>
                </a:solidFill>
                <a:latin typeface="Courier New" panose="02070309020205020404" pitchFamily="49" charset="0"/>
              </a:rPr>
              <a:t>#define </a:t>
            </a:r>
            <a:r>
              <a:rPr lang="en-US" sz="1200" dirty="0" err="1">
                <a:solidFill>
                  <a:srgbClr val="804000"/>
                </a:solidFill>
                <a:latin typeface="Courier New" panose="02070309020205020404" pitchFamily="49" charset="0"/>
              </a:rPr>
              <a:t>RTE_RTOS_FreeRTOS_CORE</a:t>
            </a:r>
            <a:r>
              <a:rPr lang="en-US" sz="1200" dirty="0">
                <a:solidFill>
                  <a:srgbClr val="804000"/>
                </a:solidFill>
                <a:latin typeface="Courier New" panose="02070309020205020404" pitchFamily="49" charset="0"/>
              </a:rPr>
              <a:t> </a:t>
            </a:r>
            <a:r>
              <a:rPr lang="en-US" sz="1200" dirty="0">
                <a:solidFill>
                  <a:srgbClr val="008000"/>
                </a:solidFill>
                <a:latin typeface="Courier New" panose="02070309020205020404" pitchFamily="49" charset="0"/>
              </a:rPr>
              <a:t>/* RTOS </a:t>
            </a:r>
            <a:r>
              <a:rPr lang="en-US" sz="1200" dirty="0" err="1">
                <a:solidFill>
                  <a:srgbClr val="008000"/>
                </a:solidFill>
                <a:latin typeface="Courier New" panose="02070309020205020404" pitchFamily="49" charset="0"/>
              </a:rPr>
              <a:t>FreeRTOS</a:t>
            </a:r>
            <a:r>
              <a:rPr lang="en-US" sz="1200" dirty="0">
                <a:solidFill>
                  <a:srgbClr val="008000"/>
                </a:solidFill>
                <a:latin typeface="Courier New" panose="02070309020205020404" pitchFamily="49" charset="0"/>
              </a:rPr>
              <a:t> Core */</a:t>
            </a:r>
            <a:br>
              <a:rPr lang="en-US" sz="1200" dirty="0">
                <a:solidFill>
                  <a:srgbClr val="008000"/>
                </a:solidFill>
                <a:latin typeface="Courier New" panose="02070309020205020404" pitchFamily="49" charset="0"/>
              </a:rPr>
            </a:br>
            <a:r>
              <a:rPr lang="en-US" sz="1200" dirty="0">
                <a:solidFill>
                  <a:srgbClr val="804000"/>
                </a:solidFill>
                <a:latin typeface="Courier New" panose="02070309020205020404" pitchFamily="49" charset="0"/>
              </a:rPr>
              <a:t>#endif </a:t>
            </a:r>
            <a:r>
              <a:rPr lang="en-US" sz="1200" dirty="0">
                <a:solidFill>
                  <a:srgbClr val="008000"/>
                </a:solidFill>
                <a:latin typeface="Courier New" panose="02070309020205020404" pitchFamily="49" charset="0"/>
              </a:rPr>
              <a:t>/* RTE_COMPONENTS_H */</a:t>
            </a:r>
            <a:r>
              <a:rPr lang="en-US" sz="1200" dirty="0">
                <a:solidFill>
                  <a:srgbClr val="804000"/>
                </a:solidFill>
                <a:latin typeface="Courier New" panose="02070309020205020404" pitchFamily="49" charset="0"/>
              </a:rPr>
              <a:t> </a:t>
            </a:r>
            <a:endParaRPr lang="en-US" sz="1200" dirty="0"/>
          </a:p>
        </p:txBody>
      </p:sp>
    </p:spTree>
    <p:extLst>
      <p:ext uri="{BB962C8B-B14F-4D97-AF65-F5344CB8AC3E}">
        <p14:creationId xmlns:p14="http://schemas.microsoft.com/office/powerpoint/2010/main" val="32166714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6">
            <a:extLst>
              <a:ext uri="{FF2B5EF4-FFF2-40B4-BE49-F238E27FC236}">
                <a16:creationId xmlns:a16="http://schemas.microsoft.com/office/drawing/2014/main" id="{2D999F79-03CB-B2A2-3091-A6068754E255}"/>
              </a:ext>
            </a:extLst>
          </p:cNvPr>
          <p:cNvSpPr/>
          <p:nvPr/>
        </p:nvSpPr>
        <p:spPr>
          <a:xfrm>
            <a:off x="6811926" y="1212527"/>
            <a:ext cx="2293229" cy="135117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000" kern="1200" dirty="0">
                <a:solidFill>
                  <a:schemeClr val="tx2"/>
                </a:solidFill>
                <a:latin typeface="+mn-lt"/>
                <a:ea typeface="+mn-ea"/>
                <a:cs typeface="+mn-cs"/>
              </a:rPr>
              <a:t>Default options for AC6, GCC, IAR, LLVM</a:t>
            </a:r>
          </a:p>
        </p:txBody>
      </p:sp>
      <p:sp>
        <p:nvSpPr>
          <p:cNvPr id="36" name="Rectangle 35">
            <a:extLst>
              <a:ext uri="{FF2B5EF4-FFF2-40B4-BE49-F238E27FC236}">
                <a16:creationId xmlns:a16="http://schemas.microsoft.com/office/drawing/2014/main" id="{DE695693-9F96-58BA-7A5B-F1C32D732606}"/>
              </a:ext>
            </a:extLst>
          </p:cNvPr>
          <p:cNvSpPr/>
          <p:nvPr/>
        </p:nvSpPr>
        <p:spPr>
          <a:xfrm>
            <a:off x="6811926" y="4415455"/>
            <a:ext cx="2293229" cy="7534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EC3CC268-843C-42DC-9FAB-259824F90297}"/>
              </a:ext>
            </a:extLst>
          </p:cNvPr>
          <p:cNvSpPr/>
          <p:nvPr/>
        </p:nvSpPr>
        <p:spPr>
          <a:xfrm>
            <a:off x="9273600" y="1212528"/>
            <a:ext cx="1786690" cy="3956387"/>
          </a:xfrm>
          <a:prstGeom prst="rect">
            <a:avLst/>
          </a:prstGeom>
          <a:solidFill>
            <a:schemeClr val="accent5">
              <a:lumMod val="40000"/>
              <a:lumOff val="6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Output Files</a:t>
            </a:r>
          </a:p>
        </p:txBody>
      </p:sp>
      <p:sp>
        <p:nvSpPr>
          <p:cNvPr id="26" name="Arrow: Right 25">
            <a:extLst>
              <a:ext uri="{FF2B5EF4-FFF2-40B4-BE49-F238E27FC236}">
                <a16:creationId xmlns:a16="http://schemas.microsoft.com/office/drawing/2014/main" id="{553DF65A-F969-41EF-89B5-09CAFF0CC328}"/>
              </a:ext>
            </a:extLst>
          </p:cNvPr>
          <p:cNvSpPr/>
          <p:nvPr/>
        </p:nvSpPr>
        <p:spPr>
          <a:xfrm>
            <a:off x="4078708" y="3450026"/>
            <a:ext cx="3146258"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22" name="Rectangle 21">
            <a:extLst>
              <a:ext uri="{FF2B5EF4-FFF2-40B4-BE49-F238E27FC236}">
                <a16:creationId xmlns:a16="http://schemas.microsoft.com/office/drawing/2014/main" id="{5487FEAB-7D2D-4E65-8BF8-9C55DAECCD8A}"/>
              </a:ext>
            </a:extLst>
          </p:cNvPr>
          <p:cNvSpPr/>
          <p:nvPr/>
        </p:nvSpPr>
        <p:spPr>
          <a:xfrm>
            <a:off x="4838702" y="1216862"/>
            <a:ext cx="1786690" cy="3956387"/>
          </a:xfrm>
          <a:prstGeom prst="rect">
            <a:avLst/>
          </a:prstGeom>
          <a:solidFill>
            <a:schemeClr val="accent3">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Project Files</a:t>
            </a:r>
          </a:p>
        </p:txBody>
      </p:sp>
      <p:sp>
        <p:nvSpPr>
          <p:cNvPr id="21" name="Rectangle 20">
            <a:extLst>
              <a:ext uri="{FF2B5EF4-FFF2-40B4-BE49-F238E27FC236}">
                <a16:creationId xmlns:a16="http://schemas.microsoft.com/office/drawing/2014/main" id="{0F8F6D10-7E91-4D68-8F46-4EF0F023AF1B}"/>
              </a:ext>
            </a:extLst>
          </p:cNvPr>
          <p:cNvSpPr/>
          <p:nvPr/>
        </p:nvSpPr>
        <p:spPr>
          <a:xfrm>
            <a:off x="2832217" y="1230077"/>
            <a:ext cx="1786690" cy="393883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Software Packs</a:t>
            </a:r>
          </a:p>
        </p:txBody>
      </p:sp>
      <p:sp>
        <p:nvSpPr>
          <p:cNvPr id="6" name="Flowchart: Document 5">
            <a:extLst>
              <a:ext uri="{FF2B5EF4-FFF2-40B4-BE49-F238E27FC236}">
                <a16:creationId xmlns:a16="http://schemas.microsoft.com/office/drawing/2014/main" id="{05CB531E-7400-4A1A-9853-81AF2D7E5608}"/>
              </a:ext>
            </a:extLst>
          </p:cNvPr>
          <p:cNvSpPr/>
          <p:nvPr/>
        </p:nvSpPr>
        <p:spPr>
          <a:xfrm>
            <a:off x="5045330" y="1638298"/>
            <a:ext cx="1333416" cy="884321"/>
          </a:xfrm>
          <a:prstGeom prst="flowChartDocumen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csolution.yml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Target (Device, Board) Build (Debug, Release) </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7" name="Flowchart: Multidocument 6">
            <a:extLst>
              <a:ext uri="{FF2B5EF4-FFF2-40B4-BE49-F238E27FC236}">
                <a16:creationId xmlns:a16="http://schemas.microsoft.com/office/drawing/2014/main" id="{0FCC1B91-99A1-4E45-AE23-2D8F8B8DFEBE}"/>
              </a:ext>
            </a:extLst>
          </p:cNvPr>
          <p:cNvSpPr/>
          <p:nvPr/>
        </p:nvSpPr>
        <p:spPr>
          <a:xfrm>
            <a:off x="5002732" y="2755225"/>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cproject.yml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Manages </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independent</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projects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0" name="Flowchart: Multidocument 9">
            <a:extLst>
              <a:ext uri="{FF2B5EF4-FFF2-40B4-BE49-F238E27FC236}">
                <a16:creationId xmlns:a16="http://schemas.microsoft.com/office/drawing/2014/main" id="{063DD4F5-6984-4CA0-9BAE-639DAB72225F}"/>
              </a:ext>
            </a:extLst>
          </p:cNvPr>
          <p:cNvSpPr/>
          <p:nvPr/>
        </p:nvSpPr>
        <p:spPr>
          <a:xfrm>
            <a:off x="9468194" y="3966403"/>
            <a:ext cx="1449805" cy="1010653"/>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dirty="0">
                <a:solidFill>
                  <a:schemeClr val="bg2">
                    <a:lumMod val="25000"/>
                  </a:schemeClr>
                </a:solidFill>
                <a:latin typeface="Calibri"/>
              </a:rPr>
              <a:t>Run-Time Environment (RTE)</a:t>
            </a:r>
            <a:br>
              <a:rPr lang="en-US" sz="1000" dirty="0">
                <a:solidFill>
                  <a:schemeClr val="bg2">
                    <a:lumMod val="25000"/>
                  </a:schemeClr>
                </a:solidFill>
                <a:latin typeface="Calibri"/>
              </a:rPr>
            </a:br>
            <a:r>
              <a:rPr lang="en-US" sz="1000" dirty="0">
                <a:solidFill>
                  <a:schemeClr val="bg2">
                    <a:lumMod val="25000"/>
                  </a:schemeClr>
                </a:solidFill>
                <a:latin typeface="Calibri"/>
              </a:rPr>
              <a:t>(config files*.c / *.h)</a:t>
            </a:r>
            <a:br>
              <a:rPr lang="en-US" sz="1200" dirty="0">
                <a:solidFill>
                  <a:schemeClr val="bg2">
                    <a:lumMod val="25000"/>
                  </a:schemeClr>
                </a:solidFill>
                <a:latin typeface="Calibri"/>
              </a:rPr>
            </a:br>
            <a:endParaRPr kumimoji="0" lang="en-GB" sz="12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14" name="Straight Arrow Connector 13">
            <a:extLst>
              <a:ext uri="{FF2B5EF4-FFF2-40B4-BE49-F238E27FC236}">
                <a16:creationId xmlns:a16="http://schemas.microsoft.com/office/drawing/2014/main" id="{0CA20441-F3C2-440A-892E-1359E8990DC5}"/>
              </a:ext>
            </a:extLst>
          </p:cNvPr>
          <p:cNvCxnSpPr>
            <a:cxnSpLocks/>
          </p:cNvCxnSpPr>
          <p:nvPr/>
        </p:nvCxnSpPr>
        <p:spPr>
          <a:xfrm>
            <a:off x="5693030" y="2478504"/>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700C784-4ABC-4B94-A393-C72FD280887C}"/>
              </a:ext>
            </a:extLst>
          </p:cNvPr>
          <p:cNvCxnSpPr>
            <a:cxnSpLocks/>
          </p:cNvCxnSpPr>
          <p:nvPr/>
        </p:nvCxnSpPr>
        <p:spPr>
          <a:xfrm>
            <a:off x="5713083" y="3695699"/>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Flowchart: Multidocument 17">
            <a:extLst>
              <a:ext uri="{FF2B5EF4-FFF2-40B4-BE49-F238E27FC236}">
                <a16:creationId xmlns:a16="http://schemas.microsoft.com/office/drawing/2014/main" id="{F193B99D-00C8-43D5-A8CC-0E46D2AFFC10}"/>
              </a:ext>
            </a:extLst>
          </p:cNvPr>
          <p:cNvSpPr/>
          <p:nvPr/>
        </p:nvSpPr>
        <p:spPr>
          <a:xfrm>
            <a:off x="5052863" y="3966404"/>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clayer.yml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re-usable project parts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9" name="Flowchart: Document 18">
            <a:extLst>
              <a:ext uri="{FF2B5EF4-FFF2-40B4-BE49-F238E27FC236}">
                <a16:creationId xmlns:a16="http://schemas.microsoft.com/office/drawing/2014/main" id="{D63E43D9-EAD2-43AD-B647-C5A8C4326FDF}"/>
              </a:ext>
            </a:extLst>
          </p:cNvPr>
          <p:cNvSpPr/>
          <p:nvPr/>
        </p:nvSpPr>
        <p:spPr>
          <a:xfrm>
            <a:off x="3073245" y="3966404"/>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Device Family Pack (DFP) </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Calibri"/>
                <a:ea typeface="+mn-ea"/>
                <a:cs typeface="+mn-cs"/>
              </a:rPr>
              <a:t>Defines device</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0" name="Flowchart: Document 19">
            <a:extLst>
              <a:ext uri="{FF2B5EF4-FFF2-40B4-BE49-F238E27FC236}">
                <a16:creationId xmlns:a16="http://schemas.microsoft.com/office/drawing/2014/main" id="{E8D155CF-279C-4302-9DE1-8F6B8DB4D1F4}"/>
              </a:ext>
            </a:extLst>
          </p:cNvPr>
          <p:cNvSpPr/>
          <p:nvPr/>
        </p:nvSpPr>
        <p:spPr>
          <a:xfrm>
            <a:off x="3054439" y="2752894"/>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Board Support Pack (BSP)</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Defines board</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3" name="Rectangle 22">
            <a:extLst>
              <a:ext uri="{FF2B5EF4-FFF2-40B4-BE49-F238E27FC236}">
                <a16:creationId xmlns:a16="http://schemas.microsoft.com/office/drawing/2014/main" id="{8119DA75-D395-4806-9923-A60C1658B62A}"/>
              </a:ext>
            </a:extLst>
          </p:cNvPr>
          <p:cNvSpPr/>
          <p:nvPr/>
        </p:nvSpPr>
        <p:spPr>
          <a:xfrm>
            <a:off x="7230982" y="2794305"/>
            <a:ext cx="1540042" cy="1022685"/>
          </a:xfrm>
          <a:prstGeom prst="rect">
            <a:avLst/>
          </a:prstGeom>
          <a:solidFill>
            <a:schemeClr val="accent4">
              <a:lumMod val="75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a:solidFill>
                  <a:srgbClr val="FFFFFF"/>
                </a:solidFill>
                <a:latin typeface="Calibri"/>
              </a:rPr>
              <a:t>c</a:t>
            </a:r>
            <a:r>
              <a:rPr kumimoji="0" lang="en-US" sz="1800" b="1" i="0" u="none" strike="noStrike" kern="1200" cap="none" spc="0" normalizeH="0" baseline="0" noProof="0" dirty="0">
                <a:ln>
                  <a:noFill/>
                </a:ln>
                <a:solidFill>
                  <a:srgbClr val="FFFFFF"/>
                </a:solidFill>
                <a:effectLst/>
                <a:uLnTx/>
                <a:uFillTx/>
                <a:latin typeface="Calibri"/>
                <a:ea typeface="+mn-ea"/>
                <a:cs typeface="+mn-cs"/>
              </a:rPr>
              <a:t>solution</a:t>
            </a:r>
            <a:br>
              <a:rPr kumimoji="0" lang="en-US" sz="1800" b="1"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CMSIS Project Manager</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4" name="Flowchart: Multidocument 23">
            <a:extLst>
              <a:ext uri="{FF2B5EF4-FFF2-40B4-BE49-F238E27FC236}">
                <a16:creationId xmlns:a16="http://schemas.microsoft.com/office/drawing/2014/main" id="{AC417908-17B4-4FD1-8070-B598BF19F8CD}"/>
              </a:ext>
            </a:extLst>
          </p:cNvPr>
          <p:cNvSpPr/>
          <p:nvPr/>
        </p:nvSpPr>
        <p:spPr>
          <a:xfrm>
            <a:off x="9442042" y="1689085"/>
            <a:ext cx="1449805" cy="1010653"/>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*.CPRJ</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Project Build </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for CMSIS-Build</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32" name="Arrow: Right 31">
            <a:extLst>
              <a:ext uri="{FF2B5EF4-FFF2-40B4-BE49-F238E27FC236}">
                <a16:creationId xmlns:a16="http://schemas.microsoft.com/office/drawing/2014/main" id="{8DCE06D2-5B11-472B-8D45-3B327EA1669E}"/>
              </a:ext>
            </a:extLst>
          </p:cNvPr>
          <p:cNvSpPr/>
          <p:nvPr/>
        </p:nvSpPr>
        <p:spPr>
          <a:xfrm>
            <a:off x="6625392" y="2904594"/>
            <a:ext cx="60558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cxnSp>
        <p:nvCxnSpPr>
          <p:cNvPr id="41" name="Straight Arrow Connector 40">
            <a:extLst>
              <a:ext uri="{FF2B5EF4-FFF2-40B4-BE49-F238E27FC236}">
                <a16:creationId xmlns:a16="http://schemas.microsoft.com/office/drawing/2014/main" id="{096E6527-5486-468E-A7EE-221C5DA1818D}"/>
              </a:ext>
            </a:extLst>
          </p:cNvPr>
          <p:cNvCxnSpPr>
            <a:cxnSpLocks/>
            <a:endCxn id="23" idx="0"/>
          </p:cNvCxnSpPr>
          <p:nvPr/>
        </p:nvCxnSpPr>
        <p:spPr>
          <a:xfrm flipH="1">
            <a:off x="8001003" y="2242557"/>
            <a:ext cx="2949" cy="551748"/>
          </a:xfrm>
          <a:prstGeom prst="straightConnector1">
            <a:avLst/>
          </a:prstGeom>
          <a:ln w="38100">
            <a:prstDash val="sysDot"/>
            <a:tailEnd type="triangle"/>
          </a:ln>
        </p:spPr>
        <p:style>
          <a:lnRef idx="1">
            <a:schemeClr val="accent1"/>
          </a:lnRef>
          <a:fillRef idx="0">
            <a:schemeClr val="accent1"/>
          </a:fillRef>
          <a:effectRef idx="0">
            <a:schemeClr val="accent1"/>
          </a:effectRef>
          <a:fontRef idx="minor">
            <a:schemeClr val="tx1"/>
          </a:fontRef>
        </p:style>
      </p:cxnSp>
      <p:sp>
        <p:nvSpPr>
          <p:cNvPr id="40" name="Flowchart: Document 39">
            <a:extLst>
              <a:ext uri="{FF2B5EF4-FFF2-40B4-BE49-F238E27FC236}">
                <a16:creationId xmlns:a16="http://schemas.microsoft.com/office/drawing/2014/main" id="{45A8C818-51F2-492B-AD63-90062B0A3BE8}"/>
              </a:ext>
            </a:extLst>
          </p:cNvPr>
          <p:cNvSpPr/>
          <p:nvPr/>
        </p:nvSpPr>
        <p:spPr>
          <a:xfrm>
            <a:off x="3059040" y="1648895"/>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Generic </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200" b="0" i="0" u="none" strike="noStrike" kern="1200" cap="none" spc="0" normalizeH="0" baseline="0" noProof="0" dirty="0">
                <a:ln>
                  <a:noFill/>
                </a:ln>
                <a:solidFill>
                  <a:srgbClr val="FFFFFF"/>
                </a:solidFill>
                <a:effectLst/>
                <a:uLnTx/>
                <a:uFillTx/>
                <a:latin typeface="Calibri"/>
                <a:ea typeface="+mn-ea"/>
                <a:cs typeface="+mn-cs"/>
              </a:rPr>
              <a:t>Software Packs</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with drivers,</a:t>
            </a:r>
            <a:r>
              <a:rPr kumimoji="0" lang="en-US" sz="1200" b="0" i="0" u="none" strike="noStrike" kern="1200" cap="none" spc="0" normalizeH="0" baseline="0" noProof="0" dirty="0">
                <a:ln>
                  <a:noFill/>
                </a:ln>
                <a:solidFill>
                  <a:srgbClr val="FFFFFF"/>
                </a:solidFill>
                <a:effectLst/>
                <a:uLnTx/>
                <a:uFillTx/>
                <a:latin typeface="Calibri"/>
                <a:ea typeface="+mn-ea"/>
                <a:cs typeface="+mn-cs"/>
              </a:rPr>
              <a:t> m</a:t>
            </a:r>
            <a:r>
              <a:rPr lang="en-US" sz="1100" dirty="0" err="1">
                <a:solidFill>
                  <a:srgbClr val="FFFFFF"/>
                </a:solidFill>
                <a:latin typeface="Calibri"/>
              </a:rPr>
              <a:t>iddleware</a:t>
            </a:r>
            <a:r>
              <a:rPr lang="en-US" sz="1100" dirty="0">
                <a:solidFill>
                  <a:srgbClr val="FFFFFF"/>
                </a:solidFill>
                <a:latin typeface="Calibri"/>
              </a:rPr>
              <a:t>, etc.</a:t>
            </a:r>
          </a:p>
        </p:txBody>
      </p:sp>
      <p:sp>
        <p:nvSpPr>
          <p:cNvPr id="31" name="Arrow: Right 30">
            <a:extLst>
              <a:ext uri="{FF2B5EF4-FFF2-40B4-BE49-F238E27FC236}">
                <a16:creationId xmlns:a16="http://schemas.microsoft.com/office/drawing/2014/main" id="{1F9E4950-7682-4A97-95D2-18A9AEA2F368}"/>
              </a:ext>
            </a:extLst>
          </p:cNvPr>
          <p:cNvSpPr/>
          <p:nvPr/>
        </p:nvSpPr>
        <p:spPr>
          <a:xfrm>
            <a:off x="8764993" y="3215394"/>
            <a:ext cx="50860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38" name="Flowchart: Document 37">
            <a:extLst>
              <a:ext uri="{FF2B5EF4-FFF2-40B4-BE49-F238E27FC236}">
                <a16:creationId xmlns:a16="http://schemas.microsoft.com/office/drawing/2014/main" id="{973775FC-78A5-4325-B535-441862918E54}"/>
              </a:ext>
            </a:extLst>
          </p:cNvPr>
          <p:cNvSpPr/>
          <p:nvPr/>
        </p:nvSpPr>
        <p:spPr>
          <a:xfrm>
            <a:off x="7332472" y="1541480"/>
            <a:ext cx="1350233" cy="80474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a:ln>
                  <a:noFill/>
                </a:ln>
                <a:solidFill>
                  <a:srgbClr val="FFFFFF"/>
                </a:solidFill>
                <a:effectLst/>
                <a:uLnTx/>
                <a:uFillTx/>
                <a:latin typeface="Calibri"/>
                <a:ea typeface="+mn-ea"/>
                <a:cs typeface="+mn-cs"/>
              </a:rPr>
              <a:t>cdefault</a:t>
            </a:r>
            <a:r>
              <a:rPr kumimoji="0" lang="en-US" sz="1200" b="0" i="0" u="none" strike="noStrike" kern="1200" cap="none" spc="0" normalizeH="0" baseline="0" noProof="0" dirty="0" err="1">
                <a:ln>
                  <a:noFill/>
                </a:ln>
                <a:solidFill>
                  <a:srgbClr val="FFFFFF"/>
                </a:solidFill>
                <a:effectLst/>
                <a:uLnTx/>
                <a:uFillTx/>
                <a:latin typeface="Calibri"/>
                <a:ea typeface="+mn-ea"/>
                <a:cs typeface="+mn-cs"/>
              </a:rPr>
              <a:t>.yml</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Global Toolchain Settings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8" name="Rectangle 7">
            <a:extLst>
              <a:ext uri="{FF2B5EF4-FFF2-40B4-BE49-F238E27FC236}">
                <a16:creationId xmlns:a16="http://schemas.microsoft.com/office/drawing/2014/main" id="{132D24B4-9144-7276-CA05-5F9E950F9163}"/>
              </a:ext>
            </a:extLst>
          </p:cNvPr>
          <p:cNvSpPr/>
          <p:nvPr/>
        </p:nvSpPr>
        <p:spPr>
          <a:xfrm>
            <a:off x="9273598" y="1638297"/>
            <a:ext cx="1786691" cy="1136217"/>
          </a:xfrm>
          <a:prstGeom prst="rect">
            <a:avLst/>
          </a:prstGeom>
          <a:solidFill>
            <a:schemeClr val="bg1">
              <a:lumMod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r"/>
            <a:r>
              <a:rPr lang="en-US" dirty="0"/>
              <a:t>                       </a:t>
            </a:r>
            <a:r>
              <a:rPr lang="en-US" sz="1200" dirty="0"/>
              <a:t>legacy</a:t>
            </a:r>
          </a:p>
        </p:txBody>
      </p:sp>
      <p:sp>
        <p:nvSpPr>
          <p:cNvPr id="11" name="Flowchart: Document 10">
            <a:extLst>
              <a:ext uri="{FF2B5EF4-FFF2-40B4-BE49-F238E27FC236}">
                <a16:creationId xmlns:a16="http://schemas.microsoft.com/office/drawing/2014/main" id="{057A4819-CEB0-A8FD-8A56-C9A078D7B8A2}"/>
              </a:ext>
            </a:extLst>
          </p:cNvPr>
          <p:cNvSpPr/>
          <p:nvPr/>
        </p:nvSpPr>
        <p:spPr>
          <a:xfrm>
            <a:off x="9516415" y="2878536"/>
            <a:ext cx="1333416" cy="884321"/>
          </a:xfrm>
          <a:prstGeom prst="flowChart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cbuild-idx.yml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cbuild.yml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Build information</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34" name="TextBox 33">
            <a:extLst>
              <a:ext uri="{FF2B5EF4-FFF2-40B4-BE49-F238E27FC236}">
                <a16:creationId xmlns:a16="http://schemas.microsoft.com/office/drawing/2014/main" id="{D8C95C4F-468A-6AB9-3B12-1CD9F328CDC3}"/>
              </a:ext>
            </a:extLst>
          </p:cNvPr>
          <p:cNvSpPr txBox="1"/>
          <p:nvPr/>
        </p:nvSpPr>
        <p:spPr>
          <a:xfrm>
            <a:off x="6963997" y="4513074"/>
            <a:ext cx="2010428" cy="484748"/>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000" b="1" kern="1200" dirty="0">
                <a:solidFill>
                  <a:schemeClr val="tx2"/>
                </a:solidFill>
                <a:latin typeface="+mn-lt"/>
                <a:ea typeface="+mn-ea"/>
                <a:cs typeface="+mn-cs"/>
              </a:rPr>
              <a:t>Note:</a:t>
            </a:r>
            <a:br>
              <a:rPr lang="en-US" sz="1000" b="1" kern="1200" dirty="0">
                <a:solidFill>
                  <a:schemeClr val="tx2"/>
                </a:solidFill>
                <a:latin typeface="+mn-lt"/>
                <a:ea typeface="+mn-ea"/>
                <a:cs typeface="+mn-cs"/>
              </a:rPr>
            </a:br>
            <a:br>
              <a:rPr lang="en-US" sz="500" b="1" kern="1200" dirty="0">
                <a:solidFill>
                  <a:schemeClr val="tx2"/>
                </a:solidFill>
                <a:latin typeface="+mn-lt"/>
                <a:ea typeface="+mn-ea"/>
                <a:cs typeface="+mn-cs"/>
              </a:rPr>
            </a:br>
            <a:r>
              <a:rPr lang="en-US" sz="1000" kern="1200" dirty="0">
                <a:solidFill>
                  <a:schemeClr val="tx2"/>
                </a:solidFill>
                <a:latin typeface="+mn-lt"/>
                <a:ea typeface="+mn-ea"/>
                <a:cs typeface="+mn-cs"/>
              </a:rPr>
              <a:t>Optionally memory information for Linker Scatter Files is generated.</a:t>
            </a:r>
          </a:p>
        </p:txBody>
      </p:sp>
    </p:spTree>
    <p:extLst>
      <p:ext uri="{BB962C8B-B14F-4D97-AF65-F5344CB8AC3E}">
        <p14:creationId xmlns:p14="http://schemas.microsoft.com/office/powerpoint/2010/main" val="24698139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6">
            <a:extLst>
              <a:ext uri="{FF2B5EF4-FFF2-40B4-BE49-F238E27FC236}">
                <a16:creationId xmlns:a16="http://schemas.microsoft.com/office/drawing/2014/main" id="{2D999F79-03CB-B2A2-3091-A6068754E255}"/>
              </a:ext>
            </a:extLst>
          </p:cNvPr>
          <p:cNvSpPr/>
          <p:nvPr/>
        </p:nvSpPr>
        <p:spPr>
          <a:xfrm>
            <a:off x="6811926" y="1212527"/>
            <a:ext cx="2293229" cy="135117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000" kern="1200" dirty="0">
                <a:solidFill>
                  <a:schemeClr val="tx2"/>
                </a:solidFill>
                <a:latin typeface="+mn-lt"/>
                <a:ea typeface="+mn-ea"/>
                <a:cs typeface="+mn-cs"/>
              </a:rPr>
              <a:t>Default compiler options for AC6, GCC, IAR</a:t>
            </a:r>
          </a:p>
        </p:txBody>
      </p:sp>
      <p:sp>
        <p:nvSpPr>
          <p:cNvPr id="36" name="Rectangle 35">
            <a:extLst>
              <a:ext uri="{FF2B5EF4-FFF2-40B4-BE49-F238E27FC236}">
                <a16:creationId xmlns:a16="http://schemas.microsoft.com/office/drawing/2014/main" id="{DE695693-9F96-58BA-7A5B-F1C32D732606}"/>
              </a:ext>
            </a:extLst>
          </p:cNvPr>
          <p:cNvSpPr/>
          <p:nvPr/>
        </p:nvSpPr>
        <p:spPr>
          <a:xfrm>
            <a:off x="6811926" y="5190127"/>
            <a:ext cx="4248363" cy="26479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EC3CC268-843C-42DC-9FAB-259824F90297}"/>
              </a:ext>
            </a:extLst>
          </p:cNvPr>
          <p:cNvSpPr/>
          <p:nvPr/>
        </p:nvSpPr>
        <p:spPr>
          <a:xfrm>
            <a:off x="9273600" y="1212529"/>
            <a:ext cx="1786690" cy="2753876"/>
          </a:xfrm>
          <a:prstGeom prst="rect">
            <a:avLst/>
          </a:prstGeom>
          <a:solidFill>
            <a:schemeClr val="accent5">
              <a:lumMod val="40000"/>
              <a:lumOff val="6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Output Files</a:t>
            </a:r>
          </a:p>
        </p:txBody>
      </p:sp>
      <p:sp>
        <p:nvSpPr>
          <p:cNvPr id="26" name="Arrow: Right 25">
            <a:extLst>
              <a:ext uri="{FF2B5EF4-FFF2-40B4-BE49-F238E27FC236}">
                <a16:creationId xmlns:a16="http://schemas.microsoft.com/office/drawing/2014/main" id="{553DF65A-F969-41EF-89B5-09CAFF0CC328}"/>
              </a:ext>
            </a:extLst>
          </p:cNvPr>
          <p:cNvSpPr/>
          <p:nvPr/>
        </p:nvSpPr>
        <p:spPr>
          <a:xfrm>
            <a:off x="4078708" y="3450026"/>
            <a:ext cx="3146258"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22" name="Rectangle 21">
            <a:extLst>
              <a:ext uri="{FF2B5EF4-FFF2-40B4-BE49-F238E27FC236}">
                <a16:creationId xmlns:a16="http://schemas.microsoft.com/office/drawing/2014/main" id="{5487FEAB-7D2D-4E65-8BF8-9C55DAECCD8A}"/>
              </a:ext>
            </a:extLst>
          </p:cNvPr>
          <p:cNvSpPr/>
          <p:nvPr/>
        </p:nvSpPr>
        <p:spPr>
          <a:xfrm>
            <a:off x="4838702" y="1216862"/>
            <a:ext cx="1786690" cy="3956387"/>
          </a:xfrm>
          <a:prstGeom prst="rect">
            <a:avLst/>
          </a:prstGeom>
          <a:solidFill>
            <a:schemeClr val="accent3">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User Input Files</a:t>
            </a:r>
          </a:p>
        </p:txBody>
      </p:sp>
      <p:sp>
        <p:nvSpPr>
          <p:cNvPr id="21" name="Rectangle 20">
            <a:extLst>
              <a:ext uri="{FF2B5EF4-FFF2-40B4-BE49-F238E27FC236}">
                <a16:creationId xmlns:a16="http://schemas.microsoft.com/office/drawing/2014/main" id="{0F8F6D10-7E91-4D68-8F46-4EF0F023AF1B}"/>
              </a:ext>
            </a:extLst>
          </p:cNvPr>
          <p:cNvSpPr/>
          <p:nvPr/>
        </p:nvSpPr>
        <p:spPr>
          <a:xfrm>
            <a:off x="2832217" y="1230077"/>
            <a:ext cx="1786690" cy="393883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Software Packs</a:t>
            </a:r>
          </a:p>
        </p:txBody>
      </p:sp>
      <p:sp>
        <p:nvSpPr>
          <p:cNvPr id="6" name="Flowchart: Document 5">
            <a:extLst>
              <a:ext uri="{FF2B5EF4-FFF2-40B4-BE49-F238E27FC236}">
                <a16:creationId xmlns:a16="http://schemas.microsoft.com/office/drawing/2014/main" id="{05CB531E-7400-4A1A-9853-81AF2D7E5608}"/>
              </a:ext>
            </a:extLst>
          </p:cNvPr>
          <p:cNvSpPr/>
          <p:nvPr/>
        </p:nvSpPr>
        <p:spPr>
          <a:xfrm>
            <a:off x="5045330" y="1638298"/>
            <a:ext cx="1333416" cy="884321"/>
          </a:xfrm>
          <a:prstGeom prst="flowChartDocumen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csolution.yml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Target (Device, Board) Build (Debug, Release) </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7" name="Flowchart: Multidocument 6">
            <a:extLst>
              <a:ext uri="{FF2B5EF4-FFF2-40B4-BE49-F238E27FC236}">
                <a16:creationId xmlns:a16="http://schemas.microsoft.com/office/drawing/2014/main" id="{0FCC1B91-99A1-4E45-AE23-2D8F8B8DFEBE}"/>
              </a:ext>
            </a:extLst>
          </p:cNvPr>
          <p:cNvSpPr/>
          <p:nvPr/>
        </p:nvSpPr>
        <p:spPr>
          <a:xfrm>
            <a:off x="5002732" y="2755225"/>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cproject.yml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Manages </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independent</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projects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0" name="Flowchart: Multidocument 9">
            <a:extLst>
              <a:ext uri="{FF2B5EF4-FFF2-40B4-BE49-F238E27FC236}">
                <a16:creationId xmlns:a16="http://schemas.microsoft.com/office/drawing/2014/main" id="{063DD4F5-6984-4CA0-9BAE-639DAB72225F}"/>
              </a:ext>
            </a:extLst>
          </p:cNvPr>
          <p:cNvSpPr/>
          <p:nvPr/>
        </p:nvSpPr>
        <p:spPr>
          <a:xfrm>
            <a:off x="9452726" y="2767245"/>
            <a:ext cx="1449805" cy="1010653"/>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dirty="0">
                <a:solidFill>
                  <a:schemeClr val="bg2">
                    <a:lumMod val="25000"/>
                  </a:schemeClr>
                </a:solidFill>
                <a:latin typeface="Calibri"/>
              </a:rPr>
              <a:t>Run-Time Environment (RTE)</a:t>
            </a:r>
            <a:br>
              <a:rPr lang="en-US" sz="1000" dirty="0">
                <a:solidFill>
                  <a:schemeClr val="bg2">
                    <a:lumMod val="25000"/>
                  </a:schemeClr>
                </a:solidFill>
                <a:latin typeface="Calibri"/>
              </a:rPr>
            </a:br>
            <a:r>
              <a:rPr lang="en-US" sz="1000" dirty="0">
                <a:solidFill>
                  <a:schemeClr val="bg2">
                    <a:lumMod val="25000"/>
                  </a:schemeClr>
                </a:solidFill>
                <a:latin typeface="Calibri"/>
              </a:rPr>
              <a:t>(config files*.c / *.h)</a:t>
            </a:r>
            <a:br>
              <a:rPr lang="en-US" sz="1200" dirty="0">
                <a:solidFill>
                  <a:schemeClr val="bg2">
                    <a:lumMod val="25000"/>
                  </a:schemeClr>
                </a:solidFill>
                <a:latin typeface="Calibri"/>
              </a:rPr>
            </a:br>
            <a:endParaRPr kumimoji="0" lang="en-GB" sz="12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14" name="Straight Arrow Connector 13">
            <a:extLst>
              <a:ext uri="{FF2B5EF4-FFF2-40B4-BE49-F238E27FC236}">
                <a16:creationId xmlns:a16="http://schemas.microsoft.com/office/drawing/2014/main" id="{0CA20441-F3C2-440A-892E-1359E8990DC5}"/>
              </a:ext>
            </a:extLst>
          </p:cNvPr>
          <p:cNvCxnSpPr>
            <a:cxnSpLocks/>
          </p:cNvCxnSpPr>
          <p:nvPr/>
        </p:nvCxnSpPr>
        <p:spPr>
          <a:xfrm>
            <a:off x="5693030" y="2478504"/>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700C784-4ABC-4B94-A393-C72FD280887C}"/>
              </a:ext>
            </a:extLst>
          </p:cNvPr>
          <p:cNvCxnSpPr>
            <a:cxnSpLocks/>
          </p:cNvCxnSpPr>
          <p:nvPr/>
        </p:nvCxnSpPr>
        <p:spPr>
          <a:xfrm>
            <a:off x="5713083" y="3695699"/>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Flowchart: Multidocument 17">
            <a:extLst>
              <a:ext uri="{FF2B5EF4-FFF2-40B4-BE49-F238E27FC236}">
                <a16:creationId xmlns:a16="http://schemas.microsoft.com/office/drawing/2014/main" id="{F193B99D-00C8-43D5-A8CC-0E46D2AFFC10}"/>
              </a:ext>
            </a:extLst>
          </p:cNvPr>
          <p:cNvSpPr/>
          <p:nvPr/>
        </p:nvSpPr>
        <p:spPr>
          <a:xfrm>
            <a:off x="5052863" y="3966404"/>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clayer.yml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re-usable project parts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9" name="Flowchart: Document 18">
            <a:extLst>
              <a:ext uri="{FF2B5EF4-FFF2-40B4-BE49-F238E27FC236}">
                <a16:creationId xmlns:a16="http://schemas.microsoft.com/office/drawing/2014/main" id="{D63E43D9-EAD2-43AD-B647-C5A8C4326FDF}"/>
              </a:ext>
            </a:extLst>
          </p:cNvPr>
          <p:cNvSpPr/>
          <p:nvPr/>
        </p:nvSpPr>
        <p:spPr>
          <a:xfrm>
            <a:off x="3073245" y="3966404"/>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Device Family Pack (DFP) </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Calibri"/>
                <a:ea typeface="+mn-ea"/>
                <a:cs typeface="+mn-cs"/>
              </a:rPr>
              <a:t>Defines device</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0" name="Flowchart: Document 19">
            <a:extLst>
              <a:ext uri="{FF2B5EF4-FFF2-40B4-BE49-F238E27FC236}">
                <a16:creationId xmlns:a16="http://schemas.microsoft.com/office/drawing/2014/main" id="{E8D155CF-279C-4302-9DE1-8F6B8DB4D1F4}"/>
              </a:ext>
            </a:extLst>
          </p:cNvPr>
          <p:cNvSpPr/>
          <p:nvPr/>
        </p:nvSpPr>
        <p:spPr>
          <a:xfrm>
            <a:off x="3054439" y="2752894"/>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Board Support Pack (BSP)</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Defines board</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3" name="Rectangle 22">
            <a:extLst>
              <a:ext uri="{FF2B5EF4-FFF2-40B4-BE49-F238E27FC236}">
                <a16:creationId xmlns:a16="http://schemas.microsoft.com/office/drawing/2014/main" id="{8119DA75-D395-4806-9923-A60C1658B62A}"/>
              </a:ext>
            </a:extLst>
          </p:cNvPr>
          <p:cNvSpPr/>
          <p:nvPr/>
        </p:nvSpPr>
        <p:spPr>
          <a:xfrm>
            <a:off x="7230982" y="2794305"/>
            <a:ext cx="1540042" cy="1022685"/>
          </a:xfrm>
          <a:prstGeom prst="rect">
            <a:avLst/>
          </a:prstGeom>
          <a:solidFill>
            <a:schemeClr val="accent4">
              <a:lumMod val="75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err="1">
                <a:solidFill>
                  <a:srgbClr val="FFFFFF"/>
                </a:solidFill>
                <a:latin typeface="Calibri"/>
              </a:rPr>
              <a:t>cbuild</a:t>
            </a:r>
            <a:br>
              <a:rPr kumimoji="0" lang="en-US" sz="1800" b="1"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CMSIS Project Manager</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32" name="Arrow: Right 31">
            <a:extLst>
              <a:ext uri="{FF2B5EF4-FFF2-40B4-BE49-F238E27FC236}">
                <a16:creationId xmlns:a16="http://schemas.microsoft.com/office/drawing/2014/main" id="{8DCE06D2-5B11-472B-8D45-3B327EA1669E}"/>
              </a:ext>
            </a:extLst>
          </p:cNvPr>
          <p:cNvSpPr/>
          <p:nvPr/>
        </p:nvSpPr>
        <p:spPr>
          <a:xfrm>
            <a:off x="6625392" y="2904594"/>
            <a:ext cx="60558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cxnSp>
        <p:nvCxnSpPr>
          <p:cNvPr id="41" name="Straight Arrow Connector 40">
            <a:extLst>
              <a:ext uri="{FF2B5EF4-FFF2-40B4-BE49-F238E27FC236}">
                <a16:creationId xmlns:a16="http://schemas.microsoft.com/office/drawing/2014/main" id="{096E6527-5486-468E-A7EE-221C5DA1818D}"/>
              </a:ext>
            </a:extLst>
          </p:cNvPr>
          <p:cNvCxnSpPr>
            <a:cxnSpLocks/>
            <a:endCxn id="23" idx="0"/>
          </p:cNvCxnSpPr>
          <p:nvPr/>
        </p:nvCxnSpPr>
        <p:spPr>
          <a:xfrm flipH="1">
            <a:off x="8001003" y="2242557"/>
            <a:ext cx="2949" cy="551748"/>
          </a:xfrm>
          <a:prstGeom prst="straightConnector1">
            <a:avLst/>
          </a:prstGeom>
          <a:ln w="38100">
            <a:prstDash val="sysDot"/>
            <a:tailEnd type="triangle"/>
          </a:ln>
        </p:spPr>
        <p:style>
          <a:lnRef idx="1">
            <a:schemeClr val="accent1"/>
          </a:lnRef>
          <a:fillRef idx="0">
            <a:schemeClr val="accent1"/>
          </a:fillRef>
          <a:effectRef idx="0">
            <a:schemeClr val="accent1"/>
          </a:effectRef>
          <a:fontRef idx="minor">
            <a:schemeClr val="tx1"/>
          </a:fontRef>
        </p:style>
      </p:cxnSp>
      <p:sp>
        <p:nvSpPr>
          <p:cNvPr id="40" name="Flowchart: Document 39">
            <a:extLst>
              <a:ext uri="{FF2B5EF4-FFF2-40B4-BE49-F238E27FC236}">
                <a16:creationId xmlns:a16="http://schemas.microsoft.com/office/drawing/2014/main" id="{45A8C818-51F2-492B-AD63-90062B0A3BE8}"/>
              </a:ext>
            </a:extLst>
          </p:cNvPr>
          <p:cNvSpPr/>
          <p:nvPr/>
        </p:nvSpPr>
        <p:spPr>
          <a:xfrm>
            <a:off x="3059040" y="1648895"/>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Generic </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200" b="0" i="0" u="none" strike="noStrike" kern="1200" cap="none" spc="0" normalizeH="0" baseline="0" noProof="0" dirty="0">
                <a:ln>
                  <a:noFill/>
                </a:ln>
                <a:solidFill>
                  <a:srgbClr val="FFFFFF"/>
                </a:solidFill>
                <a:effectLst/>
                <a:uLnTx/>
                <a:uFillTx/>
                <a:latin typeface="Calibri"/>
                <a:ea typeface="+mn-ea"/>
                <a:cs typeface="+mn-cs"/>
              </a:rPr>
              <a:t>Software Packs</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with drivers,</a:t>
            </a:r>
            <a:r>
              <a:rPr kumimoji="0" lang="en-US" sz="1200" b="0" i="0" u="none" strike="noStrike" kern="1200" cap="none" spc="0" normalizeH="0" baseline="0" noProof="0" dirty="0">
                <a:ln>
                  <a:noFill/>
                </a:ln>
                <a:solidFill>
                  <a:srgbClr val="FFFFFF"/>
                </a:solidFill>
                <a:effectLst/>
                <a:uLnTx/>
                <a:uFillTx/>
                <a:latin typeface="Calibri"/>
                <a:ea typeface="+mn-ea"/>
                <a:cs typeface="+mn-cs"/>
              </a:rPr>
              <a:t> m</a:t>
            </a:r>
            <a:r>
              <a:rPr lang="en-US" sz="1100" dirty="0" err="1">
                <a:solidFill>
                  <a:srgbClr val="FFFFFF"/>
                </a:solidFill>
                <a:latin typeface="Calibri"/>
              </a:rPr>
              <a:t>iddleware</a:t>
            </a:r>
            <a:r>
              <a:rPr lang="en-US" sz="1100" dirty="0">
                <a:solidFill>
                  <a:srgbClr val="FFFFFF"/>
                </a:solidFill>
                <a:latin typeface="Calibri"/>
              </a:rPr>
              <a:t>, etc.</a:t>
            </a:r>
          </a:p>
        </p:txBody>
      </p:sp>
      <p:sp>
        <p:nvSpPr>
          <p:cNvPr id="31" name="Arrow: Right 30">
            <a:extLst>
              <a:ext uri="{FF2B5EF4-FFF2-40B4-BE49-F238E27FC236}">
                <a16:creationId xmlns:a16="http://schemas.microsoft.com/office/drawing/2014/main" id="{1F9E4950-7682-4A97-95D2-18A9AEA2F368}"/>
              </a:ext>
            </a:extLst>
          </p:cNvPr>
          <p:cNvSpPr/>
          <p:nvPr/>
        </p:nvSpPr>
        <p:spPr>
          <a:xfrm>
            <a:off x="8764993" y="3215394"/>
            <a:ext cx="50860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38" name="Flowchart: Document 37">
            <a:extLst>
              <a:ext uri="{FF2B5EF4-FFF2-40B4-BE49-F238E27FC236}">
                <a16:creationId xmlns:a16="http://schemas.microsoft.com/office/drawing/2014/main" id="{973775FC-78A5-4325-B535-441862918E54}"/>
              </a:ext>
            </a:extLst>
          </p:cNvPr>
          <p:cNvSpPr/>
          <p:nvPr/>
        </p:nvSpPr>
        <p:spPr>
          <a:xfrm>
            <a:off x="7332472" y="1541480"/>
            <a:ext cx="1350233" cy="80474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a:ln>
                  <a:noFill/>
                </a:ln>
                <a:solidFill>
                  <a:srgbClr val="FFFFFF"/>
                </a:solidFill>
                <a:effectLst/>
                <a:uLnTx/>
                <a:uFillTx/>
                <a:latin typeface="Calibri"/>
                <a:ea typeface="+mn-ea"/>
                <a:cs typeface="+mn-cs"/>
              </a:rPr>
              <a:t>cdefault</a:t>
            </a:r>
            <a:r>
              <a:rPr kumimoji="0" lang="en-US" sz="1200" b="0" i="0" u="none" strike="noStrike" kern="1200" cap="none" spc="0" normalizeH="0" baseline="0" noProof="0" dirty="0" err="1">
                <a:ln>
                  <a:noFill/>
                </a:ln>
                <a:solidFill>
                  <a:srgbClr val="FFFFFF"/>
                </a:solidFill>
                <a:effectLst/>
                <a:uLnTx/>
                <a:uFillTx/>
                <a:latin typeface="Calibri"/>
                <a:ea typeface="+mn-ea"/>
                <a:cs typeface="+mn-cs"/>
              </a:rPr>
              <a:t>.yml</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Global Toolchain Settings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11" name="Flowchart: Document 10">
            <a:extLst>
              <a:ext uri="{FF2B5EF4-FFF2-40B4-BE49-F238E27FC236}">
                <a16:creationId xmlns:a16="http://schemas.microsoft.com/office/drawing/2014/main" id="{057A4819-CEB0-A8FD-8A56-C9A078D7B8A2}"/>
              </a:ext>
            </a:extLst>
          </p:cNvPr>
          <p:cNvSpPr/>
          <p:nvPr/>
        </p:nvSpPr>
        <p:spPr>
          <a:xfrm>
            <a:off x="9405404" y="1943850"/>
            <a:ext cx="1333416" cy="884321"/>
          </a:xfrm>
          <a:prstGeom prst="flowChart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cbuild-idx.yml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cbuild.yml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Build information</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34" name="TextBox 33">
            <a:extLst>
              <a:ext uri="{FF2B5EF4-FFF2-40B4-BE49-F238E27FC236}">
                <a16:creationId xmlns:a16="http://schemas.microsoft.com/office/drawing/2014/main" id="{D8C95C4F-468A-6AB9-3B12-1CD9F328CDC3}"/>
              </a:ext>
            </a:extLst>
          </p:cNvPr>
          <p:cNvSpPr txBox="1"/>
          <p:nvPr/>
        </p:nvSpPr>
        <p:spPr>
          <a:xfrm>
            <a:off x="7004027" y="5253100"/>
            <a:ext cx="4326736" cy="13849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000" b="1" kern="1200" dirty="0">
                <a:solidFill>
                  <a:schemeClr val="tx2"/>
                </a:solidFill>
                <a:latin typeface="+mn-lt"/>
                <a:ea typeface="+mn-ea"/>
                <a:cs typeface="+mn-cs"/>
              </a:rPr>
              <a:t>Note: </a:t>
            </a:r>
            <a:r>
              <a:rPr lang="en-US" sz="1000" kern="1200" dirty="0">
                <a:solidFill>
                  <a:schemeClr val="tx2"/>
                </a:solidFill>
                <a:latin typeface="+mn-lt"/>
                <a:ea typeface="+mn-ea"/>
                <a:cs typeface="+mn-cs"/>
              </a:rPr>
              <a:t>Optionally memory information for Linker Scatter Files is generated.</a:t>
            </a:r>
          </a:p>
        </p:txBody>
      </p:sp>
      <p:sp>
        <p:nvSpPr>
          <p:cNvPr id="2" name="Rectangle 1">
            <a:extLst>
              <a:ext uri="{FF2B5EF4-FFF2-40B4-BE49-F238E27FC236}">
                <a16:creationId xmlns:a16="http://schemas.microsoft.com/office/drawing/2014/main" id="{1E91A674-185E-2847-973A-2D95E43394EE}"/>
              </a:ext>
            </a:extLst>
          </p:cNvPr>
          <p:cNvSpPr/>
          <p:nvPr/>
        </p:nvSpPr>
        <p:spPr>
          <a:xfrm>
            <a:off x="6811926" y="4054939"/>
            <a:ext cx="4248363" cy="1101035"/>
          </a:xfrm>
          <a:prstGeom prst="rect">
            <a:avLst/>
          </a:prstGeom>
          <a:solidFill>
            <a:schemeClr val="accent5">
              <a:lumMod val="40000"/>
              <a:lumOff val="6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endPar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endParaRPr>
          </a:p>
        </p:txBody>
      </p:sp>
      <p:sp>
        <p:nvSpPr>
          <p:cNvPr id="3" name="Flowchart: Document 2">
            <a:extLst>
              <a:ext uri="{FF2B5EF4-FFF2-40B4-BE49-F238E27FC236}">
                <a16:creationId xmlns:a16="http://schemas.microsoft.com/office/drawing/2014/main" id="{07D698BC-BFC9-5FCC-B38A-13EA7D31BFA9}"/>
              </a:ext>
            </a:extLst>
          </p:cNvPr>
          <p:cNvSpPr/>
          <p:nvPr/>
        </p:nvSpPr>
        <p:spPr>
          <a:xfrm>
            <a:off x="7112370" y="4167592"/>
            <a:ext cx="1333416" cy="884321"/>
          </a:xfrm>
          <a:prstGeom prst="flowChart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cbuild-idx.yml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cbuild.yml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Build information</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Tree>
    <p:extLst>
      <p:ext uri="{BB962C8B-B14F-4D97-AF65-F5344CB8AC3E}">
        <p14:creationId xmlns:p14="http://schemas.microsoft.com/office/powerpoint/2010/main" val="4934896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EC3CC268-843C-42DC-9FAB-259824F90297}"/>
              </a:ext>
            </a:extLst>
          </p:cNvPr>
          <p:cNvSpPr/>
          <p:nvPr/>
        </p:nvSpPr>
        <p:spPr>
          <a:xfrm>
            <a:off x="9273600" y="743902"/>
            <a:ext cx="1786690" cy="5714048"/>
          </a:xfrm>
          <a:prstGeom prst="rect">
            <a:avLst/>
          </a:prstGeom>
          <a:solidFill>
            <a:schemeClr val="accent5">
              <a:lumMod val="40000"/>
              <a:lumOff val="6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Output Files</a:t>
            </a:r>
          </a:p>
        </p:txBody>
      </p:sp>
      <p:sp>
        <p:nvSpPr>
          <p:cNvPr id="26" name="Arrow: Right 25">
            <a:extLst>
              <a:ext uri="{FF2B5EF4-FFF2-40B4-BE49-F238E27FC236}">
                <a16:creationId xmlns:a16="http://schemas.microsoft.com/office/drawing/2014/main" id="{553DF65A-F969-41EF-89B5-09CAFF0CC328}"/>
              </a:ext>
            </a:extLst>
          </p:cNvPr>
          <p:cNvSpPr/>
          <p:nvPr/>
        </p:nvSpPr>
        <p:spPr>
          <a:xfrm>
            <a:off x="4078708" y="3350792"/>
            <a:ext cx="3146258"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22" name="Rectangle 21">
            <a:extLst>
              <a:ext uri="{FF2B5EF4-FFF2-40B4-BE49-F238E27FC236}">
                <a16:creationId xmlns:a16="http://schemas.microsoft.com/office/drawing/2014/main" id="{5487FEAB-7D2D-4E65-8BF8-9C55DAECCD8A}"/>
              </a:ext>
            </a:extLst>
          </p:cNvPr>
          <p:cNvSpPr/>
          <p:nvPr/>
        </p:nvSpPr>
        <p:spPr>
          <a:xfrm>
            <a:off x="4838702" y="1216862"/>
            <a:ext cx="1786690" cy="5126787"/>
          </a:xfrm>
          <a:prstGeom prst="rect">
            <a:avLst/>
          </a:prstGeom>
          <a:solidFill>
            <a:schemeClr val="accent3">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Input Files</a:t>
            </a:r>
          </a:p>
        </p:txBody>
      </p:sp>
      <p:sp>
        <p:nvSpPr>
          <p:cNvPr id="21" name="Rectangle 20">
            <a:extLst>
              <a:ext uri="{FF2B5EF4-FFF2-40B4-BE49-F238E27FC236}">
                <a16:creationId xmlns:a16="http://schemas.microsoft.com/office/drawing/2014/main" id="{0F8F6D10-7E91-4D68-8F46-4EF0F023AF1B}"/>
              </a:ext>
            </a:extLst>
          </p:cNvPr>
          <p:cNvSpPr/>
          <p:nvPr/>
        </p:nvSpPr>
        <p:spPr>
          <a:xfrm>
            <a:off x="2292018" y="274719"/>
            <a:ext cx="1786690" cy="490286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Software Packs</a:t>
            </a:r>
          </a:p>
        </p:txBody>
      </p:sp>
      <p:sp>
        <p:nvSpPr>
          <p:cNvPr id="5" name="Flowchart: Document 4">
            <a:extLst>
              <a:ext uri="{FF2B5EF4-FFF2-40B4-BE49-F238E27FC236}">
                <a16:creationId xmlns:a16="http://schemas.microsoft.com/office/drawing/2014/main" id="{2D3770D1-02A3-4E7A-8574-CDC5E2D313BA}"/>
              </a:ext>
            </a:extLst>
          </p:cNvPr>
          <p:cNvSpPr/>
          <p:nvPr/>
        </p:nvSpPr>
        <p:spPr>
          <a:xfrm>
            <a:off x="2510676" y="3918641"/>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a:t>
            </a:r>
            <a:r>
              <a:rPr kumimoji="0" lang="en-US" sz="1200" b="0" i="0" u="none" strike="noStrike" kern="1200" cap="none" spc="0" normalizeH="0" baseline="0" noProof="0" dirty="0" err="1">
                <a:ln>
                  <a:noFill/>
                </a:ln>
                <a:solidFill>
                  <a:srgbClr val="FFFFFF"/>
                </a:solidFill>
                <a:effectLst/>
                <a:uLnTx/>
                <a:uFillTx/>
                <a:latin typeface="Calibri"/>
                <a:ea typeface="+mn-ea"/>
                <a:cs typeface="+mn-cs"/>
              </a:rPr>
              <a:t>rzone</a:t>
            </a:r>
            <a:r>
              <a:rPr kumimoji="0" lang="en-US" sz="1200" b="0" i="0" u="none" strike="noStrike" kern="1200" cap="none" spc="0" normalizeH="0" baseline="0" noProof="0" dirty="0">
                <a:ln>
                  <a:noFill/>
                </a:ln>
                <a:solidFill>
                  <a:srgbClr val="FFFFFF"/>
                </a:solidFill>
                <a:effectLst/>
                <a:uLnTx/>
                <a:uFillTx/>
                <a:latin typeface="Calibri"/>
                <a:ea typeface="+mn-ea"/>
                <a:cs typeface="+mn-cs"/>
              </a:rPr>
              <a:t> (optional)</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lang="en-US" sz="1050" dirty="0">
                <a:solidFill>
                  <a:srgbClr val="FFFFFF"/>
                </a:solidFill>
                <a:latin typeface="Calibri"/>
              </a:rPr>
              <a:t>D</a:t>
            </a:r>
            <a:r>
              <a:rPr kumimoji="0" lang="en-US" sz="1000" b="0" i="0" u="none" strike="noStrike" kern="1200" cap="none" spc="0" normalizeH="0" baseline="0" noProof="0" dirty="0" err="1">
                <a:ln>
                  <a:noFill/>
                </a:ln>
                <a:solidFill>
                  <a:srgbClr val="FFFFFF"/>
                </a:solidFill>
                <a:effectLst/>
                <a:uLnTx/>
                <a:uFillTx/>
                <a:latin typeface="Calibri"/>
                <a:ea typeface="+mn-ea"/>
                <a:cs typeface="+mn-cs"/>
              </a:rPr>
              <a:t>efines</a:t>
            </a:r>
            <a:r>
              <a:rPr kumimoji="0" lang="en-US" sz="1000" b="0" i="0" u="none" strike="noStrike" kern="1200" cap="none" spc="0" normalizeH="0" baseline="0" noProof="0" dirty="0">
                <a:ln>
                  <a:noFill/>
                </a:ln>
                <a:solidFill>
                  <a:srgbClr val="FFFFFF"/>
                </a:solidFill>
                <a:effectLst/>
                <a:uLnTx/>
                <a:uFillTx/>
                <a:latin typeface="Calibri"/>
                <a:ea typeface="+mn-ea"/>
                <a:cs typeface="+mn-cs"/>
              </a:rPr>
              <a:t> system resources</a:t>
            </a:r>
            <a:endParaRPr kumimoji="0" lang="en-GB" sz="1100" b="0" i="0" u="none" strike="noStrike" kern="1200" cap="none" spc="0" normalizeH="0" baseline="0" noProof="0" dirty="0">
              <a:ln>
                <a:noFill/>
              </a:ln>
              <a:solidFill>
                <a:srgbClr val="FFFFFF"/>
              </a:solidFill>
              <a:effectLst/>
              <a:uLnTx/>
              <a:uFillTx/>
              <a:latin typeface="Calibri"/>
              <a:ea typeface="+mn-ea"/>
              <a:cs typeface="+mn-cs"/>
            </a:endParaRPr>
          </a:p>
        </p:txBody>
      </p:sp>
      <p:sp>
        <p:nvSpPr>
          <p:cNvPr id="6" name="Flowchart: Document 5">
            <a:extLst>
              <a:ext uri="{FF2B5EF4-FFF2-40B4-BE49-F238E27FC236}">
                <a16:creationId xmlns:a16="http://schemas.microsoft.com/office/drawing/2014/main" id="{05CB531E-7400-4A1A-9853-81AF2D7E5608}"/>
              </a:ext>
            </a:extLst>
          </p:cNvPr>
          <p:cNvSpPr/>
          <p:nvPr/>
        </p:nvSpPr>
        <p:spPr>
          <a:xfrm>
            <a:off x="5045330" y="1638298"/>
            <a:ext cx="1333416" cy="884321"/>
          </a:xfrm>
          <a:prstGeom prst="flowChartDocumen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csolution.yml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Target (Device, Board) Build (Debug, Release) </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7" name="Flowchart: Multidocument 6">
            <a:extLst>
              <a:ext uri="{FF2B5EF4-FFF2-40B4-BE49-F238E27FC236}">
                <a16:creationId xmlns:a16="http://schemas.microsoft.com/office/drawing/2014/main" id="{0FCC1B91-99A1-4E45-AE23-2D8F8B8DFEBE}"/>
              </a:ext>
            </a:extLst>
          </p:cNvPr>
          <p:cNvSpPr/>
          <p:nvPr/>
        </p:nvSpPr>
        <p:spPr>
          <a:xfrm>
            <a:off x="5002732" y="2755225"/>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cproject.yml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Manages </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independent</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projects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0" name="Flowchart: Multidocument 9">
            <a:extLst>
              <a:ext uri="{FF2B5EF4-FFF2-40B4-BE49-F238E27FC236}">
                <a16:creationId xmlns:a16="http://schemas.microsoft.com/office/drawing/2014/main" id="{063DD4F5-6984-4CA0-9BAE-639DAB72225F}"/>
              </a:ext>
            </a:extLst>
          </p:cNvPr>
          <p:cNvSpPr/>
          <p:nvPr/>
        </p:nvSpPr>
        <p:spPr>
          <a:xfrm>
            <a:off x="9467610" y="5300327"/>
            <a:ext cx="1449805" cy="1010653"/>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dirty="0">
                <a:solidFill>
                  <a:schemeClr val="bg2">
                    <a:lumMod val="25000"/>
                  </a:schemeClr>
                </a:solidFill>
                <a:latin typeface="Calibri"/>
              </a:rPr>
              <a:t>Run-Time Environment (RTE)</a:t>
            </a:r>
            <a:br>
              <a:rPr lang="en-US" sz="1000" dirty="0">
                <a:solidFill>
                  <a:schemeClr val="bg2">
                    <a:lumMod val="25000"/>
                  </a:schemeClr>
                </a:solidFill>
                <a:latin typeface="Calibri"/>
              </a:rPr>
            </a:br>
            <a:r>
              <a:rPr lang="en-US" sz="1000" dirty="0">
                <a:solidFill>
                  <a:schemeClr val="bg2">
                    <a:lumMod val="25000"/>
                  </a:schemeClr>
                </a:solidFill>
                <a:latin typeface="Calibri"/>
              </a:rPr>
              <a:t>(*.c / *.h files with config information)</a:t>
            </a:r>
            <a:br>
              <a:rPr lang="en-US" sz="1200" dirty="0">
                <a:solidFill>
                  <a:schemeClr val="bg2">
                    <a:lumMod val="25000"/>
                  </a:schemeClr>
                </a:solidFill>
                <a:latin typeface="Calibri"/>
              </a:rPr>
            </a:br>
            <a:endParaRPr kumimoji="0" lang="en-GB" sz="12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14" name="Straight Arrow Connector 13">
            <a:extLst>
              <a:ext uri="{FF2B5EF4-FFF2-40B4-BE49-F238E27FC236}">
                <a16:creationId xmlns:a16="http://schemas.microsoft.com/office/drawing/2014/main" id="{0CA20441-F3C2-440A-892E-1359E8990DC5}"/>
              </a:ext>
            </a:extLst>
          </p:cNvPr>
          <p:cNvCxnSpPr>
            <a:cxnSpLocks/>
          </p:cNvCxnSpPr>
          <p:nvPr/>
        </p:nvCxnSpPr>
        <p:spPr>
          <a:xfrm>
            <a:off x="5693030" y="2478504"/>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700C784-4ABC-4B94-A393-C72FD280887C}"/>
              </a:ext>
            </a:extLst>
          </p:cNvPr>
          <p:cNvCxnSpPr>
            <a:cxnSpLocks/>
          </p:cNvCxnSpPr>
          <p:nvPr/>
        </p:nvCxnSpPr>
        <p:spPr>
          <a:xfrm>
            <a:off x="5713083" y="3695699"/>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Flowchart: Multidocument 17">
            <a:extLst>
              <a:ext uri="{FF2B5EF4-FFF2-40B4-BE49-F238E27FC236}">
                <a16:creationId xmlns:a16="http://schemas.microsoft.com/office/drawing/2014/main" id="{F193B99D-00C8-43D5-A8CC-0E46D2AFFC10}"/>
              </a:ext>
            </a:extLst>
          </p:cNvPr>
          <p:cNvSpPr/>
          <p:nvPr/>
        </p:nvSpPr>
        <p:spPr>
          <a:xfrm>
            <a:off x="5052863" y="3966404"/>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clayer.yml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re-usable project parts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9" name="Flowchart: Document 18">
            <a:extLst>
              <a:ext uri="{FF2B5EF4-FFF2-40B4-BE49-F238E27FC236}">
                <a16:creationId xmlns:a16="http://schemas.microsoft.com/office/drawing/2014/main" id="{D63E43D9-EAD2-43AD-B647-C5A8C4326FDF}"/>
              </a:ext>
            </a:extLst>
          </p:cNvPr>
          <p:cNvSpPr/>
          <p:nvPr/>
        </p:nvSpPr>
        <p:spPr>
          <a:xfrm>
            <a:off x="2510676" y="2805361"/>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Device Family Pack (DFP) </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Calibri"/>
                <a:ea typeface="+mn-ea"/>
                <a:cs typeface="+mn-cs"/>
              </a:rPr>
              <a:t>Defines device</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0" name="Flowchart: Document 19">
            <a:extLst>
              <a:ext uri="{FF2B5EF4-FFF2-40B4-BE49-F238E27FC236}">
                <a16:creationId xmlns:a16="http://schemas.microsoft.com/office/drawing/2014/main" id="{E8D155CF-279C-4302-9DE1-8F6B8DB4D1F4}"/>
              </a:ext>
            </a:extLst>
          </p:cNvPr>
          <p:cNvSpPr/>
          <p:nvPr/>
        </p:nvSpPr>
        <p:spPr>
          <a:xfrm>
            <a:off x="2518233" y="1760222"/>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Board Support Pack (BSP)</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Defines board</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3" name="Rectangle 22">
            <a:extLst>
              <a:ext uri="{FF2B5EF4-FFF2-40B4-BE49-F238E27FC236}">
                <a16:creationId xmlns:a16="http://schemas.microsoft.com/office/drawing/2014/main" id="{8119DA75-D395-4806-9923-A60C1658B62A}"/>
              </a:ext>
            </a:extLst>
          </p:cNvPr>
          <p:cNvSpPr/>
          <p:nvPr/>
        </p:nvSpPr>
        <p:spPr>
          <a:xfrm>
            <a:off x="7230982" y="2695071"/>
            <a:ext cx="1540042" cy="1022685"/>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dirty="0">
                <a:solidFill>
                  <a:srgbClr val="FFFFFF"/>
                </a:solidFill>
                <a:latin typeface="Calibri"/>
              </a:rPr>
              <a:t>c</a:t>
            </a:r>
            <a:r>
              <a:rPr kumimoji="0" lang="en-US" sz="1800" b="0" i="0" u="none" strike="noStrike" kern="1200" cap="none" spc="0" normalizeH="0" baseline="0" noProof="0" dirty="0">
                <a:ln>
                  <a:noFill/>
                </a:ln>
                <a:solidFill>
                  <a:srgbClr val="FFFFFF"/>
                </a:solidFill>
                <a:effectLst/>
                <a:uLnTx/>
                <a:uFillTx/>
                <a:latin typeface="Calibri"/>
                <a:ea typeface="+mn-ea"/>
                <a:cs typeface="+mn-cs"/>
              </a:rPr>
              <a:t>solution</a:t>
            </a:r>
            <a:br>
              <a:rPr kumimoji="0" lang="en-US" sz="1800" b="0" i="0" u="none" strike="noStrike" kern="1200" cap="none" spc="0" normalizeH="0" baseline="0" noProof="0" dirty="0">
                <a:ln>
                  <a:noFill/>
                </a:ln>
                <a:solidFill>
                  <a:srgbClr val="FFFFFF"/>
                </a:solidFill>
                <a:effectLst/>
                <a:uLnTx/>
                <a:uFillTx/>
                <a:latin typeface="Calibri"/>
                <a:ea typeface="+mn-ea"/>
                <a:cs typeface="+mn-cs"/>
              </a:rPr>
            </a:br>
            <a:r>
              <a:rPr kumimoji="0" lang="en-US" sz="1800" b="0" i="0" u="none" strike="noStrike" kern="1200" cap="none" spc="0" normalizeH="0" baseline="0" noProof="0" dirty="0">
                <a:ln>
                  <a:noFill/>
                </a:ln>
                <a:solidFill>
                  <a:srgbClr val="FFFFFF"/>
                </a:solidFill>
                <a:effectLst/>
                <a:uLnTx/>
                <a:uFillTx/>
                <a:latin typeface="Calibri"/>
                <a:ea typeface="+mn-ea"/>
                <a:cs typeface="+mn-cs"/>
              </a:rPr>
              <a:t>CLI tool</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4" name="Flowchart: Multidocument 23">
            <a:extLst>
              <a:ext uri="{FF2B5EF4-FFF2-40B4-BE49-F238E27FC236}">
                <a16:creationId xmlns:a16="http://schemas.microsoft.com/office/drawing/2014/main" id="{AC417908-17B4-4FD1-8070-B598BF19F8CD}"/>
              </a:ext>
            </a:extLst>
          </p:cNvPr>
          <p:cNvSpPr/>
          <p:nvPr/>
        </p:nvSpPr>
        <p:spPr>
          <a:xfrm>
            <a:off x="9468194" y="1216209"/>
            <a:ext cx="1449805" cy="1010653"/>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Project Build Files *.</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cprj</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for CMSIS-Build</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32" name="Arrow: Right 31">
            <a:extLst>
              <a:ext uri="{FF2B5EF4-FFF2-40B4-BE49-F238E27FC236}">
                <a16:creationId xmlns:a16="http://schemas.microsoft.com/office/drawing/2014/main" id="{8DCE06D2-5B11-472B-8D45-3B327EA1669E}"/>
              </a:ext>
            </a:extLst>
          </p:cNvPr>
          <p:cNvSpPr/>
          <p:nvPr/>
        </p:nvSpPr>
        <p:spPr>
          <a:xfrm>
            <a:off x="6625392" y="2805360"/>
            <a:ext cx="60558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cxnSp>
        <p:nvCxnSpPr>
          <p:cNvPr id="41" name="Straight Arrow Connector 40">
            <a:extLst>
              <a:ext uri="{FF2B5EF4-FFF2-40B4-BE49-F238E27FC236}">
                <a16:creationId xmlns:a16="http://schemas.microsoft.com/office/drawing/2014/main" id="{096E6527-5486-468E-A7EE-221C5DA1818D}"/>
              </a:ext>
            </a:extLst>
          </p:cNvPr>
          <p:cNvCxnSpPr>
            <a:cxnSpLocks/>
          </p:cNvCxnSpPr>
          <p:nvPr/>
        </p:nvCxnSpPr>
        <p:spPr>
          <a:xfrm>
            <a:off x="5722046" y="953351"/>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0" name="Flowchart: Document 39">
            <a:extLst>
              <a:ext uri="{FF2B5EF4-FFF2-40B4-BE49-F238E27FC236}">
                <a16:creationId xmlns:a16="http://schemas.microsoft.com/office/drawing/2014/main" id="{45A8C818-51F2-492B-AD63-90062B0A3BE8}"/>
              </a:ext>
            </a:extLst>
          </p:cNvPr>
          <p:cNvSpPr/>
          <p:nvPr/>
        </p:nvSpPr>
        <p:spPr>
          <a:xfrm>
            <a:off x="2519492" y="733727"/>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Generic </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200" b="0" i="0" u="none" strike="noStrike" kern="1200" cap="none" spc="0" normalizeH="0" baseline="0" noProof="0" dirty="0">
                <a:ln>
                  <a:noFill/>
                </a:ln>
                <a:solidFill>
                  <a:srgbClr val="FFFFFF"/>
                </a:solidFill>
                <a:effectLst/>
                <a:uLnTx/>
                <a:uFillTx/>
                <a:latin typeface="Calibri"/>
                <a:ea typeface="+mn-ea"/>
                <a:cs typeface="+mn-cs"/>
              </a:rPr>
              <a:t>Software Packs</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with drivers,</a:t>
            </a:r>
            <a:r>
              <a:rPr kumimoji="0" lang="en-US" sz="1200" b="0" i="0" u="none" strike="noStrike" kern="1200" cap="none" spc="0" normalizeH="0" baseline="0" noProof="0" dirty="0">
                <a:ln>
                  <a:noFill/>
                </a:ln>
                <a:solidFill>
                  <a:srgbClr val="FFFFFF"/>
                </a:solidFill>
                <a:effectLst/>
                <a:uLnTx/>
                <a:uFillTx/>
                <a:latin typeface="Calibri"/>
                <a:ea typeface="+mn-ea"/>
                <a:cs typeface="+mn-cs"/>
              </a:rPr>
              <a:t> m</a:t>
            </a:r>
            <a:r>
              <a:rPr lang="en-US" sz="1100" dirty="0" err="1">
                <a:solidFill>
                  <a:srgbClr val="FFFFFF"/>
                </a:solidFill>
                <a:latin typeface="Calibri"/>
              </a:rPr>
              <a:t>iddleware</a:t>
            </a:r>
            <a:r>
              <a:rPr lang="en-US" sz="1100" dirty="0">
                <a:solidFill>
                  <a:srgbClr val="FFFFFF"/>
                </a:solidFill>
                <a:latin typeface="Calibri"/>
              </a:rPr>
              <a:t>, etc.</a:t>
            </a:r>
          </a:p>
        </p:txBody>
      </p:sp>
      <p:sp>
        <p:nvSpPr>
          <p:cNvPr id="28" name="Flowchart: Multidocument 27">
            <a:extLst>
              <a:ext uri="{FF2B5EF4-FFF2-40B4-BE49-F238E27FC236}">
                <a16:creationId xmlns:a16="http://schemas.microsoft.com/office/drawing/2014/main" id="{F0174EA1-F6A6-4697-8C2A-616FAACBE88C}"/>
              </a:ext>
            </a:extLst>
          </p:cNvPr>
          <p:cNvSpPr/>
          <p:nvPr/>
        </p:nvSpPr>
        <p:spPr>
          <a:xfrm>
            <a:off x="9507279" y="2608796"/>
            <a:ext cx="1449805" cy="1010653"/>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Project Resource Files *.</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fzone</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for template engines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31" name="Arrow: Right 30">
            <a:extLst>
              <a:ext uri="{FF2B5EF4-FFF2-40B4-BE49-F238E27FC236}">
                <a16:creationId xmlns:a16="http://schemas.microsoft.com/office/drawing/2014/main" id="{1F9E4950-7682-4A97-95D2-18A9AEA2F368}"/>
              </a:ext>
            </a:extLst>
          </p:cNvPr>
          <p:cNvSpPr/>
          <p:nvPr/>
        </p:nvSpPr>
        <p:spPr>
          <a:xfrm>
            <a:off x="8764993" y="3116160"/>
            <a:ext cx="50860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2" name="Oval 1">
            <a:extLst>
              <a:ext uri="{FF2B5EF4-FFF2-40B4-BE49-F238E27FC236}">
                <a16:creationId xmlns:a16="http://schemas.microsoft.com/office/drawing/2014/main" id="{5E657FDB-C487-44EF-8E7D-F8175C5B588B}"/>
              </a:ext>
            </a:extLst>
          </p:cNvPr>
          <p:cNvSpPr/>
          <p:nvPr/>
        </p:nvSpPr>
        <p:spPr>
          <a:xfrm>
            <a:off x="4658702" y="94719"/>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1</a:t>
            </a:r>
            <a:endParaRPr lang="en-GB" dirty="0">
              <a:latin typeface="Calibri" panose="020F0502020204030204" pitchFamily="34" charset="0"/>
              <a:cs typeface="Calibri" panose="020F0502020204030204" pitchFamily="34" charset="0"/>
            </a:endParaRPr>
          </a:p>
        </p:txBody>
      </p:sp>
      <p:sp>
        <p:nvSpPr>
          <p:cNvPr id="27" name="Oval 26">
            <a:extLst>
              <a:ext uri="{FF2B5EF4-FFF2-40B4-BE49-F238E27FC236}">
                <a16:creationId xmlns:a16="http://schemas.microsoft.com/office/drawing/2014/main" id="{81407B11-6AFE-4D8A-B305-BE0AABD77969}"/>
              </a:ext>
            </a:extLst>
          </p:cNvPr>
          <p:cNvSpPr/>
          <p:nvPr/>
        </p:nvSpPr>
        <p:spPr>
          <a:xfrm>
            <a:off x="4658702" y="1458298"/>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2</a:t>
            </a:r>
            <a:endParaRPr lang="en-GB" dirty="0">
              <a:latin typeface="Calibri" panose="020F0502020204030204" pitchFamily="34" charset="0"/>
              <a:cs typeface="Calibri" panose="020F0502020204030204" pitchFamily="34" charset="0"/>
            </a:endParaRPr>
          </a:p>
        </p:txBody>
      </p:sp>
      <p:sp>
        <p:nvSpPr>
          <p:cNvPr id="33" name="Oval 32">
            <a:extLst>
              <a:ext uri="{FF2B5EF4-FFF2-40B4-BE49-F238E27FC236}">
                <a16:creationId xmlns:a16="http://schemas.microsoft.com/office/drawing/2014/main" id="{589149B6-4311-43B0-8FA0-27944C657D0D}"/>
              </a:ext>
            </a:extLst>
          </p:cNvPr>
          <p:cNvSpPr/>
          <p:nvPr/>
        </p:nvSpPr>
        <p:spPr>
          <a:xfrm>
            <a:off x="4655694" y="2754123"/>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3</a:t>
            </a:r>
            <a:endParaRPr lang="en-GB" dirty="0">
              <a:latin typeface="Calibri" panose="020F0502020204030204" pitchFamily="34" charset="0"/>
              <a:cs typeface="Calibri" panose="020F0502020204030204" pitchFamily="34" charset="0"/>
            </a:endParaRPr>
          </a:p>
        </p:txBody>
      </p:sp>
      <p:sp>
        <p:nvSpPr>
          <p:cNvPr id="35" name="Oval 34">
            <a:extLst>
              <a:ext uri="{FF2B5EF4-FFF2-40B4-BE49-F238E27FC236}">
                <a16:creationId xmlns:a16="http://schemas.microsoft.com/office/drawing/2014/main" id="{46A578CD-9EE0-408B-A678-0EFB17AD42CF}"/>
              </a:ext>
            </a:extLst>
          </p:cNvPr>
          <p:cNvSpPr/>
          <p:nvPr/>
        </p:nvSpPr>
        <p:spPr>
          <a:xfrm>
            <a:off x="4655694" y="3963001"/>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4</a:t>
            </a:r>
            <a:endParaRPr lang="en-GB" dirty="0">
              <a:latin typeface="Calibri" panose="020F0502020204030204" pitchFamily="34" charset="0"/>
              <a:cs typeface="Calibri" panose="020F0502020204030204" pitchFamily="34" charset="0"/>
            </a:endParaRPr>
          </a:p>
        </p:txBody>
      </p:sp>
      <p:sp>
        <p:nvSpPr>
          <p:cNvPr id="38" name="Flowchart: Document 37">
            <a:extLst>
              <a:ext uri="{FF2B5EF4-FFF2-40B4-BE49-F238E27FC236}">
                <a16:creationId xmlns:a16="http://schemas.microsoft.com/office/drawing/2014/main" id="{973775FC-78A5-4325-B535-441862918E54}"/>
              </a:ext>
            </a:extLst>
          </p:cNvPr>
          <p:cNvSpPr/>
          <p:nvPr/>
        </p:nvSpPr>
        <p:spPr>
          <a:xfrm>
            <a:off x="5050566" y="274719"/>
            <a:ext cx="1350233" cy="768017"/>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a:t>
            </a:r>
            <a:r>
              <a:rPr kumimoji="0" lang="en-US" sz="1200" b="0" i="0" u="none" strike="noStrike" kern="1200" cap="none" spc="0" normalizeH="0" baseline="0" noProof="0" dirty="0" err="1">
                <a:ln>
                  <a:noFill/>
                </a:ln>
                <a:solidFill>
                  <a:srgbClr val="FFFFFF"/>
                </a:solidFill>
                <a:effectLst/>
                <a:uLnTx/>
                <a:uFillTx/>
                <a:latin typeface="Calibri"/>
                <a:ea typeface="+mn-ea"/>
                <a:cs typeface="+mn-cs"/>
              </a:rPr>
              <a:t>cdefault.yml</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Global Settings</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(Toolchain)</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3" name="Rectangle 2">
            <a:extLst>
              <a:ext uri="{FF2B5EF4-FFF2-40B4-BE49-F238E27FC236}">
                <a16:creationId xmlns:a16="http://schemas.microsoft.com/office/drawing/2014/main" id="{370F4CCE-2B1C-035A-5D4A-81B8A6DC1905}"/>
              </a:ext>
            </a:extLst>
          </p:cNvPr>
          <p:cNvSpPr/>
          <p:nvPr/>
        </p:nvSpPr>
        <p:spPr>
          <a:xfrm>
            <a:off x="9282684" y="2591828"/>
            <a:ext cx="1786691" cy="1377234"/>
          </a:xfrm>
          <a:prstGeom prst="rect">
            <a:avLst/>
          </a:prstGeom>
          <a:solidFill>
            <a:schemeClr val="bg1">
              <a:lumMod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ctr"/>
            <a:r>
              <a:rPr lang="en-US" dirty="0"/>
              <a:t>future extension</a:t>
            </a:r>
          </a:p>
        </p:txBody>
      </p:sp>
      <p:sp>
        <p:nvSpPr>
          <p:cNvPr id="4" name="Rectangle 3">
            <a:extLst>
              <a:ext uri="{FF2B5EF4-FFF2-40B4-BE49-F238E27FC236}">
                <a16:creationId xmlns:a16="http://schemas.microsoft.com/office/drawing/2014/main" id="{C5772D99-DFDE-63C8-ED0F-8913B54FFD71}"/>
              </a:ext>
            </a:extLst>
          </p:cNvPr>
          <p:cNvSpPr/>
          <p:nvPr/>
        </p:nvSpPr>
        <p:spPr>
          <a:xfrm>
            <a:off x="7230982" y="4990622"/>
            <a:ext cx="1540042" cy="1022685"/>
          </a:xfrm>
          <a:prstGeom prst="rect">
            <a:avLst/>
          </a:prstGeom>
          <a:solidFill>
            <a:schemeClr val="accent2">
              <a:lumMod val="50000"/>
              <a:lumOff val="5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dirty="0">
                <a:solidFill>
                  <a:srgbClr val="FFFFFF"/>
                </a:solidFill>
                <a:latin typeface="Calibri"/>
              </a:rPr>
              <a:t>Generator</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8" name="Rectangle 7">
            <a:extLst>
              <a:ext uri="{FF2B5EF4-FFF2-40B4-BE49-F238E27FC236}">
                <a16:creationId xmlns:a16="http://schemas.microsoft.com/office/drawing/2014/main" id="{132D24B4-9144-7276-CA05-5F9E950F9163}"/>
              </a:ext>
            </a:extLst>
          </p:cNvPr>
          <p:cNvSpPr/>
          <p:nvPr/>
        </p:nvSpPr>
        <p:spPr>
          <a:xfrm>
            <a:off x="9283599" y="1175887"/>
            <a:ext cx="1786691" cy="1377234"/>
          </a:xfrm>
          <a:prstGeom prst="rect">
            <a:avLst/>
          </a:prstGeom>
          <a:solidFill>
            <a:schemeClr val="bg1">
              <a:lumMod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ctr"/>
            <a:r>
              <a:rPr lang="en-US" dirty="0"/>
              <a:t>legacy</a:t>
            </a:r>
          </a:p>
        </p:txBody>
      </p:sp>
      <p:sp>
        <p:nvSpPr>
          <p:cNvPr id="12" name="Flowchart: Multidocument 11">
            <a:extLst>
              <a:ext uri="{FF2B5EF4-FFF2-40B4-BE49-F238E27FC236}">
                <a16:creationId xmlns:a16="http://schemas.microsoft.com/office/drawing/2014/main" id="{C1D42684-F2E8-5ED1-A6D2-22AD5040CDD3}"/>
              </a:ext>
            </a:extLst>
          </p:cNvPr>
          <p:cNvSpPr/>
          <p:nvPr/>
        </p:nvSpPr>
        <p:spPr>
          <a:xfrm>
            <a:off x="5045059" y="5177583"/>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a:ln>
                  <a:noFill/>
                </a:ln>
                <a:solidFill>
                  <a:schemeClr val="bg2">
                    <a:lumMod val="25000"/>
                  </a:schemeClr>
                </a:solidFill>
                <a:effectLst/>
                <a:uLnTx/>
                <a:uFillTx/>
                <a:latin typeface="Calibri"/>
                <a:ea typeface="+mn-ea"/>
                <a:cs typeface="+mn-cs"/>
              </a:rPr>
              <a:t>genlayer.</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generated</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project parts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3" name="Arrow: Right 12">
            <a:extLst>
              <a:ext uri="{FF2B5EF4-FFF2-40B4-BE49-F238E27FC236}">
                <a16:creationId xmlns:a16="http://schemas.microsoft.com/office/drawing/2014/main" id="{3C413814-5338-0CBB-0ADF-3392B8D26B35}"/>
              </a:ext>
            </a:extLst>
          </p:cNvPr>
          <p:cNvSpPr/>
          <p:nvPr/>
        </p:nvSpPr>
        <p:spPr>
          <a:xfrm rot="10800000">
            <a:off x="6488832" y="5414630"/>
            <a:ext cx="742146" cy="204536"/>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15" name="Arrow: Right 14">
            <a:extLst>
              <a:ext uri="{FF2B5EF4-FFF2-40B4-BE49-F238E27FC236}">
                <a16:creationId xmlns:a16="http://schemas.microsoft.com/office/drawing/2014/main" id="{405B82CE-AB85-0E73-D247-5FE9D420D9EF}"/>
              </a:ext>
            </a:extLst>
          </p:cNvPr>
          <p:cNvSpPr/>
          <p:nvPr/>
        </p:nvSpPr>
        <p:spPr>
          <a:xfrm rot="9005722">
            <a:off x="8747485" y="4640233"/>
            <a:ext cx="937026" cy="237456"/>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11" name="Flowchart: Document 10">
            <a:extLst>
              <a:ext uri="{FF2B5EF4-FFF2-40B4-BE49-F238E27FC236}">
                <a16:creationId xmlns:a16="http://schemas.microsoft.com/office/drawing/2014/main" id="{057A4819-CEB0-A8FD-8A56-C9A078D7B8A2}"/>
              </a:ext>
            </a:extLst>
          </p:cNvPr>
          <p:cNvSpPr/>
          <p:nvPr/>
        </p:nvSpPr>
        <p:spPr>
          <a:xfrm>
            <a:off x="9533850" y="4192534"/>
            <a:ext cx="1333416" cy="884321"/>
          </a:xfrm>
          <a:prstGeom prst="flowChart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cbuild.yml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Build information</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25" name="Straight Arrow Connector 24">
            <a:extLst>
              <a:ext uri="{FF2B5EF4-FFF2-40B4-BE49-F238E27FC236}">
                <a16:creationId xmlns:a16="http://schemas.microsoft.com/office/drawing/2014/main" id="{AE60EF65-4A79-4DC7-4A62-B477FD9D9B32}"/>
              </a:ext>
            </a:extLst>
          </p:cNvPr>
          <p:cNvCxnSpPr>
            <a:endCxn id="10" idx="1"/>
          </p:cNvCxnSpPr>
          <p:nvPr/>
        </p:nvCxnSpPr>
        <p:spPr>
          <a:xfrm>
            <a:off x="8764993" y="5682909"/>
            <a:ext cx="702617" cy="122745"/>
          </a:xfrm>
          <a:prstGeom prst="straightConnector1">
            <a:avLst/>
          </a:prstGeom>
          <a:ln w="38100">
            <a:prstDash val="sysDot"/>
            <a:tailEnd type="triangle"/>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DE55AD16-61F6-ECB7-E485-9CF75C1E3D3E}"/>
              </a:ext>
            </a:extLst>
          </p:cNvPr>
          <p:cNvSpPr/>
          <p:nvPr/>
        </p:nvSpPr>
        <p:spPr>
          <a:xfrm>
            <a:off x="2296169" y="3772280"/>
            <a:ext cx="1782539" cy="1377234"/>
          </a:xfrm>
          <a:prstGeom prst="rect">
            <a:avLst/>
          </a:prstGeom>
          <a:solidFill>
            <a:schemeClr val="bg1">
              <a:lumMod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ctr"/>
            <a:r>
              <a:rPr lang="en-US" dirty="0"/>
              <a:t>future extension</a:t>
            </a:r>
          </a:p>
        </p:txBody>
      </p:sp>
    </p:spTree>
    <p:extLst>
      <p:ext uri="{BB962C8B-B14F-4D97-AF65-F5344CB8AC3E}">
        <p14:creationId xmlns:p14="http://schemas.microsoft.com/office/powerpoint/2010/main" val="19846161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0020ED1A-4AE0-4AD4-AA47-B7F3413293D7}"/>
              </a:ext>
            </a:extLst>
          </p:cNvPr>
          <p:cNvSpPr/>
          <p:nvPr/>
        </p:nvSpPr>
        <p:spPr>
          <a:xfrm>
            <a:off x="9271448" y="1216862"/>
            <a:ext cx="1786690" cy="3902337"/>
          </a:xfrm>
          <a:prstGeom prst="rect">
            <a:avLst/>
          </a:prstGeom>
          <a:solidFill>
            <a:schemeClr val="accent5">
              <a:lumMod val="40000"/>
              <a:lumOff val="6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11" name="TextBox 10">
            <a:extLst>
              <a:ext uri="{FF2B5EF4-FFF2-40B4-BE49-F238E27FC236}">
                <a16:creationId xmlns:a16="http://schemas.microsoft.com/office/drawing/2014/main" id="{8269B7B5-438D-41ED-8C61-6825135F919C}"/>
              </a:ext>
            </a:extLst>
          </p:cNvPr>
          <p:cNvSpPr txBox="1"/>
          <p:nvPr/>
        </p:nvSpPr>
        <p:spPr>
          <a:xfrm>
            <a:off x="8136000" y="2145600"/>
            <a:ext cx="1288800" cy="415498"/>
          </a:xfrm>
          <a:prstGeom prst="rect">
            <a:avLst/>
          </a:prstGeom>
          <a:solidFill>
            <a:schemeClr val="accent1">
              <a:lumMod val="20000"/>
              <a:lumOff val="80000"/>
            </a:schemeClr>
          </a:solid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000" kern="1200" dirty="0">
                <a:solidFill>
                  <a:schemeClr val="tx2"/>
                </a:solidFill>
                <a:latin typeface="+mn-lt"/>
                <a:ea typeface="+mn-ea"/>
                <a:cs typeface="+mn-cs"/>
              </a:rPr>
              <a:t>Read previous </a:t>
            </a:r>
            <a:r>
              <a:rPr lang="en-US" sz="1000" dirty="0">
                <a:solidFill>
                  <a:schemeClr val="tx2"/>
                </a:solidFill>
              </a:rPr>
              <a:t>*.</a:t>
            </a:r>
            <a:r>
              <a:rPr lang="en-US" sz="1000" dirty="0" err="1">
                <a:solidFill>
                  <a:schemeClr val="tx2"/>
                </a:solidFill>
              </a:rPr>
              <a:t>cprj</a:t>
            </a:r>
            <a:r>
              <a:rPr lang="en-US" sz="1000" dirty="0">
                <a:solidFill>
                  <a:schemeClr val="tx2"/>
                </a:solidFill>
              </a:rPr>
              <a:t> files to </a:t>
            </a:r>
            <a:r>
              <a:rPr lang="en-US" sz="1000">
                <a:solidFill>
                  <a:schemeClr val="tx2"/>
                </a:solidFill>
              </a:rPr>
              <a:t>check for</a:t>
            </a:r>
            <a:r>
              <a:rPr lang="en-US" sz="1000" kern="1200">
                <a:solidFill>
                  <a:schemeClr val="tx2"/>
                </a:solidFill>
                <a:latin typeface="+mn-lt"/>
                <a:ea typeface="+mn-ea"/>
                <a:cs typeface="+mn-cs"/>
              </a:rPr>
              <a:t> </a:t>
            </a:r>
            <a:r>
              <a:rPr lang="en-US" sz="1000" kern="1200" dirty="0">
                <a:solidFill>
                  <a:schemeClr val="tx2"/>
                </a:solidFill>
                <a:latin typeface="+mn-lt"/>
                <a:ea typeface="+mn-ea"/>
                <a:cs typeface="+mn-cs"/>
              </a:rPr>
              <a:t>config file version changes</a:t>
            </a:r>
            <a:endParaRPr lang="en-GB" sz="1000" kern="1200" dirty="0" err="1">
              <a:solidFill>
                <a:schemeClr val="tx2"/>
              </a:solidFill>
              <a:latin typeface="+mn-lt"/>
              <a:ea typeface="+mn-ea"/>
              <a:cs typeface="+mn-cs"/>
            </a:endParaRPr>
          </a:p>
        </p:txBody>
      </p:sp>
      <p:sp>
        <p:nvSpPr>
          <p:cNvPr id="4" name="TextBox 3">
            <a:extLst>
              <a:ext uri="{FF2B5EF4-FFF2-40B4-BE49-F238E27FC236}">
                <a16:creationId xmlns:a16="http://schemas.microsoft.com/office/drawing/2014/main" id="{1BF01722-4CCD-45D0-A6F4-E9830D4537B1}"/>
              </a:ext>
            </a:extLst>
          </p:cNvPr>
          <p:cNvSpPr txBox="1"/>
          <p:nvPr/>
        </p:nvSpPr>
        <p:spPr>
          <a:xfrm>
            <a:off x="2937564" y="5181480"/>
            <a:ext cx="5896835" cy="2263697"/>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kern="1200" dirty="0">
                <a:solidFill>
                  <a:schemeClr val="tx2"/>
                </a:solidFill>
                <a:latin typeface="+mn-lt"/>
                <a:ea typeface="+mn-ea"/>
                <a:cs typeface="+mn-cs"/>
              </a:rPr>
              <a:t>Control config file versions in case of updated software packs</a:t>
            </a:r>
          </a:p>
          <a:p>
            <a:pPr marL="342900" indent="-342900" algn="l" defTabSz="914400" rtl="0" eaLnBrk="1" latinLnBrk="0" hangingPunct="1">
              <a:lnSpc>
                <a:spcPct val="90000"/>
              </a:lnSpc>
              <a:spcBef>
                <a:spcPts val="0"/>
              </a:spcBef>
              <a:spcAft>
                <a:spcPts val="600"/>
              </a:spcAft>
              <a:buFont typeface="+mj-lt"/>
              <a:buAutoNum type="arabicPeriod"/>
            </a:pPr>
            <a:r>
              <a:rPr lang="en-US" sz="1000" kern="1200" dirty="0">
                <a:solidFill>
                  <a:schemeClr val="tx2"/>
                </a:solidFill>
                <a:latin typeface="+mn-lt"/>
                <a:ea typeface="+mn-ea"/>
                <a:cs typeface="+mn-cs"/>
              </a:rPr>
              <a:t>Read Software Packs and User Input Files</a:t>
            </a:r>
          </a:p>
          <a:p>
            <a:pPr marL="342900" indent="-342900" algn="l" defTabSz="914400" rtl="0" eaLnBrk="1" latinLnBrk="0" hangingPunct="1">
              <a:lnSpc>
                <a:spcPct val="90000"/>
              </a:lnSpc>
              <a:spcBef>
                <a:spcPts val="0"/>
              </a:spcBef>
              <a:spcAft>
                <a:spcPts val="600"/>
              </a:spcAft>
              <a:buFont typeface="+mj-lt"/>
              <a:buAutoNum type="arabicPeriod"/>
            </a:pPr>
            <a:r>
              <a:rPr lang="en-US" sz="1000" dirty="0">
                <a:solidFill>
                  <a:schemeClr val="tx2"/>
                </a:solidFill>
                <a:latin typeface="+mn-lt"/>
                <a:ea typeface="+mn-ea"/>
              </a:rPr>
              <a:t>Process data</a:t>
            </a:r>
          </a:p>
          <a:p>
            <a:pPr marL="342900" indent="-342900">
              <a:lnSpc>
                <a:spcPct val="90000"/>
              </a:lnSpc>
              <a:spcAft>
                <a:spcPts val="600"/>
              </a:spcAft>
              <a:buFont typeface="+mj-lt"/>
              <a:buAutoNum type="arabicPeriod"/>
            </a:pPr>
            <a:r>
              <a:rPr lang="en-US" sz="1000" kern="1200" dirty="0">
                <a:solidFill>
                  <a:schemeClr val="tx2"/>
                </a:solidFill>
                <a:latin typeface="+mn-lt"/>
                <a:ea typeface="+mn-ea"/>
                <a:cs typeface="+mn-cs"/>
              </a:rPr>
              <a:t>Read previous *.</a:t>
            </a:r>
            <a:r>
              <a:rPr lang="en-US" sz="1000" kern="1200" dirty="0" err="1">
                <a:solidFill>
                  <a:schemeClr val="tx2"/>
                </a:solidFill>
                <a:latin typeface="+mn-lt"/>
                <a:ea typeface="+mn-ea"/>
                <a:cs typeface="+mn-cs"/>
              </a:rPr>
              <a:t>cprj</a:t>
            </a:r>
            <a:r>
              <a:rPr lang="en-US" sz="1000" kern="1200" dirty="0">
                <a:solidFill>
                  <a:schemeClr val="tx2"/>
                </a:solidFill>
                <a:latin typeface="+mn-lt"/>
                <a:ea typeface="+mn-ea"/>
                <a:cs typeface="+mn-cs"/>
              </a:rPr>
              <a:t> file to identify the config file versions previously used</a:t>
            </a:r>
          </a:p>
          <a:p>
            <a:pPr marL="342900" indent="-342900">
              <a:lnSpc>
                <a:spcPct val="90000"/>
              </a:lnSpc>
              <a:spcAft>
                <a:spcPts val="600"/>
              </a:spcAft>
              <a:buFont typeface="+mj-lt"/>
              <a:buAutoNum type="arabicPeriod"/>
            </a:pPr>
            <a:r>
              <a:rPr lang="en-US" sz="1000" kern="1200" dirty="0">
                <a:solidFill>
                  <a:schemeClr val="tx2"/>
                </a:solidFill>
                <a:latin typeface="+mn-lt"/>
                <a:ea typeface="+mn-ea"/>
                <a:cs typeface="+mn-cs"/>
              </a:rPr>
              <a:t>Compare versions of “config” files, notify if updates are made (define rename process of config files)</a:t>
            </a:r>
          </a:p>
          <a:p>
            <a:pPr marL="342900" indent="-342900" algn="l" defTabSz="914400" rtl="0" eaLnBrk="1" latinLnBrk="0" hangingPunct="1">
              <a:lnSpc>
                <a:spcPct val="90000"/>
              </a:lnSpc>
              <a:spcBef>
                <a:spcPts val="0"/>
              </a:spcBef>
              <a:spcAft>
                <a:spcPts val="600"/>
              </a:spcAft>
              <a:buFont typeface="+mj-lt"/>
              <a:buAutoNum type="arabicPeriod"/>
            </a:pPr>
            <a:r>
              <a:rPr lang="en-US" sz="1000" dirty="0">
                <a:solidFill>
                  <a:schemeClr val="tx2"/>
                </a:solidFill>
                <a:latin typeface="+mn-lt"/>
                <a:ea typeface="+mn-ea"/>
              </a:rPr>
              <a:t>Check if new *.</a:t>
            </a:r>
            <a:r>
              <a:rPr lang="en-US" sz="1000" dirty="0" err="1">
                <a:solidFill>
                  <a:schemeClr val="tx2"/>
                </a:solidFill>
                <a:latin typeface="+mn-lt"/>
                <a:ea typeface="+mn-ea"/>
              </a:rPr>
              <a:t>cprj</a:t>
            </a:r>
            <a:r>
              <a:rPr lang="en-US" sz="1000" dirty="0">
                <a:solidFill>
                  <a:schemeClr val="tx2"/>
                </a:solidFill>
                <a:latin typeface="+mn-lt"/>
                <a:ea typeface="+mn-ea"/>
              </a:rPr>
              <a:t> file is different from old config files; if it differs rename existing *.</a:t>
            </a:r>
            <a:r>
              <a:rPr lang="en-US" sz="1000" dirty="0" err="1">
                <a:solidFill>
                  <a:schemeClr val="tx2"/>
                </a:solidFill>
                <a:latin typeface="+mn-lt"/>
                <a:ea typeface="+mn-ea"/>
              </a:rPr>
              <a:t>cprj</a:t>
            </a:r>
            <a:r>
              <a:rPr lang="en-US" sz="1000" dirty="0">
                <a:solidFill>
                  <a:schemeClr val="tx2"/>
                </a:solidFill>
                <a:latin typeface="+mn-lt"/>
                <a:ea typeface="+mn-ea"/>
              </a:rPr>
              <a:t> to backup version; write new *.</a:t>
            </a:r>
            <a:r>
              <a:rPr lang="en-US" sz="1000" dirty="0" err="1">
                <a:solidFill>
                  <a:schemeClr val="tx2"/>
                </a:solidFill>
                <a:latin typeface="+mn-lt"/>
                <a:ea typeface="+mn-ea"/>
              </a:rPr>
              <a:t>cprj</a:t>
            </a:r>
            <a:r>
              <a:rPr lang="en-US" sz="1000" dirty="0">
                <a:solidFill>
                  <a:schemeClr val="tx2"/>
                </a:solidFill>
                <a:latin typeface="+mn-lt"/>
                <a:ea typeface="+mn-ea"/>
              </a:rPr>
              <a:t> file</a:t>
            </a:r>
          </a:p>
          <a:p>
            <a:pPr marL="342900" indent="-342900" algn="l" defTabSz="914400" rtl="0" eaLnBrk="1" latinLnBrk="0" hangingPunct="1">
              <a:lnSpc>
                <a:spcPct val="90000"/>
              </a:lnSpc>
              <a:spcBef>
                <a:spcPts val="0"/>
              </a:spcBef>
              <a:spcAft>
                <a:spcPts val="600"/>
              </a:spcAft>
              <a:buFont typeface="+mj-lt"/>
              <a:buAutoNum type="arabicPeriod"/>
            </a:pPr>
            <a:r>
              <a:rPr lang="en-US" sz="1000" dirty="0">
                <a:solidFill>
                  <a:schemeClr val="tx2"/>
                </a:solidFill>
                <a:latin typeface="+mn-lt"/>
                <a:ea typeface="+mn-ea"/>
              </a:rPr>
              <a:t>Q: do we need a status file, perhaps for an IDE flow? </a:t>
            </a:r>
            <a:endParaRPr lang="en-US" sz="1000" kern="1200" dirty="0">
              <a:solidFill>
                <a:schemeClr val="tx2"/>
              </a:solidFill>
              <a:latin typeface="+mn-lt"/>
              <a:ea typeface="+mn-ea"/>
              <a:cs typeface="+mn-cs"/>
            </a:endParaRPr>
          </a:p>
          <a:p>
            <a:pPr algn="l" defTabSz="914400" rtl="0" eaLnBrk="1" latinLnBrk="0" hangingPunct="1">
              <a:lnSpc>
                <a:spcPct val="90000"/>
              </a:lnSpc>
              <a:spcBef>
                <a:spcPts val="0"/>
              </a:spcBef>
              <a:spcAft>
                <a:spcPts val="600"/>
              </a:spcAft>
            </a:pPr>
            <a:endParaRPr lang="en-US" sz="1600" kern="1200" dirty="0">
              <a:solidFill>
                <a:schemeClr val="tx2"/>
              </a:solidFill>
              <a:latin typeface="+mn-lt"/>
              <a:ea typeface="+mn-ea"/>
              <a:cs typeface="+mn-cs"/>
            </a:endParaRPr>
          </a:p>
          <a:p>
            <a:pPr marL="0" indent="0" algn="l" defTabSz="914400" rtl="0" eaLnBrk="1" latinLnBrk="0" hangingPunct="1">
              <a:lnSpc>
                <a:spcPct val="90000"/>
              </a:lnSpc>
              <a:spcBef>
                <a:spcPts val="0"/>
              </a:spcBef>
              <a:spcAft>
                <a:spcPts val="600"/>
              </a:spcAft>
              <a:buFont typeface="Arial" panose="020B0604020202020204" pitchFamily="34" charset="0"/>
              <a:buNone/>
            </a:pPr>
            <a:endParaRPr lang="en-GB" sz="2100" kern="1200" dirty="0" err="1">
              <a:solidFill>
                <a:schemeClr val="tx2"/>
              </a:solidFill>
              <a:latin typeface="+mn-lt"/>
              <a:ea typeface="+mn-ea"/>
              <a:cs typeface="+mn-cs"/>
            </a:endParaRPr>
          </a:p>
        </p:txBody>
      </p:sp>
      <p:sp>
        <p:nvSpPr>
          <p:cNvPr id="39" name="Arrow: Right 38">
            <a:extLst>
              <a:ext uri="{FF2B5EF4-FFF2-40B4-BE49-F238E27FC236}">
                <a16:creationId xmlns:a16="http://schemas.microsoft.com/office/drawing/2014/main" id="{3DA788C3-1645-447C-A40E-271F6D20E621}"/>
              </a:ext>
            </a:extLst>
          </p:cNvPr>
          <p:cNvSpPr/>
          <p:nvPr/>
        </p:nvSpPr>
        <p:spPr>
          <a:xfrm>
            <a:off x="4078708" y="3350792"/>
            <a:ext cx="3146258"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40" name="Rectangle 39">
            <a:extLst>
              <a:ext uri="{FF2B5EF4-FFF2-40B4-BE49-F238E27FC236}">
                <a16:creationId xmlns:a16="http://schemas.microsoft.com/office/drawing/2014/main" id="{3E3B0814-1ABA-4C9D-92FA-B050BE4C984E}"/>
              </a:ext>
            </a:extLst>
          </p:cNvPr>
          <p:cNvSpPr/>
          <p:nvPr/>
        </p:nvSpPr>
        <p:spPr>
          <a:xfrm>
            <a:off x="4838702" y="1311440"/>
            <a:ext cx="1786690" cy="3761874"/>
          </a:xfrm>
          <a:prstGeom prst="rect">
            <a:avLst/>
          </a:prstGeom>
          <a:solidFill>
            <a:schemeClr val="accent3">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46" name="Rectangle 45">
            <a:extLst>
              <a:ext uri="{FF2B5EF4-FFF2-40B4-BE49-F238E27FC236}">
                <a16:creationId xmlns:a16="http://schemas.microsoft.com/office/drawing/2014/main" id="{7CFECFC3-19DE-4962-99A4-6BC0C143A34C}"/>
              </a:ext>
            </a:extLst>
          </p:cNvPr>
          <p:cNvSpPr/>
          <p:nvPr/>
        </p:nvSpPr>
        <p:spPr>
          <a:xfrm>
            <a:off x="2292018" y="309838"/>
            <a:ext cx="1786690" cy="4725377"/>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47" name="Flowchart: Document 46">
            <a:extLst>
              <a:ext uri="{FF2B5EF4-FFF2-40B4-BE49-F238E27FC236}">
                <a16:creationId xmlns:a16="http://schemas.microsoft.com/office/drawing/2014/main" id="{2C5E4316-D126-45C3-A15D-CD87B0F7CA04}"/>
              </a:ext>
            </a:extLst>
          </p:cNvPr>
          <p:cNvSpPr/>
          <p:nvPr/>
        </p:nvSpPr>
        <p:spPr>
          <a:xfrm>
            <a:off x="2510676" y="3842441"/>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a:t>
            </a:r>
            <a:r>
              <a:rPr kumimoji="0" lang="en-US" sz="1200" b="0" i="0" u="none" strike="noStrike" kern="1200" cap="none" spc="0" normalizeH="0" baseline="0" noProof="0" dirty="0" err="1">
                <a:ln>
                  <a:noFill/>
                </a:ln>
                <a:solidFill>
                  <a:srgbClr val="FFFFFF"/>
                </a:solidFill>
                <a:effectLst/>
                <a:uLnTx/>
                <a:uFillTx/>
                <a:latin typeface="Calibri"/>
                <a:ea typeface="+mn-ea"/>
                <a:cs typeface="+mn-cs"/>
              </a:rPr>
              <a:t>rzone</a:t>
            </a:r>
            <a:r>
              <a:rPr kumimoji="0" lang="en-US" sz="1200" b="0" i="0" u="none" strike="noStrike" kern="1200" cap="none" spc="0" normalizeH="0" baseline="0" noProof="0" dirty="0">
                <a:ln>
                  <a:noFill/>
                </a:ln>
                <a:solidFill>
                  <a:srgbClr val="FFFFFF"/>
                </a:solidFill>
                <a:effectLst/>
                <a:uLnTx/>
                <a:uFillTx/>
                <a:latin typeface="Calibri"/>
                <a:ea typeface="+mn-ea"/>
                <a:cs typeface="+mn-cs"/>
              </a:rPr>
              <a:t> (optional)</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100" b="0" i="0" u="none" strike="noStrike" kern="1200" cap="none" spc="0" normalizeH="0" baseline="0" noProof="0" dirty="0">
                <a:ln>
                  <a:noFill/>
                </a:ln>
                <a:solidFill>
                  <a:srgbClr val="FFFFFF"/>
                </a:solidFill>
                <a:effectLst/>
                <a:uLnTx/>
                <a:uFillTx/>
                <a:latin typeface="Calibri"/>
                <a:ea typeface="+mn-ea"/>
                <a:cs typeface="+mn-cs"/>
              </a:rPr>
              <a:t>that defines </a:t>
            </a:r>
            <a:br>
              <a:rPr kumimoji="0" lang="en-US" sz="1100" b="0" i="0" u="none" strike="noStrike" kern="1200" cap="none" spc="0" normalizeH="0" baseline="0" noProof="0" dirty="0">
                <a:ln>
                  <a:noFill/>
                </a:ln>
                <a:solidFill>
                  <a:srgbClr val="FFFFFF"/>
                </a:solidFill>
                <a:effectLst/>
                <a:uLnTx/>
                <a:uFillTx/>
                <a:latin typeface="Calibri"/>
                <a:ea typeface="+mn-ea"/>
                <a:cs typeface="+mn-cs"/>
              </a:rPr>
            </a:br>
            <a:r>
              <a:rPr kumimoji="0" lang="en-US" sz="1100" b="0" i="0" u="none" strike="noStrike" kern="1200" cap="none" spc="0" normalizeH="0" baseline="0" noProof="0" dirty="0">
                <a:ln>
                  <a:noFill/>
                </a:ln>
                <a:solidFill>
                  <a:srgbClr val="FFFFFF"/>
                </a:solidFill>
                <a:effectLst/>
                <a:uLnTx/>
                <a:uFillTx/>
                <a:latin typeface="Calibri"/>
                <a:ea typeface="+mn-ea"/>
                <a:cs typeface="+mn-cs"/>
              </a:rPr>
              <a:t>System Resources</a:t>
            </a:r>
            <a:endParaRPr kumimoji="0" lang="en-GB" sz="1100" b="0" i="0" u="none" strike="noStrike" kern="1200" cap="none" spc="0" normalizeH="0" baseline="0" noProof="0" dirty="0">
              <a:ln>
                <a:noFill/>
              </a:ln>
              <a:solidFill>
                <a:srgbClr val="FFFFFF"/>
              </a:solidFill>
              <a:effectLst/>
              <a:uLnTx/>
              <a:uFillTx/>
              <a:latin typeface="Calibri"/>
              <a:ea typeface="+mn-ea"/>
              <a:cs typeface="+mn-cs"/>
            </a:endParaRPr>
          </a:p>
        </p:txBody>
      </p:sp>
      <p:sp>
        <p:nvSpPr>
          <p:cNvPr id="48" name="Flowchart: Document 47">
            <a:extLst>
              <a:ext uri="{FF2B5EF4-FFF2-40B4-BE49-F238E27FC236}">
                <a16:creationId xmlns:a16="http://schemas.microsoft.com/office/drawing/2014/main" id="{8A116466-F493-4ACA-B3A8-8C047F4F0E23}"/>
              </a:ext>
            </a:extLst>
          </p:cNvPr>
          <p:cNvSpPr/>
          <p:nvPr/>
        </p:nvSpPr>
        <p:spPr>
          <a:xfrm>
            <a:off x="5045330" y="1638298"/>
            <a:ext cx="1333416" cy="884321"/>
          </a:xfrm>
          <a:prstGeom prst="flowChartDocumen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csolution.yml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Target Application</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49" name="Flowchart: Multidocument 48">
            <a:extLst>
              <a:ext uri="{FF2B5EF4-FFF2-40B4-BE49-F238E27FC236}">
                <a16:creationId xmlns:a16="http://schemas.microsoft.com/office/drawing/2014/main" id="{4DF5DC26-CF95-480F-8AA8-D77E0B1BC770}"/>
              </a:ext>
            </a:extLst>
          </p:cNvPr>
          <p:cNvSpPr/>
          <p:nvPr/>
        </p:nvSpPr>
        <p:spPr>
          <a:xfrm>
            <a:off x="5002732" y="2755225"/>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cproject.yml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Manages </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independent</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projects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50" name="Flowchart: Multidocument 49">
            <a:extLst>
              <a:ext uri="{FF2B5EF4-FFF2-40B4-BE49-F238E27FC236}">
                <a16:creationId xmlns:a16="http://schemas.microsoft.com/office/drawing/2014/main" id="{445D8DD9-2291-4859-822B-5A451A037577}"/>
              </a:ext>
            </a:extLst>
          </p:cNvPr>
          <p:cNvSpPr/>
          <p:nvPr/>
        </p:nvSpPr>
        <p:spPr>
          <a:xfrm>
            <a:off x="9476068" y="2837317"/>
            <a:ext cx="1449805" cy="1010653"/>
          </a:xfrm>
          <a:prstGeom prst="flowChartMultidocument">
            <a:avLst/>
          </a:prstGeom>
          <a:solidFill>
            <a:schemeClr val="accent6">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000" dirty="0">
                <a:solidFill>
                  <a:schemeClr val="bg2">
                    <a:lumMod val="25000"/>
                  </a:schemeClr>
                </a:solidFill>
                <a:latin typeface="Calibri"/>
              </a:rPr>
              <a:t>Run-Time Environment (RTE)</a:t>
            </a:r>
            <a:br>
              <a:rPr lang="en-US" sz="1000" dirty="0">
                <a:solidFill>
                  <a:schemeClr val="bg2">
                    <a:lumMod val="25000"/>
                  </a:schemeClr>
                </a:solidFill>
                <a:latin typeface="Calibri"/>
              </a:rPr>
            </a:br>
            <a:r>
              <a:rPr lang="en-US" sz="1000" dirty="0">
                <a:solidFill>
                  <a:schemeClr val="bg2">
                    <a:lumMod val="25000"/>
                  </a:schemeClr>
                </a:solidFill>
                <a:latin typeface="Calibri"/>
              </a:rPr>
              <a:t>(*.c / *.h files with config information)</a:t>
            </a:r>
            <a:br>
              <a:rPr lang="en-US" sz="1200" dirty="0">
                <a:solidFill>
                  <a:schemeClr val="bg2">
                    <a:lumMod val="25000"/>
                  </a:schemeClr>
                </a:solidFill>
                <a:latin typeface="Calibri"/>
              </a:rPr>
            </a:br>
            <a:endParaRPr kumimoji="0" lang="en-GB" sz="12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51" name="Straight Arrow Connector 50">
            <a:extLst>
              <a:ext uri="{FF2B5EF4-FFF2-40B4-BE49-F238E27FC236}">
                <a16:creationId xmlns:a16="http://schemas.microsoft.com/office/drawing/2014/main" id="{C87DDDB5-1B7B-4F58-B180-DF5B19B1DAF7}"/>
              </a:ext>
            </a:extLst>
          </p:cNvPr>
          <p:cNvCxnSpPr>
            <a:cxnSpLocks/>
          </p:cNvCxnSpPr>
          <p:nvPr/>
        </p:nvCxnSpPr>
        <p:spPr>
          <a:xfrm>
            <a:off x="5693030" y="2478504"/>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5196E5D6-58A3-4178-809D-42C71C7851FC}"/>
              </a:ext>
            </a:extLst>
          </p:cNvPr>
          <p:cNvCxnSpPr>
            <a:cxnSpLocks/>
          </p:cNvCxnSpPr>
          <p:nvPr/>
        </p:nvCxnSpPr>
        <p:spPr>
          <a:xfrm>
            <a:off x="5713083" y="3695699"/>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3" name="Flowchart: Multidocument 52">
            <a:extLst>
              <a:ext uri="{FF2B5EF4-FFF2-40B4-BE49-F238E27FC236}">
                <a16:creationId xmlns:a16="http://schemas.microsoft.com/office/drawing/2014/main" id="{97823D5B-3E2C-4C11-8BFD-5104542119CB}"/>
              </a:ext>
            </a:extLst>
          </p:cNvPr>
          <p:cNvSpPr/>
          <p:nvPr/>
        </p:nvSpPr>
        <p:spPr>
          <a:xfrm>
            <a:off x="5052863" y="3966404"/>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clayer.yml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re-usable project parts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54" name="Flowchart: Document 53">
            <a:extLst>
              <a:ext uri="{FF2B5EF4-FFF2-40B4-BE49-F238E27FC236}">
                <a16:creationId xmlns:a16="http://schemas.microsoft.com/office/drawing/2014/main" id="{F4914DED-A504-4481-8AE7-5389D6AD3ACA}"/>
              </a:ext>
            </a:extLst>
          </p:cNvPr>
          <p:cNvSpPr/>
          <p:nvPr/>
        </p:nvSpPr>
        <p:spPr>
          <a:xfrm>
            <a:off x="2510676" y="2805361"/>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Device Family Pack (DFP) </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100" b="0" i="0" u="none" strike="noStrike" kern="1200" cap="none" spc="0" normalizeH="0" baseline="0" noProof="0" dirty="0">
                <a:ln>
                  <a:noFill/>
                </a:ln>
                <a:solidFill>
                  <a:srgbClr val="FFFFFF"/>
                </a:solidFill>
                <a:effectLst/>
                <a:uLnTx/>
                <a:uFillTx/>
                <a:latin typeface="Calibri"/>
                <a:ea typeface="+mn-ea"/>
                <a:cs typeface="+mn-cs"/>
              </a:rPr>
              <a:t>that defines Device</a:t>
            </a:r>
            <a:br>
              <a:rPr kumimoji="0" lang="en-US" sz="1100" b="0" i="0" u="none" strike="noStrike" kern="1200" cap="none" spc="0" normalizeH="0" baseline="0" noProof="0" dirty="0">
                <a:ln>
                  <a:noFill/>
                </a:ln>
                <a:solidFill>
                  <a:srgbClr val="FFFFFF"/>
                </a:solidFill>
                <a:effectLst/>
                <a:uLnTx/>
                <a:uFillTx/>
                <a:latin typeface="Calibri"/>
                <a:ea typeface="+mn-ea"/>
                <a:cs typeface="+mn-cs"/>
              </a:rPr>
            </a:br>
            <a:r>
              <a:rPr kumimoji="0" lang="en-US" sz="11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100" b="0" i="0" u="none" strike="noStrike" kern="1200" cap="none" spc="0" normalizeH="0" baseline="0" noProof="0" dirty="0">
              <a:ln>
                <a:noFill/>
              </a:ln>
              <a:solidFill>
                <a:srgbClr val="FFFFFF"/>
              </a:solidFill>
              <a:effectLst/>
              <a:uLnTx/>
              <a:uFillTx/>
              <a:latin typeface="Calibri"/>
              <a:ea typeface="+mn-ea"/>
              <a:cs typeface="+mn-cs"/>
            </a:endParaRPr>
          </a:p>
        </p:txBody>
      </p:sp>
      <p:sp>
        <p:nvSpPr>
          <p:cNvPr id="55" name="Flowchart: Document 54">
            <a:extLst>
              <a:ext uri="{FF2B5EF4-FFF2-40B4-BE49-F238E27FC236}">
                <a16:creationId xmlns:a16="http://schemas.microsoft.com/office/drawing/2014/main" id="{FCF47093-228F-4012-904D-528E1165020D}"/>
              </a:ext>
            </a:extLst>
          </p:cNvPr>
          <p:cNvSpPr/>
          <p:nvPr/>
        </p:nvSpPr>
        <p:spPr>
          <a:xfrm>
            <a:off x="2518233" y="1760222"/>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Board Support Pack (BSP)</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100" b="0" i="0" u="none" strike="noStrike" kern="1200" cap="none" spc="0" normalizeH="0" baseline="0" noProof="0" dirty="0">
                <a:ln>
                  <a:noFill/>
                </a:ln>
                <a:solidFill>
                  <a:srgbClr val="FFFFFF"/>
                </a:solidFill>
                <a:effectLst/>
                <a:uLnTx/>
                <a:uFillTx/>
                <a:latin typeface="Calibri"/>
                <a:ea typeface="+mn-ea"/>
                <a:cs typeface="+mn-cs"/>
              </a:rPr>
              <a:t>that defines Board</a:t>
            </a:r>
            <a:br>
              <a:rPr kumimoji="0" lang="en-US" sz="1100" b="0" i="0" u="none" strike="noStrike" kern="1200" cap="none" spc="0" normalizeH="0" baseline="0" noProof="0" dirty="0">
                <a:ln>
                  <a:noFill/>
                </a:ln>
                <a:solidFill>
                  <a:srgbClr val="FFFFFF"/>
                </a:solidFill>
                <a:effectLst/>
                <a:uLnTx/>
                <a:uFillTx/>
                <a:latin typeface="Calibri"/>
                <a:ea typeface="+mn-ea"/>
                <a:cs typeface="+mn-cs"/>
              </a:rPr>
            </a:br>
            <a:r>
              <a:rPr kumimoji="0" lang="en-US" sz="11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100" b="0" i="0" u="none" strike="noStrike" kern="1200" cap="none" spc="0" normalizeH="0" baseline="0" noProof="0" dirty="0">
              <a:ln>
                <a:noFill/>
              </a:ln>
              <a:solidFill>
                <a:srgbClr val="FFFFFF"/>
              </a:solidFill>
              <a:effectLst/>
              <a:uLnTx/>
              <a:uFillTx/>
              <a:latin typeface="Calibri"/>
              <a:ea typeface="+mn-ea"/>
              <a:cs typeface="+mn-cs"/>
            </a:endParaRPr>
          </a:p>
        </p:txBody>
      </p:sp>
      <p:sp>
        <p:nvSpPr>
          <p:cNvPr id="56" name="Rectangle 55">
            <a:extLst>
              <a:ext uri="{FF2B5EF4-FFF2-40B4-BE49-F238E27FC236}">
                <a16:creationId xmlns:a16="http://schemas.microsoft.com/office/drawing/2014/main" id="{49FE0E03-2E80-4285-85A9-DF19C33E86DB}"/>
              </a:ext>
            </a:extLst>
          </p:cNvPr>
          <p:cNvSpPr/>
          <p:nvPr/>
        </p:nvSpPr>
        <p:spPr>
          <a:xfrm>
            <a:off x="7230982" y="2695071"/>
            <a:ext cx="1540042" cy="1022685"/>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Calibri"/>
                <a:ea typeface="+mn-ea"/>
                <a:cs typeface="+mn-cs"/>
              </a:rPr>
              <a:t>CMSIS Project Manager</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57" name="Flowchart: Multidocument 56">
            <a:extLst>
              <a:ext uri="{FF2B5EF4-FFF2-40B4-BE49-F238E27FC236}">
                <a16:creationId xmlns:a16="http://schemas.microsoft.com/office/drawing/2014/main" id="{D1406CC0-37CC-4A93-AD63-95CF187FF525}"/>
              </a:ext>
            </a:extLst>
          </p:cNvPr>
          <p:cNvSpPr/>
          <p:nvPr/>
        </p:nvSpPr>
        <p:spPr>
          <a:xfrm>
            <a:off x="9466042" y="1689169"/>
            <a:ext cx="1449805" cy="1010653"/>
          </a:xfrm>
          <a:prstGeom prst="flowChartMultidocument">
            <a:avLst/>
          </a:prstGeom>
          <a:solidFill>
            <a:schemeClr val="accent6">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Project Files *.</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cprj</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for CMSIS Build</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58" name="Arrow: Right 57">
            <a:extLst>
              <a:ext uri="{FF2B5EF4-FFF2-40B4-BE49-F238E27FC236}">
                <a16:creationId xmlns:a16="http://schemas.microsoft.com/office/drawing/2014/main" id="{085F6E70-A8EB-4149-98FD-7E407B58BD4E}"/>
              </a:ext>
            </a:extLst>
          </p:cNvPr>
          <p:cNvSpPr/>
          <p:nvPr/>
        </p:nvSpPr>
        <p:spPr>
          <a:xfrm>
            <a:off x="6625392" y="2805360"/>
            <a:ext cx="60558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59" name="TextBox 58">
            <a:extLst>
              <a:ext uri="{FF2B5EF4-FFF2-40B4-BE49-F238E27FC236}">
                <a16:creationId xmlns:a16="http://schemas.microsoft.com/office/drawing/2014/main" id="{BD4C35EE-3DBD-49DF-A607-BE45647662B8}"/>
              </a:ext>
            </a:extLst>
          </p:cNvPr>
          <p:cNvSpPr txBox="1"/>
          <p:nvPr/>
        </p:nvSpPr>
        <p:spPr>
          <a:xfrm>
            <a:off x="4707284" y="1373598"/>
            <a:ext cx="1606216" cy="193899"/>
          </a:xfrm>
          <a:prstGeom prst="rect">
            <a:avLst/>
          </a:prstGeom>
          <a:noFill/>
        </p:spPr>
        <p:txBody>
          <a:bodyPr wrap="square" lIns="0" tIns="0" rIns="0" bIns="0" rtlCol="0">
            <a:spAutoFit/>
          </a:bodyPr>
          <a:lstStyle/>
          <a:p>
            <a:pPr marL="0" marR="0" lvl="0" indent="0" algn="ctr"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US" sz="14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User Input Files</a:t>
            </a:r>
          </a:p>
        </p:txBody>
      </p:sp>
      <p:sp>
        <p:nvSpPr>
          <p:cNvPr id="60" name="TextBox 59">
            <a:extLst>
              <a:ext uri="{FF2B5EF4-FFF2-40B4-BE49-F238E27FC236}">
                <a16:creationId xmlns:a16="http://schemas.microsoft.com/office/drawing/2014/main" id="{46AD6CC6-2055-407F-A625-DE9F3437CBAE}"/>
              </a:ext>
            </a:extLst>
          </p:cNvPr>
          <p:cNvSpPr txBox="1"/>
          <p:nvPr/>
        </p:nvSpPr>
        <p:spPr>
          <a:xfrm>
            <a:off x="2153648" y="379300"/>
            <a:ext cx="1606216" cy="193899"/>
          </a:xfrm>
          <a:prstGeom prst="rect">
            <a:avLst/>
          </a:prstGeom>
          <a:noFill/>
        </p:spPr>
        <p:txBody>
          <a:bodyPr wrap="square" lIns="0" tIns="0" rIns="0" bIns="0" rtlCol="0">
            <a:spAutoFit/>
          </a:bodyPr>
          <a:lstStyle/>
          <a:p>
            <a:pPr marL="0" marR="0" lvl="0" indent="0" algn="ctr"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US" sz="14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Software Packs</a:t>
            </a:r>
          </a:p>
        </p:txBody>
      </p:sp>
      <p:sp>
        <p:nvSpPr>
          <p:cNvPr id="61" name="Flowchart: Document 60">
            <a:extLst>
              <a:ext uri="{FF2B5EF4-FFF2-40B4-BE49-F238E27FC236}">
                <a16:creationId xmlns:a16="http://schemas.microsoft.com/office/drawing/2014/main" id="{3425A9F6-1D5C-4890-9EFA-CAF1EE885046}"/>
              </a:ext>
            </a:extLst>
          </p:cNvPr>
          <p:cNvSpPr/>
          <p:nvPr/>
        </p:nvSpPr>
        <p:spPr>
          <a:xfrm>
            <a:off x="5050566" y="274719"/>
            <a:ext cx="1350233"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Calibri"/>
                <a:ea typeface="+mn-ea"/>
                <a:cs typeface="+mn-cs"/>
              </a:rPr>
              <a:t>[default.]</a:t>
            </a:r>
            <a:r>
              <a:rPr kumimoji="0" lang="en-US" sz="1000" b="0" i="0" u="none" strike="noStrike" kern="1200" cap="none" spc="0" normalizeH="0" baseline="0" noProof="0" dirty="0" err="1">
                <a:ln>
                  <a:noFill/>
                </a:ln>
                <a:solidFill>
                  <a:srgbClr val="FFFFFF"/>
                </a:solidFill>
                <a:effectLst/>
                <a:uLnTx/>
                <a:uFillTx/>
                <a:latin typeface="Calibri"/>
                <a:ea typeface="+mn-ea"/>
                <a:cs typeface="+mn-cs"/>
              </a:rPr>
              <a:t>csettings.yml</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Global Settings</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(Toolchain, Device)</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cxnSp>
        <p:nvCxnSpPr>
          <p:cNvPr id="62" name="Straight Arrow Connector 61">
            <a:extLst>
              <a:ext uri="{FF2B5EF4-FFF2-40B4-BE49-F238E27FC236}">
                <a16:creationId xmlns:a16="http://schemas.microsoft.com/office/drawing/2014/main" id="{5DD31FF0-6F89-4143-B90A-7D2260304146}"/>
              </a:ext>
            </a:extLst>
          </p:cNvPr>
          <p:cNvCxnSpPr>
            <a:cxnSpLocks/>
          </p:cNvCxnSpPr>
          <p:nvPr/>
        </p:nvCxnSpPr>
        <p:spPr>
          <a:xfrm>
            <a:off x="5719099" y="1048751"/>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63" name="Flowchart: Document 62">
            <a:extLst>
              <a:ext uri="{FF2B5EF4-FFF2-40B4-BE49-F238E27FC236}">
                <a16:creationId xmlns:a16="http://schemas.microsoft.com/office/drawing/2014/main" id="{7C09EE6F-D403-4C7B-8CC7-44ACDCB48A9E}"/>
              </a:ext>
            </a:extLst>
          </p:cNvPr>
          <p:cNvSpPr/>
          <p:nvPr/>
        </p:nvSpPr>
        <p:spPr>
          <a:xfrm>
            <a:off x="2519492" y="733727"/>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Generic </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200" b="0" i="0" u="none" strike="noStrike" kern="1200" cap="none" spc="0" normalizeH="0" baseline="0" noProof="0" dirty="0">
                <a:ln>
                  <a:noFill/>
                </a:ln>
                <a:solidFill>
                  <a:srgbClr val="FFFFFF"/>
                </a:solidFill>
                <a:effectLst/>
                <a:uLnTx/>
                <a:uFillTx/>
                <a:latin typeface="Calibri"/>
                <a:ea typeface="+mn-ea"/>
                <a:cs typeface="+mn-cs"/>
              </a:rPr>
              <a:t>Software Packs</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with drivers,</a:t>
            </a:r>
            <a:r>
              <a:rPr kumimoji="0" lang="en-US" sz="1200" b="0" i="0" u="none" strike="noStrike" kern="1200" cap="none" spc="0" normalizeH="0" baseline="0" noProof="0" dirty="0">
                <a:ln>
                  <a:noFill/>
                </a:ln>
                <a:solidFill>
                  <a:srgbClr val="FFFFFF"/>
                </a:solidFill>
                <a:effectLst/>
                <a:uLnTx/>
                <a:uFillTx/>
                <a:latin typeface="Calibri"/>
                <a:ea typeface="+mn-ea"/>
                <a:cs typeface="+mn-cs"/>
              </a:rPr>
              <a:t> m</a:t>
            </a:r>
            <a:r>
              <a:rPr lang="en-US" sz="1100" dirty="0" err="1">
                <a:solidFill>
                  <a:srgbClr val="FFFFFF"/>
                </a:solidFill>
                <a:latin typeface="Calibri"/>
              </a:rPr>
              <a:t>iddleware</a:t>
            </a:r>
            <a:r>
              <a:rPr lang="en-US" sz="1100" dirty="0">
                <a:solidFill>
                  <a:srgbClr val="FFFFFF"/>
                </a:solidFill>
                <a:latin typeface="Calibri"/>
              </a:rPr>
              <a:t>, etc.</a:t>
            </a:r>
          </a:p>
        </p:txBody>
      </p:sp>
      <p:sp>
        <p:nvSpPr>
          <p:cNvPr id="64" name="Flowchart: Multidocument 63">
            <a:extLst>
              <a:ext uri="{FF2B5EF4-FFF2-40B4-BE49-F238E27FC236}">
                <a16:creationId xmlns:a16="http://schemas.microsoft.com/office/drawing/2014/main" id="{C6AB218C-B779-4E4F-B26D-DD04F9517E1E}"/>
              </a:ext>
            </a:extLst>
          </p:cNvPr>
          <p:cNvSpPr/>
          <p:nvPr/>
        </p:nvSpPr>
        <p:spPr>
          <a:xfrm>
            <a:off x="9496042" y="3979969"/>
            <a:ext cx="1449805" cy="1010653"/>
          </a:xfrm>
          <a:prstGeom prst="flowChartMultidocument">
            <a:avLst/>
          </a:prstGeom>
          <a:solidFill>
            <a:schemeClr val="accent6">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Project Resource Files *.</a:t>
            </a:r>
            <a:r>
              <a:rPr kumimoji="0" lang="en-US" sz="1000" b="0" i="0" u="none" strike="noStrike" kern="1200" cap="none" spc="0" normalizeH="0" baseline="0" noProof="0" dirty="0" err="1">
                <a:ln>
                  <a:noFill/>
                </a:ln>
                <a:solidFill>
                  <a:schemeClr val="bg2">
                    <a:lumMod val="25000"/>
                  </a:schemeClr>
                </a:solidFill>
                <a:effectLst/>
                <a:uLnTx/>
                <a:uFillTx/>
                <a:latin typeface="Calibri"/>
                <a:ea typeface="+mn-ea"/>
                <a:cs typeface="+mn-cs"/>
              </a:rPr>
              <a:t>fzone</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for template engines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65" name="TextBox 64">
            <a:extLst>
              <a:ext uri="{FF2B5EF4-FFF2-40B4-BE49-F238E27FC236}">
                <a16:creationId xmlns:a16="http://schemas.microsoft.com/office/drawing/2014/main" id="{594D4E9B-4064-4977-9062-F920D0BDD75B}"/>
              </a:ext>
            </a:extLst>
          </p:cNvPr>
          <p:cNvSpPr txBox="1"/>
          <p:nvPr/>
        </p:nvSpPr>
        <p:spPr>
          <a:xfrm>
            <a:off x="8992484" y="1309998"/>
            <a:ext cx="1606216" cy="193899"/>
          </a:xfrm>
          <a:prstGeom prst="rect">
            <a:avLst/>
          </a:prstGeom>
          <a:noFill/>
        </p:spPr>
        <p:txBody>
          <a:bodyPr wrap="square" lIns="0" tIns="0" rIns="0" bIns="0" rtlCol="0">
            <a:spAutoFit/>
          </a:bodyPr>
          <a:lstStyle/>
          <a:p>
            <a:pPr marL="0" marR="0" lvl="0" indent="0" algn="ctr"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US" sz="14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Output Files</a:t>
            </a:r>
          </a:p>
        </p:txBody>
      </p:sp>
      <p:sp>
        <p:nvSpPr>
          <p:cNvPr id="66" name="Arrow: Right 65">
            <a:extLst>
              <a:ext uri="{FF2B5EF4-FFF2-40B4-BE49-F238E27FC236}">
                <a16:creationId xmlns:a16="http://schemas.microsoft.com/office/drawing/2014/main" id="{552742CB-0988-4128-BD4A-476AD66D2564}"/>
              </a:ext>
            </a:extLst>
          </p:cNvPr>
          <p:cNvSpPr/>
          <p:nvPr/>
        </p:nvSpPr>
        <p:spPr>
          <a:xfrm>
            <a:off x="8764993" y="3116160"/>
            <a:ext cx="50860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cxnSp>
        <p:nvCxnSpPr>
          <p:cNvPr id="8" name="Straight Arrow Connector 7">
            <a:extLst>
              <a:ext uri="{FF2B5EF4-FFF2-40B4-BE49-F238E27FC236}">
                <a16:creationId xmlns:a16="http://schemas.microsoft.com/office/drawing/2014/main" id="{31DE26EC-546E-45F7-9968-0F563A921C74}"/>
              </a:ext>
            </a:extLst>
          </p:cNvPr>
          <p:cNvCxnSpPr>
            <a:cxnSpLocks/>
          </p:cNvCxnSpPr>
          <p:nvPr/>
        </p:nvCxnSpPr>
        <p:spPr>
          <a:xfrm flipH="1">
            <a:off x="8769600" y="2332800"/>
            <a:ext cx="712800" cy="49680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27688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0020ED1A-4AE0-4AD4-AA47-B7F3413293D7}"/>
              </a:ext>
            </a:extLst>
          </p:cNvPr>
          <p:cNvSpPr/>
          <p:nvPr/>
        </p:nvSpPr>
        <p:spPr>
          <a:xfrm>
            <a:off x="2316358" y="4023023"/>
            <a:ext cx="1786690" cy="2426423"/>
          </a:xfrm>
          <a:prstGeom prst="rect">
            <a:avLst/>
          </a:prstGeom>
          <a:solidFill>
            <a:schemeClr val="accent5">
              <a:lumMod val="40000"/>
              <a:lumOff val="6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40" name="Rectangle 39">
            <a:extLst>
              <a:ext uri="{FF2B5EF4-FFF2-40B4-BE49-F238E27FC236}">
                <a16:creationId xmlns:a16="http://schemas.microsoft.com/office/drawing/2014/main" id="{3E3B0814-1ABA-4C9D-92FA-B050BE4C984E}"/>
              </a:ext>
            </a:extLst>
          </p:cNvPr>
          <p:cNvSpPr/>
          <p:nvPr/>
        </p:nvSpPr>
        <p:spPr>
          <a:xfrm>
            <a:off x="2316358" y="2474902"/>
            <a:ext cx="1786690" cy="1383631"/>
          </a:xfrm>
          <a:prstGeom prst="rect">
            <a:avLst/>
          </a:prstGeom>
          <a:solidFill>
            <a:schemeClr val="accent3">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48" name="Flowchart: Document 47">
            <a:extLst>
              <a:ext uri="{FF2B5EF4-FFF2-40B4-BE49-F238E27FC236}">
                <a16:creationId xmlns:a16="http://schemas.microsoft.com/office/drawing/2014/main" id="{8A116466-F493-4ACA-B3A8-8C047F4F0E23}"/>
              </a:ext>
            </a:extLst>
          </p:cNvPr>
          <p:cNvSpPr/>
          <p:nvPr/>
        </p:nvSpPr>
        <p:spPr>
          <a:xfrm>
            <a:off x="2522986" y="2801760"/>
            <a:ext cx="1333416" cy="884321"/>
          </a:xfrm>
          <a:prstGeom prst="flowChartDocumen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csolution.yml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Target Application</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56" name="Rectangle 55">
            <a:extLst>
              <a:ext uri="{FF2B5EF4-FFF2-40B4-BE49-F238E27FC236}">
                <a16:creationId xmlns:a16="http://schemas.microsoft.com/office/drawing/2014/main" id="{49FE0E03-2E80-4285-85A9-DF19C33E86DB}"/>
              </a:ext>
            </a:extLst>
          </p:cNvPr>
          <p:cNvSpPr/>
          <p:nvPr/>
        </p:nvSpPr>
        <p:spPr>
          <a:xfrm>
            <a:off x="4750579" y="2491450"/>
            <a:ext cx="1540042" cy="1333614"/>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defRPr/>
            </a:pPr>
            <a:br>
              <a:rPr kumimoji="0" lang="en-US" sz="1100" b="0" i="0" u="none" strike="noStrike" kern="1200" cap="none" spc="0" normalizeH="0" baseline="0" noProof="0" dirty="0">
                <a:ln>
                  <a:noFill/>
                </a:ln>
                <a:solidFill>
                  <a:srgbClr val="FFFFFF"/>
                </a:solidFill>
                <a:effectLst/>
                <a:uLnTx/>
                <a:uFillTx/>
                <a:latin typeface="Calibri"/>
                <a:ea typeface="+mn-ea"/>
                <a:cs typeface="+mn-cs"/>
              </a:rPr>
            </a:br>
            <a:r>
              <a:rPr kumimoji="0" lang="en-US" sz="1800" b="0" i="0" u="none" strike="noStrike" kern="1200" cap="none" spc="0" normalizeH="0" baseline="0" noProof="0" dirty="0" err="1">
                <a:ln>
                  <a:noFill/>
                </a:ln>
                <a:solidFill>
                  <a:srgbClr val="FFFFFF"/>
                </a:solidFill>
                <a:effectLst/>
                <a:uLnTx/>
                <a:uFillTx/>
                <a:latin typeface="Calibri"/>
                <a:ea typeface="+mn-ea"/>
                <a:cs typeface="+mn-cs"/>
              </a:rPr>
              <a:t>csolution</a:t>
            </a:r>
            <a:br>
              <a:rPr kumimoji="0" lang="en-US" sz="1800" b="0" i="0" u="none" strike="noStrike" kern="1200" cap="none" spc="0" normalizeH="0" baseline="0" noProof="0" dirty="0">
                <a:ln>
                  <a:noFill/>
                </a:ln>
                <a:solidFill>
                  <a:srgbClr val="FFFFFF"/>
                </a:solidFill>
                <a:effectLst/>
                <a:uLnTx/>
                <a:uFillTx/>
                <a:latin typeface="Calibri"/>
                <a:ea typeface="+mn-ea"/>
                <a:cs typeface="+mn-cs"/>
              </a:rPr>
            </a:br>
            <a:r>
              <a:rPr lang="en-US" sz="1050" kern="1200" dirty="0">
                <a:solidFill>
                  <a:schemeClr val="tx2"/>
                </a:solidFill>
                <a:latin typeface="+mn-lt"/>
                <a:ea typeface="+mn-ea"/>
                <a:cs typeface="+mn-cs"/>
              </a:rPr>
              <a:t>Project setup: defines tools, target, </a:t>
            </a:r>
            <a:r>
              <a:rPr lang="en-US" sz="1050" dirty="0">
                <a:solidFill>
                  <a:schemeClr val="tx2"/>
                </a:solidFill>
              </a:rPr>
              <a:t>components, files,</a:t>
            </a:r>
            <a:r>
              <a:rPr lang="en-US" sz="1050" kern="1200" dirty="0">
                <a:solidFill>
                  <a:schemeClr val="tx2"/>
                </a:solidFill>
                <a:latin typeface="+mn-lt"/>
                <a:ea typeface="+mn-ea"/>
                <a:cs typeface="+mn-cs"/>
              </a:rPr>
              <a:t> and current list of context that should be build.</a:t>
            </a:r>
            <a:endParaRPr lang="en-US" sz="1100" kern="1200" dirty="0">
              <a:solidFill>
                <a:schemeClr val="tx2"/>
              </a:solidFill>
              <a:latin typeface="+mn-lt"/>
              <a:ea typeface="+mn-ea"/>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59" name="TextBox 58">
            <a:extLst>
              <a:ext uri="{FF2B5EF4-FFF2-40B4-BE49-F238E27FC236}">
                <a16:creationId xmlns:a16="http://schemas.microsoft.com/office/drawing/2014/main" id="{BD4C35EE-3DBD-49DF-A607-BE45647662B8}"/>
              </a:ext>
            </a:extLst>
          </p:cNvPr>
          <p:cNvSpPr txBox="1"/>
          <p:nvPr/>
        </p:nvSpPr>
        <p:spPr>
          <a:xfrm>
            <a:off x="2184940" y="2537060"/>
            <a:ext cx="1606216" cy="193899"/>
          </a:xfrm>
          <a:prstGeom prst="rect">
            <a:avLst/>
          </a:prstGeom>
          <a:noFill/>
        </p:spPr>
        <p:txBody>
          <a:bodyPr wrap="square" lIns="0" tIns="0" rIns="0" bIns="0" rtlCol="0">
            <a:spAutoFit/>
          </a:bodyPr>
          <a:lstStyle/>
          <a:p>
            <a:pPr marL="0" marR="0" lvl="0" indent="0" algn="ctr"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US" sz="14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User Input Files</a:t>
            </a:r>
          </a:p>
        </p:txBody>
      </p:sp>
      <p:sp>
        <p:nvSpPr>
          <p:cNvPr id="65" name="TextBox 64">
            <a:extLst>
              <a:ext uri="{FF2B5EF4-FFF2-40B4-BE49-F238E27FC236}">
                <a16:creationId xmlns:a16="http://schemas.microsoft.com/office/drawing/2014/main" id="{594D4E9B-4064-4977-9062-F920D0BDD75B}"/>
              </a:ext>
            </a:extLst>
          </p:cNvPr>
          <p:cNvSpPr txBox="1"/>
          <p:nvPr/>
        </p:nvSpPr>
        <p:spPr>
          <a:xfrm>
            <a:off x="2263328" y="4091018"/>
            <a:ext cx="1606216" cy="193899"/>
          </a:xfrm>
          <a:prstGeom prst="rect">
            <a:avLst/>
          </a:prstGeom>
          <a:noFill/>
        </p:spPr>
        <p:txBody>
          <a:bodyPr wrap="square" lIns="0" tIns="0" rIns="0" bIns="0" rtlCol="0">
            <a:spAutoFit/>
          </a:bodyPr>
          <a:lstStyle/>
          <a:p>
            <a:pPr marL="0" marR="0" lvl="0" indent="0" algn="ctr"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lang="en-US" sz="1400" b="1" dirty="0">
                <a:solidFill>
                  <a:srgbClr val="333E48"/>
                </a:solidFill>
                <a:latin typeface="Calibri"/>
                <a:ea typeface="ＭＳ Ｐゴシック" panose="020B0600070205080204" pitchFamily="34" charset="-128"/>
              </a:rPr>
              <a:t>Build Control</a:t>
            </a:r>
            <a:r>
              <a:rPr kumimoji="0" lang="en-US" sz="14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 Files</a:t>
            </a:r>
          </a:p>
        </p:txBody>
      </p:sp>
      <p:sp>
        <p:nvSpPr>
          <p:cNvPr id="3" name="Flowchart: Document 2">
            <a:extLst>
              <a:ext uri="{FF2B5EF4-FFF2-40B4-BE49-F238E27FC236}">
                <a16:creationId xmlns:a16="http://schemas.microsoft.com/office/drawing/2014/main" id="{F3608725-E8F2-6123-3BF0-DFCEA2A1ADD2}"/>
              </a:ext>
            </a:extLst>
          </p:cNvPr>
          <p:cNvSpPr/>
          <p:nvPr/>
        </p:nvSpPr>
        <p:spPr>
          <a:xfrm>
            <a:off x="2536128" y="4371986"/>
            <a:ext cx="1333416" cy="884321"/>
          </a:xfrm>
          <a:prstGeom prst="flowChartDocumen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cbuild-idx.yml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a:t>
            </a:r>
            <a:r>
              <a:rPr kumimoji="0" lang="en-US" sz="1000" b="1" i="0" u="none" strike="noStrike" kern="1200" cap="none" spc="0" normalizeH="0" baseline="0" noProof="0" dirty="0">
                <a:ln>
                  <a:noFill/>
                </a:ln>
                <a:solidFill>
                  <a:schemeClr val="bg2">
                    <a:lumMod val="25000"/>
                  </a:schemeClr>
                </a:solidFill>
                <a:effectLst/>
                <a:uLnTx/>
                <a:uFillTx/>
                <a:latin typeface="Calibri"/>
                <a:ea typeface="+mn-ea"/>
                <a:cs typeface="+mn-cs"/>
              </a:rPr>
              <a:t>context set</a:t>
            </a: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 of  Application</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5" name="Rectangle 4">
            <a:extLst>
              <a:ext uri="{FF2B5EF4-FFF2-40B4-BE49-F238E27FC236}">
                <a16:creationId xmlns:a16="http://schemas.microsoft.com/office/drawing/2014/main" id="{7E0BEEB2-3839-D52A-8889-F720F06A6D81}"/>
              </a:ext>
            </a:extLst>
          </p:cNvPr>
          <p:cNvSpPr/>
          <p:nvPr/>
        </p:nvSpPr>
        <p:spPr>
          <a:xfrm>
            <a:off x="412110" y="3473221"/>
            <a:ext cx="1540042" cy="1609139"/>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err="1">
                <a:ln>
                  <a:noFill/>
                </a:ln>
                <a:solidFill>
                  <a:srgbClr val="FFFFFF"/>
                </a:solidFill>
                <a:effectLst/>
                <a:uLnTx/>
                <a:uFillTx/>
                <a:latin typeface="Calibri"/>
                <a:ea typeface="+mn-ea"/>
                <a:cs typeface="+mn-cs"/>
              </a:rPr>
              <a:t>cbuild</a:t>
            </a:r>
            <a:r>
              <a:rPr kumimoji="0" lang="en-US" sz="1800" b="0" i="0" u="none" strike="noStrike" kern="1200" cap="none" spc="0" normalizeH="0" baseline="0" noProof="0" dirty="0">
                <a:ln>
                  <a:noFill/>
                </a:ln>
                <a:solidFill>
                  <a:srgbClr val="FFFFFF"/>
                </a:solidFill>
                <a:effectLst/>
                <a:uLnTx/>
                <a:uFillTx/>
                <a:latin typeface="Calibri"/>
                <a:ea typeface="+mn-ea"/>
                <a:cs typeface="+mn-cs"/>
              </a:rPr>
              <a:t> (CLI)</a:t>
            </a:r>
          </a:p>
          <a:p>
            <a:pPr algn="ctr" eaLnBrk="0" fontAlgn="base" hangingPunct="0">
              <a:spcBef>
                <a:spcPct val="0"/>
              </a:spcBef>
              <a:spcAft>
                <a:spcPct val="0"/>
              </a:spcAft>
              <a:defRPr/>
            </a:pPr>
            <a:r>
              <a:rPr lang="en-US" sz="1050" dirty="0">
                <a:solidFill>
                  <a:schemeClr val="tx2"/>
                </a:solidFill>
              </a:rPr>
              <a:t>Invokes </a:t>
            </a:r>
            <a:r>
              <a:rPr lang="en-US" sz="1050" dirty="0" err="1">
                <a:solidFill>
                  <a:schemeClr val="tx2"/>
                </a:solidFill>
              </a:rPr>
              <a:t>csolution</a:t>
            </a:r>
            <a:endParaRPr lang="en-US" sz="1050" dirty="0">
              <a:solidFill>
                <a:schemeClr val="tx2"/>
              </a:solidFill>
            </a:endParaRPr>
          </a:p>
          <a:p>
            <a:pPr algn="ctr" eaLnBrk="0" fontAlgn="base" hangingPunct="0">
              <a:spcBef>
                <a:spcPct val="0"/>
              </a:spcBef>
              <a:spcAft>
                <a:spcPct val="0"/>
              </a:spcAft>
              <a:defRPr/>
            </a:pPr>
            <a:r>
              <a:rPr lang="en-US" sz="1050" kern="1200" dirty="0">
                <a:solidFill>
                  <a:schemeClr val="tx2"/>
                </a:solidFill>
                <a:latin typeface="+mn-lt"/>
                <a:ea typeface="+mn-ea"/>
                <a:cs typeface="+mn-cs"/>
              </a:rPr>
              <a:t>When user input files are newer (</a:t>
            </a:r>
            <a:r>
              <a:rPr lang="en-US" sz="1050" dirty="0">
                <a:solidFill>
                  <a:schemeClr val="tx2"/>
                </a:solidFill>
              </a:rPr>
              <a:t>context-set of *.</a:t>
            </a:r>
            <a:r>
              <a:rPr lang="en-US" sz="1050" dirty="0" err="1">
                <a:solidFill>
                  <a:schemeClr val="tx2"/>
                </a:solidFill>
              </a:rPr>
              <a:t>cbuild-idx.yml</a:t>
            </a:r>
            <a:r>
              <a:rPr lang="en-US" sz="1050" dirty="0">
                <a:solidFill>
                  <a:schemeClr val="tx2"/>
                </a:solidFill>
              </a:rPr>
              <a:t> defines scope)</a:t>
            </a:r>
            <a:br>
              <a:rPr lang="en-US" sz="1050" dirty="0">
                <a:solidFill>
                  <a:schemeClr val="tx2"/>
                </a:solidFill>
              </a:rPr>
            </a:br>
            <a:br>
              <a:rPr lang="en-US" sz="1050" dirty="0">
                <a:solidFill>
                  <a:schemeClr val="tx2"/>
                </a:solidFill>
              </a:rPr>
            </a:br>
            <a:r>
              <a:rPr lang="en-US" sz="1050" dirty="0">
                <a:solidFill>
                  <a:schemeClr val="tx2"/>
                </a:solidFill>
              </a:rPr>
              <a:t>Invokes </a:t>
            </a:r>
            <a:r>
              <a:rPr lang="en-US" sz="1050" dirty="0" err="1">
                <a:solidFill>
                  <a:schemeClr val="tx2"/>
                </a:solidFill>
              </a:rPr>
              <a:t>cbuild</a:t>
            </a:r>
            <a:r>
              <a:rPr lang="en-US" sz="1050" dirty="0">
                <a:solidFill>
                  <a:schemeClr val="tx2"/>
                </a:solidFill>
              </a:rPr>
              <a:t>-gen</a:t>
            </a:r>
            <a:br>
              <a:rPr lang="en-US" sz="1050" dirty="0">
                <a:solidFill>
                  <a:schemeClr val="tx2"/>
                </a:solidFill>
              </a:rPr>
            </a:br>
            <a:r>
              <a:rPr lang="en-US" sz="1050" dirty="0">
                <a:solidFill>
                  <a:schemeClr val="tx2"/>
                </a:solidFill>
              </a:rPr>
              <a:t>for build process</a:t>
            </a:r>
          </a:p>
        </p:txBody>
      </p:sp>
      <p:sp>
        <p:nvSpPr>
          <p:cNvPr id="13" name="Flowchart: Multidocument 12">
            <a:extLst>
              <a:ext uri="{FF2B5EF4-FFF2-40B4-BE49-F238E27FC236}">
                <a16:creationId xmlns:a16="http://schemas.microsoft.com/office/drawing/2014/main" id="{9A350521-ACE3-AF60-70B9-9224085AC451}"/>
              </a:ext>
            </a:extLst>
          </p:cNvPr>
          <p:cNvSpPr/>
          <p:nvPr/>
        </p:nvSpPr>
        <p:spPr>
          <a:xfrm>
            <a:off x="2505333" y="5348357"/>
            <a:ext cx="1449805" cy="1010653"/>
          </a:xfrm>
          <a:prstGeom prst="flowChartMultidocument">
            <a:avLst/>
          </a:prstGeom>
          <a:solidFill>
            <a:schemeClr val="accent6">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9144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000" dirty="0">
                <a:solidFill>
                  <a:schemeClr val="bg2">
                    <a:lumMod val="25000"/>
                  </a:schemeClr>
                </a:solidFill>
                <a:latin typeface="Calibri"/>
              </a:rPr>
              <a:t>&lt;context&gt;.</a:t>
            </a:r>
            <a:r>
              <a:rPr lang="en-US" sz="1000" dirty="0" err="1">
                <a:solidFill>
                  <a:schemeClr val="bg2">
                    <a:lumMod val="25000"/>
                  </a:schemeClr>
                </a:solidFill>
                <a:latin typeface="Calibri"/>
              </a:rPr>
              <a:t>cbuild.yml</a:t>
            </a:r>
            <a:r>
              <a:rPr lang="en-US" sz="1000" dirty="0">
                <a:solidFill>
                  <a:schemeClr val="bg2">
                    <a:lumMod val="25000"/>
                  </a:schemeClr>
                </a:solidFill>
                <a:latin typeface="Calibri"/>
              </a:rPr>
              <a:t> Build information</a:t>
            </a:r>
            <a:br>
              <a:rPr lang="en-US" sz="1000" dirty="0">
                <a:solidFill>
                  <a:schemeClr val="bg2">
                    <a:lumMod val="25000"/>
                  </a:schemeClr>
                </a:solidFill>
                <a:latin typeface="Calibri"/>
              </a:rPr>
            </a:br>
            <a:r>
              <a:rPr lang="en-US" sz="1000" dirty="0">
                <a:solidFill>
                  <a:schemeClr val="bg2">
                    <a:lumMod val="25000"/>
                  </a:schemeClr>
                </a:solidFill>
                <a:latin typeface="Calibri"/>
              </a:rPr>
              <a:t>for a project context</a:t>
            </a:r>
            <a:endParaRPr kumimoji="0" lang="en-GB" sz="12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15" name="Straight Arrow Connector 14">
            <a:extLst>
              <a:ext uri="{FF2B5EF4-FFF2-40B4-BE49-F238E27FC236}">
                <a16:creationId xmlns:a16="http://schemas.microsoft.com/office/drawing/2014/main" id="{2BB8999D-3EDC-C3CF-7A90-A33BA670EFB7}"/>
              </a:ext>
            </a:extLst>
          </p:cNvPr>
          <p:cNvCxnSpPr>
            <a:cxnSpLocks/>
            <a:stCxn id="40" idx="3"/>
            <a:endCxn id="56" idx="1"/>
          </p:cNvCxnSpPr>
          <p:nvPr/>
        </p:nvCxnSpPr>
        <p:spPr>
          <a:xfrm flipV="1">
            <a:off x="4103048" y="3158257"/>
            <a:ext cx="647531" cy="8461"/>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57F7BB0C-8DDE-2E56-AD3D-87E3E4FA9B1B}"/>
              </a:ext>
            </a:extLst>
          </p:cNvPr>
          <p:cNvSpPr/>
          <p:nvPr/>
        </p:nvSpPr>
        <p:spPr>
          <a:xfrm>
            <a:off x="7003700" y="4094645"/>
            <a:ext cx="1540042" cy="569509"/>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Calibri"/>
                <a:ea typeface="+mn-ea"/>
                <a:cs typeface="+mn-cs"/>
              </a:rPr>
              <a:t>IDE</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cxnSp>
        <p:nvCxnSpPr>
          <p:cNvPr id="19" name="Straight Arrow Connector 18">
            <a:extLst>
              <a:ext uri="{FF2B5EF4-FFF2-40B4-BE49-F238E27FC236}">
                <a16:creationId xmlns:a16="http://schemas.microsoft.com/office/drawing/2014/main" id="{9F8217A7-E31C-C8FA-3F93-84D15AB8E789}"/>
              </a:ext>
            </a:extLst>
          </p:cNvPr>
          <p:cNvCxnSpPr>
            <a:cxnSpLocks/>
          </p:cNvCxnSpPr>
          <p:nvPr/>
        </p:nvCxnSpPr>
        <p:spPr>
          <a:xfrm flipH="1">
            <a:off x="4076172" y="3617931"/>
            <a:ext cx="669562" cy="639545"/>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E9B3782B-B9D1-969F-5B9F-9E175217E558}"/>
              </a:ext>
            </a:extLst>
          </p:cNvPr>
          <p:cNvCxnSpPr>
            <a:cxnSpLocks/>
            <a:endCxn id="17" idx="1"/>
          </p:cNvCxnSpPr>
          <p:nvPr/>
        </p:nvCxnSpPr>
        <p:spPr>
          <a:xfrm flipV="1">
            <a:off x="3869544" y="4379400"/>
            <a:ext cx="3134156" cy="332627"/>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3084F89B-5617-9C42-32AB-738A1BB7E549}"/>
              </a:ext>
            </a:extLst>
          </p:cNvPr>
          <p:cNvSpPr txBox="1"/>
          <p:nvPr/>
        </p:nvSpPr>
        <p:spPr>
          <a:xfrm>
            <a:off x="6834066" y="3031543"/>
            <a:ext cx="1786690" cy="664797"/>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kern="1200" dirty="0">
                <a:solidFill>
                  <a:schemeClr val="tx2"/>
                </a:solidFill>
                <a:latin typeface="+mn-lt"/>
                <a:ea typeface="+mn-ea"/>
                <a:cs typeface="+mn-cs"/>
              </a:rPr>
              <a:t>When setup in context manager is changed (or items </a:t>
            </a:r>
            <a:r>
              <a:rPr lang="en-US" sz="1200" kern="1200" dirty="0" err="1">
                <a:solidFill>
                  <a:schemeClr val="tx2"/>
                </a:solidFill>
                <a:latin typeface="+mn-lt"/>
                <a:ea typeface="+mn-ea"/>
                <a:cs typeface="+mn-cs"/>
              </a:rPr>
              <a:t>modifed</a:t>
            </a:r>
            <a:r>
              <a:rPr lang="en-US" sz="1200" kern="1200" dirty="0">
                <a:solidFill>
                  <a:schemeClr val="tx2"/>
                </a:solidFill>
                <a:latin typeface="+mn-lt"/>
                <a:ea typeface="+mn-ea"/>
                <a:cs typeface="+mn-cs"/>
              </a:rPr>
              <a:t>), </a:t>
            </a:r>
            <a:r>
              <a:rPr lang="en-US" sz="1200" kern="1200" dirty="0" err="1">
                <a:solidFill>
                  <a:schemeClr val="tx2"/>
                </a:solidFill>
                <a:latin typeface="+mn-lt"/>
                <a:ea typeface="+mn-ea"/>
                <a:cs typeface="+mn-cs"/>
              </a:rPr>
              <a:t>csolution</a:t>
            </a:r>
            <a:r>
              <a:rPr lang="en-US" sz="1200" kern="1200" dirty="0">
                <a:solidFill>
                  <a:schemeClr val="tx2"/>
                </a:solidFill>
                <a:latin typeface="+mn-lt"/>
                <a:ea typeface="+mn-ea"/>
                <a:cs typeface="+mn-cs"/>
              </a:rPr>
              <a:t> is called</a:t>
            </a:r>
            <a:endParaRPr lang="en-US" sz="1200" dirty="0">
              <a:solidFill>
                <a:schemeClr val="tx2"/>
              </a:solidFill>
            </a:endParaRPr>
          </a:p>
        </p:txBody>
      </p:sp>
      <p:cxnSp>
        <p:nvCxnSpPr>
          <p:cNvPr id="71" name="Straight Arrow Connector 70">
            <a:extLst>
              <a:ext uri="{FF2B5EF4-FFF2-40B4-BE49-F238E27FC236}">
                <a16:creationId xmlns:a16="http://schemas.microsoft.com/office/drawing/2014/main" id="{ADD341E2-51D3-D58D-9344-267AD795F8BD}"/>
              </a:ext>
            </a:extLst>
          </p:cNvPr>
          <p:cNvCxnSpPr>
            <a:cxnSpLocks/>
            <a:endCxn id="56" idx="3"/>
          </p:cNvCxnSpPr>
          <p:nvPr/>
        </p:nvCxnSpPr>
        <p:spPr>
          <a:xfrm flipH="1" flipV="1">
            <a:off x="6290621" y="3158257"/>
            <a:ext cx="713079" cy="932761"/>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75" name="TextBox 74">
            <a:extLst>
              <a:ext uri="{FF2B5EF4-FFF2-40B4-BE49-F238E27FC236}">
                <a16:creationId xmlns:a16="http://schemas.microsoft.com/office/drawing/2014/main" id="{9BC52724-4E05-9886-A566-AE9900C7D293}"/>
              </a:ext>
            </a:extLst>
          </p:cNvPr>
          <p:cNvSpPr txBox="1"/>
          <p:nvPr/>
        </p:nvSpPr>
        <p:spPr>
          <a:xfrm>
            <a:off x="6708430" y="5200464"/>
            <a:ext cx="1786690" cy="33239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dirty="0">
                <a:solidFill>
                  <a:schemeClr val="tx2"/>
                </a:solidFill>
              </a:rPr>
              <a:t>When build is invoked,</a:t>
            </a:r>
            <a:br>
              <a:rPr lang="en-US" sz="1200" dirty="0">
                <a:solidFill>
                  <a:schemeClr val="tx2"/>
                </a:solidFill>
              </a:rPr>
            </a:br>
            <a:r>
              <a:rPr lang="en-US" sz="1200" dirty="0" err="1">
                <a:solidFill>
                  <a:schemeClr val="tx2"/>
                </a:solidFill>
              </a:rPr>
              <a:t>cbuild</a:t>
            </a:r>
            <a:r>
              <a:rPr lang="en-US" sz="1200" dirty="0">
                <a:solidFill>
                  <a:schemeClr val="tx2"/>
                </a:solidFill>
              </a:rPr>
              <a:t>-gen is called. </a:t>
            </a:r>
          </a:p>
        </p:txBody>
      </p:sp>
      <p:cxnSp>
        <p:nvCxnSpPr>
          <p:cNvPr id="77" name="Straight Arrow Connector 76">
            <a:extLst>
              <a:ext uri="{FF2B5EF4-FFF2-40B4-BE49-F238E27FC236}">
                <a16:creationId xmlns:a16="http://schemas.microsoft.com/office/drawing/2014/main" id="{6AC8BDEA-0CD7-1934-A968-5CBE8CC7D898}"/>
              </a:ext>
            </a:extLst>
          </p:cNvPr>
          <p:cNvCxnSpPr>
            <a:cxnSpLocks/>
          </p:cNvCxnSpPr>
          <p:nvPr/>
        </p:nvCxnSpPr>
        <p:spPr>
          <a:xfrm flipH="1">
            <a:off x="6307007" y="4653309"/>
            <a:ext cx="696693" cy="67974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80" name="Title 79">
            <a:extLst>
              <a:ext uri="{FF2B5EF4-FFF2-40B4-BE49-F238E27FC236}">
                <a16:creationId xmlns:a16="http://schemas.microsoft.com/office/drawing/2014/main" id="{FA174BB4-31B1-D66B-22AE-90CC3F8A72A7}"/>
              </a:ext>
            </a:extLst>
          </p:cNvPr>
          <p:cNvSpPr>
            <a:spLocks noGrp="1"/>
          </p:cNvSpPr>
          <p:nvPr>
            <p:ph type="title"/>
          </p:nvPr>
        </p:nvSpPr>
        <p:spPr/>
        <p:txBody>
          <a:bodyPr/>
          <a:lstStyle/>
          <a:p>
            <a:r>
              <a:rPr lang="en-US" dirty="0"/>
              <a:t>Multi-Project Build Process: IDE and CLI</a:t>
            </a:r>
          </a:p>
        </p:txBody>
      </p:sp>
      <p:sp>
        <p:nvSpPr>
          <p:cNvPr id="88" name="Text Placeholder 87">
            <a:extLst>
              <a:ext uri="{FF2B5EF4-FFF2-40B4-BE49-F238E27FC236}">
                <a16:creationId xmlns:a16="http://schemas.microsoft.com/office/drawing/2014/main" id="{53A64FAC-7931-339F-B478-BE66E63876E1}"/>
              </a:ext>
            </a:extLst>
          </p:cNvPr>
          <p:cNvSpPr>
            <a:spLocks noGrp="1"/>
          </p:cNvSpPr>
          <p:nvPr>
            <p:ph type="body" sz="quarter" idx="13"/>
          </p:nvPr>
        </p:nvSpPr>
        <p:spPr/>
        <p:txBody>
          <a:bodyPr/>
          <a:lstStyle/>
          <a:p>
            <a:r>
              <a:rPr lang="en-US" dirty="0"/>
              <a:t>Introduce `context-set`: defines the selected context for application</a:t>
            </a:r>
          </a:p>
        </p:txBody>
      </p:sp>
      <p:sp>
        <p:nvSpPr>
          <p:cNvPr id="82" name="TextBox 81">
            <a:extLst>
              <a:ext uri="{FF2B5EF4-FFF2-40B4-BE49-F238E27FC236}">
                <a16:creationId xmlns:a16="http://schemas.microsoft.com/office/drawing/2014/main" id="{77222870-E657-D4DB-049D-7D9A32E273DB}"/>
              </a:ext>
            </a:extLst>
          </p:cNvPr>
          <p:cNvSpPr txBox="1"/>
          <p:nvPr/>
        </p:nvSpPr>
        <p:spPr>
          <a:xfrm>
            <a:off x="9061120" y="2368293"/>
            <a:ext cx="1786690" cy="2086725"/>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kern="1200" dirty="0">
                <a:solidFill>
                  <a:schemeClr val="tx2"/>
                </a:solidFill>
                <a:latin typeface="+mn-lt"/>
                <a:ea typeface="+mn-ea"/>
                <a:cs typeface="+mn-cs"/>
              </a:rPr>
              <a:t>Items are stored in User </a:t>
            </a:r>
            <a:r>
              <a:rPr lang="en-US" sz="1200" b="1" kern="1200" dirty="0" err="1">
                <a:solidFill>
                  <a:schemeClr val="tx2"/>
                </a:solidFill>
                <a:latin typeface="+mn-lt"/>
                <a:ea typeface="+mn-ea"/>
                <a:cs typeface="+mn-cs"/>
              </a:rPr>
              <a:t>User</a:t>
            </a:r>
            <a:r>
              <a:rPr lang="en-US" sz="1200" b="1" kern="1200" dirty="0">
                <a:solidFill>
                  <a:schemeClr val="tx2"/>
                </a:solidFill>
                <a:latin typeface="+mn-lt"/>
                <a:ea typeface="+mn-ea"/>
                <a:cs typeface="+mn-cs"/>
              </a:rPr>
              <a:t> Input Files</a:t>
            </a:r>
            <a:endParaRPr lang="en-US" sz="1200" kern="1200" dirty="0">
              <a:solidFill>
                <a:schemeClr val="tx2"/>
              </a:solidFill>
              <a:latin typeface="+mn-lt"/>
              <a:ea typeface="+mn-ea"/>
              <a:cs typeface="+mn-cs"/>
            </a:endParaRPr>
          </a:p>
          <a:p>
            <a:pPr marL="171450" indent="-171450" algn="l" defTabSz="914400" rtl="0" eaLnBrk="1" latinLnBrk="0" hangingPunct="1">
              <a:spcBef>
                <a:spcPts val="0"/>
              </a:spcBef>
              <a:spcAft>
                <a:spcPts val="600"/>
              </a:spcAft>
              <a:buFont typeface="Arial" panose="020B0604020202020204" pitchFamily="34" charset="0"/>
              <a:buChar char="•"/>
            </a:pPr>
            <a:r>
              <a:rPr lang="en-US" sz="1200" dirty="0">
                <a:solidFill>
                  <a:schemeClr val="tx2"/>
                </a:solidFill>
              </a:rPr>
              <a:t>toolchain</a:t>
            </a:r>
          </a:p>
          <a:p>
            <a:pPr marL="171450" indent="-171450" algn="l" defTabSz="914400" rtl="0" eaLnBrk="1" latinLnBrk="0" hangingPunct="1">
              <a:spcBef>
                <a:spcPts val="0"/>
              </a:spcBef>
              <a:spcAft>
                <a:spcPts val="600"/>
              </a:spcAft>
              <a:buFont typeface="Arial" panose="020B0604020202020204" pitchFamily="34" charset="0"/>
              <a:buChar char="•"/>
            </a:pPr>
            <a:r>
              <a:rPr lang="en-US" sz="1200" kern="1200" dirty="0">
                <a:solidFill>
                  <a:schemeClr val="tx2"/>
                </a:solidFill>
                <a:latin typeface="+mn-lt"/>
                <a:ea typeface="+mn-ea"/>
                <a:cs typeface="+mn-cs"/>
              </a:rPr>
              <a:t>device, board, </a:t>
            </a:r>
          </a:p>
          <a:p>
            <a:pPr marL="171450" indent="-171450" algn="l" defTabSz="914400" rtl="0" eaLnBrk="1" latinLnBrk="0" hangingPunct="1">
              <a:spcBef>
                <a:spcPts val="0"/>
              </a:spcBef>
              <a:spcAft>
                <a:spcPts val="600"/>
              </a:spcAft>
              <a:buFont typeface="Arial" panose="020B0604020202020204" pitchFamily="34" charset="0"/>
              <a:buChar char="•"/>
            </a:pPr>
            <a:r>
              <a:rPr lang="en-US" sz="1200" dirty="0">
                <a:solidFill>
                  <a:schemeClr val="tx2"/>
                </a:solidFill>
              </a:rPr>
              <a:t>build-type, target-type</a:t>
            </a:r>
          </a:p>
          <a:p>
            <a:pPr marL="171450" indent="-171450" algn="l" defTabSz="914400" rtl="0" eaLnBrk="1" latinLnBrk="0" hangingPunct="1">
              <a:spcBef>
                <a:spcPts val="0"/>
              </a:spcBef>
              <a:spcAft>
                <a:spcPts val="600"/>
              </a:spcAft>
              <a:buFont typeface="Arial" panose="020B0604020202020204" pitchFamily="34" charset="0"/>
              <a:buChar char="•"/>
            </a:pPr>
            <a:r>
              <a:rPr lang="en-US" sz="1200" kern="1200" dirty="0">
                <a:solidFill>
                  <a:schemeClr val="tx2"/>
                </a:solidFill>
                <a:latin typeface="+mn-lt"/>
                <a:ea typeface="+mn-ea"/>
                <a:cs typeface="+mn-cs"/>
              </a:rPr>
              <a:t>components</a:t>
            </a:r>
          </a:p>
          <a:p>
            <a:pPr marL="171450" indent="-171450" algn="l" defTabSz="914400" rtl="0" eaLnBrk="1" latinLnBrk="0" hangingPunct="1">
              <a:spcBef>
                <a:spcPts val="0"/>
              </a:spcBef>
              <a:spcAft>
                <a:spcPts val="600"/>
              </a:spcAft>
              <a:buFont typeface="Arial" panose="020B0604020202020204" pitchFamily="34" charset="0"/>
              <a:buChar char="•"/>
            </a:pPr>
            <a:r>
              <a:rPr lang="en-US" sz="1200" dirty="0">
                <a:solidFill>
                  <a:schemeClr val="tx2"/>
                </a:solidFill>
              </a:rPr>
              <a:t>files</a:t>
            </a:r>
          </a:p>
          <a:p>
            <a:pPr marL="171450" indent="-171450" algn="l" defTabSz="914400" rtl="0" eaLnBrk="1" latinLnBrk="0" hangingPunct="1">
              <a:spcBef>
                <a:spcPts val="0"/>
              </a:spcBef>
              <a:spcAft>
                <a:spcPts val="600"/>
              </a:spcAft>
              <a:buFont typeface="Arial" panose="020B0604020202020204" pitchFamily="34" charset="0"/>
              <a:buChar char="•"/>
            </a:pPr>
            <a:r>
              <a:rPr lang="en-US" sz="1200" kern="1200" dirty="0">
                <a:solidFill>
                  <a:schemeClr val="tx2"/>
                </a:solidFill>
                <a:latin typeface="+mn-lt"/>
                <a:ea typeface="+mn-ea"/>
                <a:cs typeface="+mn-cs"/>
              </a:rPr>
              <a:t>options</a:t>
            </a:r>
            <a:br>
              <a:rPr lang="en-US" sz="1200" kern="1200" dirty="0">
                <a:solidFill>
                  <a:schemeClr val="tx2"/>
                </a:solidFill>
                <a:latin typeface="+mn-lt"/>
                <a:ea typeface="+mn-ea"/>
                <a:cs typeface="+mn-cs"/>
              </a:rPr>
            </a:br>
            <a:endParaRPr lang="en-US" sz="1200" kern="1200" dirty="0">
              <a:solidFill>
                <a:schemeClr val="tx2"/>
              </a:solidFill>
              <a:latin typeface="+mn-lt"/>
              <a:ea typeface="+mn-ea"/>
              <a:cs typeface="+mn-cs"/>
            </a:endParaRPr>
          </a:p>
        </p:txBody>
      </p:sp>
      <p:sp>
        <p:nvSpPr>
          <p:cNvPr id="83" name="Rectangle 82">
            <a:extLst>
              <a:ext uri="{FF2B5EF4-FFF2-40B4-BE49-F238E27FC236}">
                <a16:creationId xmlns:a16="http://schemas.microsoft.com/office/drawing/2014/main" id="{0EA87AED-7ADE-7367-EB5F-7041B7D12019}"/>
              </a:ext>
            </a:extLst>
          </p:cNvPr>
          <p:cNvSpPr/>
          <p:nvPr/>
        </p:nvSpPr>
        <p:spPr>
          <a:xfrm>
            <a:off x="4750579" y="4995012"/>
            <a:ext cx="1540042" cy="1190932"/>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err="1">
                <a:ln>
                  <a:noFill/>
                </a:ln>
                <a:solidFill>
                  <a:srgbClr val="FFFFFF"/>
                </a:solidFill>
                <a:effectLst/>
                <a:uLnTx/>
                <a:uFillTx/>
                <a:latin typeface="Calibri"/>
                <a:ea typeface="+mn-ea"/>
                <a:cs typeface="+mn-cs"/>
              </a:rPr>
              <a:t>cbuild</a:t>
            </a:r>
            <a:r>
              <a:rPr kumimoji="0" lang="en-US" sz="1800" b="0" i="0" u="none" strike="noStrike" kern="1200" cap="none" spc="0" normalizeH="0" baseline="0" noProof="0" dirty="0">
                <a:ln>
                  <a:noFill/>
                </a:ln>
                <a:solidFill>
                  <a:srgbClr val="FFFFFF"/>
                </a:solidFill>
                <a:effectLst/>
                <a:uLnTx/>
                <a:uFillTx/>
                <a:latin typeface="Calibri"/>
                <a:ea typeface="+mn-ea"/>
                <a:cs typeface="+mn-cs"/>
              </a:rPr>
              <a:t>-gen</a:t>
            </a:r>
          </a:p>
          <a:p>
            <a:pPr algn="ctr" eaLnBrk="0" fontAlgn="base" hangingPunct="0">
              <a:spcBef>
                <a:spcPct val="0"/>
              </a:spcBef>
              <a:spcAft>
                <a:spcPct val="0"/>
              </a:spcAft>
              <a:defRPr/>
            </a:pPr>
            <a:r>
              <a:rPr lang="en-US" sz="1050" kern="1200" dirty="0">
                <a:solidFill>
                  <a:schemeClr val="tx2"/>
                </a:solidFill>
                <a:latin typeface="+mn-lt"/>
                <a:ea typeface="+mn-ea"/>
                <a:cs typeface="+mn-cs"/>
              </a:rPr>
              <a:t>Build Process: uses the build control files to generate the output (via </a:t>
            </a:r>
            <a:r>
              <a:rPr lang="en-US" sz="1050" kern="1200" dirty="0" err="1">
                <a:solidFill>
                  <a:schemeClr val="tx2"/>
                </a:solidFill>
                <a:latin typeface="+mn-lt"/>
                <a:ea typeface="+mn-ea"/>
                <a:cs typeface="+mn-cs"/>
              </a:rPr>
              <a:t>CMake</a:t>
            </a:r>
            <a:r>
              <a:rPr lang="en-US" sz="1050" kern="1200" dirty="0">
                <a:solidFill>
                  <a:schemeClr val="tx2"/>
                </a:solidFill>
                <a:latin typeface="+mn-lt"/>
                <a:ea typeface="+mn-ea"/>
                <a:cs typeface="+mn-cs"/>
              </a:rPr>
              <a:t>, …)</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cxnSp>
        <p:nvCxnSpPr>
          <p:cNvPr id="84" name="Straight Arrow Connector 83">
            <a:extLst>
              <a:ext uri="{FF2B5EF4-FFF2-40B4-BE49-F238E27FC236}">
                <a16:creationId xmlns:a16="http://schemas.microsoft.com/office/drawing/2014/main" id="{C4EA3319-4DD9-93D6-DE4B-2FCAD7558E0B}"/>
              </a:ext>
            </a:extLst>
          </p:cNvPr>
          <p:cNvCxnSpPr>
            <a:cxnSpLocks/>
          </p:cNvCxnSpPr>
          <p:nvPr/>
        </p:nvCxnSpPr>
        <p:spPr>
          <a:xfrm flipV="1">
            <a:off x="4103047" y="5649820"/>
            <a:ext cx="647531" cy="8461"/>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86" name="TextBox 85">
            <a:extLst>
              <a:ext uri="{FF2B5EF4-FFF2-40B4-BE49-F238E27FC236}">
                <a16:creationId xmlns:a16="http://schemas.microsoft.com/office/drawing/2014/main" id="{04B906CC-CFEA-B918-D01D-730ADA486B29}"/>
              </a:ext>
            </a:extLst>
          </p:cNvPr>
          <p:cNvSpPr txBox="1"/>
          <p:nvPr/>
        </p:nvSpPr>
        <p:spPr>
          <a:xfrm>
            <a:off x="341067" y="1436790"/>
            <a:ext cx="10837503" cy="507831"/>
          </a:xfrm>
          <a:prstGeom prst="rect">
            <a:avLst/>
          </a:prstGeom>
          <a:noFill/>
        </p:spPr>
        <p:txBody>
          <a:bodyPr wrap="square">
            <a:spAutoFit/>
          </a:bodyPr>
          <a:lstStyle/>
          <a:p>
            <a:r>
              <a:rPr lang="en-US" sz="1600" b="1" dirty="0" err="1">
                <a:solidFill>
                  <a:schemeClr val="tx2"/>
                </a:solidFill>
              </a:rPr>
              <a:t>csolution</a:t>
            </a:r>
            <a:r>
              <a:rPr lang="en-US" sz="1600" b="1" dirty="0">
                <a:solidFill>
                  <a:schemeClr val="tx2"/>
                </a:solidFill>
              </a:rPr>
              <a:t> command-line defines context-set:</a:t>
            </a:r>
          </a:p>
          <a:p>
            <a:r>
              <a:rPr lang="en-US" sz="1100" b="0" dirty="0" err="1">
                <a:solidFill>
                  <a:srgbClr val="000000"/>
                </a:solidFill>
                <a:effectLst/>
                <a:latin typeface="Consolas" panose="020B0609020204030204" pitchFamily="49" charset="0"/>
              </a:rPr>
              <a:t>csolution</a:t>
            </a:r>
            <a:r>
              <a:rPr lang="en-US" sz="1100" b="0" dirty="0">
                <a:solidFill>
                  <a:srgbClr val="000000"/>
                </a:solidFill>
                <a:effectLst/>
                <a:latin typeface="Consolas" panose="020B0609020204030204" pitchFamily="49" charset="0"/>
              </a:rPr>
              <a:t> convert </a:t>
            </a:r>
            <a:r>
              <a:rPr lang="en-US" sz="1100" b="0" dirty="0" err="1">
                <a:solidFill>
                  <a:srgbClr val="000000"/>
                </a:solidFill>
                <a:effectLst/>
                <a:latin typeface="Consolas" panose="020B0609020204030204" pitchFamily="49" charset="0"/>
              </a:rPr>
              <a:t>HelloWorld.csolution.yml</a:t>
            </a:r>
            <a:r>
              <a:rPr lang="en-US" sz="1100" b="0" dirty="0">
                <a:solidFill>
                  <a:srgbClr val="000000"/>
                </a:solidFill>
                <a:effectLst/>
                <a:latin typeface="Consolas" panose="020B0609020204030204" pitchFamily="49" charset="0"/>
              </a:rPr>
              <a:t> --context HelloWorld_cm0plus.Debug+FRDM-K32L3A6 --context -HelloWorld_cm4.Release+FRDM-K32L3A6</a:t>
            </a: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2759965379"/>
      </p:ext>
    </p:extLst>
  </p:cSld>
  <p:clrMapOvr>
    <a:masterClrMapping/>
  </p:clrMapOvr>
</p:sld>
</file>

<file path=ppt/theme/theme1.xml><?xml version="1.0" encoding="utf-8"?>
<a:theme xmlns:a="http://schemas.openxmlformats.org/drawingml/2006/main" name="Arm_PPT_Public">
  <a:themeElements>
    <a:clrScheme name="Arm PPT">
      <a:dk1>
        <a:srgbClr val="000000"/>
      </a:dk1>
      <a:lt1>
        <a:srgbClr val="FFFFFF"/>
      </a:lt1>
      <a:dk2>
        <a:srgbClr val="333E48"/>
      </a:dk2>
      <a:lt2>
        <a:srgbClr val="E5ECEB"/>
      </a:lt2>
      <a:accent1>
        <a:srgbClr val="0091BD"/>
      </a:accent1>
      <a:accent2>
        <a:srgbClr val="002B49"/>
      </a:accent2>
      <a:accent3>
        <a:srgbClr val="FFC700"/>
      </a:accent3>
      <a:accent4>
        <a:srgbClr val="95D600"/>
      </a:accent4>
      <a:accent5>
        <a:srgbClr val="FF6B00"/>
      </a:accent5>
      <a:accent6>
        <a:srgbClr val="7D868C"/>
      </a:accent6>
      <a:hlink>
        <a:srgbClr val="00C1DE"/>
      </a:hlink>
      <a:folHlink>
        <a:srgbClr val="002F6C"/>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marL="0" indent="0" algn="l" defTabSz="914400" rtl="0" eaLnBrk="1" latinLnBrk="0" hangingPunct="1">
          <a:lnSpc>
            <a:spcPct val="90000"/>
          </a:lnSpc>
          <a:spcBef>
            <a:spcPts val="0"/>
          </a:spcBef>
          <a:spcAft>
            <a:spcPts val="600"/>
          </a:spcAft>
          <a:buFont typeface="Arial" panose="020B0604020202020204" pitchFamily="34" charset="0"/>
          <a:buNone/>
          <a:defRPr sz="2100" kern="1200" dirty="0" err="1" smtClean="0">
            <a:solidFill>
              <a:schemeClr val="tx2"/>
            </a:solidFill>
            <a:latin typeface="+mn-lt"/>
            <a:ea typeface="+mn-ea"/>
            <a:cs typeface="+mn-cs"/>
          </a:defRPr>
        </a:defPPr>
      </a:lstStyle>
    </a:txDef>
  </a:objectDefaults>
  <a:extraClrSchemeLst/>
  <a:extLst>
    <a:ext uri="{05A4C25C-085E-4340-85A3-A5531E510DB2}">
      <thm15:themeFamily xmlns:thm15="http://schemas.microsoft.com/office/thememl/2012/main" name="Presentation37" id="{BAEDCA4E-07D3-CF45-8582-069B713BBD79}" vid="{B429C1B6-4366-0543-9EF0-CA4016DA915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4990</TotalTime>
  <Words>6497</Words>
  <Application>Microsoft Office PowerPoint</Application>
  <PresentationFormat>Widescreen</PresentationFormat>
  <Paragraphs>906</Paragraphs>
  <Slides>41</Slides>
  <Notes>16</Notes>
  <HiddenSlides>2</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41</vt:i4>
      </vt:variant>
    </vt:vector>
  </HeadingPairs>
  <TitlesOfParts>
    <vt:vector size="49" baseType="lpstr">
      <vt:lpstr>-apple-system</vt:lpstr>
      <vt:lpstr>Arial</vt:lpstr>
      <vt:lpstr>Calibri</vt:lpstr>
      <vt:lpstr>Consolas</vt:lpstr>
      <vt:lpstr>Courier New</vt:lpstr>
      <vt:lpstr>Times New Roman</vt:lpstr>
      <vt:lpstr>Wingdings</vt:lpstr>
      <vt:lpstr>Arm_PPT_Public</vt:lpstr>
      <vt:lpstr>CMSIS-Toolbox: Basis for next generation software tooling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Multi-Project Build Process: IDE and CLI</vt:lpstr>
      <vt:lpstr>Lockfile Build Process: Set Pack Versions</vt:lpstr>
      <vt:lpstr>Application Software – from Virtual to Physical Hardware</vt:lpstr>
      <vt:lpstr>Multi-Project Requirements</vt:lpstr>
      <vt:lpstr>Software Layers Group Pre-configured Software Components</vt:lpstr>
      <vt:lpstr>Scenarios to consider</vt:lpstr>
      <vt:lpstr>CubeMX location of generated files</vt:lpstr>
      <vt:lpstr>CubeMX location of generated files</vt:lpstr>
      <vt:lpstr>CSolution / CBuild: Generator Workflow</vt:lpstr>
      <vt:lpstr>IoT Workshop Example - Structure</vt:lpstr>
      <vt:lpstr>Opportunity: Packs give flexibility to the SW Eco-system</vt:lpstr>
      <vt:lpstr>Linker Script File and Startup Code (Toolchain independent)</vt:lpstr>
      <vt:lpstr>PowerPoint Presentation</vt:lpstr>
      <vt:lpstr>PowerPoint Presentation</vt:lpstr>
      <vt:lpstr>PowerPoint Presentation</vt:lpstr>
      <vt:lpstr>IoT Workshop Example - Structure</vt:lpstr>
      <vt:lpstr>Roadmap H1’2023 – CMSIS-Toolbox 2.0</vt:lpstr>
      <vt:lpstr>PowerPoint Presentation</vt:lpstr>
      <vt:lpstr>PowerPoint Presentation</vt:lpstr>
      <vt:lpstr>PowerPoint Presentation</vt:lpstr>
      <vt:lpstr>Software components</vt:lpstr>
      <vt:lpstr>PowerPoint Presentation</vt:lpstr>
      <vt:lpstr>Application example: TCP/IP network</vt:lpstr>
      <vt:lpstr>Class / Pack view </vt:lpstr>
      <vt:lpstr>Software components – Taxonomy</vt:lpstr>
      <vt:lpstr>Bundles</vt:lpstr>
      <vt:lpstr>Bundles</vt:lpstr>
      <vt:lpstr>Relationships of packs and software components</vt:lpstr>
      <vt:lpstr>Central API Interface definition for software components</vt:lpstr>
      <vt:lpstr>API components</vt:lpstr>
      <vt:lpstr>Application example: TCP/IP network</vt:lpstr>
      <vt:lpstr>Application example: TCP/IP network</vt:lpstr>
      <vt:lpstr>Managing software components in a project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Reinhard Keil</dc:creator>
  <cp:lastModifiedBy>Reinhard Keil</cp:lastModifiedBy>
  <cp:revision>47</cp:revision>
  <dcterms:created xsi:type="dcterms:W3CDTF">2021-11-12T09:09:53Z</dcterms:created>
  <dcterms:modified xsi:type="dcterms:W3CDTF">2023-11-07T12:55:28Z</dcterms:modified>
</cp:coreProperties>
</file>