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notesMasterIdLst>
    <p:notesMasterId r:id="rId13"/>
  </p:notesMasterIdLst>
  <p:handoutMasterIdLst>
    <p:handoutMasterId r:id="rId14"/>
  </p:handoutMasterIdLst>
  <p:sldIdLst>
    <p:sldId id="345" r:id="rId2"/>
    <p:sldId id="14966" r:id="rId3"/>
    <p:sldId id="14964" r:id="rId4"/>
    <p:sldId id="14961" r:id="rId5"/>
    <p:sldId id="14942" r:id="rId6"/>
    <p:sldId id="14535" r:id="rId7"/>
    <p:sldId id="2123260222" r:id="rId8"/>
    <p:sldId id="14965" r:id="rId9"/>
    <p:sldId id="2123260230" r:id="rId10"/>
    <p:sldId id="2123260194" r:id="rId11"/>
    <p:sldId id="212326023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fano Cadario" initials="SC" lastIdx="1" clrIdx="0">
    <p:extLst>
      <p:ext uri="{19B8F6BF-5375-455C-9EA6-DF929625EA0E}">
        <p15:presenceInfo xmlns:p15="http://schemas.microsoft.com/office/powerpoint/2012/main" userId="S::Stefano.Cadario@arm.com::80442c5e-a86e-4e3c-a034-07962a038ecc" providerId="AD"/>
      </p:ext>
    </p:extLst>
  </p:cmAuthor>
  <p:cmAuthor id="2" name="Barbara Bengyel" initials="BB" lastIdx="1" clrIdx="1">
    <p:extLst>
      <p:ext uri="{19B8F6BF-5375-455C-9EA6-DF929625EA0E}">
        <p15:presenceInfo xmlns:p15="http://schemas.microsoft.com/office/powerpoint/2012/main" userId="S::barbara.bengyel@arm.com::e8b45ead-9f84-4a51-9340-10c649ecd501" providerId="AD"/>
      </p:ext>
    </p:extLst>
  </p:cmAuthor>
  <p:cmAuthor id="3" name="Joachim Krech" initials="JK" lastIdx="1" clrIdx="2">
    <p:extLst>
      <p:ext uri="{19B8F6BF-5375-455C-9EA6-DF929625EA0E}">
        <p15:presenceInfo xmlns:p15="http://schemas.microsoft.com/office/powerpoint/2012/main" userId="S::Joachim.Krech@arm.com::6c90bbe8-e19a-475d-8c2c-8397cc37154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5" autoAdjust="0"/>
    <p:restoredTop sz="94660"/>
  </p:normalViewPr>
  <p:slideViewPr>
    <p:cSldViewPr snapToGrid="0" showGuides="1">
      <p:cViewPr varScale="1">
        <p:scale>
          <a:sx n="101" d="100"/>
          <a:sy n="101" d="100"/>
        </p:scale>
        <p:origin x="1386" y="108"/>
      </p:cViewPr>
      <p:guideLst>
        <p:guide orient="horz" pos="2160"/>
        <p:guide pos="3840"/>
      </p:guideLst>
    </p:cSldViewPr>
  </p:slideViewPr>
  <p:notesTextViewPr>
    <p:cViewPr>
      <p:scale>
        <a:sx n="3" d="2"/>
        <a:sy n="3" d="2"/>
      </p:scale>
      <p:origin x="0" y="0"/>
    </p:cViewPr>
  </p:notesTextViewPr>
  <p:notesViewPr>
    <p:cSldViewPr snapToGrid="0" showGuides="1">
      <p:cViewPr varScale="1">
        <p:scale>
          <a:sx n="120" d="100"/>
          <a:sy n="120" d="100"/>
        </p:scale>
        <p:origin x="4962" y="12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1-09-27T16:35:28.195" idx="1">
    <p:pos x="4114" y="197"/>
    <p:text>Can say "from Virtual to Physical Hardware" as the concept has been introduced already</p:text>
    <p:extLst>
      <p:ext uri="{C676402C-5697-4E1C-873F-D02D1690AC5C}">
        <p15:threadingInfo xmlns:p15="http://schemas.microsoft.com/office/powerpoint/2012/main" timeZoneBias="420"/>
      </p:ext>
    </p:extLst>
  </p:cm>
  <p:cm authorId="2" dt="2021-09-30T16:00:13.255" idx="1">
    <p:pos x="4114" y="293"/>
    <p:text>Done</p:text>
    <p:extLst>
      <p:ext uri="{C676402C-5697-4E1C-873F-D02D1690AC5C}">
        <p15:threadingInfo xmlns:p15="http://schemas.microsoft.com/office/powerpoint/2012/main" timeZoneBias="-60">
          <p15:parentCm authorId="1" idx="1"/>
        </p15:threadingInfo>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12-09T08:27:20.891" idx="1">
    <p:pos x="3747" y="626"/>
    <p:text>also independently maintained? Does that mean the solution could reference a repository and retain tag/version information?</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1A3C70E-54AD-4107-B38D-530E18B05AE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ABB342A8-7A12-4C03-B162-F43C14419A5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8FFADC-39A7-449E-8C68-8776E6FB3C1A}" type="datetimeFigureOut">
              <a:rPr lang="en-GB" smtClean="0"/>
              <a:t>29/12/2022</a:t>
            </a:fld>
            <a:endParaRPr lang="en-GB"/>
          </a:p>
        </p:txBody>
      </p:sp>
      <p:sp>
        <p:nvSpPr>
          <p:cNvPr id="4" name="Footer Placeholder 3">
            <a:extLst>
              <a:ext uri="{FF2B5EF4-FFF2-40B4-BE49-F238E27FC236}">
                <a16:creationId xmlns:a16="http://schemas.microsoft.com/office/drawing/2014/main" id="{E4AD25A0-15E5-4BF6-9F32-8BD4E1DF518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35038C07-F7C1-4141-BF59-1847AE735BD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0C69231-AFE2-4330-AF6B-EEB343F99539}" type="slidenum">
              <a:rPr lang="en-GB" smtClean="0"/>
              <a:t>‹#›</a:t>
            </a:fld>
            <a:endParaRPr lang="en-GB"/>
          </a:p>
        </p:txBody>
      </p:sp>
    </p:spTree>
    <p:extLst>
      <p:ext uri="{BB962C8B-B14F-4D97-AF65-F5344CB8AC3E}">
        <p14:creationId xmlns:p14="http://schemas.microsoft.com/office/powerpoint/2010/main" val="6554614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B9BAAB-B703-4BB5-9D08-B460FC03C23A}" type="datetimeFigureOut">
              <a:rPr lang="en-GB" smtClean="0"/>
              <a:t>29/12/2022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5766A5B-B69C-40C5-853F-D27DDBF34364}" type="slidenum">
              <a:rPr lang="en-GB" smtClean="0"/>
              <a:t>‹#›</a:t>
            </a:fld>
            <a:endParaRPr lang="en-GB"/>
          </a:p>
        </p:txBody>
      </p:sp>
    </p:spTree>
    <p:extLst>
      <p:ext uri="{BB962C8B-B14F-4D97-AF65-F5344CB8AC3E}">
        <p14:creationId xmlns:p14="http://schemas.microsoft.com/office/powerpoint/2010/main" val="18713027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4</a:t>
            </a:fld>
            <a:endParaRPr lang="en-US" altLang="en-US"/>
          </a:p>
        </p:txBody>
      </p:sp>
    </p:spTree>
    <p:extLst>
      <p:ext uri="{BB962C8B-B14F-4D97-AF65-F5344CB8AC3E}">
        <p14:creationId xmlns:p14="http://schemas.microsoft.com/office/powerpoint/2010/main" val="25132202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24754932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9</a:t>
            </a:fld>
            <a:endParaRPr lang="en-US" altLang="en-US"/>
          </a:p>
        </p:txBody>
      </p:sp>
    </p:spTree>
    <p:extLst>
      <p:ext uri="{BB962C8B-B14F-4D97-AF65-F5344CB8AC3E}">
        <p14:creationId xmlns:p14="http://schemas.microsoft.com/office/powerpoint/2010/main" val="376944150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10</a:t>
            </a:fld>
            <a:endParaRPr lang="en-US" altLang="en-US"/>
          </a:p>
        </p:txBody>
      </p:sp>
    </p:spTree>
    <p:extLst>
      <p:ext uri="{BB962C8B-B14F-4D97-AF65-F5344CB8AC3E}">
        <p14:creationId xmlns:p14="http://schemas.microsoft.com/office/powerpoint/2010/main" val="23018644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dirty="0"/>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dirty="0"/>
              <a:t>Click to edit Master text styles with Top Level Bullet</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623465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dirty="0"/>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endParaRPr lang="en-US" noProof="0" dirty="0"/>
          </a:p>
        </p:txBody>
      </p:sp>
    </p:spTree>
    <p:extLst>
      <p:ext uri="{BB962C8B-B14F-4D97-AF65-F5344CB8AC3E}">
        <p14:creationId xmlns:p14="http://schemas.microsoft.com/office/powerpoint/2010/main" val="360929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Click to Edit Master Title Style</a:t>
            </a:r>
          </a:p>
        </p:txBody>
      </p:sp>
    </p:spTree>
    <p:extLst>
      <p:ext uri="{BB962C8B-B14F-4D97-AF65-F5344CB8AC3E}">
        <p14:creationId xmlns:p14="http://schemas.microsoft.com/office/powerpoint/2010/main" val="4135164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75404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dirty="0"/>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136454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Tree>
    <p:extLst>
      <p:ext uri="{BB962C8B-B14F-4D97-AF65-F5344CB8AC3E}">
        <p14:creationId xmlns:p14="http://schemas.microsoft.com/office/powerpoint/2010/main" val="4206028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dirty="0"/>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40712502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413244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905359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206615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dirty="0"/>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endParaRPr lang="en-US" noProof="0" dirty="0"/>
          </a:p>
        </p:txBody>
      </p:sp>
    </p:spTree>
    <p:extLst>
      <p:ext uri="{BB962C8B-B14F-4D97-AF65-F5344CB8AC3E}">
        <p14:creationId xmlns:p14="http://schemas.microsoft.com/office/powerpoint/2010/main" val="404830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endParaRPr lang="en-US" dirty="0"/>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dirty="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rgbClr val="7F7F7F"/>
                </a:solidFill>
              </a:rPr>
              <a:t>© 2021 Arm</a:t>
            </a:r>
            <a:endParaRPr lang="en-US" altLang="en-US" sz="1000" dirty="0">
              <a:solidFill>
                <a:srgbClr val="7F7F7F"/>
              </a:solidFill>
            </a:endParaRPr>
          </a:p>
        </p:txBody>
      </p:sp>
    </p:spTree>
    <p:extLst>
      <p:ext uri="{BB962C8B-B14F-4D97-AF65-F5344CB8AC3E}">
        <p14:creationId xmlns:p14="http://schemas.microsoft.com/office/powerpoint/2010/main" val="212291756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619">
          <p15:clr>
            <a:srgbClr val="F26B43"/>
          </p15:clr>
        </p15:guide>
        <p15:guide id="4" orient="horz" pos="300">
          <p15:clr>
            <a:srgbClr val="F26B43"/>
          </p15:clr>
        </p15:guide>
        <p15:guide id="5" orient="horz" pos="4020">
          <p15:clr>
            <a:srgbClr val="F26B43"/>
          </p15:clr>
        </p15:guide>
        <p15:guide id="6" pos="7378">
          <p15:clr>
            <a:srgbClr val="F26B43"/>
          </p15:clr>
        </p15:guide>
        <p15:guide id="7" pos="302">
          <p15:clr>
            <a:srgbClr val="F26B43"/>
          </p15:clr>
        </p15:guide>
        <p15:guide id="8" pos="706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Open-CMSIS-Pack/devtools/blob/main/tools/README.m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MDK-Packs/CB_Lab4Layer/tree/master/layer"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ithub.com/MDK-Packs/CB_Lab4Layer/blob/master/layer/Board/MIMXRT1064-EVK/main.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3"/>
            <a:ext cx="1786690" cy="3856452"/>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798595"/>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Tree>
    <p:extLst>
      <p:ext uri="{BB962C8B-B14F-4D97-AF65-F5344CB8AC3E}">
        <p14:creationId xmlns:p14="http://schemas.microsoft.com/office/powerpoint/2010/main" val="13610111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Arrow: Down 19">
            <a:extLst>
              <a:ext uri="{FF2B5EF4-FFF2-40B4-BE49-F238E27FC236}">
                <a16:creationId xmlns:a16="http://schemas.microsoft.com/office/drawing/2014/main" id="{80BDAF89-1BC0-4463-9437-351B5B17AB39}"/>
              </a:ext>
            </a:extLst>
          </p:cNvPr>
          <p:cNvSpPr/>
          <p:nvPr/>
        </p:nvSpPr>
        <p:spPr>
          <a:xfrm>
            <a:off x="3159906" y="2470802"/>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5790B4A0-20AB-408D-9321-20793AF02C77}"/>
              </a:ext>
            </a:extLst>
          </p:cNvPr>
          <p:cNvSpPr>
            <a:spLocks noGrp="1"/>
          </p:cNvSpPr>
          <p:nvPr>
            <p:ph type="title"/>
          </p:nvPr>
        </p:nvSpPr>
        <p:spPr/>
        <p:txBody>
          <a:bodyPr/>
          <a:lstStyle/>
          <a:p>
            <a:r>
              <a:rPr lang="en-US"/>
              <a:t>Opportunity: Packs give flexibility to the SW Eco-system</a:t>
            </a:r>
            <a:endParaRPr lang="en-GB"/>
          </a:p>
        </p:txBody>
      </p:sp>
      <p:sp>
        <p:nvSpPr>
          <p:cNvPr id="4" name="Text Placeholder 3">
            <a:extLst>
              <a:ext uri="{FF2B5EF4-FFF2-40B4-BE49-F238E27FC236}">
                <a16:creationId xmlns:a16="http://schemas.microsoft.com/office/drawing/2014/main" id="{805F1D7C-A14E-4B3A-8769-531EAAF5A703}"/>
              </a:ext>
            </a:extLst>
          </p:cNvPr>
          <p:cNvSpPr>
            <a:spLocks noGrp="1"/>
          </p:cNvSpPr>
          <p:nvPr>
            <p:ph type="body" sz="quarter" idx="13"/>
          </p:nvPr>
        </p:nvSpPr>
        <p:spPr/>
        <p:txBody>
          <a:bodyPr/>
          <a:lstStyle/>
          <a:p>
            <a:r>
              <a:rPr lang="en-US"/>
              <a:t>Flexible Development Workflows with Open-CMSIS-Pack</a:t>
            </a:r>
            <a:endParaRPr lang="en-GB"/>
          </a:p>
        </p:txBody>
      </p:sp>
      <p:sp>
        <p:nvSpPr>
          <p:cNvPr id="26" name="Flowchart: Magnetic Disk 25">
            <a:extLst>
              <a:ext uri="{FF2B5EF4-FFF2-40B4-BE49-F238E27FC236}">
                <a16:creationId xmlns:a16="http://schemas.microsoft.com/office/drawing/2014/main" id="{C7AB5729-705B-43AF-8812-3DE30D397972}"/>
              </a:ext>
            </a:extLst>
          </p:cNvPr>
          <p:cNvSpPr/>
          <p:nvPr/>
        </p:nvSpPr>
        <p:spPr>
          <a:xfrm>
            <a:off x="2830729" y="1647085"/>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Catalog of software packs</a:t>
            </a:r>
            <a:endParaRPr lang="en-GB" sz="1400">
              <a:solidFill>
                <a:schemeClr val="tx2"/>
              </a:solidFill>
            </a:endParaRPr>
          </a:p>
        </p:txBody>
      </p:sp>
      <p:sp>
        <p:nvSpPr>
          <p:cNvPr id="69" name="Flowchart: Multidocument 68">
            <a:extLst>
              <a:ext uri="{FF2B5EF4-FFF2-40B4-BE49-F238E27FC236}">
                <a16:creationId xmlns:a16="http://schemas.microsoft.com/office/drawing/2014/main" id="{72664927-6A11-4C03-A728-BDB647ED6D54}"/>
              </a:ext>
            </a:extLst>
          </p:cNvPr>
          <p:cNvSpPr/>
          <p:nvPr/>
        </p:nvSpPr>
        <p:spPr>
          <a:xfrm>
            <a:off x="2830729" y="2986146"/>
            <a:ext cx="1289051" cy="1010653"/>
          </a:xfrm>
          <a:prstGeom prst="flowChartMultidocument">
            <a:avLst/>
          </a:prstGeom>
          <a:solidFill>
            <a:schemeClr val="accent1">
              <a:lumMod val="20000"/>
              <a:lumOff val="80000"/>
            </a:schemeClr>
          </a:solidFill>
          <a:ln w="1270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tIns="64008" rtlCol="0" anchor="t" anchorCtr="0"/>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400" err="1">
                <a:solidFill>
                  <a:schemeClr val="bg2">
                    <a:lumMod val="25000"/>
                  </a:schemeClr>
                </a:solidFill>
                <a:latin typeface="Calibri"/>
              </a:rPr>
              <a:t>MyProject</a:t>
            </a:r>
            <a:br>
              <a:rPr lang="en-US" sz="14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csolution.yml</a:t>
            </a:r>
            <a:br>
              <a:rPr lang="en-US" sz="1100">
                <a:solidFill>
                  <a:schemeClr val="bg2">
                    <a:lumMod val="25000"/>
                  </a:schemeClr>
                </a:solidFill>
                <a:latin typeface="Calibri"/>
              </a:rPr>
            </a:br>
            <a:r>
              <a:rPr lang="en-US" sz="1100">
                <a:solidFill>
                  <a:schemeClr val="bg2">
                    <a:lumMod val="25000"/>
                  </a:schemeClr>
                </a:solidFill>
                <a:latin typeface="Calibri"/>
              </a:rPr>
              <a:t>*.</a:t>
            </a:r>
            <a:r>
              <a:rPr lang="en-US" sz="1100" err="1">
                <a:solidFill>
                  <a:schemeClr val="bg2">
                    <a:lumMod val="25000"/>
                  </a:schemeClr>
                </a:solidFill>
                <a:latin typeface="Calibri"/>
              </a:rPr>
              <a:t>cproject.yml</a:t>
            </a:r>
            <a:endParaRPr kumimoji="0" lang="en-GB" sz="1100" b="0" i="0" u="none" strike="noStrike" kern="1200" cap="none" spc="0" normalizeH="0" baseline="0" noProof="0">
              <a:ln>
                <a:noFill/>
              </a:ln>
              <a:solidFill>
                <a:schemeClr val="bg2">
                  <a:lumMod val="25000"/>
                </a:schemeClr>
              </a:solidFill>
              <a:effectLst/>
              <a:uLnTx/>
              <a:uFillTx/>
              <a:latin typeface="Calibri"/>
              <a:ea typeface="+mn-ea"/>
              <a:cs typeface="+mn-cs"/>
            </a:endParaRPr>
          </a:p>
        </p:txBody>
      </p:sp>
      <p:sp>
        <p:nvSpPr>
          <p:cNvPr id="71" name="Rectangle 70">
            <a:extLst>
              <a:ext uri="{FF2B5EF4-FFF2-40B4-BE49-F238E27FC236}">
                <a16:creationId xmlns:a16="http://schemas.microsoft.com/office/drawing/2014/main" id="{DEAFF8DD-9EB6-4881-B108-5767AFABDE61}"/>
              </a:ext>
            </a:extLst>
          </p:cNvPr>
          <p:cNvSpPr/>
          <p:nvPr/>
        </p:nvSpPr>
        <p:spPr>
          <a:xfrm>
            <a:off x="6970048" y="251950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Arm Virtual Hardware</a:t>
            </a:r>
            <a:endParaRPr lang="en-GB"/>
          </a:p>
        </p:txBody>
      </p:sp>
      <p:cxnSp>
        <p:nvCxnSpPr>
          <p:cNvPr id="11" name="Straight Arrow Connector 10">
            <a:extLst>
              <a:ext uri="{FF2B5EF4-FFF2-40B4-BE49-F238E27FC236}">
                <a16:creationId xmlns:a16="http://schemas.microsoft.com/office/drawing/2014/main" id="{859C36C7-1CF6-4783-85B8-1128DF1EE267}"/>
              </a:ext>
            </a:extLst>
          </p:cNvPr>
          <p:cNvCxnSpPr>
            <a:cxnSpLocks/>
          </p:cNvCxnSpPr>
          <p:nvPr/>
        </p:nvCxnSpPr>
        <p:spPr>
          <a:xfrm>
            <a:off x="4117234" y="3438574"/>
            <a:ext cx="526105" cy="0"/>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4000EBAB-E550-4D9D-9C02-69F4CE0D622B}"/>
              </a:ext>
            </a:extLst>
          </p:cNvPr>
          <p:cNvSpPr txBox="1"/>
          <p:nvPr/>
        </p:nvSpPr>
        <p:spPr>
          <a:xfrm>
            <a:off x="3333967" y="2433016"/>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3" name="Flowchart: Magnetic Disk 2">
            <a:extLst>
              <a:ext uri="{FF2B5EF4-FFF2-40B4-BE49-F238E27FC236}">
                <a16:creationId xmlns:a16="http://schemas.microsoft.com/office/drawing/2014/main" id="{032FDEE0-C6FC-ABA7-99CF-FDF644BF312F}"/>
              </a:ext>
            </a:extLst>
          </p:cNvPr>
          <p:cNvSpPr/>
          <p:nvPr/>
        </p:nvSpPr>
        <p:spPr>
          <a:xfrm>
            <a:off x="2838286" y="4433887"/>
            <a:ext cx="1266248" cy="831273"/>
          </a:xfrm>
          <a:prstGeom prst="flowChartMagneticDisk">
            <a:avLst/>
          </a:prstGeom>
          <a:solidFill>
            <a:schemeClr val="accent1">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solidFill>
                  <a:schemeClr val="tx2"/>
                </a:solidFill>
              </a:rPr>
              <a:t>Private</a:t>
            </a:r>
            <a:br>
              <a:rPr lang="en-US" sz="1400">
                <a:solidFill>
                  <a:schemeClr val="tx2"/>
                </a:solidFill>
              </a:rPr>
            </a:br>
            <a:r>
              <a:rPr lang="en-US" sz="1400">
                <a:solidFill>
                  <a:schemeClr val="tx2"/>
                </a:solidFill>
              </a:rPr>
              <a:t>software packs</a:t>
            </a:r>
            <a:endParaRPr lang="en-GB" sz="1400">
              <a:solidFill>
                <a:schemeClr val="tx2"/>
              </a:solidFill>
            </a:endParaRPr>
          </a:p>
        </p:txBody>
      </p:sp>
      <p:sp>
        <p:nvSpPr>
          <p:cNvPr id="6" name="Arrow: Down 5">
            <a:extLst>
              <a:ext uri="{FF2B5EF4-FFF2-40B4-BE49-F238E27FC236}">
                <a16:creationId xmlns:a16="http://schemas.microsoft.com/office/drawing/2014/main" id="{4CF8C771-727C-7650-1064-9CADCDA7D391}"/>
              </a:ext>
            </a:extLst>
          </p:cNvPr>
          <p:cNvSpPr/>
          <p:nvPr/>
        </p:nvSpPr>
        <p:spPr>
          <a:xfrm rot="10800000">
            <a:off x="3169129" y="3913994"/>
            <a:ext cx="589448" cy="513877"/>
          </a:xfrm>
          <a:prstGeom prst="downArrow">
            <a:avLst>
              <a:gd name="adj1" fmla="val 50000"/>
              <a:gd name="adj2" fmla="val 39744"/>
            </a:avLst>
          </a:prstGeom>
          <a:gradFill flip="none" rotWithShape="1">
            <a:gsLst>
              <a:gs pos="0">
                <a:schemeClr val="bg2">
                  <a:lumMod val="75000"/>
                  <a:tint val="66000"/>
                  <a:satMod val="160000"/>
                </a:schemeClr>
              </a:gs>
              <a:gs pos="50000">
                <a:schemeClr val="bg2">
                  <a:lumMod val="75000"/>
                  <a:tint val="44500"/>
                  <a:satMod val="160000"/>
                </a:schemeClr>
              </a:gs>
              <a:gs pos="100000">
                <a:schemeClr val="bg2">
                  <a:lumMod val="75000"/>
                  <a:tint val="23500"/>
                  <a:satMod val="16000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3BECDC9A-E32E-DB77-05A8-0D8E2DC974DF}"/>
              </a:ext>
            </a:extLst>
          </p:cNvPr>
          <p:cNvSpPr txBox="1"/>
          <p:nvPr/>
        </p:nvSpPr>
        <p:spPr>
          <a:xfrm>
            <a:off x="3333967" y="3954240"/>
            <a:ext cx="219154" cy="5539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4000" b="1">
                <a:solidFill>
                  <a:schemeClr val="accent1"/>
                </a:solidFill>
                <a:latin typeface="+mn-lt"/>
                <a:ea typeface="+mn-ea"/>
              </a:rPr>
              <a:t>+</a:t>
            </a:r>
            <a:endParaRPr lang="en-GB" sz="2600" b="1" kern="1200">
              <a:solidFill>
                <a:schemeClr val="accent1"/>
              </a:solidFill>
              <a:latin typeface="+mn-lt"/>
              <a:ea typeface="+mn-ea"/>
              <a:cs typeface="+mn-cs"/>
            </a:endParaRPr>
          </a:p>
        </p:txBody>
      </p:sp>
      <p:sp>
        <p:nvSpPr>
          <p:cNvPr id="8" name="TextBox 7">
            <a:extLst>
              <a:ext uri="{FF2B5EF4-FFF2-40B4-BE49-F238E27FC236}">
                <a16:creationId xmlns:a16="http://schemas.microsoft.com/office/drawing/2014/main" id="{066A2871-FEE7-E2CD-9467-0973C214614D}"/>
              </a:ext>
            </a:extLst>
          </p:cNvPr>
          <p:cNvSpPr txBox="1"/>
          <p:nvPr/>
        </p:nvSpPr>
        <p:spPr>
          <a:xfrm>
            <a:off x="4553104" y="1618693"/>
            <a:ext cx="1562100" cy="136345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CLI Tools </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Support: Win/Linux/Mac </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Integrate with:</a:t>
            </a:r>
            <a:br>
              <a:rPr lang="en-US" sz="1200">
                <a:solidFill>
                  <a:schemeClr val="tx2"/>
                </a:solidFill>
                <a:latin typeface="+mn-lt"/>
                <a:ea typeface="+mn-ea"/>
              </a:rPr>
            </a:br>
            <a:r>
              <a:rPr lang="en-US" sz="1200">
                <a:solidFill>
                  <a:schemeClr val="tx2"/>
                </a:solidFill>
                <a:latin typeface="+mn-lt"/>
                <a:ea typeface="+mn-ea"/>
              </a:rPr>
              <a:t>VS Code, Keil Studio Cloud</a:t>
            </a:r>
            <a:endParaRPr lang="en-US" sz="2000" kern="1200">
              <a:solidFill>
                <a:schemeClr val="tx2"/>
              </a:solidFill>
              <a:latin typeface="+mn-lt"/>
              <a:ea typeface="+mn-ea"/>
              <a:cs typeface="+mn-cs"/>
            </a:endParaRPr>
          </a:p>
        </p:txBody>
      </p:sp>
      <p:sp>
        <p:nvSpPr>
          <p:cNvPr id="9" name="TextBox 8">
            <a:extLst>
              <a:ext uri="{FF2B5EF4-FFF2-40B4-BE49-F238E27FC236}">
                <a16:creationId xmlns:a16="http://schemas.microsoft.com/office/drawing/2014/main" id="{51EFE36F-B3B7-2F26-A756-53DC713FEC45}"/>
              </a:ext>
            </a:extLst>
          </p:cNvPr>
          <p:cNvSpPr txBox="1"/>
          <p:nvPr/>
        </p:nvSpPr>
        <p:spPr>
          <a:xfrm>
            <a:off x="4553104" y="5540943"/>
            <a:ext cx="3794896"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Other tool integrations: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DS, Keil MDK, IAR EW-Arm, Eclipse</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NXP?</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ST?</a:t>
            </a:r>
            <a:endParaRPr lang="en-US" sz="2000" kern="1200">
              <a:solidFill>
                <a:schemeClr val="tx2"/>
              </a:solidFill>
              <a:latin typeface="+mn-lt"/>
              <a:ea typeface="+mn-ea"/>
              <a:cs typeface="+mn-cs"/>
            </a:endParaRPr>
          </a:p>
        </p:txBody>
      </p:sp>
      <p:cxnSp>
        <p:nvCxnSpPr>
          <p:cNvPr id="10" name="Straight Arrow Connector 9">
            <a:extLst>
              <a:ext uri="{FF2B5EF4-FFF2-40B4-BE49-F238E27FC236}">
                <a16:creationId xmlns:a16="http://schemas.microsoft.com/office/drawing/2014/main" id="{86CEF58B-C304-ED04-B1DA-42203EF4D0C1}"/>
              </a:ext>
            </a:extLst>
          </p:cNvPr>
          <p:cNvCxnSpPr>
            <a:cxnSpLocks/>
            <a:endCxn id="71" idx="1"/>
          </p:cNvCxnSpPr>
          <p:nvPr/>
        </p:nvCxnSpPr>
        <p:spPr>
          <a:xfrm flipV="1">
            <a:off x="5836842" y="2865575"/>
            <a:ext cx="1133206" cy="42059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D459EE8-9E69-C65F-9135-CCB8ED0B2AF6}"/>
              </a:ext>
            </a:extLst>
          </p:cNvPr>
          <p:cNvSpPr/>
          <p:nvPr/>
        </p:nvSpPr>
        <p:spPr>
          <a:xfrm>
            <a:off x="6976528" y="4049615"/>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Boards or Devices</a:t>
            </a:r>
            <a:endParaRPr lang="en-GB"/>
          </a:p>
        </p:txBody>
      </p:sp>
      <p:cxnSp>
        <p:nvCxnSpPr>
          <p:cNvPr id="14" name="Straight Arrow Connector 13">
            <a:extLst>
              <a:ext uri="{FF2B5EF4-FFF2-40B4-BE49-F238E27FC236}">
                <a16:creationId xmlns:a16="http://schemas.microsoft.com/office/drawing/2014/main" id="{20E2D393-E6D2-BD64-746C-E26C7CF2D0BF}"/>
              </a:ext>
            </a:extLst>
          </p:cNvPr>
          <p:cNvCxnSpPr>
            <a:cxnSpLocks/>
            <a:endCxn id="13" idx="1"/>
          </p:cNvCxnSpPr>
          <p:nvPr/>
        </p:nvCxnSpPr>
        <p:spPr>
          <a:xfrm>
            <a:off x="5900057" y="3646351"/>
            <a:ext cx="1076471" cy="749339"/>
          </a:xfrm>
          <a:prstGeom prst="straightConnector1">
            <a:avLst/>
          </a:prstGeom>
          <a:ln w="25400">
            <a:tailEnd type="triangle" w="lg" len="lg"/>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F7D077B0-BEB1-EBD6-BBA0-2F9DD2969E9F}"/>
              </a:ext>
            </a:extLst>
          </p:cNvPr>
          <p:cNvSpPr txBox="1"/>
          <p:nvPr/>
        </p:nvSpPr>
        <p:spPr>
          <a:xfrm>
            <a:off x="8844096" y="1486140"/>
            <a:ext cx="2818122" cy="2066720"/>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AVH Integrates into:</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CI, DevOps, </a:t>
            </a:r>
            <a:r>
              <a:rPr lang="en-US" sz="1100" err="1">
                <a:solidFill>
                  <a:schemeClr val="tx2"/>
                </a:solidFill>
                <a:latin typeface="+mn-lt"/>
                <a:ea typeface="+mn-ea"/>
              </a:rPr>
              <a:t>MLOps</a:t>
            </a:r>
            <a:r>
              <a:rPr lang="en-US" sz="1100">
                <a:solidFill>
                  <a:schemeClr val="tx2"/>
                </a:solidFill>
                <a:latin typeface="+mn-lt"/>
                <a:ea typeface="+mn-ea"/>
              </a:rPr>
              <a:t> systems (i.e. GitHub)</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MDK, Arm DS, IAR EW-Arm</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Keil Studio Cloud</a:t>
            </a:r>
            <a:endParaRPr lang="en-US" sz="1400">
              <a:solidFill>
                <a:schemeClr val="tx2"/>
              </a:solidFill>
              <a:latin typeface="+mn-lt"/>
              <a:ea typeface="+mn-ea"/>
            </a:endParaRPr>
          </a:p>
          <a:p>
            <a:pPr algn="l" defTabSz="914400" rtl="0" eaLnBrk="1" latinLnBrk="0" hangingPunct="1">
              <a:lnSpc>
                <a:spcPct val="90000"/>
              </a:lnSpc>
              <a:spcBef>
                <a:spcPts val="0"/>
              </a:spcBef>
              <a:spcAft>
                <a:spcPts val="600"/>
              </a:spcAft>
            </a:pPr>
            <a:r>
              <a:rPr lang="en-US" sz="1400">
                <a:solidFill>
                  <a:schemeClr val="tx2"/>
                </a:solidFill>
                <a:latin typeface="+mn-lt"/>
                <a:ea typeface="+mn-ea"/>
              </a:rPr>
              <a:t>AVH Supports: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CI Validation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kern="1200">
                <a:solidFill>
                  <a:schemeClr val="tx2"/>
                </a:solidFill>
                <a:latin typeface="+mn-lt"/>
                <a:ea typeface="+mn-ea"/>
                <a:cs typeface="+mn-cs"/>
              </a:rPr>
              <a:t>Evaluation</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Training</a:t>
            </a:r>
            <a:endParaRPr lang="en-US" sz="2000" kern="1200">
              <a:solidFill>
                <a:schemeClr val="tx2"/>
              </a:solidFill>
              <a:latin typeface="+mn-lt"/>
              <a:ea typeface="+mn-ea"/>
              <a:cs typeface="+mn-cs"/>
            </a:endParaRPr>
          </a:p>
        </p:txBody>
      </p:sp>
      <p:sp>
        <p:nvSpPr>
          <p:cNvPr id="17" name="TextBox 16">
            <a:extLst>
              <a:ext uri="{FF2B5EF4-FFF2-40B4-BE49-F238E27FC236}">
                <a16:creationId xmlns:a16="http://schemas.microsoft.com/office/drawing/2014/main" id="{16BE2079-DB30-31B0-9E28-43465633EACC}"/>
              </a:ext>
            </a:extLst>
          </p:cNvPr>
          <p:cNvSpPr txBox="1"/>
          <p:nvPr/>
        </p:nvSpPr>
        <p:spPr>
          <a:xfrm>
            <a:off x="8844096" y="3997149"/>
            <a:ext cx="2818122" cy="607859"/>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Platform for Reference Applications:</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100">
                <a:solidFill>
                  <a:schemeClr val="tx2"/>
                </a:solidFill>
                <a:latin typeface="+mn-lt"/>
                <a:ea typeface="+mn-ea"/>
              </a:rPr>
              <a:t>Many different boards???</a:t>
            </a:r>
            <a:endParaRPr lang="en-US" sz="2000" kern="1200">
              <a:solidFill>
                <a:schemeClr val="tx2"/>
              </a:solidFill>
              <a:latin typeface="+mn-lt"/>
              <a:ea typeface="+mn-ea"/>
              <a:cs typeface="+mn-cs"/>
            </a:endParaRPr>
          </a:p>
        </p:txBody>
      </p:sp>
      <p:sp>
        <p:nvSpPr>
          <p:cNvPr id="22" name="TextBox 21">
            <a:extLst>
              <a:ext uri="{FF2B5EF4-FFF2-40B4-BE49-F238E27FC236}">
                <a16:creationId xmlns:a16="http://schemas.microsoft.com/office/drawing/2014/main" id="{A80F83E1-6D66-89BE-9EDC-38DC1B44563B}"/>
              </a:ext>
            </a:extLst>
          </p:cNvPr>
          <p:cNvSpPr txBox="1"/>
          <p:nvPr/>
        </p:nvSpPr>
        <p:spPr>
          <a:xfrm>
            <a:off x="493483" y="1618693"/>
            <a:ext cx="1865239" cy="10587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Standard Software exposed to developers: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Web portals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Inside IDEs</a:t>
            </a:r>
          </a:p>
        </p:txBody>
      </p:sp>
      <p:sp>
        <p:nvSpPr>
          <p:cNvPr id="23" name="TextBox 22">
            <a:extLst>
              <a:ext uri="{FF2B5EF4-FFF2-40B4-BE49-F238E27FC236}">
                <a16:creationId xmlns:a16="http://schemas.microsoft.com/office/drawing/2014/main" id="{7728E741-DB59-87AE-3C25-71D3905DDDAF}"/>
              </a:ext>
            </a:extLst>
          </p:cNvPr>
          <p:cNvSpPr txBox="1"/>
          <p:nvPr/>
        </p:nvSpPr>
        <p:spPr>
          <a:xfrm>
            <a:off x="493484" y="4395690"/>
            <a:ext cx="1836060" cy="1197251"/>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Confidential software</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Git repo for development</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Released software with versioning</a:t>
            </a:r>
          </a:p>
        </p:txBody>
      </p:sp>
      <p:sp>
        <p:nvSpPr>
          <p:cNvPr id="62" name="Rectangle 61">
            <a:extLst>
              <a:ext uri="{FF2B5EF4-FFF2-40B4-BE49-F238E27FC236}">
                <a16:creationId xmlns:a16="http://schemas.microsoft.com/office/drawing/2014/main" id="{4E3BAA80-A54D-4D1B-BEE4-A7DD4ABF8CA6}"/>
              </a:ext>
            </a:extLst>
          </p:cNvPr>
          <p:cNvSpPr/>
          <p:nvPr/>
        </p:nvSpPr>
        <p:spPr>
          <a:xfrm>
            <a:off x="4635782" y="3115170"/>
            <a:ext cx="1346200" cy="692150"/>
          </a:xfrm>
          <a:prstGeom prst="rect">
            <a:avLst/>
          </a:prstGeom>
          <a:solidFill>
            <a:schemeClr val="accent5">
              <a:lumMod val="40000"/>
              <a:lumOff val="60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800" b="1" i="0">
                <a:solidFill>
                  <a:srgbClr val="333333"/>
                </a:solidFill>
                <a:effectLst/>
                <a:latin typeface="-apple-system"/>
              </a:rPr>
              <a:t>CMSIS Toolbox</a:t>
            </a:r>
            <a:endParaRPr lang="en-GB" sz="1200"/>
          </a:p>
        </p:txBody>
      </p:sp>
      <p:sp>
        <p:nvSpPr>
          <p:cNvPr id="25" name="TextBox 24">
            <a:extLst>
              <a:ext uri="{FF2B5EF4-FFF2-40B4-BE49-F238E27FC236}">
                <a16:creationId xmlns:a16="http://schemas.microsoft.com/office/drawing/2014/main" id="{C488FD96-723A-552A-06C2-67491ED17E54}"/>
              </a:ext>
            </a:extLst>
          </p:cNvPr>
          <p:cNvSpPr txBox="1"/>
          <p:nvPr/>
        </p:nvSpPr>
        <p:spPr>
          <a:xfrm>
            <a:off x="4531309" y="3969104"/>
            <a:ext cx="1562100" cy="1107996"/>
          </a:xfrm>
          <a:prstGeom prst="rect">
            <a:avLst/>
          </a:prstGeom>
          <a:solidFill>
            <a:schemeClr val="accent6">
              <a:lumMod val="20000"/>
              <a:lumOff val="80000"/>
            </a:schemeClr>
          </a:solidFill>
        </p:spPr>
        <p:txBody>
          <a:bodyPr wrap="square" lIns="91440" tIns="91440" rIns="91440" bIns="91440" rtlCol="0">
            <a:spAutoFit/>
          </a:bodyPr>
          <a:lstStyle/>
          <a:p>
            <a:pPr algn="l" defTabSz="914400" rtl="0" eaLnBrk="1" latinLnBrk="0" hangingPunct="1">
              <a:lnSpc>
                <a:spcPct val="90000"/>
              </a:lnSpc>
              <a:spcBef>
                <a:spcPts val="0"/>
              </a:spcBef>
              <a:spcAft>
                <a:spcPts val="600"/>
              </a:spcAft>
            </a:pPr>
            <a:r>
              <a:rPr lang="en-US" sz="1400">
                <a:solidFill>
                  <a:schemeClr val="tx2"/>
                </a:solidFill>
                <a:latin typeface="+mn-lt"/>
                <a:ea typeface="+mn-ea"/>
              </a:rPr>
              <a:t>Compiler support</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GCC</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Arm Compiler</a:t>
            </a:r>
          </a:p>
          <a:p>
            <a:pPr marL="174625" indent="-174625"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IAR Compiler</a:t>
            </a:r>
          </a:p>
        </p:txBody>
      </p:sp>
      <p:sp>
        <p:nvSpPr>
          <p:cNvPr id="28" name="TextBox 27">
            <a:extLst>
              <a:ext uri="{FF2B5EF4-FFF2-40B4-BE49-F238E27FC236}">
                <a16:creationId xmlns:a16="http://schemas.microsoft.com/office/drawing/2014/main" id="{9F16D658-B373-5D5C-9514-60CE90D5DE73}"/>
              </a:ext>
            </a:extLst>
          </p:cNvPr>
          <p:cNvSpPr txBox="1"/>
          <p:nvPr/>
        </p:nvSpPr>
        <p:spPr>
          <a:xfrm>
            <a:off x="406630" y="5910275"/>
            <a:ext cx="6096000" cy="369332"/>
          </a:xfrm>
          <a:prstGeom prst="rect">
            <a:avLst/>
          </a:prstGeom>
          <a:noFill/>
        </p:spPr>
        <p:txBody>
          <a:bodyPr wrap="square">
            <a:spAutoFit/>
          </a:bodyPr>
          <a:lstStyle/>
          <a:p>
            <a:r>
              <a:rPr lang="en-GB">
                <a:hlinkClick r:id="rId3"/>
              </a:rPr>
              <a:t>github.com/Open-CMSIS-Pack</a:t>
            </a:r>
            <a:endParaRPr lang="en-GB"/>
          </a:p>
        </p:txBody>
      </p:sp>
    </p:spTree>
    <p:extLst>
      <p:ext uri="{BB962C8B-B14F-4D97-AF65-F5344CB8AC3E}">
        <p14:creationId xmlns:p14="http://schemas.microsoft.com/office/powerpoint/2010/main" val="1531031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22964-CE8F-0F0D-18F3-3DACB5D1E81A}"/>
              </a:ext>
            </a:extLst>
          </p:cNvPr>
          <p:cNvSpPr>
            <a:spLocks noGrp="1"/>
          </p:cNvSpPr>
          <p:nvPr>
            <p:ph type="title"/>
          </p:nvPr>
        </p:nvSpPr>
        <p:spPr/>
        <p:txBody>
          <a:bodyPr/>
          <a:lstStyle/>
          <a:p>
            <a:r>
              <a:rPr lang="en-US" dirty="0"/>
              <a:t>Linker Scatter File Generation (Toolchain independent)</a:t>
            </a:r>
          </a:p>
        </p:txBody>
      </p:sp>
      <p:sp>
        <p:nvSpPr>
          <p:cNvPr id="3" name="Text Placeholder 2">
            <a:extLst>
              <a:ext uri="{FF2B5EF4-FFF2-40B4-BE49-F238E27FC236}">
                <a16:creationId xmlns:a16="http://schemas.microsoft.com/office/drawing/2014/main" id="{D726DDF8-B5AA-8294-3DAC-751916A4B45E}"/>
              </a:ext>
            </a:extLst>
          </p:cNvPr>
          <p:cNvSpPr>
            <a:spLocks noGrp="1"/>
          </p:cNvSpPr>
          <p:nvPr>
            <p:ph type="body" sz="quarter" idx="13"/>
          </p:nvPr>
        </p:nvSpPr>
        <p:spPr/>
        <p:txBody>
          <a:bodyPr/>
          <a:lstStyle/>
          <a:p>
            <a:endParaRPr lang="en-US" dirty="0"/>
          </a:p>
        </p:txBody>
      </p:sp>
      <p:cxnSp>
        <p:nvCxnSpPr>
          <p:cNvPr id="21" name="Straight Arrow Connector 20">
            <a:extLst>
              <a:ext uri="{FF2B5EF4-FFF2-40B4-BE49-F238E27FC236}">
                <a16:creationId xmlns:a16="http://schemas.microsoft.com/office/drawing/2014/main" id="{9327AEEF-F1DE-BBFE-F62F-A23F7E25CAB5}"/>
              </a:ext>
            </a:extLst>
          </p:cNvPr>
          <p:cNvCxnSpPr>
            <a:cxnSpLocks/>
          </p:cNvCxnSpPr>
          <p:nvPr/>
        </p:nvCxnSpPr>
        <p:spPr>
          <a:xfrm>
            <a:off x="5345058" y="2525555"/>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 name="Flowchart: Document 21">
            <a:extLst>
              <a:ext uri="{FF2B5EF4-FFF2-40B4-BE49-F238E27FC236}">
                <a16:creationId xmlns:a16="http://schemas.microsoft.com/office/drawing/2014/main" id="{D65D5CB0-09C8-062E-4206-1CF43BB42330}"/>
              </a:ext>
            </a:extLst>
          </p:cNvPr>
          <p:cNvSpPr/>
          <p:nvPr/>
        </p:nvSpPr>
        <p:spPr>
          <a:xfrm>
            <a:off x="4662617" y="1708476"/>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err="1">
                <a:solidFill>
                  <a:srgbClr val="FFFFFF"/>
                </a:solidFill>
                <a:latin typeface="Calibri"/>
              </a:rPr>
              <a:t>region_defs.h</a:t>
            </a:r>
            <a:r>
              <a:rPr kumimoji="0" lang="en-US" sz="1200" b="1" i="0" u="none" strike="noStrike" kern="1200" cap="none" spc="0" normalizeH="0" baseline="0" noProof="0" dirty="0">
                <a:ln>
                  <a:noFill/>
                </a:ln>
                <a:solidFill>
                  <a:srgbClr val="FFFFFF"/>
                </a:solidFill>
                <a:effectLst/>
                <a:uLnTx/>
                <a:uFillTx/>
                <a:latin typeface="Calibri"/>
                <a:ea typeface="+mn-ea"/>
                <a:cs typeface="+mn-cs"/>
              </a:rPr>
              <a:t> </a:t>
            </a:r>
            <a:br>
              <a:rPr kumimoji="0" lang="en-US" sz="1200" b="1"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Board or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Memory Definitions</a:t>
            </a:r>
            <a:endParaRPr lang="en-US" sz="1100" dirty="0">
              <a:solidFill>
                <a:srgbClr val="FFFFFF"/>
              </a:solidFill>
              <a:latin typeface="Calibri"/>
            </a:endParaRPr>
          </a:p>
        </p:txBody>
      </p:sp>
      <p:cxnSp>
        <p:nvCxnSpPr>
          <p:cNvPr id="31" name="Straight Arrow Connector 30">
            <a:extLst>
              <a:ext uri="{FF2B5EF4-FFF2-40B4-BE49-F238E27FC236}">
                <a16:creationId xmlns:a16="http://schemas.microsoft.com/office/drawing/2014/main" id="{762A54AC-439F-5D0C-8C39-0399B2E1B2CF}"/>
              </a:ext>
            </a:extLst>
          </p:cNvPr>
          <p:cNvCxnSpPr>
            <a:cxnSpLocks/>
          </p:cNvCxnSpPr>
          <p:nvPr/>
        </p:nvCxnSpPr>
        <p:spPr>
          <a:xfrm flipV="1">
            <a:off x="5334032" y="3664807"/>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0" name="Flowchart: Document 29">
            <a:extLst>
              <a:ext uri="{FF2B5EF4-FFF2-40B4-BE49-F238E27FC236}">
                <a16:creationId xmlns:a16="http://schemas.microsoft.com/office/drawing/2014/main" id="{680DA59D-4A81-7D47-2085-D8DB1D856722}"/>
              </a:ext>
            </a:extLst>
          </p:cNvPr>
          <p:cNvSpPr/>
          <p:nvPr/>
        </p:nvSpPr>
        <p:spPr>
          <a:xfrm>
            <a:off x="4670188" y="3911312"/>
            <a:ext cx="1333416" cy="873311"/>
          </a:xfrm>
          <a:prstGeom prst="flowChartDocument">
            <a:avLst/>
          </a:prstGeom>
          <a:solidFill>
            <a:schemeClr val="accent2">
              <a:lumMod val="75000"/>
              <a:lumOff val="2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Compiler specific Scatter File Template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2" name="Rectangle 31">
            <a:extLst>
              <a:ext uri="{FF2B5EF4-FFF2-40B4-BE49-F238E27FC236}">
                <a16:creationId xmlns:a16="http://schemas.microsoft.com/office/drawing/2014/main" id="{0956729D-4D1E-4789-E4C3-8C27991A93F0}"/>
              </a:ext>
            </a:extLst>
          </p:cNvPr>
          <p:cNvSpPr/>
          <p:nvPr/>
        </p:nvSpPr>
        <p:spPr>
          <a:xfrm>
            <a:off x="4662617" y="2785498"/>
            <a:ext cx="1340987" cy="884321"/>
          </a:xfrm>
          <a:prstGeom prst="rect">
            <a:avLst/>
          </a:prstGeom>
          <a:solidFill>
            <a:srgbClr val="92D050"/>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400" b="0" i="0" u="none" strike="noStrike" kern="1200" cap="none" spc="0" normalizeH="0" baseline="0" noProof="0" dirty="0">
                <a:ln>
                  <a:noFill/>
                </a:ln>
                <a:solidFill>
                  <a:srgbClr val="FFFFFF"/>
                </a:solidFill>
                <a:effectLst/>
                <a:uLnTx/>
                <a:uFillTx/>
                <a:latin typeface="Calibri"/>
                <a:ea typeface="+mn-ea"/>
                <a:cs typeface="+mn-cs"/>
              </a:rPr>
              <a:t>C </a:t>
            </a:r>
            <a:r>
              <a:rPr lang="en-US" sz="1400" dirty="0">
                <a:solidFill>
                  <a:srgbClr val="FFFFFF"/>
                </a:solidFill>
                <a:latin typeface="Calibri"/>
              </a:rPr>
              <a:t>Preprocessor</a:t>
            </a:r>
            <a:endParaRPr kumimoji="0" lang="en-GB" sz="14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3" name="Flowchart: Document 32">
            <a:extLst>
              <a:ext uri="{FF2B5EF4-FFF2-40B4-BE49-F238E27FC236}">
                <a16:creationId xmlns:a16="http://schemas.microsoft.com/office/drawing/2014/main" id="{6AB1847D-DC39-C2FC-ACB8-7546D31C5F51}"/>
              </a:ext>
            </a:extLst>
          </p:cNvPr>
          <p:cNvSpPr/>
          <p:nvPr/>
        </p:nvSpPr>
        <p:spPr>
          <a:xfrm>
            <a:off x="6343650" y="2802282"/>
            <a:ext cx="1340986" cy="862526"/>
          </a:xfrm>
          <a:prstGeom prst="flowChartDocument">
            <a:avLst/>
          </a:prstGeom>
          <a:solidFill>
            <a:schemeClr val="accent5">
              <a:lumMod val="7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b="1" dirty="0">
                <a:solidFill>
                  <a:srgbClr val="FFFFFF"/>
                </a:solidFill>
                <a:latin typeface="Calibri"/>
              </a:rPr>
              <a:t>Linker</a:t>
            </a:r>
            <a:br>
              <a:rPr lang="en-US" sz="1200" b="1" dirty="0">
                <a:solidFill>
                  <a:srgbClr val="FFFFFF"/>
                </a:solidFill>
                <a:latin typeface="Calibri"/>
              </a:rPr>
            </a:br>
            <a:r>
              <a:rPr lang="en-US" sz="1200" b="1" dirty="0">
                <a:solidFill>
                  <a:srgbClr val="FFFFFF"/>
                </a:solidFill>
                <a:latin typeface="Calibri"/>
              </a:rPr>
              <a:t>Scatter File</a:t>
            </a:r>
            <a:endParaRPr lang="en-US" sz="1100" dirty="0">
              <a:solidFill>
                <a:srgbClr val="FFFFFF"/>
              </a:solidFill>
              <a:latin typeface="Calibri"/>
            </a:endParaRPr>
          </a:p>
        </p:txBody>
      </p:sp>
      <p:cxnSp>
        <p:nvCxnSpPr>
          <p:cNvPr id="34" name="Straight Arrow Connector 33">
            <a:extLst>
              <a:ext uri="{FF2B5EF4-FFF2-40B4-BE49-F238E27FC236}">
                <a16:creationId xmlns:a16="http://schemas.microsoft.com/office/drawing/2014/main" id="{0EAFB0EC-0BEB-61AF-ED8E-AB8E9E397245}"/>
              </a:ext>
            </a:extLst>
          </p:cNvPr>
          <p:cNvCxnSpPr>
            <a:cxnSpLocks/>
          </p:cNvCxnSpPr>
          <p:nvPr/>
        </p:nvCxnSpPr>
        <p:spPr>
          <a:xfrm>
            <a:off x="6003604" y="3241695"/>
            <a:ext cx="340046" cy="274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6F9E6868-CA06-CBDB-87B1-29216E1BC75D}"/>
              </a:ext>
            </a:extLst>
          </p:cNvPr>
          <p:cNvSpPr txBox="1"/>
          <p:nvPr/>
        </p:nvSpPr>
        <p:spPr>
          <a:xfrm>
            <a:off x="885825" y="1676400"/>
            <a:ext cx="3438525" cy="3323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a:t>
            </a:r>
            <a:r>
              <a:rPr lang="en-US" sz="1200" b="1" dirty="0" err="1">
                <a:solidFill>
                  <a:schemeClr val="tx2"/>
                </a:solidFill>
              </a:rPr>
              <a:t>region_defs.h</a:t>
            </a:r>
            <a:r>
              <a:rPr lang="en-US" sz="1200" dirty="0">
                <a:solidFill>
                  <a:schemeClr val="tx2"/>
                </a:solidFill>
              </a:rPr>
              <a:t> does not exist</a:t>
            </a:r>
            <a:br>
              <a:rPr lang="en-US" sz="1200" dirty="0">
                <a:solidFill>
                  <a:schemeClr val="tx2"/>
                </a:solidFill>
              </a:rPr>
            </a:br>
            <a:r>
              <a:rPr lang="en-US" sz="1200" dirty="0">
                <a:solidFill>
                  <a:schemeClr val="tx2"/>
                </a:solidFill>
              </a:rPr>
              <a:t>it is generated by </a:t>
            </a:r>
            <a:r>
              <a:rPr lang="en-US" sz="1200" dirty="0" err="1">
                <a:solidFill>
                  <a:schemeClr val="tx2"/>
                </a:solidFill>
              </a:rPr>
              <a:t>csolution</a:t>
            </a:r>
            <a:r>
              <a:rPr lang="en-US" sz="1200" dirty="0">
                <a:solidFill>
                  <a:schemeClr val="tx2"/>
                </a:solidFill>
              </a:rPr>
              <a:t> based on DFP information</a:t>
            </a:r>
            <a:endParaRPr lang="en-US" sz="1200" kern="1200" dirty="0">
              <a:solidFill>
                <a:schemeClr val="tx2"/>
              </a:solidFill>
              <a:latin typeface="+mn-lt"/>
              <a:ea typeface="+mn-ea"/>
              <a:cs typeface="+mn-cs"/>
            </a:endParaRPr>
          </a:p>
        </p:txBody>
      </p:sp>
      <p:sp>
        <p:nvSpPr>
          <p:cNvPr id="39" name="TextBox 38">
            <a:extLst>
              <a:ext uri="{FF2B5EF4-FFF2-40B4-BE49-F238E27FC236}">
                <a16:creationId xmlns:a16="http://schemas.microsoft.com/office/drawing/2014/main" id="{563B620E-D6E7-93EA-E838-EF0AF129CC19}"/>
              </a:ext>
            </a:extLst>
          </p:cNvPr>
          <p:cNvSpPr txBox="1"/>
          <p:nvPr/>
        </p:nvSpPr>
        <p:spPr>
          <a:xfrm>
            <a:off x="885825" y="2142149"/>
            <a:ext cx="3438525" cy="3323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dirty="0" err="1">
                <a:solidFill>
                  <a:schemeClr val="tx2"/>
                </a:solidFill>
              </a:rPr>
              <a:t>region_defs.h</a:t>
            </a:r>
            <a:r>
              <a:rPr lang="en-US" sz="1200" dirty="0">
                <a:solidFill>
                  <a:schemeClr val="tx2"/>
                </a:solidFill>
              </a:rPr>
              <a:t> may be provided as part of a component or a software layer</a:t>
            </a:r>
            <a:endParaRPr lang="en-US" sz="1200" kern="1200" dirty="0">
              <a:solidFill>
                <a:schemeClr val="tx2"/>
              </a:solidFill>
              <a:latin typeface="+mn-lt"/>
              <a:ea typeface="+mn-ea"/>
              <a:cs typeface="+mn-cs"/>
            </a:endParaRPr>
          </a:p>
        </p:txBody>
      </p:sp>
      <p:sp>
        <p:nvSpPr>
          <p:cNvPr id="40" name="TextBox 39">
            <a:extLst>
              <a:ext uri="{FF2B5EF4-FFF2-40B4-BE49-F238E27FC236}">
                <a16:creationId xmlns:a16="http://schemas.microsoft.com/office/drawing/2014/main" id="{00523719-9ACA-9C05-94F0-52BDFABE951A}"/>
              </a:ext>
            </a:extLst>
          </p:cNvPr>
          <p:cNvSpPr txBox="1"/>
          <p:nvPr/>
        </p:nvSpPr>
        <p:spPr>
          <a:xfrm>
            <a:off x="885824" y="4015568"/>
            <a:ext cx="3438525" cy="3323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b="1" dirty="0">
                <a:solidFill>
                  <a:schemeClr val="tx2"/>
                </a:solidFill>
              </a:rPr>
              <a:t>Compiler specific scatter files</a:t>
            </a:r>
            <a:r>
              <a:rPr lang="en-US" sz="1200" dirty="0">
                <a:solidFill>
                  <a:schemeClr val="tx2"/>
                </a:solidFill>
              </a:rPr>
              <a:t> are provided in the</a:t>
            </a:r>
            <a:br>
              <a:rPr lang="en-US" sz="1200" dirty="0">
                <a:solidFill>
                  <a:schemeClr val="tx2"/>
                </a:solidFill>
              </a:rPr>
            </a:br>
            <a:r>
              <a:rPr lang="en-US" sz="1200" b="1" dirty="0">
                <a:solidFill>
                  <a:schemeClr val="tx2"/>
                </a:solidFill>
              </a:rPr>
              <a:t>.\</a:t>
            </a:r>
            <a:r>
              <a:rPr lang="en-US" sz="1200" b="1" dirty="0" err="1">
                <a:solidFill>
                  <a:schemeClr val="tx2"/>
                </a:solidFill>
              </a:rPr>
              <a:t>ect</a:t>
            </a:r>
            <a:r>
              <a:rPr lang="en-US" sz="1200" dirty="0">
                <a:solidFill>
                  <a:schemeClr val="tx2"/>
                </a:solidFill>
              </a:rPr>
              <a:t> directory of </a:t>
            </a:r>
            <a:r>
              <a:rPr lang="en-US" sz="1200" dirty="0" err="1">
                <a:solidFill>
                  <a:schemeClr val="tx2"/>
                </a:solidFill>
              </a:rPr>
              <a:t>csolution</a:t>
            </a:r>
            <a:endParaRPr lang="en-US" sz="1200" kern="1200" dirty="0">
              <a:solidFill>
                <a:schemeClr val="tx2"/>
              </a:solidFill>
              <a:latin typeface="+mn-lt"/>
              <a:ea typeface="+mn-ea"/>
              <a:cs typeface="+mn-cs"/>
            </a:endParaRPr>
          </a:p>
        </p:txBody>
      </p:sp>
      <p:sp>
        <p:nvSpPr>
          <p:cNvPr id="41" name="TextBox 40">
            <a:extLst>
              <a:ext uri="{FF2B5EF4-FFF2-40B4-BE49-F238E27FC236}">
                <a16:creationId xmlns:a16="http://schemas.microsoft.com/office/drawing/2014/main" id="{14F1D48C-AE07-600B-28FF-10FF814886EB}"/>
              </a:ext>
            </a:extLst>
          </p:cNvPr>
          <p:cNvSpPr txBox="1"/>
          <p:nvPr/>
        </p:nvSpPr>
        <p:spPr>
          <a:xfrm>
            <a:off x="7915274" y="2804840"/>
            <a:ext cx="3438525" cy="3323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dirty="0">
                <a:solidFill>
                  <a:schemeClr val="tx2"/>
                </a:solidFill>
              </a:rPr>
              <a:t>If no </a:t>
            </a:r>
            <a:r>
              <a:rPr lang="en-US" sz="1200" b="1" dirty="0">
                <a:solidFill>
                  <a:schemeClr val="tx2"/>
                </a:solidFill>
              </a:rPr>
              <a:t>Linker Scatter File</a:t>
            </a:r>
            <a:r>
              <a:rPr lang="en-US" sz="1200" dirty="0">
                <a:solidFill>
                  <a:schemeClr val="tx2"/>
                </a:solidFill>
              </a:rPr>
              <a:t> is provided by a component or the project file, it is generated during the build process.</a:t>
            </a:r>
            <a:endParaRPr lang="en-US" sz="1200" kern="1200" dirty="0">
              <a:solidFill>
                <a:schemeClr val="tx2"/>
              </a:solidFill>
              <a:latin typeface="+mn-lt"/>
              <a:ea typeface="+mn-ea"/>
              <a:cs typeface="+mn-cs"/>
            </a:endParaRPr>
          </a:p>
        </p:txBody>
      </p:sp>
    </p:spTree>
    <p:extLst>
      <p:ext uri="{BB962C8B-B14F-4D97-AF65-F5344CB8AC3E}">
        <p14:creationId xmlns:p14="http://schemas.microsoft.com/office/powerpoint/2010/main" val="1740976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EC3CC268-843C-42DC-9FAB-259824F90297}"/>
              </a:ext>
            </a:extLst>
          </p:cNvPr>
          <p:cNvSpPr/>
          <p:nvPr/>
        </p:nvSpPr>
        <p:spPr>
          <a:xfrm>
            <a:off x="9273600" y="743902"/>
            <a:ext cx="1786690" cy="5714048"/>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26" name="Arrow: Right 25">
            <a:extLst>
              <a:ext uri="{FF2B5EF4-FFF2-40B4-BE49-F238E27FC236}">
                <a16:creationId xmlns:a16="http://schemas.microsoft.com/office/drawing/2014/main" id="{553DF65A-F969-41EF-89B5-09CAFF0CC328}"/>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2" name="Rectangle 21">
            <a:extLst>
              <a:ext uri="{FF2B5EF4-FFF2-40B4-BE49-F238E27FC236}">
                <a16:creationId xmlns:a16="http://schemas.microsoft.com/office/drawing/2014/main" id="{5487FEAB-7D2D-4E65-8BF8-9C55DAECCD8A}"/>
              </a:ext>
            </a:extLst>
          </p:cNvPr>
          <p:cNvSpPr/>
          <p:nvPr/>
        </p:nvSpPr>
        <p:spPr>
          <a:xfrm>
            <a:off x="4838702" y="1216862"/>
            <a:ext cx="1786690" cy="5126787"/>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Input Files</a:t>
            </a:r>
          </a:p>
        </p:txBody>
      </p:sp>
      <p:sp>
        <p:nvSpPr>
          <p:cNvPr id="21" name="Rectangle 20">
            <a:extLst>
              <a:ext uri="{FF2B5EF4-FFF2-40B4-BE49-F238E27FC236}">
                <a16:creationId xmlns:a16="http://schemas.microsoft.com/office/drawing/2014/main" id="{0F8F6D10-7E91-4D68-8F46-4EF0F023AF1B}"/>
              </a:ext>
            </a:extLst>
          </p:cNvPr>
          <p:cNvSpPr/>
          <p:nvPr/>
        </p:nvSpPr>
        <p:spPr>
          <a:xfrm>
            <a:off x="2292018" y="274719"/>
            <a:ext cx="1786690" cy="490286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eaLnBrk="0" fontAlgn="base" hangingPunct="0">
              <a:spcBef>
                <a:spcPct val="0"/>
              </a:spcBef>
              <a:spcAft>
                <a:spcPct val="0"/>
              </a:spcAft>
              <a:defRPr/>
            </a:pPr>
            <a:r>
              <a:rPr kumimoji="0" lang="en-US" sz="18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2510676" y="39186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lang="en-US" sz="1050" dirty="0">
                <a:solidFill>
                  <a:srgbClr val="FFFFFF"/>
                </a:solidFill>
                <a:latin typeface="Calibri"/>
              </a:rPr>
              <a:t>D</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efines</a:t>
            </a:r>
            <a:r>
              <a:rPr kumimoji="0" lang="en-US" sz="1000" b="0" i="0" u="none" strike="noStrike" kern="1200" cap="none" spc="0" normalizeH="0" baseline="0" noProof="0" dirty="0">
                <a:ln>
                  <a:noFill/>
                </a:ln>
                <a:solidFill>
                  <a:srgbClr val="FFFFFF"/>
                </a:solidFill>
                <a:effectLst/>
                <a:uLnTx/>
                <a:uFillTx/>
                <a:latin typeface="Calibri"/>
                <a:ea typeface="+mn-ea"/>
                <a:cs typeface="+mn-cs"/>
              </a:rPr>
              <a:t> 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6" name="Flowchart: Document 5">
            <a:extLst>
              <a:ext uri="{FF2B5EF4-FFF2-40B4-BE49-F238E27FC236}">
                <a16:creationId xmlns:a16="http://schemas.microsoft.com/office/drawing/2014/main" id="{05CB531E-7400-4A1A-9853-81AF2D7E5608}"/>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Target (Device, Board) Build (Debug, Release) </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7" name="Flowchart: Multidocument 6">
            <a:extLst>
              <a:ext uri="{FF2B5EF4-FFF2-40B4-BE49-F238E27FC236}">
                <a16:creationId xmlns:a16="http://schemas.microsoft.com/office/drawing/2014/main" id="{0FCC1B91-99A1-4E45-AE23-2D8F8B8DFEBE}"/>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0" name="Flowchart: Multidocument 9">
            <a:extLst>
              <a:ext uri="{FF2B5EF4-FFF2-40B4-BE49-F238E27FC236}">
                <a16:creationId xmlns:a16="http://schemas.microsoft.com/office/drawing/2014/main" id="{063DD4F5-6984-4CA0-9BAE-639DAB72225F}"/>
              </a:ext>
            </a:extLst>
          </p:cNvPr>
          <p:cNvSpPr/>
          <p:nvPr/>
        </p:nvSpPr>
        <p:spPr>
          <a:xfrm>
            <a:off x="9467610" y="5300327"/>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36000" rIns="3600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2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14" name="Straight Arrow Connector 13">
            <a:extLst>
              <a:ext uri="{FF2B5EF4-FFF2-40B4-BE49-F238E27FC236}">
                <a16:creationId xmlns:a16="http://schemas.microsoft.com/office/drawing/2014/main" id="{0CA20441-F3C2-440A-892E-1359E8990DC5}"/>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9" name="Flowchart: Document 18">
            <a:extLst>
              <a:ext uri="{FF2B5EF4-FFF2-40B4-BE49-F238E27FC236}">
                <a16:creationId xmlns:a16="http://schemas.microsoft.com/office/drawing/2014/main" id="{D63E43D9-EAD2-43AD-B647-C5A8C4326FDF}"/>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Defines device</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0" name="Flowchart: Document 19">
            <a:extLst>
              <a:ext uri="{FF2B5EF4-FFF2-40B4-BE49-F238E27FC236}">
                <a16:creationId xmlns:a16="http://schemas.microsoft.com/office/drawing/2014/main" id="{E8D155CF-279C-4302-9DE1-8F6B8DB4D1F4}"/>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Defines board</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c</a:t>
            </a:r>
            <a:r>
              <a:rPr kumimoji="0" lang="en-US" sz="1800" b="0" i="0" u="none" strike="noStrike" kern="1200" cap="none" spc="0" normalizeH="0" baseline="0" noProof="0" dirty="0">
                <a:ln>
                  <a:noFill/>
                </a:ln>
                <a:solidFill>
                  <a:srgbClr val="FFFFFF"/>
                </a:solidFill>
                <a:effectLst/>
                <a:uLnTx/>
                <a:uFillTx/>
                <a:latin typeface="Calibri"/>
                <a:ea typeface="+mn-ea"/>
                <a:cs typeface="+mn-cs"/>
              </a:rPr>
              <a:t>solution</a:t>
            </a:r>
            <a:br>
              <a:rPr kumimoji="0" lang="en-US" sz="1800" b="0" i="0" u="none" strike="noStrike" kern="1200" cap="none" spc="0" normalizeH="0" baseline="0" noProof="0" dirty="0">
                <a:ln>
                  <a:noFill/>
                </a:ln>
                <a:solidFill>
                  <a:srgbClr val="FFFFFF"/>
                </a:solidFill>
                <a:effectLst/>
                <a:uLnTx/>
                <a:uFillTx/>
                <a:latin typeface="Calibri"/>
                <a:ea typeface="+mn-ea"/>
                <a:cs typeface="+mn-cs"/>
              </a:rPr>
            </a:br>
            <a:r>
              <a:rPr kumimoji="0" lang="en-US" sz="1800" b="0" i="0" u="none" strike="noStrike" kern="1200" cap="none" spc="0" normalizeH="0" baseline="0" noProof="0" dirty="0">
                <a:ln>
                  <a:noFill/>
                </a:ln>
                <a:solidFill>
                  <a:srgbClr val="FFFFFF"/>
                </a:solidFill>
                <a:effectLst/>
                <a:uLnTx/>
                <a:uFillTx/>
                <a:latin typeface="Calibri"/>
                <a:ea typeface="+mn-ea"/>
                <a:cs typeface="+mn-cs"/>
              </a:rPr>
              <a:t>CLI tool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24" name="Flowchart: Multidocument 23">
            <a:extLst>
              <a:ext uri="{FF2B5EF4-FFF2-40B4-BE49-F238E27FC236}">
                <a16:creationId xmlns:a16="http://schemas.microsoft.com/office/drawing/2014/main" id="{AC417908-17B4-4FD1-8070-B598BF19F8CD}"/>
              </a:ext>
            </a:extLst>
          </p:cNvPr>
          <p:cNvSpPr/>
          <p:nvPr/>
        </p:nvSpPr>
        <p:spPr>
          <a:xfrm>
            <a:off x="9468194" y="1216209"/>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Build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2" name="Arrow: Right 31">
            <a:extLst>
              <a:ext uri="{FF2B5EF4-FFF2-40B4-BE49-F238E27FC236}">
                <a16:creationId xmlns:a16="http://schemas.microsoft.com/office/drawing/2014/main" id="{8DCE06D2-5B11-472B-8D45-3B327EA1669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1" name="Straight Arrow Connector 40">
            <a:extLst>
              <a:ext uri="{FF2B5EF4-FFF2-40B4-BE49-F238E27FC236}">
                <a16:creationId xmlns:a16="http://schemas.microsoft.com/office/drawing/2014/main" id="{096E6527-5486-468E-A7EE-221C5DA1818D}"/>
              </a:ext>
            </a:extLst>
          </p:cNvPr>
          <p:cNvCxnSpPr>
            <a:cxnSpLocks/>
          </p:cNvCxnSpPr>
          <p:nvPr/>
        </p:nvCxnSpPr>
        <p:spPr>
          <a:xfrm>
            <a:off x="5722046" y="9533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0" name="Flowchart: Document 39">
            <a:extLst>
              <a:ext uri="{FF2B5EF4-FFF2-40B4-BE49-F238E27FC236}">
                <a16:creationId xmlns:a16="http://schemas.microsoft.com/office/drawing/2014/main" id="{45A8C818-51F2-492B-AD63-90062B0A3BE8}"/>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28" name="Flowchart: Multidocument 27">
            <a:extLst>
              <a:ext uri="{FF2B5EF4-FFF2-40B4-BE49-F238E27FC236}">
                <a16:creationId xmlns:a16="http://schemas.microsoft.com/office/drawing/2014/main" id="{F0174EA1-F6A6-4697-8C2A-616FAACBE88C}"/>
              </a:ext>
            </a:extLst>
          </p:cNvPr>
          <p:cNvSpPr/>
          <p:nvPr/>
        </p:nvSpPr>
        <p:spPr>
          <a:xfrm>
            <a:off x="9507279" y="2608796"/>
            <a:ext cx="1449805" cy="1010653"/>
          </a:xfrm>
          <a:prstGeom prst="flowChartMulti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31" name="Arrow: Right 30">
            <a:extLst>
              <a:ext uri="{FF2B5EF4-FFF2-40B4-BE49-F238E27FC236}">
                <a16:creationId xmlns:a16="http://schemas.microsoft.com/office/drawing/2014/main" id="{1F9E4950-7682-4A97-95D2-18A9AEA2F368}"/>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2" name="Oval 1">
            <a:extLst>
              <a:ext uri="{FF2B5EF4-FFF2-40B4-BE49-F238E27FC236}">
                <a16:creationId xmlns:a16="http://schemas.microsoft.com/office/drawing/2014/main" id="{5E657FDB-C487-44EF-8E7D-F8175C5B588B}"/>
              </a:ext>
            </a:extLst>
          </p:cNvPr>
          <p:cNvSpPr/>
          <p:nvPr/>
        </p:nvSpPr>
        <p:spPr>
          <a:xfrm>
            <a:off x="4658702" y="94719"/>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1</a:t>
            </a:r>
            <a:endParaRPr lang="en-GB" dirty="0">
              <a:latin typeface="Calibri" panose="020F0502020204030204" pitchFamily="34" charset="0"/>
              <a:cs typeface="Calibri" panose="020F0502020204030204" pitchFamily="34" charset="0"/>
            </a:endParaRPr>
          </a:p>
        </p:txBody>
      </p:sp>
      <p:sp>
        <p:nvSpPr>
          <p:cNvPr id="27" name="Oval 26">
            <a:extLst>
              <a:ext uri="{FF2B5EF4-FFF2-40B4-BE49-F238E27FC236}">
                <a16:creationId xmlns:a16="http://schemas.microsoft.com/office/drawing/2014/main" id="{81407B11-6AFE-4D8A-B305-BE0AABD77969}"/>
              </a:ext>
            </a:extLst>
          </p:cNvPr>
          <p:cNvSpPr/>
          <p:nvPr/>
        </p:nvSpPr>
        <p:spPr>
          <a:xfrm>
            <a:off x="4658702" y="1458298"/>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2</a:t>
            </a:r>
            <a:endParaRPr lang="en-GB" dirty="0">
              <a:latin typeface="Calibri" panose="020F0502020204030204" pitchFamily="34" charset="0"/>
              <a:cs typeface="Calibri" panose="020F0502020204030204" pitchFamily="34" charset="0"/>
            </a:endParaRPr>
          </a:p>
        </p:txBody>
      </p:sp>
      <p:sp>
        <p:nvSpPr>
          <p:cNvPr id="33" name="Oval 32">
            <a:extLst>
              <a:ext uri="{FF2B5EF4-FFF2-40B4-BE49-F238E27FC236}">
                <a16:creationId xmlns:a16="http://schemas.microsoft.com/office/drawing/2014/main" id="{589149B6-4311-43B0-8FA0-27944C657D0D}"/>
              </a:ext>
            </a:extLst>
          </p:cNvPr>
          <p:cNvSpPr/>
          <p:nvPr/>
        </p:nvSpPr>
        <p:spPr>
          <a:xfrm>
            <a:off x="4655694" y="2754123"/>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3</a:t>
            </a:r>
            <a:endParaRPr lang="en-GB" dirty="0">
              <a:latin typeface="Calibri" panose="020F0502020204030204" pitchFamily="34" charset="0"/>
              <a:cs typeface="Calibri" panose="020F0502020204030204" pitchFamily="34" charset="0"/>
            </a:endParaRPr>
          </a:p>
        </p:txBody>
      </p:sp>
      <p:sp>
        <p:nvSpPr>
          <p:cNvPr id="35" name="Oval 34">
            <a:extLst>
              <a:ext uri="{FF2B5EF4-FFF2-40B4-BE49-F238E27FC236}">
                <a16:creationId xmlns:a16="http://schemas.microsoft.com/office/drawing/2014/main" id="{46A578CD-9EE0-408B-A678-0EFB17AD42CF}"/>
              </a:ext>
            </a:extLst>
          </p:cNvPr>
          <p:cNvSpPr/>
          <p:nvPr/>
        </p:nvSpPr>
        <p:spPr>
          <a:xfrm>
            <a:off x="4655694" y="3963001"/>
            <a:ext cx="360000" cy="36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alibri" panose="020F0502020204030204" pitchFamily="34" charset="0"/>
                <a:cs typeface="Calibri" panose="020F0502020204030204" pitchFamily="34" charset="0"/>
              </a:rPr>
              <a:t>4</a:t>
            </a:r>
            <a:endParaRPr lang="en-GB" dirty="0">
              <a:latin typeface="Calibri" panose="020F0502020204030204" pitchFamily="34" charset="0"/>
              <a:cs typeface="Calibri" panose="020F0502020204030204" pitchFamily="34" charset="0"/>
            </a:endParaRPr>
          </a:p>
        </p:txBody>
      </p:sp>
      <p:sp>
        <p:nvSpPr>
          <p:cNvPr id="38" name="Flowchart: Document 37">
            <a:extLst>
              <a:ext uri="{FF2B5EF4-FFF2-40B4-BE49-F238E27FC236}">
                <a16:creationId xmlns:a16="http://schemas.microsoft.com/office/drawing/2014/main" id="{973775FC-78A5-4325-B535-441862918E54}"/>
              </a:ext>
            </a:extLst>
          </p:cNvPr>
          <p:cNvSpPr/>
          <p:nvPr/>
        </p:nvSpPr>
        <p:spPr>
          <a:xfrm>
            <a:off x="5050566" y="274719"/>
            <a:ext cx="1350233" cy="768017"/>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cdefault.yml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sp>
        <p:nvSpPr>
          <p:cNvPr id="3" name="Rectangle 2">
            <a:extLst>
              <a:ext uri="{FF2B5EF4-FFF2-40B4-BE49-F238E27FC236}">
                <a16:creationId xmlns:a16="http://schemas.microsoft.com/office/drawing/2014/main" id="{370F4CCE-2B1C-035A-5D4A-81B8A6DC1905}"/>
              </a:ext>
            </a:extLst>
          </p:cNvPr>
          <p:cNvSpPr/>
          <p:nvPr/>
        </p:nvSpPr>
        <p:spPr>
          <a:xfrm>
            <a:off x="9282684" y="2591828"/>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
        <p:nvSpPr>
          <p:cNvPr id="4" name="Rectangle 3">
            <a:extLst>
              <a:ext uri="{FF2B5EF4-FFF2-40B4-BE49-F238E27FC236}">
                <a16:creationId xmlns:a16="http://schemas.microsoft.com/office/drawing/2014/main" id="{C5772D99-DFDE-63C8-ED0F-8913B54FFD71}"/>
              </a:ext>
            </a:extLst>
          </p:cNvPr>
          <p:cNvSpPr/>
          <p:nvPr/>
        </p:nvSpPr>
        <p:spPr>
          <a:xfrm>
            <a:off x="7230982" y="4990622"/>
            <a:ext cx="1540042" cy="1022685"/>
          </a:xfrm>
          <a:prstGeom prst="rect">
            <a:avLst/>
          </a:prstGeom>
          <a:solidFill>
            <a:schemeClr val="accent2">
              <a:lumMod val="50000"/>
              <a:lumOff val="50000"/>
            </a:schemeClr>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dirty="0">
                <a:solidFill>
                  <a:srgbClr val="FFFFFF"/>
                </a:solidFill>
                <a:latin typeface="Calibri"/>
              </a:rPr>
              <a:t>Generator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132D24B4-9144-7276-CA05-5F9E950F9163}"/>
              </a:ext>
            </a:extLst>
          </p:cNvPr>
          <p:cNvSpPr/>
          <p:nvPr/>
        </p:nvSpPr>
        <p:spPr>
          <a:xfrm>
            <a:off x="9283599" y="1175887"/>
            <a:ext cx="1786691"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legacy</a:t>
            </a:r>
          </a:p>
        </p:txBody>
      </p:sp>
      <p:sp>
        <p:nvSpPr>
          <p:cNvPr id="12" name="Flowchart: Multidocument 11">
            <a:extLst>
              <a:ext uri="{FF2B5EF4-FFF2-40B4-BE49-F238E27FC236}">
                <a16:creationId xmlns:a16="http://schemas.microsoft.com/office/drawing/2014/main" id="{C1D42684-F2E8-5ED1-A6D2-22AD5040CDD3}"/>
              </a:ext>
            </a:extLst>
          </p:cNvPr>
          <p:cNvSpPr/>
          <p:nvPr/>
        </p:nvSpPr>
        <p:spPr>
          <a:xfrm>
            <a:off x="5045059" y="5177583"/>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a:ln>
                  <a:noFill/>
                </a:ln>
                <a:solidFill>
                  <a:schemeClr val="bg2">
                    <a:lumMod val="25000"/>
                  </a:schemeClr>
                </a:solidFill>
                <a:effectLst/>
                <a:uLnTx/>
                <a:uFillTx/>
                <a:latin typeface="Calibri"/>
                <a:ea typeface="+mn-ea"/>
                <a:cs typeface="+mn-cs"/>
              </a:rPr>
              <a:t>genlayer.</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generated</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13" name="Arrow: Right 12">
            <a:extLst>
              <a:ext uri="{FF2B5EF4-FFF2-40B4-BE49-F238E27FC236}">
                <a16:creationId xmlns:a16="http://schemas.microsoft.com/office/drawing/2014/main" id="{3C413814-5338-0CBB-0ADF-3392B8D26B35}"/>
              </a:ext>
            </a:extLst>
          </p:cNvPr>
          <p:cNvSpPr/>
          <p:nvPr/>
        </p:nvSpPr>
        <p:spPr>
          <a:xfrm rot="10800000">
            <a:off x="6488832" y="5414630"/>
            <a:ext cx="742146" cy="20453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5" name="Arrow: Right 14">
            <a:extLst>
              <a:ext uri="{FF2B5EF4-FFF2-40B4-BE49-F238E27FC236}">
                <a16:creationId xmlns:a16="http://schemas.microsoft.com/office/drawing/2014/main" id="{405B82CE-AB85-0E73-D247-5FE9D420D9EF}"/>
              </a:ext>
            </a:extLst>
          </p:cNvPr>
          <p:cNvSpPr/>
          <p:nvPr/>
        </p:nvSpPr>
        <p:spPr>
          <a:xfrm rot="9005722">
            <a:off x="8747485" y="4640233"/>
            <a:ext cx="937026" cy="237456"/>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11" name="Flowchart: Document 10">
            <a:extLst>
              <a:ext uri="{FF2B5EF4-FFF2-40B4-BE49-F238E27FC236}">
                <a16:creationId xmlns:a16="http://schemas.microsoft.com/office/drawing/2014/main" id="{057A4819-CEB0-A8FD-8A56-C9A078D7B8A2}"/>
              </a:ext>
            </a:extLst>
          </p:cNvPr>
          <p:cNvSpPr/>
          <p:nvPr/>
        </p:nvSpPr>
        <p:spPr>
          <a:xfrm>
            <a:off x="9533850" y="4192534"/>
            <a:ext cx="1333416" cy="884321"/>
          </a:xfrm>
          <a:prstGeom prst="flowChartDocument">
            <a:avLst/>
          </a:prstGeom>
          <a:solidFill>
            <a:schemeClr val="bg1">
              <a:lumMod val="95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cbuild.yml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Build information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25" name="Straight Arrow Connector 24">
            <a:extLst>
              <a:ext uri="{FF2B5EF4-FFF2-40B4-BE49-F238E27FC236}">
                <a16:creationId xmlns:a16="http://schemas.microsoft.com/office/drawing/2014/main" id="{AE60EF65-4A79-4DC7-4A62-B477FD9D9B32}"/>
              </a:ext>
            </a:extLst>
          </p:cNvPr>
          <p:cNvCxnSpPr>
            <a:endCxn id="10" idx="1"/>
          </p:cNvCxnSpPr>
          <p:nvPr/>
        </p:nvCxnSpPr>
        <p:spPr>
          <a:xfrm>
            <a:off x="8764993" y="5682909"/>
            <a:ext cx="702617" cy="122745"/>
          </a:xfrm>
          <a:prstGeom prst="straightConnector1">
            <a:avLst/>
          </a:prstGeom>
          <a:ln w="38100">
            <a:prstDash val="sysDot"/>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DE55AD16-61F6-ECB7-E485-9CF75C1E3D3E}"/>
              </a:ext>
            </a:extLst>
          </p:cNvPr>
          <p:cNvSpPr/>
          <p:nvPr/>
        </p:nvSpPr>
        <p:spPr>
          <a:xfrm>
            <a:off x="2296169" y="3772280"/>
            <a:ext cx="1782539" cy="1377234"/>
          </a:xfrm>
          <a:prstGeom prst="rect">
            <a:avLst/>
          </a:prstGeom>
          <a:solidFill>
            <a:schemeClr val="bg1">
              <a:lumMod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1"/>
          <a:lstStyle/>
          <a:p>
            <a:pPr algn="ctr"/>
            <a:r>
              <a:rPr lang="en-US" dirty="0"/>
              <a:t>future extension</a:t>
            </a:r>
          </a:p>
        </p:txBody>
      </p:sp>
    </p:spTree>
    <p:extLst>
      <p:ext uri="{BB962C8B-B14F-4D97-AF65-F5344CB8AC3E}">
        <p14:creationId xmlns:p14="http://schemas.microsoft.com/office/powerpoint/2010/main" val="2148296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0020ED1A-4AE0-4AD4-AA47-B7F3413293D7}"/>
              </a:ext>
            </a:extLst>
          </p:cNvPr>
          <p:cNvSpPr/>
          <p:nvPr/>
        </p:nvSpPr>
        <p:spPr>
          <a:xfrm>
            <a:off x="9271448" y="1216862"/>
            <a:ext cx="1786690" cy="3902337"/>
          </a:xfrm>
          <a:prstGeom prst="rect">
            <a:avLst/>
          </a:prstGeom>
          <a:solidFill>
            <a:schemeClr val="accent5">
              <a:lumMod val="40000"/>
              <a:lumOff val="6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TextBox 10">
            <a:extLst>
              <a:ext uri="{FF2B5EF4-FFF2-40B4-BE49-F238E27FC236}">
                <a16:creationId xmlns:a16="http://schemas.microsoft.com/office/drawing/2014/main" id="{8269B7B5-438D-41ED-8C61-6825135F919C}"/>
              </a:ext>
            </a:extLst>
          </p:cNvPr>
          <p:cNvSpPr txBox="1"/>
          <p:nvPr/>
        </p:nvSpPr>
        <p:spPr>
          <a:xfrm>
            <a:off x="8136000" y="2145600"/>
            <a:ext cx="1288800" cy="415498"/>
          </a:xfrm>
          <a:prstGeom prst="rect">
            <a:avLst/>
          </a:prstGeom>
          <a:solidFill>
            <a:schemeClr val="accent1">
              <a:lumMod val="20000"/>
              <a:lumOff val="80000"/>
            </a:schemeClr>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000" kern="1200" dirty="0">
                <a:solidFill>
                  <a:schemeClr val="tx2"/>
                </a:solidFill>
                <a:latin typeface="+mn-lt"/>
                <a:ea typeface="+mn-ea"/>
                <a:cs typeface="+mn-cs"/>
              </a:rPr>
              <a:t>Read previous </a:t>
            </a:r>
            <a:r>
              <a:rPr lang="en-US" sz="1000" dirty="0">
                <a:solidFill>
                  <a:schemeClr val="tx2"/>
                </a:solidFill>
              </a:rPr>
              <a:t>*.</a:t>
            </a:r>
            <a:r>
              <a:rPr lang="en-US" sz="1000" dirty="0" err="1">
                <a:solidFill>
                  <a:schemeClr val="tx2"/>
                </a:solidFill>
              </a:rPr>
              <a:t>cprj</a:t>
            </a:r>
            <a:r>
              <a:rPr lang="en-US" sz="1000" dirty="0">
                <a:solidFill>
                  <a:schemeClr val="tx2"/>
                </a:solidFill>
              </a:rPr>
              <a:t> files to </a:t>
            </a:r>
            <a:r>
              <a:rPr lang="en-US" sz="1000">
                <a:solidFill>
                  <a:schemeClr val="tx2"/>
                </a:solidFill>
              </a:rPr>
              <a:t>check for</a:t>
            </a:r>
            <a:r>
              <a:rPr lang="en-US" sz="1000" kern="1200">
                <a:solidFill>
                  <a:schemeClr val="tx2"/>
                </a:solidFill>
                <a:latin typeface="+mn-lt"/>
                <a:ea typeface="+mn-ea"/>
                <a:cs typeface="+mn-cs"/>
              </a:rPr>
              <a:t> </a:t>
            </a:r>
            <a:r>
              <a:rPr lang="en-US" sz="1000" kern="1200" dirty="0">
                <a:solidFill>
                  <a:schemeClr val="tx2"/>
                </a:solidFill>
                <a:latin typeface="+mn-lt"/>
                <a:ea typeface="+mn-ea"/>
                <a:cs typeface="+mn-cs"/>
              </a:rPr>
              <a:t>config file version changes</a:t>
            </a:r>
            <a:endParaRPr lang="en-GB" sz="1000" kern="1200" dirty="0" err="1">
              <a:solidFill>
                <a:schemeClr val="tx2"/>
              </a:solidFill>
              <a:latin typeface="+mn-lt"/>
              <a:ea typeface="+mn-ea"/>
              <a:cs typeface="+mn-cs"/>
            </a:endParaRPr>
          </a:p>
        </p:txBody>
      </p:sp>
      <p:sp>
        <p:nvSpPr>
          <p:cNvPr id="4" name="TextBox 3">
            <a:extLst>
              <a:ext uri="{FF2B5EF4-FFF2-40B4-BE49-F238E27FC236}">
                <a16:creationId xmlns:a16="http://schemas.microsoft.com/office/drawing/2014/main" id="{1BF01722-4CCD-45D0-A6F4-E9830D4537B1}"/>
              </a:ext>
            </a:extLst>
          </p:cNvPr>
          <p:cNvSpPr txBox="1"/>
          <p:nvPr/>
        </p:nvSpPr>
        <p:spPr>
          <a:xfrm>
            <a:off x="2937564" y="5181480"/>
            <a:ext cx="5896835" cy="22636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kern="1200" dirty="0">
                <a:solidFill>
                  <a:schemeClr val="tx2"/>
                </a:solidFill>
                <a:latin typeface="+mn-lt"/>
                <a:ea typeface="+mn-ea"/>
                <a:cs typeface="+mn-cs"/>
              </a:rPr>
              <a:t>Control config file versions in case of updated software packs</a:t>
            </a:r>
          </a:p>
          <a:p>
            <a:pPr marL="342900" indent="-342900" algn="l" defTabSz="914400" rtl="0" eaLnBrk="1" latinLnBrk="0" hangingPunct="1">
              <a:lnSpc>
                <a:spcPct val="90000"/>
              </a:lnSpc>
              <a:spcBef>
                <a:spcPts val="0"/>
              </a:spcBef>
              <a:spcAft>
                <a:spcPts val="600"/>
              </a:spcAft>
              <a:buFont typeface="+mj-lt"/>
              <a:buAutoNum type="arabicPeriod"/>
            </a:pPr>
            <a:r>
              <a:rPr lang="en-US" sz="1000" kern="1200" dirty="0">
                <a:solidFill>
                  <a:schemeClr val="tx2"/>
                </a:solidFill>
                <a:latin typeface="+mn-lt"/>
                <a:ea typeface="+mn-ea"/>
                <a:cs typeface="+mn-cs"/>
              </a:rPr>
              <a:t>Read Software Packs and User Input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Process data</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Read previous *.</a:t>
            </a:r>
            <a:r>
              <a:rPr lang="en-US" sz="1000" kern="1200" dirty="0" err="1">
                <a:solidFill>
                  <a:schemeClr val="tx2"/>
                </a:solidFill>
                <a:latin typeface="+mn-lt"/>
                <a:ea typeface="+mn-ea"/>
                <a:cs typeface="+mn-cs"/>
              </a:rPr>
              <a:t>cprj</a:t>
            </a:r>
            <a:r>
              <a:rPr lang="en-US" sz="1000" kern="1200" dirty="0">
                <a:solidFill>
                  <a:schemeClr val="tx2"/>
                </a:solidFill>
                <a:latin typeface="+mn-lt"/>
                <a:ea typeface="+mn-ea"/>
                <a:cs typeface="+mn-cs"/>
              </a:rPr>
              <a:t> file to identify the config file versions previously used</a:t>
            </a:r>
          </a:p>
          <a:p>
            <a:pPr marL="342900" indent="-342900">
              <a:lnSpc>
                <a:spcPct val="90000"/>
              </a:lnSpc>
              <a:spcAft>
                <a:spcPts val="600"/>
              </a:spcAft>
              <a:buFont typeface="+mj-lt"/>
              <a:buAutoNum type="arabicPeriod"/>
            </a:pPr>
            <a:r>
              <a:rPr lang="en-US" sz="1000" kern="1200" dirty="0">
                <a:solidFill>
                  <a:schemeClr val="tx2"/>
                </a:solidFill>
                <a:latin typeface="+mn-lt"/>
                <a:ea typeface="+mn-ea"/>
                <a:cs typeface="+mn-cs"/>
              </a:rPr>
              <a:t>Compare versions of “config” files, notify if updates are made (define rename process of config files)</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Check if new *.</a:t>
            </a:r>
            <a:r>
              <a:rPr lang="en-US" sz="1000" dirty="0" err="1">
                <a:solidFill>
                  <a:schemeClr val="tx2"/>
                </a:solidFill>
                <a:latin typeface="+mn-lt"/>
                <a:ea typeface="+mn-ea"/>
              </a:rPr>
              <a:t>cprj</a:t>
            </a:r>
            <a:r>
              <a:rPr lang="en-US" sz="1000" dirty="0">
                <a:solidFill>
                  <a:schemeClr val="tx2"/>
                </a:solidFill>
                <a:latin typeface="+mn-lt"/>
                <a:ea typeface="+mn-ea"/>
              </a:rPr>
              <a:t> file is different from old config files; if it differs rename existing *.</a:t>
            </a:r>
            <a:r>
              <a:rPr lang="en-US" sz="1000" dirty="0" err="1">
                <a:solidFill>
                  <a:schemeClr val="tx2"/>
                </a:solidFill>
                <a:latin typeface="+mn-lt"/>
                <a:ea typeface="+mn-ea"/>
              </a:rPr>
              <a:t>cprj</a:t>
            </a:r>
            <a:r>
              <a:rPr lang="en-US" sz="1000" dirty="0">
                <a:solidFill>
                  <a:schemeClr val="tx2"/>
                </a:solidFill>
                <a:latin typeface="+mn-lt"/>
                <a:ea typeface="+mn-ea"/>
              </a:rPr>
              <a:t> to backup version; write new *.</a:t>
            </a:r>
            <a:r>
              <a:rPr lang="en-US" sz="1000" dirty="0" err="1">
                <a:solidFill>
                  <a:schemeClr val="tx2"/>
                </a:solidFill>
                <a:latin typeface="+mn-lt"/>
                <a:ea typeface="+mn-ea"/>
              </a:rPr>
              <a:t>cprj</a:t>
            </a:r>
            <a:r>
              <a:rPr lang="en-US" sz="1000" dirty="0">
                <a:solidFill>
                  <a:schemeClr val="tx2"/>
                </a:solidFill>
                <a:latin typeface="+mn-lt"/>
                <a:ea typeface="+mn-ea"/>
              </a:rPr>
              <a:t> file</a:t>
            </a:r>
          </a:p>
          <a:p>
            <a:pPr marL="342900" indent="-342900" algn="l" defTabSz="914400" rtl="0" eaLnBrk="1" latinLnBrk="0" hangingPunct="1">
              <a:lnSpc>
                <a:spcPct val="90000"/>
              </a:lnSpc>
              <a:spcBef>
                <a:spcPts val="0"/>
              </a:spcBef>
              <a:spcAft>
                <a:spcPts val="600"/>
              </a:spcAft>
              <a:buFont typeface="+mj-lt"/>
              <a:buAutoNum type="arabicPeriod"/>
            </a:pPr>
            <a:r>
              <a:rPr lang="en-US" sz="1000" dirty="0">
                <a:solidFill>
                  <a:schemeClr val="tx2"/>
                </a:solidFill>
                <a:latin typeface="+mn-lt"/>
                <a:ea typeface="+mn-ea"/>
              </a:rPr>
              <a:t>Q: do we need a status file, perhaps for an IDE flow? </a:t>
            </a:r>
            <a:endParaRPr lang="en-US" sz="1000" kern="1200" dirty="0">
              <a:solidFill>
                <a:schemeClr val="tx2"/>
              </a:solidFill>
              <a:latin typeface="+mn-lt"/>
              <a:ea typeface="+mn-ea"/>
              <a:cs typeface="+mn-cs"/>
            </a:endParaRPr>
          </a:p>
          <a:p>
            <a:pPr algn="l" defTabSz="914400" rtl="0" eaLnBrk="1" latinLnBrk="0" hangingPunct="1">
              <a:lnSpc>
                <a:spcPct val="90000"/>
              </a:lnSpc>
              <a:spcBef>
                <a:spcPts val="0"/>
              </a:spcBef>
              <a:spcAft>
                <a:spcPts val="600"/>
              </a:spcAft>
            </a:pPr>
            <a:endParaRPr lang="en-US" sz="1600" kern="1200" dirty="0">
              <a:solidFill>
                <a:schemeClr val="tx2"/>
              </a:solidFill>
              <a:latin typeface="+mn-lt"/>
              <a:ea typeface="+mn-ea"/>
              <a:cs typeface="+mn-cs"/>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2100" kern="1200" dirty="0" err="1">
              <a:solidFill>
                <a:schemeClr val="tx2"/>
              </a:solidFill>
              <a:latin typeface="+mn-lt"/>
              <a:ea typeface="+mn-ea"/>
              <a:cs typeface="+mn-cs"/>
            </a:endParaRPr>
          </a:p>
        </p:txBody>
      </p:sp>
      <p:sp>
        <p:nvSpPr>
          <p:cNvPr id="39" name="Arrow: Right 38">
            <a:extLst>
              <a:ext uri="{FF2B5EF4-FFF2-40B4-BE49-F238E27FC236}">
                <a16:creationId xmlns:a16="http://schemas.microsoft.com/office/drawing/2014/main" id="{3DA788C3-1645-447C-A40E-271F6D20E621}"/>
              </a:ext>
            </a:extLst>
          </p:cNvPr>
          <p:cNvSpPr/>
          <p:nvPr/>
        </p:nvSpPr>
        <p:spPr>
          <a:xfrm>
            <a:off x="4078708" y="3350792"/>
            <a:ext cx="3146258"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0" name="Rectangle 39">
            <a:extLst>
              <a:ext uri="{FF2B5EF4-FFF2-40B4-BE49-F238E27FC236}">
                <a16:creationId xmlns:a16="http://schemas.microsoft.com/office/drawing/2014/main" id="{3E3B0814-1ABA-4C9D-92FA-B050BE4C984E}"/>
              </a:ext>
            </a:extLst>
          </p:cNvPr>
          <p:cNvSpPr/>
          <p:nvPr/>
        </p:nvSpPr>
        <p:spPr>
          <a:xfrm>
            <a:off x="4838702" y="1311440"/>
            <a:ext cx="1786690" cy="3761874"/>
          </a:xfrm>
          <a:prstGeom prst="rect">
            <a:avLst/>
          </a:prstGeom>
          <a:solidFill>
            <a:schemeClr val="accent3">
              <a:lumMod val="60000"/>
              <a:lumOff val="40000"/>
              <a:alpha val="50196"/>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6" name="Rectangle 45">
            <a:extLst>
              <a:ext uri="{FF2B5EF4-FFF2-40B4-BE49-F238E27FC236}">
                <a16:creationId xmlns:a16="http://schemas.microsoft.com/office/drawing/2014/main" id="{7CFECFC3-19DE-4962-99A4-6BC0C143A34C}"/>
              </a:ext>
            </a:extLst>
          </p:cNvPr>
          <p:cNvSpPr/>
          <p:nvPr/>
        </p:nvSpPr>
        <p:spPr>
          <a:xfrm>
            <a:off x="2292018" y="309838"/>
            <a:ext cx="1786690" cy="4725377"/>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47" name="Flowchart: Document 46">
            <a:extLst>
              <a:ext uri="{FF2B5EF4-FFF2-40B4-BE49-F238E27FC236}">
                <a16:creationId xmlns:a16="http://schemas.microsoft.com/office/drawing/2014/main" id="{2C5E4316-D126-45C3-A15D-CD87B0F7CA04}"/>
              </a:ext>
            </a:extLst>
          </p:cNvPr>
          <p:cNvSpPr/>
          <p:nvPr/>
        </p:nvSpPr>
        <p:spPr>
          <a:xfrm>
            <a:off x="2510676" y="384244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a:t>
            </a:r>
            <a:r>
              <a:rPr kumimoji="0" lang="en-US" sz="1200" b="0" i="0" u="none" strike="noStrike" kern="1200" cap="none" spc="0" normalizeH="0" baseline="0" noProof="0" dirty="0" err="1">
                <a:ln>
                  <a:noFill/>
                </a:ln>
                <a:solidFill>
                  <a:srgbClr val="FFFFFF"/>
                </a:solidFill>
                <a:effectLst/>
                <a:uLnTx/>
                <a:uFillTx/>
                <a:latin typeface="Calibri"/>
                <a:ea typeface="+mn-ea"/>
                <a:cs typeface="+mn-cs"/>
              </a:rPr>
              <a:t>rzone</a:t>
            </a:r>
            <a:r>
              <a:rPr kumimoji="0" lang="en-US" sz="1200" b="0" i="0" u="none" strike="noStrike" kern="1200" cap="none" spc="0" normalizeH="0" baseline="0" noProof="0" dirty="0">
                <a:ln>
                  <a:noFill/>
                </a:ln>
                <a:solidFill>
                  <a:srgbClr val="FFFFFF"/>
                </a:solidFill>
                <a:effectLst/>
                <a:uLnTx/>
                <a:uFillTx/>
                <a:latin typeface="Calibri"/>
                <a:ea typeface="+mn-ea"/>
                <a:cs typeface="+mn-cs"/>
              </a:rPr>
              <a:t> (optional)</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System Resources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48" name="Flowchart: Document 47">
            <a:extLst>
              <a:ext uri="{FF2B5EF4-FFF2-40B4-BE49-F238E27FC236}">
                <a16:creationId xmlns:a16="http://schemas.microsoft.com/office/drawing/2014/main" id="{8A116466-F493-4ACA-B3A8-8C047F4F0E23}"/>
              </a:ext>
            </a:extLst>
          </p:cNvPr>
          <p:cNvSpPr/>
          <p:nvPr/>
        </p:nvSpPr>
        <p:spPr>
          <a:xfrm>
            <a:off x="5045330" y="1638298"/>
            <a:ext cx="1333416" cy="884321"/>
          </a:xfrm>
          <a:prstGeom prst="flowChartDocument">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csolution.yml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Target Application</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49" name="Flowchart: Multidocument 48">
            <a:extLst>
              <a:ext uri="{FF2B5EF4-FFF2-40B4-BE49-F238E27FC236}">
                <a16:creationId xmlns:a16="http://schemas.microsoft.com/office/drawing/2014/main" id="{4DF5DC26-CF95-480F-8AA8-D77E0B1BC770}"/>
              </a:ext>
            </a:extLst>
          </p:cNvPr>
          <p:cNvSpPr/>
          <p:nvPr/>
        </p:nvSpPr>
        <p:spPr>
          <a:xfrm>
            <a:off x="5002732" y="2755225"/>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cproject.yml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Manages </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independent</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0" name="Flowchart: Multidocument 49">
            <a:extLst>
              <a:ext uri="{FF2B5EF4-FFF2-40B4-BE49-F238E27FC236}">
                <a16:creationId xmlns:a16="http://schemas.microsoft.com/office/drawing/2014/main" id="{445D8DD9-2291-4859-822B-5A451A037577}"/>
              </a:ext>
            </a:extLst>
          </p:cNvPr>
          <p:cNvSpPr/>
          <p:nvPr/>
        </p:nvSpPr>
        <p:spPr>
          <a:xfrm>
            <a:off x="9476068" y="2837317"/>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000" dirty="0">
                <a:solidFill>
                  <a:schemeClr val="bg2">
                    <a:lumMod val="25000"/>
                  </a:schemeClr>
                </a:solidFill>
                <a:latin typeface="Calibri"/>
              </a:rPr>
              <a:t>Run-Time Environment (RTE)</a:t>
            </a:r>
            <a:br>
              <a:rPr lang="en-US" sz="1000" dirty="0">
                <a:solidFill>
                  <a:schemeClr val="bg2">
                    <a:lumMod val="25000"/>
                  </a:schemeClr>
                </a:solidFill>
                <a:latin typeface="Calibri"/>
              </a:rPr>
            </a:br>
            <a:r>
              <a:rPr lang="en-US" sz="1000" dirty="0">
                <a:solidFill>
                  <a:schemeClr val="bg2">
                    <a:lumMod val="25000"/>
                  </a:schemeClr>
                </a:solidFill>
                <a:latin typeface="Calibri"/>
              </a:rPr>
              <a:t>(*.c / *.h files with config information)</a:t>
            </a:r>
            <a:br>
              <a:rPr lang="en-US" sz="1200" dirty="0">
                <a:solidFill>
                  <a:schemeClr val="bg2">
                    <a:lumMod val="25000"/>
                  </a:schemeClr>
                </a:solidFill>
                <a:latin typeface="Calibri"/>
              </a:rPr>
            </a:br>
            <a:endParaRPr kumimoji="0" lang="en-GB" sz="12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cxnSp>
        <p:nvCxnSpPr>
          <p:cNvPr id="51" name="Straight Arrow Connector 50">
            <a:extLst>
              <a:ext uri="{FF2B5EF4-FFF2-40B4-BE49-F238E27FC236}">
                <a16:creationId xmlns:a16="http://schemas.microsoft.com/office/drawing/2014/main" id="{C87DDDB5-1B7B-4F58-B180-DF5B19B1DAF7}"/>
              </a:ext>
            </a:extLst>
          </p:cNvPr>
          <p:cNvCxnSpPr>
            <a:cxnSpLocks/>
          </p:cNvCxnSpPr>
          <p:nvPr/>
        </p:nvCxnSpPr>
        <p:spPr>
          <a:xfrm>
            <a:off x="5693030" y="2478504"/>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5196E5D6-58A3-4178-809D-42C71C7851FC}"/>
              </a:ext>
            </a:extLst>
          </p:cNvPr>
          <p:cNvCxnSpPr>
            <a:cxnSpLocks/>
          </p:cNvCxnSpPr>
          <p:nvPr/>
        </p:nvCxnSpPr>
        <p:spPr>
          <a:xfrm>
            <a:off x="5713083" y="3695699"/>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53" name="Flowchart: Multidocument 52">
            <a:extLst>
              <a:ext uri="{FF2B5EF4-FFF2-40B4-BE49-F238E27FC236}">
                <a16:creationId xmlns:a16="http://schemas.microsoft.com/office/drawing/2014/main" id="{97823D5B-3E2C-4C11-8BFD-5104542119CB}"/>
              </a:ext>
            </a:extLst>
          </p:cNvPr>
          <p:cNvSpPr/>
          <p:nvPr/>
        </p:nvSpPr>
        <p:spPr>
          <a:xfrm>
            <a:off x="5052863" y="3966404"/>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clayer.yml</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Defines re-usable project parts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4" name="Flowchart: Document 53">
            <a:extLst>
              <a:ext uri="{FF2B5EF4-FFF2-40B4-BE49-F238E27FC236}">
                <a16:creationId xmlns:a16="http://schemas.microsoft.com/office/drawing/2014/main" id="{F4914DED-A504-4481-8AE7-5389D6AD3ACA}"/>
              </a:ext>
            </a:extLst>
          </p:cNvPr>
          <p:cNvSpPr/>
          <p:nvPr/>
        </p:nvSpPr>
        <p:spPr>
          <a:xfrm>
            <a:off x="2510676" y="2805361"/>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Device Family Pack (DFP) </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Device</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5" name="Flowchart: Document 54">
            <a:extLst>
              <a:ext uri="{FF2B5EF4-FFF2-40B4-BE49-F238E27FC236}">
                <a16:creationId xmlns:a16="http://schemas.microsoft.com/office/drawing/2014/main" id="{FCF47093-228F-4012-904D-528E1165020D}"/>
              </a:ext>
            </a:extLst>
          </p:cNvPr>
          <p:cNvSpPr/>
          <p:nvPr/>
        </p:nvSpPr>
        <p:spPr>
          <a:xfrm>
            <a:off x="2518233" y="1760222"/>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Board Support Pack (BSP)</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that defines Board</a:t>
            </a:r>
            <a:br>
              <a:rPr kumimoji="0" lang="en-US" sz="1100" b="0" i="0" u="none" strike="noStrike" kern="1200" cap="none" spc="0" normalizeH="0" baseline="0" noProof="0" dirty="0">
                <a:ln>
                  <a:noFill/>
                </a:ln>
                <a:solidFill>
                  <a:srgbClr val="FFFFFF"/>
                </a:solidFill>
                <a:effectLst/>
                <a:uLnTx/>
                <a:uFillTx/>
                <a:latin typeface="Calibri"/>
                <a:ea typeface="+mn-ea"/>
                <a:cs typeface="+mn-cs"/>
              </a:rPr>
            </a:br>
            <a:r>
              <a:rPr kumimoji="0" lang="en-US" sz="1100" b="0" i="0" u="none" strike="noStrike" kern="1200" cap="none" spc="0" normalizeH="0" baseline="0" noProof="0" dirty="0">
                <a:ln>
                  <a:noFill/>
                </a:ln>
                <a:solidFill>
                  <a:srgbClr val="FFFFFF"/>
                </a:solidFill>
                <a:effectLst/>
                <a:uLnTx/>
                <a:uFillTx/>
                <a:latin typeface="Calibri"/>
                <a:ea typeface="+mn-ea"/>
                <a:cs typeface="+mn-cs"/>
              </a:rPr>
              <a:t>Properties</a:t>
            </a:r>
            <a:endParaRPr kumimoji="0" lang="en-GB" sz="11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6" name="Rectangle 55">
            <a:extLst>
              <a:ext uri="{FF2B5EF4-FFF2-40B4-BE49-F238E27FC236}">
                <a16:creationId xmlns:a16="http://schemas.microsoft.com/office/drawing/2014/main" id="{49FE0E03-2E80-4285-85A9-DF19C33E86DB}"/>
              </a:ext>
            </a:extLst>
          </p:cNvPr>
          <p:cNvSpPr/>
          <p:nvPr/>
        </p:nvSpPr>
        <p:spPr>
          <a:xfrm>
            <a:off x="7230982" y="2695071"/>
            <a:ext cx="1540042" cy="1022685"/>
          </a:xfrm>
          <a:prstGeom prst="rect">
            <a:avLst/>
          </a:prstGeom>
          <a:solidFill>
            <a:srgbClr val="92D050"/>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FFFFFF"/>
                </a:solidFill>
                <a:effectLst/>
                <a:uLnTx/>
                <a:uFillTx/>
                <a:latin typeface="Calibri"/>
                <a:ea typeface="+mn-ea"/>
                <a:cs typeface="+mn-cs"/>
              </a:rPr>
              <a:t>CMSIS Project Manager</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57" name="Flowchart: Multidocument 56">
            <a:extLst>
              <a:ext uri="{FF2B5EF4-FFF2-40B4-BE49-F238E27FC236}">
                <a16:creationId xmlns:a16="http://schemas.microsoft.com/office/drawing/2014/main" id="{D1406CC0-37CC-4A93-AD63-95CF187FF525}"/>
              </a:ext>
            </a:extLst>
          </p:cNvPr>
          <p:cNvSpPr/>
          <p:nvPr/>
        </p:nvSpPr>
        <p:spPr>
          <a:xfrm>
            <a:off x="9466042" y="16891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t>Project Files *.</a:t>
            </a:r>
            <a:r>
              <a:rPr kumimoji="0" lang="en-US" sz="1200" b="0" i="0" u="none" strike="noStrike" kern="1200" cap="none" spc="0" normalizeH="0" baseline="0" noProof="0" dirty="0" err="1">
                <a:ln>
                  <a:noFill/>
                </a:ln>
                <a:solidFill>
                  <a:schemeClr val="bg2">
                    <a:lumMod val="25000"/>
                  </a:schemeClr>
                </a:solidFill>
                <a:effectLst/>
                <a:uLnTx/>
                <a:uFillTx/>
                <a:latin typeface="Calibri"/>
                <a:ea typeface="+mn-ea"/>
                <a:cs typeface="+mn-cs"/>
              </a:rPr>
              <a:t>cprj</a:t>
            </a:r>
            <a:br>
              <a:rPr kumimoji="0" lang="en-US" sz="12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CMSIS Build</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58" name="Arrow: Right 57">
            <a:extLst>
              <a:ext uri="{FF2B5EF4-FFF2-40B4-BE49-F238E27FC236}">
                <a16:creationId xmlns:a16="http://schemas.microsoft.com/office/drawing/2014/main" id="{085F6E70-A8EB-4149-98FD-7E407B58BD4E}"/>
              </a:ext>
            </a:extLst>
          </p:cNvPr>
          <p:cNvSpPr/>
          <p:nvPr/>
        </p:nvSpPr>
        <p:spPr>
          <a:xfrm>
            <a:off x="6625392" y="2805360"/>
            <a:ext cx="60558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9" name="TextBox 58">
            <a:extLst>
              <a:ext uri="{FF2B5EF4-FFF2-40B4-BE49-F238E27FC236}">
                <a16:creationId xmlns:a16="http://schemas.microsoft.com/office/drawing/2014/main" id="{BD4C35EE-3DBD-49DF-A607-BE45647662B8}"/>
              </a:ext>
            </a:extLst>
          </p:cNvPr>
          <p:cNvSpPr txBox="1"/>
          <p:nvPr/>
        </p:nvSpPr>
        <p:spPr>
          <a:xfrm>
            <a:off x="4707284" y="13735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User Input Files</a:t>
            </a:r>
          </a:p>
        </p:txBody>
      </p:sp>
      <p:sp>
        <p:nvSpPr>
          <p:cNvPr id="60" name="TextBox 59">
            <a:extLst>
              <a:ext uri="{FF2B5EF4-FFF2-40B4-BE49-F238E27FC236}">
                <a16:creationId xmlns:a16="http://schemas.microsoft.com/office/drawing/2014/main" id="{46AD6CC6-2055-407F-A625-DE9F3437CBAE}"/>
              </a:ext>
            </a:extLst>
          </p:cNvPr>
          <p:cNvSpPr txBox="1"/>
          <p:nvPr/>
        </p:nvSpPr>
        <p:spPr>
          <a:xfrm>
            <a:off x="2153648" y="379300"/>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Software Packs</a:t>
            </a:r>
          </a:p>
        </p:txBody>
      </p:sp>
      <p:sp>
        <p:nvSpPr>
          <p:cNvPr id="61" name="Flowchart: Document 60">
            <a:extLst>
              <a:ext uri="{FF2B5EF4-FFF2-40B4-BE49-F238E27FC236}">
                <a16:creationId xmlns:a16="http://schemas.microsoft.com/office/drawing/2014/main" id="{3425A9F6-1D5C-4890-9EFA-CAF1EE885046}"/>
              </a:ext>
            </a:extLst>
          </p:cNvPr>
          <p:cNvSpPr/>
          <p:nvPr/>
        </p:nvSpPr>
        <p:spPr>
          <a:xfrm>
            <a:off x="5050566" y="274719"/>
            <a:ext cx="1350233"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rgbClr val="FFFFFF"/>
                </a:solidFill>
                <a:effectLst/>
                <a:uLnTx/>
                <a:uFillTx/>
                <a:latin typeface="Calibri"/>
                <a:ea typeface="+mn-ea"/>
                <a:cs typeface="+mn-cs"/>
              </a:rPr>
              <a:t>[default.]</a:t>
            </a:r>
            <a:r>
              <a:rPr kumimoji="0" lang="en-US" sz="1000" b="0" i="0" u="none" strike="noStrike" kern="1200" cap="none" spc="0" normalizeH="0" baseline="0" noProof="0" dirty="0" err="1">
                <a:ln>
                  <a:noFill/>
                </a:ln>
                <a:solidFill>
                  <a:srgbClr val="FFFFFF"/>
                </a:solidFill>
                <a:effectLst/>
                <a:uLnTx/>
                <a:uFillTx/>
                <a:latin typeface="Calibri"/>
                <a:ea typeface="+mn-ea"/>
                <a:cs typeface="+mn-cs"/>
              </a:rPr>
              <a:t>csettings.yml</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Global Settings</a:t>
            </a:r>
            <a:br>
              <a:rPr kumimoji="0" lang="en-US" sz="10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(Toolchain, Device)</a:t>
            </a:r>
            <a:endParaRPr kumimoji="0" lang="en-GB" sz="1000" b="0" i="0" u="none" strike="noStrike" kern="1200" cap="none" spc="0" normalizeH="0" baseline="0" noProof="0" dirty="0">
              <a:ln>
                <a:noFill/>
              </a:ln>
              <a:solidFill>
                <a:srgbClr val="FFFFFF"/>
              </a:solidFill>
              <a:effectLst/>
              <a:uLnTx/>
              <a:uFillTx/>
              <a:latin typeface="Calibri"/>
              <a:ea typeface="+mn-ea"/>
              <a:cs typeface="+mn-cs"/>
            </a:endParaRPr>
          </a:p>
        </p:txBody>
      </p:sp>
      <p:cxnSp>
        <p:nvCxnSpPr>
          <p:cNvPr id="62" name="Straight Arrow Connector 61">
            <a:extLst>
              <a:ext uri="{FF2B5EF4-FFF2-40B4-BE49-F238E27FC236}">
                <a16:creationId xmlns:a16="http://schemas.microsoft.com/office/drawing/2014/main" id="{5DD31FF0-6F89-4143-B90A-7D2260304146}"/>
              </a:ext>
            </a:extLst>
          </p:cNvPr>
          <p:cNvCxnSpPr>
            <a:cxnSpLocks/>
          </p:cNvCxnSpPr>
          <p:nvPr/>
        </p:nvCxnSpPr>
        <p:spPr>
          <a:xfrm>
            <a:off x="5719099" y="1048751"/>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63" name="Flowchart: Document 62">
            <a:extLst>
              <a:ext uri="{FF2B5EF4-FFF2-40B4-BE49-F238E27FC236}">
                <a16:creationId xmlns:a16="http://schemas.microsoft.com/office/drawing/2014/main" id="{7C09EE6F-D403-4C7B-8CC7-44ACDCB48A9E}"/>
              </a:ext>
            </a:extLst>
          </p:cNvPr>
          <p:cNvSpPr/>
          <p:nvPr/>
        </p:nvSpPr>
        <p:spPr>
          <a:xfrm>
            <a:off x="2519492" y="733727"/>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Calibri"/>
                <a:ea typeface="+mn-ea"/>
                <a:cs typeface="+mn-cs"/>
              </a:rPr>
              <a:t>Generic </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200" b="0" i="0" u="none" strike="noStrike" kern="1200" cap="none" spc="0" normalizeH="0" baseline="0" noProof="0" dirty="0">
                <a:ln>
                  <a:noFill/>
                </a:ln>
                <a:solidFill>
                  <a:srgbClr val="FFFFFF"/>
                </a:solidFill>
                <a:effectLst/>
                <a:uLnTx/>
                <a:uFillTx/>
                <a:latin typeface="Calibri"/>
                <a:ea typeface="+mn-ea"/>
                <a:cs typeface="+mn-cs"/>
              </a:rPr>
              <a:t>Software Packs</a:t>
            </a:r>
            <a:br>
              <a:rPr kumimoji="0" lang="en-US" sz="1200" b="0" i="0" u="none" strike="noStrike" kern="1200" cap="none" spc="0" normalizeH="0" baseline="0" noProof="0" dirty="0">
                <a:ln>
                  <a:noFill/>
                </a:ln>
                <a:solidFill>
                  <a:srgbClr val="FFFFFF"/>
                </a:solidFill>
                <a:effectLst/>
                <a:uLnTx/>
                <a:uFillTx/>
                <a:latin typeface="Calibri"/>
                <a:ea typeface="+mn-ea"/>
                <a:cs typeface="+mn-cs"/>
              </a:rPr>
            </a:br>
            <a:r>
              <a:rPr kumimoji="0" lang="en-US" sz="1000" b="0" i="0" u="none" strike="noStrike" kern="1200" cap="none" spc="0" normalizeH="0" baseline="0" noProof="0" dirty="0">
                <a:ln>
                  <a:noFill/>
                </a:ln>
                <a:solidFill>
                  <a:srgbClr val="FFFFFF"/>
                </a:solidFill>
                <a:effectLst/>
                <a:uLnTx/>
                <a:uFillTx/>
                <a:latin typeface="Calibri"/>
                <a:ea typeface="+mn-ea"/>
                <a:cs typeface="+mn-cs"/>
              </a:rPr>
              <a:t>with drivers,</a:t>
            </a:r>
            <a:r>
              <a:rPr kumimoji="0" lang="en-US" sz="1200" b="0" i="0" u="none" strike="noStrike" kern="1200" cap="none" spc="0" normalizeH="0" baseline="0" noProof="0" dirty="0">
                <a:ln>
                  <a:noFill/>
                </a:ln>
                <a:solidFill>
                  <a:srgbClr val="FFFFFF"/>
                </a:solidFill>
                <a:effectLst/>
                <a:uLnTx/>
                <a:uFillTx/>
                <a:latin typeface="Calibri"/>
                <a:ea typeface="+mn-ea"/>
                <a:cs typeface="+mn-cs"/>
              </a:rPr>
              <a:t> m</a:t>
            </a:r>
            <a:r>
              <a:rPr lang="en-US" sz="1100" dirty="0" err="1">
                <a:solidFill>
                  <a:srgbClr val="FFFFFF"/>
                </a:solidFill>
                <a:latin typeface="Calibri"/>
              </a:rPr>
              <a:t>iddleware</a:t>
            </a:r>
            <a:r>
              <a:rPr lang="en-US" sz="1100" dirty="0">
                <a:solidFill>
                  <a:srgbClr val="FFFFFF"/>
                </a:solidFill>
                <a:latin typeface="Calibri"/>
              </a:rPr>
              <a:t>, etc.</a:t>
            </a:r>
          </a:p>
        </p:txBody>
      </p:sp>
      <p:sp>
        <p:nvSpPr>
          <p:cNvPr id="64" name="Flowchart: Multidocument 63">
            <a:extLst>
              <a:ext uri="{FF2B5EF4-FFF2-40B4-BE49-F238E27FC236}">
                <a16:creationId xmlns:a16="http://schemas.microsoft.com/office/drawing/2014/main" id="{C6AB218C-B779-4E4F-B26D-DD04F9517E1E}"/>
              </a:ext>
            </a:extLst>
          </p:cNvPr>
          <p:cNvSpPr/>
          <p:nvPr/>
        </p:nvSpPr>
        <p:spPr>
          <a:xfrm>
            <a:off x="9496042" y="3979969"/>
            <a:ext cx="1449805" cy="1010653"/>
          </a:xfrm>
          <a:prstGeom prst="flowChartMultidocument">
            <a:avLst/>
          </a:prstGeom>
          <a:solidFill>
            <a:schemeClr val="accent6">
              <a:lumMod val="20000"/>
              <a:lumOff val="80000"/>
            </a:schemeClr>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Project Resource Files *.</a:t>
            </a:r>
            <a:r>
              <a:rPr kumimoji="0" lang="en-US" sz="1000" b="0" i="0" u="none" strike="noStrike" kern="1200" cap="none" spc="0" normalizeH="0" baseline="0" noProof="0" dirty="0" err="1">
                <a:ln>
                  <a:noFill/>
                </a:ln>
                <a:solidFill>
                  <a:schemeClr val="bg2">
                    <a:lumMod val="25000"/>
                  </a:schemeClr>
                </a:solidFill>
                <a:effectLst/>
                <a:uLnTx/>
                <a:uFillTx/>
                <a:latin typeface="Calibri"/>
                <a:ea typeface="+mn-ea"/>
                <a:cs typeface="+mn-cs"/>
              </a:rPr>
              <a:t>fzone</a:t>
            </a:r>
            <a:b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br>
            <a:r>
              <a:rPr kumimoji="0" lang="en-US" sz="1000" b="0" i="0" u="none" strike="noStrike" kern="1200" cap="none" spc="0" normalizeH="0" baseline="0" noProof="0" dirty="0">
                <a:ln>
                  <a:noFill/>
                </a:ln>
                <a:solidFill>
                  <a:schemeClr val="bg2">
                    <a:lumMod val="25000"/>
                  </a:schemeClr>
                </a:solidFill>
                <a:effectLst/>
                <a:uLnTx/>
                <a:uFillTx/>
                <a:latin typeface="Calibri"/>
                <a:ea typeface="+mn-ea"/>
                <a:cs typeface="+mn-cs"/>
              </a:rPr>
              <a:t>for template engines</a:t>
            </a:r>
            <a:endParaRPr kumimoji="0" lang="en-GB" sz="1000" b="0" i="0" u="none" strike="noStrike" kern="1200" cap="none" spc="0" normalizeH="0" baseline="0" noProof="0" dirty="0">
              <a:ln>
                <a:noFill/>
              </a:ln>
              <a:solidFill>
                <a:schemeClr val="bg2">
                  <a:lumMod val="25000"/>
                </a:schemeClr>
              </a:solidFill>
              <a:effectLst/>
              <a:uLnTx/>
              <a:uFillTx/>
              <a:latin typeface="Calibri"/>
              <a:ea typeface="+mn-ea"/>
              <a:cs typeface="+mn-cs"/>
            </a:endParaRPr>
          </a:p>
        </p:txBody>
      </p:sp>
      <p:sp>
        <p:nvSpPr>
          <p:cNvPr id="65" name="TextBox 64">
            <a:extLst>
              <a:ext uri="{FF2B5EF4-FFF2-40B4-BE49-F238E27FC236}">
                <a16:creationId xmlns:a16="http://schemas.microsoft.com/office/drawing/2014/main" id="{594D4E9B-4064-4977-9062-F920D0BDD75B}"/>
              </a:ext>
            </a:extLst>
          </p:cNvPr>
          <p:cNvSpPr txBox="1"/>
          <p:nvPr/>
        </p:nvSpPr>
        <p:spPr>
          <a:xfrm>
            <a:off x="8992484" y="1309998"/>
            <a:ext cx="1606216" cy="193899"/>
          </a:xfrm>
          <a:prstGeom prst="rect">
            <a:avLst/>
          </a:prstGeom>
          <a:no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400" b="1" i="0" u="none" strike="noStrike" kern="1200" cap="none" spc="0" normalizeH="0" baseline="0" noProof="0" dirty="0">
                <a:ln>
                  <a:noFill/>
                </a:ln>
                <a:solidFill>
                  <a:srgbClr val="333E48"/>
                </a:solidFill>
                <a:effectLst/>
                <a:uLnTx/>
                <a:uFillTx/>
                <a:latin typeface="Calibri"/>
                <a:ea typeface="ＭＳ Ｐゴシック" panose="020B0600070205080204" pitchFamily="34" charset="-128"/>
                <a:cs typeface="+mn-cs"/>
              </a:rPr>
              <a:t>Output Files</a:t>
            </a:r>
          </a:p>
        </p:txBody>
      </p:sp>
      <p:sp>
        <p:nvSpPr>
          <p:cNvPr id="66" name="Arrow: Right 65">
            <a:extLst>
              <a:ext uri="{FF2B5EF4-FFF2-40B4-BE49-F238E27FC236}">
                <a16:creationId xmlns:a16="http://schemas.microsoft.com/office/drawing/2014/main" id="{552742CB-0988-4128-BD4A-476AD66D2564}"/>
              </a:ext>
            </a:extLst>
          </p:cNvPr>
          <p:cNvSpPr/>
          <p:nvPr/>
        </p:nvSpPr>
        <p:spPr>
          <a:xfrm>
            <a:off x="8764993" y="3116160"/>
            <a:ext cx="508607" cy="20453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8" name="Straight Arrow Connector 7">
            <a:extLst>
              <a:ext uri="{FF2B5EF4-FFF2-40B4-BE49-F238E27FC236}">
                <a16:creationId xmlns:a16="http://schemas.microsoft.com/office/drawing/2014/main" id="{31DE26EC-546E-45F7-9968-0F563A921C74}"/>
              </a:ext>
            </a:extLst>
          </p:cNvPr>
          <p:cNvCxnSpPr>
            <a:cxnSpLocks/>
          </p:cNvCxnSpPr>
          <p:nvPr/>
        </p:nvCxnSpPr>
        <p:spPr>
          <a:xfrm flipH="1">
            <a:off x="8769600" y="2332800"/>
            <a:ext cx="712800" cy="4968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8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79425" y="5364855"/>
            <a:ext cx="11020657"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Application Software – from Virtual to Physical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Virtual</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80405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Provide evidence of correctness on Arm Virtual Hardware Target and Physical Hardware</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9874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0947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Software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333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Virtual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809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 on Virtual Hardware or Physical Hardware Boards</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and System Testing on Production Hardware</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951476"/>
            <a:ext cx="8883368" cy="1938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Essentially the same event logs are generated across the different deployments. This ensures correctness.</a:t>
            </a:r>
            <a:endParaRPr lang="en-US" sz="1400" i="1">
              <a:solidFill>
                <a:schemeClr val="tx2"/>
              </a:solidFill>
              <a:latin typeface="+mn-lt"/>
              <a:ea typeface="+mn-ea"/>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Simulated I/O via Python scripts and stimuli files</a:t>
            </a:r>
            <a:endParaRPr lang="en-US" sz="1400" kern="0">
              <a:solidFill>
                <a:srgbClr val="FFFFFF"/>
              </a:solidFill>
              <a:latin typeface="+mn-lt"/>
            </a:endParaRPr>
          </a:p>
        </p:txBody>
      </p:sp>
    </p:spTree>
    <p:extLst>
      <p:ext uri="{BB962C8B-B14F-4D97-AF65-F5344CB8AC3E}">
        <p14:creationId xmlns:p14="http://schemas.microsoft.com/office/powerpoint/2010/main" val="1423556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F03A91C7-E568-4392-9F3F-5E93ED4A8672}"/>
              </a:ext>
            </a:extLst>
          </p:cNvPr>
          <p:cNvSpPr/>
          <p:nvPr/>
        </p:nvSpPr>
        <p:spPr>
          <a:xfrm>
            <a:off x="8370447" y="2107436"/>
            <a:ext cx="2427094"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D</a:t>
            </a:r>
            <a:endParaRPr lang="en-GB">
              <a:solidFill>
                <a:schemeClr val="tx1"/>
              </a:solidFill>
            </a:endParaRPr>
          </a:p>
        </p:txBody>
      </p:sp>
      <p:sp>
        <p:nvSpPr>
          <p:cNvPr id="29" name="Rectangle 28">
            <a:extLst>
              <a:ext uri="{FF2B5EF4-FFF2-40B4-BE49-F238E27FC236}">
                <a16:creationId xmlns:a16="http://schemas.microsoft.com/office/drawing/2014/main" id="{DD068409-DFFD-42FA-807F-DB91630CFEC9}"/>
              </a:ext>
            </a:extLst>
          </p:cNvPr>
          <p:cNvSpPr/>
          <p:nvPr/>
        </p:nvSpPr>
        <p:spPr>
          <a:xfrm>
            <a:off x="3013586" y="2130296"/>
            <a:ext cx="5304503"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B</a:t>
            </a:r>
            <a:endParaRPr lang="en-GB">
              <a:solidFill>
                <a:schemeClr val="tx1"/>
              </a:solidFill>
            </a:endParaRPr>
          </a:p>
        </p:txBody>
      </p:sp>
      <p:sp>
        <p:nvSpPr>
          <p:cNvPr id="28" name="Rectangle 27">
            <a:extLst>
              <a:ext uri="{FF2B5EF4-FFF2-40B4-BE49-F238E27FC236}">
                <a16:creationId xmlns:a16="http://schemas.microsoft.com/office/drawing/2014/main" id="{D52D86A6-4EB4-455A-8D07-1E362DFDB5D8}"/>
              </a:ext>
            </a:extLst>
          </p:cNvPr>
          <p:cNvSpPr/>
          <p:nvPr/>
        </p:nvSpPr>
        <p:spPr>
          <a:xfrm>
            <a:off x="1160206" y="2135212"/>
            <a:ext cx="1661652" cy="378542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a:solidFill>
                  <a:schemeClr val="tx1"/>
                </a:solidFill>
              </a:rPr>
              <a:t>Project A</a:t>
            </a:r>
            <a:endParaRPr lang="en-GB">
              <a:solidFill>
                <a:schemeClr val="tx1"/>
              </a:solidFill>
            </a:endParaRPr>
          </a:p>
        </p:txBody>
      </p:sp>
      <p:sp>
        <p:nvSpPr>
          <p:cNvPr id="2" name="Title 1">
            <a:extLst>
              <a:ext uri="{FF2B5EF4-FFF2-40B4-BE49-F238E27FC236}">
                <a16:creationId xmlns:a16="http://schemas.microsoft.com/office/drawing/2014/main" id="{1475F5F8-C58D-4658-9D7E-591339A72658}"/>
              </a:ext>
            </a:extLst>
          </p:cNvPr>
          <p:cNvSpPr>
            <a:spLocks noGrp="1"/>
          </p:cNvSpPr>
          <p:nvPr>
            <p:ph type="title"/>
          </p:nvPr>
        </p:nvSpPr>
        <p:spPr/>
        <p:txBody>
          <a:bodyPr/>
          <a:lstStyle/>
          <a:p>
            <a:r>
              <a:rPr lang="en-US"/>
              <a:t>Multi-Project Requirements</a:t>
            </a:r>
            <a:endParaRPr lang="en-GB"/>
          </a:p>
        </p:txBody>
      </p:sp>
      <p:sp>
        <p:nvSpPr>
          <p:cNvPr id="3" name="Text Placeholder 2">
            <a:extLst>
              <a:ext uri="{FF2B5EF4-FFF2-40B4-BE49-F238E27FC236}">
                <a16:creationId xmlns:a16="http://schemas.microsoft.com/office/drawing/2014/main" id="{886606F5-88C0-4E3D-85DC-7F37B93FEDD8}"/>
              </a:ext>
            </a:extLst>
          </p:cNvPr>
          <p:cNvSpPr>
            <a:spLocks noGrp="1"/>
          </p:cNvSpPr>
          <p:nvPr>
            <p:ph type="body" sz="quarter" idx="13"/>
          </p:nvPr>
        </p:nvSpPr>
        <p:spPr/>
        <p:txBody>
          <a:bodyPr/>
          <a:lstStyle/>
          <a:p>
            <a:r>
              <a:rPr lang="en-GB">
                <a:latin typeface="Calibri" panose="020F0502020204030204" pitchFamily="34" charset="0"/>
                <a:ea typeface="Times New Roman" panose="02020603050405020304" pitchFamily="18" charset="0"/>
              </a:rPr>
              <a:t>Separate projects independently developed; combined in a multi-project workspace</a:t>
            </a:r>
            <a:endParaRPr lang="en-GB"/>
          </a:p>
        </p:txBody>
      </p:sp>
      <p:sp>
        <p:nvSpPr>
          <p:cNvPr id="5" name="Rectangle 4">
            <a:extLst>
              <a:ext uri="{FF2B5EF4-FFF2-40B4-BE49-F238E27FC236}">
                <a16:creationId xmlns:a16="http://schemas.microsoft.com/office/drawing/2014/main" id="{9A3883A6-CCB3-450B-B8C3-84DA6E594026}"/>
              </a:ext>
            </a:extLst>
          </p:cNvPr>
          <p:cNvSpPr/>
          <p:nvPr/>
        </p:nvSpPr>
        <p:spPr>
          <a:xfrm rot="16200000">
            <a:off x="7895268" y="2745175"/>
            <a:ext cx="3238045" cy="2254815"/>
          </a:xfrm>
          <a:prstGeom prst="rect">
            <a:avLst/>
          </a:prstGeom>
          <a:solidFill>
            <a:schemeClr val="accent3">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Calibri"/>
              <a:ea typeface="+mn-ea"/>
              <a:cs typeface="+mn-cs"/>
            </a:endParaRPr>
          </a:p>
        </p:txBody>
      </p:sp>
      <p:sp>
        <p:nvSpPr>
          <p:cNvPr id="6" name="TextBox 5">
            <a:extLst>
              <a:ext uri="{FF2B5EF4-FFF2-40B4-BE49-F238E27FC236}">
                <a16:creationId xmlns:a16="http://schemas.microsoft.com/office/drawing/2014/main" id="{D38F9676-9CB2-429D-B769-4D4BCEE3CC9B}"/>
              </a:ext>
            </a:extLst>
          </p:cNvPr>
          <p:cNvSpPr txBox="1"/>
          <p:nvPr/>
        </p:nvSpPr>
        <p:spPr>
          <a:xfrm>
            <a:off x="8575150" y="2323933"/>
            <a:ext cx="1865376" cy="276999"/>
          </a:xfrm>
          <a:prstGeom prst="rect">
            <a:avLst/>
          </a:prstGeom>
          <a:noFill/>
        </p:spPr>
        <p:txBody>
          <a:bodyPr wrap="square" lIns="0" tIns="0" rIns="0" bIns="0" rtlCol="0">
            <a:spAutoFit/>
          </a:bodyPr>
          <a:lstStyle/>
          <a:p>
            <a:pPr marL="0" marR="0" lvl="0" indent="0" algn="ctr" defTabSz="914126" rtl="0" eaLnBrk="1" fontAlgn="base" latinLnBrk="0" hangingPunct="1">
              <a:lnSpc>
                <a:spcPct val="90000"/>
              </a:lnSpc>
              <a:spcBef>
                <a:spcPts val="0"/>
              </a:spcBef>
              <a:spcAft>
                <a:spcPts val="600"/>
              </a:spcAft>
              <a:buClrTx/>
              <a:buSzTx/>
              <a:buFontTx/>
              <a:buNone/>
              <a:tabLst/>
              <a:defRPr/>
            </a:pPr>
            <a:r>
              <a:rPr kumimoji="0" lang="en-GB"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Security</a:t>
            </a:r>
            <a:endParaRPr kumimoji="0" lang="en-US" sz="20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endParaRPr>
          </a:p>
        </p:txBody>
      </p:sp>
      <p:sp>
        <p:nvSpPr>
          <p:cNvPr id="7" name="Rectangle 6">
            <a:extLst>
              <a:ext uri="{FF2B5EF4-FFF2-40B4-BE49-F238E27FC236}">
                <a16:creationId xmlns:a16="http://schemas.microsoft.com/office/drawing/2014/main" id="{6E51DBE1-C91D-4837-81EA-354F72806896}"/>
              </a:ext>
            </a:extLst>
          </p:cNvPr>
          <p:cNvSpPr/>
          <p:nvPr/>
        </p:nvSpPr>
        <p:spPr>
          <a:xfrm>
            <a:off x="8564563" y="3399708"/>
            <a:ext cx="1890045"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Storage</a:t>
            </a:r>
          </a:p>
        </p:txBody>
      </p:sp>
      <p:sp>
        <p:nvSpPr>
          <p:cNvPr id="8" name="Rectangle 7">
            <a:extLst>
              <a:ext uri="{FF2B5EF4-FFF2-40B4-BE49-F238E27FC236}">
                <a16:creationId xmlns:a16="http://schemas.microsoft.com/office/drawing/2014/main" id="{E35EBF7F-0FAB-47AF-9C92-65A97335E246}"/>
              </a:ext>
            </a:extLst>
          </p:cNvPr>
          <p:cNvSpPr/>
          <p:nvPr/>
        </p:nvSpPr>
        <p:spPr>
          <a:xfrm>
            <a:off x="8564401" y="2701618"/>
            <a:ext cx="1890047"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Crypto</a:t>
            </a:r>
          </a:p>
        </p:txBody>
      </p:sp>
      <p:sp>
        <p:nvSpPr>
          <p:cNvPr id="9" name="Rectangle 8">
            <a:extLst>
              <a:ext uri="{FF2B5EF4-FFF2-40B4-BE49-F238E27FC236}">
                <a16:creationId xmlns:a16="http://schemas.microsoft.com/office/drawing/2014/main" id="{FA05FD17-7CF1-418A-907F-F1C3BD76EB52}"/>
              </a:ext>
            </a:extLst>
          </p:cNvPr>
          <p:cNvSpPr/>
          <p:nvPr/>
        </p:nvSpPr>
        <p:spPr>
          <a:xfrm>
            <a:off x="8555098" y="409779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Attestation</a:t>
            </a:r>
          </a:p>
        </p:txBody>
      </p:sp>
      <p:sp>
        <p:nvSpPr>
          <p:cNvPr id="10" name="Rectangle 9">
            <a:extLst>
              <a:ext uri="{FF2B5EF4-FFF2-40B4-BE49-F238E27FC236}">
                <a16:creationId xmlns:a16="http://schemas.microsoft.com/office/drawing/2014/main" id="{0DE0ED57-370F-45BF-870A-15448AFE2E70}"/>
              </a:ext>
            </a:extLst>
          </p:cNvPr>
          <p:cNvSpPr/>
          <p:nvPr/>
        </p:nvSpPr>
        <p:spPr>
          <a:xfrm>
            <a:off x="1308225" y="5010737"/>
            <a:ext cx="6907979" cy="479709"/>
          </a:xfrm>
          <a:prstGeom prst="rect">
            <a:avLst/>
          </a:prstGeom>
          <a:solidFill>
            <a:srgbClr val="00C1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Device / Board HAL</a:t>
            </a:r>
          </a:p>
        </p:txBody>
      </p:sp>
      <p:cxnSp>
        <p:nvCxnSpPr>
          <p:cNvPr id="11" name="Straight Connector 10">
            <a:extLst>
              <a:ext uri="{FF2B5EF4-FFF2-40B4-BE49-F238E27FC236}">
                <a16:creationId xmlns:a16="http://schemas.microsoft.com/office/drawing/2014/main" id="{7B9898CD-08A5-4AE3-AF22-B883CEDE6304}"/>
              </a:ext>
            </a:extLst>
          </p:cNvPr>
          <p:cNvCxnSpPr>
            <a:cxnSpLocks/>
          </p:cNvCxnSpPr>
          <p:nvPr/>
        </p:nvCxnSpPr>
        <p:spPr>
          <a:xfrm>
            <a:off x="8380950" y="2253562"/>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370EAD32-1D3F-41A2-8DEF-99CA8D7D5713}"/>
              </a:ext>
            </a:extLst>
          </p:cNvPr>
          <p:cNvSpPr/>
          <p:nvPr/>
        </p:nvSpPr>
        <p:spPr>
          <a:xfrm>
            <a:off x="3146959" y="4496429"/>
            <a:ext cx="5069239" cy="396297"/>
          </a:xfrm>
          <a:prstGeom prst="rect">
            <a:avLst/>
          </a:prstGeom>
          <a:solidFill>
            <a:srgbClr val="95D600"/>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RTOS</a:t>
            </a:r>
          </a:p>
        </p:txBody>
      </p:sp>
      <p:sp>
        <p:nvSpPr>
          <p:cNvPr id="13" name="Rectangle 12">
            <a:extLst>
              <a:ext uri="{FF2B5EF4-FFF2-40B4-BE49-F238E27FC236}">
                <a16:creationId xmlns:a16="http://schemas.microsoft.com/office/drawing/2014/main" id="{D4FB1869-DEA2-4D49-B6CC-581B6ADD1F0F}"/>
              </a:ext>
            </a:extLst>
          </p:cNvPr>
          <p:cNvSpPr/>
          <p:nvPr/>
        </p:nvSpPr>
        <p:spPr>
          <a:xfrm rot="16200000">
            <a:off x="2588325" y="2786757"/>
            <a:ext cx="1924181" cy="841796"/>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User Application</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14" name="Rectangle 13">
            <a:extLst>
              <a:ext uri="{FF2B5EF4-FFF2-40B4-BE49-F238E27FC236}">
                <a16:creationId xmlns:a16="http://schemas.microsoft.com/office/drawing/2014/main" id="{288B6C82-925F-49B1-A07D-4803E39F0B25}"/>
              </a:ext>
            </a:extLst>
          </p:cNvPr>
          <p:cNvSpPr/>
          <p:nvPr/>
        </p:nvSpPr>
        <p:spPr>
          <a:xfrm rot="16200000">
            <a:off x="5771043" y="2779230"/>
            <a:ext cx="1890852" cy="841796"/>
          </a:xfrm>
          <a:prstGeom prst="rect">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Cloud</a:t>
            </a:r>
          </a:p>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Connector</a:t>
            </a:r>
          </a:p>
        </p:txBody>
      </p:sp>
      <p:sp>
        <p:nvSpPr>
          <p:cNvPr id="15" name="Rectangle 14">
            <a:extLst>
              <a:ext uri="{FF2B5EF4-FFF2-40B4-BE49-F238E27FC236}">
                <a16:creationId xmlns:a16="http://schemas.microsoft.com/office/drawing/2014/main" id="{2DDF6F88-7132-462F-A33E-FC6BCB560924}"/>
              </a:ext>
            </a:extLst>
          </p:cNvPr>
          <p:cNvSpPr/>
          <p:nvPr/>
        </p:nvSpPr>
        <p:spPr>
          <a:xfrm rot="16200000">
            <a:off x="6849874" y="2784512"/>
            <a:ext cx="1890852" cy="841796"/>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lIns="35964" rIns="35964"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Secure Network</a:t>
            </a:r>
          </a:p>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Interface</a:t>
            </a:r>
          </a:p>
        </p:txBody>
      </p:sp>
      <p:sp>
        <p:nvSpPr>
          <p:cNvPr id="16" name="Rectangle 15">
            <a:extLst>
              <a:ext uri="{FF2B5EF4-FFF2-40B4-BE49-F238E27FC236}">
                <a16:creationId xmlns:a16="http://schemas.microsoft.com/office/drawing/2014/main" id="{C4406EFD-C5AE-4402-84C2-C8EE4688A69E}"/>
              </a:ext>
            </a:extLst>
          </p:cNvPr>
          <p:cNvSpPr/>
          <p:nvPr/>
        </p:nvSpPr>
        <p:spPr>
          <a:xfrm>
            <a:off x="8552050" y="4795888"/>
            <a:ext cx="1890043" cy="5238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Secure Boot</a:t>
            </a:r>
          </a:p>
        </p:txBody>
      </p:sp>
      <p:sp>
        <p:nvSpPr>
          <p:cNvPr id="17" name="Rectangle 16">
            <a:extLst>
              <a:ext uri="{FF2B5EF4-FFF2-40B4-BE49-F238E27FC236}">
                <a16:creationId xmlns:a16="http://schemas.microsoft.com/office/drawing/2014/main" id="{BB9B8DD1-D8D6-4FB3-986D-94D607A9E35F}"/>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8" name="Rectangle 17">
            <a:extLst>
              <a:ext uri="{FF2B5EF4-FFF2-40B4-BE49-F238E27FC236}">
                <a16:creationId xmlns:a16="http://schemas.microsoft.com/office/drawing/2014/main" id="{7A82D532-238A-475E-A65A-7E10824C4FB1}"/>
              </a:ext>
            </a:extLst>
          </p:cNvPr>
          <p:cNvSpPr/>
          <p:nvPr/>
        </p:nvSpPr>
        <p:spPr>
          <a:xfrm>
            <a:off x="10643189" y="3637211"/>
            <a:ext cx="242374" cy="369332"/>
          </a:xfrm>
          <a:prstGeom prst="rect">
            <a:avLst/>
          </a:prstGeom>
        </p:spPr>
        <p:txBody>
          <a:bodyPr wrap="none">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a:ln>
                  <a:noFill/>
                </a:ln>
                <a:solidFill>
                  <a:srgbClr val="000000"/>
                </a:solidFill>
                <a:effectLst/>
                <a:uLnTx/>
                <a:uFillTx/>
                <a:latin typeface="Times New Roman" panose="02020603050405020304" pitchFamily="18" charset="0"/>
                <a:ea typeface="ＭＳ Ｐゴシック" panose="020B0600070205080204" pitchFamily="34" charset="-128"/>
                <a:cs typeface="+mn-cs"/>
              </a:rPr>
              <a:t> </a:t>
            </a:r>
            <a:endParaRPr kumimoji="0" lang="en-GB" sz="1800" b="0" i="0" u="none" strike="noStrike" kern="1200" cap="none" spc="0" normalizeH="0" baseline="0" noProof="0">
              <a:ln>
                <a:noFill/>
              </a:ln>
              <a:solidFill>
                <a:srgbClr val="000000"/>
              </a:solidFill>
              <a:effectLst/>
              <a:uLnTx/>
              <a:uFillTx/>
              <a:latin typeface="Calibri" panose="020F0502020204030204" pitchFamily="34" charset="0"/>
              <a:ea typeface="ＭＳ Ｐゴシック" panose="020B0600070205080204" pitchFamily="34" charset="-128"/>
              <a:cs typeface="+mn-cs"/>
            </a:endParaRPr>
          </a:p>
        </p:txBody>
      </p:sp>
      <p:sp>
        <p:nvSpPr>
          <p:cNvPr id="19" name="Rectangle 18">
            <a:extLst>
              <a:ext uri="{FF2B5EF4-FFF2-40B4-BE49-F238E27FC236}">
                <a16:creationId xmlns:a16="http://schemas.microsoft.com/office/drawing/2014/main" id="{C9987E5C-F61E-4D02-A752-C0E1695787F1}"/>
              </a:ext>
            </a:extLst>
          </p:cNvPr>
          <p:cNvSpPr/>
          <p:nvPr/>
        </p:nvSpPr>
        <p:spPr>
          <a:xfrm rot="16200000">
            <a:off x="5147693" y="2296026"/>
            <a:ext cx="937695"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Library</a:t>
            </a:r>
          </a:p>
        </p:txBody>
      </p:sp>
      <p:sp>
        <p:nvSpPr>
          <p:cNvPr id="20" name="Rectangle 19">
            <a:extLst>
              <a:ext uri="{FF2B5EF4-FFF2-40B4-BE49-F238E27FC236}">
                <a16:creationId xmlns:a16="http://schemas.microsoft.com/office/drawing/2014/main" id="{96A8710D-068C-4DFF-81DB-7A9E38D9F71B}"/>
              </a:ext>
            </a:extLst>
          </p:cNvPr>
          <p:cNvSpPr/>
          <p:nvPr/>
        </p:nvSpPr>
        <p:spPr>
          <a:xfrm rot="16200000">
            <a:off x="5197438" y="3316496"/>
            <a:ext cx="864704" cy="84179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srgbClr val="FFFFFF"/>
                </a:solidFill>
                <a:effectLst/>
                <a:uLnTx/>
                <a:uFillTx/>
                <a:latin typeface="Calibri"/>
                <a:ea typeface="+mn-ea"/>
                <a:cs typeface="+mn-cs"/>
              </a:rPr>
              <a:t>ML</a:t>
            </a:r>
            <a:br>
              <a:rPr kumimoji="0" lang="en-US" sz="2000" b="0" i="0" u="none" strike="noStrike" kern="1200" cap="none" spc="0" normalizeH="0" baseline="0" noProof="0">
                <a:ln>
                  <a:noFill/>
                </a:ln>
                <a:solidFill>
                  <a:srgbClr val="FFFFFF"/>
                </a:solidFill>
                <a:effectLst/>
                <a:uLnTx/>
                <a:uFillTx/>
                <a:latin typeface="Calibri"/>
                <a:ea typeface="+mn-ea"/>
                <a:cs typeface="+mn-cs"/>
              </a:rPr>
            </a:br>
            <a:r>
              <a:rPr kumimoji="0" lang="en-US" sz="2000" b="0" i="0" u="none" strike="noStrike" kern="1200" cap="none" spc="0" normalizeH="0" baseline="0" noProof="0">
                <a:ln>
                  <a:noFill/>
                </a:ln>
                <a:solidFill>
                  <a:srgbClr val="FFFFFF"/>
                </a:solidFill>
                <a:effectLst/>
                <a:uLnTx/>
                <a:uFillTx/>
                <a:latin typeface="Calibri"/>
                <a:ea typeface="+mn-ea"/>
                <a:cs typeface="+mn-cs"/>
              </a:rPr>
              <a:t>Data</a:t>
            </a:r>
          </a:p>
        </p:txBody>
      </p:sp>
      <p:sp>
        <p:nvSpPr>
          <p:cNvPr id="21" name="Rectangle 20">
            <a:extLst>
              <a:ext uri="{FF2B5EF4-FFF2-40B4-BE49-F238E27FC236}">
                <a16:creationId xmlns:a16="http://schemas.microsoft.com/office/drawing/2014/main" id="{EEB9E6E5-E629-411A-ACDE-9BE584141267}"/>
              </a:ext>
            </a:extLst>
          </p:cNvPr>
          <p:cNvSpPr/>
          <p:nvPr/>
        </p:nvSpPr>
        <p:spPr>
          <a:xfrm rot="16200000">
            <a:off x="4128934" y="2297683"/>
            <a:ext cx="934382"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srgbClr val="FFFFFF"/>
                </a:solidFill>
                <a:effectLst/>
                <a:uLnTx/>
                <a:uFillTx/>
                <a:latin typeface="Calibri"/>
                <a:ea typeface="+mn-ea"/>
                <a:cs typeface="+mn-cs"/>
              </a:rPr>
              <a:t>UX</a:t>
            </a:r>
            <a:br>
              <a:rPr kumimoji="0" lang="en-US" sz="1800" b="0" i="0" u="none" strike="noStrike" kern="1200" cap="none" spc="0" normalizeH="0" baseline="0" noProof="0">
                <a:ln>
                  <a:noFill/>
                </a:ln>
                <a:solidFill>
                  <a:srgbClr val="FFFFFF"/>
                </a:solidFill>
                <a:effectLst/>
                <a:uLnTx/>
                <a:uFillTx/>
                <a:latin typeface="Calibri"/>
                <a:ea typeface="+mn-ea"/>
                <a:cs typeface="+mn-cs"/>
              </a:rPr>
            </a:br>
            <a:r>
              <a:rPr kumimoji="0" lang="en-US" sz="1800" b="0" i="0" u="none" strike="noStrike" kern="1200" cap="none" spc="0" normalizeH="0" baseline="0" noProof="0">
                <a:ln>
                  <a:noFill/>
                </a:ln>
                <a:solidFill>
                  <a:srgbClr val="FFFFFF"/>
                </a:solidFill>
                <a:effectLst/>
                <a:uLnTx/>
                <a:uFillTx/>
                <a:latin typeface="Calibri"/>
                <a:ea typeface="+mn-ea"/>
                <a:cs typeface="+mn-cs"/>
              </a:rPr>
              <a:t>Graphic</a:t>
            </a:r>
          </a:p>
        </p:txBody>
      </p:sp>
      <p:sp>
        <p:nvSpPr>
          <p:cNvPr id="22" name="Rectangle 21">
            <a:extLst>
              <a:ext uri="{FF2B5EF4-FFF2-40B4-BE49-F238E27FC236}">
                <a16:creationId xmlns:a16="http://schemas.microsoft.com/office/drawing/2014/main" id="{3D4CFAB8-D151-42FD-8EB0-33B0165D8A93}"/>
              </a:ext>
            </a:extLst>
          </p:cNvPr>
          <p:cNvSpPr/>
          <p:nvPr/>
        </p:nvSpPr>
        <p:spPr>
          <a:xfrm rot="16200000">
            <a:off x="4167081" y="3319809"/>
            <a:ext cx="864704" cy="841796"/>
          </a:xfrm>
          <a:prstGeom prst="rect">
            <a:avLst/>
          </a:prstGeom>
          <a:solidFill>
            <a:srgbClr val="7030A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US" sz="1700" b="0" i="0" u="none" strike="noStrike" kern="1200" cap="none" spc="0" normalizeH="0" baseline="0" noProof="0">
                <a:ln>
                  <a:noFill/>
                </a:ln>
                <a:solidFill>
                  <a:srgbClr val="FFFFFF"/>
                </a:solidFill>
                <a:effectLst/>
                <a:uLnTx/>
                <a:uFillTx/>
                <a:latin typeface="Calibri"/>
                <a:ea typeface="+mn-ea"/>
                <a:cs typeface="+mn-cs"/>
              </a:rPr>
              <a:t>Images</a:t>
            </a:r>
          </a:p>
        </p:txBody>
      </p:sp>
      <p:cxnSp>
        <p:nvCxnSpPr>
          <p:cNvPr id="23" name="Straight Connector 22">
            <a:extLst>
              <a:ext uri="{FF2B5EF4-FFF2-40B4-BE49-F238E27FC236}">
                <a16:creationId xmlns:a16="http://schemas.microsoft.com/office/drawing/2014/main" id="{AB6B1548-D47D-46B9-BEAD-D5D732144F3A}"/>
              </a:ext>
            </a:extLst>
          </p:cNvPr>
          <p:cNvCxnSpPr>
            <a:cxnSpLocks/>
          </p:cNvCxnSpPr>
          <p:nvPr/>
        </p:nvCxnSpPr>
        <p:spPr>
          <a:xfrm>
            <a:off x="2877985" y="2246935"/>
            <a:ext cx="0" cy="3228618"/>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43417D74-E762-4A98-B1EF-9CE932F6656A}"/>
              </a:ext>
            </a:extLst>
          </p:cNvPr>
          <p:cNvSpPr/>
          <p:nvPr/>
        </p:nvSpPr>
        <p:spPr>
          <a:xfrm rot="16200000">
            <a:off x="767761" y="2817582"/>
            <a:ext cx="2488094" cy="1355918"/>
          </a:xfrm>
          <a:prstGeom prst="rect">
            <a:avLst/>
          </a:prstGeom>
          <a:solidFill>
            <a:schemeClr val="accent3">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white"/>
                </a:solidFill>
                <a:effectLst/>
                <a:uLnTx/>
                <a:uFillTx/>
                <a:latin typeface="Calibri"/>
                <a:ea typeface="+mn-ea"/>
                <a:cs typeface="+mn-cs"/>
              </a:rPr>
              <a:t>Control Algorithm</a:t>
            </a:r>
            <a:endParaRPr kumimoji="0" lang="en-GB" sz="2000" b="0" i="0" u="none" strike="noStrike" kern="1200" cap="none" spc="0" normalizeH="0" baseline="0" noProof="0">
              <a:ln>
                <a:noFill/>
              </a:ln>
              <a:solidFill>
                <a:prstClr val="white"/>
              </a:solidFill>
              <a:effectLst/>
              <a:uLnTx/>
              <a:uFillTx/>
              <a:latin typeface="Calibri"/>
              <a:ea typeface="+mn-ea"/>
              <a:cs typeface="+mn-cs"/>
            </a:endParaRPr>
          </a:p>
        </p:txBody>
      </p:sp>
      <p:sp>
        <p:nvSpPr>
          <p:cNvPr id="25" name="TextBox 24">
            <a:extLst>
              <a:ext uri="{FF2B5EF4-FFF2-40B4-BE49-F238E27FC236}">
                <a16:creationId xmlns:a16="http://schemas.microsoft.com/office/drawing/2014/main" id="{B508A36F-86D0-4E53-87C4-58A42B671718}"/>
              </a:ext>
            </a:extLst>
          </p:cNvPr>
          <p:cNvSpPr txBox="1"/>
          <p:nvPr/>
        </p:nvSpPr>
        <p:spPr>
          <a:xfrm>
            <a:off x="3017755" y="1794294"/>
            <a:ext cx="7722704"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#1</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6" name="TextBox 25">
            <a:extLst>
              <a:ext uri="{FF2B5EF4-FFF2-40B4-BE49-F238E27FC236}">
                <a16:creationId xmlns:a16="http://schemas.microsoft.com/office/drawing/2014/main" id="{ED3D1166-83E0-4C27-886C-1009ECCBAE99}"/>
              </a:ext>
            </a:extLst>
          </p:cNvPr>
          <p:cNvSpPr txBox="1"/>
          <p:nvPr/>
        </p:nvSpPr>
        <p:spPr>
          <a:xfrm>
            <a:off x="1169077" y="1797608"/>
            <a:ext cx="1610139" cy="221599"/>
          </a:xfrm>
          <a:prstGeom prst="rect">
            <a:avLst/>
          </a:prstGeom>
          <a:solidFill>
            <a:schemeClr val="tx2">
              <a:lumMod val="20000"/>
              <a:lumOff val="80000"/>
            </a:schemeClr>
          </a:solidFill>
        </p:spPr>
        <p:txBody>
          <a:bodyPr wrap="square" lIns="0" tIns="0" rIns="0" bIns="0" rtlCol="0">
            <a:spAutoFit/>
          </a:bodyPr>
          <a:lstStyle/>
          <a:p>
            <a:pPr marL="0" marR="0" lvl="0" indent="0" algn="ctr"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US" sz="1600" b="0" i="0" u="none" strike="noStrike" kern="1200" cap="none" spc="0" normalizeH="0" baseline="0" noProof="0">
                <a:ln>
                  <a:noFill/>
                </a:ln>
                <a:solidFill>
                  <a:srgbClr val="333E48"/>
                </a:solidFill>
                <a:effectLst/>
                <a:uLnTx/>
                <a:uFillTx/>
                <a:latin typeface="Calibri"/>
                <a:ea typeface="ＭＳ Ｐゴシック" panose="020B0600070205080204" pitchFamily="34" charset="-128"/>
                <a:cs typeface="+mn-cs"/>
              </a:rPr>
              <a:t>Processor #2</a:t>
            </a:r>
            <a:endParaRPr kumimoji="0" lang="en-GB" sz="1600" b="0" i="0" u="none" strike="noStrike" kern="1200" cap="none" spc="0" normalizeH="0" baseline="0" noProof="0" err="1">
              <a:ln>
                <a:noFill/>
              </a:ln>
              <a:solidFill>
                <a:srgbClr val="333E48"/>
              </a:solidFill>
              <a:effectLst/>
              <a:uLnTx/>
              <a:uFillTx/>
              <a:latin typeface="Calibri"/>
              <a:ea typeface="ＭＳ Ｐゴシック" panose="020B0600070205080204" pitchFamily="34" charset="-128"/>
              <a:cs typeface="+mn-cs"/>
            </a:endParaRPr>
          </a:p>
        </p:txBody>
      </p:sp>
      <p:sp>
        <p:nvSpPr>
          <p:cNvPr id="27" name="Rectangle 26">
            <a:extLst>
              <a:ext uri="{FF2B5EF4-FFF2-40B4-BE49-F238E27FC236}">
                <a16:creationId xmlns:a16="http://schemas.microsoft.com/office/drawing/2014/main" id="{82ABCEEA-4498-4374-86B3-ED293C71937A}"/>
              </a:ext>
            </a:extLst>
          </p:cNvPr>
          <p:cNvSpPr/>
          <p:nvPr/>
        </p:nvSpPr>
        <p:spPr>
          <a:xfrm>
            <a:off x="5157954" y="3226679"/>
            <a:ext cx="952185" cy="1231650"/>
          </a:xfrm>
          <a:prstGeom prst="rect">
            <a:avLst/>
          </a:prstGeom>
          <a:noFill/>
          <a:ln w="28575">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b="1">
                <a:solidFill>
                  <a:schemeClr val="tx1"/>
                </a:solidFill>
              </a:rPr>
              <a:t>Project C</a:t>
            </a:r>
            <a:endParaRPr lang="en-GB" sz="1400" b="1"/>
          </a:p>
        </p:txBody>
      </p:sp>
    </p:spTree>
    <p:extLst>
      <p:ext uri="{BB962C8B-B14F-4D97-AF65-F5344CB8AC3E}">
        <p14:creationId xmlns:p14="http://schemas.microsoft.com/office/powerpoint/2010/main" val="6534746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Rectangle 53">
            <a:extLst>
              <a:ext uri="{FF2B5EF4-FFF2-40B4-BE49-F238E27FC236}">
                <a16:creationId xmlns:a16="http://schemas.microsoft.com/office/drawing/2014/main" id="{708715B0-CAF1-45CB-B8CE-F3EE46DD60CB}"/>
              </a:ext>
            </a:extLst>
          </p:cNvPr>
          <p:cNvSpPr/>
          <p:nvPr/>
        </p:nvSpPr>
        <p:spPr>
          <a:xfrm>
            <a:off x="7092175" y="2935268"/>
            <a:ext cx="2235200"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RTOS 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36" name="Rectangle 35">
            <a:extLst>
              <a:ext uri="{FF2B5EF4-FFF2-40B4-BE49-F238E27FC236}">
                <a16:creationId xmlns:a16="http://schemas.microsoft.com/office/drawing/2014/main" id="{A7CCDBC5-D11D-4324-B973-8ABEE5641330}"/>
              </a:ext>
            </a:extLst>
          </p:cNvPr>
          <p:cNvSpPr/>
          <p:nvPr/>
        </p:nvSpPr>
        <p:spPr>
          <a:xfrm>
            <a:off x="593835" y="1292136"/>
            <a:ext cx="2376326" cy="743952"/>
          </a:xfrm>
          <a:prstGeom prst="rect">
            <a:avLst/>
          </a:prstGeom>
          <a:solidFill>
            <a:schemeClr val="accent4">
              <a:lumMod val="75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a:solidFill>
                  <a:srgbClr val="000000"/>
                </a:solidFill>
                <a:latin typeface="+mn-lt"/>
              </a:rPr>
              <a:t>App</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3" name="Rectangle 2">
            <a:extLst>
              <a:ext uri="{FF2B5EF4-FFF2-40B4-BE49-F238E27FC236}">
                <a16:creationId xmlns:a16="http://schemas.microsoft.com/office/drawing/2014/main" id="{4D20B3B5-0119-44EB-995F-8DCE7FBDB0BF}"/>
              </a:ext>
            </a:extLst>
          </p:cNvPr>
          <p:cNvSpPr/>
          <p:nvPr/>
        </p:nvSpPr>
        <p:spPr>
          <a:xfrm>
            <a:off x="709127" y="6298163"/>
            <a:ext cx="1754155" cy="34523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9A7363C6-2AF9-4169-AB55-98108F792271}"/>
              </a:ext>
            </a:extLst>
          </p:cNvPr>
          <p:cNvSpPr/>
          <p:nvPr/>
        </p:nvSpPr>
        <p:spPr>
          <a:xfrm>
            <a:off x="583324" y="2109316"/>
            <a:ext cx="238683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Socket</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79425" y="312759"/>
            <a:ext cx="11233150" cy="512830"/>
          </a:xfrm>
        </p:spPr>
        <p:txBody>
          <a:bodyPr/>
          <a:lstStyle/>
          <a:p>
            <a:r>
              <a:rPr lang="en-US" sz="3200"/>
              <a:t>Software Layers Group Pre-configured Software Components</a:t>
            </a:r>
          </a:p>
        </p:txBody>
      </p:sp>
      <p:sp>
        <p:nvSpPr>
          <p:cNvPr id="4" name="Text Placeholder 3">
            <a:extLst>
              <a:ext uri="{FF2B5EF4-FFF2-40B4-BE49-F238E27FC236}">
                <a16:creationId xmlns:a16="http://schemas.microsoft.com/office/drawing/2014/main" id="{30D7E723-384B-4C01-AD05-AA23E9DE3B9E}"/>
              </a:ext>
            </a:extLst>
          </p:cNvPr>
          <p:cNvSpPr>
            <a:spLocks noGrp="1"/>
          </p:cNvSpPr>
          <p:nvPr>
            <p:ph type="body" sz="quarter" idx="13"/>
          </p:nvPr>
        </p:nvSpPr>
        <p:spPr>
          <a:xfrm>
            <a:off x="479425" y="683698"/>
            <a:ext cx="11233150" cy="344488"/>
          </a:xfrm>
        </p:spPr>
        <p:txBody>
          <a:bodyPr/>
          <a:lstStyle/>
          <a:p>
            <a:r>
              <a:rPr lang="en-US"/>
              <a:t>IoT for Cortex-M – reference examples for many evaluation kits</a:t>
            </a:r>
            <a:endParaRPr lang="en-GB"/>
          </a:p>
        </p:txBody>
      </p:sp>
      <p:sp>
        <p:nvSpPr>
          <p:cNvPr id="21" name="Rectangle 20">
            <a:extLst>
              <a:ext uri="{FF2B5EF4-FFF2-40B4-BE49-F238E27FC236}">
                <a16:creationId xmlns:a16="http://schemas.microsoft.com/office/drawing/2014/main" id="{55D6DD88-1FD7-4BA4-AB28-44E626DD2497}"/>
              </a:ext>
            </a:extLst>
          </p:cNvPr>
          <p:cNvSpPr/>
          <p:nvPr/>
        </p:nvSpPr>
        <p:spPr>
          <a:xfrm>
            <a:off x="580103" y="2940140"/>
            <a:ext cx="5142437" cy="1187998"/>
          </a:xfrm>
          <a:prstGeom prst="rect">
            <a:avLst/>
          </a:prstGeom>
          <a:solidFill>
            <a:schemeClr val="accent1">
              <a:lumMod val="40000"/>
              <a:lumOff val="60000"/>
              <a:alpha val="4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Board</a:t>
            </a:r>
            <a:b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endParaRPr>
          </a:p>
        </p:txBody>
      </p:sp>
      <p:sp>
        <p:nvSpPr>
          <p:cNvPr id="22" name="Rectangle 21">
            <a:extLst>
              <a:ext uri="{FF2B5EF4-FFF2-40B4-BE49-F238E27FC236}">
                <a16:creationId xmlns:a16="http://schemas.microsoft.com/office/drawing/2014/main" id="{625250BE-9572-402C-BAC5-3DB87DF2F7C0}"/>
              </a:ext>
            </a:extLst>
          </p:cNvPr>
          <p:cNvSpPr/>
          <p:nvPr/>
        </p:nvSpPr>
        <p:spPr>
          <a:xfrm>
            <a:off x="584200" y="4252722"/>
            <a:ext cx="6940188" cy="821881"/>
          </a:xfrm>
          <a:prstGeom prst="rect">
            <a:avLst/>
          </a:prstGeom>
          <a:solidFill>
            <a:srgbClr val="808082">
              <a:alpha val="40000"/>
            </a:srgbClr>
          </a:solidFill>
          <a:ln w="9525" cap="flat" cmpd="sng" algn="ctr">
            <a:noFill/>
            <a:prstDash val="solid"/>
          </a:ln>
          <a:effectLst/>
        </p:spPr>
        <p:txBody>
          <a:bodyPr vert="vert270" lIns="144007" tIns="45723" rIns="91444" bIns="45723" rtlCol="0" anchor="t"/>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GB" sz="1600" b="0" i="0" u="none" strike="noStrike" kern="0" cap="none" spc="0" normalizeH="0" baseline="0" noProof="0">
                <a:ln>
                  <a:noFill/>
                </a:ln>
                <a:solidFill>
                  <a:srgbClr val="000000"/>
                </a:solidFill>
                <a:effectLst/>
                <a:uLnTx/>
                <a:uFillTx/>
                <a:latin typeface="+mn-lt"/>
                <a:ea typeface="ＭＳ Ｐゴシック" panose="020B0600070205080204" pitchFamily="34" charset="-128"/>
                <a:cs typeface="+mn-cs"/>
              </a:rPr>
              <a:t>MCU</a:t>
            </a:r>
          </a:p>
        </p:txBody>
      </p:sp>
      <p:sp>
        <p:nvSpPr>
          <p:cNvPr id="27" name="Rectangle 26">
            <a:extLst>
              <a:ext uri="{FF2B5EF4-FFF2-40B4-BE49-F238E27FC236}">
                <a16:creationId xmlns:a16="http://schemas.microsoft.com/office/drawing/2014/main" id="{B5AA21C1-2259-49A4-81EC-B41EA89DA738}"/>
              </a:ext>
            </a:extLst>
          </p:cNvPr>
          <p:cNvSpPr/>
          <p:nvPr/>
        </p:nvSpPr>
        <p:spPr>
          <a:xfrm>
            <a:off x="3905434" y="5451181"/>
            <a:ext cx="1645920" cy="1167328"/>
          </a:xfrm>
          <a:prstGeom prst="rect">
            <a:avLst/>
          </a:prstGeom>
          <a:solidFill>
            <a:srgbClr val="58595B"/>
          </a:solidFill>
          <a:ln w="9525" cap="flat" cmpd="sng" algn="ctr">
            <a:noFill/>
            <a:prstDash val="solid"/>
          </a:ln>
          <a:effectLst/>
        </p:spPr>
        <p:txBody>
          <a:bodyPr lIns="91444" tIns="45723" rIns="91444" bIns="45723" numCol="1" rtlCol="0" anchor="t"/>
          <a:lstStyle/>
          <a:p>
            <a:pPr marL="0" marR="0" lvl="0" indent="0" algn="l"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Board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LED</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Sensor inputs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Display</a:t>
            </a:r>
          </a:p>
        </p:txBody>
      </p:sp>
      <p:sp>
        <p:nvSpPr>
          <p:cNvPr id="30" name="Down Arrow 26">
            <a:extLst>
              <a:ext uri="{FF2B5EF4-FFF2-40B4-BE49-F238E27FC236}">
                <a16:creationId xmlns:a16="http://schemas.microsoft.com/office/drawing/2014/main" id="{D6981AE9-5DF4-413F-9F55-F18CBA15AB85}"/>
              </a:ext>
            </a:extLst>
          </p:cNvPr>
          <p:cNvSpPr/>
          <p:nvPr/>
        </p:nvSpPr>
        <p:spPr>
          <a:xfrm>
            <a:off x="4148074" y="1639615"/>
            <a:ext cx="1160951" cy="381157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919136" y="3009534"/>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CMSIS-Driver-VIO</a:t>
            </a:r>
          </a:p>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p>
        </p:txBody>
      </p:sp>
      <p:sp>
        <p:nvSpPr>
          <p:cNvPr id="41" name="Rectangle 40">
            <a:extLst>
              <a:ext uri="{FF2B5EF4-FFF2-40B4-BE49-F238E27FC236}">
                <a16:creationId xmlns:a16="http://schemas.microsoft.com/office/drawing/2014/main" id="{A4F01639-7D0D-46C0-B57C-1A095CC940E5}"/>
              </a:ext>
            </a:extLst>
          </p:cNvPr>
          <p:cNvSpPr/>
          <p:nvPr/>
        </p:nvSpPr>
        <p:spPr>
          <a:xfrm>
            <a:off x="7524387" y="3000565"/>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CMSIS-RTOS2</a:t>
            </a:r>
          </a:p>
        </p:txBody>
      </p:sp>
      <p:sp>
        <p:nvSpPr>
          <p:cNvPr id="35" name="Rectangle 34">
            <a:extLst>
              <a:ext uri="{FF2B5EF4-FFF2-40B4-BE49-F238E27FC236}">
                <a16:creationId xmlns:a16="http://schemas.microsoft.com/office/drawing/2014/main" id="{7A4F3A5B-12F3-433E-AC31-A6F9BE832221}"/>
              </a:ext>
            </a:extLst>
          </p:cNvPr>
          <p:cNvSpPr/>
          <p:nvPr/>
        </p:nvSpPr>
        <p:spPr>
          <a:xfrm>
            <a:off x="3926964" y="1347951"/>
            <a:ext cx="1659984" cy="610321"/>
          </a:xfrm>
          <a:prstGeom prst="rect">
            <a:avLst/>
          </a:prstGeom>
          <a:solidFill>
            <a:srgbClr val="128CAB">
              <a:alpha val="80000"/>
            </a:srgb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Example Application Code</a:t>
            </a:r>
            <a:endParaRPr kumimoji="0" lang="en-GB"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
        <p:nvSpPr>
          <p:cNvPr id="39" name="Rectangle 38">
            <a:extLst>
              <a:ext uri="{FF2B5EF4-FFF2-40B4-BE49-F238E27FC236}">
                <a16:creationId xmlns:a16="http://schemas.microsoft.com/office/drawing/2014/main" id="{753CD197-D1CC-4FBD-9594-AC59E6CDC8A8}"/>
              </a:ext>
            </a:extLst>
          </p:cNvPr>
          <p:cNvSpPr/>
          <p:nvPr/>
        </p:nvSpPr>
        <p:spPr>
          <a:xfrm rot="16200000">
            <a:off x="9374313" y="2256249"/>
            <a:ext cx="2715769" cy="2425171"/>
          </a:xfrm>
          <a:prstGeom prst="rect">
            <a:avLst/>
          </a:prstGeom>
          <a:solidFill>
            <a:schemeClr val="accent6">
              <a:lumMod val="40000"/>
              <a:lumOff val="60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prstClr val="white"/>
              </a:solidFill>
              <a:effectLst/>
              <a:uLnTx/>
              <a:uFillTx/>
              <a:ea typeface="+mn-ea"/>
              <a:cs typeface="+mn-cs"/>
            </a:endParaRPr>
          </a:p>
        </p:txBody>
      </p:sp>
      <p:sp>
        <p:nvSpPr>
          <p:cNvPr id="42" name="TextBox 41">
            <a:extLst>
              <a:ext uri="{FF2B5EF4-FFF2-40B4-BE49-F238E27FC236}">
                <a16:creationId xmlns:a16="http://schemas.microsoft.com/office/drawing/2014/main" id="{2F331FBC-B4AA-4EE8-8ADE-61EE96C87EE7}"/>
              </a:ext>
            </a:extLst>
          </p:cNvPr>
          <p:cNvSpPr txBox="1"/>
          <p:nvPr/>
        </p:nvSpPr>
        <p:spPr>
          <a:xfrm>
            <a:off x="9523844" y="2163035"/>
            <a:ext cx="2406935" cy="520142"/>
          </a:xfrm>
          <a:prstGeom prst="rect">
            <a:avLst/>
          </a:prstGeom>
          <a:noFill/>
        </p:spPr>
        <p:txBody>
          <a:bodyPr wrap="square" lIns="0" tIns="0" rIns="0" bIns="0" rtlCol="0" anchor="t">
            <a:spAutoFit/>
          </a:bodyPr>
          <a:lstStyle/>
          <a:p>
            <a:pPr algn="ctr" defTabSz="914126" eaLnBrk="1" hangingPunct="1">
              <a:lnSpc>
                <a:spcPct val="90000"/>
              </a:lnSpc>
              <a:spcBef>
                <a:spcPts val="0"/>
              </a:spcBef>
              <a:spcAft>
                <a:spcPts val="600"/>
              </a:spcAft>
              <a:defRPr/>
            </a:pPr>
            <a:r>
              <a:rPr kumimoji="0" lang="en-GB" sz="1600" b="0" i="0" u="none" strike="noStrike" kern="1200" cap="none" spc="0" normalizeH="0" baseline="0" noProof="0">
                <a:ln>
                  <a:noFill/>
                </a:ln>
                <a:solidFill>
                  <a:srgbClr val="333E48"/>
                </a:solidFill>
                <a:effectLst/>
                <a:uLnTx/>
                <a:uFillTx/>
                <a:latin typeface="+mn-lt"/>
                <a:ea typeface="ＭＳ Ｐゴシック"/>
                <a:cs typeface="+mn-cs"/>
              </a:rPr>
              <a:t>Trusted </a:t>
            </a:r>
            <a:r>
              <a:rPr lang="en-GB" sz="1600">
                <a:solidFill>
                  <a:srgbClr val="333E48"/>
                </a:solidFill>
                <a:latin typeface="+mn-lt"/>
                <a:ea typeface="ＭＳ Ｐゴシック"/>
              </a:rPr>
              <a:t>Firmware-M (TF-M)</a:t>
            </a:r>
            <a:endParaRPr lang="en-US" sz="1600">
              <a:solidFill>
                <a:srgbClr val="333E48"/>
              </a:solidFill>
              <a:latin typeface="+mn-lt"/>
              <a:ea typeface="ＭＳ Ｐゴシック"/>
            </a:endParaRPr>
          </a:p>
          <a:p>
            <a:pPr algn="ctr" defTabSz="914126">
              <a:lnSpc>
                <a:spcPct val="90000"/>
              </a:lnSpc>
              <a:spcBef>
                <a:spcPts val="0"/>
              </a:spcBef>
              <a:spcAft>
                <a:spcPts val="600"/>
              </a:spcAft>
              <a:defRPr/>
            </a:pPr>
            <a:r>
              <a:rPr lang="en-GB" sz="1600">
                <a:solidFill>
                  <a:srgbClr val="333E48"/>
                </a:solidFill>
                <a:latin typeface="+mn-lt"/>
                <a:ea typeface="ＭＳ Ｐゴシック"/>
              </a:rPr>
              <a:t>implements</a:t>
            </a:r>
            <a:r>
              <a:rPr kumimoji="0" lang="en-GB" sz="1600" b="0" i="0" u="none" strike="noStrike" kern="1200" cap="none" spc="0" normalizeH="0" baseline="0" noProof="0">
                <a:ln>
                  <a:noFill/>
                </a:ln>
                <a:solidFill>
                  <a:srgbClr val="333E48"/>
                </a:solidFill>
                <a:effectLst/>
                <a:uLnTx/>
                <a:uFillTx/>
                <a:latin typeface="+mn-lt"/>
                <a:ea typeface="ＭＳ Ｐゴシック"/>
                <a:cs typeface="+mn-cs"/>
              </a:rPr>
              <a:t> Security</a:t>
            </a:r>
            <a:endParaRPr lang="en-US" sz="1600" b="0" i="0" u="none" strike="noStrike" kern="1200" cap="none" spc="0" normalizeH="0" baseline="0" noProof="0">
              <a:ln>
                <a:noFill/>
              </a:ln>
              <a:solidFill>
                <a:srgbClr val="333E48"/>
              </a:solidFill>
              <a:effectLst/>
              <a:uLnTx/>
              <a:uFillTx/>
              <a:latin typeface="+mn-lt"/>
              <a:ea typeface="ＭＳ Ｐゴシック"/>
              <a:cs typeface="Calibri"/>
            </a:endParaRPr>
          </a:p>
        </p:txBody>
      </p:sp>
      <p:sp>
        <p:nvSpPr>
          <p:cNvPr id="43" name="Rectangle 42">
            <a:extLst>
              <a:ext uri="{FF2B5EF4-FFF2-40B4-BE49-F238E27FC236}">
                <a16:creationId xmlns:a16="http://schemas.microsoft.com/office/drawing/2014/main" id="{C35DC07A-006F-4A06-9ED6-E627D3375AF2}"/>
              </a:ext>
            </a:extLst>
          </p:cNvPr>
          <p:cNvSpPr/>
          <p:nvPr/>
        </p:nvSpPr>
        <p:spPr>
          <a:xfrm>
            <a:off x="9697292" y="3331378"/>
            <a:ext cx="2069727"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Storage</a:t>
            </a:r>
          </a:p>
        </p:txBody>
      </p:sp>
      <p:sp>
        <p:nvSpPr>
          <p:cNvPr id="44" name="Rectangle 43">
            <a:extLst>
              <a:ext uri="{FF2B5EF4-FFF2-40B4-BE49-F238E27FC236}">
                <a16:creationId xmlns:a16="http://schemas.microsoft.com/office/drawing/2014/main" id="{B1E222C2-3A5F-4446-9B93-A300AEFBF790}"/>
              </a:ext>
            </a:extLst>
          </p:cNvPr>
          <p:cNvSpPr/>
          <p:nvPr/>
        </p:nvSpPr>
        <p:spPr>
          <a:xfrm>
            <a:off x="9697130" y="2842472"/>
            <a:ext cx="2069729"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Crypto</a:t>
            </a:r>
          </a:p>
        </p:txBody>
      </p:sp>
      <p:sp>
        <p:nvSpPr>
          <p:cNvPr id="45" name="Rectangle 44">
            <a:extLst>
              <a:ext uri="{FF2B5EF4-FFF2-40B4-BE49-F238E27FC236}">
                <a16:creationId xmlns:a16="http://schemas.microsoft.com/office/drawing/2014/main" id="{7A0F3903-7CAB-4B03-8AD4-751A3FF804B7}"/>
              </a:ext>
            </a:extLst>
          </p:cNvPr>
          <p:cNvSpPr/>
          <p:nvPr/>
        </p:nvSpPr>
        <p:spPr>
          <a:xfrm>
            <a:off x="9687827" y="3811732"/>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Attestation</a:t>
            </a:r>
          </a:p>
        </p:txBody>
      </p:sp>
      <p:cxnSp>
        <p:nvCxnSpPr>
          <p:cNvPr id="46" name="Straight Connector 45">
            <a:extLst>
              <a:ext uri="{FF2B5EF4-FFF2-40B4-BE49-F238E27FC236}">
                <a16:creationId xmlns:a16="http://schemas.microsoft.com/office/drawing/2014/main" id="{0DC64ACC-FD66-47E2-BEED-E0C56248FD8E}"/>
              </a:ext>
            </a:extLst>
          </p:cNvPr>
          <p:cNvCxnSpPr>
            <a:cxnSpLocks/>
          </p:cNvCxnSpPr>
          <p:nvPr/>
        </p:nvCxnSpPr>
        <p:spPr>
          <a:xfrm>
            <a:off x="9397312" y="1485900"/>
            <a:ext cx="0" cy="3619500"/>
          </a:xfrm>
          <a:prstGeom prst="line">
            <a:avLst/>
          </a:prstGeom>
          <a:ln w="31750">
            <a:solidFill>
              <a:schemeClr val="tx2"/>
            </a:solidFill>
            <a:prstDash val="dash"/>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1927755F-4B8E-4B6D-842E-9AAA27EF9B2E}"/>
              </a:ext>
            </a:extLst>
          </p:cNvPr>
          <p:cNvSpPr/>
          <p:nvPr/>
        </p:nvSpPr>
        <p:spPr>
          <a:xfrm>
            <a:off x="9684779" y="4302460"/>
            <a:ext cx="2069726" cy="407754"/>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3852" rtl="0" eaLnBrk="0" fontAlgn="base" latinLnBrk="0" hangingPunct="0">
              <a:lnSpc>
                <a:spcPct val="100000"/>
              </a:lnSpc>
              <a:spcBef>
                <a:spcPct val="0"/>
              </a:spcBef>
              <a:spcAft>
                <a:spcPct val="0"/>
              </a:spcAft>
              <a:buClrTx/>
              <a:buSzTx/>
              <a:buFontTx/>
              <a:buNone/>
              <a:tabLst/>
              <a:defRPr/>
            </a:pPr>
            <a:r>
              <a:rPr kumimoji="0" lang="en-US" sz="1600" b="0" i="0" u="none" strike="noStrike" kern="1200" cap="none" spc="0" normalizeH="0" baseline="0" noProof="0">
                <a:ln>
                  <a:noFill/>
                </a:ln>
                <a:solidFill>
                  <a:prstClr val="white"/>
                </a:solidFill>
                <a:effectLst/>
                <a:uLnTx/>
                <a:uFillTx/>
                <a:ea typeface="+mn-ea"/>
                <a:cs typeface="+mn-cs"/>
              </a:rPr>
              <a:t>Secure Boot</a:t>
            </a:r>
          </a:p>
        </p:txBody>
      </p:sp>
      <p:sp>
        <p:nvSpPr>
          <p:cNvPr id="38" name="Right Brace 37">
            <a:extLst>
              <a:ext uri="{FF2B5EF4-FFF2-40B4-BE49-F238E27FC236}">
                <a16:creationId xmlns:a16="http://schemas.microsoft.com/office/drawing/2014/main" id="{CCD7AC10-3263-4A71-9152-DCE894863E92}"/>
              </a:ext>
            </a:extLst>
          </p:cNvPr>
          <p:cNvSpPr/>
          <p:nvPr/>
        </p:nvSpPr>
        <p:spPr>
          <a:xfrm rot="16200000">
            <a:off x="10563499" y="765012"/>
            <a:ext cx="341088" cy="2421484"/>
          </a:xfrm>
          <a:prstGeom prst="rightBrace">
            <a:avLst>
              <a:gd name="adj1" fmla="val 79894"/>
              <a:gd name="adj2" fmla="val 50784"/>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2000"/>
          </a:p>
        </p:txBody>
      </p:sp>
      <p:sp>
        <p:nvSpPr>
          <p:cNvPr id="48" name="TextBox 47">
            <a:extLst>
              <a:ext uri="{FF2B5EF4-FFF2-40B4-BE49-F238E27FC236}">
                <a16:creationId xmlns:a16="http://schemas.microsoft.com/office/drawing/2014/main" id="{0D1D4D40-5171-4513-8434-8B578C3DADB7}"/>
              </a:ext>
            </a:extLst>
          </p:cNvPr>
          <p:cNvSpPr txBox="1"/>
          <p:nvPr/>
        </p:nvSpPr>
        <p:spPr>
          <a:xfrm>
            <a:off x="9549245" y="1462769"/>
            <a:ext cx="2235200" cy="249299"/>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GB" err="1">
                <a:solidFill>
                  <a:schemeClr val="tx2"/>
                </a:solidFill>
                <a:latin typeface="+mn-lt"/>
                <a:ea typeface="+mn-ea"/>
              </a:rPr>
              <a:t>TrustZone</a:t>
            </a:r>
            <a:r>
              <a:rPr lang="en-GB">
                <a:solidFill>
                  <a:schemeClr val="tx2"/>
                </a:solidFill>
                <a:latin typeface="+mn-lt"/>
                <a:ea typeface="+mn-ea"/>
              </a:rPr>
              <a:t> Security</a:t>
            </a:r>
            <a:endParaRPr lang="en-US">
              <a:solidFill>
                <a:schemeClr val="tx2"/>
              </a:solidFill>
              <a:latin typeface="+mn-lt"/>
              <a:ea typeface="+mn-ea"/>
            </a:endParaRPr>
          </a:p>
        </p:txBody>
      </p:sp>
      <p:sp>
        <p:nvSpPr>
          <p:cNvPr id="53" name="Rectangle 52">
            <a:extLst>
              <a:ext uri="{FF2B5EF4-FFF2-40B4-BE49-F238E27FC236}">
                <a16:creationId xmlns:a16="http://schemas.microsoft.com/office/drawing/2014/main" id="{E4776C67-AD7C-4F51-942A-8BD54C4E6887}"/>
              </a:ext>
            </a:extLst>
          </p:cNvPr>
          <p:cNvSpPr/>
          <p:nvPr/>
        </p:nvSpPr>
        <p:spPr>
          <a:xfrm>
            <a:off x="7516073" y="3583382"/>
            <a:ext cx="1650489" cy="445876"/>
          </a:xfrm>
          <a:prstGeom prst="rect">
            <a:avLst/>
          </a:prstGeom>
          <a:solidFill>
            <a:schemeClr val="accent5">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FreeRTOS</a:t>
            </a:r>
            <a:r>
              <a:rPr kumimoji="0" lang="en-US" sz="16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 RTX, </a:t>
            </a:r>
            <a:r>
              <a:rPr kumimoji="0" lang="en-US" sz="11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rPr>
              <a:t>…</a:t>
            </a:r>
          </a:p>
        </p:txBody>
      </p:sp>
      <p:sp>
        <p:nvSpPr>
          <p:cNvPr id="59" name="Rectangle 58">
            <a:extLst>
              <a:ext uri="{FF2B5EF4-FFF2-40B4-BE49-F238E27FC236}">
                <a16:creationId xmlns:a16="http://schemas.microsoft.com/office/drawing/2014/main" id="{15D0AF1A-D23A-4240-B5E3-2FEA3A4CFA96}"/>
              </a:ext>
            </a:extLst>
          </p:cNvPr>
          <p:cNvSpPr/>
          <p:nvPr/>
        </p:nvSpPr>
        <p:spPr>
          <a:xfrm>
            <a:off x="1234083"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SPI</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I2C</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USART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WiFi</a:t>
            </a:r>
            <a:br>
              <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0" name="Down Arrow 23">
            <a:extLst>
              <a:ext uri="{FF2B5EF4-FFF2-40B4-BE49-F238E27FC236}">
                <a16:creationId xmlns:a16="http://schemas.microsoft.com/office/drawing/2014/main" id="{3713E8F0-69F7-4A10-AB71-F7212563F60F}"/>
              </a:ext>
            </a:extLst>
          </p:cNvPr>
          <p:cNvSpPr/>
          <p:nvPr/>
        </p:nvSpPr>
        <p:spPr>
          <a:xfrm>
            <a:off x="1460005" y="1631731"/>
            <a:ext cx="1160951" cy="381945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1" name="Rectangle 60">
            <a:extLst>
              <a:ext uri="{FF2B5EF4-FFF2-40B4-BE49-F238E27FC236}">
                <a16:creationId xmlns:a16="http://schemas.microsoft.com/office/drawing/2014/main" id="{A474B3E5-2D4B-40B4-B5D7-0977465B1959}"/>
              </a:ext>
            </a:extLst>
          </p:cNvPr>
          <p:cNvSpPr/>
          <p:nvPr/>
        </p:nvSpPr>
        <p:spPr>
          <a:xfrm>
            <a:off x="1246628" y="3008151"/>
            <a:ext cx="1645920" cy="445876"/>
          </a:xfrm>
          <a:prstGeom prst="rect">
            <a:avLst/>
          </a:prstGeom>
          <a:solidFill>
            <a:srgbClr val="4E5584"/>
          </a:solidFill>
          <a:ln w="9525" cap="flat" cmpd="sng" algn="ctr">
            <a:noFill/>
            <a:prstDash val="solid"/>
          </a:ln>
          <a:effectLst/>
        </p:spPr>
        <p:txBody>
          <a:bodyPr lIns="36003" tIns="45723" rIns="36003"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a:t>
            </a:r>
          </a:p>
          <a:p>
            <a:pPr marL="0" marR="0" lvl="0" indent="0" algn="ctr" defTabSz="457210" rtl="0" eaLnBrk="1" fontAlgn="auto" latinLnBrk="0" hangingPunct="1">
              <a:lnSpc>
                <a:spcPct val="100000"/>
              </a:lnSpc>
              <a:spcBef>
                <a:spcPts val="0"/>
              </a:spcBef>
              <a:spcAft>
                <a:spcPts val="0"/>
              </a:spcAft>
              <a:buClrTx/>
              <a:buSzTx/>
              <a:buFontTx/>
              <a:buNone/>
              <a:tabLst/>
              <a:defRPr/>
            </a:pPr>
            <a:r>
              <a:rPr lang="en-US" sz="1300" kern="0">
                <a:solidFill>
                  <a:srgbClr val="FFFFFF"/>
                </a:solidFill>
                <a:latin typeface="+mn-lt"/>
              </a:rPr>
              <a:t>SPI, UART, (Ethernet)</a:t>
            </a:r>
            <a:endParaRPr kumimoji="0" lang="en-US" sz="13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62" name="Rectangle 61">
            <a:extLst>
              <a:ext uri="{FF2B5EF4-FFF2-40B4-BE49-F238E27FC236}">
                <a16:creationId xmlns:a16="http://schemas.microsoft.com/office/drawing/2014/main" id="{DAA024B8-9479-4487-8E6B-CDC493B8AE2B}"/>
              </a:ext>
            </a:extLst>
          </p:cNvPr>
          <p:cNvSpPr/>
          <p:nvPr/>
        </p:nvSpPr>
        <p:spPr>
          <a:xfrm>
            <a:off x="1238020" y="1351370"/>
            <a:ext cx="1663262" cy="608484"/>
          </a:xfrm>
          <a:prstGeom prst="rect">
            <a:avLst/>
          </a:prstGeom>
          <a:solidFill>
            <a:srgbClr val="00958B"/>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Cloud Connector</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Security</a:t>
            </a:r>
          </a:p>
        </p:txBody>
      </p:sp>
      <p:sp>
        <p:nvSpPr>
          <p:cNvPr id="63" name="Rectangle 62">
            <a:extLst>
              <a:ext uri="{FF2B5EF4-FFF2-40B4-BE49-F238E27FC236}">
                <a16:creationId xmlns:a16="http://schemas.microsoft.com/office/drawing/2014/main" id="{8C0AA59E-D4DA-4341-ADC1-325DECB83E09}"/>
              </a:ext>
            </a:extLst>
          </p:cNvPr>
          <p:cNvSpPr/>
          <p:nvPr/>
        </p:nvSpPr>
        <p:spPr>
          <a:xfrm>
            <a:off x="1229764" y="2165605"/>
            <a:ext cx="1645920" cy="624227"/>
          </a:xfrm>
          <a:prstGeom prst="rect">
            <a:avLst/>
          </a:prstGeom>
          <a:solidFill>
            <a:schemeClr val="accent3">
              <a:lumMod val="75000"/>
            </a:schemeClr>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IoT Socket</a:t>
            </a:r>
            <a:br>
              <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1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 Communication Stack</a:t>
            </a:r>
            <a:endParaRPr kumimoji="0" lang="en-US" sz="14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2" name="Rectangle 31">
            <a:extLst>
              <a:ext uri="{FF2B5EF4-FFF2-40B4-BE49-F238E27FC236}">
                <a16:creationId xmlns:a16="http://schemas.microsoft.com/office/drawing/2014/main" id="{DAE774E6-04AA-4E5C-94DB-2B2CE295B15E}"/>
              </a:ext>
            </a:extLst>
          </p:cNvPr>
          <p:cNvSpPr/>
          <p:nvPr/>
        </p:nvSpPr>
        <p:spPr>
          <a:xfrm>
            <a:off x="1239716" y="4341093"/>
            <a:ext cx="4311638"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Peripherals covered by real</a:t>
            </a:r>
            <a:b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CMSIS-Driver or VIO</a:t>
            </a:r>
            <a:r>
              <a:rPr lang="en-US" sz="1600" kern="0">
                <a:solidFill>
                  <a:srgbClr val="FFFFFF"/>
                </a:solidFill>
                <a:latin typeface="+mn-lt"/>
              </a:rPr>
              <a:t> </a:t>
            </a: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(Virtual I/O)</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nvGrpSpPr>
          <p:cNvPr id="6" name="Group 5">
            <a:extLst>
              <a:ext uri="{FF2B5EF4-FFF2-40B4-BE49-F238E27FC236}">
                <a16:creationId xmlns:a16="http://schemas.microsoft.com/office/drawing/2014/main" id="{2FC5C185-53B2-4398-B8AB-B5784808EF2D}"/>
              </a:ext>
            </a:extLst>
          </p:cNvPr>
          <p:cNvGrpSpPr/>
          <p:nvPr/>
        </p:nvGrpSpPr>
        <p:grpSpPr>
          <a:xfrm>
            <a:off x="5722540" y="1366345"/>
            <a:ext cx="3513084" cy="5252164"/>
            <a:chOff x="4858406" y="1366345"/>
            <a:chExt cx="3513084" cy="5252164"/>
          </a:xfrm>
        </p:grpSpPr>
        <p:sp>
          <p:nvSpPr>
            <p:cNvPr id="26" name="Rectangle 25">
              <a:extLst>
                <a:ext uri="{FF2B5EF4-FFF2-40B4-BE49-F238E27FC236}">
                  <a16:creationId xmlns:a16="http://schemas.microsoft.com/office/drawing/2014/main" id="{66B4BDEB-A29A-43AB-BCB8-160B10478CB6}"/>
                </a:ext>
              </a:extLst>
            </p:cNvPr>
            <p:cNvSpPr/>
            <p:nvPr/>
          </p:nvSpPr>
          <p:spPr>
            <a:xfrm>
              <a:off x="4885928" y="5451181"/>
              <a:ext cx="1645920" cy="1167328"/>
            </a:xfrm>
            <a:prstGeom prst="rect">
              <a:avLst/>
            </a:prstGeom>
            <a:solidFill>
              <a:srgbClr val="58595B"/>
            </a:solidFill>
            <a:ln w="9525" cap="flat" cmpd="sng" algn="ctr">
              <a:noFill/>
              <a:prstDash val="solid"/>
            </a:ln>
            <a:effectLst/>
          </p:spPr>
          <p:txBody>
            <a:bodyPr lIns="91444" tIns="45723" rIns="91444" bIns="45723" rtlCol="0" anchor="t"/>
            <a:lstStyle/>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Timers</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Analog</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de-DE"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a:t>
              </a:r>
            </a:p>
            <a:p>
              <a:pPr marL="114304" marR="0" lvl="0" indent="-114304" algn="l" defTabSz="45721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2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184209" y="1931276"/>
              <a:ext cx="1160951" cy="351990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921043" y="1931275"/>
              <a:ext cx="1160951" cy="107993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endParaRPr kumimoji="0" lang="en-GB" sz="1467"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50" name="Rectangle 49">
              <a:extLst>
                <a:ext uri="{FF2B5EF4-FFF2-40B4-BE49-F238E27FC236}">
                  <a16:creationId xmlns:a16="http://schemas.microsoft.com/office/drawing/2014/main" id="{C8739E8A-1DB7-4AF4-B4F0-74A10E553C26}"/>
                </a:ext>
              </a:extLst>
            </p:cNvPr>
            <p:cNvSpPr/>
            <p:nvPr/>
          </p:nvSpPr>
          <p:spPr>
            <a:xfrm>
              <a:off x="4858406" y="1366345"/>
              <a:ext cx="3513084" cy="572814"/>
            </a:xfrm>
            <a:prstGeom prst="rect">
              <a:avLst/>
            </a:prstGeom>
            <a:solidFill>
              <a:schemeClr val="accent2">
                <a:lumMod val="10000"/>
                <a:lumOff val="90000"/>
                <a:alpha val="80000"/>
              </a:schemeClr>
            </a:solidFill>
            <a:ln w="28575" cap="flat" cmpd="sng" algn="ctr">
              <a:solidFill>
                <a:schemeClr val="tx1"/>
              </a:solidFill>
              <a:prstDash val="dash"/>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rPr>
                <a:t>User Code</a:t>
              </a:r>
              <a:endParaRPr kumimoji="0" lang="en-GB" sz="1600" b="0" i="0" u="none" strike="noStrike" kern="0" cap="none" spc="0" normalizeH="0" baseline="0" noProof="0">
                <a:ln>
                  <a:noFill/>
                </a:ln>
                <a:solidFill>
                  <a:schemeClr val="accent2"/>
                </a:solidFill>
                <a:effectLst/>
                <a:uLnTx/>
                <a:uFillTx/>
                <a:latin typeface="+mn-lt"/>
                <a:ea typeface="ＭＳ Ｐゴシック" panose="020B0600070205080204" pitchFamily="34" charset="-128"/>
                <a:cs typeface="+mn-cs"/>
              </a:endParaRPr>
            </a:p>
          </p:txBody>
        </p:sp>
        <p:sp>
          <p:nvSpPr>
            <p:cNvPr id="34" name="Rectangle 33">
              <a:extLst>
                <a:ext uri="{FF2B5EF4-FFF2-40B4-BE49-F238E27FC236}">
                  <a16:creationId xmlns:a16="http://schemas.microsoft.com/office/drawing/2014/main" id="{2786D91C-8AE2-4BDE-9464-FC713C07BEF5}"/>
                </a:ext>
              </a:extLst>
            </p:cNvPr>
            <p:cNvSpPr/>
            <p:nvPr/>
          </p:nvSpPr>
          <p:spPr>
            <a:xfrm>
              <a:off x="4895759" y="4341093"/>
              <a:ext cx="1645920" cy="624227"/>
            </a:xfrm>
            <a:prstGeom prst="rect">
              <a:avLst/>
            </a:prstGeom>
            <a:solidFill>
              <a:srgbClr val="808082"/>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Specialized Peripherals</a:t>
              </a:r>
              <a:endParaRPr kumimoji="0" lang="en-GB"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grpSp>
      <p:sp>
        <p:nvSpPr>
          <p:cNvPr id="37" name="Rectangle 36">
            <a:extLst>
              <a:ext uri="{FF2B5EF4-FFF2-40B4-BE49-F238E27FC236}">
                <a16:creationId xmlns:a16="http://schemas.microsoft.com/office/drawing/2014/main" id="{4E0ECBB6-0410-4BC5-8E16-7015795DF03F}"/>
              </a:ext>
            </a:extLst>
          </p:cNvPr>
          <p:cNvSpPr/>
          <p:nvPr/>
        </p:nvSpPr>
        <p:spPr>
          <a:xfrm>
            <a:off x="1239715" y="3592823"/>
            <a:ext cx="4311639" cy="445876"/>
          </a:xfrm>
          <a:prstGeom prst="rect">
            <a:avLst/>
          </a:prstGeom>
          <a:solidFill>
            <a:srgbClr val="F68A33"/>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rPr>
              <a:t>Device SDK </a:t>
            </a:r>
            <a:r>
              <a:rPr lang="en-US" sz="1600" kern="0">
                <a:solidFill>
                  <a:srgbClr val="FFFFFF"/>
                </a:solidFill>
                <a:latin typeface="+mn-lt"/>
              </a:rPr>
              <a:t>with c</a:t>
            </a:r>
            <a:r>
              <a:rPr kumimoji="0" lang="en-US" sz="1600" b="0" i="0" u="none" strike="noStrike" kern="0" cap="none" spc="0" normalizeH="0" baseline="0" noProof="0" err="1">
                <a:ln>
                  <a:noFill/>
                </a:ln>
                <a:solidFill>
                  <a:srgbClr val="FFFFFF"/>
                </a:solidFill>
                <a:effectLst/>
                <a:uLnTx/>
                <a:uFillTx/>
                <a:latin typeface="+mn-lt"/>
                <a:ea typeface="ＭＳ Ｐゴシック" panose="020B0600070205080204" pitchFamily="34" charset="-128"/>
                <a:cs typeface="+mn-cs"/>
              </a:rPr>
              <a:t>onfiguration</a:t>
            </a:r>
            <a:endParaRPr kumimoji="0" lang="en-US" sz="1600" b="0" i="0" u="none" strike="noStrike" kern="0" cap="none" spc="0" normalizeH="0" baseline="0" noProof="0">
              <a:ln>
                <a:noFill/>
              </a:ln>
              <a:solidFill>
                <a:srgbClr val="FFFFFF"/>
              </a:solidFill>
              <a:effectLst/>
              <a:uLnTx/>
              <a:uFillTx/>
              <a:latin typeface="+mn-lt"/>
              <a:ea typeface="ＭＳ Ｐゴシック" panose="020B0600070205080204" pitchFamily="34" charset="-128"/>
              <a:cs typeface="+mn-cs"/>
            </a:endParaRPr>
          </a:p>
        </p:txBody>
      </p:sp>
      <p:sp>
        <p:nvSpPr>
          <p:cNvPr id="49" name="Rectangle 48">
            <a:extLst>
              <a:ext uri="{FF2B5EF4-FFF2-40B4-BE49-F238E27FC236}">
                <a16:creationId xmlns:a16="http://schemas.microsoft.com/office/drawing/2014/main" id="{A013C7E0-2F0B-4D88-A2A8-4BDF55C17047}"/>
              </a:ext>
            </a:extLst>
          </p:cNvPr>
          <p:cNvSpPr/>
          <p:nvPr/>
        </p:nvSpPr>
        <p:spPr>
          <a:xfrm>
            <a:off x="3117945" y="2091913"/>
            <a:ext cx="1284857" cy="743952"/>
          </a:xfrm>
          <a:prstGeom prst="rect">
            <a:avLst/>
          </a:prstGeom>
          <a:solidFill>
            <a:schemeClr val="accent3">
              <a:lumMod val="60000"/>
              <a:lumOff val="40000"/>
              <a:alpha val="20000"/>
            </a:schemeClr>
          </a:solidFill>
          <a:ln w="9525" cap="flat" cmpd="sng" algn="ctr">
            <a:noFill/>
            <a:prstDash val="solid"/>
          </a:ln>
          <a:effectLst/>
        </p:spPr>
        <p:txBody>
          <a:bodyPr vert="vert270" lIns="36003" tIns="45723" rIns="91444" bIns="45723" rtlCol="0" anchor="t"/>
          <a:lstStyle/>
          <a:p>
            <a:pPr marL="0" marR="0" lvl="0" indent="0" algn="ctr" defTabSz="457210" rtl="0" eaLnBrk="1" fontAlgn="auto" latinLnBrk="0" hangingPunct="1">
              <a:lnSpc>
                <a:spcPts val="1700"/>
              </a:lnSpc>
              <a:spcBef>
                <a:spcPts val="0"/>
              </a:spcBef>
              <a:spcAft>
                <a:spcPts val="0"/>
              </a:spcAft>
              <a:buClrTx/>
              <a:buSzTx/>
              <a:buFontTx/>
              <a:buNone/>
              <a:tabLst/>
              <a:defRPr/>
            </a:pPr>
            <a:r>
              <a:rPr lang="en-US" sz="1600" kern="0" dirty="0">
                <a:solidFill>
                  <a:srgbClr val="000000"/>
                </a:solidFill>
                <a:latin typeface="+mn-lt"/>
              </a:rPr>
              <a:t>Module</a:t>
            </a:r>
            <a:b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br>
            <a:r>
              <a:rPr kumimoji="0" lang="en-US"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rPr>
              <a:t>Layer</a:t>
            </a:r>
            <a:endParaRPr kumimoji="0" lang="en-GB" sz="1600" b="0" i="0" u="none" strike="noStrike" kern="0" cap="none" spc="0" normalizeH="0" baseline="0" noProof="0" dirty="0">
              <a:ln>
                <a:noFill/>
              </a:ln>
              <a:solidFill>
                <a:srgbClr val="000000"/>
              </a:solidFill>
              <a:effectLst/>
              <a:uLnTx/>
              <a:uFillTx/>
              <a:latin typeface="+mn-lt"/>
              <a:ea typeface="ＭＳ Ｐゴシック" panose="020B0600070205080204" pitchFamily="34" charset="-128"/>
              <a:cs typeface="+mn-cs"/>
            </a:endParaRPr>
          </a:p>
        </p:txBody>
      </p:sp>
      <p:sp>
        <p:nvSpPr>
          <p:cNvPr id="52" name="Rectangle 51">
            <a:extLst>
              <a:ext uri="{FF2B5EF4-FFF2-40B4-BE49-F238E27FC236}">
                <a16:creationId xmlns:a16="http://schemas.microsoft.com/office/drawing/2014/main" id="{54FBCC9A-F729-4E91-B396-3090E299CD43}"/>
              </a:ext>
            </a:extLst>
          </p:cNvPr>
          <p:cNvSpPr/>
          <p:nvPr/>
        </p:nvSpPr>
        <p:spPr>
          <a:xfrm>
            <a:off x="3649234" y="2148202"/>
            <a:ext cx="588998" cy="624227"/>
          </a:xfrm>
          <a:prstGeom prst="rect">
            <a:avLst/>
          </a:prstGeom>
          <a:solidFill>
            <a:srgbClr val="7030A0"/>
          </a:solidFill>
          <a:ln w="9525" cap="flat" cmpd="sng" algn="ctr">
            <a:noFill/>
            <a:prstDash val="solid"/>
          </a:ln>
          <a:effectLst/>
        </p:spPr>
        <p:txBody>
          <a:bodyPr lIns="91444" tIns="45723" rIns="91444" bIns="45723" rtlCol="0" anchor="ctr"/>
          <a:lstStyle/>
          <a:p>
            <a:pPr marL="0" marR="0" lvl="0" indent="0" algn="ctr" defTabSz="457210" rtl="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err="1">
                <a:ln>
                  <a:noFill/>
                </a:ln>
                <a:solidFill>
                  <a:srgbClr val="FFFFFF"/>
                </a:solidFill>
                <a:effectLst/>
                <a:uLnTx/>
                <a:uFillTx/>
                <a:latin typeface="+mn-lt"/>
                <a:ea typeface="ＭＳ Ｐゴシック" panose="020B0600070205080204" pitchFamily="34" charset="-128"/>
                <a:cs typeface="+mn-cs"/>
              </a:rPr>
              <a:t>WiFi</a:t>
            </a:r>
            <a:endParaRPr kumimoji="0" lang="en-US" sz="1400" b="0" i="0" u="none" strike="noStrike" kern="0" cap="none" spc="0" normalizeH="0" baseline="0" noProof="0" dirty="0">
              <a:ln>
                <a:noFill/>
              </a:ln>
              <a:solidFill>
                <a:srgbClr val="FFFFFF"/>
              </a:solidFill>
              <a:effectLst/>
              <a:uLnTx/>
              <a:uFillTx/>
              <a:latin typeface="+mn-lt"/>
              <a:ea typeface="ＭＳ Ｐゴシック" panose="020B0600070205080204" pitchFamily="34" charset="-128"/>
              <a:cs typeface="+mn-cs"/>
            </a:endParaRPr>
          </a:p>
        </p:txBody>
      </p:sp>
    </p:spTree>
    <p:extLst>
      <p:ext uri="{BB962C8B-B14F-4D97-AF65-F5344CB8AC3E}">
        <p14:creationId xmlns:p14="http://schemas.microsoft.com/office/powerpoint/2010/main" val="1259605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CA863CB-7832-E89C-0865-3A21BB3332A0}"/>
              </a:ext>
            </a:extLst>
          </p:cNvPr>
          <p:cNvSpPr>
            <a:spLocks noGrp="1"/>
          </p:cNvSpPr>
          <p:nvPr>
            <p:ph type="title"/>
          </p:nvPr>
        </p:nvSpPr>
        <p:spPr/>
        <p:txBody>
          <a:bodyPr/>
          <a:lstStyle/>
          <a:p>
            <a:r>
              <a:rPr lang="en-US"/>
              <a:t>Scenarios to consider</a:t>
            </a:r>
          </a:p>
        </p:txBody>
      </p:sp>
      <p:sp>
        <p:nvSpPr>
          <p:cNvPr id="11" name="Rectangle 10">
            <a:extLst>
              <a:ext uri="{FF2B5EF4-FFF2-40B4-BE49-F238E27FC236}">
                <a16:creationId xmlns:a16="http://schemas.microsoft.com/office/drawing/2014/main" id="{2BC58C0F-F38A-2EB2-2611-EF0B80962B97}"/>
              </a:ext>
            </a:extLst>
          </p:cNvPr>
          <p:cNvSpPr/>
          <p:nvPr/>
        </p:nvSpPr>
        <p:spPr>
          <a:xfrm>
            <a:off x="1761067"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12" name="Rectangle 11">
            <a:extLst>
              <a:ext uri="{FF2B5EF4-FFF2-40B4-BE49-F238E27FC236}">
                <a16:creationId xmlns:a16="http://schemas.microsoft.com/office/drawing/2014/main" id="{7DF78642-AE75-765A-CF34-4DF99872E766}"/>
              </a:ext>
            </a:extLst>
          </p:cNvPr>
          <p:cNvSpPr/>
          <p:nvPr/>
        </p:nvSpPr>
        <p:spPr>
          <a:xfrm>
            <a:off x="750711"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p>
        </p:txBody>
      </p:sp>
      <p:sp>
        <p:nvSpPr>
          <p:cNvPr id="13" name="Rectangle 12">
            <a:extLst>
              <a:ext uri="{FF2B5EF4-FFF2-40B4-BE49-F238E27FC236}">
                <a16:creationId xmlns:a16="http://schemas.microsoft.com/office/drawing/2014/main" id="{8EC70404-4537-EB17-004E-D66D9F282F62}"/>
              </a:ext>
            </a:extLst>
          </p:cNvPr>
          <p:cNvSpPr/>
          <p:nvPr/>
        </p:nvSpPr>
        <p:spPr>
          <a:xfrm>
            <a:off x="2844800"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#2</a:t>
            </a:r>
          </a:p>
        </p:txBody>
      </p:sp>
      <p:sp>
        <p:nvSpPr>
          <p:cNvPr id="15" name="Rectangle 14">
            <a:extLst>
              <a:ext uri="{FF2B5EF4-FFF2-40B4-BE49-F238E27FC236}">
                <a16:creationId xmlns:a16="http://schemas.microsoft.com/office/drawing/2014/main" id="{26FC6503-7A48-4F40-7DCA-2D6AB68F3C70}"/>
              </a:ext>
            </a:extLst>
          </p:cNvPr>
          <p:cNvSpPr/>
          <p:nvPr/>
        </p:nvSpPr>
        <p:spPr>
          <a:xfrm>
            <a:off x="1868311" y="395287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for common board </a:t>
            </a:r>
            <a:br>
              <a:rPr lang="en-US"/>
            </a:br>
            <a:r>
              <a:rPr lang="en-US"/>
              <a:t>settings</a:t>
            </a:r>
          </a:p>
        </p:txBody>
      </p:sp>
      <p:cxnSp>
        <p:nvCxnSpPr>
          <p:cNvPr id="17" name="Straight Arrow Connector 16">
            <a:extLst>
              <a:ext uri="{FF2B5EF4-FFF2-40B4-BE49-F238E27FC236}">
                <a16:creationId xmlns:a16="http://schemas.microsoft.com/office/drawing/2014/main" id="{31E26F31-A295-054C-E9E5-7B415F77544A}"/>
              </a:ext>
            </a:extLst>
          </p:cNvPr>
          <p:cNvCxnSpPr>
            <a:endCxn id="12" idx="0"/>
          </p:cNvCxnSpPr>
          <p:nvPr/>
        </p:nvCxnSpPr>
        <p:spPr>
          <a:xfrm flipH="1">
            <a:off x="1636889"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3F4496C-D9DF-E6A4-6608-D908DF77C3F8}"/>
              </a:ext>
            </a:extLst>
          </p:cNvPr>
          <p:cNvCxnSpPr>
            <a:cxnSpLocks/>
          </p:cNvCxnSpPr>
          <p:nvPr/>
        </p:nvCxnSpPr>
        <p:spPr>
          <a:xfrm>
            <a:off x="3093156"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7AB71AB-5E23-E18B-32AD-1A1F14294722}"/>
              </a:ext>
            </a:extLst>
          </p:cNvPr>
          <p:cNvCxnSpPr>
            <a:cxnSpLocks/>
          </p:cNvCxnSpPr>
          <p:nvPr/>
        </p:nvCxnSpPr>
        <p:spPr>
          <a:xfrm>
            <a:off x="1636889" y="3618088"/>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B05C521-00CD-603D-B310-D7840FB7BB13}"/>
              </a:ext>
            </a:extLst>
          </p:cNvPr>
          <p:cNvCxnSpPr>
            <a:cxnSpLocks/>
          </p:cNvCxnSpPr>
          <p:nvPr/>
        </p:nvCxnSpPr>
        <p:spPr>
          <a:xfrm flipH="1">
            <a:off x="3160889" y="3571172"/>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2F5388A8-7372-04D8-FA60-5D11D7623F36}"/>
              </a:ext>
            </a:extLst>
          </p:cNvPr>
          <p:cNvSpPr/>
          <p:nvPr/>
        </p:nvSpPr>
        <p:spPr>
          <a:xfrm>
            <a:off x="6903155" y="146014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csolution</a:t>
            </a:r>
            <a:endParaRPr lang="en-US"/>
          </a:p>
        </p:txBody>
      </p:sp>
      <p:sp>
        <p:nvSpPr>
          <p:cNvPr id="24" name="Rectangle 23">
            <a:extLst>
              <a:ext uri="{FF2B5EF4-FFF2-40B4-BE49-F238E27FC236}">
                <a16:creationId xmlns:a16="http://schemas.microsoft.com/office/drawing/2014/main" id="{EBE7277C-5745-C4A7-FB8C-8678DCF41C65}"/>
              </a:ext>
            </a:extLst>
          </p:cNvPr>
          <p:cNvSpPr/>
          <p:nvPr/>
        </p:nvSpPr>
        <p:spPr>
          <a:xfrm>
            <a:off x="5892799"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cproject</a:t>
            </a:r>
            <a:r>
              <a:rPr lang="en-US"/>
              <a:t> #1</a:t>
            </a:r>
            <a:br>
              <a:rPr lang="en-US"/>
            </a:br>
            <a:r>
              <a:rPr lang="en-US"/>
              <a:t>runs on CPU #1</a:t>
            </a:r>
          </a:p>
        </p:txBody>
      </p:sp>
      <p:sp>
        <p:nvSpPr>
          <p:cNvPr id="25" name="Rectangle 24">
            <a:extLst>
              <a:ext uri="{FF2B5EF4-FFF2-40B4-BE49-F238E27FC236}">
                <a16:creationId xmlns:a16="http://schemas.microsoft.com/office/drawing/2014/main" id="{8D3B439C-7B82-E4F9-28BB-4B38CC6D016A}"/>
              </a:ext>
            </a:extLst>
          </p:cNvPr>
          <p:cNvSpPr/>
          <p:nvPr/>
        </p:nvSpPr>
        <p:spPr>
          <a:xfrm>
            <a:off x="7986888" y="2703689"/>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cproject</a:t>
            </a:r>
            <a:r>
              <a:rPr lang="en-US" dirty="0"/>
              <a:t> #2</a:t>
            </a:r>
            <a:br>
              <a:rPr lang="en-US" dirty="0"/>
            </a:br>
            <a:r>
              <a:rPr lang="en-US" dirty="0"/>
              <a:t>runs on CPU #2pa</a:t>
            </a:r>
          </a:p>
        </p:txBody>
      </p:sp>
      <p:sp>
        <p:nvSpPr>
          <p:cNvPr id="26" name="Rectangle 25">
            <a:extLst>
              <a:ext uri="{FF2B5EF4-FFF2-40B4-BE49-F238E27FC236}">
                <a16:creationId xmlns:a16="http://schemas.microsoft.com/office/drawing/2014/main" id="{C24B9DDD-DFA4-FB73-CAD6-767EF0CE30B3}"/>
              </a:ext>
            </a:extLst>
          </p:cNvPr>
          <p:cNvSpPr/>
          <p:nvPr/>
        </p:nvSpPr>
        <p:spPr>
          <a:xfrm>
            <a:off x="5892799"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clayer</a:t>
            </a:r>
            <a:r>
              <a:rPr lang="en-US" dirty="0"/>
              <a:t> #1</a:t>
            </a:r>
            <a:br>
              <a:rPr lang="en-US" dirty="0"/>
            </a:br>
            <a:r>
              <a:rPr lang="en-US" dirty="0"/>
              <a:t>for board API</a:t>
            </a:r>
          </a:p>
        </p:txBody>
      </p:sp>
      <p:cxnSp>
        <p:nvCxnSpPr>
          <p:cNvPr id="27" name="Straight Arrow Connector 26">
            <a:extLst>
              <a:ext uri="{FF2B5EF4-FFF2-40B4-BE49-F238E27FC236}">
                <a16:creationId xmlns:a16="http://schemas.microsoft.com/office/drawing/2014/main" id="{C929DF7C-4F9E-9450-718B-2E273821F24B}"/>
              </a:ext>
            </a:extLst>
          </p:cNvPr>
          <p:cNvCxnSpPr>
            <a:endCxn id="24" idx="0"/>
          </p:cNvCxnSpPr>
          <p:nvPr/>
        </p:nvCxnSpPr>
        <p:spPr>
          <a:xfrm flipH="1">
            <a:off x="6778977" y="2374549"/>
            <a:ext cx="462844"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C608764-09E7-D90F-9998-F6230659F644}"/>
              </a:ext>
            </a:extLst>
          </p:cNvPr>
          <p:cNvCxnSpPr>
            <a:cxnSpLocks/>
          </p:cNvCxnSpPr>
          <p:nvPr/>
        </p:nvCxnSpPr>
        <p:spPr>
          <a:xfrm>
            <a:off x="8235244" y="2374549"/>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546EA52-2A88-C2C2-E168-593790C98773}"/>
              </a:ext>
            </a:extLst>
          </p:cNvPr>
          <p:cNvCxnSpPr>
            <a:cxnSpLocks/>
            <a:endCxn id="26" idx="0"/>
          </p:cNvCxnSpPr>
          <p:nvPr/>
        </p:nvCxnSpPr>
        <p:spPr>
          <a:xfrm>
            <a:off x="6778977"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770535F7-B1E7-42A3-678A-DFA608721B45}"/>
              </a:ext>
            </a:extLst>
          </p:cNvPr>
          <p:cNvSpPr/>
          <p:nvPr/>
        </p:nvSpPr>
        <p:spPr>
          <a:xfrm>
            <a:off x="7986888" y="3940527"/>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err="1"/>
              <a:t>clayer</a:t>
            </a:r>
            <a:r>
              <a:rPr lang="en-US"/>
              <a:t> #2</a:t>
            </a:r>
            <a:br>
              <a:rPr lang="en-US"/>
            </a:br>
            <a:r>
              <a:rPr lang="en-US"/>
              <a:t>for board API</a:t>
            </a:r>
          </a:p>
        </p:txBody>
      </p:sp>
      <p:cxnSp>
        <p:nvCxnSpPr>
          <p:cNvPr id="33" name="Straight Arrow Connector 32">
            <a:extLst>
              <a:ext uri="{FF2B5EF4-FFF2-40B4-BE49-F238E27FC236}">
                <a16:creationId xmlns:a16="http://schemas.microsoft.com/office/drawing/2014/main" id="{B4BB0689-89A4-8073-737C-9C6E8BE45ABE}"/>
              </a:ext>
            </a:extLst>
          </p:cNvPr>
          <p:cNvCxnSpPr>
            <a:cxnSpLocks/>
            <a:endCxn id="32" idx="0"/>
          </p:cNvCxnSpPr>
          <p:nvPr/>
        </p:nvCxnSpPr>
        <p:spPr>
          <a:xfrm>
            <a:off x="8873066" y="3532363"/>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FAC6027-4362-A08A-1B8C-EA60F6C8633E}"/>
              </a:ext>
            </a:extLst>
          </p:cNvPr>
          <p:cNvSpPr/>
          <p:nvPr/>
        </p:nvSpPr>
        <p:spPr>
          <a:xfrm>
            <a:off x="7016044" y="5174538"/>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common RTE settings (includes generator files)</a:t>
            </a:r>
          </a:p>
        </p:txBody>
      </p:sp>
      <p:cxnSp>
        <p:nvCxnSpPr>
          <p:cNvPr id="35" name="Straight Arrow Connector 34">
            <a:extLst>
              <a:ext uri="{FF2B5EF4-FFF2-40B4-BE49-F238E27FC236}">
                <a16:creationId xmlns:a16="http://schemas.microsoft.com/office/drawing/2014/main" id="{6533B992-4EB1-90C9-FCB1-BF6F3FECFDB5}"/>
              </a:ext>
            </a:extLst>
          </p:cNvPr>
          <p:cNvCxnSpPr>
            <a:cxnSpLocks/>
          </p:cNvCxnSpPr>
          <p:nvPr/>
        </p:nvCxnSpPr>
        <p:spPr>
          <a:xfrm>
            <a:off x="6784622" y="4828464"/>
            <a:ext cx="637822" cy="32914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26E14F70-D086-0C3C-F566-B9C2A04A580E}"/>
              </a:ext>
            </a:extLst>
          </p:cNvPr>
          <p:cNvCxnSpPr>
            <a:cxnSpLocks/>
          </p:cNvCxnSpPr>
          <p:nvPr/>
        </p:nvCxnSpPr>
        <p:spPr>
          <a:xfrm flipH="1">
            <a:off x="8308622" y="4781548"/>
            <a:ext cx="541867" cy="376056"/>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A4383F05-C184-E3B5-91A5-F0555A2D2A59}"/>
              </a:ext>
            </a:extLst>
          </p:cNvPr>
          <p:cNvSpPr txBox="1"/>
          <p:nvPr/>
        </p:nvSpPr>
        <p:spPr>
          <a:xfrm>
            <a:off x="571499" y="1044833"/>
            <a:ext cx="4848331"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Projects that share a layer </a:t>
            </a:r>
            <a:r>
              <a:rPr lang="en-US" sz="1600" dirty="0">
                <a:solidFill>
                  <a:schemeClr val="tx2"/>
                </a:solidFill>
                <a:latin typeface="+mn-lt"/>
                <a:ea typeface="+mn-ea"/>
              </a:rPr>
              <a:t>with </a:t>
            </a:r>
            <a:r>
              <a:rPr lang="en-US" sz="1600" kern="1200" dirty="0">
                <a:solidFill>
                  <a:schemeClr val="tx2"/>
                </a:solidFill>
                <a:latin typeface="+mn-lt"/>
                <a:ea typeface="+mn-ea"/>
                <a:cs typeface="+mn-cs"/>
              </a:rPr>
              <a:t>common configuration</a:t>
            </a:r>
          </a:p>
        </p:txBody>
      </p:sp>
      <p:sp>
        <p:nvSpPr>
          <p:cNvPr id="38" name="TextBox 37">
            <a:extLst>
              <a:ext uri="{FF2B5EF4-FFF2-40B4-BE49-F238E27FC236}">
                <a16:creationId xmlns:a16="http://schemas.microsoft.com/office/drawing/2014/main" id="{525975B3-F763-DD33-6F30-F6A156F1482D}"/>
              </a:ext>
            </a:extLst>
          </p:cNvPr>
          <p:cNvSpPr txBox="1"/>
          <p:nvPr/>
        </p:nvSpPr>
        <p:spPr>
          <a:xfrm>
            <a:off x="5842351" y="1060749"/>
            <a:ext cx="4175126"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dirty="0">
                <a:solidFill>
                  <a:schemeClr val="tx2"/>
                </a:solidFill>
                <a:latin typeface="+mn-lt"/>
                <a:ea typeface="+mn-ea"/>
                <a:cs typeface="+mn-cs"/>
              </a:rPr>
              <a:t>Layers that partly share a common configuration</a:t>
            </a:r>
          </a:p>
        </p:txBody>
      </p:sp>
      <p:sp>
        <p:nvSpPr>
          <p:cNvPr id="2" name="Rectangle 1">
            <a:extLst>
              <a:ext uri="{FF2B5EF4-FFF2-40B4-BE49-F238E27FC236}">
                <a16:creationId xmlns:a16="http://schemas.microsoft.com/office/drawing/2014/main" id="{F3C443B9-D60B-737B-C186-A3526082F4F4}"/>
              </a:ext>
            </a:extLst>
          </p:cNvPr>
          <p:cNvSpPr/>
          <p:nvPr/>
        </p:nvSpPr>
        <p:spPr>
          <a:xfrm>
            <a:off x="1868310" y="5196413"/>
            <a:ext cx="177235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RTE settings</a:t>
            </a:r>
            <a:br>
              <a:rPr lang="en-US" dirty="0"/>
            </a:br>
            <a:r>
              <a:rPr lang="en-US" sz="1600" dirty="0"/>
              <a:t>(includes generator files)</a:t>
            </a:r>
            <a:endParaRPr lang="en-US" dirty="0"/>
          </a:p>
        </p:txBody>
      </p:sp>
      <p:cxnSp>
        <p:nvCxnSpPr>
          <p:cNvPr id="3" name="Straight Arrow Connector 2">
            <a:extLst>
              <a:ext uri="{FF2B5EF4-FFF2-40B4-BE49-F238E27FC236}">
                <a16:creationId xmlns:a16="http://schemas.microsoft.com/office/drawing/2014/main" id="{4A5C4F78-5E2B-1021-0CB6-9A4B805325B2}"/>
              </a:ext>
            </a:extLst>
          </p:cNvPr>
          <p:cNvCxnSpPr>
            <a:cxnSpLocks/>
          </p:cNvCxnSpPr>
          <p:nvPr/>
        </p:nvCxnSpPr>
        <p:spPr>
          <a:xfrm>
            <a:off x="2741214" y="4778201"/>
            <a:ext cx="0" cy="408164"/>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307088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8A928-9849-483F-9B17-9696AA336CD6}"/>
              </a:ext>
            </a:extLst>
          </p:cNvPr>
          <p:cNvSpPr>
            <a:spLocks noGrp="1"/>
          </p:cNvSpPr>
          <p:nvPr>
            <p:ph type="title"/>
          </p:nvPr>
        </p:nvSpPr>
        <p:spPr/>
        <p:txBody>
          <a:bodyPr/>
          <a:lstStyle/>
          <a:p>
            <a:r>
              <a:rPr lang="en-US" dirty="0" err="1"/>
              <a:t>CSolution</a:t>
            </a:r>
            <a:r>
              <a:rPr lang="en-US" dirty="0"/>
              <a:t> / </a:t>
            </a:r>
            <a:r>
              <a:rPr lang="en-US" dirty="0" err="1"/>
              <a:t>CBuild</a:t>
            </a:r>
            <a:r>
              <a:rPr lang="en-US" dirty="0"/>
              <a:t>: Generator Workflow</a:t>
            </a:r>
            <a:endParaRPr lang="en-GB" dirty="0"/>
          </a:p>
        </p:txBody>
      </p:sp>
      <p:sp>
        <p:nvSpPr>
          <p:cNvPr id="3" name="Text Placeholder 2">
            <a:extLst>
              <a:ext uri="{FF2B5EF4-FFF2-40B4-BE49-F238E27FC236}">
                <a16:creationId xmlns:a16="http://schemas.microsoft.com/office/drawing/2014/main" id="{76F78A7D-CC93-4178-85CA-9C6EFB99AFDF}"/>
              </a:ext>
            </a:extLst>
          </p:cNvPr>
          <p:cNvSpPr>
            <a:spLocks noGrp="1"/>
          </p:cNvSpPr>
          <p:nvPr>
            <p:ph type="body" sz="quarter" idx="13"/>
          </p:nvPr>
        </p:nvSpPr>
        <p:spPr/>
        <p:txBody>
          <a:bodyPr/>
          <a:lstStyle/>
          <a:p>
            <a:r>
              <a:rPr lang="en-US" dirty="0"/>
              <a:t>Steps for component selection and configuration</a:t>
            </a:r>
            <a:endParaRPr lang="en-GB" dirty="0"/>
          </a:p>
        </p:txBody>
      </p:sp>
      <p:sp>
        <p:nvSpPr>
          <p:cNvPr id="4" name="Content Placeholder 3">
            <a:extLst>
              <a:ext uri="{FF2B5EF4-FFF2-40B4-BE49-F238E27FC236}">
                <a16:creationId xmlns:a16="http://schemas.microsoft.com/office/drawing/2014/main" id="{C04B1D94-F87A-4D2F-92EF-A90619EB7EB0}"/>
              </a:ext>
            </a:extLst>
          </p:cNvPr>
          <p:cNvSpPr>
            <a:spLocks noGrp="1"/>
          </p:cNvSpPr>
          <p:nvPr>
            <p:ph idx="1"/>
          </p:nvPr>
        </p:nvSpPr>
        <p:spPr>
          <a:xfrm>
            <a:off x="479425" y="1554489"/>
            <a:ext cx="2414915" cy="2715230"/>
          </a:xfrm>
        </p:spPr>
        <p:txBody>
          <a:bodyPr/>
          <a:lstStyle/>
          <a:p>
            <a:pPr marL="287338" indent="-287338">
              <a:buFont typeface="+mj-lt"/>
              <a:buAutoNum type="arabicPeriod"/>
            </a:pPr>
            <a:r>
              <a:rPr lang="en-US" sz="1600" dirty="0"/>
              <a:t>User selects components</a:t>
            </a:r>
          </a:p>
          <a:p>
            <a:pPr indent="-169863"/>
            <a:r>
              <a:rPr lang="en-US" sz="1200" dirty="0"/>
              <a:t>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a:t>
            </a:r>
            <a:r>
              <a:rPr lang="en-US" sz="1200" dirty="0"/>
              <a:t> under </a:t>
            </a:r>
            <a:r>
              <a:rPr lang="en-US" sz="1050" dirty="0">
                <a:solidFill>
                  <a:srgbClr val="800000"/>
                </a:solidFill>
                <a:latin typeface="Consolas" panose="020B0609020204030204" pitchFamily="49" charset="0"/>
              </a:rPr>
              <a:t>`components:`</a:t>
            </a:r>
          </a:p>
          <a:p>
            <a:pPr indent="-169863"/>
            <a:r>
              <a:rPr lang="en-GB" sz="1050" dirty="0"/>
              <a:t>When this are components that require generation, </a:t>
            </a:r>
            <a:r>
              <a:rPr lang="en-GB" sz="1050" b="1" dirty="0"/>
              <a:t>user is notified about the requirement to run </a:t>
            </a:r>
            <a:r>
              <a:rPr lang="en-GB" sz="1050" dirty="0"/>
              <a:t>a generator and users the </a:t>
            </a:r>
            <a:r>
              <a:rPr lang="en-GB" sz="1050" dirty="0" err="1"/>
              <a:t>CSolution</a:t>
            </a:r>
            <a:r>
              <a:rPr lang="en-GB" sz="1050" dirty="0"/>
              <a:t> Run command.</a:t>
            </a:r>
          </a:p>
          <a:p>
            <a:pPr indent="-169863"/>
            <a:r>
              <a:rPr lang="en-US" sz="1200" dirty="0"/>
              <a:t>Run a “Generator” for a list of components.</a:t>
            </a:r>
          </a:p>
          <a:p>
            <a:pPr indent="-169863"/>
            <a:r>
              <a:rPr lang="en-US" sz="1200" dirty="0" err="1"/>
              <a:t>CSolution</a:t>
            </a:r>
            <a:r>
              <a:rPr lang="en-US" sz="1200" dirty="0"/>
              <a:t> generates </a:t>
            </a:r>
            <a:r>
              <a:rPr lang="en-GB" sz="1050" b="0" dirty="0">
                <a:solidFill>
                  <a:srgbClr val="800000"/>
                </a:solidFill>
                <a:effectLst/>
                <a:latin typeface="Consolas" panose="020B0609020204030204" pitchFamily="49" charset="0"/>
              </a:rPr>
              <a:t>`*.</a:t>
            </a:r>
            <a:r>
              <a:rPr lang="en-GB" sz="1050" b="0" dirty="0" err="1">
                <a:solidFill>
                  <a:srgbClr val="800000"/>
                </a:solidFill>
                <a:effectLst/>
                <a:latin typeface="Consolas" panose="020B0609020204030204" pitchFamily="49" charset="0"/>
              </a:rPr>
              <a:t>cgen.yml</a:t>
            </a:r>
            <a:r>
              <a:rPr lang="en-GB" sz="1050" b="0" dirty="0">
                <a:solidFill>
                  <a:srgbClr val="800000"/>
                </a:solidFill>
                <a:effectLst/>
                <a:latin typeface="Consolas" panose="020B0609020204030204" pitchFamily="49" charset="0"/>
              </a:rPr>
              <a:t>`</a:t>
            </a:r>
            <a:r>
              <a:rPr lang="en-US" sz="1050" dirty="0"/>
              <a:t> that provides the list of user-selected components.</a:t>
            </a:r>
          </a:p>
          <a:p>
            <a:pPr indent="-169863"/>
            <a:endParaRPr lang="en-GB" sz="1050" b="1" dirty="0">
              <a:solidFill>
                <a:srgbClr val="800000"/>
              </a:solidFill>
              <a:latin typeface="Consolas" panose="020B0609020204030204" pitchFamily="49" charset="0"/>
            </a:endParaRPr>
          </a:p>
          <a:p>
            <a:pPr marL="173037" indent="0">
              <a:buNone/>
            </a:pPr>
            <a:endParaRPr lang="en-GB" sz="1050" b="1" dirty="0">
              <a:solidFill>
                <a:srgbClr val="800000"/>
              </a:solidFill>
              <a:latin typeface="Consolas" panose="020B0609020204030204" pitchFamily="49" charset="0"/>
            </a:endParaRPr>
          </a:p>
        </p:txBody>
      </p:sp>
      <p:sp>
        <p:nvSpPr>
          <p:cNvPr id="5" name="Content Placeholder 3">
            <a:extLst>
              <a:ext uri="{FF2B5EF4-FFF2-40B4-BE49-F238E27FC236}">
                <a16:creationId xmlns:a16="http://schemas.microsoft.com/office/drawing/2014/main" id="{5D4F432B-1207-4793-880F-63AFC41CD96E}"/>
              </a:ext>
            </a:extLst>
          </p:cNvPr>
          <p:cNvSpPr txBox="1">
            <a:spLocks/>
          </p:cNvSpPr>
          <p:nvPr/>
        </p:nvSpPr>
        <p:spPr>
          <a:xfrm>
            <a:off x="3276783" y="1555748"/>
            <a:ext cx="2414915" cy="2715230"/>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2"/>
            </a:pPr>
            <a:r>
              <a:rPr lang="en-US" sz="1600" dirty="0"/>
              <a:t>User runs Generator</a:t>
            </a:r>
          </a:p>
          <a:p>
            <a:pPr indent="-169863"/>
            <a:r>
              <a:rPr lang="en-GB"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cgen.yml</a:t>
            </a:r>
            <a:r>
              <a:rPr lang="en-GB" sz="1050" dirty="0">
                <a:solidFill>
                  <a:srgbClr val="800000"/>
                </a:solidFill>
                <a:latin typeface="Consolas" panose="020B0609020204030204" pitchFamily="49" charset="0"/>
              </a:rPr>
              <a:t>`</a:t>
            </a:r>
            <a:r>
              <a:rPr lang="en-US" sz="1050" dirty="0"/>
              <a:t> provides the input to the Generator with a list of selected components</a:t>
            </a:r>
          </a:p>
          <a:p>
            <a:pPr indent="-169863"/>
            <a:r>
              <a:rPr lang="en-US" sz="1050" dirty="0"/>
              <a:t>Configuration is done.  </a:t>
            </a:r>
          </a:p>
          <a:p>
            <a:pPr lvl="1" indent="-169863"/>
            <a:r>
              <a:rPr lang="en-US" sz="650" dirty="0"/>
              <a:t>Interactive mode (where a settings file is generated)</a:t>
            </a:r>
          </a:p>
          <a:p>
            <a:pPr lvl="1" indent="-169863"/>
            <a:r>
              <a:rPr lang="en-US" sz="650" dirty="0"/>
              <a:t>Remote mode (where a settings file is an input)</a:t>
            </a:r>
          </a:p>
          <a:p>
            <a:pPr indent="-169863"/>
            <a:r>
              <a:rPr lang="en-US" sz="1050" dirty="0">
                <a:solidFill>
                  <a:srgbClr val="000000"/>
                </a:solidFill>
                <a:latin typeface="Consolas" panose="020B0609020204030204" pitchFamily="49" charset="0"/>
              </a:rPr>
              <a:t>Generator creates the “</a:t>
            </a:r>
            <a:r>
              <a:rPr lang="en-GB" sz="900" b="0" dirty="0" err="1">
                <a:solidFill>
                  <a:srgbClr val="0000FF"/>
                </a:solidFill>
                <a:effectLst/>
                <a:latin typeface="Consolas" panose="020B0609020204030204" pitchFamily="49" charset="0"/>
              </a:rPr>
              <a:t>myGen.gpdsc</a:t>
            </a:r>
            <a:r>
              <a:rPr lang="en-GB" sz="900" b="0" dirty="0">
                <a:solidFill>
                  <a:srgbClr val="0000FF"/>
                </a:solidFill>
                <a:effectLst/>
                <a:latin typeface="Consolas" panose="020B0609020204030204" pitchFamily="49" charset="0"/>
              </a:rPr>
              <a:t>” </a:t>
            </a:r>
            <a:r>
              <a:rPr lang="en-US" sz="1050" dirty="0"/>
              <a:t>that informs the </a:t>
            </a:r>
            <a:r>
              <a:rPr lang="en-US" sz="1050" dirty="0" err="1"/>
              <a:t>CSolution</a:t>
            </a:r>
            <a:r>
              <a:rPr lang="en-US" sz="1050" dirty="0"/>
              <a:t> tool about (a) the fact that a component is configured and has generated code, (b) additional components that are the result of some user configuration.</a:t>
            </a:r>
          </a:p>
          <a:p>
            <a:pPr marL="173037" indent="0">
              <a:buNone/>
            </a:pPr>
            <a:r>
              <a:rPr lang="en-GB" sz="1050" b="1" dirty="0">
                <a:solidFill>
                  <a:srgbClr val="800000"/>
                </a:solidFill>
                <a:latin typeface="Consolas" panose="020B0609020204030204" pitchFamily="49" charset="0"/>
              </a:rPr>
              <a:t>Discussion: is a component list or a dependency list</a:t>
            </a:r>
          </a:p>
          <a:p>
            <a:pPr marL="173037" indent="0">
              <a:buNone/>
            </a:pPr>
            <a:endParaRPr lang="en-GB" sz="1050" b="1" dirty="0">
              <a:solidFill>
                <a:srgbClr val="800000"/>
              </a:solidFill>
              <a:latin typeface="Consolas" panose="020B0609020204030204" pitchFamily="49" charset="0"/>
            </a:endParaRPr>
          </a:p>
          <a:p>
            <a:pPr marL="173037" indent="0">
              <a:buNone/>
            </a:pPr>
            <a:r>
              <a:rPr lang="en-GB" sz="1050" b="1" dirty="0">
                <a:solidFill>
                  <a:srgbClr val="800000"/>
                </a:solidFill>
                <a:latin typeface="Consolas" panose="020B0609020204030204" pitchFamily="49" charset="0"/>
              </a:rPr>
              <a:t>Generator might be VS Code plugin or web based.</a:t>
            </a:r>
          </a:p>
          <a:p>
            <a:pPr marL="173037" indent="0">
              <a:buFont typeface="Arial" charset="0"/>
              <a:buNone/>
            </a:pPr>
            <a:endParaRPr lang="en-GB" sz="1050" b="1" dirty="0">
              <a:solidFill>
                <a:srgbClr val="800000"/>
              </a:solidFill>
              <a:latin typeface="Consolas" panose="020B0609020204030204" pitchFamily="49" charset="0"/>
            </a:endParaRPr>
          </a:p>
        </p:txBody>
      </p:sp>
      <p:sp>
        <p:nvSpPr>
          <p:cNvPr id="6" name="Content Placeholder 3">
            <a:extLst>
              <a:ext uri="{FF2B5EF4-FFF2-40B4-BE49-F238E27FC236}">
                <a16:creationId xmlns:a16="http://schemas.microsoft.com/office/drawing/2014/main" id="{8D75BAFB-756B-47FC-AA7B-9A1A5A976E21}"/>
              </a:ext>
            </a:extLst>
          </p:cNvPr>
          <p:cNvSpPr txBox="1">
            <a:spLocks/>
          </p:cNvSpPr>
          <p:nvPr/>
        </p:nvSpPr>
        <p:spPr>
          <a:xfrm>
            <a:off x="6164826" y="1534335"/>
            <a:ext cx="2414915" cy="3460857"/>
          </a:xfrm>
          <a:prstGeom prst="rect">
            <a:avLst/>
          </a:prstGeom>
        </p:spPr>
        <p:txBody>
          <a:bodyPr vert="horz" lIns="0" tIns="0" rIns="0" bIns="0" rtlCol="0">
            <a:noAutofit/>
          </a:bodyPr>
          <a:lst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chemeClr val="tx2"/>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chemeClr val="tx2"/>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chemeClr val="tx2"/>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chemeClr val="tx2"/>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a:lstStyle>
          <a:p>
            <a:pPr>
              <a:buFont typeface="+mj-lt"/>
              <a:buAutoNum type="arabicPeriod" startAt="3"/>
            </a:pPr>
            <a:r>
              <a:rPr lang="en-US" sz="1600" dirty="0"/>
              <a:t>User creates </a:t>
            </a:r>
            <a:r>
              <a:rPr lang="en-US" sz="1600" dirty="0" err="1"/>
              <a:t>CBuild</a:t>
            </a:r>
            <a:r>
              <a:rPr lang="en-US" sz="1600" dirty="0"/>
              <a:t> output with </a:t>
            </a:r>
            <a:r>
              <a:rPr lang="en-US" sz="1600" dirty="0" err="1"/>
              <a:t>CSolution</a:t>
            </a:r>
            <a:endParaRPr lang="en-US" sz="1600" dirty="0"/>
          </a:p>
          <a:p>
            <a:pPr indent="-169863"/>
            <a:r>
              <a:rPr lang="en-US" sz="1050" dirty="0"/>
              <a:t>Both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and read by </a:t>
            </a:r>
            <a:r>
              <a:rPr lang="en-GB" sz="1050" dirty="0" err="1"/>
              <a:t>Csolution</a:t>
            </a:r>
            <a:r>
              <a:rPr lang="en-GB" sz="1050" dirty="0"/>
              <a:t> and create the complete list of selected components.</a:t>
            </a:r>
          </a:p>
          <a:p>
            <a:pPr indent="-169863"/>
            <a:r>
              <a:rPr lang="en-GB" sz="1050" dirty="0"/>
              <a:t>If </a:t>
            </a:r>
            <a:r>
              <a:rPr lang="en-US" sz="1050" dirty="0">
                <a:solidFill>
                  <a:srgbClr val="800000"/>
                </a:solidFill>
                <a:latin typeface="Consolas" panose="020B0609020204030204" pitchFamily="49" charset="0"/>
              </a:rPr>
              <a:t>“</a:t>
            </a:r>
            <a:r>
              <a:rPr lang="en-GB" sz="1050" dirty="0" err="1">
                <a:solidFill>
                  <a:srgbClr val="800000"/>
                </a:solidFill>
                <a:latin typeface="Consolas" panose="020B0609020204030204" pitchFamily="49" charset="0"/>
              </a:rPr>
              <a:t>myGen.gpdsc</a:t>
            </a:r>
            <a:r>
              <a:rPr lang="en-GB" sz="1050" dirty="0">
                <a:solidFill>
                  <a:srgbClr val="800000"/>
                </a:solidFill>
                <a:latin typeface="Consolas" panose="020B0609020204030204" pitchFamily="49" charset="0"/>
              </a:rPr>
              <a:t>” </a:t>
            </a:r>
            <a:r>
              <a:rPr lang="en-GB" sz="1050" dirty="0"/>
              <a:t>does not contain component information about a component with `</a:t>
            </a:r>
            <a:r>
              <a:rPr lang="en-GB" sz="1050" dirty="0" err="1"/>
              <a:t>genId</a:t>
            </a:r>
            <a:r>
              <a:rPr lang="en-GB" sz="1050" dirty="0"/>
              <a:t>` that is selected in </a:t>
            </a:r>
            <a:r>
              <a:rPr lang="en-US" sz="1050" dirty="0">
                <a:solidFill>
                  <a:srgbClr val="800000"/>
                </a:solidFill>
                <a:latin typeface="Consolas" panose="020B0609020204030204" pitchFamily="49" charset="0"/>
              </a:rPr>
              <a:t>`*.</a:t>
            </a:r>
            <a:r>
              <a:rPr lang="en-US" sz="1050" dirty="0" err="1">
                <a:solidFill>
                  <a:srgbClr val="800000"/>
                </a:solidFill>
                <a:latin typeface="Consolas" panose="020B0609020204030204" pitchFamily="49" charset="0"/>
              </a:rPr>
              <a:t>cproject.yml</a:t>
            </a:r>
            <a:r>
              <a:rPr lang="en-US" sz="1050" dirty="0">
                <a:solidFill>
                  <a:srgbClr val="800000"/>
                </a:solidFill>
                <a:latin typeface="Consolas" panose="020B0609020204030204" pitchFamily="49" charset="0"/>
              </a:rPr>
              <a:t>` </a:t>
            </a:r>
            <a:r>
              <a:rPr lang="en-US" sz="1050" dirty="0"/>
              <a:t>the generator configuration is incomplete. This can happen when a component is added at a later step.</a:t>
            </a:r>
          </a:p>
          <a:p>
            <a:pPr indent="-169863"/>
            <a:r>
              <a:rPr lang="en-US" sz="1050" dirty="0"/>
              <a:t>Likewise the Generator should remove components that are no longer required. An indicator is needed.  </a:t>
            </a:r>
            <a:r>
              <a:rPr lang="en-US" sz="1050"/>
              <a:t>(NOT SOLVED YET)</a:t>
            </a:r>
            <a:endParaRPr lang="en-US" sz="1050" dirty="0"/>
          </a:p>
          <a:p>
            <a:pPr marL="173037" indent="0">
              <a:buNone/>
            </a:pPr>
            <a:endParaRPr lang="en-US" sz="1050" dirty="0"/>
          </a:p>
          <a:p>
            <a:pPr indent="-169863"/>
            <a:endParaRPr lang="en-GB" sz="1050" dirty="0"/>
          </a:p>
          <a:p>
            <a:pPr marL="173037" indent="0">
              <a:buFont typeface="Arial" charset="0"/>
              <a:buNone/>
            </a:pPr>
            <a:endParaRPr lang="en-GB" sz="1050" b="1" dirty="0">
              <a:solidFill>
                <a:srgbClr val="800000"/>
              </a:solidFill>
              <a:latin typeface="Consolas" panose="020B0609020204030204" pitchFamily="49" charset="0"/>
            </a:endParaRPr>
          </a:p>
        </p:txBody>
      </p:sp>
    </p:spTree>
    <p:extLst>
      <p:ext uri="{BB962C8B-B14F-4D97-AF65-F5344CB8AC3E}">
        <p14:creationId xmlns:p14="http://schemas.microsoft.com/office/powerpoint/2010/main" val="40690763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Arrow: Down 9">
            <a:extLst>
              <a:ext uri="{FF2B5EF4-FFF2-40B4-BE49-F238E27FC236}">
                <a16:creationId xmlns:a16="http://schemas.microsoft.com/office/drawing/2014/main" id="{897862CB-172A-F93A-B805-F3193B8EAE5D}"/>
              </a:ext>
            </a:extLst>
          </p:cNvPr>
          <p:cNvSpPr/>
          <p:nvPr/>
        </p:nvSpPr>
        <p:spPr>
          <a:xfrm rot="5400000">
            <a:off x="941215" y="2580518"/>
            <a:ext cx="1113445" cy="308196"/>
          </a:xfrm>
          <a:prstGeom prst="downArrow">
            <a:avLst>
              <a:gd name="adj1" fmla="val 49815"/>
              <a:gd name="adj2" fmla="val 5121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Arrow: Down 8">
            <a:extLst>
              <a:ext uri="{FF2B5EF4-FFF2-40B4-BE49-F238E27FC236}">
                <a16:creationId xmlns:a16="http://schemas.microsoft.com/office/drawing/2014/main" id="{88D8AFAE-9F83-A1A3-2C81-5987FFD53E0B}"/>
              </a:ext>
            </a:extLst>
          </p:cNvPr>
          <p:cNvSpPr/>
          <p:nvPr/>
        </p:nvSpPr>
        <p:spPr>
          <a:xfrm>
            <a:off x="2303694" y="2111750"/>
            <a:ext cx="959476" cy="1061345"/>
          </a:xfrm>
          <a:prstGeom prst="downArrow">
            <a:avLst>
              <a:gd name="adj1" fmla="val 50000"/>
              <a:gd name="adj2" fmla="val 1778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6C70444-14E9-4412-920E-BE212187115D}"/>
              </a:ext>
            </a:extLst>
          </p:cNvPr>
          <p:cNvSpPr>
            <a:spLocks noGrp="1"/>
          </p:cNvSpPr>
          <p:nvPr>
            <p:ph type="title"/>
          </p:nvPr>
        </p:nvSpPr>
        <p:spPr/>
        <p:txBody>
          <a:bodyPr/>
          <a:lstStyle/>
          <a:p>
            <a:r>
              <a:rPr lang="en-US" sz="3200"/>
              <a:t>IoT Workshop Example - Structure</a:t>
            </a:r>
            <a:endParaRPr lang="en-GB" sz="3200"/>
          </a:p>
        </p:txBody>
      </p:sp>
      <p:sp>
        <p:nvSpPr>
          <p:cNvPr id="7" name="Text Placeholder 6">
            <a:extLst>
              <a:ext uri="{FF2B5EF4-FFF2-40B4-BE49-F238E27FC236}">
                <a16:creationId xmlns:a16="http://schemas.microsoft.com/office/drawing/2014/main" id="{B990FECA-AC6C-BF5C-3709-1986769FAAAC}"/>
              </a:ext>
            </a:extLst>
          </p:cNvPr>
          <p:cNvSpPr>
            <a:spLocks noGrp="1"/>
          </p:cNvSpPr>
          <p:nvPr>
            <p:ph type="body" sz="quarter" idx="13"/>
          </p:nvPr>
        </p:nvSpPr>
        <p:spPr/>
        <p:txBody>
          <a:bodyPr/>
          <a:lstStyle/>
          <a:p>
            <a:r>
              <a:rPr lang="en-US"/>
              <a:t>Reference Application Framework: map many applications to many boards</a:t>
            </a:r>
          </a:p>
        </p:txBody>
      </p:sp>
      <p:sp>
        <p:nvSpPr>
          <p:cNvPr id="6" name="Rectangle 5">
            <a:extLst>
              <a:ext uri="{FF2B5EF4-FFF2-40B4-BE49-F238E27FC236}">
                <a16:creationId xmlns:a16="http://schemas.microsoft.com/office/drawing/2014/main" id="{5B91937D-F19D-B446-238D-9B3F5079E5AE}"/>
              </a:ext>
            </a:extLst>
          </p:cNvPr>
          <p:cNvSpPr/>
          <p:nvPr/>
        </p:nvSpPr>
        <p:spPr>
          <a:xfrm>
            <a:off x="1652036" y="1638300"/>
            <a:ext cx="2266950" cy="473559"/>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IoT Reference Application</a:t>
            </a:r>
            <a:br>
              <a:rPr lang="en-US" sz="1400"/>
            </a:br>
            <a:r>
              <a:rPr lang="en-US" sz="1400"/>
              <a:t>using RTOS Kernel</a:t>
            </a:r>
          </a:p>
        </p:txBody>
      </p:sp>
      <p:sp>
        <p:nvSpPr>
          <p:cNvPr id="8" name="Rectangle 7">
            <a:extLst>
              <a:ext uri="{FF2B5EF4-FFF2-40B4-BE49-F238E27FC236}">
                <a16:creationId xmlns:a16="http://schemas.microsoft.com/office/drawing/2014/main" id="{766B0585-F98B-6B33-3F69-3561A6AAB479}"/>
              </a:ext>
            </a:extLst>
          </p:cNvPr>
          <p:cNvSpPr/>
          <p:nvPr/>
        </p:nvSpPr>
        <p:spPr>
          <a:xfrm rot="16200000">
            <a:off x="113042" y="2604913"/>
            <a:ext cx="2197417"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PSA Interface</a:t>
            </a:r>
          </a:p>
        </p:txBody>
      </p:sp>
      <p:sp>
        <p:nvSpPr>
          <p:cNvPr id="11" name="Rectangle 10">
            <a:extLst>
              <a:ext uri="{FF2B5EF4-FFF2-40B4-BE49-F238E27FC236}">
                <a16:creationId xmlns:a16="http://schemas.microsoft.com/office/drawing/2014/main" id="{D635B518-621D-69AE-09B7-61BA9EBE0C2C}"/>
              </a:ext>
            </a:extLst>
          </p:cNvPr>
          <p:cNvSpPr/>
          <p:nvPr/>
        </p:nvSpPr>
        <p:spPr>
          <a:xfrm>
            <a:off x="1652036" y="3432995"/>
            <a:ext cx="2266950" cy="473558"/>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Device/Board Abstraction</a:t>
            </a:r>
            <a:br>
              <a:rPr lang="en-US" sz="1400"/>
            </a:br>
            <a:r>
              <a:rPr lang="en-US" sz="1400"/>
              <a:t>Layer</a:t>
            </a:r>
          </a:p>
        </p:txBody>
      </p:sp>
      <p:sp>
        <p:nvSpPr>
          <p:cNvPr id="22" name="Rectangle 21">
            <a:extLst>
              <a:ext uri="{FF2B5EF4-FFF2-40B4-BE49-F238E27FC236}">
                <a16:creationId xmlns:a16="http://schemas.microsoft.com/office/drawing/2014/main" id="{0288E664-AE4E-8D7F-1ACA-9FB48F183C42}"/>
              </a:ext>
            </a:extLst>
          </p:cNvPr>
          <p:cNvSpPr/>
          <p:nvPr/>
        </p:nvSpPr>
        <p:spPr>
          <a:xfrm rot="16200000">
            <a:off x="-319168" y="2436893"/>
            <a:ext cx="2197420" cy="60023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Security Firmware </a:t>
            </a:r>
          </a:p>
        </p:txBody>
      </p:sp>
      <p:sp>
        <p:nvSpPr>
          <p:cNvPr id="26" name="TextBox 25">
            <a:extLst>
              <a:ext uri="{FF2B5EF4-FFF2-40B4-BE49-F238E27FC236}">
                <a16:creationId xmlns:a16="http://schemas.microsoft.com/office/drawing/2014/main" id="{611E4331-4D6F-87B8-2B8F-6D1EB902F7DB}"/>
              </a:ext>
            </a:extLst>
          </p:cNvPr>
          <p:cNvSpPr txBox="1"/>
          <p:nvPr/>
        </p:nvSpPr>
        <p:spPr>
          <a:xfrm>
            <a:off x="4382569" y="1638296"/>
            <a:ext cx="7544824" cy="7542065"/>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SW Building Blocks </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Should come from multiple vendors. </a:t>
            </a:r>
            <a:r>
              <a:rPr lang="en-US" sz="1200">
                <a:solidFill>
                  <a:schemeClr val="tx2"/>
                </a:solidFill>
                <a:latin typeface="+mn-lt"/>
                <a:ea typeface="+mn-ea"/>
              </a:rPr>
              <a:t>Requirement for standardized interface between the components (Open-CMSIS-CDI)</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Reference Application: should be tested with a CI system against a standardized CDI framework</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run (within reason) on many different existing v8M and v7M devices (</a:t>
            </a:r>
            <a:r>
              <a:rPr lang="en-US" sz="1200" err="1">
                <a:solidFill>
                  <a:schemeClr val="tx2"/>
                </a:solidFill>
                <a:latin typeface="+mn-lt"/>
                <a:ea typeface="+mn-ea"/>
              </a:rPr>
              <a:t>TrustZone</a:t>
            </a:r>
            <a:r>
              <a:rPr lang="en-US" sz="1200">
                <a:solidFill>
                  <a:schemeClr val="tx2"/>
                </a:solidFill>
                <a:latin typeface="+mn-lt"/>
                <a:ea typeface="+mn-ea"/>
              </a:rPr>
              <a:t> optional)</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Should include OTA services with standardize interfaces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latin typeface="+mn-lt"/>
                <a:ea typeface="+mn-ea"/>
              </a:rPr>
              <a:t>Future variants of the Framework should also support other application types (DSP, ML, Graphics)</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eaLnBrk="1" hangingPunct="1">
              <a:lnSpc>
                <a:spcPct val="90000"/>
              </a:lnSpc>
              <a:spcBef>
                <a:spcPts val="0"/>
              </a:spcBef>
              <a:spcAft>
                <a:spcPts val="600"/>
              </a:spcAft>
            </a:pPr>
            <a:r>
              <a:rPr lang="en-US" sz="1600">
                <a:solidFill>
                  <a:schemeClr val="accent1"/>
                </a:solidFill>
                <a:latin typeface="+mn-lt"/>
                <a:ea typeface="+mn-ea"/>
              </a:rPr>
              <a:t>Designed for `</a:t>
            </a:r>
            <a:r>
              <a:rPr lang="en-US" sz="1600" err="1">
                <a:solidFill>
                  <a:schemeClr val="accent1"/>
                </a:solidFill>
                <a:latin typeface="+mn-lt"/>
                <a:ea typeface="+mn-ea"/>
              </a:rPr>
              <a:t>csolution</a:t>
            </a:r>
            <a:r>
              <a:rPr lang="en-US" sz="1600">
                <a:solidFill>
                  <a:schemeClr val="accent1"/>
                </a:solidFill>
                <a:latin typeface="+mn-lt"/>
                <a:ea typeface="+mn-ea"/>
              </a:rPr>
              <a:t>` tool</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use Open-CMSIS-Pack and the </a:t>
            </a:r>
            <a:r>
              <a:rPr lang="en-US" sz="1200" err="1">
                <a:solidFill>
                  <a:schemeClr val="tx2"/>
                </a:solidFill>
              </a:rPr>
              <a:t>csolution</a:t>
            </a:r>
            <a:r>
              <a:rPr lang="en-US" sz="1200">
                <a:solidFill>
                  <a:schemeClr val="tx2"/>
                </a:solidFill>
              </a:rPr>
              <a:t> workflow with layers</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Layer type names should be descriptive, i.e. board, socket, security</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Examples are used to fine-tune the </a:t>
            </a:r>
            <a:r>
              <a:rPr lang="en-US" sz="1200" err="1">
                <a:solidFill>
                  <a:schemeClr val="tx2"/>
                </a:solidFill>
              </a:rPr>
              <a:t>csolution</a:t>
            </a:r>
            <a:r>
              <a:rPr lang="en-US" sz="1200">
                <a:solidFill>
                  <a:schemeClr val="tx2"/>
                </a:solidFill>
              </a:rPr>
              <a:t> workflow (see next slide)</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Interface requirements between </a:t>
            </a:r>
            <a:r>
              <a:rPr lang="en-US" sz="1200" err="1">
                <a:solidFill>
                  <a:schemeClr val="tx2"/>
                </a:solidFill>
              </a:rPr>
              <a:t>cproject</a:t>
            </a:r>
            <a:r>
              <a:rPr lang="en-US" sz="1200">
                <a:solidFill>
                  <a:schemeClr val="tx2"/>
                </a:solidFill>
              </a:rPr>
              <a:t>/</a:t>
            </a:r>
            <a:r>
              <a:rPr lang="en-US" sz="1200" err="1">
                <a:solidFill>
                  <a:schemeClr val="tx2"/>
                </a:solidFill>
              </a:rPr>
              <a:t>clayer</a:t>
            </a:r>
            <a:r>
              <a:rPr lang="en-US" sz="1200">
                <a:solidFill>
                  <a:schemeClr val="tx2"/>
                </a:solidFill>
              </a:rPr>
              <a:t> files should be described</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Final design is that layers are provided by software packs</a:t>
            </a: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eaLnBrk="1" hangingPunct="1">
              <a:lnSpc>
                <a:spcPct val="90000"/>
              </a:lnSpc>
              <a:spcBef>
                <a:spcPts val="0"/>
              </a:spcBef>
              <a:spcAft>
                <a:spcPts val="600"/>
              </a:spcAft>
            </a:pPr>
            <a:r>
              <a:rPr lang="en-US" sz="1600">
                <a:solidFill>
                  <a:schemeClr val="accent1"/>
                </a:solidFill>
                <a:latin typeface="+mn-lt"/>
                <a:ea typeface="+mn-ea"/>
              </a:rPr>
              <a:t>Other Requirements:</a:t>
            </a:r>
          </a:p>
          <a:p>
            <a:pPr eaLnBrk="1" hangingPunct="1">
              <a:lnSpc>
                <a:spcPct val="90000"/>
              </a:lnSpc>
              <a:spcBef>
                <a:spcPts val="0"/>
              </a:spcBef>
              <a:spcAft>
                <a:spcPts val="600"/>
              </a:spcAft>
            </a:pPr>
            <a:r>
              <a:rPr lang="en-US" sz="1400" b="1">
                <a:solidFill>
                  <a:schemeClr val="tx2"/>
                </a:solidFill>
                <a:latin typeface="+mn-lt"/>
                <a:ea typeface="+mn-ea"/>
              </a:rPr>
              <a:t>Defined Startup/Call Sequence</a:t>
            </a:r>
            <a:r>
              <a:rPr lang="en-US" sz="1400" kern="1200">
                <a:solidFill>
                  <a:schemeClr val="tx2"/>
                </a:solidFill>
                <a:latin typeface="+mn-lt"/>
                <a:ea typeface="+mn-ea"/>
                <a:cs typeface="+mn-cs"/>
              </a:rPr>
              <a:t> </a:t>
            </a:r>
            <a:r>
              <a:rPr lang="en-US" sz="1100" kern="1200">
                <a:solidFill>
                  <a:schemeClr val="tx2"/>
                </a:solidFill>
                <a:latin typeface="+mn-lt"/>
                <a:ea typeface="+mn-ea"/>
                <a:cs typeface="+mn-cs"/>
              </a:rPr>
              <a:t>(see </a:t>
            </a:r>
            <a:r>
              <a:rPr lang="en-US" sz="1100" kern="1200">
                <a:solidFill>
                  <a:schemeClr val="tx2"/>
                </a:solidFill>
                <a:latin typeface="+mn-lt"/>
                <a:ea typeface="+mn-ea"/>
                <a:cs typeface="+mn-cs"/>
                <a:hlinkClick r:id="rId3"/>
              </a:rPr>
              <a:t>https://github.com/MDK-Packs/CB_Lab4Layer/tree/master/layer</a:t>
            </a:r>
            <a:r>
              <a:rPr lang="en-US" sz="1100" kern="1200">
                <a:solidFill>
                  <a:schemeClr val="tx2"/>
                </a:solidFill>
                <a:latin typeface="+mn-lt"/>
                <a:ea typeface="+mn-ea"/>
                <a:cs typeface="+mn-cs"/>
              </a:rPr>
              <a:t>)</a:t>
            </a:r>
          </a:p>
          <a:p>
            <a:pPr marL="171450" indent="-171450" eaLnBrk="1" hangingPunct="1">
              <a:lnSpc>
                <a:spcPct val="90000"/>
              </a:lnSpc>
              <a:spcBef>
                <a:spcPts val="0"/>
              </a:spcBef>
              <a:spcAft>
                <a:spcPts val="600"/>
              </a:spcAft>
              <a:buFont typeface="Arial" panose="020B0604020202020204" pitchFamily="34" charset="0"/>
              <a:buChar char="•"/>
            </a:pPr>
            <a:r>
              <a:rPr lang="en-US" sz="1200">
                <a:solidFill>
                  <a:schemeClr val="tx2"/>
                </a:solidFill>
              </a:rPr>
              <a:t>Example: </a:t>
            </a:r>
            <a:r>
              <a:rPr lang="en-US" sz="1200">
                <a:solidFill>
                  <a:schemeClr val="tx2"/>
                </a:solidFill>
                <a:hlinkClick r:id="rId4">
                  <a:extLst>
                    <a:ext uri="{A12FA001-AC4F-418D-AE19-62706E023703}">
                      <ahyp:hlinkClr xmlns:ahyp="http://schemas.microsoft.com/office/drawing/2018/hyperlinkcolor" val="tx"/>
                    </a:ext>
                  </a:extLst>
                </a:hlinkClick>
              </a:rPr>
              <a:t>https://github.com/MDK-Packs/CB_Lab4Layer/blob/master/layer/Board/MIMXRT1064-EVK/main.c</a:t>
            </a:r>
            <a:endParaRPr lang="en-US" sz="1200">
              <a:solidFill>
                <a:schemeClr val="tx2"/>
              </a:solidFill>
            </a:endParaRPr>
          </a:p>
          <a:p>
            <a:pPr eaLnBrk="1" hangingPunct="1">
              <a:lnSpc>
                <a:spcPct val="90000"/>
              </a:lnSpc>
              <a:spcBef>
                <a:spcPts val="0"/>
              </a:spcBef>
              <a:spcAft>
                <a:spcPts val="600"/>
              </a:spcAft>
            </a:pPr>
            <a:endParaRPr lang="en-US" sz="1600" kern="1200">
              <a:solidFill>
                <a:schemeClr val="tx2"/>
              </a:solidFill>
              <a:latin typeface="+mn-lt"/>
              <a:ea typeface="+mn-ea"/>
              <a:cs typeface="+mn-cs"/>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285750" indent="-285750" eaLnBrk="1" hangingPunct="1">
              <a:lnSpc>
                <a:spcPct val="90000"/>
              </a:lnSpc>
              <a:spcBef>
                <a:spcPts val="0"/>
              </a:spcBef>
              <a:spcAft>
                <a:spcPts val="600"/>
              </a:spcAft>
              <a:buFont typeface="Arial" panose="020B0604020202020204" pitchFamily="34" charset="0"/>
              <a:buChar char="•"/>
            </a:pP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algn="l" defTabSz="914400" rtl="0" eaLnBrk="1" latinLnBrk="0" hangingPunct="1">
              <a:lnSpc>
                <a:spcPct val="90000"/>
              </a:lnSpc>
              <a:spcBef>
                <a:spcPts val="0"/>
              </a:spcBef>
              <a:spcAft>
                <a:spcPts val="600"/>
              </a:spcAft>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1200">
              <a:solidFill>
                <a:schemeClr val="tx2"/>
              </a:solidFill>
              <a:latin typeface="+mn-lt"/>
              <a:ea typeface="+mn-ea"/>
            </a:endParaRP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US" sz="2100" kern="1200" err="1">
              <a:solidFill>
                <a:schemeClr val="tx2"/>
              </a:solidFill>
              <a:latin typeface="+mn-lt"/>
              <a:ea typeface="+mn-ea"/>
              <a:cs typeface="+mn-cs"/>
            </a:endParaRPr>
          </a:p>
        </p:txBody>
      </p:sp>
      <p:sp>
        <p:nvSpPr>
          <p:cNvPr id="3" name="Rectangle 2">
            <a:extLst>
              <a:ext uri="{FF2B5EF4-FFF2-40B4-BE49-F238E27FC236}">
                <a16:creationId xmlns:a16="http://schemas.microsoft.com/office/drawing/2014/main" id="{824DA793-7727-3BEF-BCD6-9613B532868A}"/>
              </a:ext>
            </a:extLst>
          </p:cNvPr>
          <p:cNvSpPr/>
          <p:nvPr/>
        </p:nvSpPr>
        <p:spPr>
          <a:xfrm>
            <a:off x="1652036" y="2496612"/>
            <a:ext cx="2266950" cy="473559"/>
          </a:xfrm>
          <a:prstGeom prst="rect">
            <a:avLst/>
          </a:prstGeom>
          <a:solidFill>
            <a:srgbClr val="7030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Socket Layer</a:t>
            </a:r>
            <a:br>
              <a:rPr lang="en-US" sz="1400"/>
            </a:br>
            <a:r>
              <a:rPr lang="en-US" sz="1400"/>
              <a:t>(</a:t>
            </a:r>
            <a:r>
              <a:rPr lang="en-US" sz="1200"/>
              <a:t>IoT Socket -&gt; </a:t>
            </a:r>
            <a:r>
              <a:rPr lang="en-US" sz="1200" err="1"/>
              <a:t>WiFi</a:t>
            </a:r>
            <a:r>
              <a:rPr lang="en-US" sz="1200"/>
              <a:t> or Ethernet)</a:t>
            </a:r>
          </a:p>
        </p:txBody>
      </p:sp>
      <p:sp>
        <p:nvSpPr>
          <p:cNvPr id="4" name="Rectangle 3">
            <a:extLst>
              <a:ext uri="{FF2B5EF4-FFF2-40B4-BE49-F238E27FC236}">
                <a16:creationId xmlns:a16="http://schemas.microsoft.com/office/drawing/2014/main" id="{3D09EB5A-9FF8-9C03-3E56-2B15AF16267F}"/>
              </a:ext>
            </a:extLst>
          </p:cNvPr>
          <p:cNvSpPr/>
          <p:nvPr/>
        </p:nvSpPr>
        <p:spPr>
          <a:xfrm>
            <a:off x="1652036" y="3173095"/>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CMSIS-Driver API</a:t>
            </a:r>
          </a:p>
        </p:txBody>
      </p:sp>
      <p:sp>
        <p:nvSpPr>
          <p:cNvPr id="5" name="Rectangle 4">
            <a:extLst>
              <a:ext uri="{FF2B5EF4-FFF2-40B4-BE49-F238E27FC236}">
                <a16:creationId xmlns:a16="http://schemas.microsoft.com/office/drawing/2014/main" id="{4FC34F42-F15B-DAE4-B3B8-20556915FAD8}"/>
              </a:ext>
            </a:extLst>
          </p:cNvPr>
          <p:cNvSpPr/>
          <p:nvPr/>
        </p:nvSpPr>
        <p:spPr>
          <a:xfrm>
            <a:off x="1652036" y="2232429"/>
            <a:ext cx="2266950" cy="26418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a:t> IoT Socket API</a:t>
            </a:r>
          </a:p>
        </p:txBody>
      </p:sp>
      <p:cxnSp>
        <p:nvCxnSpPr>
          <p:cNvPr id="13" name="Straight Connector 12">
            <a:extLst>
              <a:ext uri="{FF2B5EF4-FFF2-40B4-BE49-F238E27FC236}">
                <a16:creationId xmlns:a16="http://schemas.microsoft.com/office/drawing/2014/main" id="{74DAB65A-9642-D8DA-B478-69F8EB26F680}"/>
              </a:ext>
            </a:extLst>
          </p:cNvPr>
          <p:cNvCxnSpPr>
            <a:cxnSpLocks/>
          </p:cNvCxnSpPr>
          <p:nvPr/>
        </p:nvCxnSpPr>
        <p:spPr>
          <a:xfrm>
            <a:off x="1652036" y="1638296"/>
            <a:ext cx="0" cy="226825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4282D39A-69B5-A86A-5FB8-EC25BD166E0A}"/>
              </a:ext>
            </a:extLst>
          </p:cNvPr>
          <p:cNvSpPr txBox="1"/>
          <p:nvPr/>
        </p:nvSpPr>
        <p:spPr>
          <a:xfrm>
            <a:off x="479424" y="4166453"/>
            <a:ext cx="3439560" cy="1923604"/>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accent1"/>
                </a:solidFill>
                <a:latin typeface="+mn-lt"/>
                <a:ea typeface="+mn-ea"/>
              </a:rPr>
              <a:t>Objectives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Re-use existing packs from AWS and NXP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provide feedback when required</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200">
                <a:solidFill>
                  <a:schemeClr val="tx2"/>
                </a:solidFill>
              </a:rPr>
              <a:t>Define the overall structure of CMSIS-Packs, i.e. for</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TF-M</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err="1">
                <a:solidFill>
                  <a:schemeClr val="tx2"/>
                </a:solidFill>
              </a:rPr>
              <a:t>mbedTLS</a:t>
            </a:r>
            <a:endParaRPr lang="en-US" sz="1200">
              <a:solidFill>
                <a:schemeClr val="tx2"/>
              </a:solidFill>
            </a:endParaRP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AVH Corstone-300 BSP</a:t>
            </a:r>
          </a:p>
          <a:p>
            <a:pPr marL="171450" indent="-171450" algn="l" defTabSz="914400" rtl="0" eaLnBrk="1" latinLnBrk="0" hangingPunct="1">
              <a:lnSpc>
                <a:spcPct val="90000"/>
              </a:lnSpc>
              <a:spcBef>
                <a:spcPts val="0"/>
              </a:spcBef>
              <a:spcAft>
                <a:spcPts val="600"/>
              </a:spcAft>
              <a:buFont typeface="Arial" panose="020B0604020202020204" pitchFamily="34" charset="0"/>
              <a:buChar char="•"/>
            </a:pPr>
            <a:r>
              <a:rPr lang="en-US" sz="1200">
                <a:solidFill>
                  <a:schemeClr val="tx2"/>
                </a:solidFill>
              </a:rPr>
              <a:t>Board BSP (exemplified on STM32U5, NXP)</a:t>
            </a:r>
          </a:p>
        </p:txBody>
      </p:sp>
    </p:spTree>
    <p:extLst>
      <p:ext uri="{BB962C8B-B14F-4D97-AF65-F5344CB8AC3E}">
        <p14:creationId xmlns:p14="http://schemas.microsoft.com/office/powerpoint/2010/main" val="410284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811</TotalTime>
  <Words>2432</Words>
  <Application>Microsoft Office PowerPoint</Application>
  <PresentationFormat>Widescreen</PresentationFormat>
  <Paragraphs>324</Paragraphs>
  <Slides>11</Slides>
  <Notes>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-apple-system</vt:lpstr>
      <vt:lpstr>Arial</vt:lpstr>
      <vt:lpstr>Calibri</vt:lpstr>
      <vt:lpstr>Consolas</vt:lpstr>
      <vt:lpstr>Courier New</vt:lpstr>
      <vt:lpstr>Times New Roman</vt:lpstr>
      <vt:lpstr>Wingdings</vt:lpstr>
      <vt:lpstr>Arm_PPT_Public</vt:lpstr>
      <vt:lpstr>PowerPoint Presentation</vt:lpstr>
      <vt:lpstr>PowerPoint Presentation</vt:lpstr>
      <vt:lpstr>PowerPoint Presentation</vt:lpstr>
      <vt:lpstr>Application Software – from Virtual to Physical Hardware</vt:lpstr>
      <vt:lpstr>Multi-Project Requirements</vt:lpstr>
      <vt:lpstr>Software Layers Group Pre-configured Software Components</vt:lpstr>
      <vt:lpstr>Scenarios to consider</vt:lpstr>
      <vt:lpstr>CSolution / CBuild: Generator Workflow</vt:lpstr>
      <vt:lpstr>IoT Workshop Example - Structure</vt:lpstr>
      <vt:lpstr>Opportunity: Packs give flexibility to the SW Eco-system</vt:lpstr>
      <vt:lpstr>Linker Scatter File Generation (Toolchain independent)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Reinhard Keil</dc:creator>
  <cp:lastModifiedBy>Reinhard Keil</cp:lastModifiedBy>
  <cp:revision>17</cp:revision>
  <dcterms:created xsi:type="dcterms:W3CDTF">2021-11-12T09:09:53Z</dcterms:created>
  <dcterms:modified xsi:type="dcterms:W3CDTF">2022-12-29T15:25:29Z</dcterms:modified>
</cp:coreProperties>
</file>