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9"/>
  </p:notesMasterIdLst>
  <p:handoutMasterIdLst>
    <p:handoutMasterId r:id="rId20"/>
  </p:handoutMasterIdLst>
  <p:sldIdLst>
    <p:sldId id="345" r:id="rId2"/>
    <p:sldId id="14966" r:id="rId3"/>
    <p:sldId id="14964" r:id="rId4"/>
    <p:sldId id="14961" r:id="rId5"/>
    <p:sldId id="14942" r:id="rId6"/>
    <p:sldId id="14535" r:id="rId7"/>
    <p:sldId id="2123260222" r:id="rId8"/>
    <p:sldId id="14965" r:id="rId9"/>
    <p:sldId id="2123260230" r:id="rId10"/>
    <p:sldId id="2123260194" r:id="rId11"/>
    <p:sldId id="2123260231" r:id="rId12"/>
    <p:sldId id="2123260234" r:id="rId13"/>
    <p:sldId id="2123260235" r:id="rId14"/>
    <p:sldId id="2123260237" r:id="rId15"/>
    <p:sldId id="2123260238" r:id="rId16"/>
    <p:sldId id="2123260232" r:id="rId17"/>
    <p:sldId id="212326023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p:scale>
          <a:sx n="200" d="100"/>
          <a:sy n="200" d="100"/>
        </p:scale>
        <p:origin x="144" y="-1782"/>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07/02/2023</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07/02/2023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9</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10</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15</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16CA8B-2CE2-F7E5-8248-0EACB6485BF7}"/>
              </a:ext>
            </a:extLst>
          </p:cNvPr>
          <p:cNvSpPr>
            <a:spLocks/>
          </p:cNvSpPr>
          <p:nvPr/>
        </p:nvSpPr>
        <p:spPr>
          <a:xfrm>
            <a:off x="557408" y="4083542"/>
            <a:ext cx="3854059" cy="1112932"/>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907941"/>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a:t>
            </a:r>
            <a:r>
              <a:rPr lang="en-US" sz="1200" b="1" dirty="0">
                <a:solidFill>
                  <a:schemeClr val="tx2"/>
                </a:solidFill>
              </a:rPr>
              <a:t>regions_&lt;</a:t>
            </a:r>
            <a:r>
              <a:rPr lang="en-US" sz="1200" b="1" dirty="0" err="1">
                <a:solidFill>
                  <a:schemeClr val="tx2"/>
                </a:solidFill>
              </a:rPr>
              <a:t>device_or_board</a:t>
            </a:r>
            <a:r>
              <a:rPr lang="en-US" sz="1200" b="1" dirty="0">
                <a:solidFill>
                  <a:schemeClr val="tx2"/>
                </a:solidFill>
              </a:rPr>
              <a:t>&gt;.h</a:t>
            </a:r>
            <a:r>
              <a:rPr lang="en-US" sz="1200" dirty="0">
                <a:solidFill>
                  <a:schemeClr val="tx2"/>
                </a:solidFill>
              </a:rPr>
              <a:t> does not exist, it is generated by the </a:t>
            </a:r>
            <a:r>
              <a:rPr lang="en-US" sz="1200" dirty="0" err="1">
                <a:solidFill>
                  <a:schemeClr val="tx2"/>
                </a:solidFill>
              </a:rPr>
              <a:t>csolution</a:t>
            </a:r>
            <a:r>
              <a:rPr lang="en-US" sz="1200" dirty="0">
                <a:solidFill>
                  <a:schemeClr val="tx2"/>
                </a:solidFill>
              </a:rPr>
              <a:t> tool based on DFP information.</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7417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may be provided using a software component or an explicit file definition in a project file group.</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Flowchart: Document 11">
            <a:extLst>
              <a:ext uri="{FF2B5EF4-FFF2-40B4-BE49-F238E27FC236}">
                <a16:creationId xmlns:a16="http://schemas.microsoft.com/office/drawing/2014/main" id="{1947D630-2EE3-23D2-B8ED-8234D39B76F1}"/>
              </a:ext>
            </a:extLst>
          </p:cNvPr>
          <p:cNvSpPr/>
          <p:nvPr/>
        </p:nvSpPr>
        <p:spPr>
          <a:xfrm>
            <a:off x="4662617" y="4193679"/>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Startup.c</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100" dirty="0">
                <a:solidFill>
                  <a:srgbClr val="FFFFFF"/>
                </a:solidFill>
                <a:latin typeface="Calibri"/>
              </a:rPr>
              <a:t>Compiler agnostic</a:t>
            </a:r>
          </a:p>
        </p:txBody>
      </p: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regions_&lt;</a:t>
            </a:r>
            <a:r>
              <a:rPr lang="en-US" sz="1200" b="1" dirty="0" err="1">
                <a:solidFill>
                  <a:srgbClr val="FFFFFF"/>
                </a:solidFill>
                <a:latin typeface="Calibri"/>
              </a:rPr>
              <a:t>device_or_board</a:t>
            </a:r>
            <a:r>
              <a:rPr lang="en-US" sz="1200" b="1" dirty="0">
                <a:solidFill>
                  <a:srgbClr val="FFFFFF"/>
                </a:solidFill>
                <a:latin typeface="Calibri"/>
              </a:rPr>
              <a:t>&gt;.h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
        <p:nvSpPr>
          <p:cNvPr id="28" name="TextBox 27">
            <a:extLst>
              <a:ext uri="{FF2B5EF4-FFF2-40B4-BE49-F238E27FC236}">
                <a16:creationId xmlns:a16="http://schemas.microsoft.com/office/drawing/2014/main" id="{AD09E158-4973-3204-680C-67FD7ACB9C14}"/>
              </a:ext>
            </a:extLst>
          </p:cNvPr>
          <p:cNvSpPr txBox="1"/>
          <p:nvPr/>
        </p:nvSpPr>
        <p:spPr>
          <a:xfrm>
            <a:off x="703765" y="4287842"/>
            <a:ext cx="2085582"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Device specific interrupt vector </a:t>
            </a:r>
            <a:r>
              <a:rPr lang="en-US" sz="1200" dirty="0">
                <a:solidFill>
                  <a:schemeClr val="tx2"/>
                </a:solidFill>
              </a:rPr>
              <a:t>definitions can be generated by</a:t>
            </a:r>
            <a:br>
              <a:rPr lang="en-US" sz="1200" dirty="0">
                <a:solidFill>
                  <a:schemeClr val="tx2"/>
                </a:solidFill>
              </a:rPr>
            </a:br>
            <a:r>
              <a:rPr lang="en-US" sz="1200" dirty="0" err="1">
                <a:solidFill>
                  <a:schemeClr val="tx2"/>
                </a:solidFill>
              </a:rPr>
              <a:t>svdconv</a:t>
            </a:r>
            <a:r>
              <a:rPr lang="en-US" sz="1200" dirty="0">
                <a:solidFill>
                  <a:schemeClr val="tx2"/>
                </a:solidFill>
              </a:rPr>
              <a:t> tool.</a:t>
            </a:r>
          </a:p>
        </p:txBody>
      </p:sp>
      <p:cxnSp>
        <p:nvCxnSpPr>
          <p:cNvPr id="35" name="Straight Arrow Connector 34">
            <a:extLst>
              <a:ext uri="{FF2B5EF4-FFF2-40B4-BE49-F238E27FC236}">
                <a16:creationId xmlns:a16="http://schemas.microsoft.com/office/drawing/2014/main" id="{1EB5956F-9EA9-302C-29E7-507F27CDA4AC}"/>
              </a:ext>
            </a:extLst>
          </p:cNvPr>
          <p:cNvCxnSpPr>
            <a:cxnSpLocks/>
          </p:cNvCxnSpPr>
          <p:nvPr/>
        </p:nvCxnSpPr>
        <p:spPr>
          <a:xfrm>
            <a:off x="4272265" y="4610744"/>
            <a:ext cx="3903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Flowchart: Document 26">
            <a:extLst>
              <a:ext uri="{FF2B5EF4-FFF2-40B4-BE49-F238E27FC236}">
                <a16:creationId xmlns:a16="http://schemas.microsoft.com/office/drawing/2014/main" id="{9DD9E0BE-F1F7-A8A1-CBC9-BC25AB4E11CB}"/>
              </a:ext>
            </a:extLst>
          </p:cNvPr>
          <p:cNvSpPr/>
          <p:nvPr/>
        </p:nvSpPr>
        <p:spPr>
          <a:xfrm>
            <a:off x="2982264" y="420468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irq</a:t>
            </a:r>
            <a:r>
              <a:rPr kumimoji="0" lang="en-US" sz="1200" b="1" i="0" u="none" strike="noStrike" kern="1200" cap="none" spc="0" normalizeH="0" baseline="0" noProof="0" dirty="0">
                <a:ln>
                  <a:noFill/>
                </a:ln>
                <a:solidFill>
                  <a:srgbClr val="FFFFFF"/>
                </a:solidFill>
                <a:effectLst/>
                <a:uLnTx/>
                <a:uFillTx/>
                <a:latin typeface="Calibri"/>
                <a:ea typeface="+mn-ea"/>
                <a:cs typeface="+mn-cs"/>
              </a:rPr>
              <a:t>-</a:t>
            </a:r>
            <a:r>
              <a:rPr kumimoji="0" lang="en-US" sz="1200" b="1" i="0" u="none" strike="noStrike" kern="1200" cap="none" spc="0" normalizeH="0" baseline="0" noProof="0" dirty="0" err="1">
                <a:ln>
                  <a:noFill/>
                </a:ln>
                <a:solidFill>
                  <a:srgbClr val="FFFFFF"/>
                </a:solidFill>
                <a:effectLst/>
                <a:uLnTx/>
                <a:uFillTx/>
                <a:latin typeface="Calibri"/>
                <a:ea typeface="+mn-ea"/>
                <a:cs typeface="+mn-cs"/>
              </a:rPr>
              <a:t>vectors.h</a:t>
            </a:r>
            <a:endParaRPr kumimoji="0" lang="en-US" sz="1200" b="1" i="0" u="none" strike="noStrike" kern="1200" cap="none" spc="0" normalizeH="0" baseline="0" noProof="0" dirty="0">
              <a:ln>
                <a:noFill/>
              </a:ln>
              <a:solidFill>
                <a:srgbClr val="FFFFFF"/>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specific</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IRQ definitions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740976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Right 30">
            <a:extLst>
              <a:ext uri="{FF2B5EF4-FFF2-40B4-BE49-F238E27FC236}">
                <a16:creationId xmlns:a16="http://schemas.microsoft.com/office/drawing/2014/main" id="{1F9E4950-7682-4A97-95D2-18A9AEA2F368}"/>
              </a:ext>
            </a:extLst>
          </p:cNvPr>
          <p:cNvSpPr/>
          <p:nvPr/>
        </p:nvSpPr>
        <p:spPr>
          <a:xfrm>
            <a:off x="5489439" y="311152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3777089"/>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3589896"/>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1"/>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5163604"/>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298509"/>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4162933" y="4448658"/>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302794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6156834" y="2409588"/>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3450451"/>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6166530"/>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487190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5775685"/>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3960902"/>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487814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5797355"/>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4145274"/>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id="{1DDF6CEF-19A4-95AF-C9CE-8ECD6841E920}"/>
              </a:ext>
            </a:extLst>
          </p:cNvPr>
          <p:cNvSpPr/>
          <p:nvPr/>
        </p:nvSpPr>
        <p:spPr>
          <a:xfrm>
            <a:off x="7814065" y="221822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3" name="Arrow: Right 52">
            <a:extLst>
              <a:ext uri="{FF2B5EF4-FFF2-40B4-BE49-F238E27FC236}">
                <a16:creationId xmlns:a16="http://schemas.microsoft.com/office/drawing/2014/main" id="{2AF41D39-F549-1F77-C8E5-DCA7905791A0}"/>
              </a:ext>
            </a:extLst>
          </p:cNvPr>
          <p:cNvSpPr/>
          <p:nvPr/>
        </p:nvSpPr>
        <p:spPr>
          <a:xfrm>
            <a:off x="7440314" y="2626612"/>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a:endCxn id="52" idx="1"/>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DDF6CEF-19A4-95AF-C9CE-8ECD6841E920}"/>
              </a:ext>
            </a:extLst>
          </p:cNvPr>
          <p:cNvSpPr/>
          <p:nvPr/>
        </p:nvSpPr>
        <p:spPr>
          <a:xfrm>
            <a:off x="2203702"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2265400"/>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532026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12274" y="3230228"/>
            <a:ext cx="3448049"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4637050"/>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Board Layer</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944483" y="3062208"/>
            <a:ext cx="344805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Socket Layer</a:t>
            </a:r>
            <a:br>
              <a:rPr lang="en-US" sz="1400" dirty="0"/>
            </a:br>
            <a:r>
              <a:rPr lang="en-US" sz="1400" dirty="0"/>
              <a:t>(</a:t>
            </a:r>
            <a:r>
              <a:rPr lang="en-US" sz="1200" dirty="0"/>
              <a:t>IoT Socket -&gt; </a:t>
            </a:r>
            <a:r>
              <a:rPr lang="en-US" sz="1200" dirty="0" err="1"/>
              <a:t>WiFi</a:t>
            </a:r>
            <a:r>
              <a:rPr lang="en-US" sz="1200" dirty="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4377150"/>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347231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Arrow: Down 11">
            <a:extLst>
              <a:ext uri="{FF2B5EF4-FFF2-40B4-BE49-F238E27FC236}">
                <a16:creationId xmlns:a16="http://schemas.microsoft.com/office/drawing/2014/main" id="{226AA026-5C22-B0C0-005B-3970CBB4FC84}"/>
              </a:ext>
            </a:extLst>
          </p:cNvPr>
          <p:cNvSpPr/>
          <p:nvPr/>
        </p:nvSpPr>
        <p:spPr>
          <a:xfrm>
            <a:off x="5293813" y="2111749"/>
            <a:ext cx="959476" cy="2054259"/>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F5E5A3B-7539-9B55-9C6A-4891B6EE15D3}"/>
              </a:ext>
            </a:extLst>
          </p:cNvPr>
          <p:cNvSpPr/>
          <p:nvPr/>
        </p:nvSpPr>
        <p:spPr>
          <a:xfrm>
            <a:off x="4705350" y="4637050"/>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 Layer</a:t>
            </a:r>
            <a:br>
              <a:rPr lang="en-US" sz="1400" dirty="0"/>
            </a:br>
            <a:r>
              <a:rPr lang="en-US" sz="1200" dirty="0"/>
              <a:t>(&lt;shield-name&gt;.</a:t>
            </a:r>
            <a:r>
              <a:rPr lang="en-US" sz="1200" dirty="0" err="1"/>
              <a:t>clayer.yml</a:t>
            </a:r>
            <a:r>
              <a:rPr lang="en-US" sz="1200" dirty="0"/>
              <a:t>)</a:t>
            </a:r>
          </a:p>
        </p:txBody>
      </p:sp>
      <p:sp>
        <p:nvSpPr>
          <p:cNvPr id="18" name="Arrow: Down 17">
            <a:extLst>
              <a:ext uri="{FF2B5EF4-FFF2-40B4-BE49-F238E27FC236}">
                <a16:creationId xmlns:a16="http://schemas.microsoft.com/office/drawing/2014/main" id="{64333635-0C21-01F3-41FE-A650A7FAB1C3}"/>
              </a:ext>
            </a:extLst>
          </p:cNvPr>
          <p:cNvSpPr/>
          <p:nvPr/>
        </p:nvSpPr>
        <p:spPr>
          <a:xfrm rot="5400000">
            <a:off x="4020841" y="4482789"/>
            <a:ext cx="582652" cy="78636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B42125C-DD62-A635-44F1-5F7CDA2D1A1C}"/>
              </a:ext>
            </a:extLst>
          </p:cNvPr>
          <p:cNvSpPr/>
          <p:nvPr/>
        </p:nvSpPr>
        <p:spPr>
          <a:xfrm>
            <a:off x="4705347" y="4166009"/>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software</a:t>
            </a:r>
            <a:endParaRPr lang="en-US" sz="1200" dirty="0"/>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2148296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#2pa</a:t>
            </a:r>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1753</TotalTime>
  <Words>2869</Words>
  <Application>Microsoft Office PowerPoint</Application>
  <PresentationFormat>Widescreen</PresentationFormat>
  <Paragraphs>440</Paragraphs>
  <Slides>17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-apple-system</vt:lpstr>
      <vt:lpstr>Arial</vt:lpstr>
      <vt:lpstr>Calibri</vt:lpstr>
      <vt:lpstr>Consolas</vt:lpstr>
      <vt:lpstr>Courier New</vt:lpstr>
      <vt:lpstr>Times New Roman</vt:lpstr>
      <vt:lpstr>Wingdings</vt:lpstr>
      <vt:lpstr>Arm_PPT_Public</vt:lpstr>
      <vt:lpstr>PowerPoint Presentation</vt:lpstr>
      <vt:lpstr>PowerPoint Presentation</vt:lpstr>
      <vt:lpstr>PowerPoint Presentation</vt:lpstr>
      <vt:lpstr>Application Software – from Virtual to Physical Hardware</vt:lpstr>
      <vt:lpstr>Multi-Project Requirements</vt:lpstr>
      <vt:lpstr>Software Layers Group Pre-configured Software Components</vt:lpstr>
      <vt:lpstr>Scenarios to consider</vt:lpstr>
      <vt:lpstr>CSolution / CBuild: Generator Workflow</vt:lpstr>
      <vt:lpstr>IoT Workshop Example - Structure</vt:lpstr>
      <vt:lpstr>Opportunity: Packs give flexibility to the SW Eco-system</vt:lpstr>
      <vt:lpstr>Linker Script File and Startup Code (Toolchain independent)</vt:lpstr>
      <vt:lpstr>PowerPoint Presentation</vt:lpstr>
      <vt:lpstr>PowerPoint Presentation</vt:lpstr>
      <vt:lpstr>PowerPoint Presentation</vt:lpstr>
      <vt:lpstr>IoT Workshop Example - Structure</vt:lpstr>
      <vt:lpstr>Roadmap H1’2023 – CMSIS-Toolbox 2.0</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24</cp:revision>
  <dcterms:created xsi:type="dcterms:W3CDTF">2021-11-12T09:09:53Z</dcterms:created>
  <dcterms:modified xsi:type="dcterms:W3CDTF">2023-02-07T12:23:51Z</dcterms:modified>
</cp:coreProperties>
</file>