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3"/>
  </p:notesMasterIdLst>
  <p:handoutMasterIdLst>
    <p:handoutMasterId r:id="rId14"/>
  </p:handoutMasterIdLst>
  <p:sldIdLst>
    <p:sldId id="345" r:id="rId2"/>
    <p:sldId id="14966" r:id="rId3"/>
    <p:sldId id="14964" r:id="rId4"/>
    <p:sldId id="14961" r:id="rId5"/>
    <p:sldId id="14942" r:id="rId6"/>
    <p:sldId id="14535" r:id="rId7"/>
    <p:sldId id="2123260222" r:id="rId8"/>
    <p:sldId id="14965" r:id="rId9"/>
    <p:sldId id="2123260230" r:id="rId10"/>
    <p:sldId id="2123260194" r:id="rId11"/>
    <p:sldId id="212326023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showGuides="1">
      <p:cViewPr varScale="1">
        <p:scale>
          <a:sx n="153" d="100"/>
          <a:sy n="153" d="100"/>
        </p:scale>
        <p:origin x="162" y="270"/>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03/01/2023</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03/01/2023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9</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10</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0B08567-B8E6-CD03-A712-283B6BED095C}"/>
              </a:ext>
            </a:extLst>
          </p:cNvPr>
          <p:cNvSpPr/>
          <p:nvPr/>
        </p:nvSpPr>
        <p:spPr>
          <a:xfrm>
            <a:off x="2894996" y="1283722"/>
            <a:ext cx="3201004"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316CA8B-2CE2-F7E5-8248-0EACB6485BF7}"/>
              </a:ext>
            </a:extLst>
          </p:cNvPr>
          <p:cNvSpPr>
            <a:spLocks/>
          </p:cNvSpPr>
          <p:nvPr/>
        </p:nvSpPr>
        <p:spPr>
          <a:xfrm>
            <a:off x="547188" y="4083542"/>
            <a:ext cx="3864279" cy="1112932"/>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557408" y="2542783"/>
            <a:ext cx="3864280"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File and Startup Code (Toolchain independent)</a:t>
            </a:r>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34032" y="2206285"/>
            <a:ext cx="11026" cy="4519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62617" y="140486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Compiler specific Script File Template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641449"/>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658233"/>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Linker</a:t>
            </a:r>
            <a:br>
              <a:rPr lang="en-US" sz="1200" b="1" dirty="0">
                <a:solidFill>
                  <a:srgbClr val="FFFFFF"/>
                </a:solidFill>
                <a:latin typeface="Calibri"/>
              </a:rPr>
            </a:br>
            <a:r>
              <a:rPr lang="en-US" sz="1200" b="1" dirty="0">
                <a:solidFill>
                  <a:srgbClr val="FFFFFF"/>
                </a:solidFill>
                <a:latin typeface="Calibri"/>
              </a:rPr>
              <a:t>Script File</a:t>
            </a:r>
            <a:endParaRPr lang="en-US" sz="1100" dirty="0">
              <a:solidFill>
                <a:srgbClr val="FFFFFF"/>
              </a:solidFill>
              <a:latin typeface="Calibri"/>
            </a:endParaRPr>
          </a:p>
        </p:txBody>
      </p:sp>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097646"/>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F9E6868-CA06-CBDB-87B1-29216E1BC75D}"/>
              </a:ext>
            </a:extLst>
          </p:cNvPr>
          <p:cNvSpPr txBox="1"/>
          <p:nvPr/>
        </p:nvSpPr>
        <p:spPr>
          <a:xfrm>
            <a:off x="715763" y="2625380"/>
            <a:ext cx="2179233" cy="907941"/>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a:t>
            </a:r>
            <a:r>
              <a:rPr lang="en-US" sz="1200" b="1" dirty="0">
                <a:solidFill>
                  <a:schemeClr val="tx2"/>
                </a:solidFill>
              </a:rPr>
              <a:t>regions_&lt;</a:t>
            </a:r>
            <a:r>
              <a:rPr lang="en-US" sz="1200" b="1" dirty="0" err="1">
                <a:solidFill>
                  <a:schemeClr val="tx2"/>
                </a:solidFill>
              </a:rPr>
              <a:t>device_or_board</a:t>
            </a:r>
            <a:r>
              <a:rPr lang="en-US" sz="1200" b="1" dirty="0">
                <a:solidFill>
                  <a:schemeClr val="tx2"/>
                </a:solidFill>
              </a:rPr>
              <a:t>&gt;.h</a:t>
            </a:r>
            <a:r>
              <a:rPr lang="en-US" sz="1200" dirty="0">
                <a:solidFill>
                  <a:schemeClr val="tx2"/>
                </a:solidFill>
              </a:rPr>
              <a:t> does not exist, it is generated by the </a:t>
            </a:r>
            <a:r>
              <a:rPr lang="en-US" sz="1200" dirty="0" err="1">
                <a:solidFill>
                  <a:schemeClr val="tx2"/>
                </a:solidFill>
              </a:rPr>
              <a:t>csolution</a:t>
            </a:r>
            <a:r>
              <a:rPr lang="en-US" sz="1200" dirty="0">
                <a:solidFill>
                  <a:schemeClr val="tx2"/>
                </a:solidFill>
              </a:rPr>
              <a:t> tool based on DFP information.</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3050088" y="1375288"/>
            <a:ext cx="1568623" cy="8309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dirty="0">
                <a:solidFill>
                  <a:schemeClr val="tx2"/>
                </a:solidFill>
              </a:rPr>
              <a:t>Compiler specific linker script file templates</a:t>
            </a:r>
            <a:r>
              <a:rPr lang="en-US" sz="1200" dirty="0">
                <a:solidFill>
                  <a:schemeClr val="tx2"/>
                </a:solidFill>
              </a:rPr>
              <a:t> are provided in the </a:t>
            </a:r>
            <a:r>
              <a:rPr lang="en-US" sz="1200" b="1" dirty="0">
                <a:solidFill>
                  <a:schemeClr val="tx2"/>
                </a:solidFill>
              </a:rPr>
              <a:t>.\</a:t>
            </a:r>
            <a:r>
              <a:rPr lang="en-US" sz="1200" b="1" dirty="0" err="1">
                <a:solidFill>
                  <a:schemeClr val="tx2"/>
                </a:solidFill>
              </a:rPr>
              <a:t>ect</a:t>
            </a:r>
            <a:r>
              <a:rPr lang="en-US" sz="1200" dirty="0">
                <a:solidFill>
                  <a:schemeClr val="tx2"/>
                </a:solidFill>
              </a:rPr>
              <a:t> directory of CMSIS-Toolbox.</a:t>
            </a:r>
            <a:endParaRPr lang="en-US" sz="1200" kern="1200" dirty="0">
              <a:solidFill>
                <a:schemeClr val="tx2"/>
              </a:solidFill>
              <a:latin typeface="+mn-lt"/>
              <a:ea typeface="+mn-ea"/>
              <a:cs typeface="+mn-cs"/>
            </a:endParaRPr>
          </a:p>
        </p:txBody>
      </p:sp>
      <p:sp>
        <p:nvSpPr>
          <p:cNvPr id="41" name="TextBox 40">
            <a:extLst>
              <a:ext uri="{FF2B5EF4-FFF2-40B4-BE49-F238E27FC236}">
                <a16:creationId xmlns:a16="http://schemas.microsoft.com/office/drawing/2014/main" id="{14F1D48C-AE07-600B-28FF-10FF814886EB}"/>
              </a:ext>
            </a:extLst>
          </p:cNvPr>
          <p:cNvSpPr txBox="1"/>
          <p:nvPr/>
        </p:nvSpPr>
        <p:spPr>
          <a:xfrm>
            <a:off x="6289078" y="1631444"/>
            <a:ext cx="1359855" cy="8309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Script File</a:t>
            </a:r>
            <a:r>
              <a:rPr lang="en-US" sz="1200" dirty="0">
                <a:solidFill>
                  <a:schemeClr val="tx2"/>
                </a:solidFill>
              </a:rPr>
              <a:t> is provided by a component or project file, it is generated during build process.</a:t>
            </a:r>
            <a:endParaRPr lang="en-US" sz="12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8B1FE01B-391C-E01A-40DC-D31263CB0315}"/>
              </a:ext>
            </a:extLst>
          </p:cNvPr>
          <p:cNvCxnSpPr>
            <a:cxnSpLocks/>
          </p:cNvCxnSpPr>
          <p:nvPr/>
        </p:nvCxnSpPr>
        <p:spPr>
          <a:xfrm>
            <a:off x="4324349" y="3093004"/>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D45CDC4-4CFC-FBBF-C601-0E90A56861BA}"/>
              </a:ext>
            </a:extLst>
          </p:cNvPr>
          <p:cNvSpPr/>
          <p:nvPr/>
        </p:nvSpPr>
        <p:spPr>
          <a:xfrm>
            <a:off x="6251092" y="1573194"/>
            <a:ext cx="1533003" cy="2015514"/>
          </a:xfrm>
          <a:prstGeom prst="rect">
            <a:avLst/>
          </a:prstGeom>
          <a:solidFill>
            <a:schemeClr val="accent5">
              <a:alpha val="1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ocument 11">
            <a:extLst>
              <a:ext uri="{FF2B5EF4-FFF2-40B4-BE49-F238E27FC236}">
                <a16:creationId xmlns:a16="http://schemas.microsoft.com/office/drawing/2014/main" id="{1947D630-2EE3-23D2-B8ED-8234D39B76F1}"/>
              </a:ext>
            </a:extLst>
          </p:cNvPr>
          <p:cNvSpPr/>
          <p:nvPr/>
        </p:nvSpPr>
        <p:spPr>
          <a:xfrm>
            <a:off x="4662617" y="4193679"/>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Startup.c</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lang="en-US" sz="1100" dirty="0">
                <a:solidFill>
                  <a:srgbClr val="FFFFFF"/>
                </a:solidFill>
                <a:latin typeface="Calibri"/>
              </a:rPr>
              <a:t>Compiler agnostic</a:t>
            </a:r>
          </a:p>
        </p:txBody>
      </p:sp>
      <p:sp>
        <p:nvSpPr>
          <p:cNvPr id="22" name="Flowchart: Document 21">
            <a:extLst>
              <a:ext uri="{FF2B5EF4-FFF2-40B4-BE49-F238E27FC236}">
                <a16:creationId xmlns:a16="http://schemas.microsoft.com/office/drawing/2014/main" id="{D65D5CB0-09C8-062E-4206-1CF43BB42330}"/>
              </a:ext>
            </a:extLst>
          </p:cNvPr>
          <p:cNvSpPr/>
          <p:nvPr/>
        </p:nvSpPr>
        <p:spPr>
          <a:xfrm>
            <a:off x="2998201" y="2655485"/>
            <a:ext cx="1333416" cy="884321"/>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regions_&lt;</a:t>
            </a:r>
            <a:r>
              <a:rPr lang="en-US" sz="1200" b="1" dirty="0" err="1">
                <a:solidFill>
                  <a:srgbClr val="FFFFFF"/>
                </a:solidFill>
                <a:latin typeface="Calibri"/>
              </a:rPr>
              <a:t>device_or_board</a:t>
            </a:r>
            <a:r>
              <a:rPr lang="en-US" sz="1200" b="1" dirty="0">
                <a:solidFill>
                  <a:srgbClr val="FFFFFF"/>
                </a:solidFill>
                <a:latin typeface="Calibri"/>
              </a:rPr>
              <a:t>&gt;.h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Device (and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sp>
        <p:nvSpPr>
          <p:cNvPr id="28" name="TextBox 27">
            <a:extLst>
              <a:ext uri="{FF2B5EF4-FFF2-40B4-BE49-F238E27FC236}">
                <a16:creationId xmlns:a16="http://schemas.microsoft.com/office/drawing/2014/main" id="{AD09E158-4973-3204-680C-67FD7ACB9C14}"/>
              </a:ext>
            </a:extLst>
          </p:cNvPr>
          <p:cNvSpPr txBox="1"/>
          <p:nvPr/>
        </p:nvSpPr>
        <p:spPr>
          <a:xfrm>
            <a:off x="703765" y="4287842"/>
            <a:ext cx="2085582" cy="4985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dirty="0">
                <a:solidFill>
                  <a:schemeClr val="tx2"/>
                </a:solidFill>
              </a:rPr>
              <a:t>Device specific interrupt vector </a:t>
            </a:r>
            <a:r>
              <a:rPr lang="en-US" sz="1200" dirty="0">
                <a:solidFill>
                  <a:schemeClr val="tx2"/>
                </a:solidFill>
              </a:rPr>
              <a:t>definitions can be generated by</a:t>
            </a:r>
            <a:br>
              <a:rPr lang="en-US" sz="1200" dirty="0">
                <a:solidFill>
                  <a:schemeClr val="tx2"/>
                </a:solidFill>
              </a:rPr>
            </a:br>
            <a:r>
              <a:rPr lang="en-US" sz="1200" dirty="0" err="1">
                <a:solidFill>
                  <a:schemeClr val="tx2"/>
                </a:solidFill>
              </a:rPr>
              <a:t>svdconv</a:t>
            </a:r>
            <a:r>
              <a:rPr lang="en-US" sz="1200" dirty="0">
                <a:solidFill>
                  <a:schemeClr val="tx2"/>
                </a:solidFill>
              </a:rPr>
              <a:t> tool.</a:t>
            </a:r>
          </a:p>
        </p:txBody>
      </p:sp>
      <p:cxnSp>
        <p:nvCxnSpPr>
          <p:cNvPr id="35" name="Straight Arrow Connector 34">
            <a:extLst>
              <a:ext uri="{FF2B5EF4-FFF2-40B4-BE49-F238E27FC236}">
                <a16:creationId xmlns:a16="http://schemas.microsoft.com/office/drawing/2014/main" id="{1EB5956F-9EA9-302C-29E7-507F27CDA4AC}"/>
              </a:ext>
            </a:extLst>
          </p:cNvPr>
          <p:cNvCxnSpPr>
            <a:cxnSpLocks/>
          </p:cNvCxnSpPr>
          <p:nvPr/>
        </p:nvCxnSpPr>
        <p:spPr>
          <a:xfrm>
            <a:off x="4272265" y="4610744"/>
            <a:ext cx="3903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Flowchart: Document 26">
            <a:extLst>
              <a:ext uri="{FF2B5EF4-FFF2-40B4-BE49-F238E27FC236}">
                <a16:creationId xmlns:a16="http://schemas.microsoft.com/office/drawing/2014/main" id="{9DD9E0BE-F1F7-A8A1-CBC9-BC25AB4E11CB}"/>
              </a:ext>
            </a:extLst>
          </p:cNvPr>
          <p:cNvSpPr/>
          <p:nvPr/>
        </p:nvSpPr>
        <p:spPr>
          <a:xfrm>
            <a:off x="2982264" y="420468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irq</a:t>
            </a:r>
            <a:r>
              <a:rPr kumimoji="0" lang="en-US" sz="1200" b="1" i="0" u="none" strike="noStrike" kern="1200" cap="none" spc="0" normalizeH="0" baseline="0" noProof="0" dirty="0">
                <a:ln>
                  <a:noFill/>
                </a:ln>
                <a:solidFill>
                  <a:srgbClr val="FFFFFF"/>
                </a:solidFill>
                <a:effectLst/>
                <a:uLnTx/>
                <a:uFillTx/>
                <a:latin typeface="Calibri"/>
                <a:ea typeface="+mn-ea"/>
                <a:cs typeface="+mn-cs"/>
              </a:rPr>
              <a:t>-</a:t>
            </a:r>
            <a:r>
              <a:rPr kumimoji="0" lang="en-US" sz="1200" b="1" i="0" u="none" strike="noStrike" kern="1200" cap="none" spc="0" normalizeH="0" baseline="0" noProof="0" dirty="0" err="1">
                <a:ln>
                  <a:noFill/>
                </a:ln>
                <a:solidFill>
                  <a:srgbClr val="FFFFFF"/>
                </a:solidFill>
                <a:effectLst/>
                <a:uLnTx/>
                <a:uFillTx/>
                <a:latin typeface="Calibri"/>
                <a:ea typeface="+mn-ea"/>
                <a:cs typeface="+mn-cs"/>
              </a:rPr>
              <a:t>vectors.h</a:t>
            </a:r>
            <a:endParaRPr kumimoji="0" lang="en-US" sz="1200" b="1" i="0" u="none" strike="noStrike" kern="1200" cap="none" spc="0" normalizeH="0" baseline="0" noProof="0" dirty="0">
              <a:ln>
                <a:noFill/>
              </a:ln>
              <a:solidFill>
                <a:srgbClr val="FFFFFF"/>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specific</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IRQ definitions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740976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2148296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User Input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#2pa</a:t>
            </a:r>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856</TotalTime>
  <Words>2457</Words>
  <Application>Microsoft Office PowerPoint</Application>
  <PresentationFormat>Widescreen</PresentationFormat>
  <Paragraphs>327</Paragraphs>
  <Slides>11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-apple-system</vt:lpstr>
      <vt:lpstr>Arial</vt:lpstr>
      <vt:lpstr>Calibri</vt:lpstr>
      <vt:lpstr>Consolas</vt:lpstr>
      <vt:lpstr>Courier New</vt:lpstr>
      <vt:lpstr>Times New Roman</vt:lpstr>
      <vt:lpstr>Wingdings</vt:lpstr>
      <vt:lpstr>Arm_PPT_Public</vt:lpstr>
      <vt:lpstr>PowerPoint Presentation</vt:lpstr>
      <vt:lpstr>PowerPoint Presentation</vt:lpstr>
      <vt:lpstr>PowerPoint Presentation</vt:lpstr>
      <vt:lpstr>Application Software – from Virtual to Physical Hardware</vt:lpstr>
      <vt:lpstr>Multi-Project Requirements</vt:lpstr>
      <vt:lpstr>Software Layers Group Pre-configured Software Components</vt:lpstr>
      <vt:lpstr>Scenarios to consider</vt:lpstr>
      <vt:lpstr>CSolution / CBuild: Generator Workflow</vt:lpstr>
      <vt:lpstr>IoT Workshop Example - Structure</vt:lpstr>
      <vt:lpstr>Opportunity: Packs give flexibility to the SW Eco-system</vt:lpstr>
      <vt:lpstr>Linker Script File and Startup Code (Toolchain independent)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20</cp:revision>
  <dcterms:created xsi:type="dcterms:W3CDTF">2021-11-12T09:09:53Z</dcterms:created>
  <dcterms:modified xsi:type="dcterms:W3CDTF">2023-01-03T10:57:35Z</dcterms:modified>
</cp:coreProperties>
</file>