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7"/>
  </p:notesMasterIdLst>
  <p:handoutMasterIdLst>
    <p:handoutMasterId r:id="rId28"/>
  </p:handoutMasterIdLst>
  <p:sldIdLst>
    <p:sldId id="345" r:id="rId2"/>
    <p:sldId id="14966" r:id="rId3"/>
    <p:sldId id="2123260239" r:id="rId4"/>
    <p:sldId id="2123260240" r:id="rId5"/>
    <p:sldId id="2123260241" r:id="rId6"/>
    <p:sldId id="14964" r:id="rId7"/>
    <p:sldId id="2147376043" r:id="rId8"/>
    <p:sldId id="14961" r:id="rId9"/>
    <p:sldId id="14942" r:id="rId10"/>
    <p:sldId id="14535" r:id="rId11"/>
    <p:sldId id="2123260222" r:id="rId12"/>
    <p:sldId id="2147376041" r:id="rId13"/>
    <p:sldId id="2147376042" r:id="rId14"/>
    <p:sldId id="14965" r:id="rId15"/>
    <p:sldId id="2123260230" r:id="rId16"/>
    <p:sldId id="2123260194" r:id="rId17"/>
    <p:sldId id="2123260231" r:id="rId18"/>
    <p:sldId id="2123260234" r:id="rId19"/>
    <p:sldId id="2123260235" r:id="rId20"/>
    <p:sldId id="2123260237" r:id="rId21"/>
    <p:sldId id="2123260238" r:id="rId22"/>
    <p:sldId id="2123260232" r:id="rId23"/>
    <p:sldId id="2123260236" r:id="rId24"/>
    <p:sldId id="2123260242" r:id="rId25"/>
    <p:sldId id="214737604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fano Cadario" initials="SC" lastIdx="1" clrIdx="0">
    <p:extLst>
      <p:ext uri="{19B8F6BF-5375-455C-9EA6-DF929625EA0E}">
        <p15:presenceInfo xmlns:p15="http://schemas.microsoft.com/office/powerpoint/2012/main" userId="S::Stefano.Cadario@arm.com::80442c5e-a86e-4e3c-a034-07962a038ecc" providerId="AD"/>
      </p:ext>
    </p:extLst>
  </p:cmAuthor>
  <p:cmAuthor id="2" name="Barbara Bengyel" initials="BB" lastIdx="1" clrIdx="1">
    <p:extLst>
      <p:ext uri="{19B8F6BF-5375-455C-9EA6-DF929625EA0E}">
        <p15:presenceInfo xmlns:p15="http://schemas.microsoft.com/office/powerpoint/2012/main" userId="S::barbara.bengyel@arm.com::e8b45ead-9f84-4a51-9340-10c649ecd501" providerId="AD"/>
      </p:ext>
    </p:extLst>
  </p:cmAuthor>
  <p:cmAuthor id="3" name="Joachim Krech" initials="JK" lastIdx="1" clrIdx="2">
    <p:extLst>
      <p:ext uri="{19B8F6BF-5375-455C-9EA6-DF929625EA0E}">
        <p15:presenceInfo xmlns:p15="http://schemas.microsoft.com/office/powerpoint/2012/main" userId="S::Joachim.Krech@arm.com::6c90bbe8-e19a-475d-8c2c-8397cc37154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1BD"/>
    <a:srgbClr val="FFC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5" autoAdjust="0"/>
    <p:restoredTop sz="94660"/>
  </p:normalViewPr>
  <p:slideViewPr>
    <p:cSldViewPr snapToGrid="0" showGuides="1">
      <p:cViewPr varScale="1">
        <p:scale>
          <a:sx n="153" d="100"/>
          <a:sy n="153" d="100"/>
        </p:scale>
        <p:origin x="162" y="270"/>
      </p:cViewPr>
      <p:guideLst>
        <p:guide orient="horz" pos="2160"/>
        <p:guide pos="3840"/>
      </p:guideLst>
    </p:cSldViewPr>
  </p:slideViewPr>
  <p:notesTextViewPr>
    <p:cViewPr>
      <p:scale>
        <a:sx n="3" d="2"/>
        <a:sy n="3" d="2"/>
      </p:scale>
      <p:origin x="0" y="0"/>
    </p:cViewPr>
  </p:notesTextViewPr>
  <p:notesViewPr>
    <p:cSldViewPr snapToGrid="0" showGuides="1">
      <p:cViewPr varScale="1">
        <p:scale>
          <a:sx n="120" d="100"/>
          <a:sy n="120" d="100"/>
        </p:scale>
        <p:origin x="4962" y="12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9-27T16:35:28.195" idx="1">
    <p:pos x="4114" y="197"/>
    <p:text>Can say "from Virtual to Physical Hardware" as the concept has been introduced already</p:text>
    <p:extLst>
      <p:ext uri="{C676402C-5697-4E1C-873F-D02D1690AC5C}">
        <p15:threadingInfo xmlns:p15="http://schemas.microsoft.com/office/powerpoint/2012/main" timeZoneBias="420"/>
      </p:ext>
    </p:extLst>
  </p:cm>
  <p:cm authorId="2" dt="2021-09-30T16:00:13.255" idx="1">
    <p:pos x="4114" y="293"/>
    <p:text>Done</p:text>
    <p:extLst>
      <p:ext uri="{C676402C-5697-4E1C-873F-D02D1690AC5C}">
        <p15:threadingInfo xmlns:p15="http://schemas.microsoft.com/office/powerpoint/2012/main" timeZoneBias="-60">
          <p15:parentCm authorId="1"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21-12-09T08:27:20.891" idx="1">
    <p:pos x="3747" y="626"/>
    <p:text>also independently maintained? Does that mean the solution could reference a repository and retain tag/version information?</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1A3C70E-54AD-4107-B38D-530E18B05A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ABB342A8-7A12-4C03-B162-F43C14419A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8FFADC-39A7-449E-8C68-8776E6FB3C1A}" type="datetimeFigureOut">
              <a:rPr lang="en-GB" smtClean="0"/>
              <a:t>15/05/2023</a:t>
            </a:fld>
            <a:endParaRPr lang="en-GB"/>
          </a:p>
        </p:txBody>
      </p:sp>
      <p:sp>
        <p:nvSpPr>
          <p:cNvPr id="4" name="Footer Placeholder 3">
            <a:extLst>
              <a:ext uri="{FF2B5EF4-FFF2-40B4-BE49-F238E27FC236}">
                <a16:creationId xmlns:a16="http://schemas.microsoft.com/office/drawing/2014/main" id="{E4AD25A0-15E5-4BF6-9F32-8BD4E1DF51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35038C07-F7C1-4141-BF59-1847AE735BD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C69231-AFE2-4330-AF6B-EEB343F99539}" type="slidenum">
              <a:rPr lang="en-GB" smtClean="0"/>
              <a:t>‹#›</a:t>
            </a:fld>
            <a:endParaRPr lang="en-GB"/>
          </a:p>
        </p:txBody>
      </p:sp>
    </p:spTree>
    <p:extLst>
      <p:ext uri="{BB962C8B-B14F-4D97-AF65-F5344CB8AC3E}">
        <p14:creationId xmlns:p14="http://schemas.microsoft.com/office/powerpoint/2010/main" val="6554614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B9BAAB-B703-4BB5-9D08-B460FC03C23A}" type="datetimeFigureOut">
              <a:rPr lang="en-GB" smtClean="0"/>
              <a:t>15/05/2023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766A5B-B69C-40C5-853F-D27DDBF34364}" type="slidenum">
              <a:rPr lang="en-GB" smtClean="0"/>
              <a:t>‹#›</a:t>
            </a:fld>
            <a:endParaRPr lang="en-GB"/>
          </a:p>
        </p:txBody>
      </p:sp>
    </p:spTree>
    <p:extLst>
      <p:ext uri="{BB962C8B-B14F-4D97-AF65-F5344CB8AC3E}">
        <p14:creationId xmlns:p14="http://schemas.microsoft.com/office/powerpoint/2010/main" val="1871302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8</a:t>
            </a:fld>
            <a:endParaRPr lang="en-US" altLang="en-US"/>
          </a:p>
        </p:txBody>
      </p:sp>
    </p:spTree>
    <p:extLst>
      <p:ext uri="{BB962C8B-B14F-4D97-AF65-F5344CB8AC3E}">
        <p14:creationId xmlns:p14="http://schemas.microsoft.com/office/powerpoint/2010/main" val="2513220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10</a:t>
            </a:fld>
            <a:endParaRPr lang="en-US" altLang="en-US"/>
          </a:p>
        </p:txBody>
      </p:sp>
    </p:spTree>
    <p:extLst>
      <p:ext uri="{BB962C8B-B14F-4D97-AF65-F5344CB8AC3E}">
        <p14:creationId xmlns:p14="http://schemas.microsoft.com/office/powerpoint/2010/main" val="2475493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15</a:t>
            </a:fld>
            <a:endParaRPr lang="en-US" altLang="en-US"/>
          </a:p>
        </p:txBody>
      </p:sp>
    </p:spTree>
    <p:extLst>
      <p:ext uri="{BB962C8B-B14F-4D97-AF65-F5344CB8AC3E}">
        <p14:creationId xmlns:p14="http://schemas.microsoft.com/office/powerpoint/2010/main" val="3769441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16</a:t>
            </a:fld>
            <a:endParaRPr lang="en-US" altLang="en-US"/>
          </a:p>
        </p:txBody>
      </p:sp>
    </p:spTree>
    <p:extLst>
      <p:ext uri="{BB962C8B-B14F-4D97-AF65-F5344CB8AC3E}">
        <p14:creationId xmlns:p14="http://schemas.microsoft.com/office/powerpoint/2010/main" val="2301864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21</a:t>
            </a:fld>
            <a:endParaRPr lang="en-US" altLang="en-US"/>
          </a:p>
        </p:txBody>
      </p:sp>
    </p:spTree>
    <p:extLst>
      <p:ext uri="{BB962C8B-B14F-4D97-AF65-F5344CB8AC3E}">
        <p14:creationId xmlns:p14="http://schemas.microsoft.com/office/powerpoint/2010/main" val="1495199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24</a:t>
            </a:fld>
            <a:endParaRPr lang="en-US" altLang="en-US"/>
          </a:p>
        </p:txBody>
      </p:sp>
    </p:spTree>
    <p:extLst>
      <p:ext uri="{BB962C8B-B14F-4D97-AF65-F5344CB8AC3E}">
        <p14:creationId xmlns:p14="http://schemas.microsoft.com/office/powerpoint/2010/main" val="2513220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6250"/>
            <a:ext cx="11233150" cy="654760"/>
          </a:xfrm>
        </p:spPr>
        <p:txBody>
          <a:bodyPr anchor="t"/>
          <a:lstStyle>
            <a:lvl1pPr>
              <a:defRPr b="0"/>
            </a:lvl1pPr>
          </a:lstStyle>
          <a:p>
            <a:r>
              <a:rPr lang="en-US" dirty="0"/>
              <a:t>Click to Edit Master Title Style</a:t>
            </a:r>
          </a:p>
        </p:txBody>
      </p:sp>
      <p:sp>
        <p:nvSpPr>
          <p:cNvPr id="4" name="Text Placeholder 2"/>
          <p:cNvSpPr>
            <a:spLocks noGrp="1"/>
          </p:cNvSpPr>
          <p:nvPr>
            <p:ph idx="1" hasCustomPrompt="1"/>
          </p:nvPr>
        </p:nvSpPr>
        <p:spPr>
          <a:xfrm>
            <a:off x="479425" y="1171111"/>
            <a:ext cx="11233150" cy="494833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marL="672783">
              <a:lnSpc>
                <a:spcPct val="100000"/>
              </a:lnSpc>
              <a:spcAft>
                <a:spcPts val="0"/>
              </a:spcAft>
              <a:defRPr sz="2000">
                <a:solidFill>
                  <a:schemeClr val="tx2"/>
                </a:solidFill>
              </a:defRPr>
            </a:lvl2pPr>
            <a:lvl3pPr marL="947103">
              <a:lnSpc>
                <a:spcPct val="100000"/>
              </a:lnSpc>
              <a:spcAft>
                <a:spcPts val="0"/>
              </a:spcAft>
              <a:defRPr sz="1800">
                <a:solidFill>
                  <a:schemeClr val="tx2"/>
                </a:solidFill>
              </a:defRPr>
            </a:lvl3pPr>
            <a:lvl4pPr marL="1293178">
              <a:lnSpc>
                <a:spcPct val="100000"/>
              </a:lnSpc>
              <a:spcAft>
                <a:spcPts val="0"/>
              </a:spcAft>
              <a:defRPr sz="1800">
                <a:solidFill>
                  <a:schemeClr val="tx2"/>
                </a:solidFill>
              </a:defRPr>
            </a:lvl4pPr>
            <a:lvl5pPr marL="1518603">
              <a:lnSpc>
                <a:spcPct val="100000"/>
              </a:lnSpc>
              <a:spcAft>
                <a:spcPts val="0"/>
              </a:spcAft>
              <a:defRPr sz="180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623465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n-lt"/>
              </a:defRPr>
            </a:lvl1pPr>
          </a:lstStyle>
          <a:p>
            <a:r>
              <a:rPr lang="en-US" dirty="0"/>
              <a:t>Click to Edit Master Title Style</a:t>
            </a:r>
          </a:p>
        </p:txBody>
      </p:sp>
      <p:sp>
        <p:nvSpPr>
          <p:cNvPr id="10" name="Table Placeholder 3"/>
          <p:cNvSpPr>
            <a:spLocks noGrp="1"/>
          </p:cNvSpPr>
          <p:nvPr>
            <p:ph type="tbl" sz="quarter" idx="13"/>
          </p:nvPr>
        </p:nvSpPr>
        <p:spPr>
          <a:xfrm>
            <a:off x="479425" y="1259574"/>
            <a:ext cx="11233150" cy="4836426"/>
          </a:xfrm>
        </p:spPr>
        <p:txBody>
          <a:bodyPr/>
          <a:lstStyle>
            <a:lvl1pPr marL="0" indent="0">
              <a:buNone/>
              <a:defRPr/>
            </a:lvl1pPr>
          </a:lstStyle>
          <a:p>
            <a:pPr lvl="0"/>
            <a:r>
              <a:rPr lang="en-US" noProof="0"/>
              <a:t>Click icon to add table</a:t>
            </a:r>
            <a:endParaRPr lang="en-US" noProof="0" dirty="0"/>
          </a:p>
        </p:txBody>
      </p:sp>
    </p:spTree>
    <p:extLst>
      <p:ext uri="{BB962C8B-B14F-4D97-AF65-F5344CB8AC3E}">
        <p14:creationId xmlns:p14="http://schemas.microsoft.com/office/powerpoint/2010/main" val="360929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4135164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nchor="t"/>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554489"/>
            <a:ext cx="11233150" cy="455323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a:lnSpc>
                <a:spcPct val="100000"/>
              </a:lnSpc>
              <a:spcAft>
                <a:spcPts val="0"/>
              </a:spcAft>
              <a:buClr>
                <a:schemeClr val="accent1"/>
              </a:buClr>
              <a:defRPr sz="2000">
                <a:solidFill>
                  <a:schemeClr val="tx2"/>
                </a:solidFill>
              </a:defRPr>
            </a:lvl2pPr>
            <a:lvl3pPr>
              <a:lnSpc>
                <a:spcPct val="100000"/>
              </a:lnSpc>
              <a:spcAft>
                <a:spcPts val="0"/>
              </a:spcAft>
              <a:buClr>
                <a:schemeClr val="accent1"/>
              </a:buClr>
              <a:defRPr>
                <a:solidFill>
                  <a:schemeClr val="tx2"/>
                </a:solidFill>
              </a:defRPr>
            </a:lvl3pPr>
            <a:lvl4pPr>
              <a:lnSpc>
                <a:spcPct val="100000"/>
              </a:lnSpc>
              <a:spcAft>
                <a:spcPts val="0"/>
              </a:spcAft>
              <a:buClr>
                <a:schemeClr val="accent1"/>
              </a:buClr>
              <a:defRPr>
                <a:solidFill>
                  <a:schemeClr val="tx2"/>
                </a:solidFill>
              </a:defRPr>
            </a:lvl4pPr>
            <a:lvl5pPr>
              <a:lnSpc>
                <a:spcPct val="100000"/>
              </a:lnSpc>
              <a:spcAft>
                <a:spcPts val="0"/>
              </a:spcAft>
              <a:buClr>
                <a:schemeClr val="accent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5404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20481"/>
            <a:ext cx="0" cy="451520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hasCustomPrompt="1"/>
          </p:nvPr>
        </p:nvSpPr>
        <p:spPr>
          <a:xfrm>
            <a:off x="479425" y="991131"/>
            <a:ext cx="11233150" cy="359204"/>
          </a:xfrm>
        </p:spPr>
        <p:txBody>
          <a:bodyPr anchor="t"/>
          <a:lstStyle>
            <a:lvl1pPr marL="0" indent="0">
              <a:spcAft>
                <a:spcPts val="0"/>
              </a:spcAft>
              <a:buNone/>
              <a:defRPr sz="2400">
                <a:solidFill>
                  <a:schemeClr val="accent6"/>
                </a:solidFill>
              </a:defRPr>
            </a:lvl1pPr>
          </a:lstStyle>
          <a:p>
            <a:pPr lvl="0"/>
            <a:r>
              <a:rPr lang="en-US" dirty="0"/>
              <a:t>Click to edit Master text styles</a:t>
            </a:r>
          </a:p>
        </p:txBody>
      </p:sp>
      <p:sp>
        <p:nvSpPr>
          <p:cNvPr id="9" name="Text Placeholder 131"/>
          <p:cNvSpPr>
            <a:spLocks noGrp="1"/>
          </p:cNvSpPr>
          <p:nvPr>
            <p:ph type="body" sz="quarter" idx="16" hasCustomPrompt="1"/>
          </p:nvPr>
        </p:nvSpPr>
        <p:spPr>
          <a:xfrm>
            <a:off x="479425" y="1620481"/>
            <a:ext cx="53456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 name="Content Placeholder 3"/>
          <p:cNvSpPr>
            <a:spLocks noGrp="1"/>
          </p:cNvSpPr>
          <p:nvPr>
            <p:ph sz="quarter" idx="19"/>
          </p:nvPr>
        </p:nvSpPr>
        <p:spPr>
          <a:xfrm>
            <a:off x="477587" y="2202443"/>
            <a:ext cx="5347480" cy="3933245"/>
          </a:xfrm>
        </p:spPr>
        <p:txBody>
          <a:bodyPr/>
          <a:lstStyle>
            <a:lvl1pPr marL="342900" indent="-342900" algn="just">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31"/>
          <p:cNvSpPr>
            <a:spLocks noGrp="1"/>
          </p:cNvSpPr>
          <p:nvPr>
            <p:ph type="body" sz="quarter" idx="18" hasCustomPrompt="1"/>
          </p:nvPr>
        </p:nvSpPr>
        <p:spPr>
          <a:xfrm>
            <a:off x="6341534" y="1620481"/>
            <a:ext cx="53710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2" name="Content Placeholder 3"/>
          <p:cNvSpPr>
            <a:spLocks noGrp="1"/>
          </p:cNvSpPr>
          <p:nvPr>
            <p:ph sz="quarter" idx="21" hasCustomPrompt="1"/>
          </p:nvPr>
        </p:nvSpPr>
        <p:spPr>
          <a:xfrm>
            <a:off x="6339947" y="2202442"/>
            <a:ext cx="5372628" cy="3933246"/>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13645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bwMode="auto">
          <a:xfrm>
            <a:off x="4148138"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bwMode="auto">
          <a:xfrm>
            <a:off x="8051800"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userDrawn="1">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userDrawn="1">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7" name="Text Placeholder 2"/>
          <p:cNvSpPr>
            <a:spLocks noGrp="1"/>
          </p:cNvSpPr>
          <p:nvPr userDrawn="1">
            <p:ph idx="1"/>
          </p:nvPr>
        </p:nvSpPr>
        <p:spPr>
          <a:xfrm>
            <a:off x="479426" y="2373786"/>
            <a:ext cx="3372644"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userDrawn="1">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3" name="Text Placeholder 2"/>
          <p:cNvSpPr>
            <a:spLocks noGrp="1"/>
          </p:cNvSpPr>
          <p:nvPr userDrawn="1">
            <p:ph idx="17"/>
          </p:nvPr>
        </p:nvSpPr>
        <p:spPr>
          <a:xfrm>
            <a:off x="4416359" y="2373786"/>
            <a:ext cx="3359281"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4" name="Text Placeholder 2"/>
          <p:cNvSpPr>
            <a:spLocks noGrp="1"/>
          </p:cNvSpPr>
          <p:nvPr userDrawn="1">
            <p:ph idx="18"/>
          </p:nvPr>
        </p:nvSpPr>
        <p:spPr>
          <a:xfrm>
            <a:off x="8300113" y="2373786"/>
            <a:ext cx="3412462"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5" name="Text Placeholder 131"/>
          <p:cNvSpPr>
            <a:spLocks noGrp="1"/>
          </p:cNvSpPr>
          <p:nvPr userDrawn="1">
            <p:ph type="body" sz="quarter" idx="19" hasCustomPrompt="1"/>
          </p:nvPr>
        </p:nvSpPr>
        <p:spPr>
          <a:xfrm>
            <a:off x="4419997"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6" name="Text Placeholder 131"/>
          <p:cNvSpPr>
            <a:spLocks noGrp="1"/>
          </p:cNvSpPr>
          <p:nvPr userDrawn="1">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Tree>
    <p:extLst>
      <p:ext uri="{BB962C8B-B14F-4D97-AF65-F5344CB8AC3E}">
        <p14:creationId xmlns:p14="http://schemas.microsoft.com/office/powerpoint/2010/main" val="4206028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9" name="Content Placeholder 8"/>
          <p:cNvSpPr>
            <a:spLocks noGrp="1"/>
          </p:cNvSpPr>
          <p:nvPr>
            <p:ph sz="quarter" idx="21"/>
          </p:nvPr>
        </p:nvSpPr>
        <p:spPr>
          <a:xfrm>
            <a:off x="8299119" y="2372564"/>
            <a:ext cx="3413455"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grpSp>
        <p:nvGrpSpPr>
          <p:cNvPr id="36" name="Group 6">
            <a:extLst>
              <a:ext uri="{FF2B5EF4-FFF2-40B4-BE49-F238E27FC236}">
                <a16:creationId xmlns:a16="http://schemas.microsoft.com/office/drawing/2014/main" id="{CCE81F77-7204-0241-970A-63C43B1D7B80}"/>
              </a:ext>
            </a:extLst>
          </p:cNvPr>
          <p:cNvGrpSpPr>
            <a:grpSpLocks/>
          </p:cNvGrpSpPr>
          <p:nvPr userDrawn="1"/>
        </p:nvGrpSpPr>
        <p:grpSpPr bwMode="auto">
          <a:xfrm>
            <a:off x="4148138" y="1611050"/>
            <a:ext cx="3903662" cy="4448438"/>
            <a:chOff x="3706307" y="1883391"/>
            <a:chExt cx="3803176" cy="4472959"/>
          </a:xfrm>
        </p:grpSpPr>
        <p:cxnSp>
          <p:nvCxnSpPr>
            <p:cNvPr id="37" name="Straight Connector 36">
              <a:extLst>
                <a:ext uri="{FF2B5EF4-FFF2-40B4-BE49-F238E27FC236}">
                  <a16:creationId xmlns:a16="http://schemas.microsoft.com/office/drawing/2014/main" id="{7266E339-1F3B-8E41-B64F-AA6A42EDF799}"/>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22B3030-62BD-3440-A850-5C6E7CCDD54A}"/>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40" name="Text Placeholder 131">
            <a:extLst>
              <a:ext uri="{FF2B5EF4-FFF2-40B4-BE49-F238E27FC236}">
                <a16:creationId xmlns:a16="http://schemas.microsoft.com/office/drawing/2014/main" id="{B54BFFD1-D378-D841-B5DD-88788B48D029}"/>
              </a:ext>
            </a:extLst>
          </p:cNvPr>
          <p:cNvSpPr>
            <a:spLocks noGrp="1"/>
          </p:cNvSpPr>
          <p:nvPr>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3" name="Text Placeholder 131">
            <a:extLst>
              <a:ext uri="{FF2B5EF4-FFF2-40B4-BE49-F238E27FC236}">
                <a16:creationId xmlns:a16="http://schemas.microsoft.com/office/drawing/2014/main" id="{E3125198-F65A-8049-9D3E-A6AF258DAEBF}"/>
              </a:ext>
            </a:extLst>
          </p:cNvPr>
          <p:cNvSpPr>
            <a:spLocks noGrp="1"/>
          </p:cNvSpPr>
          <p:nvPr>
            <p:ph type="body" sz="quarter" idx="19" hasCustomPrompt="1"/>
          </p:nvPr>
        </p:nvSpPr>
        <p:spPr>
          <a:xfrm>
            <a:off x="4416192"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5" name="Text Placeholder 131">
            <a:extLst>
              <a:ext uri="{FF2B5EF4-FFF2-40B4-BE49-F238E27FC236}">
                <a16:creationId xmlns:a16="http://schemas.microsoft.com/office/drawing/2014/main" id="{7C8008EA-19DB-814F-9284-A055A2AB89CD}"/>
              </a:ext>
            </a:extLst>
          </p:cNvPr>
          <p:cNvSpPr>
            <a:spLocks noGrp="1"/>
          </p:cNvSpPr>
          <p:nvPr>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6" name="Content Placeholder 8">
            <a:extLst>
              <a:ext uri="{FF2B5EF4-FFF2-40B4-BE49-F238E27FC236}">
                <a16:creationId xmlns:a16="http://schemas.microsoft.com/office/drawing/2014/main" id="{DD4BA2E6-FACA-5C45-B75F-9327959A672A}"/>
              </a:ext>
            </a:extLst>
          </p:cNvPr>
          <p:cNvSpPr>
            <a:spLocks noGrp="1"/>
          </p:cNvSpPr>
          <p:nvPr>
            <p:ph sz="quarter" idx="22"/>
          </p:nvPr>
        </p:nvSpPr>
        <p:spPr>
          <a:xfrm>
            <a:off x="4415863"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47" name="Content Placeholder 8">
            <a:extLst>
              <a:ext uri="{FF2B5EF4-FFF2-40B4-BE49-F238E27FC236}">
                <a16:creationId xmlns:a16="http://schemas.microsoft.com/office/drawing/2014/main" id="{5AB0A5A2-CEF5-6E44-BACF-2C0296FE306B}"/>
              </a:ext>
            </a:extLst>
          </p:cNvPr>
          <p:cNvSpPr>
            <a:spLocks noGrp="1"/>
          </p:cNvSpPr>
          <p:nvPr>
            <p:ph sz="quarter" idx="23"/>
          </p:nvPr>
        </p:nvSpPr>
        <p:spPr>
          <a:xfrm>
            <a:off x="479425"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71250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55004" y="1631950"/>
            <a:ext cx="0" cy="444060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18" name="Text Placeholder 2"/>
          <p:cNvSpPr>
            <a:spLocks noGrp="1"/>
          </p:cNvSpPr>
          <p:nvPr>
            <p:ph idx="1"/>
          </p:nvPr>
        </p:nvSpPr>
        <p:spPr>
          <a:xfrm>
            <a:off x="479425" y="1631111"/>
            <a:ext cx="2619375" cy="44406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1"/>
            <a:ext cx="8296540" cy="4440603"/>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1324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629287"/>
            <a:ext cx="0" cy="444326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Content Placeholder 5"/>
          <p:cNvSpPr>
            <a:spLocks noGrp="1"/>
          </p:cNvSpPr>
          <p:nvPr>
            <p:ph sz="quarter" idx="15"/>
          </p:nvPr>
        </p:nvSpPr>
        <p:spPr>
          <a:xfrm>
            <a:off x="9037637" y="1629597"/>
            <a:ext cx="2674937" cy="4443488"/>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79425" y="1629287"/>
            <a:ext cx="8348664" cy="4443267"/>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90535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18445"/>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4" name="Picture Placeholder 5"/>
          <p:cNvSpPr>
            <a:spLocks noGrp="1"/>
          </p:cNvSpPr>
          <p:nvPr>
            <p:ph type="pic" sz="quarter" idx="18"/>
          </p:nvPr>
        </p:nvSpPr>
        <p:spPr>
          <a:xfrm>
            <a:off x="3354388" y="3755872"/>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5" name="Picture Placeholder 5"/>
          <p:cNvSpPr>
            <a:spLocks noGrp="1"/>
          </p:cNvSpPr>
          <p:nvPr>
            <p:ph type="pic" sz="quarter" idx="19"/>
          </p:nvPr>
        </p:nvSpPr>
        <p:spPr>
          <a:xfrm>
            <a:off x="9066213" y="1618445"/>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6" name="Picture Placeholder 5"/>
          <p:cNvSpPr>
            <a:spLocks noGrp="1"/>
          </p:cNvSpPr>
          <p:nvPr>
            <p:ph type="pic" sz="quarter" idx="20"/>
          </p:nvPr>
        </p:nvSpPr>
        <p:spPr>
          <a:xfrm>
            <a:off x="9066213" y="3755872"/>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4" name="Text Placeholder 7"/>
          <p:cNvSpPr>
            <a:spLocks noGrp="1"/>
          </p:cNvSpPr>
          <p:nvPr>
            <p:ph type="body" sz="quarter" idx="21"/>
          </p:nvPr>
        </p:nvSpPr>
        <p:spPr>
          <a:xfrm>
            <a:off x="479425" y="1618445"/>
            <a:ext cx="26193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p:cNvSpPr>
            <a:spLocks noGrp="1"/>
          </p:cNvSpPr>
          <p:nvPr>
            <p:ph type="body" sz="quarter" idx="22"/>
          </p:nvPr>
        </p:nvSpPr>
        <p:spPr>
          <a:xfrm>
            <a:off x="6220216" y="1618445"/>
            <a:ext cx="26066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6615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29"/>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629079"/>
            <a:ext cx="5481108" cy="4455197"/>
          </a:xfrm>
          <a:prstGeom prst="rect">
            <a:avLst/>
          </a:prstGeom>
        </p:spPr>
        <p:txBody>
          <a:bodyPr/>
          <a:lstStyle>
            <a:lvl1pPr marL="342900" indent="-342900">
              <a:lnSpc>
                <a:spcPct val="100000"/>
              </a:lnSpc>
              <a:spcAft>
                <a:spcPts val="0"/>
              </a:spcAft>
              <a:buClr>
                <a:schemeClr val="accent1"/>
              </a:buClr>
              <a:buFont typeface="Arial" charset="0"/>
              <a:buChar char="•"/>
              <a:defRPr sz="2400">
                <a:solidFill>
                  <a:srgbClr val="333E48"/>
                </a:solidFill>
              </a:defRPr>
            </a:lvl1pPr>
            <a:lvl2pPr>
              <a:lnSpc>
                <a:spcPct val="100000"/>
              </a:lnSpc>
              <a:spcBef>
                <a:spcPts val="0"/>
              </a:spcBef>
              <a:spcAft>
                <a:spcPts val="0"/>
              </a:spcAft>
              <a:buClr>
                <a:schemeClr val="accent1"/>
              </a:buClr>
              <a:defRPr sz="2000">
                <a:solidFill>
                  <a:srgbClr val="333E48"/>
                </a:solidFill>
              </a:defRPr>
            </a:lvl2pPr>
            <a:lvl3pPr>
              <a:lnSpc>
                <a:spcPct val="100000"/>
              </a:lnSpc>
              <a:spcBef>
                <a:spcPts val="0"/>
              </a:spcBef>
              <a:spcAft>
                <a:spcPts val="0"/>
              </a:spcAft>
              <a:buClr>
                <a:schemeClr val="accent1"/>
              </a:buClr>
              <a:defRPr sz="1800">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50924" y="1629080"/>
            <a:ext cx="5461651" cy="4455198"/>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404830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9425" y="478301"/>
            <a:ext cx="11233150" cy="654760"/>
          </a:xfrm>
          <a:prstGeom prst="rect">
            <a:avLst/>
          </a:prstGeom>
        </p:spPr>
        <p:txBody>
          <a:bodyPr vert="horz" lIns="0" tIns="0" rIns="0" bIns="0" rtlCol="0" anchor="t">
            <a:noAutofit/>
          </a:bodyPr>
          <a:lstStyle/>
          <a:p>
            <a:r>
              <a:rPr lang="en-US"/>
              <a:t>Click to edit Master title style</a:t>
            </a:r>
            <a:endParaRPr lang="en-US" dirty="0"/>
          </a:p>
        </p:txBody>
      </p:sp>
      <p:sp>
        <p:nvSpPr>
          <p:cNvPr id="1029" name="TextBox 26"/>
          <p:cNvSpPr txBox="1">
            <a:spLocks noChangeArrowheads="1"/>
          </p:cNvSpPr>
          <p:nvPr userDrawn="1"/>
        </p:nvSpPr>
        <p:spPr bwMode="auto">
          <a:xfrm>
            <a:off x="492125" y="641064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97466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20">
            <a:extLst>
              <a:ext uri="{FF2B5EF4-FFF2-40B4-BE49-F238E27FC236}">
                <a16:creationId xmlns:a16="http://schemas.microsoft.com/office/drawing/2014/main" id="{27B344F3-4498-5A4F-9DA2-CB9437A25367}"/>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dirty="0">
                <a:solidFill>
                  <a:srgbClr val="7F7F7F"/>
                </a:solidFill>
              </a:rPr>
              <a:t>© 2021 Arm</a:t>
            </a:r>
            <a:endParaRPr lang="en-US" altLang="en-US" sz="1000" dirty="0">
              <a:solidFill>
                <a:srgbClr val="7F7F7F"/>
              </a:solidFill>
            </a:endParaRPr>
          </a:p>
        </p:txBody>
      </p:sp>
    </p:spTree>
    <p:extLst>
      <p:ext uri="{BB962C8B-B14F-4D97-AF65-F5344CB8AC3E}">
        <p14:creationId xmlns:p14="http://schemas.microsoft.com/office/powerpoint/2010/main" val="212291756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hdr="0" ftr="0" dt="0"/>
  <p:txStyles>
    <p:titleStyle>
      <a:lvl1pPr algn="l" rtl="0" eaLnBrk="1" fontAlgn="base" hangingPunct="1">
        <a:lnSpc>
          <a:spcPct val="85000"/>
        </a:lnSpc>
        <a:spcBef>
          <a:spcPct val="0"/>
        </a:spcBef>
        <a:spcAft>
          <a:spcPct val="0"/>
        </a:spcAft>
        <a:defRPr sz="3600" b="0"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rgbClr val="333E48"/>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rgbClr val="333E4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33E4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9">
          <p15:clr>
            <a:srgbClr val="F26B43"/>
          </p15:clr>
        </p15:guide>
        <p15:guide id="4" orient="horz" pos="300">
          <p15:clr>
            <a:srgbClr val="F26B43"/>
          </p15:clr>
        </p15:guide>
        <p15:guide id="5" orient="horz" pos="4020">
          <p15:clr>
            <a:srgbClr val="F26B43"/>
          </p15:clr>
        </p15:guide>
        <p15:guide id="6" pos="7378">
          <p15:clr>
            <a:srgbClr val="F26B43"/>
          </p15:clr>
        </p15:guide>
        <p15:guide id="7" pos="302">
          <p15:clr>
            <a:srgbClr val="F26B43"/>
          </p15:clr>
        </p15:guide>
        <p15:guide id="8" pos="706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MDK-Packs/CB_Lab4Layer/tree/master/layer"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github.com/MDK-Packs/CB_Lab4Layer/blob/master/layer/Board/MIMXRT1064-EVK/main.c"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Open-CMSIS-Pack/devtools/blob/main/tools/README.md"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Open-CMSIS-Pack/devtools/issues/143" TargetMode="External"/><Relationship Id="rId2" Type="http://schemas.openxmlformats.org/officeDocument/2006/relationships/hyperlink" Target="https://github.com/Open-CMSIS-Pack/devtools/issues/142"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3"/>
            <a:ext cx="1786690" cy="3856452"/>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79859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361011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708715B0-CAF1-45CB-B8CE-F3EE46DD60CB}"/>
              </a:ext>
            </a:extLst>
          </p:cNvPr>
          <p:cNvSpPr/>
          <p:nvPr/>
        </p:nvSpPr>
        <p:spPr>
          <a:xfrm>
            <a:off x="7092175" y="2935268"/>
            <a:ext cx="2235200"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RTOS 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36" name="Rectangle 35">
            <a:extLst>
              <a:ext uri="{FF2B5EF4-FFF2-40B4-BE49-F238E27FC236}">
                <a16:creationId xmlns:a16="http://schemas.microsoft.com/office/drawing/2014/main" id="{A7CCDBC5-D11D-4324-B973-8ABEE5641330}"/>
              </a:ext>
            </a:extLst>
          </p:cNvPr>
          <p:cNvSpPr/>
          <p:nvPr/>
        </p:nvSpPr>
        <p:spPr>
          <a:xfrm>
            <a:off x="593835" y="1292136"/>
            <a:ext cx="2376326" cy="743952"/>
          </a:xfrm>
          <a:prstGeom prst="rect">
            <a:avLst/>
          </a:prstGeom>
          <a:solidFill>
            <a:schemeClr val="accent4">
              <a:lumMod val="75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a:solidFill>
                  <a:srgbClr val="000000"/>
                </a:solidFill>
                <a:latin typeface="+mn-lt"/>
              </a:rPr>
              <a:t>App</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3" name="Rectangle 2">
            <a:extLst>
              <a:ext uri="{FF2B5EF4-FFF2-40B4-BE49-F238E27FC236}">
                <a16:creationId xmlns:a16="http://schemas.microsoft.com/office/drawing/2014/main" id="{4D20B3B5-0119-44EB-995F-8DCE7FBDB0BF}"/>
              </a:ext>
            </a:extLst>
          </p:cNvPr>
          <p:cNvSpPr/>
          <p:nvPr/>
        </p:nvSpPr>
        <p:spPr>
          <a:xfrm>
            <a:off x="709127" y="6298163"/>
            <a:ext cx="1754155" cy="3452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9A7363C6-2AF9-4169-AB55-98108F792271}"/>
              </a:ext>
            </a:extLst>
          </p:cNvPr>
          <p:cNvSpPr/>
          <p:nvPr/>
        </p:nvSpPr>
        <p:spPr>
          <a:xfrm>
            <a:off x="583324" y="2109316"/>
            <a:ext cx="238683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Socket</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79425" y="312759"/>
            <a:ext cx="11233150" cy="512830"/>
          </a:xfrm>
        </p:spPr>
        <p:txBody>
          <a:bodyPr/>
          <a:lstStyle/>
          <a:p>
            <a:r>
              <a:rPr lang="en-US" sz="3200"/>
              <a:t>Software Layers Group Pre-configured Software Components</a:t>
            </a:r>
          </a:p>
        </p:txBody>
      </p:sp>
      <p:sp>
        <p:nvSpPr>
          <p:cNvPr id="4" name="Text Placeholder 3">
            <a:extLst>
              <a:ext uri="{FF2B5EF4-FFF2-40B4-BE49-F238E27FC236}">
                <a16:creationId xmlns:a16="http://schemas.microsoft.com/office/drawing/2014/main" id="{30D7E723-384B-4C01-AD05-AA23E9DE3B9E}"/>
              </a:ext>
            </a:extLst>
          </p:cNvPr>
          <p:cNvSpPr>
            <a:spLocks noGrp="1"/>
          </p:cNvSpPr>
          <p:nvPr>
            <p:ph type="body" sz="quarter" idx="13"/>
          </p:nvPr>
        </p:nvSpPr>
        <p:spPr>
          <a:xfrm>
            <a:off x="479425" y="683698"/>
            <a:ext cx="11233150" cy="344488"/>
          </a:xfrm>
        </p:spPr>
        <p:txBody>
          <a:bodyPr/>
          <a:lstStyle/>
          <a:p>
            <a:r>
              <a:rPr lang="en-US"/>
              <a:t>IoT for Cortex-M – reference examples for many evaluation kits</a:t>
            </a:r>
            <a:endParaRPr lang="en-GB"/>
          </a:p>
        </p:txBody>
      </p:sp>
      <p:sp>
        <p:nvSpPr>
          <p:cNvPr id="21" name="Rectangle 20">
            <a:extLst>
              <a:ext uri="{FF2B5EF4-FFF2-40B4-BE49-F238E27FC236}">
                <a16:creationId xmlns:a16="http://schemas.microsoft.com/office/drawing/2014/main" id="{55D6DD88-1FD7-4BA4-AB28-44E626DD2497}"/>
              </a:ext>
            </a:extLst>
          </p:cNvPr>
          <p:cNvSpPr/>
          <p:nvPr/>
        </p:nvSpPr>
        <p:spPr>
          <a:xfrm>
            <a:off x="580103" y="2940140"/>
            <a:ext cx="5142437"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Board</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22" name="Rectangle 21">
            <a:extLst>
              <a:ext uri="{FF2B5EF4-FFF2-40B4-BE49-F238E27FC236}">
                <a16:creationId xmlns:a16="http://schemas.microsoft.com/office/drawing/2014/main" id="{625250BE-9572-402C-BAC5-3DB87DF2F7C0}"/>
              </a:ext>
            </a:extLst>
          </p:cNvPr>
          <p:cNvSpPr/>
          <p:nvPr/>
        </p:nvSpPr>
        <p:spPr>
          <a:xfrm>
            <a:off x="584200" y="4252722"/>
            <a:ext cx="6940188" cy="821881"/>
          </a:xfrm>
          <a:prstGeom prst="rect">
            <a:avLst/>
          </a:prstGeom>
          <a:solidFill>
            <a:srgbClr val="808082">
              <a:alpha val="40000"/>
            </a:srgbClr>
          </a:solidFill>
          <a:ln w="9525" cap="flat" cmpd="sng" algn="ctr">
            <a:noFill/>
            <a:prstDash val="solid"/>
          </a:ln>
          <a:effectLst/>
        </p:spPr>
        <p:txBody>
          <a:bodyPr vert="vert270" lIns="144007" tIns="45723" rIns="91444" bIns="45723" rtlCol="0" anchor="t"/>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MCU</a:t>
            </a:r>
          </a:p>
        </p:txBody>
      </p:sp>
      <p:sp>
        <p:nvSpPr>
          <p:cNvPr id="27" name="Rectangle 26">
            <a:extLst>
              <a:ext uri="{FF2B5EF4-FFF2-40B4-BE49-F238E27FC236}">
                <a16:creationId xmlns:a16="http://schemas.microsoft.com/office/drawing/2014/main" id="{B5AA21C1-2259-49A4-81EC-B41EA89DA738}"/>
              </a:ext>
            </a:extLst>
          </p:cNvPr>
          <p:cNvSpPr/>
          <p:nvPr/>
        </p:nvSpPr>
        <p:spPr>
          <a:xfrm>
            <a:off x="3905434" y="5451181"/>
            <a:ext cx="1645920" cy="1167328"/>
          </a:xfrm>
          <a:prstGeom prst="rect">
            <a:avLst/>
          </a:prstGeom>
          <a:solidFill>
            <a:srgbClr val="58595B"/>
          </a:solidFill>
          <a:ln w="9525" cap="flat" cmpd="sng" algn="ctr">
            <a:noFill/>
            <a:prstDash val="solid"/>
          </a:ln>
          <a:effectLst/>
        </p:spPr>
        <p:txBody>
          <a:bodyPr lIns="91444" tIns="45723" rIns="91444" bIns="45723" numCol="1" rtlCol="0" anchor="t"/>
          <a:lstStyle/>
          <a:p>
            <a:pPr marL="0" marR="0" lvl="0" indent="0" algn="l"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Board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LED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Sensor inputs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Display</a:t>
            </a:r>
          </a:p>
        </p:txBody>
      </p:sp>
      <p:sp>
        <p:nvSpPr>
          <p:cNvPr id="30" name="Down Arrow 26">
            <a:extLst>
              <a:ext uri="{FF2B5EF4-FFF2-40B4-BE49-F238E27FC236}">
                <a16:creationId xmlns:a16="http://schemas.microsoft.com/office/drawing/2014/main" id="{D6981AE9-5DF4-413F-9F55-F18CBA15AB85}"/>
              </a:ext>
            </a:extLst>
          </p:cNvPr>
          <p:cNvSpPr/>
          <p:nvPr/>
        </p:nvSpPr>
        <p:spPr>
          <a:xfrm>
            <a:off x="4148074" y="1639615"/>
            <a:ext cx="1160951" cy="381157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919136" y="3009534"/>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CMSIS-Driver-VIO</a:t>
            </a:r>
          </a:p>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p>
        </p:txBody>
      </p:sp>
      <p:sp>
        <p:nvSpPr>
          <p:cNvPr id="41" name="Rectangle 40">
            <a:extLst>
              <a:ext uri="{FF2B5EF4-FFF2-40B4-BE49-F238E27FC236}">
                <a16:creationId xmlns:a16="http://schemas.microsoft.com/office/drawing/2014/main" id="{A4F01639-7D0D-46C0-B57C-1A095CC940E5}"/>
              </a:ext>
            </a:extLst>
          </p:cNvPr>
          <p:cNvSpPr/>
          <p:nvPr/>
        </p:nvSpPr>
        <p:spPr>
          <a:xfrm>
            <a:off x="7524387" y="3000565"/>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CMSIS-RTOS2</a:t>
            </a:r>
          </a:p>
        </p:txBody>
      </p:sp>
      <p:sp>
        <p:nvSpPr>
          <p:cNvPr id="35" name="Rectangle 34">
            <a:extLst>
              <a:ext uri="{FF2B5EF4-FFF2-40B4-BE49-F238E27FC236}">
                <a16:creationId xmlns:a16="http://schemas.microsoft.com/office/drawing/2014/main" id="{7A4F3A5B-12F3-433E-AC31-A6F9BE832221}"/>
              </a:ext>
            </a:extLst>
          </p:cNvPr>
          <p:cNvSpPr/>
          <p:nvPr/>
        </p:nvSpPr>
        <p:spPr>
          <a:xfrm>
            <a:off x="3926964" y="1347951"/>
            <a:ext cx="1659984" cy="610321"/>
          </a:xfrm>
          <a:prstGeom prst="rect">
            <a:avLst/>
          </a:prstGeom>
          <a:solidFill>
            <a:srgbClr val="128CAB">
              <a:alpha val="80000"/>
            </a:srgb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Example Application Code</a:t>
            </a:r>
            <a:endParaRPr kumimoji="0" lang="en-GB"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
        <p:nvSpPr>
          <p:cNvPr id="39" name="Rectangle 38">
            <a:extLst>
              <a:ext uri="{FF2B5EF4-FFF2-40B4-BE49-F238E27FC236}">
                <a16:creationId xmlns:a16="http://schemas.microsoft.com/office/drawing/2014/main" id="{753CD197-D1CC-4FBD-9594-AC59E6CDC8A8}"/>
              </a:ext>
            </a:extLst>
          </p:cNvPr>
          <p:cNvSpPr/>
          <p:nvPr/>
        </p:nvSpPr>
        <p:spPr>
          <a:xfrm rot="16200000">
            <a:off x="9374313" y="2256249"/>
            <a:ext cx="2715769" cy="2425171"/>
          </a:xfrm>
          <a:prstGeom prst="rect">
            <a:avLst/>
          </a:prstGeom>
          <a:solidFill>
            <a:schemeClr val="accent6">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ea typeface="+mn-ea"/>
              <a:cs typeface="+mn-cs"/>
            </a:endParaRPr>
          </a:p>
        </p:txBody>
      </p:sp>
      <p:sp>
        <p:nvSpPr>
          <p:cNvPr id="42" name="TextBox 41">
            <a:extLst>
              <a:ext uri="{FF2B5EF4-FFF2-40B4-BE49-F238E27FC236}">
                <a16:creationId xmlns:a16="http://schemas.microsoft.com/office/drawing/2014/main" id="{2F331FBC-B4AA-4EE8-8ADE-61EE96C87EE7}"/>
              </a:ext>
            </a:extLst>
          </p:cNvPr>
          <p:cNvSpPr txBox="1"/>
          <p:nvPr/>
        </p:nvSpPr>
        <p:spPr>
          <a:xfrm>
            <a:off x="9523844" y="2163035"/>
            <a:ext cx="2406935" cy="520142"/>
          </a:xfrm>
          <a:prstGeom prst="rect">
            <a:avLst/>
          </a:prstGeom>
          <a:noFill/>
        </p:spPr>
        <p:txBody>
          <a:bodyPr wrap="square" lIns="0" tIns="0" rIns="0" bIns="0" rtlCol="0" anchor="t">
            <a:spAutoFit/>
          </a:bodyPr>
          <a:lstStyle/>
          <a:p>
            <a:pPr algn="ctr" defTabSz="914126" eaLnBrk="1" hangingPunct="1">
              <a:lnSpc>
                <a:spcPct val="90000"/>
              </a:lnSpc>
              <a:spcBef>
                <a:spcPts val="0"/>
              </a:spcBef>
              <a:spcAft>
                <a:spcPts val="600"/>
              </a:spcAft>
              <a:defRPr/>
            </a:pPr>
            <a:r>
              <a:rPr kumimoji="0" lang="en-GB" sz="1600" b="0" i="0" u="none" strike="noStrike" kern="1200" cap="none" spc="0" normalizeH="0" baseline="0" noProof="0">
                <a:ln>
                  <a:noFill/>
                </a:ln>
                <a:solidFill>
                  <a:srgbClr val="333E48"/>
                </a:solidFill>
                <a:effectLst/>
                <a:uLnTx/>
                <a:uFillTx/>
                <a:latin typeface="+mn-lt"/>
                <a:ea typeface="ＭＳ Ｐゴシック"/>
                <a:cs typeface="+mn-cs"/>
              </a:rPr>
              <a:t>Trusted </a:t>
            </a:r>
            <a:r>
              <a:rPr lang="en-GB" sz="1600">
                <a:solidFill>
                  <a:srgbClr val="333E48"/>
                </a:solidFill>
                <a:latin typeface="+mn-lt"/>
                <a:ea typeface="ＭＳ Ｐゴシック"/>
              </a:rPr>
              <a:t>Firmware-M (TF-M)</a:t>
            </a:r>
            <a:endParaRPr lang="en-US" sz="1600">
              <a:solidFill>
                <a:srgbClr val="333E48"/>
              </a:solidFill>
              <a:latin typeface="+mn-lt"/>
              <a:ea typeface="ＭＳ Ｐゴシック"/>
            </a:endParaRPr>
          </a:p>
          <a:p>
            <a:pPr algn="ctr" defTabSz="914126">
              <a:lnSpc>
                <a:spcPct val="90000"/>
              </a:lnSpc>
              <a:spcBef>
                <a:spcPts val="0"/>
              </a:spcBef>
              <a:spcAft>
                <a:spcPts val="600"/>
              </a:spcAft>
              <a:defRPr/>
            </a:pPr>
            <a:r>
              <a:rPr lang="en-GB" sz="1600">
                <a:solidFill>
                  <a:srgbClr val="333E48"/>
                </a:solidFill>
                <a:latin typeface="+mn-lt"/>
                <a:ea typeface="ＭＳ Ｐゴシック"/>
              </a:rPr>
              <a:t>implements</a:t>
            </a:r>
            <a:r>
              <a:rPr kumimoji="0" lang="en-GB" sz="1600" b="0" i="0" u="none" strike="noStrike" kern="1200" cap="none" spc="0" normalizeH="0" baseline="0" noProof="0">
                <a:ln>
                  <a:noFill/>
                </a:ln>
                <a:solidFill>
                  <a:srgbClr val="333E48"/>
                </a:solidFill>
                <a:effectLst/>
                <a:uLnTx/>
                <a:uFillTx/>
                <a:latin typeface="+mn-lt"/>
                <a:ea typeface="ＭＳ Ｐゴシック"/>
                <a:cs typeface="+mn-cs"/>
              </a:rPr>
              <a:t> Security</a:t>
            </a:r>
            <a:endParaRPr lang="en-US" sz="1600" b="0" i="0" u="none" strike="noStrike" kern="1200" cap="none" spc="0" normalizeH="0" baseline="0" noProof="0">
              <a:ln>
                <a:noFill/>
              </a:ln>
              <a:solidFill>
                <a:srgbClr val="333E48"/>
              </a:solidFill>
              <a:effectLst/>
              <a:uLnTx/>
              <a:uFillTx/>
              <a:latin typeface="+mn-lt"/>
              <a:ea typeface="ＭＳ Ｐゴシック"/>
              <a:cs typeface="Calibri"/>
            </a:endParaRPr>
          </a:p>
        </p:txBody>
      </p:sp>
      <p:sp>
        <p:nvSpPr>
          <p:cNvPr id="43" name="Rectangle 42">
            <a:extLst>
              <a:ext uri="{FF2B5EF4-FFF2-40B4-BE49-F238E27FC236}">
                <a16:creationId xmlns:a16="http://schemas.microsoft.com/office/drawing/2014/main" id="{C35DC07A-006F-4A06-9ED6-E627D3375AF2}"/>
              </a:ext>
            </a:extLst>
          </p:cNvPr>
          <p:cNvSpPr/>
          <p:nvPr/>
        </p:nvSpPr>
        <p:spPr>
          <a:xfrm>
            <a:off x="9697292" y="3331378"/>
            <a:ext cx="2069727"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Storage</a:t>
            </a:r>
          </a:p>
        </p:txBody>
      </p:sp>
      <p:sp>
        <p:nvSpPr>
          <p:cNvPr id="44" name="Rectangle 43">
            <a:extLst>
              <a:ext uri="{FF2B5EF4-FFF2-40B4-BE49-F238E27FC236}">
                <a16:creationId xmlns:a16="http://schemas.microsoft.com/office/drawing/2014/main" id="{B1E222C2-3A5F-4446-9B93-A300AEFBF790}"/>
              </a:ext>
            </a:extLst>
          </p:cNvPr>
          <p:cNvSpPr/>
          <p:nvPr/>
        </p:nvSpPr>
        <p:spPr>
          <a:xfrm>
            <a:off x="9697130" y="2842472"/>
            <a:ext cx="2069729"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Crypto</a:t>
            </a:r>
          </a:p>
        </p:txBody>
      </p:sp>
      <p:sp>
        <p:nvSpPr>
          <p:cNvPr id="45" name="Rectangle 44">
            <a:extLst>
              <a:ext uri="{FF2B5EF4-FFF2-40B4-BE49-F238E27FC236}">
                <a16:creationId xmlns:a16="http://schemas.microsoft.com/office/drawing/2014/main" id="{7A0F3903-7CAB-4B03-8AD4-751A3FF804B7}"/>
              </a:ext>
            </a:extLst>
          </p:cNvPr>
          <p:cNvSpPr/>
          <p:nvPr/>
        </p:nvSpPr>
        <p:spPr>
          <a:xfrm>
            <a:off x="9687827" y="3811732"/>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Attestation</a:t>
            </a:r>
          </a:p>
        </p:txBody>
      </p:sp>
      <p:cxnSp>
        <p:nvCxnSpPr>
          <p:cNvPr id="46" name="Straight Connector 45">
            <a:extLst>
              <a:ext uri="{FF2B5EF4-FFF2-40B4-BE49-F238E27FC236}">
                <a16:creationId xmlns:a16="http://schemas.microsoft.com/office/drawing/2014/main" id="{0DC64ACC-FD66-47E2-BEED-E0C56248FD8E}"/>
              </a:ext>
            </a:extLst>
          </p:cNvPr>
          <p:cNvCxnSpPr>
            <a:cxnSpLocks/>
          </p:cNvCxnSpPr>
          <p:nvPr/>
        </p:nvCxnSpPr>
        <p:spPr>
          <a:xfrm>
            <a:off x="9397312" y="1485900"/>
            <a:ext cx="0" cy="3619500"/>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927755F-4B8E-4B6D-842E-9AAA27EF9B2E}"/>
              </a:ext>
            </a:extLst>
          </p:cNvPr>
          <p:cNvSpPr/>
          <p:nvPr/>
        </p:nvSpPr>
        <p:spPr>
          <a:xfrm>
            <a:off x="9684779" y="4302460"/>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Secure Boot</a:t>
            </a:r>
          </a:p>
        </p:txBody>
      </p:sp>
      <p:sp>
        <p:nvSpPr>
          <p:cNvPr id="38" name="Right Brace 37">
            <a:extLst>
              <a:ext uri="{FF2B5EF4-FFF2-40B4-BE49-F238E27FC236}">
                <a16:creationId xmlns:a16="http://schemas.microsoft.com/office/drawing/2014/main" id="{CCD7AC10-3263-4A71-9152-DCE894863E92}"/>
              </a:ext>
            </a:extLst>
          </p:cNvPr>
          <p:cNvSpPr/>
          <p:nvPr/>
        </p:nvSpPr>
        <p:spPr>
          <a:xfrm rot="16200000">
            <a:off x="10563499" y="765012"/>
            <a:ext cx="341088" cy="2421484"/>
          </a:xfrm>
          <a:prstGeom prst="rightBrace">
            <a:avLst>
              <a:gd name="adj1" fmla="val 79894"/>
              <a:gd name="adj2" fmla="val 50784"/>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48" name="TextBox 47">
            <a:extLst>
              <a:ext uri="{FF2B5EF4-FFF2-40B4-BE49-F238E27FC236}">
                <a16:creationId xmlns:a16="http://schemas.microsoft.com/office/drawing/2014/main" id="{0D1D4D40-5171-4513-8434-8B578C3DADB7}"/>
              </a:ext>
            </a:extLst>
          </p:cNvPr>
          <p:cNvSpPr txBox="1"/>
          <p:nvPr/>
        </p:nvSpPr>
        <p:spPr>
          <a:xfrm>
            <a:off x="9549245" y="1462769"/>
            <a:ext cx="2235200" cy="2492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GB" err="1">
                <a:solidFill>
                  <a:schemeClr val="tx2"/>
                </a:solidFill>
                <a:latin typeface="+mn-lt"/>
                <a:ea typeface="+mn-ea"/>
              </a:rPr>
              <a:t>TrustZone</a:t>
            </a:r>
            <a:r>
              <a:rPr lang="en-GB">
                <a:solidFill>
                  <a:schemeClr val="tx2"/>
                </a:solidFill>
                <a:latin typeface="+mn-lt"/>
                <a:ea typeface="+mn-ea"/>
              </a:rPr>
              <a:t> Security</a:t>
            </a:r>
            <a:endParaRPr lang="en-US">
              <a:solidFill>
                <a:schemeClr val="tx2"/>
              </a:solidFill>
              <a:latin typeface="+mn-lt"/>
              <a:ea typeface="+mn-ea"/>
            </a:endParaRPr>
          </a:p>
        </p:txBody>
      </p:sp>
      <p:sp>
        <p:nvSpPr>
          <p:cNvPr id="53" name="Rectangle 52">
            <a:extLst>
              <a:ext uri="{FF2B5EF4-FFF2-40B4-BE49-F238E27FC236}">
                <a16:creationId xmlns:a16="http://schemas.microsoft.com/office/drawing/2014/main" id="{E4776C67-AD7C-4F51-942A-8BD54C4E6887}"/>
              </a:ext>
            </a:extLst>
          </p:cNvPr>
          <p:cNvSpPr/>
          <p:nvPr/>
        </p:nvSpPr>
        <p:spPr>
          <a:xfrm>
            <a:off x="7516073" y="3583382"/>
            <a:ext cx="1650489" cy="445876"/>
          </a:xfrm>
          <a:prstGeom prst="rect">
            <a:avLst/>
          </a:prstGeom>
          <a:solidFill>
            <a:schemeClr val="accent5">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FreeRTOS</a:t>
            </a: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 RTX, </a:t>
            </a:r>
            <a:r>
              <a:rPr kumimoji="0" lang="en-US" sz="11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a:t>
            </a:r>
          </a:p>
        </p:txBody>
      </p:sp>
      <p:sp>
        <p:nvSpPr>
          <p:cNvPr id="59" name="Rectangle 58">
            <a:extLst>
              <a:ext uri="{FF2B5EF4-FFF2-40B4-BE49-F238E27FC236}">
                <a16:creationId xmlns:a16="http://schemas.microsoft.com/office/drawing/2014/main" id="{15D0AF1A-D23A-4240-B5E3-2FEA3A4CFA96}"/>
              </a:ext>
            </a:extLst>
          </p:cNvPr>
          <p:cNvSpPr/>
          <p:nvPr/>
        </p:nvSpPr>
        <p:spPr>
          <a:xfrm>
            <a:off x="1234083"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SPI</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I2C</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USART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WiFi</a:t>
            </a:r>
            <a:br>
              <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0" name="Down Arrow 23">
            <a:extLst>
              <a:ext uri="{FF2B5EF4-FFF2-40B4-BE49-F238E27FC236}">
                <a16:creationId xmlns:a16="http://schemas.microsoft.com/office/drawing/2014/main" id="{3713E8F0-69F7-4A10-AB71-F7212563F60F}"/>
              </a:ext>
            </a:extLst>
          </p:cNvPr>
          <p:cNvSpPr/>
          <p:nvPr/>
        </p:nvSpPr>
        <p:spPr>
          <a:xfrm>
            <a:off x="1460005" y="1631731"/>
            <a:ext cx="1160951" cy="3819451"/>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1" name="Rectangle 60">
            <a:extLst>
              <a:ext uri="{FF2B5EF4-FFF2-40B4-BE49-F238E27FC236}">
                <a16:creationId xmlns:a16="http://schemas.microsoft.com/office/drawing/2014/main" id="{A474B3E5-2D4B-40B4-B5D7-0977465B1959}"/>
              </a:ext>
            </a:extLst>
          </p:cNvPr>
          <p:cNvSpPr/>
          <p:nvPr/>
        </p:nvSpPr>
        <p:spPr>
          <a:xfrm>
            <a:off x="1246628" y="3008151"/>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a:t>
            </a:r>
          </a:p>
          <a:p>
            <a:pPr marL="0" marR="0" lvl="0" indent="0" algn="ctr" defTabSz="457210" rtl="0" eaLnBrk="1" fontAlgn="auto" latinLnBrk="0" hangingPunct="1">
              <a:lnSpc>
                <a:spcPct val="100000"/>
              </a:lnSpc>
              <a:spcBef>
                <a:spcPts val="0"/>
              </a:spcBef>
              <a:spcAft>
                <a:spcPts val="0"/>
              </a:spcAft>
              <a:buClrTx/>
              <a:buSzTx/>
              <a:buFontTx/>
              <a:buNone/>
              <a:tabLst/>
              <a:defRPr/>
            </a:pPr>
            <a:r>
              <a:rPr lang="en-US" sz="1300" kern="0">
                <a:solidFill>
                  <a:srgbClr val="FFFFFF"/>
                </a:solidFill>
                <a:latin typeface="+mn-lt"/>
              </a:rPr>
              <a:t>SPI, UART, (Ethernet)</a:t>
            </a:r>
            <a:endPar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2" name="Rectangle 61">
            <a:extLst>
              <a:ext uri="{FF2B5EF4-FFF2-40B4-BE49-F238E27FC236}">
                <a16:creationId xmlns:a16="http://schemas.microsoft.com/office/drawing/2014/main" id="{DAA024B8-9479-4487-8E6B-CDC493B8AE2B}"/>
              </a:ext>
            </a:extLst>
          </p:cNvPr>
          <p:cNvSpPr/>
          <p:nvPr/>
        </p:nvSpPr>
        <p:spPr>
          <a:xfrm>
            <a:off x="1238020" y="1351370"/>
            <a:ext cx="1663262" cy="608484"/>
          </a:xfrm>
          <a:prstGeom prst="rect">
            <a:avLst/>
          </a:prstGeom>
          <a:solidFill>
            <a:srgbClr val="00958B"/>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Cloud Connector</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Security</a:t>
            </a:r>
          </a:p>
        </p:txBody>
      </p:sp>
      <p:sp>
        <p:nvSpPr>
          <p:cNvPr id="63" name="Rectangle 62">
            <a:extLst>
              <a:ext uri="{FF2B5EF4-FFF2-40B4-BE49-F238E27FC236}">
                <a16:creationId xmlns:a16="http://schemas.microsoft.com/office/drawing/2014/main" id="{8C0AA59E-D4DA-4341-ADC1-325DECB83E09}"/>
              </a:ext>
            </a:extLst>
          </p:cNvPr>
          <p:cNvSpPr/>
          <p:nvPr/>
        </p:nvSpPr>
        <p:spPr>
          <a:xfrm>
            <a:off x="1229764" y="2165605"/>
            <a:ext cx="1645920" cy="624227"/>
          </a:xfrm>
          <a:prstGeom prst="rect">
            <a:avLst/>
          </a:prstGeom>
          <a:solidFill>
            <a:schemeClr val="accent3">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IoT Socket</a:t>
            </a:r>
            <a:b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Communication Stack</a:t>
            </a:r>
            <a:endPar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2" name="Rectangle 31">
            <a:extLst>
              <a:ext uri="{FF2B5EF4-FFF2-40B4-BE49-F238E27FC236}">
                <a16:creationId xmlns:a16="http://schemas.microsoft.com/office/drawing/2014/main" id="{DAE774E6-04AA-4E5C-94DB-2B2CE295B15E}"/>
              </a:ext>
            </a:extLst>
          </p:cNvPr>
          <p:cNvSpPr/>
          <p:nvPr/>
        </p:nvSpPr>
        <p:spPr>
          <a:xfrm>
            <a:off x="1239716" y="4341093"/>
            <a:ext cx="4311638"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Peripherals covered by real</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 or VIO</a:t>
            </a:r>
            <a:r>
              <a:rPr lang="en-US" sz="1600" kern="0">
                <a:solidFill>
                  <a:srgbClr val="FFFFFF"/>
                </a:solidFill>
                <a:latin typeface="+mn-lt"/>
              </a:rPr>
              <a:t> </a:t>
            </a: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nvGrpSpPr>
          <p:cNvPr id="6" name="Group 5">
            <a:extLst>
              <a:ext uri="{FF2B5EF4-FFF2-40B4-BE49-F238E27FC236}">
                <a16:creationId xmlns:a16="http://schemas.microsoft.com/office/drawing/2014/main" id="{2FC5C185-53B2-4398-B8AB-B5784808EF2D}"/>
              </a:ext>
            </a:extLst>
          </p:cNvPr>
          <p:cNvGrpSpPr/>
          <p:nvPr/>
        </p:nvGrpSpPr>
        <p:grpSpPr>
          <a:xfrm>
            <a:off x="5722540" y="1366345"/>
            <a:ext cx="3513084" cy="5252164"/>
            <a:chOff x="4858406" y="1366345"/>
            <a:chExt cx="3513084" cy="5252164"/>
          </a:xfrm>
        </p:grpSpPr>
        <p:sp>
          <p:nvSpPr>
            <p:cNvPr id="26" name="Rectangle 25">
              <a:extLst>
                <a:ext uri="{FF2B5EF4-FFF2-40B4-BE49-F238E27FC236}">
                  <a16:creationId xmlns:a16="http://schemas.microsoft.com/office/drawing/2014/main" id="{66B4BDEB-A29A-43AB-BCB8-160B10478CB6}"/>
                </a:ext>
              </a:extLst>
            </p:cNvPr>
            <p:cNvSpPr/>
            <p:nvPr/>
          </p:nvSpPr>
          <p:spPr>
            <a:xfrm>
              <a:off x="4885928"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Timers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Analog</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184209" y="1931276"/>
              <a:ext cx="1160951" cy="351990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6921043" y="1931275"/>
              <a:ext cx="1160951" cy="107993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0" name="Rectangle 49">
              <a:extLst>
                <a:ext uri="{FF2B5EF4-FFF2-40B4-BE49-F238E27FC236}">
                  <a16:creationId xmlns:a16="http://schemas.microsoft.com/office/drawing/2014/main" id="{C8739E8A-1DB7-4AF4-B4F0-74A10E553C26}"/>
                </a:ext>
              </a:extLst>
            </p:cNvPr>
            <p:cNvSpPr/>
            <p:nvPr/>
          </p:nvSpPr>
          <p:spPr>
            <a:xfrm>
              <a:off x="4858406" y="1366345"/>
              <a:ext cx="3513084" cy="572814"/>
            </a:xfrm>
            <a:prstGeom prst="rect">
              <a:avLst/>
            </a:prstGeom>
            <a:solidFill>
              <a:schemeClr val="accent2">
                <a:lumMod val="10000"/>
                <a:lumOff val="90000"/>
                <a:alpha val="80000"/>
              </a:schemeClr>
            </a:solidFill>
            <a:ln w="28575" cap="flat" cmpd="sng" algn="ctr">
              <a:solidFill>
                <a:schemeClr val="tx1"/>
              </a:solidFill>
              <a:prstDash val="dash"/>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rPr>
                <a:t>User Code</a:t>
              </a:r>
              <a:endParaRPr kumimoji="0" lang="en-GB"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endParaRPr>
            </a:p>
          </p:txBody>
        </p:sp>
        <p:sp>
          <p:nvSpPr>
            <p:cNvPr id="34" name="Rectangle 33">
              <a:extLst>
                <a:ext uri="{FF2B5EF4-FFF2-40B4-BE49-F238E27FC236}">
                  <a16:creationId xmlns:a16="http://schemas.microsoft.com/office/drawing/2014/main" id="{2786D91C-8AE2-4BDE-9464-FC713C07BEF5}"/>
                </a:ext>
              </a:extLst>
            </p:cNvPr>
            <p:cNvSpPr/>
            <p:nvPr/>
          </p:nvSpPr>
          <p:spPr>
            <a:xfrm>
              <a:off x="4895759" y="4341093"/>
              <a:ext cx="1645920"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Specialized Peripherals</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sp>
        <p:nvSpPr>
          <p:cNvPr id="37" name="Rectangle 36">
            <a:extLst>
              <a:ext uri="{FF2B5EF4-FFF2-40B4-BE49-F238E27FC236}">
                <a16:creationId xmlns:a16="http://schemas.microsoft.com/office/drawing/2014/main" id="{4E0ECBB6-0410-4BC5-8E16-7015795DF03F}"/>
              </a:ext>
            </a:extLst>
          </p:cNvPr>
          <p:cNvSpPr/>
          <p:nvPr/>
        </p:nvSpPr>
        <p:spPr>
          <a:xfrm>
            <a:off x="1239715" y="3592823"/>
            <a:ext cx="4311639" cy="445876"/>
          </a:xfrm>
          <a:prstGeom prst="rect">
            <a:avLst/>
          </a:prstGeom>
          <a:solidFill>
            <a:srgbClr val="F68A33"/>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Device SDK </a:t>
            </a:r>
            <a:r>
              <a:rPr lang="en-US" sz="1600" kern="0">
                <a:solidFill>
                  <a:srgbClr val="FFFFFF"/>
                </a:solidFill>
                <a:latin typeface="+mn-lt"/>
              </a:rPr>
              <a:t>with c</a:t>
            </a: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onfiguration</a:t>
            </a:r>
            <a:endPar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9" name="Rectangle 48">
            <a:extLst>
              <a:ext uri="{FF2B5EF4-FFF2-40B4-BE49-F238E27FC236}">
                <a16:creationId xmlns:a16="http://schemas.microsoft.com/office/drawing/2014/main" id="{A013C7E0-2F0B-4D88-A2A8-4BDF55C17047}"/>
              </a:ext>
            </a:extLst>
          </p:cNvPr>
          <p:cNvSpPr/>
          <p:nvPr/>
        </p:nvSpPr>
        <p:spPr>
          <a:xfrm>
            <a:off x="3117945" y="2091913"/>
            <a:ext cx="128485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Module</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52" name="Rectangle 51">
            <a:extLst>
              <a:ext uri="{FF2B5EF4-FFF2-40B4-BE49-F238E27FC236}">
                <a16:creationId xmlns:a16="http://schemas.microsoft.com/office/drawing/2014/main" id="{54FBCC9A-F729-4E91-B396-3090E299CD43}"/>
              </a:ext>
            </a:extLst>
          </p:cNvPr>
          <p:cNvSpPr/>
          <p:nvPr/>
        </p:nvSpPr>
        <p:spPr>
          <a:xfrm>
            <a:off x="3649234" y="2148202"/>
            <a:ext cx="588998" cy="624227"/>
          </a:xfrm>
          <a:prstGeom prst="rect">
            <a:avLst/>
          </a:prstGeom>
          <a:solidFill>
            <a:srgbClr val="7030A0"/>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WiFi</a:t>
            </a:r>
            <a:endParaRPr kumimoji="0" lang="en-US" sz="14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Tree>
    <p:extLst>
      <p:ext uri="{BB962C8B-B14F-4D97-AF65-F5344CB8AC3E}">
        <p14:creationId xmlns:p14="http://schemas.microsoft.com/office/powerpoint/2010/main" val="1259605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p:txBody>
          <a:bodyPr/>
          <a:lstStyle/>
          <a:p>
            <a:r>
              <a:rPr lang="en-US"/>
              <a:t>Scenarios to consider</a:t>
            </a:r>
          </a:p>
        </p:txBody>
      </p:sp>
      <p:sp>
        <p:nvSpPr>
          <p:cNvPr id="11" name="Rectangle 10">
            <a:extLst>
              <a:ext uri="{FF2B5EF4-FFF2-40B4-BE49-F238E27FC236}">
                <a16:creationId xmlns:a16="http://schemas.microsoft.com/office/drawing/2014/main" id="{2BC58C0F-F38A-2EB2-2611-EF0B80962B97}"/>
              </a:ext>
            </a:extLst>
          </p:cNvPr>
          <p:cNvSpPr/>
          <p:nvPr/>
        </p:nvSpPr>
        <p:spPr>
          <a:xfrm>
            <a:off x="1761067" y="146014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12" name="Rectangle 11">
            <a:extLst>
              <a:ext uri="{FF2B5EF4-FFF2-40B4-BE49-F238E27FC236}">
                <a16:creationId xmlns:a16="http://schemas.microsoft.com/office/drawing/2014/main" id="{7DF78642-AE75-765A-CF34-4DF99872E766}"/>
              </a:ext>
            </a:extLst>
          </p:cNvPr>
          <p:cNvSpPr/>
          <p:nvPr/>
        </p:nvSpPr>
        <p:spPr>
          <a:xfrm>
            <a:off x="750711"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p>
        </p:txBody>
      </p:sp>
      <p:sp>
        <p:nvSpPr>
          <p:cNvPr id="13" name="Rectangle 12">
            <a:extLst>
              <a:ext uri="{FF2B5EF4-FFF2-40B4-BE49-F238E27FC236}">
                <a16:creationId xmlns:a16="http://schemas.microsoft.com/office/drawing/2014/main" id="{8EC70404-4537-EB17-004E-D66D9F282F62}"/>
              </a:ext>
            </a:extLst>
          </p:cNvPr>
          <p:cNvSpPr/>
          <p:nvPr/>
        </p:nvSpPr>
        <p:spPr>
          <a:xfrm>
            <a:off x="2844800"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#2</a:t>
            </a:r>
          </a:p>
        </p:txBody>
      </p:sp>
      <p:sp>
        <p:nvSpPr>
          <p:cNvPr id="15" name="Rectangle 14">
            <a:extLst>
              <a:ext uri="{FF2B5EF4-FFF2-40B4-BE49-F238E27FC236}">
                <a16:creationId xmlns:a16="http://schemas.microsoft.com/office/drawing/2014/main" id="{26FC6503-7A48-4F40-7DCA-2D6AB68F3C70}"/>
              </a:ext>
            </a:extLst>
          </p:cNvPr>
          <p:cNvSpPr/>
          <p:nvPr/>
        </p:nvSpPr>
        <p:spPr>
          <a:xfrm>
            <a:off x="1868311" y="3952873"/>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clayer</a:t>
            </a:r>
            <a:r>
              <a:rPr lang="en-US"/>
              <a:t> for common board </a:t>
            </a:r>
            <a:br>
              <a:rPr lang="en-US"/>
            </a:br>
            <a:r>
              <a:rPr lang="en-US"/>
              <a:t>settings</a:t>
            </a:r>
          </a:p>
        </p:txBody>
      </p:sp>
      <p:cxnSp>
        <p:nvCxnSpPr>
          <p:cNvPr id="17" name="Straight Arrow Connector 16">
            <a:extLst>
              <a:ext uri="{FF2B5EF4-FFF2-40B4-BE49-F238E27FC236}">
                <a16:creationId xmlns:a16="http://schemas.microsoft.com/office/drawing/2014/main" id="{31E26F31-A295-054C-E9E5-7B415F77544A}"/>
              </a:ext>
            </a:extLst>
          </p:cNvPr>
          <p:cNvCxnSpPr>
            <a:endCxn id="12" idx="0"/>
          </p:cNvCxnSpPr>
          <p:nvPr/>
        </p:nvCxnSpPr>
        <p:spPr>
          <a:xfrm flipH="1">
            <a:off x="1636889" y="2374549"/>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3F4496C-D9DF-E6A4-6608-D908DF77C3F8}"/>
              </a:ext>
            </a:extLst>
          </p:cNvPr>
          <p:cNvCxnSpPr>
            <a:cxnSpLocks/>
          </p:cNvCxnSpPr>
          <p:nvPr/>
        </p:nvCxnSpPr>
        <p:spPr>
          <a:xfrm>
            <a:off x="3093156" y="2374549"/>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7AB71AB-5E23-E18B-32AD-1A1F14294722}"/>
              </a:ext>
            </a:extLst>
          </p:cNvPr>
          <p:cNvCxnSpPr>
            <a:cxnSpLocks/>
          </p:cNvCxnSpPr>
          <p:nvPr/>
        </p:nvCxnSpPr>
        <p:spPr>
          <a:xfrm>
            <a:off x="1636889" y="3618088"/>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B05C521-00CD-603D-B310-D7840FB7BB13}"/>
              </a:ext>
            </a:extLst>
          </p:cNvPr>
          <p:cNvCxnSpPr>
            <a:cxnSpLocks/>
          </p:cNvCxnSpPr>
          <p:nvPr/>
        </p:nvCxnSpPr>
        <p:spPr>
          <a:xfrm flipH="1">
            <a:off x="3160889" y="3571172"/>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2F5388A8-7372-04D8-FA60-5D11D7623F36}"/>
              </a:ext>
            </a:extLst>
          </p:cNvPr>
          <p:cNvSpPr/>
          <p:nvPr/>
        </p:nvSpPr>
        <p:spPr>
          <a:xfrm>
            <a:off x="6903155" y="146014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5892799"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7986888"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#2pa</a:t>
            </a:r>
          </a:p>
        </p:txBody>
      </p:sp>
      <p:sp>
        <p:nvSpPr>
          <p:cNvPr id="26" name="Rectangle 25">
            <a:extLst>
              <a:ext uri="{FF2B5EF4-FFF2-40B4-BE49-F238E27FC236}">
                <a16:creationId xmlns:a16="http://schemas.microsoft.com/office/drawing/2014/main" id="{C24B9DDD-DFA4-FB73-CAD6-767EF0CE30B3}"/>
              </a:ext>
            </a:extLst>
          </p:cNvPr>
          <p:cNvSpPr/>
          <p:nvPr/>
        </p:nvSpPr>
        <p:spPr>
          <a:xfrm>
            <a:off x="5892799" y="3940527"/>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#1</a:t>
            </a:r>
            <a:br>
              <a:rPr lang="en-US" dirty="0"/>
            </a:br>
            <a:r>
              <a:rPr lang="en-US" dirty="0"/>
              <a:t>for board API</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6778977" y="2374549"/>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8235244" y="2374549"/>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546EA52-2A88-C2C2-E168-593790C98773}"/>
              </a:ext>
            </a:extLst>
          </p:cNvPr>
          <p:cNvCxnSpPr>
            <a:cxnSpLocks/>
            <a:endCxn id="26" idx="0"/>
          </p:cNvCxnSpPr>
          <p:nvPr/>
        </p:nvCxnSpPr>
        <p:spPr>
          <a:xfrm>
            <a:off x="6778977" y="3532363"/>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770535F7-B1E7-42A3-678A-DFA608721B45}"/>
              </a:ext>
            </a:extLst>
          </p:cNvPr>
          <p:cNvSpPr/>
          <p:nvPr/>
        </p:nvSpPr>
        <p:spPr>
          <a:xfrm>
            <a:off x="7986888" y="3940527"/>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clayer</a:t>
            </a:r>
            <a:r>
              <a:rPr lang="en-US"/>
              <a:t> #2</a:t>
            </a:r>
            <a:br>
              <a:rPr lang="en-US"/>
            </a:br>
            <a:r>
              <a:rPr lang="en-US"/>
              <a:t>for board API</a:t>
            </a:r>
          </a:p>
        </p:txBody>
      </p:sp>
      <p:cxnSp>
        <p:nvCxnSpPr>
          <p:cNvPr id="33" name="Straight Arrow Connector 32">
            <a:extLst>
              <a:ext uri="{FF2B5EF4-FFF2-40B4-BE49-F238E27FC236}">
                <a16:creationId xmlns:a16="http://schemas.microsoft.com/office/drawing/2014/main" id="{B4BB0689-89A4-8073-737C-9C6E8BE45ABE}"/>
              </a:ext>
            </a:extLst>
          </p:cNvPr>
          <p:cNvCxnSpPr>
            <a:cxnSpLocks/>
            <a:endCxn id="32" idx="0"/>
          </p:cNvCxnSpPr>
          <p:nvPr/>
        </p:nvCxnSpPr>
        <p:spPr>
          <a:xfrm>
            <a:off x="8873066" y="3532363"/>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7016044" y="5174538"/>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common RTE settings (includes generator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p:cNvCxnSpPr>
          <p:nvPr/>
        </p:nvCxnSpPr>
        <p:spPr>
          <a:xfrm>
            <a:off x="6784622" y="4828464"/>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flipH="1">
            <a:off x="8308622" y="4781548"/>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4383F05-C184-E3B5-91A5-F0555A2D2A59}"/>
              </a:ext>
            </a:extLst>
          </p:cNvPr>
          <p:cNvSpPr txBox="1"/>
          <p:nvPr/>
        </p:nvSpPr>
        <p:spPr>
          <a:xfrm>
            <a:off x="571499" y="1044833"/>
            <a:ext cx="4848331"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Projects that share a layer </a:t>
            </a:r>
            <a:r>
              <a:rPr lang="en-US" sz="1600" dirty="0">
                <a:solidFill>
                  <a:schemeClr val="tx2"/>
                </a:solidFill>
                <a:latin typeface="+mn-lt"/>
                <a:ea typeface="+mn-ea"/>
              </a:rPr>
              <a:t>with </a:t>
            </a:r>
            <a:r>
              <a:rPr lang="en-US" sz="1600" kern="1200" dirty="0">
                <a:solidFill>
                  <a:schemeClr val="tx2"/>
                </a:solidFill>
                <a:latin typeface="+mn-lt"/>
                <a:ea typeface="+mn-ea"/>
                <a:cs typeface="+mn-cs"/>
              </a:rPr>
              <a:t>common configuration</a:t>
            </a:r>
          </a:p>
        </p:txBody>
      </p:sp>
      <p:sp>
        <p:nvSpPr>
          <p:cNvPr id="38" name="TextBox 37">
            <a:extLst>
              <a:ext uri="{FF2B5EF4-FFF2-40B4-BE49-F238E27FC236}">
                <a16:creationId xmlns:a16="http://schemas.microsoft.com/office/drawing/2014/main" id="{525975B3-F763-DD33-6F30-F6A156F1482D}"/>
              </a:ext>
            </a:extLst>
          </p:cNvPr>
          <p:cNvSpPr txBox="1"/>
          <p:nvPr/>
        </p:nvSpPr>
        <p:spPr>
          <a:xfrm>
            <a:off x="5842351" y="1060749"/>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Layers that partly share a common configuration</a:t>
            </a:r>
          </a:p>
        </p:txBody>
      </p:sp>
      <p:sp>
        <p:nvSpPr>
          <p:cNvPr id="2" name="Rectangle 1">
            <a:extLst>
              <a:ext uri="{FF2B5EF4-FFF2-40B4-BE49-F238E27FC236}">
                <a16:creationId xmlns:a16="http://schemas.microsoft.com/office/drawing/2014/main" id="{F3C443B9-D60B-737B-C186-A3526082F4F4}"/>
              </a:ext>
            </a:extLst>
          </p:cNvPr>
          <p:cNvSpPr/>
          <p:nvPr/>
        </p:nvSpPr>
        <p:spPr>
          <a:xfrm>
            <a:off x="1868310" y="5196413"/>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 settings</a:t>
            </a:r>
            <a:br>
              <a:rPr lang="en-US" dirty="0"/>
            </a:br>
            <a:r>
              <a:rPr lang="en-US" sz="1600" dirty="0"/>
              <a:t>(includes generator files)</a:t>
            </a:r>
            <a:endParaRPr lang="en-US" dirty="0"/>
          </a:p>
        </p:txBody>
      </p:sp>
      <p:cxnSp>
        <p:nvCxnSpPr>
          <p:cNvPr id="3" name="Straight Arrow Connector 2">
            <a:extLst>
              <a:ext uri="{FF2B5EF4-FFF2-40B4-BE49-F238E27FC236}">
                <a16:creationId xmlns:a16="http://schemas.microsoft.com/office/drawing/2014/main" id="{4A5C4F78-5E2B-1021-0CB6-9A4B805325B2}"/>
              </a:ext>
            </a:extLst>
          </p:cNvPr>
          <p:cNvCxnSpPr>
            <a:cxnSpLocks/>
          </p:cNvCxnSpPr>
          <p:nvPr/>
        </p:nvCxnSpPr>
        <p:spPr>
          <a:xfrm>
            <a:off x="2741214" y="4778201"/>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0708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a:xfrm>
            <a:off x="296545" y="458660"/>
            <a:ext cx="11233150" cy="654760"/>
          </a:xfrm>
        </p:spPr>
        <p:txBody>
          <a:bodyPr/>
          <a:lstStyle/>
          <a:p>
            <a:r>
              <a:rPr lang="en-US" dirty="0" err="1"/>
              <a:t>CubeMX</a:t>
            </a:r>
            <a:r>
              <a:rPr lang="en-US" dirty="0"/>
              <a:t> location of generated files</a:t>
            </a:r>
          </a:p>
        </p:txBody>
      </p:sp>
      <p:sp>
        <p:nvSpPr>
          <p:cNvPr id="11" name="Rectangle 10">
            <a:extLst>
              <a:ext uri="{FF2B5EF4-FFF2-40B4-BE49-F238E27FC236}">
                <a16:creationId xmlns:a16="http://schemas.microsoft.com/office/drawing/2014/main" id="{2BC58C0F-F38A-2EB2-2611-EF0B80962B97}"/>
              </a:ext>
            </a:extLst>
          </p:cNvPr>
          <p:cNvSpPr/>
          <p:nvPr/>
        </p:nvSpPr>
        <p:spPr>
          <a:xfrm>
            <a:off x="2609566" y="2174618"/>
            <a:ext cx="1493238"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csolution</a:t>
            </a:r>
            <a:endParaRPr lang="en-US" dirty="0"/>
          </a:p>
        </p:txBody>
      </p:sp>
      <p:sp>
        <p:nvSpPr>
          <p:cNvPr id="12" name="Rectangle 11">
            <a:extLst>
              <a:ext uri="{FF2B5EF4-FFF2-40B4-BE49-F238E27FC236}">
                <a16:creationId xmlns:a16="http://schemas.microsoft.com/office/drawing/2014/main" id="{7DF78642-AE75-765A-CF34-4DF99872E766}"/>
              </a:ext>
            </a:extLst>
          </p:cNvPr>
          <p:cNvSpPr/>
          <p:nvPr/>
        </p:nvSpPr>
        <p:spPr>
          <a:xfrm>
            <a:off x="2627018" y="2892257"/>
            <a:ext cx="1471765"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#1</a:t>
            </a:r>
          </a:p>
        </p:txBody>
      </p:sp>
      <p:sp>
        <p:nvSpPr>
          <p:cNvPr id="13" name="Rectangle 12">
            <a:extLst>
              <a:ext uri="{FF2B5EF4-FFF2-40B4-BE49-F238E27FC236}">
                <a16:creationId xmlns:a16="http://schemas.microsoft.com/office/drawing/2014/main" id="{8EC70404-4537-EB17-004E-D66D9F282F62}"/>
              </a:ext>
            </a:extLst>
          </p:cNvPr>
          <p:cNvSpPr/>
          <p:nvPr/>
        </p:nvSpPr>
        <p:spPr>
          <a:xfrm>
            <a:off x="4426091" y="2861671"/>
            <a:ext cx="1286792" cy="5238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#2</a:t>
            </a:r>
          </a:p>
        </p:txBody>
      </p:sp>
      <p:sp>
        <p:nvSpPr>
          <p:cNvPr id="15" name="Rectangle 14">
            <a:extLst>
              <a:ext uri="{FF2B5EF4-FFF2-40B4-BE49-F238E27FC236}">
                <a16:creationId xmlns:a16="http://schemas.microsoft.com/office/drawing/2014/main" id="{26FC6503-7A48-4F40-7DCA-2D6AB68F3C70}"/>
              </a:ext>
            </a:extLst>
          </p:cNvPr>
          <p:cNvSpPr/>
          <p:nvPr/>
        </p:nvSpPr>
        <p:spPr>
          <a:xfrm>
            <a:off x="3449602" y="3720309"/>
            <a:ext cx="1772356" cy="518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directory</a:t>
            </a:r>
          </a:p>
        </p:txBody>
      </p:sp>
      <p:cxnSp>
        <p:nvCxnSpPr>
          <p:cNvPr id="17" name="Straight Arrow Connector 16">
            <a:extLst>
              <a:ext uri="{FF2B5EF4-FFF2-40B4-BE49-F238E27FC236}">
                <a16:creationId xmlns:a16="http://schemas.microsoft.com/office/drawing/2014/main" id="{31E26F31-A295-054C-E9E5-7B415F77544A}"/>
              </a:ext>
            </a:extLst>
          </p:cNvPr>
          <p:cNvCxnSpPr>
            <a:cxnSpLocks/>
            <a:stCxn id="11" idx="2"/>
            <a:endCxn id="12" idx="0"/>
          </p:cNvCxnSpPr>
          <p:nvPr/>
        </p:nvCxnSpPr>
        <p:spPr>
          <a:xfrm>
            <a:off x="3356185" y="2623890"/>
            <a:ext cx="6716" cy="26836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7AB71AB-5E23-E18B-32AD-1A1F14294722}"/>
              </a:ext>
            </a:extLst>
          </p:cNvPr>
          <p:cNvCxnSpPr>
            <a:cxnSpLocks/>
          </p:cNvCxnSpPr>
          <p:nvPr/>
        </p:nvCxnSpPr>
        <p:spPr>
          <a:xfrm>
            <a:off x="3218180" y="3385524"/>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B05C521-00CD-603D-B310-D7840FB7BB13}"/>
              </a:ext>
            </a:extLst>
          </p:cNvPr>
          <p:cNvCxnSpPr>
            <a:cxnSpLocks/>
            <a:stCxn id="13" idx="2"/>
          </p:cNvCxnSpPr>
          <p:nvPr/>
        </p:nvCxnSpPr>
        <p:spPr>
          <a:xfrm flipH="1">
            <a:off x="4742180" y="3385525"/>
            <a:ext cx="327307" cy="32913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2F5388A8-7372-04D8-FA60-5D11D7623F36}"/>
              </a:ext>
            </a:extLst>
          </p:cNvPr>
          <p:cNvSpPr/>
          <p:nvPr/>
        </p:nvSpPr>
        <p:spPr>
          <a:xfrm>
            <a:off x="7890086" y="1836563"/>
            <a:ext cx="1772356"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6879730" y="2614975"/>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8973819" y="2614975"/>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#2</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7765908" y="2285835"/>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9222175" y="2285835"/>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7979267" y="3858514"/>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Require common directory for </a:t>
            </a:r>
          </a:p>
          <a:p>
            <a:pPr algn="ctr"/>
            <a:r>
              <a:rPr lang="en-US" sz="1600" dirty="0"/>
              <a:t>generated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p:cNvCxnSpPr>
          <p:nvPr/>
        </p:nvCxnSpPr>
        <p:spPr>
          <a:xfrm>
            <a:off x="7747845" y="3512440"/>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flipH="1">
            <a:off x="9271845" y="3465524"/>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4383F05-C184-E3B5-91A5-F0555A2D2A59}"/>
              </a:ext>
            </a:extLst>
          </p:cNvPr>
          <p:cNvSpPr txBox="1"/>
          <p:nvPr/>
        </p:nvSpPr>
        <p:spPr>
          <a:xfrm>
            <a:off x="403014" y="1430288"/>
            <a:ext cx="5309869"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rPr>
              <a:t>“Simple” </a:t>
            </a:r>
            <a:r>
              <a:rPr lang="en-US" sz="1600" kern="1200" dirty="0">
                <a:solidFill>
                  <a:schemeClr val="tx2"/>
                </a:solidFill>
                <a:latin typeface="+mn-lt"/>
                <a:ea typeface="+mn-ea"/>
                <a:cs typeface="+mn-cs"/>
              </a:rPr>
              <a:t>Projects that share a layer </a:t>
            </a:r>
            <a:r>
              <a:rPr lang="en-US" sz="1600" dirty="0">
                <a:solidFill>
                  <a:schemeClr val="tx2"/>
                </a:solidFill>
                <a:latin typeface="+mn-lt"/>
                <a:ea typeface="+mn-ea"/>
              </a:rPr>
              <a:t>with </a:t>
            </a:r>
            <a:r>
              <a:rPr lang="en-US" sz="1600" kern="1200" dirty="0">
                <a:solidFill>
                  <a:schemeClr val="tx2"/>
                </a:solidFill>
                <a:latin typeface="+mn-lt"/>
                <a:ea typeface="+mn-ea"/>
                <a:cs typeface="+mn-cs"/>
              </a:rPr>
              <a:t>common configuration</a:t>
            </a:r>
          </a:p>
        </p:txBody>
      </p:sp>
      <p:sp>
        <p:nvSpPr>
          <p:cNvPr id="38" name="TextBox 37">
            <a:extLst>
              <a:ext uri="{FF2B5EF4-FFF2-40B4-BE49-F238E27FC236}">
                <a16:creationId xmlns:a16="http://schemas.microsoft.com/office/drawing/2014/main" id="{525975B3-F763-DD33-6F30-F6A156F1482D}"/>
              </a:ext>
            </a:extLst>
          </p:cNvPr>
          <p:cNvSpPr txBox="1"/>
          <p:nvPr/>
        </p:nvSpPr>
        <p:spPr>
          <a:xfrm>
            <a:off x="7266162" y="1491568"/>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err="1">
                <a:solidFill>
                  <a:schemeClr val="tx2"/>
                </a:solidFill>
                <a:latin typeface="+mn-lt"/>
                <a:ea typeface="+mn-ea"/>
                <a:cs typeface="+mn-cs"/>
              </a:rPr>
              <a:t>TrustZone</a:t>
            </a:r>
            <a:r>
              <a:rPr lang="en-US" sz="1600" kern="1200" dirty="0">
                <a:solidFill>
                  <a:schemeClr val="tx2"/>
                </a:solidFill>
                <a:latin typeface="+mn-lt"/>
                <a:ea typeface="+mn-ea"/>
                <a:cs typeface="+mn-cs"/>
              </a:rPr>
              <a:t> or Multicore projects</a:t>
            </a:r>
          </a:p>
        </p:txBody>
      </p:sp>
      <p:sp>
        <p:nvSpPr>
          <p:cNvPr id="2" name="Rectangle 1">
            <a:extLst>
              <a:ext uri="{FF2B5EF4-FFF2-40B4-BE49-F238E27FC236}">
                <a16:creationId xmlns:a16="http://schemas.microsoft.com/office/drawing/2014/main" id="{F3C443B9-D60B-737B-C186-A3526082F4F4}"/>
              </a:ext>
            </a:extLst>
          </p:cNvPr>
          <p:cNvSpPr/>
          <p:nvPr/>
        </p:nvSpPr>
        <p:spPr>
          <a:xfrm>
            <a:off x="219005" y="3815190"/>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./RTE/Device/$D </a:t>
            </a:r>
            <a:r>
              <a:rPr lang="en-US" sz="1600" dirty="0"/>
              <a:t>contains generated files</a:t>
            </a:r>
            <a:endParaRPr lang="en-US" dirty="0"/>
          </a:p>
        </p:txBody>
      </p:sp>
      <p:cxnSp>
        <p:nvCxnSpPr>
          <p:cNvPr id="3" name="Straight Arrow Connector 2">
            <a:extLst>
              <a:ext uri="{FF2B5EF4-FFF2-40B4-BE49-F238E27FC236}">
                <a16:creationId xmlns:a16="http://schemas.microsoft.com/office/drawing/2014/main" id="{4A5C4F78-5E2B-1021-0CB6-9A4B805325B2}"/>
              </a:ext>
            </a:extLst>
          </p:cNvPr>
          <p:cNvCxnSpPr>
            <a:cxnSpLocks/>
          </p:cNvCxnSpPr>
          <p:nvPr/>
        </p:nvCxnSpPr>
        <p:spPr>
          <a:xfrm>
            <a:off x="4322505" y="4238517"/>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AB71F978-F722-EE2C-49DA-168FE2E55A17}"/>
              </a:ext>
            </a:extLst>
          </p:cNvPr>
          <p:cNvSpPr/>
          <p:nvPr/>
        </p:nvSpPr>
        <p:spPr>
          <a:xfrm>
            <a:off x="4459958" y="2136339"/>
            <a:ext cx="1286792"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csolution</a:t>
            </a:r>
            <a:endParaRPr lang="en-US" dirty="0"/>
          </a:p>
        </p:txBody>
      </p:sp>
      <p:cxnSp>
        <p:nvCxnSpPr>
          <p:cNvPr id="7" name="Straight Arrow Connector 6">
            <a:extLst>
              <a:ext uri="{FF2B5EF4-FFF2-40B4-BE49-F238E27FC236}">
                <a16:creationId xmlns:a16="http://schemas.microsoft.com/office/drawing/2014/main" id="{FF689344-C962-D101-6E5B-D20574065F7B}"/>
              </a:ext>
            </a:extLst>
          </p:cNvPr>
          <p:cNvCxnSpPr>
            <a:cxnSpLocks/>
          </p:cNvCxnSpPr>
          <p:nvPr/>
        </p:nvCxnSpPr>
        <p:spPr>
          <a:xfrm>
            <a:off x="5346134" y="2147631"/>
            <a:ext cx="0" cy="7140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DB798A0-6359-E839-65AD-5BAEBB58E3C1}"/>
              </a:ext>
            </a:extLst>
          </p:cNvPr>
          <p:cNvSpPr/>
          <p:nvPr/>
        </p:nvSpPr>
        <p:spPr>
          <a:xfrm>
            <a:off x="219006" y="2136339"/>
            <a:ext cx="1772355"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csolution</a:t>
            </a:r>
            <a:endParaRPr lang="en-US" dirty="0"/>
          </a:p>
        </p:txBody>
      </p:sp>
      <p:sp>
        <p:nvSpPr>
          <p:cNvPr id="10" name="Rectangle 9">
            <a:extLst>
              <a:ext uri="{FF2B5EF4-FFF2-40B4-BE49-F238E27FC236}">
                <a16:creationId xmlns:a16="http://schemas.microsoft.com/office/drawing/2014/main" id="{29CE3EC1-EC8C-FFB1-648F-E98454C803DD}"/>
              </a:ext>
            </a:extLst>
          </p:cNvPr>
          <p:cNvSpPr/>
          <p:nvPr/>
        </p:nvSpPr>
        <p:spPr>
          <a:xfrm>
            <a:off x="219005" y="2861671"/>
            <a:ext cx="1772356"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br>
              <a:rPr lang="en-US" dirty="0"/>
            </a:br>
            <a:r>
              <a:rPr lang="en-US" dirty="0"/>
              <a:t>directory</a:t>
            </a:r>
          </a:p>
        </p:txBody>
      </p:sp>
      <p:cxnSp>
        <p:nvCxnSpPr>
          <p:cNvPr id="19" name="Straight Arrow Connector 18">
            <a:extLst>
              <a:ext uri="{FF2B5EF4-FFF2-40B4-BE49-F238E27FC236}">
                <a16:creationId xmlns:a16="http://schemas.microsoft.com/office/drawing/2014/main" id="{6DB60111-09C8-B794-8816-178C131E32D5}"/>
              </a:ext>
            </a:extLst>
          </p:cNvPr>
          <p:cNvCxnSpPr>
            <a:cxnSpLocks/>
          </p:cNvCxnSpPr>
          <p:nvPr/>
        </p:nvCxnSpPr>
        <p:spPr>
          <a:xfrm>
            <a:off x="1093423" y="3407026"/>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7C0F7453-2BB3-1963-6F43-C026A85A4D6C}"/>
              </a:ext>
            </a:extLst>
          </p:cNvPr>
          <p:cNvSpPr/>
          <p:nvPr/>
        </p:nvSpPr>
        <p:spPr>
          <a:xfrm>
            <a:off x="3460191" y="4646681"/>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./RTE/Device/$D </a:t>
            </a:r>
            <a:r>
              <a:rPr lang="en-US" sz="1600" dirty="0"/>
              <a:t>contains generated files</a:t>
            </a:r>
            <a:endParaRPr lang="en-US" dirty="0"/>
          </a:p>
        </p:txBody>
      </p:sp>
    </p:spTree>
    <p:extLst>
      <p:ext uri="{BB962C8B-B14F-4D97-AF65-F5344CB8AC3E}">
        <p14:creationId xmlns:p14="http://schemas.microsoft.com/office/powerpoint/2010/main" val="160711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a:xfrm>
            <a:off x="296545" y="458660"/>
            <a:ext cx="11233150" cy="654760"/>
          </a:xfrm>
        </p:spPr>
        <p:txBody>
          <a:bodyPr/>
          <a:lstStyle/>
          <a:p>
            <a:r>
              <a:rPr lang="en-US" dirty="0" err="1"/>
              <a:t>CubeMX</a:t>
            </a:r>
            <a:r>
              <a:rPr lang="en-US" dirty="0"/>
              <a:t> location of generated files</a:t>
            </a:r>
          </a:p>
        </p:txBody>
      </p:sp>
      <p:sp>
        <p:nvSpPr>
          <p:cNvPr id="15" name="Rectangle 14">
            <a:extLst>
              <a:ext uri="{FF2B5EF4-FFF2-40B4-BE49-F238E27FC236}">
                <a16:creationId xmlns:a16="http://schemas.microsoft.com/office/drawing/2014/main" id="{26FC6503-7A48-4F40-7DCA-2D6AB68F3C70}"/>
              </a:ext>
            </a:extLst>
          </p:cNvPr>
          <p:cNvSpPr/>
          <p:nvPr/>
        </p:nvSpPr>
        <p:spPr>
          <a:xfrm>
            <a:off x="3059571" y="3657915"/>
            <a:ext cx="3866444" cy="4081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directory</a:t>
            </a:r>
          </a:p>
        </p:txBody>
      </p:sp>
      <p:sp>
        <p:nvSpPr>
          <p:cNvPr id="23" name="Rectangle 22">
            <a:extLst>
              <a:ext uri="{FF2B5EF4-FFF2-40B4-BE49-F238E27FC236}">
                <a16:creationId xmlns:a16="http://schemas.microsoft.com/office/drawing/2014/main" id="{2F5388A8-7372-04D8-FA60-5D11D7623F36}"/>
              </a:ext>
            </a:extLst>
          </p:cNvPr>
          <p:cNvSpPr/>
          <p:nvPr/>
        </p:nvSpPr>
        <p:spPr>
          <a:xfrm>
            <a:off x="4069926" y="1736188"/>
            <a:ext cx="1772356"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3059570" y="2514600"/>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5153659" y="2514600"/>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#2</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3945748" y="2185460"/>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5402015" y="2185460"/>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4177170" y="5166829"/>
            <a:ext cx="1772356" cy="743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Require common directory for </a:t>
            </a:r>
          </a:p>
          <a:p>
            <a:pPr algn="ctr"/>
            <a:r>
              <a:rPr lang="en-US" sz="1600" dirty="0"/>
              <a:t>generated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a:stCxn id="24" idx="2"/>
            <a:endCxn id="22" idx="0"/>
          </p:cNvCxnSpPr>
          <p:nvPr/>
        </p:nvCxnSpPr>
        <p:spPr>
          <a:xfrm>
            <a:off x="3945748" y="3429000"/>
            <a:ext cx="0" cy="8553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a:off x="5993552" y="3365149"/>
            <a:ext cx="0" cy="91923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525975B3-F763-DD33-6F30-F6A156F1482D}"/>
              </a:ext>
            </a:extLst>
          </p:cNvPr>
          <p:cNvSpPr txBox="1"/>
          <p:nvPr/>
        </p:nvSpPr>
        <p:spPr>
          <a:xfrm>
            <a:off x="3446002" y="1391193"/>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err="1">
                <a:solidFill>
                  <a:schemeClr val="tx2"/>
                </a:solidFill>
                <a:latin typeface="+mn-lt"/>
                <a:ea typeface="+mn-ea"/>
                <a:cs typeface="+mn-cs"/>
              </a:rPr>
              <a:t>TrustZone</a:t>
            </a:r>
            <a:r>
              <a:rPr lang="en-US" sz="1600" kern="1200" dirty="0">
                <a:solidFill>
                  <a:schemeClr val="tx2"/>
                </a:solidFill>
                <a:latin typeface="+mn-lt"/>
                <a:ea typeface="+mn-ea"/>
                <a:cs typeface="+mn-cs"/>
              </a:rPr>
              <a:t> or Multicore projects</a:t>
            </a:r>
          </a:p>
        </p:txBody>
      </p:sp>
      <p:sp>
        <p:nvSpPr>
          <p:cNvPr id="22" name="Rectangle 21">
            <a:extLst>
              <a:ext uri="{FF2B5EF4-FFF2-40B4-BE49-F238E27FC236}">
                <a16:creationId xmlns:a16="http://schemas.microsoft.com/office/drawing/2014/main" id="{EC4DE961-7305-38C5-B6BA-5886E141634F}"/>
              </a:ext>
            </a:extLst>
          </p:cNvPr>
          <p:cNvSpPr/>
          <p:nvPr/>
        </p:nvSpPr>
        <p:spPr>
          <a:xfrm>
            <a:off x="3059570" y="4284379"/>
            <a:ext cx="1772356"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CPU #1</a:t>
            </a:r>
          </a:p>
        </p:txBody>
      </p:sp>
      <p:sp>
        <p:nvSpPr>
          <p:cNvPr id="31" name="Rectangle 30">
            <a:extLst>
              <a:ext uri="{FF2B5EF4-FFF2-40B4-BE49-F238E27FC236}">
                <a16:creationId xmlns:a16="http://schemas.microsoft.com/office/drawing/2014/main" id="{655A7DF7-64E6-D586-71FD-CE75A1E63DD5}"/>
              </a:ext>
            </a:extLst>
          </p:cNvPr>
          <p:cNvSpPr/>
          <p:nvPr/>
        </p:nvSpPr>
        <p:spPr>
          <a:xfrm>
            <a:off x="5153659" y="4300333"/>
            <a:ext cx="1772356"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CPU #2</a:t>
            </a:r>
          </a:p>
        </p:txBody>
      </p:sp>
      <p:cxnSp>
        <p:nvCxnSpPr>
          <p:cNvPr id="33" name="Straight Arrow Connector 32">
            <a:extLst>
              <a:ext uri="{FF2B5EF4-FFF2-40B4-BE49-F238E27FC236}">
                <a16:creationId xmlns:a16="http://schemas.microsoft.com/office/drawing/2014/main" id="{BBC26367-0536-A3AF-8401-C30AFD85C2FC}"/>
              </a:ext>
            </a:extLst>
          </p:cNvPr>
          <p:cNvCxnSpPr>
            <a:cxnSpLocks/>
          </p:cNvCxnSpPr>
          <p:nvPr/>
        </p:nvCxnSpPr>
        <p:spPr>
          <a:xfrm>
            <a:off x="3945748" y="4797632"/>
            <a:ext cx="727852" cy="36919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FB82BFE-8592-5CA9-C1AC-1F3C7F936FAB}"/>
              </a:ext>
            </a:extLst>
          </p:cNvPr>
          <p:cNvCxnSpPr>
            <a:cxnSpLocks/>
            <a:stCxn id="31" idx="2"/>
          </p:cNvCxnSpPr>
          <p:nvPr/>
        </p:nvCxnSpPr>
        <p:spPr>
          <a:xfrm flipH="1">
            <a:off x="5533565" y="4824186"/>
            <a:ext cx="506272" cy="34264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2706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8A928-9849-483F-9B17-9696AA336CD6}"/>
              </a:ext>
            </a:extLst>
          </p:cNvPr>
          <p:cNvSpPr>
            <a:spLocks noGrp="1"/>
          </p:cNvSpPr>
          <p:nvPr>
            <p:ph type="title"/>
          </p:nvPr>
        </p:nvSpPr>
        <p:spPr/>
        <p:txBody>
          <a:bodyPr/>
          <a:lstStyle/>
          <a:p>
            <a:r>
              <a:rPr lang="en-US" dirty="0" err="1"/>
              <a:t>CSolution</a:t>
            </a:r>
            <a:r>
              <a:rPr lang="en-US" dirty="0"/>
              <a:t> / </a:t>
            </a:r>
            <a:r>
              <a:rPr lang="en-US" dirty="0" err="1"/>
              <a:t>CBuild</a:t>
            </a:r>
            <a:r>
              <a:rPr lang="en-US" dirty="0"/>
              <a:t>: Generator Workflow</a:t>
            </a:r>
            <a:endParaRPr lang="en-GB" dirty="0"/>
          </a:p>
        </p:txBody>
      </p:sp>
      <p:sp>
        <p:nvSpPr>
          <p:cNvPr id="3" name="Text Placeholder 2">
            <a:extLst>
              <a:ext uri="{FF2B5EF4-FFF2-40B4-BE49-F238E27FC236}">
                <a16:creationId xmlns:a16="http://schemas.microsoft.com/office/drawing/2014/main" id="{76F78A7D-CC93-4178-85CA-9C6EFB99AFDF}"/>
              </a:ext>
            </a:extLst>
          </p:cNvPr>
          <p:cNvSpPr>
            <a:spLocks noGrp="1"/>
          </p:cNvSpPr>
          <p:nvPr>
            <p:ph type="body" sz="quarter" idx="13"/>
          </p:nvPr>
        </p:nvSpPr>
        <p:spPr/>
        <p:txBody>
          <a:bodyPr/>
          <a:lstStyle/>
          <a:p>
            <a:r>
              <a:rPr lang="en-US" dirty="0"/>
              <a:t>Steps for component selection and configuration</a:t>
            </a:r>
            <a:endParaRPr lang="en-GB" dirty="0"/>
          </a:p>
        </p:txBody>
      </p:sp>
      <p:sp>
        <p:nvSpPr>
          <p:cNvPr id="4" name="Content Placeholder 3">
            <a:extLst>
              <a:ext uri="{FF2B5EF4-FFF2-40B4-BE49-F238E27FC236}">
                <a16:creationId xmlns:a16="http://schemas.microsoft.com/office/drawing/2014/main" id="{C04B1D94-F87A-4D2F-92EF-A90619EB7EB0}"/>
              </a:ext>
            </a:extLst>
          </p:cNvPr>
          <p:cNvSpPr>
            <a:spLocks noGrp="1"/>
          </p:cNvSpPr>
          <p:nvPr>
            <p:ph idx="1"/>
          </p:nvPr>
        </p:nvSpPr>
        <p:spPr>
          <a:xfrm>
            <a:off x="479425" y="1554489"/>
            <a:ext cx="2414915" cy="2715230"/>
          </a:xfrm>
        </p:spPr>
        <p:txBody>
          <a:bodyPr/>
          <a:lstStyle/>
          <a:p>
            <a:pPr marL="287338" indent="-287338">
              <a:buFont typeface="+mj-lt"/>
              <a:buAutoNum type="arabicPeriod"/>
            </a:pPr>
            <a:r>
              <a:rPr lang="en-US" sz="1600" dirty="0"/>
              <a:t>User selects components</a:t>
            </a:r>
          </a:p>
          <a:p>
            <a:pPr indent="-169863"/>
            <a:r>
              <a:rPr lang="en-US" sz="1200" dirty="0"/>
              <a:t>in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a:t>
            </a:r>
            <a:r>
              <a:rPr lang="en-US" sz="1200" dirty="0"/>
              <a:t> under </a:t>
            </a:r>
            <a:r>
              <a:rPr lang="en-US" sz="1050" dirty="0">
                <a:solidFill>
                  <a:srgbClr val="800000"/>
                </a:solidFill>
                <a:latin typeface="Consolas" panose="020B0609020204030204" pitchFamily="49" charset="0"/>
              </a:rPr>
              <a:t>`components:`</a:t>
            </a:r>
          </a:p>
          <a:p>
            <a:pPr indent="-169863"/>
            <a:r>
              <a:rPr lang="en-GB" sz="1050" dirty="0"/>
              <a:t>When this are components that require generation, </a:t>
            </a:r>
            <a:r>
              <a:rPr lang="en-GB" sz="1050" b="1" dirty="0"/>
              <a:t>user is notified about the requirement to run </a:t>
            </a:r>
            <a:r>
              <a:rPr lang="en-GB" sz="1050" dirty="0"/>
              <a:t>a generator and users the </a:t>
            </a:r>
            <a:r>
              <a:rPr lang="en-GB" sz="1050" dirty="0" err="1"/>
              <a:t>CSolution</a:t>
            </a:r>
            <a:r>
              <a:rPr lang="en-GB" sz="1050" dirty="0"/>
              <a:t> Run command.</a:t>
            </a:r>
          </a:p>
          <a:p>
            <a:pPr indent="-169863"/>
            <a:r>
              <a:rPr lang="en-US" sz="1200" dirty="0"/>
              <a:t>Run a “Generator” for a list of components.</a:t>
            </a:r>
          </a:p>
          <a:p>
            <a:pPr indent="-169863"/>
            <a:r>
              <a:rPr lang="en-US" sz="1200" dirty="0" err="1"/>
              <a:t>CSolution</a:t>
            </a:r>
            <a:r>
              <a:rPr lang="en-US" sz="1200" dirty="0"/>
              <a:t> generates </a:t>
            </a:r>
            <a:r>
              <a:rPr lang="en-GB" sz="1050" b="0" dirty="0">
                <a:solidFill>
                  <a:srgbClr val="800000"/>
                </a:solidFill>
                <a:effectLst/>
                <a:latin typeface="Consolas" panose="020B0609020204030204" pitchFamily="49" charset="0"/>
              </a:rPr>
              <a:t>`*.</a:t>
            </a:r>
            <a:r>
              <a:rPr lang="en-GB" sz="1050" b="0" dirty="0" err="1">
                <a:solidFill>
                  <a:srgbClr val="800000"/>
                </a:solidFill>
                <a:effectLst/>
                <a:latin typeface="Consolas" panose="020B0609020204030204" pitchFamily="49" charset="0"/>
              </a:rPr>
              <a:t>cgen.yml</a:t>
            </a:r>
            <a:r>
              <a:rPr lang="en-GB" sz="1050" b="0" dirty="0">
                <a:solidFill>
                  <a:srgbClr val="800000"/>
                </a:solidFill>
                <a:effectLst/>
                <a:latin typeface="Consolas" panose="020B0609020204030204" pitchFamily="49" charset="0"/>
              </a:rPr>
              <a:t>`</a:t>
            </a:r>
            <a:r>
              <a:rPr lang="en-US" sz="1050" dirty="0"/>
              <a:t> that provides the list of user-selected components.</a:t>
            </a:r>
          </a:p>
          <a:p>
            <a:pPr indent="-169863"/>
            <a:endParaRPr lang="en-GB" sz="1050" b="1" dirty="0">
              <a:solidFill>
                <a:srgbClr val="800000"/>
              </a:solidFill>
              <a:latin typeface="Consolas" panose="020B0609020204030204" pitchFamily="49" charset="0"/>
            </a:endParaRPr>
          </a:p>
          <a:p>
            <a:pPr marL="173037" indent="0">
              <a:buNone/>
            </a:pPr>
            <a:endParaRPr lang="en-GB" sz="1050" b="1" dirty="0">
              <a:solidFill>
                <a:srgbClr val="800000"/>
              </a:solidFill>
              <a:latin typeface="Consolas" panose="020B0609020204030204" pitchFamily="49" charset="0"/>
            </a:endParaRPr>
          </a:p>
        </p:txBody>
      </p:sp>
      <p:sp>
        <p:nvSpPr>
          <p:cNvPr id="5" name="Content Placeholder 3">
            <a:extLst>
              <a:ext uri="{FF2B5EF4-FFF2-40B4-BE49-F238E27FC236}">
                <a16:creationId xmlns:a16="http://schemas.microsoft.com/office/drawing/2014/main" id="{5D4F432B-1207-4793-880F-63AFC41CD96E}"/>
              </a:ext>
            </a:extLst>
          </p:cNvPr>
          <p:cNvSpPr txBox="1">
            <a:spLocks/>
          </p:cNvSpPr>
          <p:nvPr/>
        </p:nvSpPr>
        <p:spPr>
          <a:xfrm>
            <a:off x="3276783" y="1555748"/>
            <a:ext cx="2414915" cy="2715230"/>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buFont typeface="+mj-lt"/>
              <a:buAutoNum type="arabicPeriod" startAt="2"/>
            </a:pPr>
            <a:r>
              <a:rPr lang="en-US" sz="1600" dirty="0"/>
              <a:t>User runs Generator</a:t>
            </a:r>
          </a:p>
          <a:p>
            <a:pPr indent="-169863"/>
            <a:r>
              <a:rPr lang="en-GB" sz="1050" dirty="0">
                <a:solidFill>
                  <a:srgbClr val="800000"/>
                </a:solidFill>
                <a:latin typeface="Consolas" panose="020B0609020204030204" pitchFamily="49" charset="0"/>
              </a:rPr>
              <a:t>`*.</a:t>
            </a:r>
            <a:r>
              <a:rPr lang="en-GB" sz="1050" dirty="0" err="1">
                <a:solidFill>
                  <a:srgbClr val="800000"/>
                </a:solidFill>
                <a:latin typeface="Consolas" panose="020B0609020204030204" pitchFamily="49" charset="0"/>
              </a:rPr>
              <a:t>cgen.yml</a:t>
            </a:r>
            <a:r>
              <a:rPr lang="en-GB" sz="1050" dirty="0">
                <a:solidFill>
                  <a:srgbClr val="800000"/>
                </a:solidFill>
                <a:latin typeface="Consolas" panose="020B0609020204030204" pitchFamily="49" charset="0"/>
              </a:rPr>
              <a:t>`</a:t>
            </a:r>
            <a:r>
              <a:rPr lang="en-US" sz="1050" dirty="0"/>
              <a:t> provides the input to the Generator with a list of selected components</a:t>
            </a:r>
          </a:p>
          <a:p>
            <a:pPr indent="-169863"/>
            <a:r>
              <a:rPr lang="en-US" sz="1050" dirty="0"/>
              <a:t>Configuration is done.  </a:t>
            </a:r>
          </a:p>
          <a:p>
            <a:pPr lvl="1" indent="-169863"/>
            <a:r>
              <a:rPr lang="en-US" sz="650" dirty="0"/>
              <a:t>Interactive mode (where a settings file is generated)</a:t>
            </a:r>
          </a:p>
          <a:p>
            <a:pPr lvl="1" indent="-169863"/>
            <a:r>
              <a:rPr lang="en-US" sz="650" dirty="0"/>
              <a:t>Remote mode (where a settings file is an input)</a:t>
            </a:r>
          </a:p>
          <a:p>
            <a:pPr indent="-169863"/>
            <a:r>
              <a:rPr lang="en-US" sz="1050" dirty="0">
                <a:solidFill>
                  <a:srgbClr val="000000"/>
                </a:solidFill>
                <a:latin typeface="Consolas" panose="020B0609020204030204" pitchFamily="49" charset="0"/>
              </a:rPr>
              <a:t>Generator creates the “</a:t>
            </a:r>
            <a:r>
              <a:rPr lang="en-GB" sz="900" b="0" dirty="0" err="1">
                <a:solidFill>
                  <a:srgbClr val="0000FF"/>
                </a:solidFill>
                <a:effectLst/>
                <a:latin typeface="Consolas" panose="020B0609020204030204" pitchFamily="49" charset="0"/>
              </a:rPr>
              <a:t>myGen.gpdsc</a:t>
            </a:r>
            <a:r>
              <a:rPr lang="en-GB" sz="900" b="0" dirty="0">
                <a:solidFill>
                  <a:srgbClr val="0000FF"/>
                </a:solidFill>
                <a:effectLst/>
                <a:latin typeface="Consolas" panose="020B0609020204030204" pitchFamily="49" charset="0"/>
              </a:rPr>
              <a:t>” </a:t>
            </a:r>
            <a:r>
              <a:rPr lang="en-US" sz="1050" dirty="0"/>
              <a:t>that informs the </a:t>
            </a:r>
            <a:r>
              <a:rPr lang="en-US" sz="1050" dirty="0" err="1"/>
              <a:t>CSolution</a:t>
            </a:r>
            <a:r>
              <a:rPr lang="en-US" sz="1050" dirty="0"/>
              <a:t> tool about (a) the fact that a component is configured and has generated code, (b) additional components that are the result of some user configuration.</a:t>
            </a:r>
          </a:p>
          <a:p>
            <a:pPr marL="173037" indent="0">
              <a:buNone/>
            </a:pPr>
            <a:r>
              <a:rPr lang="en-GB" sz="1050" b="1" dirty="0">
                <a:solidFill>
                  <a:srgbClr val="800000"/>
                </a:solidFill>
                <a:latin typeface="Consolas" panose="020B0609020204030204" pitchFamily="49" charset="0"/>
              </a:rPr>
              <a:t>Discussion: is a component list or a dependency list</a:t>
            </a:r>
          </a:p>
          <a:p>
            <a:pPr marL="173037" indent="0">
              <a:buNone/>
            </a:pPr>
            <a:endParaRPr lang="en-GB" sz="1050" b="1" dirty="0">
              <a:solidFill>
                <a:srgbClr val="800000"/>
              </a:solidFill>
              <a:latin typeface="Consolas" panose="020B0609020204030204" pitchFamily="49" charset="0"/>
            </a:endParaRPr>
          </a:p>
          <a:p>
            <a:pPr marL="173037" indent="0">
              <a:buNone/>
            </a:pPr>
            <a:r>
              <a:rPr lang="en-GB" sz="1050" b="1" dirty="0">
                <a:solidFill>
                  <a:srgbClr val="800000"/>
                </a:solidFill>
                <a:latin typeface="Consolas" panose="020B0609020204030204" pitchFamily="49" charset="0"/>
              </a:rPr>
              <a:t>Generator might be VS Code plugin or web based.</a:t>
            </a:r>
          </a:p>
          <a:p>
            <a:pPr marL="173037" indent="0">
              <a:buFont typeface="Arial" charset="0"/>
              <a:buNone/>
            </a:pPr>
            <a:endParaRPr lang="en-GB" sz="1050" b="1" dirty="0">
              <a:solidFill>
                <a:srgbClr val="800000"/>
              </a:solidFill>
              <a:latin typeface="Consolas" panose="020B0609020204030204" pitchFamily="49" charset="0"/>
            </a:endParaRPr>
          </a:p>
        </p:txBody>
      </p:sp>
      <p:sp>
        <p:nvSpPr>
          <p:cNvPr id="6" name="Content Placeholder 3">
            <a:extLst>
              <a:ext uri="{FF2B5EF4-FFF2-40B4-BE49-F238E27FC236}">
                <a16:creationId xmlns:a16="http://schemas.microsoft.com/office/drawing/2014/main" id="{8D75BAFB-756B-47FC-AA7B-9A1A5A976E21}"/>
              </a:ext>
            </a:extLst>
          </p:cNvPr>
          <p:cNvSpPr txBox="1">
            <a:spLocks/>
          </p:cNvSpPr>
          <p:nvPr/>
        </p:nvSpPr>
        <p:spPr>
          <a:xfrm>
            <a:off x="6164826" y="1534335"/>
            <a:ext cx="2414915" cy="3460857"/>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buFont typeface="+mj-lt"/>
              <a:buAutoNum type="arabicPeriod" startAt="3"/>
            </a:pPr>
            <a:r>
              <a:rPr lang="en-US" sz="1600" dirty="0"/>
              <a:t>User creates </a:t>
            </a:r>
            <a:r>
              <a:rPr lang="en-US" sz="1600" dirty="0" err="1"/>
              <a:t>CBuild</a:t>
            </a:r>
            <a:r>
              <a:rPr lang="en-US" sz="1600" dirty="0"/>
              <a:t> output with </a:t>
            </a:r>
            <a:r>
              <a:rPr lang="en-US" sz="1600" dirty="0" err="1"/>
              <a:t>CSolution</a:t>
            </a:r>
            <a:endParaRPr lang="en-US" sz="1600" dirty="0"/>
          </a:p>
          <a:p>
            <a:pPr indent="-169863"/>
            <a:r>
              <a:rPr lang="en-US" sz="1050" dirty="0"/>
              <a:t>Both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 “</a:t>
            </a:r>
            <a:r>
              <a:rPr lang="en-GB" sz="1050" dirty="0" err="1">
                <a:solidFill>
                  <a:srgbClr val="800000"/>
                </a:solidFill>
                <a:latin typeface="Consolas" panose="020B0609020204030204" pitchFamily="49" charset="0"/>
              </a:rPr>
              <a:t>myGen.gpdsc</a:t>
            </a:r>
            <a:r>
              <a:rPr lang="en-GB" sz="1050" dirty="0">
                <a:solidFill>
                  <a:srgbClr val="800000"/>
                </a:solidFill>
                <a:latin typeface="Consolas" panose="020B0609020204030204" pitchFamily="49" charset="0"/>
              </a:rPr>
              <a:t>” </a:t>
            </a:r>
            <a:r>
              <a:rPr lang="en-GB" sz="1050" dirty="0"/>
              <a:t>and read by </a:t>
            </a:r>
            <a:r>
              <a:rPr lang="en-GB" sz="1050" dirty="0" err="1"/>
              <a:t>Csolution</a:t>
            </a:r>
            <a:r>
              <a:rPr lang="en-GB" sz="1050" dirty="0"/>
              <a:t> and create the complete list of selected components.</a:t>
            </a:r>
          </a:p>
          <a:p>
            <a:pPr indent="-169863"/>
            <a:r>
              <a:rPr lang="en-GB" sz="1050" dirty="0"/>
              <a:t>If </a:t>
            </a:r>
            <a:r>
              <a:rPr lang="en-US" sz="1050" dirty="0">
                <a:solidFill>
                  <a:srgbClr val="800000"/>
                </a:solidFill>
                <a:latin typeface="Consolas" panose="020B0609020204030204" pitchFamily="49" charset="0"/>
              </a:rPr>
              <a:t>“</a:t>
            </a:r>
            <a:r>
              <a:rPr lang="en-GB" sz="1050" dirty="0" err="1">
                <a:solidFill>
                  <a:srgbClr val="800000"/>
                </a:solidFill>
                <a:latin typeface="Consolas" panose="020B0609020204030204" pitchFamily="49" charset="0"/>
              </a:rPr>
              <a:t>myGen.gpdsc</a:t>
            </a:r>
            <a:r>
              <a:rPr lang="en-GB" sz="1050" dirty="0">
                <a:solidFill>
                  <a:srgbClr val="800000"/>
                </a:solidFill>
                <a:latin typeface="Consolas" panose="020B0609020204030204" pitchFamily="49" charset="0"/>
              </a:rPr>
              <a:t>” </a:t>
            </a:r>
            <a:r>
              <a:rPr lang="en-GB" sz="1050" dirty="0"/>
              <a:t>does not contain component information about a component with `</a:t>
            </a:r>
            <a:r>
              <a:rPr lang="en-GB" sz="1050" dirty="0" err="1"/>
              <a:t>genId</a:t>
            </a:r>
            <a:r>
              <a:rPr lang="en-GB" sz="1050" dirty="0"/>
              <a:t>` that is selected in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 </a:t>
            </a:r>
            <a:r>
              <a:rPr lang="en-US" sz="1050" dirty="0"/>
              <a:t>the generator configuration is incomplete. This can happen when a component is added at a later step.</a:t>
            </a:r>
          </a:p>
          <a:p>
            <a:pPr indent="-169863"/>
            <a:r>
              <a:rPr lang="en-US" sz="1050" dirty="0"/>
              <a:t>Likewise the Generator should remove components that are no longer required. An indicator is needed.  </a:t>
            </a:r>
            <a:r>
              <a:rPr lang="en-US" sz="1050"/>
              <a:t>(NOT SOLVED YET)</a:t>
            </a:r>
            <a:endParaRPr lang="en-US" sz="1050" dirty="0"/>
          </a:p>
          <a:p>
            <a:pPr marL="173037" indent="0">
              <a:buNone/>
            </a:pPr>
            <a:endParaRPr lang="en-US" sz="1050" dirty="0"/>
          </a:p>
          <a:p>
            <a:pPr indent="-169863"/>
            <a:endParaRPr lang="en-GB" sz="1050" dirty="0"/>
          </a:p>
          <a:p>
            <a:pPr marL="173037" indent="0">
              <a:buFont typeface="Arial" charset="0"/>
              <a:buNone/>
            </a:pPr>
            <a:endParaRPr lang="en-GB" sz="1050" b="1" dirty="0">
              <a:solidFill>
                <a:srgbClr val="800000"/>
              </a:solidFill>
              <a:latin typeface="Consolas" panose="020B0609020204030204" pitchFamily="49" charset="0"/>
            </a:endParaRPr>
          </a:p>
        </p:txBody>
      </p:sp>
    </p:spTree>
    <p:extLst>
      <p:ext uri="{BB962C8B-B14F-4D97-AF65-F5344CB8AC3E}">
        <p14:creationId xmlns:p14="http://schemas.microsoft.com/office/powerpoint/2010/main" val="4069076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rrow: Down 9">
            <a:extLst>
              <a:ext uri="{FF2B5EF4-FFF2-40B4-BE49-F238E27FC236}">
                <a16:creationId xmlns:a16="http://schemas.microsoft.com/office/drawing/2014/main" id="{897862CB-172A-F93A-B805-F3193B8EAE5D}"/>
              </a:ext>
            </a:extLst>
          </p:cNvPr>
          <p:cNvSpPr/>
          <p:nvPr/>
        </p:nvSpPr>
        <p:spPr>
          <a:xfrm rot="5400000">
            <a:off x="941215" y="2580518"/>
            <a:ext cx="1113445" cy="308196"/>
          </a:xfrm>
          <a:prstGeom prst="downArrow">
            <a:avLst>
              <a:gd name="adj1" fmla="val 49815"/>
              <a:gd name="adj2" fmla="val 5121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88D8AFAE-9F83-A1A3-2C81-5987FFD53E0B}"/>
              </a:ext>
            </a:extLst>
          </p:cNvPr>
          <p:cNvSpPr/>
          <p:nvPr/>
        </p:nvSpPr>
        <p:spPr>
          <a:xfrm>
            <a:off x="2303694" y="2111750"/>
            <a:ext cx="959476" cy="1061345"/>
          </a:xfrm>
          <a:prstGeom prst="downArrow">
            <a:avLst>
              <a:gd name="adj1" fmla="val 50000"/>
              <a:gd name="adj2" fmla="val 177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IoT Workshop Example - Structure</a:t>
            </a:r>
            <a:endParaRPr lang="en-GB" sz="3200"/>
          </a:p>
        </p:txBody>
      </p:sp>
      <p:sp>
        <p:nvSpPr>
          <p:cNvPr id="7" name="Text Placeholder 6">
            <a:extLst>
              <a:ext uri="{FF2B5EF4-FFF2-40B4-BE49-F238E27FC236}">
                <a16:creationId xmlns:a16="http://schemas.microsoft.com/office/drawing/2014/main" id="{B990FECA-AC6C-BF5C-3709-1986769FAAAC}"/>
              </a:ext>
            </a:extLst>
          </p:cNvPr>
          <p:cNvSpPr>
            <a:spLocks noGrp="1"/>
          </p:cNvSpPr>
          <p:nvPr>
            <p:ph type="body" sz="quarter" idx="13"/>
          </p:nvPr>
        </p:nvSpPr>
        <p:spPr/>
        <p:txBody>
          <a:bodyPr/>
          <a:lstStyle/>
          <a:p>
            <a:r>
              <a:rPr lang="en-US"/>
              <a:t>Reference Application Framework: map many applications to many boards</a:t>
            </a:r>
          </a:p>
        </p:txBody>
      </p:sp>
      <p:sp>
        <p:nvSpPr>
          <p:cNvPr id="6" name="Rectangle 5">
            <a:extLst>
              <a:ext uri="{FF2B5EF4-FFF2-40B4-BE49-F238E27FC236}">
                <a16:creationId xmlns:a16="http://schemas.microsoft.com/office/drawing/2014/main" id="{5B91937D-F19D-B446-238D-9B3F5079E5AE}"/>
              </a:ext>
            </a:extLst>
          </p:cNvPr>
          <p:cNvSpPr/>
          <p:nvPr/>
        </p:nvSpPr>
        <p:spPr>
          <a:xfrm>
            <a:off x="1652036" y="1638300"/>
            <a:ext cx="2266950"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IoT Reference Application</a:t>
            </a:r>
            <a:br>
              <a:rPr lang="en-US" sz="1400"/>
            </a:br>
            <a:r>
              <a:rPr lang="en-US" sz="1400"/>
              <a:t>using RTOS Kernel</a:t>
            </a:r>
          </a:p>
        </p:txBody>
      </p:sp>
      <p:sp>
        <p:nvSpPr>
          <p:cNvPr id="8" name="Rectangle 7">
            <a:extLst>
              <a:ext uri="{FF2B5EF4-FFF2-40B4-BE49-F238E27FC236}">
                <a16:creationId xmlns:a16="http://schemas.microsoft.com/office/drawing/2014/main" id="{766B0585-F98B-6B33-3F69-3561A6AAB479}"/>
              </a:ext>
            </a:extLst>
          </p:cNvPr>
          <p:cNvSpPr/>
          <p:nvPr/>
        </p:nvSpPr>
        <p:spPr>
          <a:xfrm rot="16200000">
            <a:off x="113042" y="2604913"/>
            <a:ext cx="219741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PSA Interface</a:t>
            </a:r>
          </a:p>
        </p:txBody>
      </p:sp>
      <p:sp>
        <p:nvSpPr>
          <p:cNvPr id="11" name="Rectangle 10">
            <a:extLst>
              <a:ext uri="{FF2B5EF4-FFF2-40B4-BE49-F238E27FC236}">
                <a16:creationId xmlns:a16="http://schemas.microsoft.com/office/drawing/2014/main" id="{D635B518-621D-69AE-09B7-61BA9EBE0C2C}"/>
              </a:ext>
            </a:extLst>
          </p:cNvPr>
          <p:cNvSpPr/>
          <p:nvPr/>
        </p:nvSpPr>
        <p:spPr>
          <a:xfrm>
            <a:off x="1652036" y="3432995"/>
            <a:ext cx="2266950"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Device/Board Abstraction</a:t>
            </a:r>
            <a:br>
              <a:rPr lang="en-US" sz="1400"/>
            </a:br>
            <a:r>
              <a:rPr lang="en-US" sz="1400"/>
              <a:t>Layer</a:t>
            </a:r>
          </a:p>
        </p:txBody>
      </p:sp>
      <p:sp>
        <p:nvSpPr>
          <p:cNvPr id="22" name="Rectangle 21">
            <a:extLst>
              <a:ext uri="{FF2B5EF4-FFF2-40B4-BE49-F238E27FC236}">
                <a16:creationId xmlns:a16="http://schemas.microsoft.com/office/drawing/2014/main" id="{0288E664-AE4E-8D7F-1ACA-9FB48F183C42}"/>
              </a:ext>
            </a:extLst>
          </p:cNvPr>
          <p:cNvSpPr/>
          <p:nvPr/>
        </p:nvSpPr>
        <p:spPr>
          <a:xfrm rot="16200000">
            <a:off x="-319168" y="2436893"/>
            <a:ext cx="2197420" cy="600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Security Firmware </a:t>
            </a:r>
          </a:p>
        </p:txBody>
      </p:sp>
      <p:sp>
        <p:nvSpPr>
          <p:cNvPr id="26" name="TextBox 25">
            <a:extLst>
              <a:ext uri="{FF2B5EF4-FFF2-40B4-BE49-F238E27FC236}">
                <a16:creationId xmlns:a16="http://schemas.microsoft.com/office/drawing/2014/main" id="{611E4331-4D6F-87B8-2B8F-6D1EB902F7DB}"/>
              </a:ext>
            </a:extLst>
          </p:cNvPr>
          <p:cNvSpPr txBox="1"/>
          <p:nvPr/>
        </p:nvSpPr>
        <p:spPr>
          <a:xfrm>
            <a:off x="4382569" y="1638296"/>
            <a:ext cx="7544824" cy="7542065"/>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accent1"/>
                </a:solidFill>
                <a:latin typeface="+mn-lt"/>
                <a:ea typeface="+mn-ea"/>
              </a:rPr>
              <a:t>SW Building Blocks </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Should come from multiple vendors. </a:t>
            </a:r>
            <a:r>
              <a:rPr lang="en-US" sz="1200">
                <a:solidFill>
                  <a:schemeClr val="tx2"/>
                </a:solidFill>
                <a:latin typeface="+mn-lt"/>
                <a:ea typeface="+mn-ea"/>
              </a:rPr>
              <a:t>Requirement for standardized interface between the components (Open-CMSIS-CDI)</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Reference Application: should be tested with a CI system against a standardized CDI framework</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Should run (within reason) on many different existing v8M and v7M devices (</a:t>
            </a:r>
            <a:r>
              <a:rPr lang="en-US" sz="1200" err="1">
                <a:solidFill>
                  <a:schemeClr val="tx2"/>
                </a:solidFill>
                <a:latin typeface="+mn-lt"/>
                <a:ea typeface="+mn-ea"/>
              </a:rPr>
              <a:t>TrustZone</a:t>
            </a:r>
            <a:r>
              <a:rPr lang="en-US" sz="1200">
                <a:solidFill>
                  <a:schemeClr val="tx2"/>
                </a:solidFill>
                <a:latin typeface="+mn-lt"/>
                <a:ea typeface="+mn-ea"/>
              </a:rPr>
              <a:t> optional)</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Should include OTA services with standardize interfaces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Future variants of the Framework should also support other application types (DSP, ML, Graphics)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eaLnBrk="1" hangingPunct="1">
              <a:lnSpc>
                <a:spcPct val="90000"/>
              </a:lnSpc>
              <a:spcBef>
                <a:spcPts val="0"/>
              </a:spcBef>
              <a:spcAft>
                <a:spcPts val="600"/>
              </a:spcAft>
            </a:pPr>
            <a:r>
              <a:rPr lang="en-US" sz="1600">
                <a:solidFill>
                  <a:schemeClr val="accent1"/>
                </a:solidFill>
                <a:latin typeface="+mn-lt"/>
                <a:ea typeface="+mn-ea"/>
              </a:rPr>
              <a:t>Designed for `</a:t>
            </a:r>
            <a:r>
              <a:rPr lang="en-US" sz="1600" err="1">
                <a:solidFill>
                  <a:schemeClr val="accent1"/>
                </a:solidFill>
                <a:latin typeface="+mn-lt"/>
                <a:ea typeface="+mn-ea"/>
              </a:rPr>
              <a:t>csolution</a:t>
            </a:r>
            <a:r>
              <a:rPr lang="en-US" sz="1600">
                <a:solidFill>
                  <a:schemeClr val="accent1"/>
                </a:solidFill>
                <a:latin typeface="+mn-lt"/>
                <a:ea typeface="+mn-ea"/>
              </a:rPr>
              <a:t>` tool</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Examples use Open-CMSIS-Pack and the </a:t>
            </a:r>
            <a:r>
              <a:rPr lang="en-US" sz="1200" err="1">
                <a:solidFill>
                  <a:schemeClr val="tx2"/>
                </a:solidFill>
              </a:rPr>
              <a:t>csolution</a:t>
            </a:r>
            <a:r>
              <a:rPr lang="en-US" sz="1200">
                <a:solidFill>
                  <a:schemeClr val="tx2"/>
                </a:solidFill>
              </a:rPr>
              <a:t> workflow with layers</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Layer type names should be descriptive, i.e. board, socket, security</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Examples are used to fine-tune the </a:t>
            </a:r>
            <a:r>
              <a:rPr lang="en-US" sz="1200" err="1">
                <a:solidFill>
                  <a:schemeClr val="tx2"/>
                </a:solidFill>
              </a:rPr>
              <a:t>csolution</a:t>
            </a:r>
            <a:r>
              <a:rPr lang="en-US" sz="1200">
                <a:solidFill>
                  <a:schemeClr val="tx2"/>
                </a:solidFill>
              </a:rPr>
              <a:t> workflow (see next slide)</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Interface requirements between </a:t>
            </a:r>
            <a:r>
              <a:rPr lang="en-US" sz="1200" err="1">
                <a:solidFill>
                  <a:schemeClr val="tx2"/>
                </a:solidFill>
              </a:rPr>
              <a:t>cproject</a:t>
            </a:r>
            <a:r>
              <a:rPr lang="en-US" sz="1200">
                <a:solidFill>
                  <a:schemeClr val="tx2"/>
                </a:solidFill>
              </a:rPr>
              <a:t>/</a:t>
            </a:r>
            <a:r>
              <a:rPr lang="en-US" sz="1200" err="1">
                <a:solidFill>
                  <a:schemeClr val="tx2"/>
                </a:solidFill>
              </a:rPr>
              <a:t>clayer</a:t>
            </a:r>
            <a:r>
              <a:rPr lang="en-US" sz="1200">
                <a:solidFill>
                  <a:schemeClr val="tx2"/>
                </a:solidFill>
              </a:rPr>
              <a:t> files should be described</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Final design is that layers are provided by software packs</a:t>
            </a: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eaLnBrk="1" hangingPunct="1">
              <a:lnSpc>
                <a:spcPct val="90000"/>
              </a:lnSpc>
              <a:spcBef>
                <a:spcPts val="0"/>
              </a:spcBef>
              <a:spcAft>
                <a:spcPts val="600"/>
              </a:spcAft>
            </a:pPr>
            <a:r>
              <a:rPr lang="en-US" sz="1600">
                <a:solidFill>
                  <a:schemeClr val="accent1"/>
                </a:solidFill>
                <a:latin typeface="+mn-lt"/>
                <a:ea typeface="+mn-ea"/>
              </a:rPr>
              <a:t>Other Requirements:</a:t>
            </a:r>
          </a:p>
          <a:p>
            <a:pPr eaLnBrk="1" hangingPunct="1">
              <a:lnSpc>
                <a:spcPct val="90000"/>
              </a:lnSpc>
              <a:spcBef>
                <a:spcPts val="0"/>
              </a:spcBef>
              <a:spcAft>
                <a:spcPts val="600"/>
              </a:spcAft>
            </a:pPr>
            <a:r>
              <a:rPr lang="en-US" sz="1400" b="1">
                <a:solidFill>
                  <a:schemeClr val="tx2"/>
                </a:solidFill>
                <a:latin typeface="+mn-lt"/>
                <a:ea typeface="+mn-ea"/>
              </a:rPr>
              <a:t>Defined Startup/Call Sequence</a:t>
            </a:r>
            <a:r>
              <a:rPr lang="en-US" sz="1400" kern="1200">
                <a:solidFill>
                  <a:schemeClr val="tx2"/>
                </a:solidFill>
                <a:latin typeface="+mn-lt"/>
                <a:ea typeface="+mn-ea"/>
                <a:cs typeface="+mn-cs"/>
              </a:rPr>
              <a:t> </a:t>
            </a:r>
            <a:r>
              <a:rPr lang="en-US" sz="1100" kern="1200">
                <a:solidFill>
                  <a:schemeClr val="tx2"/>
                </a:solidFill>
                <a:latin typeface="+mn-lt"/>
                <a:ea typeface="+mn-ea"/>
                <a:cs typeface="+mn-cs"/>
              </a:rPr>
              <a:t>(see </a:t>
            </a:r>
            <a:r>
              <a:rPr lang="en-US" sz="1100" kern="1200">
                <a:solidFill>
                  <a:schemeClr val="tx2"/>
                </a:solidFill>
                <a:latin typeface="+mn-lt"/>
                <a:ea typeface="+mn-ea"/>
                <a:cs typeface="+mn-cs"/>
                <a:hlinkClick r:id="rId3"/>
              </a:rPr>
              <a:t>https://github.com/MDK-Packs/CB_Lab4Layer/tree/master/layer</a:t>
            </a:r>
            <a:r>
              <a:rPr lang="en-US" sz="1100" kern="1200">
                <a:solidFill>
                  <a:schemeClr val="tx2"/>
                </a:solidFill>
                <a:latin typeface="+mn-lt"/>
                <a:ea typeface="+mn-ea"/>
                <a:cs typeface="+mn-cs"/>
              </a:rPr>
              <a:t>)</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 </a:t>
            </a:r>
            <a:r>
              <a:rPr lang="en-US" sz="1200">
                <a:solidFill>
                  <a:schemeClr val="tx2"/>
                </a:solidFill>
                <a:hlinkClick r:id="rId4">
                  <a:extLst>
                    <a:ext uri="{A12FA001-AC4F-418D-AE19-62706E023703}">
                      <ahyp:hlinkClr xmlns:ahyp="http://schemas.microsoft.com/office/drawing/2018/hyperlinkcolor" val="tx"/>
                    </a:ext>
                  </a:extLst>
                </a:hlinkClick>
              </a:rPr>
              <a:t>https://github.com/MDK-Packs/CB_Lab4Layer/blob/master/layer/Board/MIMXRT1064-EVK/main.c</a:t>
            </a:r>
            <a:endParaRPr lang="en-US" sz="1200">
              <a:solidFill>
                <a:schemeClr val="tx2"/>
              </a:solidFill>
            </a:endParaRPr>
          </a:p>
          <a:p>
            <a:pPr eaLnBrk="1" hangingPunct="1">
              <a:lnSpc>
                <a:spcPct val="90000"/>
              </a:lnSpc>
              <a:spcBef>
                <a:spcPts val="0"/>
              </a:spcBef>
              <a:spcAft>
                <a:spcPts val="600"/>
              </a:spcAft>
            </a:pPr>
            <a:endParaRPr lang="en-US" sz="1600" kern="1200">
              <a:solidFill>
                <a:schemeClr val="tx2"/>
              </a:solidFill>
              <a:latin typeface="+mn-lt"/>
              <a:ea typeface="+mn-ea"/>
              <a:cs typeface="+mn-cs"/>
            </a:endParaRP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2100" kern="1200" err="1">
              <a:solidFill>
                <a:schemeClr val="tx2"/>
              </a:solidFill>
              <a:latin typeface="+mn-lt"/>
              <a:ea typeface="+mn-ea"/>
              <a:cs typeface="+mn-cs"/>
            </a:endParaRPr>
          </a:p>
        </p:txBody>
      </p:sp>
      <p:sp>
        <p:nvSpPr>
          <p:cNvPr id="3" name="Rectangle 2">
            <a:extLst>
              <a:ext uri="{FF2B5EF4-FFF2-40B4-BE49-F238E27FC236}">
                <a16:creationId xmlns:a16="http://schemas.microsoft.com/office/drawing/2014/main" id="{824DA793-7727-3BEF-BCD6-9613B532868A}"/>
              </a:ext>
            </a:extLst>
          </p:cNvPr>
          <p:cNvSpPr/>
          <p:nvPr/>
        </p:nvSpPr>
        <p:spPr>
          <a:xfrm>
            <a:off x="1652036" y="2496612"/>
            <a:ext cx="2266950" cy="47355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Socket Layer</a:t>
            </a:r>
            <a:br>
              <a:rPr lang="en-US" sz="1400"/>
            </a:br>
            <a:r>
              <a:rPr lang="en-US" sz="1400"/>
              <a:t>(</a:t>
            </a:r>
            <a:r>
              <a:rPr lang="en-US" sz="1200"/>
              <a:t>IoT Socket -&gt; </a:t>
            </a:r>
            <a:r>
              <a:rPr lang="en-US" sz="1200" err="1"/>
              <a:t>WiFi</a:t>
            </a:r>
            <a:r>
              <a:rPr lang="en-US" sz="1200"/>
              <a:t> or Ethernet)</a:t>
            </a:r>
          </a:p>
        </p:txBody>
      </p:sp>
      <p:sp>
        <p:nvSpPr>
          <p:cNvPr id="4" name="Rectangle 3">
            <a:extLst>
              <a:ext uri="{FF2B5EF4-FFF2-40B4-BE49-F238E27FC236}">
                <a16:creationId xmlns:a16="http://schemas.microsoft.com/office/drawing/2014/main" id="{3D09EB5A-9FF8-9C03-3E56-2B15AF16267F}"/>
              </a:ext>
            </a:extLst>
          </p:cNvPr>
          <p:cNvSpPr/>
          <p:nvPr/>
        </p:nvSpPr>
        <p:spPr>
          <a:xfrm>
            <a:off x="1652036" y="3173095"/>
            <a:ext cx="226695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CMSIS-Driver API</a:t>
            </a:r>
          </a:p>
        </p:txBody>
      </p:sp>
      <p:sp>
        <p:nvSpPr>
          <p:cNvPr id="5" name="Rectangle 4">
            <a:extLst>
              <a:ext uri="{FF2B5EF4-FFF2-40B4-BE49-F238E27FC236}">
                <a16:creationId xmlns:a16="http://schemas.microsoft.com/office/drawing/2014/main" id="{4FC34F42-F15B-DAE4-B3B8-20556915FAD8}"/>
              </a:ext>
            </a:extLst>
          </p:cNvPr>
          <p:cNvSpPr/>
          <p:nvPr/>
        </p:nvSpPr>
        <p:spPr>
          <a:xfrm>
            <a:off x="1652036" y="2232429"/>
            <a:ext cx="226695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IoT Socket API</a:t>
            </a:r>
          </a:p>
        </p:txBody>
      </p:sp>
      <p:cxnSp>
        <p:nvCxnSpPr>
          <p:cNvPr id="13" name="Straight Connector 12">
            <a:extLst>
              <a:ext uri="{FF2B5EF4-FFF2-40B4-BE49-F238E27FC236}">
                <a16:creationId xmlns:a16="http://schemas.microsoft.com/office/drawing/2014/main" id="{74DAB65A-9642-D8DA-B478-69F8EB26F680}"/>
              </a:ext>
            </a:extLst>
          </p:cNvPr>
          <p:cNvCxnSpPr>
            <a:cxnSpLocks/>
          </p:cNvCxnSpPr>
          <p:nvPr/>
        </p:nvCxnSpPr>
        <p:spPr>
          <a:xfrm>
            <a:off x="1652036" y="1638296"/>
            <a:ext cx="0" cy="226825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282D39A-69B5-A86A-5FB8-EC25BD166E0A}"/>
              </a:ext>
            </a:extLst>
          </p:cNvPr>
          <p:cNvSpPr txBox="1"/>
          <p:nvPr/>
        </p:nvSpPr>
        <p:spPr>
          <a:xfrm>
            <a:off x="479424" y="4166453"/>
            <a:ext cx="3439560" cy="1923604"/>
          </a:xfrm>
          <a:prstGeom prst="rect">
            <a:avLst/>
          </a:prstGeom>
          <a:solidFill>
            <a:schemeClr val="bg2"/>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accent1"/>
                </a:solidFill>
                <a:latin typeface="+mn-lt"/>
                <a:ea typeface="+mn-ea"/>
              </a:rPr>
              <a:t>Objectives</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a:solidFill>
                  <a:schemeClr val="tx2"/>
                </a:solidFill>
              </a:rPr>
              <a:t>Re-use existing packs from AWS and NXP</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provide feedback when required</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a:solidFill>
                  <a:schemeClr val="tx2"/>
                </a:solidFill>
              </a:rPr>
              <a:t>Define the overall structure of CMSIS-Packs, i.e. for</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TF-M</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err="1">
                <a:solidFill>
                  <a:schemeClr val="tx2"/>
                </a:solidFill>
              </a:rPr>
              <a:t>mbedTLS</a:t>
            </a:r>
            <a:endParaRPr lang="en-US" sz="1200">
              <a:solidFill>
                <a:schemeClr val="tx2"/>
              </a:solidFill>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AVH Corstone-300 BSP</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Board BSP (exemplified on STM32U5, NXP)</a:t>
            </a:r>
          </a:p>
        </p:txBody>
      </p:sp>
    </p:spTree>
    <p:extLst>
      <p:ext uri="{BB962C8B-B14F-4D97-AF65-F5344CB8AC3E}">
        <p14:creationId xmlns:p14="http://schemas.microsoft.com/office/powerpoint/2010/main" val="4102847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rrow: Down 19">
            <a:extLst>
              <a:ext uri="{FF2B5EF4-FFF2-40B4-BE49-F238E27FC236}">
                <a16:creationId xmlns:a16="http://schemas.microsoft.com/office/drawing/2014/main" id="{80BDAF89-1BC0-4463-9437-351B5B17AB39}"/>
              </a:ext>
            </a:extLst>
          </p:cNvPr>
          <p:cNvSpPr/>
          <p:nvPr/>
        </p:nvSpPr>
        <p:spPr>
          <a:xfrm>
            <a:off x="3159906" y="2470802"/>
            <a:ext cx="589448" cy="513877"/>
          </a:xfrm>
          <a:prstGeom prst="downArrow">
            <a:avLst>
              <a:gd name="adj1" fmla="val 50000"/>
              <a:gd name="adj2" fmla="val 39744"/>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5790B4A0-20AB-408D-9321-20793AF02C77}"/>
              </a:ext>
            </a:extLst>
          </p:cNvPr>
          <p:cNvSpPr>
            <a:spLocks noGrp="1"/>
          </p:cNvSpPr>
          <p:nvPr>
            <p:ph type="title"/>
          </p:nvPr>
        </p:nvSpPr>
        <p:spPr/>
        <p:txBody>
          <a:bodyPr/>
          <a:lstStyle/>
          <a:p>
            <a:r>
              <a:rPr lang="en-US"/>
              <a:t>Opportunity: Packs give flexibility to the SW Eco-system</a:t>
            </a:r>
            <a:endParaRPr lang="en-GB"/>
          </a:p>
        </p:txBody>
      </p:sp>
      <p:sp>
        <p:nvSpPr>
          <p:cNvPr id="4" name="Text Placeholder 3">
            <a:extLst>
              <a:ext uri="{FF2B5EF4-FFF2-40B4-BE49-F238E27FC236}">
                <a16:creationId xmlns:a16="http://schemas.microsoft.com/office/drawing/2014/main" id="{805F1D7C-A14E-4B3A-8769-531EAAF5A703}"/>
              </a:ext>
            </a:extLst>
          </p:cNvPr>
          <p:cNvSpPr>
            <a:spLocks noGrp="1"/>
          </p:cNvSpPr>
          <p:nvPr>
            <p:ph type="body" sz="quarter" idx="13"/>
          </p:nvPr>
        </p:nvSpPr>
        <p:spPr/>
        <p:txBody>
          <a:bodyPr/>
          <a:lstStyle/>
          <a:p>
            <a:r>
              <a:rPr lang="en-US"/>
              <a:t>Flexible Development Workflows with Open-CMSIS-Pack</a:t>
            </a:r>
            <a:endParaRPr lang="en-GB"/>
          </a:p>
        </p:txBody>
      </p:sp>
      <p:sp>
        <p:nvSpPr>
          <p:cNvPr id="26" name="Flowchart: Magnetic Disk 25">
            <a:extLst>
              <a:ext uri="{FF2B5EF4-FFF2-40B4-BE49-F238E27FC236}">
                <a16:creationId xmlns:a16="http://schemas.microsoft.com/office/drawing/2014/main" id="{C7AB5729-705B-43AF-8812-3DE30D397972}"/>
              </a:ext>
            </a:extLst>
          </p:cNvPr>
          <p:cNvSpPr/>
          <p:nvPr/>
        </p:nvSpPr>
        <p:spPr>
          <a:xfrm>
            <a:off x="2830729" y="1647085"/>
            <a:ext cx="1266248" cy="831273"/>
          </a:xfrm>
          <a:prstGeom prst="flowChartMagneticDisk">
            <a:avLst/>
          </a:prstGeom>
          <a:solidFill>
            <a:schemeClr val="accent1">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solidFill>
              </a:rPr>
              <a:t>Catalog of software packs</a:t>
            </a:r>
            <a:endParaRPr lang="en-GB" sz="1400">
              <a:solidFill>
                <a:schemeClr val="tx2"/>
              </a:solidFill>
            </a:endParaRPr>
          </a:p>
        </p:txBody>
      </p:sp>
      <p:sp>
        <p:nvSpPr>
          <p:cNvPr id="69" name="Flowchart: Multidocument 68">
            <a:extLst>
              <a:ext uri="{FF2B5EF4-FFF2-40B4-BE49-F238E27FC236}">
                <a16:creationId xmlns:a16="http://schemas.microsoft.com/office/drawing/2014/main" id="{72664927-6A11-4C03-A728-BDB647ED6D54}"/>
              </a:ext>
            </a:extLst>
          </p:cNvPr>
          <p:cNvSpPr/>
          <p:nvPr/>
        </p:nvSpPr>
        <p:spPr>
          <a:xfrm>
            <a:off x="2830729" y="2986146"/>
            <a:ext cx="1289051" cy="1010653"/>
          </a:xfrm>
          <a:prstGeom prst="flowChartMultidocument">
            <a:avLst/>
          </a:prstGeom>
          <a:solidFill>
            <a:schemeClr val="accent1">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64008" rtlCol="0" anchor="t" anchorCtr="0"/>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err="1">
                <a:solidFill>
                  <a:schemeClr val="bg2">
                    <a:lumMod val="25000"/>
                  </a:schemeClr>
                </a:solidFill>
                <a:latin typeface="Calibri"/>
              </a:rPr>
              <a:t>MyProject</a:t>
            </a:r>
            <a:br>
              <a:rPr lang="en-US" sz="1400">
                <a:solidFill>
                  <a:schemeClr val="bg2">
                    <a:lumMod val="25000"/>
                  </a:schemeClr>
                </a:solidFill>
                <a:latin typeface="Calibri"/>
              </a:rPr>
            </a:br>
            <a:r>
              <a:rPr lang="en-US" sz="1100">
                <a:solidFill>
                  <a:schemeClr val="bg2">
                    <a:lumMod val="25000"/>
                  </a:schemeClr>
                </a:solidFill>
                <a:latin typeface="Calibri"/>
              </a:rPr>
              <a:t>*.</a:t>
            </a:r>
            <a:r>
              <a:rPr lang="en-US" sz="1100" err="1">
                <a:solidFill>
                  <a:schemeClr val="bg2">
                    <a:lumMod val="25000"/>
                  </a:schemeClr>
                </a:solidFill>
                <a:latin typeface="Calibri"/>
              </a:rPr>
              <a:t>csolution.yml</a:t>
            </a:r>
            <a:br>
              <a:rPr lang="en-US" sz="1100">
                <a:solidFill>
                  <a:schemeClr val="bg2">
                    <a:lumMod val="25000"/>
                  </a:schemeClr>
                </a:solidFill>
                <a:latin typeface="Calibri"/>
              </a:rPr>
            </a:br>
            <a:r>
              <a:rPr lang="en-US" sz="1100">
                <a:solidFill>
                  <a:schemeClr val="bg2">
                    <a:lumMod val="25000"/>
                  </a:schemeClr>
                </a:solidFill>
                <a:latin typeface="Calibri"/>
              </a:rPr>
              <a:t>*.</a:t>
            </a:r>
            <a:r>
              <a:rPr lang="en-US" sz="1100" err="1">
                <a:solidFill>
                  <a:schemeClr val="bg2">
                    <a:lumMod val="25000"/>
                  </a:schemeClr>
                </a:solidFill>
                <a:latin typeface="Calibri"/>
              </a:rPr>
              <a:t>cproject.yml</a:t>
            </a:r>
            <a:endParaRPr kumimoji="0" lang="en-GB" sz="1100" b="0" i="0" u="none" strike="noStrike" kern="1200" cap="none" spc="0" normalizeH="0" baseline="0" noProof="0">
              <a:ln>
                <a:noFill/>
              </a:ln>
              <a:solidFill>
                <a:schemeClr val="bg2">
                  <a:lumMod val="25000"/>
                </a:schemeClr>
              </a:solidFill>
              <a:effectLst/>
              <a:uLnTx/>
              <a:uFillTx/>
              <a:latin typeface="Calibri"/>
              <a:ea typeface="+mn-ea"/>
              <a:cs typeface="+mn-cs"/>
            </a:endParaRPr>
          </a:p>
        </p:txBody>
      </p:sp>
      <p:sp>
        <p:nvSpPr>
          <p:cNvPr id="71" name="Rectangle 70">
            <a:extLst>
              <a:ext uri="{FF2B5EF4-FFF2-40B4-BE49-F238E27FC236}">
                <a16:creationId xmlns:a16="http://schemas.microsoft.com/office/drawing/2014/main" id="{DEAFF8DD-9EB6-4881-B108-5767AFABDE61}"/>
              </a:ext>
            </a:extLst>
          </p:cNvPr>
          <p:cNvSpPr/>
          <p:nvPr/>
        </p:nvSpPr>
        <p:spPr>
          <a:xfrm>
            <a:off x="6970048" y="2519500"/>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Arm Virtual Hardware</a:t>
            </a:r>
            <a:endParaRPr lang="en-GB"/>
          </a:p>
        </p:txBody>
      </p:sp>
      <p:cxnSp>
        <p:nvCxnSpPr>
          <p:cNvPr id="11" name="Straight Arrow Connector 10">
            <a:extLst>
              <a:ext uri="{FF2B5EF4-FFF2-40B4-BE49-F238E27FC236}">
                <a16:creationId xmlns:a16="http://schemas.microsoft.com/office/drawing/2014/main" id="{859C36C7-1CF6-4783-85B8-1128DF1EE267}"/>
              </a:ext>
            </a:extLst>
          </p:cNvPr>
          <p:cNvCxnSpPr>
            <a:cxnSpLocks/>
          </p:cNvCxnSpPr>
          <p:nvPr/>
        </p:nvCxnSpPr>
        <p:spPr>
          <a:xfrm>
            <a:off x="4117234" y="3438574"/>
            <a:ext cx="526105" cy="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000EBAB-E550-4D9D-9C02-69F4CE0D622B}"/>
              </a:ext>
            </a:extLst>
          </p:cNvPr>
          <p:cNvSpPr txBox="1"/>
          <p:nvPr/>
        </p:nvSpPr>
        <p:spPr>
          <a:xfrm>
            <a:off x="3333967" y="2433016"/>
            <a:ext cx="219154" cy="5539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4000" b="1">
                <a:solidFill>
                  <a:schemeClr val="accent1"/>
                </a:solidFill>
                <a:latin typeface="+mn-lt"/>
                <a:ea typeface="+mn-ea"/>
              </a:rPr>
              <a:t>+</a:t>
            </a:r>
            <a:endParaRPr lang="en-GB" sz="2600" b="1" kern="1200">
              <a:solidFill>
                <a:schemeClr val="accent1"/>
              </a:solidFill>
              <a:latin typeface="+mn-lt"/>
              <a:ea typeface="+mn-ea"/>
              <a:cs typeface="+mn-cs"/>
            </a:endParaRPr>
          </a:p>
        </p:txBody>
      </p:sp>
      <p:sp>
        <p:nvSpPr>
          <p:cNvPr id="3" name="Flowchart: Magnetic Disk 2">
            <a:extLst>
              <a:ext uri="{FF2B5EF4-FFF2-40B4-BE49-F238E27FC236}">
                <a16:creationId xmlns:a16="http://schemas.microsoft.com/office/drawing/2014/main" id="{032FDEE0-C6FC-ABA7-99CF-FDF644BF312F}"/>
              </a:ext>
            </a:extLst>
          </p:cNvPr>
          <p:cNvSpPr/>
          <p:nvPr/>
        </p:nvSpPr>
        <p:spPr>
          <a:xfrm>
            <a:off x="2838286" y="4433887"/>
            <a:ext cx="1266248" cy="831273"/>
          </a:xfrm>
          <a:prstGeom prst="flowChartMagneticDisk">
            <a:avLst/>
          </a:prstGeom>
          <a:solidFill>
            <a:schemeClr val="accent1">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solidFill>
              </a:rPr>
              <a:t>Private</a:t>
            </a:r>
            <a:br>
              <a:rPr lang="en-US" sz="1400">
                <a:solidFill>
                  <a:schemeClr val="tx2"/>
                </a:solidFill>
              </a:rPr>
            </a:br>
            <a:r>
              <a:rPr lang="en-US" sz="1400">
                <a:solidFill>
                  <a:schemeClr val="tx2"/>
                </a:solidFill>
              </a:rPr>
              <a:t>software packs</a:t>
            </a:r>
            <a:endParaRPr lang="en-GB" sz="1400">
              <a:solidFill>
                <a:schemeClr val="tx2"/>
              </a:solidFill>
            </a:endParaRPr>
          </a:p>
        </p:txBody>
      </p:sp>
      <p:sp>
        <p:nvSpPr>
          <p:cNvPr id="6" name="Arrow: Down 5">
            <a:extLst>
              <a:ext uri="{FF2B5EF4-FFF2-40B4-BE49-F238E27FC236}">
                <a16:creationId xmlns:a16="http://schemas.microsoft.com/office/drawing/2014/main" id="{4CF8C771-727C-7650-1064-9CADCDA7D391}"/>
              </a:ext>
            </a:extLst>
          </p:cNvPr>
          <p:cNvSpPr/>
          <p:nvPr/>
        </p:nvSpPr>
        <p:spPr>
          <a:xfrm rot="10800000">
            <a:off x="3169129" y="3913994"/>
            <a:ext cx="589448" cy="513877"/>
          </a:xfrm>
          <a:prstGeom prst="downArrow">
            <a:avLst>
              <a:gd name="adj1" fmla="val 50000"/>
              <a:gd name="adj2" fmla="val 39744"/>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3BECDC9A-E32E-DB77-05A8-0D8E2DC974DF}"/>
              </a:ext>
            </a:extLst>
          </p:cNvPr>
          <p:cNvSpPr txBox="1"/>
          <p:nvPr/>
        </p:nvSpPr>
        <p:spPr>
          <a:xfrm>
            <a:off x="3333967" y="3954240"/>
            <a:ext cx="219154" cy="5539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4000" b="1">
                <a:solidFill>
                  <a:schemeClr val="accent1"/>
                </a:solidFill>
                <a:latin typeface="+mn-lt"/>
                <a:ea typeface="+mn-ea"/>
              </a:rPr>
              <a:t>+</a:t>
            </a:r>
            <a:endParaRPr lang="en-GB" sz="2600" b="1" kern="1200">
              <a:solidFill>
                <a:schemeClr val="accent1"/>
              </a:solidFill>
              <a:latin typeface="+mn-lt"/>
              <a:ea typeface="+mn-ea"/>
              <a:cs typeface="+mn-cs"/>
            </a:endParaRPr>
          </a:p>
        </p:txBody>
      </p:sp>
      <p:sp>
        <p:nvSpPr>
          <p:cNvPr id="8" name="TextBox 7">
            <a:extLst>
              <a:ext uri="{FF2B5EF4-FFF2-40B4-BE49-F238E27FC236}">
                <a16:creationId xmlns:a16="http://schemas.microsoft.com/office/drawing/2014/main" id="{066A2871-FEE7-E2CD-9467-0973C214614D}"/>
              </a:ext>
            </a:extLst>
          </p:cNvPr>
          <p:cNvSpPr txBox="1"/>
          <p:nvPr/>
        </p:nvSpPr>
        <p:spPr>
          <a:xfrm>
            <a:off x="4553104" y="1618693"/>
            <a:ext cx="1562100" cy="1363450"/>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CLI Tools </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Support: Win/Linux/Mac </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Integrate with:</a:t>
            </a:r>
            <a:br>
              <a:rPr lang="en-US" sz="1200">
                <a:solidFill>
                  <a:schemeClr val="tx2"/>
                </a:solidFill>
                <a:latin typeface="+mn-lt"/>
                <a:ea typeface="+mn-ea"/>
              </a:rPr>
            </a:br>
            <a:r>
              <a:rPr lang="en-US" sz="1200">
                <a:solidFill>
                  <a:schemeClr val="tx2"/>
                </a:solidFill>
                <a:latin typeface="+mn-lt"/>
                <a:ea typeface="+mn-ea"/>
              </a:rPr>
              <a:t>VS Code, Keil Studio Cloud</a:t>
            </a:r>
            <a:endParaRPr lang="en-US" sz="2000" kern="1200">
              <a:solidFill>
                <a:schemeClr val="tx2"/>
              </a:solidFill>
              <a:latin typeface="+mn-lt"/>
              <a:ea typeface="+mn-ea"/>
              <a:cs typeface="+mn-cs"/>
            </a:endParaRPr>
          </a:p>
        </p:txBody>
      </p:sp>
      <p:sp>
        <p:nvSpPr>
          <p:cNvPr id="9" name="TextBox 8">
            <a:extLst>
              <a:ext uri="{FF2B5EF4-FFF2-40B4-BE49-F238E27FC236}">
                <a16:creationId xmlns:a16="http://schemas.microsoft.com/office/drawing/2014/main" id="{51EFE36F-B3B7-2F26-A756-53DC713FEC45}"/>
              </a:ext>
            </a:extLst>
          </p:cNvPr>
          <p:cNvSpPr txBox="1"/>
          <p:nvPr/>
        </p:nvSpPr>
        <p:spPr>
          <a:xfrm>
            <a:off x="4553104" y="5540943"/>
            <a:ext cx="3794896" cy="1107996"/>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Other tool integrations: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Arm DS, Keil MDK, IAR EW-Arm, Eclipse</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kern="1200">
                <a:solidFill>
                  <a:schemeClr val="tx2"/>
                </a:solidFill>
                <a:latin typeface="+mn-lt"/>
                <a:ea typeface="+mn-ea"/>
                <a:cs typeface="+mn-cs"/>
              </a:rPr>
              <a:t>NXP?</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ST?</a:t>
            </a:r>
            <a:endParaRPr lang="en-US" sz="2000" kern="1200">
              <a:solidFill>
                <a:schemeClr val="tx2"/>
              </a:solidFill>
              <a:latin typeface="+mn-lt"/>
              <a:ea typeface="+mn-ea"/>
              <a:cs typeface="+mn-cs"/>
            </a:endParaRPr>
          </a:p>
        </p:txBody>
      </p:sp>
      <p:cxnSp>
        <p:nvCxnSpPr>
          <p:cNvPr id="10" name="Straight Arrow Connector 9">
            <a:extLst>
              <a:ext uri="{FF2B5EF4-FFF2-40B4-BE49-F238E27FC236}">
                <a16:creationId xmlns:a16="http://schemas.microsoft.com/office/drawing/2014/main" id="{86CEF58B-C304-ED04-B1DA-42203EF4D0C1}"/>
              </a:ext>
            </a:extLst>
          </p:cNvPr>
          <p:cNvCxnSpPr>
            <a:cxnSpLocks/>
            <a:endCxn id="71" idx="1"/>
          </p:cNvCxnSpPr>
          <p:nvPr/>
        </p:nvCxnSpPr>
        <p:spPr>
          <a:xfrm flipV="1">
            <a:off x="5836842" y="2865575"/>
            <a:ext cx="1133206" cy="42059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3D459EE8-9E69-C65F-9135-CCB8ED0B2AF6}"/>
              </a:ext>
            </a:extLst>
          </p:cNvPr>
          <p:cNvSpPr/>
          <p:nvPr/>
        </p:nvSpPr>
        <p:spPr>
          <a:xfrm>
            <a:off x="6976528" y="4049615"/>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Boards or Devices</a:t>
            </a:r>
            <a:endParaRPr lang="en-GB"/>
          </a:p>
        </p:txBody>
      </p:sp>
      <p:cxnSp>
        <p:nvCxnSpPr>
          <p:cNvPr id="14" name="Straight Arrow Connector 13">
            <a:extLst>
              <a:ext uri="{FF2B5EF4-FFF2-40B4-BE49-F238E27FC236}">
                <a16:creationId xmlns:a16="http://schemas.microsoft.com/office/drawing/2014/main" id="{20E2D393-E6D2-BD64-746C-E26C7CF2D0BF}"/>
              </a:ext>
            </a:extLst>
          </p:cNvPr>
          <p:cNvCxnSpPr>
            <a:cxnSpLocks/>
            <a:endCxn id="13" idx="1"/>
          </p:cNvCxnSpPr>
          <p:nvPr/>
        </p:nvCxnSpPr>
        <p:spPr>
          <a:xfrm>
            <a:off x="5900057" y="3646351"/>
            <a:ext cx="1076471" cy="74933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7D077B0-BEB1-EBD6-BBA0-2F9DD2969E9F}"/>
              </a:ext>
            </a:extLst>
          </p:cNvPr>
          <p:cNvSpPr txBox="1"/>
          <p:nvPr/>
        </p:nvSpPr>
        <p:spPr>
          <a:xfrm>
            <a:off x="8844096" y="1486140"/>
            <a:ext cx="2818122" cy="2066720"/>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AVH Integrates into:</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CI, DevOps, </a:t>
            </a:r>
            <a:r>
              <a:rPr lang="en-US" sz="1100" err="1">
                <a:solidFill>
                  <a:schemeClr val="tx2"/>
                </a:solidFill>
                <a:latin typeface="+mn-lt"/>
                <a:ea typeface="+mn-ea"/>
              </a:rPr>
              <a:t>MLOps</a:t>
            </a:r>
            <a:r>
              <a:rPr lang="en-US" sz="1100">
                <a:solidFill>
                  <a:schemeClr val="tx2"/>
                </a:solidFill>
                <a:latin typeface="+mn-lt"/>
                <a:ea typeface="+mn-ea"/>
              </a:rPr>
              <a:t> systems (i.e. GitHub)</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Keil MDK, Arm DS, IAR EW-Arm</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Keil Studio Cloud</a:t>
            </a:r>
            <a:endParaRPr lang="en-US" sz="1400">
              <a:solidFill>
                <a:schemeClr val="tx2"/>
              </a:solidFill>
              <a:latin typeface="+mn-lt"/>
              <a:ea typeface="+mn-ea"/>
            </a:endParaRPr>
          </a:p>
          <a:p>
            <a:pPr algn="l" defTabSz="914400" rtl="0" eaLnBrk="1" latinLnBrk="0" hangingPunct="1">
              <a:lnSpc>
                <a:spcPct val="90000"/>
              </a:lnSpc>
              <a:spcBef>
                <a:spcPts val="0"/>
              </a:spcBef>
              <a:spcAft>
                <a:spcPts val="600"/>
              </a:spcAft>
            </a:pPr>
            <a:r>
              <a:rPr lang="en-US" sz="1400">
                <a:solidFill>
                  <a:schemeClr val="tx2"/>
                </a:solidFill>
                <a:latin typeface="+mn-lt"/>
                <a:ea typeface="+mn-ea"/>
              </a:rPr>
              <a:t>AVH Supports: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CI Validation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kern="1200">
                <a:solidFill>
                  <a:schemeClr val="tx2"/>
                </a:solidFill>
                <a:latin typeface="+mn-lt"/>
                <a:ea typeface="+mn-ea"/>
                <a:cs typeface="+mn-cs"/>
              </a:rPr>
              <a:t>Evaluation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Training</a:t>
            </a:r>
            <a:endParaRPr lang="en-US" sz="2000" kern="1200">
              <a:solidFill>
                <a:schemeClr val="tx2"/>
              </a:solidFill>
              <a:latin typeface="+mn-lt"/>
              <a:ea typeface="+mn-ea"/>
              <a:cs typeface="+mn-cs"/>
            </a:endParaRPr>
          </a:p>
        </p:txBody>
      </p:sp>
      <p:sp>
        <p:nvSpPr>
          <p:cNvPr id="17" name="TextBox 16">
            <a:extLst>
              <a:ext uri="{FF2B5EF4-FFF2-40B4-BE49-F238E27FC236}">
                <a16:creationId xmlns:a16="http://schemas.microsoft.com/office/drawing/2014/main" id="{16BE2079-DB30-31B0-9E28-43465633EACC}"/>
              </a:ext>
            </a:extLst>
          </p:cNvPr>
          <p:cNvSpPr txBox="1"/>
          <p:nvPr/>
        </p:nvSpPr>
        <p:spPr>
          <a:xfrm>
            <a:off x="8844096" y="3997149"/>
            <a:ext cx="2818122" cy="607859"/>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Platform for Reference Applications: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Many different boards???</a:t>
            </a:r>
            <a:endParaRPr lang="en-US" sz="2000" kern="1200">
              <a:solidFill>
                <a:schemeClr val="tx2"/>
              </a:solidFill>
              <a:latin typeface="+mn-lt"/>
              <a:ea typeface="+mn-ea"/>
              <a:cs typeface="+mn-cs"/>
            </a:endParaRPr>
          </a:p>
        </p:txBody>
      </p:sp>
      <p:sp>
        <p:nvSpPr>
          <p:cNvPr id="22" name="TextBox 21">
            <a:extLst>
              <a:ext uri="{FF2B5EF4-FFF2-40B4-BE49-F238E27FC236}">
                <a16:creationId xmlns:a16="http://schemas.microsoft.com/office/drawing/2014/main" id="{A80F83E1-6D66-89BE-9EDC-38DC1B44563B}"/>
              </a:ext>
            </a:extLst>
          </p:cNvPr>
          <p:cNvSpPr txBox="1"/>
          <p:nvPr/>
        </p:nvSpPr>
        <p:spPr>
          <a:xfrm>
            <a:off x="493483" y="1618693"/>
            <a:ext cx="1865239" cy="1058751"/>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Standard Software exposed to developers: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Web portals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Inside IDEs</a:t>
            </a:r>
          </a:p>
        </p:txBody>
      </p:sp>
      <p:sp>
        <p:nvSpPr>
          <p:cNvPr id="23" name="TextBox 22">
            <a:extLst>
              <a:ext uri="{FF2B5EF4-FFF2-40B4-BE49-F238E27FC236}">
                <a16:creationId xmlns:a16="http://schemas.microsoft.com/office/drawing/2014/main" id="{7728E741-DB59-87AE-3C25-71D3905DDDAF}"/>
              </a:ext>
            </a:extLst>
          </p:cNvPr>
          <p:cNvSpPr txBox="1"/>
          <p:nvPr/>
        </p:nvSpPr>
        <p:spPr>
          <a:xfrm>
            <a:off x="493484" y="4395690"/>
            <a:ext cx="1836060" cy="1197251"/>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Confidential software</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Git repo for development</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Released software with versioning</a:t>
            </a:r>
          </a:p>
        </p:txBody>
      </p:sp>
      <p:sp>
        <p:nvSpPr>
          <p:cNvPr id="62" name="Rectangle 61">
            <a:extLst>
              <a:ext uri="{FF2B5EF4-FFF2-40B4-BE49-F238E27FC236}">
                <a16:creationId xmlns:a16="http://schemas.microsoft.com/office/drawing/2014/main" id="{4E3BAA80-A54D-4D1B-BEE4-A7DD4ABF8CA6}"/>
              </a:ext>
            </a:extLst>
          </p:cNvPr>
          <p:cNvSpPr/>
          <p:nvPr/>
        </p:nvSpPr>
        <p:spPr>
          <a:xfrm>
            <a:off x="4635782" y="3115170"/>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CMSIS Toolbox</a:t>
            </a:r>
            <a:endParaRPr lang="en-GB" sz="1200"/>
          </a:p>
        </p:txBody>
      </p:sp>
      <p:sp>
        <p:nvSpPr>
          <p:cNvPr id="25" name="TextBox 24">
            <a:extLst>
              <a:ext uri="{FF2B5EF4-FFF2-40B4-BE49-F238E27FC236}">
                <a16:creationId xmlns:a16="http://schemas.microsoft.com/office/drawing/2014/main" id="{C488FD96-723A-552A-06C2-67491ED17E54}"/>
              </a:ext>
            </a:extLst>
          </p:cNvPr>
          <p:cNvSpPr txBox="1"/>
          <p:nvPr/>
        </p:nvSpPr>
        <p:spPr>
          <a:xfrm>
            <a:off x="4531309" y="3969104"/>
            <a:ext cx="1562100" cy="1107996"/>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Compiler support</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GCC</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Arm Compiler</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IAR Compiler</a:t>
            </a:r>
          </a:p>
        </p:txBody>
      </p:sp>
      <p:sp>
        <p:nvSpPr>
          <p:cNvPr id="28" name="TextBox 27">
            <a:extLst>
              <a:ext uri="{FF2B5EF4-FFF2-40B4-BE49-F238E27FC236}">
                <a16:creationId xmlns:a16="http://schemas.microsoft.com/office/drawing/2014/main" id="{9F16D658-B373-5D5C-9514-60CE90D5DE73}"/>
              </a:ext>
            </a:extLst>
          </p:cNvPr>
          <p:cNvSpPr txBox="1"/>
          <p:nvPr/>
        </p:nvSpPr>
        <p:spPr>
          <a:xfrm>
            <a:off x="406630" y="5910275"/>
            <a:ext cx="6096000" cy="369332"/>
          </a:xfrm>
          <a:prstGeom prst="rect">
            <a:avLst/>
          </a:prstGeom>
          <a:noFill/>
        </p:spPr>
        <p:txBody>
          <a:bodyPr wrap="square">
            <a:spAutoFit/>
          </a:bodyPr>
          <a:lstStyle/>
          <a:p>
            <a:r>
              <a:rPr lang="en-GB">
                <a:hlinkClick r:id="rId3"/>
              </a:rPr>
              <a:t>github.com/Open-CMSIS-Pack</a:t>
            </a:r>
            <a:endParaRPr lang="en-GB"/>
          </a:p>
        </p:txBody>
      </p:sp>
    </p:spTree>
    <p:extLst>
      <p:ext uri="{BB962C8B-B14F-4D97-AF65-F5344CB8AC3E}">
        <p14:creationId xmlns:p14="http://schemas.microsoft.com/office/powerpoint/2010/main" val="1531031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Straight Arrow Connector 33">
            <a:extLst>
              <a:ext uri="{FF2B5EF4-FFF2-40B4-BE49-F238E27FC236}">
                <a16:creationId xmlns:a16="http://schemas.microsoft.com/office/drawing/2014/main" id="{0EAFB0EC-0BEB-61AF-ED8E-AB8E9E397245}"/>
              </a:ext>
            </a:extLst>
          </p:cNvPr>
          <p:cNvCxnSpPr>
            <a:cxnSpLocks/>
          </p:cNvCxnSpPr>
          <p:nvPr/>
        </p:nvCxnSpPr>
        <p:spPr>
          <a:xfrm>
            <a:off x="6003604" y="3097646"/>
            <a:ext cx="340046" cy="27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10B08567-B8E6-CD03-A712-283B6BED095C}"/>
              </a:ext>
            </a:extLst>
          </p:cNvPr>
          <p:cNvSpPr/>
          <p:nvPr/>
        </p:nvSpPr>
        <p:spPr>
          <a:xfrm>
            <a:off x="557409" y="1283722"/>
            <a:ext cx="5538592" cy="1052187"/>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316CA8B-2CE2-F7E5-8248-0EACB6485BF7}"/>
              </a:ext>
            </a:extLst>
          </p:cNvPr>
          <p:cNvSpPr>
            <a:spLocks/>
          </p:cNvSpPr>
          <p:nvPr/>
        </p:nvSpPr>
        <p:spPr>
          <a:xfrm>
            <a:off x="557408" y="4083542"/>
            <a:ext cx="3854059" cy="1112932"/>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CA143BC-8541-DCE0-E095-BFFE5926D485}"/>
              </a:ext>
            </a:extLst>
          </p:cNvPr>
          <p:cNvSpPr/>
          <p:nvPr/>
        </p:nvSpPr>
        <p:spPr>
          <a:xfrm>
            <a:off x="557408" y="2542783"/>
            <a:ext cx="3864280" cy="1052187"/>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722964-CE8F-0F0D-18F3-3DACB5D1E81A}"/>
              </a:ext>
            </a:extLst>
          </p:cNvPr>
          <p:cNvSpPr>
            <a:spLocks noGrp="1"/>
          </p:cNvSpPr>
          <p:nvPr>
            <p:ph type="title"/>
          </p:nvPr>
        </p:nvSpPr>
        <p:spPr/>
        <p:txBody>
          <a:bodyPr/>
          <a:lstStyle/>
          <a:p>
            <a:r>
              <a:rPr lang="en-US" dirty="0"/>
              <a:t>Linker Script File and Startup Code (Toolchain independent)</a:t>
            </a:r>
          </a:p>
        </p:txBody>
      </p:sp>
      <p:cxnSp>
        <p:nvCxnSpPr>
          <p:cNvPr id="21" name="Straight Arrow Connector 20">
            <a:extLst>
              <a:ext uri="{FF2B5EF4-FFF2-40B4-BE49-F238E27FC236}">
                <a16:creationId xmlns:a16="http://schemas.microsoft.com/office/drawing/2014/main" id="{9327AEEF-F1DE-BBFE-F62F-A23F7E25CAB5}"/>
              </a:ext>
            </a:extLst>
          </p:cNvPr>
          <p:cNvCxnSpPr>
            <a:cxnSpLocks/>
          </p:cNvCxnSpPr>
          <p:nvPr/>
        </p:nvCxnSpPr>
        <p:spPr>
          <a:xfrm>
            <a:off x="5334032" y="2206285"/>
            <a:ext cx="11026" cy="4519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Flowchart: Document 29">
            <a:extLst>
              <a:ext uri="{FF2B5EF4-FFF2-40B4-BE49-F238E27FC236}">
                <a16:creationId xmlns:a16="http://schemas.microsoft.com/office/drawing/2014/main" id="{680DA59D-4A81-7D47-2085-D8DB1D856722}"/>
              </a:ext>
            </a:extLst>
          </p:cNvPr>
          <p:cNvSpPr/>
          <p:nvPr/>
        </p:nvSpPr>
        <p:spPr>
          <a:xfrm>
            <a:off x="4662617" y="1404869"/>
            <a:ext cx="1333416" cy="87331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a:ea typeface="+mn-ea"/>
                <a:cs typeface="+mn-cs"/>
              </a:rPr>
              <a:t>Linker Script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200" b="1" i="0" u="none" strike="noStrike" kern="1200" cap="none" spc="0" normalizeH="0" baseline="0" noProof="0" dirty="0">
                <a:ln>
                  <a:noFill/>
                </a:ln>
                <a:solidFill>
                  <a:srgbClr val="FFFFFF"/>
                </a:solidFill>
                <a:effectLst/>
                <a:uLnTx/>
                <a:uFillTx/>
                <a:latin typeface="Calibri"/>
                <a:ea typeface="+mn-ea"/>
                <a:cs typeface="+mn-cs"/>
              </a:rPr>
              <a:t>File</a:t>
            </a:r>
            <a:endParaRPr kumimoji="0" lang="en-GB" sz="1000" b="1"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Rectangle 31">
            <a:extLst>
              <a:ext uri="{FF2B5EF4-FFF2-40B4-BE49-F238E27FC236}">
                <a16:creationId xmlns:a16="http://schemas.microsoft.com/office/drawing/2014/main" id="{0956729D-4D1E-4789-E4C3-8C27991A93F0}"/>
              </a:ext>
            </a:extLst>
          </p:cNvPr>
          <p:cNvSpPr/>
          <p:nvPr/>
        </p:nvSpPr>
        <p:spPr>
          <a:xfrm>
            <a:off x="4662617" y="2641449"/>
            <a:ext cx="1340987" cy="884321"/>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Calibri"/>
                <a:ea typeface="+mn-ea"/>
                <a:cs typeface="+mn-cs"/>
              </a:rPr>
              <a:t>C </a:t>
            </a:r>
            <a:r>
              <a:rPr lang="en-US" sz="1400" dirty="0">
                <a:solidFill>
                  <a:srgbClr val="FFFFFF"/>
                </a:solidFill>
                <a:latin typeface="Calibri"/>
              </a:rPr>
              <a:t>Preprocessor</a:t>
            </a:r>
            <a:endParaRPr kumimoji="0" lang="en-GB" sz="1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3" name="Flowchart: Document 32">
            <a:extLst>
              <a:ext uri="{FF2B5EF4-FFF2-40B4-BE49-F238E27FC236}">
                <a16:creationId xmlns:a16="http://schemas.microsoft.com/office/drawing/2014/main" id="{6AB1847D-DC39-C2FC-ACB8-7546D31C5F51}"/>
              </a:ext>
            </a:extLst>
          </p:cNvPr>
          <p:cNvSpPr/>
          <p:nvPr/>
        </p:nvSpPr>
        <p:spPr>
          <a:xfrm>
            <a:off x="6343650" y="2658233"/>
            <a:ext cx="1340986" cy="862526"/>
          </a:xfrm>
          <a:prstGeom prst="flowChartDocument">
            <a:avLst/>
          </a:prstGeom>
          <a:solidFill>
            <a:schemeClr val="accent5">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rgbClr val="FFFFFF"/>
                </a:solidFill>
                <a:latin typeface="Calibri"/>
              </a:rPr>
              <a:t>Final </a:t>
            </a:r>
            <a:br>
              <a:rPr lang="en-US" sz="1200" b="1" dirty="0">
                <a:solidFill>
                  <a:srgbClr val="FFFFFF"/>
                </a:solidFill>
                <a:latin typeface="Calibri"/>
              </a:rPr>
            </a:br>
            <a:r>
              <a:rPr lang="en-US" sz="1200" b="1" dirty="0">
                <a:solidFill>
                  <a:srgbClr val="FFFFFF"/>
                </a:solidFill>
                <a:latin typeface="Calibri"/>
              </a:rPr>
              <a:t>Linker Input</a:t>
            </a:r>
            <a:br>
              <a:rPr lang="en-US" sz="1200" b="1" dirty="0">
                <a:solidFill>
                  <a:srgbClr val="FFFFFF"/>
                </a:solidFill>
                <a:latin typeface="Calibri"/>
              </a:rPr>
            </a:br>
            <a:r>
              <a:rPr lang="en-US" sz="1200" b="1" dirty="0">
                <a:solidFill>
                  <a:srgbClr val="FFFFFF"/>
                </a:solidFill>
                <a:latin typeface="Calibri"/>
              </a:rPr>
              <a:t>Script</a:t>
            </a:r>
            <a:endParaRPr lang="en-US" sz="1100" dirty="0">
              <a:solidFill>
                <a:srgbClr val="FFFFFF"/>
              </a:solidFill>
              <a:latin typeface="Calibri"/>
            </a:endParaRPr>
          </a:p>
        </p:txBody>
      </p:sp>
      <p:sp>
        <p:nvSpPr>
          <p:cNvPr id="38" name="TextBox 37">
            <a:extLst>
              <a:ext uri="{FF2B5EF4-FFF2-40B4-BE49-F238E27FC236}">
                <a16:creationId xmlns:a16="http://schemas.microsoft.com/office/drawing/2014/main" id="{6F9E6868-CA06-CBDB-87B1-29216E1BC75D}"/>
              </a:ext>
            </a:extLst>
          </p:cNvPr>
          <p:cNvSpPr txBox="1"/>
          <p:nvPr/>
        </p:nvSpPr>
        <p:spPr>
          <a:xfrm>
            <a:off x="715763" y="2625380"/>
            <a:ext cx="2179233" cy="1151084"/>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A </a:t>
            </a:r>
            <a:r>
              <a:rPr lang="en-US" sz="1200" b="1" dirty="0">
                <a:solidFill>
                  <a:schemeClr val="tx2"/>
                </a:solidFill>
              </a:rPr>
              <a:t>&lt;regions&gt;.h</a:t>
            </a:r>
            <a:r>
              <a:rPr lang="en-US" sz="1200" dirty="0">
                <a:solidFill>
                  <a:schemeClr val="tx2"/>
                </a:solidFill>
              </a:rPr>
              <a:t> file specifies the available memory.</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If this file does not exist, it is generated based on information</a:t>
            </a:r>
            <a:br>
              <a:rPr lang="en-US" sz="1200" dirty="0">
                <a:solidFill>
                  <a:schemeClr val="tx2"/>
                </a:solidFill>
              </a:rPr>
            </a:br>
            <a:r>
              <a:rPr lang="en-US" sz="1200" dirty="0">
                <a:solidFill>
                  <a:schemeClr val="tx2"/>
                </a:solidFill>
              </a:rPr>
              <a:t>in the software packs.</a:t>
            </a: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kern="1200" dirty="0">
              <a:solidFill>
                <a:schemeClr val="tx2"/>
              </a:solidFill>
              <a:latin typeface="+mn-lt"/>
              <a:ea typeface="+mn-ea"/>
              <a:cs typeface="+mn-cs"/>
            </a:endParaRPr>
          </a:p>
        </p:txBody>
      </p:sp>
      <p:sp>
        <p:nvSpPr>
          <p:cNvPr id="40" name="TextBox 39">
            <a:extLst>
              <a:ext uri="{FF2B5EF4-FFF2-40B4-BE49-F238E27FC236}">
                <a16:creationId xmlns:a16="http://schemas.microsoft.com/office/drawing/2014/main" id="{00523719-9ACA-9C05-94F0-52BDFABE951A}"/>
              </a:ext>
            </a:extLst>
          </p:cNvPr>
          <p:cNvSpPr txBox="1"/>
          <p:nvPr/>
        </p:nvSpPr>
        <p:spPr>
          <a:xfrm>
            <a:off x="703766" y="1375288"/>
            <a:ext cx="3914946" cy="575542"/>
          </a:xfrm>
          <a:prstGeom prst="rect">
            <a:avLst/>
          </a:prstGeom>
          <a:noFill/>
        </p:spPr>
        <p:txBody>
          <a:bodyPr wrap="square" lIns="0" tIns="0" rIns="0" bIns="0" rtlCol="0">
            <a:spAutoFit/>
          </a:bodyPr>
          <a:lstStyle/>
          <a:p>
            <a:pPr>
              <a:lnSpc>
                <a:spcPct val="90000"/>
              </a:lnSpc>
              <a:spcAft>
                <a:spcPts val="600"/>
              </a:spcAft>
            </a:pPr>
            <a:r>
              <a:rPr lang="en-US" sz="1200" dirty="0">
                <a:solidFill>
                  <a:schemeClr val="tx2"/>
                </a:solidFill>
              </a:rPr>
              <a:t>A </a:t>
            </a:r>
            <a:r>
              <a:rPr lang="en-US" sz="1200" b="1" dirty="0">
                <a:solidFill>
                  <a:schemeClr val="tx2"/>
                </a:solidFill>
              </a:rPr>
              <a:t>Linker Script File</a:t>
            </a:r>
            <a:r>
              <a:rPr lang="en-US" sz="1200" dirty="0">
                <a:solidFill>
                  <a:schemeClr val="tx2"/>
                </a:solidFill>
              </a:rPr>
              <a:t> can be provided using the `linker:` node.</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If no </a:t>
            </a:r>
            <a:r>
              <a:rPr lang="en-US" sz="1200" b="1" dirty="0">
                <a:solidFill>
                  <a:schemeClr val="tx2"/>
                </a:solidFill>
              </a:rPr>
              <a:t>Linker Script File</a:t>
            </a:r>
            <a:r>
              <a:rPr lang="en-US" sz="1200" dirty="0">
                <a:solidFill>
                  <a:schemeClr val="tx2"/>
                </a:solidFill>
              </a:rPr>
              <a:t> is provided, </a:t>
            </a:r>
            <a:r>
              <a:rPr lang="en-US" sz="1200" b="1" dirty="0">
                <a:solidFill>
                  <a:schemeClr val="tx2"/>
                </a:solidFill>
              </a:rPr>
              <a:t>compiler specific script file templates</a:t>
            </a:r>
            <a:r>
              <a:rPr lang="en-US" sz="1200" dirty="0">
                <a:solidFill>
                  <a:schemeClr val="tx2"/>
                </a:solidFill>
              </a:rPr>
              <a:t> from </a:t>
            </a:r>
            <a:r>
              <a:rPr lang="en-US" sz="1200" b="1" dirty="0">
                <a:solidFill>
                  <a:schemeClr val="tx2"/>
                </a:solidFill>
              </a:rPr>
              <a:t>.\</a:t>
            </a:r>
            <a:r>
              <a:rPr lang="en-US" sz="1200" b="1" dirty="0" err="1">
                <a:solidFill>
                  <a:schemeClr val="tx2"/>
                </a:solidFill>
              </a:rPr>
              <a:t>ect</a:t>
            </a:r>
            <a:r>
              <a:rPr lang="en-US" sz="1200" dirty="0">
                <a:solidFill>
                  <a:schemeClr val="tx2"/>
                </a:solidFill>
              </a:rPr>
              <a:t> directory of CMSIS-Toolbox are used.</a:t>
            </a:r>
            <a:endParaRPr lang="en-US" sz="1200" kern="1200" dirty="0">
              <a:solidFill>
                <a:schemeClr val="tx2"/>
              </a:solidFill>
              <a:latin typeface="+mn-lt"/>
              <a:ea typeface="+mn-ea"/>
              <a:cs typeface="+mn-cs"/>
            </a:endParaRPr>
          </a:p>
        </p:txBody>
      </p:sp>
      <p:cxnSp>
        <p:nvCxnSpPr>
          <p:cNvPr id="4" name="Straight Arrow Connector 3">
            <a:extLst>
              <a:ext uri="{FF2B5EF4-FFF2-40B4-BE49-F238E27FC236}">
                <a16:creationId xmlns:a16="http://schemas.microsoft.com/office/drawing/2014/main" id="{8B1FE01B-391C-E01A-40DC-D31263CB0315}"/>
              </a:ext>
            </a:extLst>
          </p:cNvPr>
          <p:cNvCxnSpPr>
            <a:cxnSpLocks/>
          </p:cNvCxnSpPr>
          <p:nvPr/>
        </p:nvCxnSpPr>
        <p:spPr>
          <a:xfrm>
            <a:off x="4324349" y="3093004"/>
            <a:ext cx="340046" cy="27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Flowchart: Document 11">
            <a:extLst>
              <a:ext uri="{FF2B5EF4-FFF2-40B4-BE49-F238E27FC236}">
                <a16:creationId xmlns:a16="http://schemas.microsoft.com/office/drawing/2014/main" id="{1947D630-2EE3-23D2-B8ED-8234D39B76F1}"/>
              </a:ext>
            </a:extLst>
          </p:cNvPr>
          <p:cNvSpPr/>
          <p:nvPr/>
        </p:nvSpPr>
        <p:spPr>
          <a:xfrm>
            <a:off x="4662617" y="4193679"/>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err="1">
                <a:solidFill>
                  <a:srgbClr val="FFFFFF"/>
                </a:solidFill>
                <a:latin typeface="Calibri"/>
              </a:rPr>
              <a:t>Startup.c</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lang="en-US" sz="1100" dirty="0">
                <a:solidFill>
                  <a:srgbClr val="FFFFFF"/>
                </a:solidFill>
                <a:latin typeface="Calibri"/>
              </a:rPr>
              <a:t>Compiler agnostic</a:t>
            </a:r>
          </a:p>
        </p:txBody>
      </p:sp>
      <p:sp>
        <p:nvSpPr>
          <p:cNvPr id="22" name="Flowchart: Document 21">
            <a:extLst>
              <a:ext uri="{FF2B5EF4-FFF2-40B4-BE49-F238E27FC236}">
                <a16:creationId xmlns:a16="http://schemas.microsoft.com/office/drawing/2014/main" id="{D65D5CB0-09C8-062E-4206-1CF43BB42330}"/>
              </a:ext>
            </a:extLst>
          </p:cNvPr>
          <p:cNvSpPr/>
          <p:nvPr/>
        </p:nvSpPr>
        <p:spPr>
          <a:xfrm>
            <a:off x="2998201" y="2655485"/>
            <a:ext cx="1333416" cy="884321"/>
          </a:xfrm>
          <a:prstGeom prst="flowChartDocument">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rgbClr val="FFFFFF"/>
                </a:solidFill>
                <a:latin typeface="Calibri"/>
              </a:rPr>
              <a:t>&lt;regions&gt;.h</a:t>
            </a:r>
            <a:r>
              <a:rPr kumimoji="0" lang="en-US" sz="1200" b="1" i="0" u="none" strike="noStrike" kern="1200" cap="none" spc="0" normalizeH="0" baseline="0" noProof="0" dirty="0">
                <a:ln>
                  <a:noFill/>
                </a:ln>
                <a:solidFill>
                  <a:srgbClr val="FFFFFF"/>
                </a:solidFill>
                <a:effectLst/>
                <a:uLnTx/>
                <a:uFillTx/>
                <a:latin typeface="Calibri"/>
                <a:ea typeface="+mn-ea"/>
                <a:cs typeface="+mn-cs"/>
              </a:rPr>
              <a: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Device (and Board)</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Memory Definitions</a:t>
            </a:r>
            <a:endParaRPr lang="en-US" sz="1100" dirty="0">
              <a:solidFill>
                <a:srgbClr val="FFFFFF"/>
              </a:solidFill>
              <a:latin typeface="Calibri"/>
            </a:endParaRPr>
          </a:p>
        </p:txBody>
      </p:sp>
      <p:sp>
        <p:nvSpPr>
          <p:cNvPr id="28" name="TextBox 27">
            <a:extLst>
              <a:ext uri="{FF2B5EF4-FFF2-40B4-BE49-F238E27FC236}">
                <a16:creationId xmlns:a16="http://schemas.microsoft.com/office/drawing/2014/main" id="{AD09E158-4973-3204-680C-67FD7ACB9C14}"/>
              </a:ext>
            </a:extLst>
          </p:cNvPr>
          <p:cNvSpPr txBox="1"/>
          <p:nvPr/>
        </p:nvSpPr>
        <p:spPr>
          <a:xfrm>
            <a:off x="703765" y="4287842"/>
            <a:ext cx="2085582" cy="4985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b="1" dirty="0">
                <a:solidFill>
                  <a:schemeClr val="tx2"/>
                </a:solidFill>
              </a:rPr>
              <a:t>Device specific interrupt vector </a:t>
            </a:r>
            <a:r>
              <a:rPr lang="en-US" sz="1200" dirty="0">
                <a:solidFill>
                  <a:schemeClr val="tx2"/>
                </a:solidFill>
              </a:rPr>
              <a:t>definitions can be generated by</a:t>
            </a:r>
            <a:br>
              <a:rPr lang="en-US" sz="1200" dirty="0">
                <a:solidFill>
                  <a:schemeClr val="tx2"/>
                </a:solidFill>
              </a:rPr>
            </a:br>
            <a:r>
              <a:rPr lang="en-US" sz="1200" dirty="0" err="1">
                <a:solidFill>
                  <a:schemeClr val="tx2"/>
                </a:solidFill>
              </a:rPr>
              <a:t>svdconv</a:t>
            </a:r>
            <a:r>
              <a:rPr lang="en-US" sz="1200" dirty="0">
                <a:solidFill>
                  <a:schemeClr val="tx2"/>
                </a:solidFill>
              </a:rPr>
              <a:t> tool.</a:t>
            </a:r>
          </a:p>
        </p:txBody>
      </p:sp>
      <p:cxnSp>
        <p:nvCxnSpPr>
          <p:cNvPr id="35" name="Straight Arrow Connector 34">
            <a:extLst>
              <a:ext uri="{FF2B5EF4-FFF2-40B4-BE49-F238E27FC236}">
                <a16:creationId xmlns:a16="http://schemas.microsoft.com/office/drawing/2014/main" id="{1EB5956F-9EA9-302C-29E7-507F27CDA4AC}"/>
              </a:ext>
            </a:extLst>
          </p:cNvPr>
          <p:cNvCxnSpPr>
            <a:cxnSpLocks/>
          </p:cNvCxnSpPr>
          <p:nvPr/>
        </p:nvCxnSpPr>
        <p:spPr>
          <a:xfrm>
            <a:off x="4272265" y="4610744"/>
            <a:ext cx="39035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Flowchart: Document 26">
            <a:extLst>
              <a:ext uri="{FF2B5EF4-FFF2-40B4-BE49-F238E27FC236}">
                <a16:creationId xmlns:a16="http://schemas.microsoft.com/office/drawing/2014/main" id="{9DD9E0BE-F1F7-A8A1-CBC9-BC25AB4E11CB}"/>
              </a:ext>
            </a:extLst>
          </p:cNvPr>
          <p:cNvSpPr/>
          <p:nvPr/>
        </p:nvSpPr>
        <p:spPr>
          <a:xfrm>
            <a:off x="2982264" y="4204689"/>
            <a:ext cx="1333416" cy="87331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err="1">
                <a:solidFill>
                  <a:srgbClr val="FFFFFF"/>
                </a:solidFill>
                <a:latin typeface="Calibri"/>
              </a:rPr>
              <a:t>irq</a:t>
            </a:r>
            <a:r>
              <a:rPr kumimoji="0" lang="en-US" sz="1200" b="1" i="0" u="none" strike="noStrike" kern="1200" cap="none" spc="0" normalizeH="0" baseline="0" noProof="0" dirty="0">
                <a:ln>
                  <a:noFill/>
                </a:ln>
                <a:solidFill>
                  <a:srgbClr val="FFFFFF"/>
                </a:solidFill>
                <a:effectLst/>
                <a:uLnTx/>
                <a:uFillTx/>
                <a:latin typeface="Calibri"/>
                <a:ea typeface="+mn-ea"/>
                <a:cs typeface="+mn-cs"/>
              </a:rPr>
              <a:t>-</a:t>
            </a:r>
            <a:r>
              <a:rPr kumimoji="0" lang="en-US" sz="1200" b="1" i="0" u="none" strike="noStrike" kern="1200" cap="none" spc="0" normalizeH="0" baseline="0" noProof="0" dirty="0" err="1">
                <a:ln>
                  <a:noFill/>
                </a:ln>
                <a:solidFill>
                  <a:srgbClr val="FFFFFF"/>
                </a:solidFill>
                <a:effectLst/>
                <a:uLnTx/>
                <a:uFillTx/>
                <a:latin typeface="Calibri"/>
                <a:ea typeface="+mn-ea"/>
                <a:cs typeface="+mn-cs"/>
              </a:rPr>
              <a:t>vectors.h</a:t>
            </a:r>
            <a:endParaRPr kumimoji="0" lang="en-US" sz="1200" b="1" i="0" u="none" strike="noStrike" kern="1200" cap="none" spc="0" normalizeH="0" baseline="0" noProof="0" dirty="0">
              <a:ln>
                <a:noFill/>
              </a:ln>
              <a:solidFill>
                <a:srgbClr val="FFFFFF"/>
              </a:solidFill>
              <a:effectLst/>
              <a:uLnTx/>
              <a:uFillTx/>
              <a:latin typeface="Calibri"/>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specific</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IRQ definitions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5" name="Straight Connector 4">
            <a:extLst>
              <a:ext uri="{FF2B5EF4-FFF2-40B4-BE49-F238E27FC236}">
                <a16:creationId xmlns:a16="http://schemas.microsoft.com/office/drawing/2014/main" id="{7D88AC66-5CA4-8C0A-286C-670BDB3A2433}"/>
              </a:ext>
            </a:extLst>
          </p:cNvPr>
          <p:cNvCxnSpPr>
            <a:cxnSpLocks/>
          </p:cNvCxnSpPr>
          <p:nvPr/>
        </p:nvCxnSpPr>
        <p:spPr>
          <a:xfrm flipV="1">
            <a:off x="624876" y="3900510"/>
            <a:ext cx="5471124" cy="157416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0976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Arrow: Right 30">
            <a:extLst>
              <a:ext uri="{FF2B5EF4-FFF2-40B4-BE49-F238E27FC236}">
                <a16:creationId xmlns:a16="http://schemas.microsoft.com/office/drawing/2014/main" id="{1F9E4950-7682-4A97-95D2-18A9AEA2F368}"/>
              </a:ext>
            </a:extLst>
          </p:cNvPr>
          <p:cNvSpPr/>
          <p:nvPr/>
        </p:nvSpPr>
        <p:spPr>
          <a:xfrm>
            <a:off x="5489439" y="3111524"/>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7" name="Arrow: Right 46">
            <a:extLst>
              <a:ext uri="{FF2B5EF4-FFF2-40B4-BE49-F238E27FC236}">
                <a16:creationId xmlns:a16="http://schemas.microsoft.com/office/drawing/2014/main" id="{B0DA7E1C-8C5B-ABCB-BF99-C1ABD775EFFE}"/>
              </a:ext>
            </a:extLst>
          </p:cNvPr>
          <p:cNvSpPr/>
          <p:nvPr/>
        </p:nvSpPr>
        <p:spPr>
          <a:xfrm>
            <a:off x="5495702" y="3777089"/>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3" name="Rectangle 42">
            <a:extLst>
              <a:ext uri="{FF2B5EF4-FFF2-40B4-BE49-F238E27FC236}">
                <a16:creationId xmlns:a16="http://schemas.microsoft.com/office/drawing/2014/main" id="{D5BD7878-59AF-C11D-7F30-AAA32AA06DD1}"/>
              </a:ext>
            </a:extLst>
          </p:cNvPr>
          <p:cNvSpPr/>
          <p:nvPr/>
        </p:nvSpPr>
        <p:spPr>
          <a:xfrm>
            <a:off x="5998046" y="3589896"/>
            <a:ext cx="1537948" cy="3106455"/>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RTE Directory</a:t>
            </a:r>
          </a:p>
        </p:txBody>
      </p:sp>
      <p:sp>
        <p:nvSpPr>
          <p:cNvPr id="29" name="Rectangle 28">
            <a:extLst>
              <a:ext uri="{FF2B5EF4-FFF2-40B4-BE49-F238E27FC236}">
                <a16:creationId xmlns:a16="http://schemas.microsoft.com/office/drawing/2014/main" id="{EC3CC268-843C-42DC-9FAB-259824F90297}"/>
              </a:ext>
            </a:extLst>
          </p:cNvPr>
          <p:cNvSpPr/>
          <p:nvPr/>
        </p:nvSpPr>
        <p:spPr>
          <a:xfrm>
            <a:off x="5998046" y="313151"/>
            <a:ext cx="1537948" cy="3106455"/>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Project Area</a:t>
            </a:r>
          </a:p>
        </p:txBody>
      </p:sp>
      <p:sp>
        <p:nvSpPr>
          <p:cNvPr id="26" name="Arrow: Right 25">
            <a:extLst>
              <a:ext uri="{FF2B5EF4-FFF2-40B4-BE49-F238E27FC236}">
                <a16:creationId xmlns:a16="http://schemas.microsoft.com/office/drawing/2014/main" id="{553DF65A-F969-41EF-89B5-09CAFF0CC328}"/>
              </a:ext>
            </a:extLst>
          </p:cNvPr>
          <p:cNvSpPr/>
          <p:nvPr/>
        </p:nvSpPr>
        <p:spPr>
          <a:xfrm>
            <a:off x="3900982" y="5163604"/>
            <a:ext cx="266656"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2114292" y="313151"/>
            <a:ext cx="1786690" cy="5298509"/>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4162933" y="4448658"/>
            <a:ext cx="1551974" cy="224769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2320920" y="198902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2278322" y="310595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2968620" y="282923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2988673" y="404642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2328453" y="431713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4176959" y="3027944"/>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6156834" y="2409588"/>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3900982" y="3450451"/>
            <a:ext cx="27991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cxnSpLocks/>
            <a:endCxn id="44" idx="1"/>
          </p:cNvCxnSpPr>
          <p:nvPr/>
        </p:nvCxnSpPr>
        <p:spPr>
          <a:xfrm>
            <a:off x="5327580" y="6166530"/>
            <a:ext cx="827334" cy="1"/>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9" name="Flowchart: Multidocument 8">
            <a:extLst>
              <a:ext uri="{FF2B5EF4-FFF2-40B4-BE49-F238E27FC236}">
                <a16:creationId xmlns:a16="http://schemas.microsoft.com/office/drawing/2014/main" id="{46B1B0E7-09EF-7B33-5FA6-E22971CFFA8B}"/>
              </a:ext>
            </a:extLst>
          </p:cNvPr>
          <p:cNvSpPr/>
          <p:nvPr/>
        </p:nvSpPr>
        <p:spPr>
          <a:xfrm>
            <a:off x="4290166" y="4871909"/>
            <a:ext cx="1309094" cy="787928"/>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pdsc</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Pack </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Meta</a:t>
            </a:r>
            <a:r>
              <a:rPr lang="en-US" sz="1000" dirty="0">
                <a:solidFill>
                  <a:schemeClr val="bg2">
                    <a:lumMod val="25000"/>
                  </a:schemeClr>
                </a:solidFill>
                <a:latin typeface="Calibri"/>
              </a:rPr>
              <a:t>data</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7" name="Flowchart: Multidocument 36">
            <a:extLst>
              <a:ext uri="{FF2B5EF4-FFF2-40B4-BE49-F238E27FC236}">
                <a16:creationId xmlns:a16="http://schemas.microsoft.com/office/drawing/2014/main" id="{509747E3-F920-D0CB-4726-6A19B9C67D57}"/>
              </a:ext>
            </a:extLst>
          </p:cNvPr>
          <p:cNvSpPr/>
          <p:nvPr/>
        </p:nvSpPr>
        <p:spPr>
          <a:xfrm>
            <a:off x="6156834" y="1525163"/>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2" name="Flowchart: Document 41">
            <a:extLst>
              <a:ext uri="{FF2B5EF4-FFF2-40B4-BE49-F238E27FC236}">
                <a16:creationId xmlns:a16="http://schemas.microsoft.com/office/drawing/2014/main" id="{6B4565B0-8E87-5806-0BF7-AE85E075808D}"/>
              </a:ext>
            </a:extLst>
          </p:cNvPr>
          <p:cNvSpPr/>
          <p:nvPr/>
        </p:nvSpPr>
        <p:spPr>
          <a:xfrm>
            <a:off x="6156834" y="635666"/>
            <a:ext cx="1285400" cy="781692"/>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sz="1200" dirty="0">
                <a:solidFill>
                  <a:schemeClr val="bg2">
                    <a:lumMod val="25000"/>
                  </a:schemeClr>
                </a:solidFill>
                <a:latin typeface="Calibri"/>
              </a:rPr>
              <a:t>*.</a:t>
            </a:r>
            <a:r>
              <a:rPr lang="en-US" sz="1200" dirty="0" err="1">
                <a:solidFill>
                  <a:schemeClr val="bg2">
                    <a:lumMod val="25000"/>
                  </a:schemeClr>
                </a:solidFill>
                <a:latin typeface="Calibri"/>
              </a:rPr>
              <a:t>cbuild-idx.yml</a:t>
            </a:r>
            <a:br>
              <a:rPr lang="en-US" sz="1200" dirty="0">
                <a:solidFill>
                  <a:schemeClr val="bg2">
                    <a:lumMod val="25000"/>
                  </a:schemeClr>
                </a:solidFill>
                <a:latin typeface="Calibri"/>
              </a:rPr>
            </a:br>
            <a:r>
              <a:rPr lang="en-US" sz="1000" dirty="0">
                <a:solidFill>
                  <a:schemeClr val="bg2">
                    <a:lumMod val="25000"/>
                  </a:schemeClr>
                </a:solidFill>
                <a:latin typeface="Calibri"/>
              </a:rPr>
              <a:t>Overall description </a:t>
            </a:r>
            <a:br>
              <a:rPr lang="en-US" sz="1000" dirty="0">
                <a:solidFill>
                  <a:schemeClr val="bg2">
                    <a:lumMod val="25000"/>
                  </a:schemeClr>
                </a:solidFill>
                <a:latin typeface="Calibri"/>
              </a:rPr>
            </a:br>
            <a:r>
              <a:rPr lang="en-US" sz="1000" dirty="0">
                <a:solidFill>
                  <a:schemeClr val="bg2">
                    <a:lumMod val="25000"/>
                  </a:schemeClr>
                </a:solidFill>
                <a:latin typeface="Calibri"/>
              </a:rPr>
              <a:t>with project index</a:t>
            </a:r>
            <a:endParaRPr lang="en-GB" sz="1000" dirty="0">
              <a:solidFill>
                <a:schemeClr val="bg2">
                  <a:lumMod val="25000"/>
                </a:schemeClr>
              </a:solidFill>
              <a:latin typeface="Calibri"/>
            </a:endParaRPr>
          </a:p>
        </p:txBody>
      </p:sp>
      <p:sp>
        <p:nvSpPr>
          <p:cNvPr id="44" name="Flowchart: Multidocument 43">
            <a:extLst>
              <a:ext uri="{FF2B5EF4-FFF2-40B4-BE49-F238E27FC236}">
                <a16:creationId xmlns:a16="http://schemas.microsoft.com/office/drawing/2014/main" id="{DE1205A3-0CDC-3648-D603-621349F0F6B7}"/>
              </a:ext>
            </a:extLst>
          </p:cNvPr>
          <p:cNvSpPr/>
          <p:nvPr/>
        </p:nvSpPr>
        <p:spPr>
          <a:xfrm>
            <a:off x="6154914" y="5775685"/>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Component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Config 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5" name="Flowchart: Multidocument 44">
            <a:extLst>
              <a:ext uri="{FF2B5EF4-FFF2-40B4-BE49-F238E27FC236}">
                <a16:creationId xmlns:a16="http://schemas.microsoft.com/office/drawing/2014/main" id="{4592997C-81E8-2096-11F2-A301979AC2BF}"/>
              </a:ext>
            </a:extLst>
          </p:cNvPr>
          <p:cNvSpPr/>
          <p:nvPr/>
        </p:nvSpPr>
        <p:spPr>
          <a:xfrm>
            <a:off x="6154914" y="3960902"/>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RTE_</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components.h</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8" name="Flowchart: Multidocument 47">
            <a:extLst>
              <a:ext uri="{FF2B5EF4-FFF2-40B4-BE49-F238E27FC236}">
                <a16:creationId xmlns:a16="http://schemas.microsoft.com/office/drawing/2014/main" id="{4AFF4F7C-8E60-F604-D682-1CAD021FF6AE}"/>
              </a:ext>
            </a:extLst>
          </p:cNvPr>
          <p:cNvSpPr/>
          <p:nvPr/>
        </p:nvSpPr>
        <p:spPr>
          <a:xfrm>
            <a:off x="6154914" y="4878146"/>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Pre-include </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94F6C09C-110C-7C2E-9C31-5970D150646B}"/>
              </a:ext>
            </a:extLst>
          </p:cNvPr>
          <p:cNvSpPr/>
          <p:nvPr/>
        </p:nvSpPr>
        <p:spPr>
          <a:xfrm>
            <a:off x="4313255" y="5797355"/>
            <a:ext cx="1309094" cy="787928"/>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Component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Config 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1" name="Arrow: Right 50">
            <a:extLst>
              <a:ext uri="{FF2B5EF4-FFF2-40B4-BE49-F238E27FC236}">
                <a16:creationId xmlns:a16="http://schemas.microsoft.com/office/drawing/2014/main" id="{8374547F-BFF4-AFF4-F6FF-B40CC60806A6}"/>
              </a:ext>
            </a:extLst>
          </p:cNvPr>
          <p:cNvSpPr/>
          <p:nvPr/>
        </p:nvSpPr>
        <p:spPr>
          <a:xfrm rot="16200000">
            <a:off x="4791741" y="4145274"/>
            <a:ext cx="40222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2" name="Rectangle 51">
            <a:extLst>
              <a:ext uri="{FF2B5EF4-FFF2-40B4-BE49-F238E27FC236}">
                <a16:creationId xmlns:a16="http://schemas.microsoft.com/office/drawing/2014/main" id="{1DDF6CEF-19A4-95AF-C9CE-8ECD6841E920}"/>
              </a:ext>
            </a:extLst>
          </p:cNvPr>
          <p:cNvSpPr/>
          <p:nvPr/>
        </p:nvSpPr>
        <p:spPr>
          <a:xfrm>
            <a:off x="7814065" y="2218224"/>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cbuild</a:t>
            </a:r>
            <a:br>
              <a:rPr lang="en-US" b="1" dirty="0">
                <a:solidFill>
                  <a:srgbClr val="FFFFFF"/>
                </a:solidFill>
                <a:latin typeface="Calibri"/>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3" name="Arrow: Right 52">
            <a:extLst>
              <a:ext uri="{FF2B5EF4-FFF2-40B4-BE49-F238E27FC236}">
                <a16:creationId xmlns:a16="http://schemas.microsoft.com/office/drawing/2014/main" id="{2AF41D39-F549-1F77-C8E5-DCA7905791A0}"/>
              </a:ext>
            </a:extLst>
          </p:cNvPr>
          <p:cNvSpPr/>
          <p:nvPr/>
        </p:nvSpPr>
        <p:spPr>
          <a:xfrm>
            <a:off x="7440314" y="2626612"/>
            <a:ext cx="37375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Flowchart: Document 1">
            <a:extLst>
              <a:ext uri="{FF2B5EF4-FFF2-40B4-BE49-F238E27FC236}">
                <a16:creationId xmlns:a16="http://schemas.microsoft.com/office/drawing/2014/main" id="{2C904DF2-1E61-C437-7335-7DF5A8702FB2}"/>
              </a:ext>
            </a:extLst>
          </p:cNvPr>
          <p:cNvSpPr/>
          <p:nvPr/>
        </p:nvSpPr>
        <p:spPr>
          <a:xfrm>
            <a:off x="2328453" y="872101"/>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default.yml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Compiler selection</a:t>
            </a:r>
            <a:br>
              <a:rPr lang="en-US" sz="1000" dirty="0">
                <a:solidFill>
                  <a:schemeClr val="bg2">
                    <a:lumMod val="25000"/>
                  </a:schemeClr>
                </a:solidFill>
                <a:latin typeface="Calibri"/>
              </a:rPr>
            </a:br>
            <a:r>
              <a:rPr lang="en-US" sz="1000" dirty="0">
                <a:solidFill>
                  <a:schemeClr val="bg2">
                    <a:lumMod val="25000"/>
                  </a:schemeClr>
                </a:solidFill>
                <a:latin typeface="Calibri"/>
              </a:rPr>
              <a:t>and toolchain</a:t>
            </a:r>
            <a:br>
              <a:rPr lang="en-US" sz="1000" dirty="0">
                <a:solidFill>
                  <a:schemeClr val="bg2">
                    <a:lumMod val="25000"/>
                  </a:schemeClr>
                </a:solidFill>
                <a:latin typeface="Calibri"/>
              </a:rPr>
            </a:br>
            <a:r>
              <a:rPr lang="en-US" sz="1000" dirty="0">
                <a:solidFill>
                  <a:schemeClr val="bg2">
                    <a:lumMod val="25000"/>
                  </a:schemeClr>
                </a:solidFill>
                <a:latin typeface="Calibri"/>
              </a:rPr>
              <a:t>default settings</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3" name="Straight Arrow Connector 2">
            <a:extLst>
              <a:ext uri="{FF2B5EF4-FFF2-40B4-BE49-F238E27FC236}">
                <a16:creationId xmlns:a16="http://schemas.microsoft.com/office/drawing/2014/main" id="{7BEDF19A-8010-562A-2D8D-D3A98217E938}"/>
              </a:ext>
            </a:extLst>
          </p:cNvPr>
          <p:cNvCxnSpPr>
            <a:cxnSpLocks/>
          </p:cNvCxnSpPr>
          <p:nvPr/>
        </p:nvCxnSpPr>
        <p:spPr>
          <a:xfrm>
            <a:off x="2968620" y="1709553"/>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4132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Document 5">
            <a:extLst>
              <a:ext uri="{FF2B5EF4-FFF2-40B4-BE49-F238E27FC236}">
                <a16:creationId xmlns:a16="http://schemas.microsoft.com/office/drawing/2014/main" id="{05CB531E-7400-4A1A-9853-81AF2D7E5608}"/>
              </a:ext>
            </a:extLst>
          </p:cNvPr>
          <p:cNvSpPr/>
          <p:nvPr/>
        </p:nvSpPr>
        <p:spPr>
          <a:xfrm>
            <a:off x="548488"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a:stCxn id="6" idx="3"/>
            <a:endCxn id="52" idx="1"/>
          </p:cNvCxnSpPr>
          <p:nvPr/>
        </p:nvCxnSpPr>
        <p:spPr>
          <a:xfrm flipV="1">
            <a:off x="1881904"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1DDF6CEF-19A4-95AF-C9CE-8ECD6841E920}"/>
              </a:ext>
            </a:extLst>
          </p:cNvPr>
          <p:cNvSpPr/>
          <p:nvPr/>
        </p:nvSpPr>
        <p:spPr>
          <a:xfrm>
            <a:off x="2203702" y="1924690"/>
            <a:ext cx="1336197" cy="887736"/>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cbuild</a:t>
            </a:r>
            <a:br>
              <a:rPr lang="en-US" b="1" dirty="0">
                <a:solidFill>
                  <a:srgbClr val="FFFFFF"/>
                </a:solidFill>
                <a:latin typeface="Calibri"/>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 name="Flowchart: Document 4">
            <a:extLst>
              <a:ext uri="{FF2B5EF4-FFF2-40B4-BE49-F238E27FC236}">
                <a16:creationId xmlns:a16="http://schemas.microsoft.com/office/drawing/2014/main" id="{0C11656B-9672-03E7-FDF0-84E57FB03BB5}"/>
              </a:ext>
            </a:extLst>
          </p:cNvPr>
          <p:cNvSpPr/>
          <p:nvPr/>
        </p:nvSpPr>
        <p:spPr>
          <a:xfrm>
            <a:off x="3861697"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cmakeLists.txt</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81500B25-99C7-2763-DC98-7F487ACB22AE}"/>
              </a:ext>
            </a:extLst>
          </p:cNvPr>
          <p:cNvCxnSpPr>
            <a:cxnSpLocks/>
          </p:cNvCxnSpPr>
          <p:nvPr/>
        </p:nvCxnSpPr>
        <p:spPr>
          <a:xfrm flipV="1">
            <a:off x="3539899" y="2368557"/>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Flowchart: Document 9">
            <a:extLst>
              <a:ext uri="{FF2B5EF4-FFF2-40B4-BE49-F238E27FC236}">
                <a16:creationId xmlns:a16="http://schemas.microsoft.com/office/drawing/2014/main" id="{68C3B83C-D107-7EBC-2A47-7E6486506688}"/>
              </a:ext>
            </a:extLst>
          </p:cNvPr>
          <p:cNvSpPr/>
          <p:nvPr/>
        </p:nvSpPr>
        <p:spPr>
          <a:xfrm>
            <a:off x="3861697" y="3162961"/>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compiler_name</a:t>
            </a:r>
            <a:r>
              <a:rPr lang="en-US" sz="1200" dirty="0">
                <a:solidFill>
                  <a:schemeClr val="bg2">
                    <a:lumMod val="25000"/>
                  </a:schemeClr>
                </a:solidFill>
                <a:latin typeface="Calibri"/>
              </a:rPr>
              <a:t>.</a:t>
            </a:r>
            <a:br>
              <a:rPr lang="en-US" sz="1200" dirty="0">
                <a:solidFill>
                  <a:schemeClr val="bg2">
                    <a:lumMod val="25000"/>
                  </a:schemeClr>
                </a:solidFill>
                <a:latin typeface="Calibri"/>
              </a:rPr>
            </a:br>
            <a:r>
              <a:rPr lang="en-US" sz="1200" dirty="0">
                <a:solidFill>
                  <a:schemeClr val="bg2">
                    <a:lumMod val="25000"/>
                  </a:schemeClr>
                </a:solidFill>
                <a:latin typeface="Calibri"/>
              </a:rPr>
              <a:t>&lt;version&gt;.</a:t>
            </a:r>
            <a:r>
              <a:rPr lang="en-US" sz="1200" dirty="0" err="1">
                <a:solidFill>
                  <a:schemeClr val="bg2">
                    <a:lumMod val="25000"/>
                  </a:schemeClr>
                </a:solidFill>
                <a:latin typeface="Calibri"/>
              </a:rPr>
              <a:t>cmake</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1" name="Straight Arrow Connector 10">
            <a:extLst>
              <a:ext uri="{FF2B5EF4-FFF2-40B4-BE49-F238E27FC236}">
                <a16:creationId xmlns:a16="http://schemas.microsoft.com/office/drawing/2014/main" id="{731A56F5-55E9-4785-866B-EB12D236F169}"/>
              </a:ext>
            </a:extLst>
          </p:cNvPr>
          <p:cNvCxnSpPr>
            <a:cxnSpLocks/>
          </p:cNvCxnSpPr>
          <p:nvPr/>
        </p:nvCxnSpPr>
        <p:spPr>
          <a:xfrm flipV="1">
            <a:off x="4528405" y="2752829"/>
            <a:ext cx="0" cy="4101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306AF35-1F98-E958-EB85-5B8517BA09C3}"/>
              </a:ext>
            </a:extLst>
          </p:cNvPr>
          <p:cNvCxnSpPr>
            <a:cxnSpLocks/>
            <a:endCxn id="16" idx="1"/>
          </p:cNvCxnSpPr>
          <p:nvPr/>
        </p:nvCxnSpPr>
        <p:spPr>
          <a:xfrm flipV="1">
            <a:off x="5193722"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FF1D290-6BB2-718C-BD61-599B552CCA30}"/>
              </a:ext>
            </a:extLst>
          </p:cNvPr>
          <p:cNvSpPr/>
          <p:nvPr/>
        </p:nvSpPr>
        <p:spPr>
          <a:xfrm>
            <a:off x="5515520" y="1924690"/>
            <a:ext cx="1336197" cy="887736"/>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CMake</a:t>
            </a:r>
            <a:br>
              <a:rPr lang="en-US" b="1" dirty="0">
                <a:solidFill>
                  <a:srgbClr val="FFFFFF"/>
                </a:solidFill>
                <a:latin typeface="Calibri"/>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19" name="Straight Arrow Connector 18">
            <a:extLst>
              <a:ext uri="{FF2B5EF4-FFF2-40B4-BE49-F238E27FC236}">
                <a16:creationId xmlns:a16="http://schemas.microsoft.com/office/drawing/2014/main" id="{92E530E1-F733-F274-052E-3BCBD2B41870}"/>
              </a:ext>
            </a:extLst>
          </p:cNvPr>
          <p:cNvCxnSpPr>
            <a:cxnSpLocks/>
          </p:cNvCxnSpPr>
          <p:nvPr/>
        </p:nvCxnSpPr>
        <p:spPr>
          <a:xfrm flipV="1">
            <a:off x="6851717" y="2368557"/>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Flowchart: Document 19">
            <a:extLst>
              <a:ext uri="{FF2B5EF4-FFF2-40B4-BE49-F238E27FC236}">
                <a16:creationId xmlns:a16="http://schemas.microsoft.com/office/drawing/2014/main" id="{19A265DF-EAC6-0336-A1D3-CBB5A8DA01AD}"/>
              </a:ext>
            </a:extLst>
          </p:cNvPr>
          <p:cNvSpPr/>
          <p:nvPr/>
        </p:nvSpPr>
        <p:spPr>
          <a:xfrm>
            <a:off x="7176296"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err="1">
                <a:solidFill>
                  <a:schemeClr val="bg2">
                    <a:lumMod val="25000"/>
                  </a:schemeClr>
                </a:solidFill>
                <a:latin typeface="Calibri"/>
              </a:rPr>
              <a:t>build.ninja</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7" name="Straight Arrow Connector 26">
            <a:extLst>
              <a:ext uri="{FF2B5EF4-FFF2-40B4-BE49-F238E27FC236}">
                <a16:creationId xmlns:a16="http://schemas.microsoft.com/office/drawing/2014/main" id="{5ADB63A9-73A9-E3BE-9069-FFFB56E5F373}"/>
              </a:ext>
            </a:extLst>
          </p:cNvPr>
          <p:cNvCxnSpPr>
            <a:cxnSpLocks/>
            <a:endCxn id="28" idx="1"/>
          </p:cNvCxnSpPr>
          <p:nvPr/>
        </p:nvCxnSpPr>
        <p:spPr>
          <a:xfrm flipV="1">
            <a:off x="8505540"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E1DEE49-C821-C90B-A93E-DD33C4029A95}"/>
              </a:ext>
            </a:extLst>
          </p:cNvPr>
          <p:cNvSpPr/>
          <p:nvPr/>
        </p:nvSpPr>
        <p:spPr>
          <a:xfrm>
            <a:off x="8827338" y="1924690"/>
            <a:ext cx="1336197" cy="887736"/>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Ninja</a:t>
            </a:r>
            <a:br>
              <a:rPr lang="en-US" b="1" dirty="0">
                <a:solidFill>
                  <a:srgbClr val="FFFFFF"/>
                </a:solidFill>
                <a:latin typeface="Calibri"/>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18372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3600" y="743902"/>
            <a:ext cx="1786690" cy="5714048"/>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51267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9028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9186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7610" y="5300327"/>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c</a:t>
            </a:r>
            <a:r>
              <a:rPr kumimoji="0" lang="en-US" sz="1800" b="0"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CLI 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8194" y="1216209"/>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507279" y="2608796"/>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 name="Rectangle 2">
            <a:extLst>
              <a:ext uri="{FF2B5EF4-FFF2-40B4-BE49-F238E27FC236}">
                <a16:creationId xmlns:a16="http://schemas.microsoft.com/office/drawing/2014/main" id="{370F4CCE-2B1C-035A-5D4A-81B8A6DC1905}"/>
              </a:ext>
            </a:extLst>
          </p:cNvPr>
          <p:cNvSpPr/>
          <p:nvPr/>
        </p:nvSpPr>
        <p:spPr>
          <a:xfrm>
            <a:off x="9282684" y="2591828"/>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
        <p:nvSpPr>
          <p:cNvPr id="4" name="Rectangle 3">
            <a:extLst>
              <a:ext uri="{FF2B5EF4-FFF2-40B4-BE49-F238E27FC236}">
                <a16:creationId xmlns:a16="http://schemas.microsoft.com/office/drawing/2014/main" id="{C5772D99-DFDE-63C8-ED0F-8913B54FFD71}"/>
              </a:ext>
            </a:extLst>
          </p:cNvPr>
          <p:cNvSpPr/>
          <p:nvPr/>
        </p:nvSpPr>
        <p:spPr>
          <a:xfrm>
            <a:off x="7230982" y="4990622"/>
            <a:ext cx="1540042" cy="1022685"/>
          </a:xfrm>
          <a:prstGeom prst="rect">
            <a:avLst/>
          </a:prstGeom>
          <a:solidFill>
            <a:schemeClr val="accent2">
              <a:lumMod val="50000"/>
              <a:lumOff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Generator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83599" y="1175887"/>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legacy</a:t>
            </a:r>
          </a:p>
        </p:txBody>
      </p:sp>
      <p:sp>
        <p:nvSpPr>
          <p:cNvPr id="12" name="Flowchart: Multidocument 11">
            <a:extLst>
              <a:ext uri="{FF2B5EF4-FFF2-40B4-BE49-F238E27FC236}">
                <a16:creationId xmlns:a16="http://schemas.microsoft.com/office/drawing/2014/main" id="{C1D42684-F2E8-5ED1-A6D2-22AD5040CDD3}"/>
              </a:ext>
            </a:extLst>
          </p:cNvPr>
          <p:cNvSpPr/>
          <p:nvPr/>
        </p:nvSpPr>
        <p:spPr>
          <a:xfrm>
            <a:off x="5045059" y="5177583"/>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genlayer.</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generated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Arrow: Right 12">
            <a:extLst>
              <a:ext uri="{FF2B5EF4-FFF2-40B4-BE49-F238E27FC236}">
                <a16:creationId xmlns:a16="http://schemas.microsoft.com/office/drawing/2014/main" id="{3C413814-5338-0CBB-0ADF-3392B8D26B35}"/>
              </a:ext>
            </a:extLst>
          </p:cNvPr>
          <p:cNvSpPr/>
          <p:nvPr/>
        </p:nvSpPr>
        <p:spPr>
          <a:xfrm rot="10800000">
            <a:off x="6488832" y="5414630"/>
            <a:ext cx="742146" cy="20453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Arrow: Right 14">
            <a:extLst>
              <a:ext uri="{FF2B5EF4-FFF2-40B4-BE49-F238E27FC236}">
                <a16:creationId xmlns:a16="http://schemas.microsoft.com/office/drawing/2014/main" id="{405B82CE-AB85-0E73-D247-5FE9D420D9EF}"/>
              </a:ext>
            </a:extLst>
          </p:cNvPr>
          <p:cNvSpPr/>
          <p:nvPr/>
        </p:nvSpPr>
        <p:spPr>
          <a:xfrm rot="9005722">
            <a:off x="8747485" y="4640233"/>
            <a:ext cx="937026" cy="23745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33850" y="4192534"/>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endCxn id="10" idx="1"/>
          </p:cNvCxnSpPr>
          <p:nvPr/>
        </p:nvCxnSpPr>
        <p:spPr>
          <a:xfrm>
            <a:off x="8764993" y="5682909"/>
            <a:ext cx="702617" cy="12274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E55AD16-61F6-ECB7-E485-9CF75C1E3D3E}"/>
              </a:ext>
            </a:extLst>
          </p:cNvPr>
          <p:cNvSpPr/>
          <p:nvPr/>
        </p:nvSpPr>
        <p:spPr>
          <a:xfrm>
            <a:off x="2296169" y="3772280"/>
            <a:ext cx="1782539"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Tree>
    <p:extLst>
      <p:ext uri="{BB962C8B-B14F-4D97-AF65-F5344CB8AC3E}">
        <p14:creationId xmlns:p14="http://schemas.microsoft.com/office/powerpoint/2010/main" val="2148296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95D73-B188-84F8-7D30-44C3C39048B0}"/>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23390D9-D0CC-6362-7209-D80B286C2336}"/>
              </a:ext>
            </a:extLst>
          </p:cNvPr>
          <p:cNvSpPr>
            <a:spLocks noGrp="1"/>
          </p:cNvSpPr>
          <p:nvPr>
            <p:ph type="body" sz="quarter" idx="13"/>
          </p:nvPr>
        </p:nvSpPr>
        <p:spPr/>
        <p:txBody>
          <a:bodyPr/>
          <a:lstStyle/>
          <a:p>
            <a:endParaRPr lang="en-US"/>
          </a:p>
        </p:txBody>
      </p:sp>
      <p:sp>
        <p:nvSpPr>
          <p:cNvPr id="8" name="Rectangle 7">
            <a:extLst>
              <a:ext uri="{FF2B5EF4-FFF2-40B4-BE49-F238E27FC236}">
                <a16:creationId xmlns:a16="http://schemas.microsoft.com/office/drawing/2014/main" id="{D13266ED-BFD0-BC69-13B2-289244316CE2}"/>
              </a:ext>
            </a:extLst>
          </p:cNvPr>
          <p:cNvSpPr/>
          <p:nvPr/>
        </p:nvSpPr>
        <p:spPr>
          <a:xfrm>
            <a:off x="3273424" y="2200275"/>
            <a:ext cx="1830931" cy="26786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Arduino </a:t>
            </a:r>
            <a:br>
              <a:rPr lang="en-US" dirty="0"/>
            </a:br>
            <a:r>
              <a:rPr lang="en-US" dirty="0"/>
              <a:t>Shield</a:t>
            </a:r>
          </a:p>
        </p:txBody>
      </p:sp>
      <p:sp>
        <p:nvSpPr>
          <p:cNvPr id="9" name="Rectangle 8">
            <a:extLst>
              <a:ext uri="{FF2B5EF4-FFF2-40B4-BE49-F238E27FC236}">
                <a16:creationId xmlns:a16="http://schemas.microsoft.com/office/drawing/2014/main" id="{38B0A83D-02D9-022E-A5DB-9A5F91449287}"/>
              </a:ext>
            </a:extLst>
          </p:cNvPr>
          <p:cNvSpPr/>
          <p:nvPr/>
        </p:nvSpPr>
        <p:spPr>
          <a:xfrm>
            <a:off x="4895850" y="2701088"/>
            <a:ext cx="138112" cy="2062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2B680B-C8A0-E07A-FB7D-3C866DF9377B}"/>
              </a:ext>
            </a:extLst>
          </p:cNvPr>
          <p:cNvSpPr/>
          <p:nvPr/>
        </p:nvSpPr>
        <p:spPr>
          <a:xfrm>
            <a:off x="4942039" y="274976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5AE062E-01E0-7C6B-6098-656CA2213E84}"/>
              </a:ext>
            </a:extLst>
          </p:cNvPr>
          <p:cNvSpPr/>
          <p:nvPr/>
        </p:nvSpPr>
        <p:spPr>
          <a:xfrm>
            <a:off x="4942039" y="285980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1FA54CA-8ACA-D15D-49E0-5A64EE9DBFC1}"/>
              </a:ext>
            </a:extLst>
          </p:cNvPr>
          <p:cNvSpPr/>
          <p:nvPr/>
        </p:nvSpPr>
        <p:spPr>
          <a:xfrm>
            <a:off x="4942039" y="296985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6C026A2-301E-94AD-B160-A3CD1C316EA9}"/>
              </a:ext>
            </a:extLst>
          </p:cNvPr>
          <p:cNvSpPr/>
          <p:nvPr/>
        </p:nvSpPr>
        <p:spPr>
          <a:xfrm>
            <a:off x="4942039" y="307989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F133FA1-84A6-F254-A15C-221CDCD024B2}"/>
              </a:ext>
            </a:extLst>
          </p:cNvPr>
          <p:cNvSpPr/>
          <p:nvPr/>
        </p:nvSpPr>
        <p:spPr>
          <a:xfrm>
            <a:off x="4942039" y="318994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90357AB-5A13-37BB-56A6-755D4ADD54FB}"/>
              </a:ext>
            </a:extLst>
          </p:cNvPr>
          <p:cNvSpPr/>
          <p:nvPr/>
        </p:nvSpPr>
        <p:spPr>
          <a:xfrm>
            <a:off x="4942039" y="329998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CBBB82F-6A12-F218-6EF6-20C1612E5B5C}"/>
              </a:ext>
            </a:extLst>
          </p:cNvPr>
          <p:cNvSpPr/>
          <p:nvPr/>
        </p:nvSpPr>
        <p:spPr>
          <a:xfrm>
            <a:off x="4942039" y="341003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AD66489-911A-AC54-70E9-99874634907D}"/>
              </a:ext>
            </a:extLst>
          </p:cNvPr>
          <p:cNvSpPr/>
          <p:nvPr/>
        </p:nvSpPr>
        <p:spPr>
          <a:xfrm>
            <a:off x="4942039" y="352007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83EF4C2-2BF6-28AC-BFC2-8DC0D87D1B29}"/>
              </a:ext>
            </a:extLst>
          </p:cNvPr>
          <p:cNvSpPr/>
          <p:nvPr/>
        </p:nvSpPr>
        <p:spPr>
          <a:xfrm>
            <a:off x="4942039" y="363012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23A13B7-3B08-76A9-435A-694795483982}"/>
              </a:ext>
            </a:extLst>
          </p:cNvPr>
          <p:cNvSpPr/>
          <p:nvPr/>
        </p:nvSpPr>
        <p:spPr>
          <a:xfrm>
            <a:off x="4942039" y="374016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2D44485-348F-423A-5EBF-7DCC13AAB213}"/>
              </a:ext>
            </a:extLst>
          </p:cNvPr>
          <p:cNvSpPr/>
          <p:nvPr/>
        </p:nvSpPr>
        <p:spPr>
          <a:xfrm>
            <a:off x="4943578" y="390118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745D830-C541-7F34-6F91-3789D31DF293}"/>
              </a:ext>
            </a:extLst>
          </p:cNvPr>
          <p:cNvSpPr/>
          <p:nvPr/>
        </p:nvSpPr>
        <p:spPr>
          <a:xfrm>
            <a:off x="4943578" y="401123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27C529E-41EE-0F8C-AF05-4EA9C7B533A1}"/>
              </a:ext>
            </a:extLst>
          </p:cNvPr>
          <p:cNvSpPr/>
          <p:nvPr/>
        </p:nvSpPr>
        <p:spPr>
          <a:xfrm>
            <a:off x="4943578" y="412127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9348181-5CAA-3AF3-6C72-9911D7106D83}"/>
              </a:ext>
            </a:extLst>
          </p:cNvPr>
          <p:cNvSpPr/>
          <p:nvPr/>
        </p:nvSpPr>
        <p:spPr>
          <a:xfrm>
            <a:off x="4943578" y="423132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C945181-B84E-807D-D2FE-45B50DBBFDE5}"/>
              </a:ext>
            </a:extLst>
          </p:cNvPr>
          <p:cNvSpPr/>
          <p:nvPr/>
        </p:nvSpPr>
        <p:spPr>
          <a:xfrm>
            <a:off x="4943578" y="434136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13BA0CD-4BE8-BF83-15B7-C051166A86AB}"/>
              </a:ext>
            </a:extLst>
          </p:cNvPr>
          <p:cNvSpPr/>
          <p:nvPr/>
        </p:nvSpPr>
        <p:spPr>
          <a:xfrm>
            <a:off x="4943578" y="445141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E14E4940-0891-4979-8D86-7B7A31A619D8}"/>
              </a:ext>
            </a:extLst>
          </p:cNvPr>
          <p:cNvSpPr/>
          <p:nvPr/>
        </p:nvSpPr>
        <p:spPr>
          <a:xfrm>
            <a:off x="4943578" y="456145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D11CC2F9-197D-C94A-CB3B-A559B7C3F8FD}"/>
              </a:ext>
            </a:extLst>
          </p:cNvPr>
          <p:cNvSpPr/>
          <p:nvPr/>
        </p:nvSpPr>
        <p:spPr>
          <a:xfrm>
            <a:off x="4943578" y="4671505"/>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6BF57875-9523-E22A-C523-E834C4F9134D}"/>
              </a:ext>
            </a:extLst>
          </p:cNvPr>
          <p:cNvSpPr/>
          <p:nvPr/>
        </p:nvSpPr>
        <p:spPr>
          <a:xfrm>
            <a:off x="3354628" y="3083729"/>
            <a:ext cx="138112" cy="16798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E687F212-F6D0-E952-FE58-165B3118B81C}"/>
              </a:ext>
            </a:extLst>
          </p:cNvPr>
          <p:cNvSpPr/>
          <p:nvPr/>
        </p:nvSpPr>
        <p:spPr>
          <a:xfrm>
            <a:off x="3400817" y="312675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566D78A-7A32-EFA8-3DCF-8F42AF087DF2}"/>
              </a:ext>
            </a:extLst>
          </p:cNvPr>
          <p:cNvSpPr/>
          <p:nvPr/>
        </p:nvSpPr>
        <p:spPr>
          <a:xfrm>
            <a:off x="3400817" y="323679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4CF3FF09-3DE1-DBA0-BF3E-5FAB22A465D0}"/>
              </a:ext>
            </a:extLst>
          </p:cNvPr>
          <p:cNvSpPr/>
          <p:nvPr/>
        </p:nvSpPr>
        <p:spPr>
          <a:xfrm>
            <a:off x="3400817" y="334684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9918C515-D10E-1C4B-86B0-ECCE018BEA09}"/>
              </a:ext>
            </a:extLst>
          </p:cNvPr>
          <p:cNvSpPr/>
          <p:nvPr/>
        </p:nvSpPr>
        <p:spPr>
          <a:xfrm>
            <a:off x="3400817" y="345688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6C0D578B-762B-30E9-FCC2-25384E0786EC}"/>
              </a:ext>
            </a:extLst>
          </p:cNvPr>
          <p:cNvSpPr/>
          <p:nvPr/>
        </p:nvSpPr>
        <p:spPr>
          <a:xfrm>
            <a:off x="3400817" y="356693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78261049-9712-0701-C5FF-078417592DBA}"/>
              </a:ext>
            </a:extLst>
          </p:cNvPr>
          <p:cNvSpPr/>
          <p:nvPr/>
        </p:nvSpPr>
        <p:spPr>
          <a:xfrm>
            <a:off x="3400817" y="367697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4F3D2E82-9A12-B723-6C03-8A0A658954D0}"/>
              </a:ext>
            </a:extLst>
          </p:cNvPr>
          <p:cNvSpPr/>
          <p:nvPr/>
        </p:nvSpPr>
        <p:spPr>
          <a:xfrm>
            <a:off x="3400817" y="378702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43E4B777-134F-1F62-995E-9B6916070002}"/>
              </a:ext>
            </a:extLst>
          </p:cNvPr>
          <p:cNvSpPr/>
          <p:nvPr/>
        </p:nvSpPr>
        <p:spPr>
          <a:xfrm>
            <a:off x="3400817" y="389707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23C247AF-BE2B-7945-61C8-A99C54574C50}"/>
              </a:ext>
            </a:extLst>
          </p:cNvPr>
          <p:cNvSpPr/>
          <p:nvPr/>
        </p:nvSpPr>
        <p:spPr>
          <a:xfrm>
            <a:off x="3402356" y="410888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F8442E4D-E0CC-69D8-1AE3-13007C7EB04D}"/>
              </a:ext>
            </a:extLst>
          </p:cNvPr>
          <p:cNvSpPr/>
          <p:nvPr/>
        </p:nvSpPr>
        <p:spPr>
          <a:xfrm>
            <a:off x="3402356" y="421893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4543E64C-2BD6-B818-B46C-E5AC139C22FE}"/>
              </a:ext>
            </a:extLst>
          </p:cNvPr>
          <p:cNvSpPr/>
          <p:nvPr/>
        </p:nvSpPr>
        <p:spPr>
          <a:xfrm>
            <a:off x="3402356" y="432897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2E21A25-97F6-64D2-DE4E-6A39C4608C71}"/>
              </a:ext>
            </a:extLst>
          </p:cNvPr>
          <p:cNvSpPr/>
          <p:nvPr/>
        </p:nvSpPr>
        <p:spPr>
          <a:xfrm>
            <a:off x="3402356" y="443902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8ABB2E33-55F5-6F6A-12B9-F1F6235E7BE6}"/>
              </a:ext>
            </a:extLst>
          </p:cNvPr>
          <p:cNvSpPr/>
          <p:nvPr/>
        </p:nvSpPr>
        <p:spPr>
          <a:xfrm>
            <a:off x="3402356" y="454906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97F52618-BA26-8AF9-7967-F76EBABCA9CF}"/>
              </a:ext>
            </a:extLst>
          </p:cNvPr>
          <p:cNvSpPr/>
          <p:nvPr/>
        </p:nvSpPr>
        <p:spPr>
          <a:xfrm>
            <a:off x="3402356" y="465911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10BBF964-BB8D-B4F5-8103-F33A6BE21455}"/>
              </a:ext>
            </a:extLst>
          </p:cNvPr>
          <p:cNvSpPr/>
          <p:nvPr/>
        </p:nvSpPr>
        <p:spPr>
          <a:xfrm>
            <a:off x="5185558" y="4642110"/>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D0</a:t>
            </a:r>
          </a:p>
        </p:txBody>
      </p:sp>
      <p:sp>
        <p:nvSpPr>
          <p:cNvPr id="62" name="Rectangle 61">
            <a:extLst>
              <a:ext uri="{FF2B5EF4-FFF2-40B4-BE49-F238E27FC236}">
                <a16:creationId xmlns:a16="http://schemas.microsoft.com/office/drawing/2014/main" id="{68EBFD87-364E-8FEC-44A0-EE63B3C1CF1D}"/>
              </a:ext>
            </a:extLst>
          </p:cNvPr>
          <p:cNvSpPr/>
          <p:nvPr/>
        </p:nvSpPr>
        <p:spPr>
          <a:xfrm>
            <a:off x="5185558" y="453206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a:t>
            </a:r>
          </a:p>
        </p:txBody>
      </p:sp>
      <p:cxnSp>
        <p:nvCxnSpPr>
          <p:cNvPr id="64" name="Straight Connector 63">
            <a:extLst>
              <a:ext uri="{FF2B5EF4-FFF2-40B4-BE49-F238E27FC236}">
                <a16:creationId xmlns:a16="http://schemas.microsoft.com/office/drawing/2014/main" id="{AD671479-2CCC-586F-1C12-BD2EA4B55416}"/>
              </a:ext>
            </a:extLst>
          </p:cNvPr>
          <p:cNvCxnSpPr>
            <a:cxnSpLocks/>
            <a:stCxn id="39" idx="3"/>
            <a:endCxn id="62" idx="1"/>
          </p:cNvCxnSpPr>
          <p:nvPr/>
        </p:nvCxnSpPr>
        <p:spPr>
          <a:xfrm flipV="1">
            <a:off x="4989297" y="458431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2198A93-8DDD-0701-C87D-AE89888E975E}"/>
              </a:ext>
            </a:extLst>
          </p:cNvPr>
          <p:cNvCxnSpPr>
            <a:cxnSpLocks/>
          </p:cNvCxnSpPr>
          <p:nvPr/>
        </p:nvCxnSpPr>
        <p:spPr>
          <a:xfrm flipV="1">
            <a:off x="4989297" y="469125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BCB53F96-B426-A3B4-6F46-6ADE1B860D79}"/>
              </a:ext>
            </a:extLst>
          </p:cNvPr>
          <p:cNvSpPr/>
          <p:nvPr/>
        </p:nvSpPr>
        <p:spPr>
          <a:xfrm>
            <a:off x="5185558" y="4421675"/>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a:t>
            </a:r>
          </a:p>
        </p:txBody>
      </p:sp>
      <p:sp>
        <p:nvSpPr>
          <p:cNvPr id="72" name="Rectangle 71">
            <a:extLst>
              <a:ext uri="{FF2B5EF4-FFF2-40B4-BE49-F238E27FC236}">
                <a16:creationId xmlns:a16="http://schemas.microsoft.com/office/drawing/2014/main" id="{203C76B6-311E-CCFD-D3DA-B7BDC7FEEC1E}"/>
              </a:ext>
            </a:extLst>
          </p:cNvPr>
          <p:cNvSpPr/>
          <p:nvPr/>
        </p:nvSpPr>
        <p:spPr>
          <a:xfrm>
            <a:off x="5185558" y="431162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D3</a:t>
            </a:r>
          </a:p>
        </p:txBody>
      </p:sp>
      <p:cxnSp>
        <p:nvCxnSpPr>
          <p:cNvPr id="73" name="Straight Connector 72">
            <a:extLst>
              <a:ext uri="{FF2B5EF4-FFF2-40B4-BE49-F238E27FC236}">
                <a16:creationId xmlns:a16="http://schemas.microsoft.com/office/drawing/2014/main" id="{508CED75-7A19-4063-88D3-90268D4159B3}"/>
              </a:ext>
            </a:extLst>
          </p:cNvPr>
          <p:cNvCxnSpPr>
            <a:cxnSpLocks/>
            <a:endCxn id="72" idx="1"/>
          </p:cNvCxnSpPr>
          <p:nvPr/>
        </p:nvCxnSpPr>
        <p:spPr>
          <a:xfrm flipV="1">
            <a:off x="4989297" y="436388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9F9DF7D-9A90-2219-7ACB-AF1FC43B26D1}"/>
              </a:ext>
            </a:extLst>
          </p:cNvPr>
          <p:cNvCxnSpPr>
            <a:cxnSpLocks/>
          </p:cNvCxnSpPr>
          <p:nvPr/>
        </p:nvCxnSpPr>
        <p:spPr>
          <a:xfrm flipV="1">
            <a:off x="4989297" y="447081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53089D2E-C8BC-8A3D-AB22-F270A7E70A15}"/>
              </a:ext>
            </a:extLst>
          </p:cNvPr>
          <p:cNvSpPr/>
          <p:nvPr/>
        </p:nvSpPr>
        <p:spPr>
          <a:xfrm>
            <a:off x="5185558" y="420192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D4</a:t>
            </a:r>
          </a:p>
        </p:txBody>
      </p:sp>
      <p:sp>
        <p:nvSpPr>
          <p:cNvPr id="76" name="Rectangle 75">
            <a:extLst>
              <a:ext uri="{FF2B5EF4-FFF2-40B4-BE49-F238E27FC236}">
                <a16:creationId xmlns:a16="http://schemas.microsoft.com/office/drawing/2014/main" id="{A0B5F4D1-C0E2-C8FB-4A9D-EBF8EC4D22C6}"/>
              </a:ext>
            </a:extLst>
          </p:cNvPr>
          <p:cNvSpPr/>
          <p:nvPr/>
        </p:nvSpPr>
        <p:spPr>
          <a:xfrm>
            <a:off x="5185558" y="4091879"/>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D5</a:t>
            </a:r>
          </a:p>
        </p:txBody>
      </p:sp>
      <p:cxnSp>
        <p:nvCxnSpPr>
          <p:cNvPr id="77" name="Straight Connector 76">
            <a:extLst>
              <a:ext uri="{FF2B5EF4-FFF2-40B4-BE49-F238E27FC236}">
                <a16:creationId xmlns:a16="http://schemas.microsoft.com/office/drawing/2014/main" id="{EBBFC5F8-1E52-817E-25A3-888FBA6F977C}"/>
              </a:ext>
            </a:extLst>
          </p:cNvPr>
          <p:cNvCxnSpPr>
            <a:cxnSpLocks/>
            <a:endCxn id="76" idx="1"/>
          </p:cNvCxnSpPr>
          <p:nvPr/>
        </p:nvCxnSpPr>
        <p:spPr>
          <a:xfrm flipV="1">
            <a:off x="4989297" y="414413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3C63315-C19E-6D1B-73B4-E0DA8A3FA0A0}"/>
              </a:ext>
            </a:extLst>
          </p:cNvPr>
          <p:cNvCxnSpPr>
            <a:cxnSpLocks/>
          </p:cNvCxnSpPr>
          <p:nvPr/>
        </p:nvCxnSpPr>
        <p:spPr>
          <a:xfrm flipV="1">
            <a:off x="4989297" y="425106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8070FF39-18BA-89E2-878F-47C1C9A73D4F}"/>
              </a:ext>
            </a:extLst>
          </p:cNvPr>
          <p:cNvSpPr/>
          <p:nvPr/>
        </p:nvSpPr>
        <p:spPr>
          <a:xfrm>
            <a:off x="5185558" y="398149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D6</a:t>
            </a:r>
          </a:p>
        </p:txBody>
      </p:sp>
      <p:sp>
        <p:nvSpPr>
          <p:cNvPr id="80" name="Rectangle 79">
            <a:extLst>
              <a:ext uri="{FF2B5EF4-FFF2-40B4-BE49-F238E27FC236}">
                <a16:creationId xmlns:a16="http://schemas.microsoft.com/office/drawing/2014/main" id="{06856F59-A2AC-BC0C-B0C9-BD073E461E1C}"/>
              </a:ext>
            </a:extLst>
          </p:cNvPr>
          <p:cNvSpPr/>
          <p:nvPr/>
        </p:nvSpPr>
        <p:spPr>
          <a:xfrm>
            <a:off x="5185558" y="3871444"/>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D7</a:t>
            </a:r>
          </a:p>
        </p:txBody>
      </p:sp>
      <p:cxnSp>
        <p:nvCxnSpPr>
          <p:cNvPr id="81" name="Straight Connector 80">
            <a:extLst>
              <a:ext uri="{FF2B5EF4-FFF2-40B4-BE49-F238E27FC236}">
                <a16:creationId xmlns:a16="http://schemas.microsoft.com/office/drawing/2014/main" id="{BC092D19-43DD-837F-B1BB-0EA93344FF00}"/>
              </a:ext>
            </a:extLst>
          </p:cNvPr>
          <p:cNvCxnSpPr>
            <a:cxnSpLocks/>
            <a:endCxn id="80" idx="1"/>
          </p:cNvCxnSpPr>
          <p:nvPr/>
        </p:nvCxnSpPr>
        <p:spPr>
          <a:xfrm flipV="1">
            <a:off x="4989297" y="392369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F2A27BE-3334-6BBE-0896-4045D0D85674}"/>
              </a:ext>
            </a:extLst>
          </p:cNvPr>
          <p:cNvCxnSpPr>
            <a:cxnSpLocks/>
          </p:cNvCxnSpPr>
          <p:nvPr/>
        </p:nvCxnSpPr>
        <p:spPr>
          <a:xfrm flipV="1">
            <a:off x="4989297" y="403063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D6907903-F8D8-FD31-49DF-7278C29E6F86}"/>
              </a:ext>
            </a:extLst>
          </p:cNvPr>
          <p:cNvSpPr/>
          <p:nvPr/>
        </p:nvSpPr>
        <p:spPr>
          <a:xfrm>
            <a:off x="5185558" y="3707995"/>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D8</a:t>
            </a:r>
          </a:p>
        </p:txBody>
      </p:sp>
      <p:sp>
        <p:nvSpPr>
          <p:cNvPr id="84" name="Rectangle 83">
            <a:extLst>
              <a:ext uri="{FF2B5EF4-FFF2-40B4-BE49-F238E27FC236}">
                <a16:creationId xmlns:a16="http://schemas.microsoft.com/office/drawing/2014/main" id="{B4FFAB00-1D73-DF6D-D579-4336EE348454}"/>
              </a:ext>
            </a:extLst>
          </p:cNvPr>
          <p:cNvSpPr/>
          <p:nvPr/>
        </p:nvSpPr>
        <p:spPr>
          <a:xfrm>
            <a:off x="5185558" y="359794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D9</a:t>
            </a:r>
          </a:p>
        </p:txBody>
      </p:sp>
      <p:cxnSp>
        <p:nvCxnSpPr>
          <p:cNvPr id="85" name="Straight Connector 84">
            <a:extLst>
              <a:ext uri="{FF2B5EF4-FFF2-40B4-BE49-F238E27FC236}">
                <a16:creationId xmlns:a16="http://schemas.microsoft.com/office/drawing/2014/main" id="{5476A0AE-CFF5-1E23-4F66-28BF12209F57}"/>
              </a:ext>
            </a:extLst>
          </p:cNvPr>
          <p:cNvCxnSpPr>
            <a:cxnSpLocks/>
            <a:endCxn id="84" idx="1"/>
          </p:cNvCxnSpPr>
          <p:nvPr/>
        </p:nvCxnSpPr>
        <p:spPr>
          <a:xfrm flipV="1">
            <a:off x="4989297" y="365020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32E246A-A160-DA88-6E73-5A1309620674}"/>
              </a:ext>
            </a:extLst>
          </p:cNvPr>
          <p:cNvCxnSpPr>
            <a:cxnSpLocks/>
          </p:cNvCxnSpPr>
          <p:nvPr/>
        </p:nvCxnSpPr>
        <p:spPr>
          <a:xfrm flipV="1">
            <a:off x="4989297" y="375713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405A1BD3-4BBC-FBD4-2442-70088E3BCC52}"/>
              </a:ext>
            </a:extLst>
          </p:cNvPr>
          <p:cNvSpPr/>
          <p:nvPr/>
        </p:nvSpPr>
        <p:spPr>
          <a:xfrm>
            <a:off x="5185558" y="3487560"/>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D10</a:t>
            </a:r>
          </a:p>
        </p:txBody>
      </p:sp>
      <p:sp>
        <p:nvSpPr>
          <p:cNvPr id="88" name="Rectangle 87">
            <a:extLst>
              <a:ext uri="{FF2B5EF4-FFF2-40B4-BE49-F238E27FC236}">
                <a16:creationId xmlns:a16="http://schemas.microsoft.com/office/drawing/2014/main" id="{48773525-9DCD-AA7F-6334-A00E4DCD4274}"/>
              </a:ext>
            </a:extLst>
          </p:cNvPr>
          <p:cNvSpPr/>
          <p:nvPr/>
        </p:nvSpPr>
        <p:spPr>
          <a:xfrm>
            <a:off x="5185558" y="337751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D11</a:t>
            </a:r>
          </a:p>
        </p:txBody>
      </p:sp>
      <p:cxnSp>
        <p:nvCxnSpPr>
          <p:cNvPr id="89" name="Straight Connector 88">
            <a:extLst>
              <a:ext uri="{FF2B5EF4-FFF2-40B4-BE49-F238E27FC236}">
                <a16:creationId xmlns:a16="http://schemas.microsoft.com/office/drawing/2014/main" id="{B28FBE7E-F668-A599-4E3A-C6E084A23F7E}"/>
              </a:ext>
            </a:extLst>
          </p:cNvPr>
          <p:cNvCxnSpPr>
            <a:cxnSpLocks/>
            <a:endCxn id="88" idx="1"/>
          </p:cNvCxnSpPr>
          <p:nvPr/>
        </p:nvCxnSpPr>
        <p:spPr>
          <a:xfrm flipV="1">
            <a:off x="4989297" y="342976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898F1D82-5869-39C3-A9AB-5F7688C8BF15}"/>
              </a:ext>
            </a:extLst>
          </p:cNvPr>
          <p:cNvCxnSpPr>
            <a:cxnSpLocks/>
          </p:cNvCxnSpPr>
          <p:nvPr/>
        </p:nvCxnSpPr>
        <p:spPr>
          <a:xfrm flipV="1">
            <a:off x="4989297" y="353670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54BCF1D4-4227-BE58-7744-80E011D2F7B5}"/>
              </a:ext>
            </a:extLst>
          </p:cNvPr>
          <p:cNvSpPr/>
          <p:nvPr/>
        </p:nvSpPr>
        <p:spPr>
          <a:xfrm>
            <a:off x="5185558" y="326781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D12</a:t>
            </a:r>
          </a:p>
        </p:txBody>
      </p:sp>
      <p:sp>
        <p:nvSpPr>
          <p:cNvPr id="92" name="Rectangle 91">
            <a:extLst>
              <a:ext uri="{FF2B5EF4-FFF2-40B4-BE49-F238E27FC236}">
                <a16:creationId xmlns:a16="http://schemas.microsoft.com/office/drawing/2014/main" id="{03421574-6BEA-3EA7-9306-F4E4A6B73CA7}"/>
              </a:ext>
            </a:extLst>
          </p:cNvPr>
          <p:cNvSpPr/>
          <p:nvPr/>
        </p:nvSpPr>
        <p:spPr>
          <a:xfrm>
            <a:off x="5185558" y="3157764"/>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D13</a:t>
            </a:r>
          </a:p>
        </p:txBody>
      </p:sp>
      <p:cxnSp>
        <p:nvCxnSpPr>
          <p:cNvPr id="93" name="Straight Connector 92">
            <a:extLst>
              <a:ext uri="{FF2B5EF4-FFF2-40B4-BE49-F238E27FC236}">
                <a16:creationId xmlns:a16="http://schemas.microsoft.com/office/drawing/2014/main" id="{75E37F4A-67DD-DF5F-A6D3-378CFA290977}"/>
              </a:ext>
            </a:extLst>
          </p:cNvPr>
          <p:cNvCxnSpPr>
            <a:cxnSpLocks/>
            <a:endCxn id="92" idx="1"/>
          </p:cNvCxnSpPr>
          <p:nvPr/>
        </p:nvCxnSpPr>
        <p:spPr>
          <a:xfrm flipV="1">
            <a:off x="4989297" y="321001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1964731-CF42-8D0F-D287-D33067606116}"/>
              </a:ext>
            </a:extLst>
          </p:cNvPr>
          <p:cNvCxnSpPr>
            <a:cxnSpLocks/>
          </p:cNvCxnSpPr>
          <p:nvPr/>
        </p:nvCxnSpPr>
        <p:spPr>
          <a:xfrm flipV="1">
            <a:off x="4989297" y="331695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F5B05CF0-1BB3-2C6D-76CA-74861B43B67E}"/>
              </a:ext>
            </a:extLst>
          </p:cNvPr>
          <p:cNvSpPr/>
          <p:nvPr/>
        </p:nvSpPr>
        <p:spPr>
          <a:xfrm>
            <a:off x="5185558" y="3047377"/>
            <a:ext cx="365125" cy="1045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96" name="Rectangle 95">
            <a:extLst>
              <a:ext uri="{FF2B5EF4-FFF2-40B4-BE49-F238E27FC236}">
                <a16:creationId xmlns:a16="http://schemas.microsoft.com/office/drawing/2014/main" id="{5C65E29E-C87E-FFD6-6B21-E8CD3BD34B47}"/>
              </a:ext>
            </a:extLst>
          </p:cNvPr>
          <p:cNvSpPr/>
          <p:nvPr/>
        </p:nvSpPr>
        <p:spPr>
          <a:xfrm>
            <a:off x="5185558" y="2937329"/>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AREF</a:t>
            </a:r>
          </a:p>
        </p:txBody>
      </p:sp>
      <p:cxnSp>
        <p:nvCxnSpPr>
          <p:cNvPr id="97" name="Straight Connector 96">
            <a:extLst>
              <a:ext uri="{FF2B5EF4-FFF2-40B4-BE49-F238E27FC236}">
                <a16:creationId xmlns:a16="http://schemas.microsoft.com/office/drawing/2014/main" id="{846BF68E-5315-654A-823D-682E9C15C4D8}"/>
              </a:ext>
            </a:extLst>
          </p:cNvPr>
          <p:cNvCxnSpPr>
            <a:cxnSpLocks/>
            <a:endCxn id="96" idx="1"/>
          </p:cNvCxnSpPr>
          <p:nvPr/>
        </p:nvCxnSpPr>
        <p:spPr>
          <a:xfrm flipV="1">
            <a:off x="4989297" y="298958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EAA6B61A-774C-ABDD-8406-E8BF1930C523}"/>
              </a:ext>
            </a:extLst>
          </p:cNvPr>
          <p:cNvCxnSpPr>
            <a:cxnSpLocks/>
          </p:cNvCxnSpPr>
          <p:nvPr/>
        </p:nvCxnSpPr>
        <p:spPr>
          <a:xfrm flipV="1">
            <a:off x="4989297" y="309651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B3BB4DE5-F192-AE67-FEAE-883618126581}"/>
              </a:ext>
            </a:extLst>
          </p:cNvPr>
          <p:cNvSpPr/>
          <p:nvPr/>
        </p:nvSpPr>
        <p:spPr>
          <a:xfrm>
            <a:off x="5185558" y="2823369"/>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D20</a:t>
            </a:r>
          </a:p>
        </p:txBody>
      </p:sp>
      <p:sp>
        <p:nvSpPr>
          <p:cNvPr id="100" name="Rectangle 99">
            <a:extLst>
              <a:ext uri="{FF2B5EF4-FFF2-40B4-BE49-F238E27FC236}">
                <a16:creationId xmlns:a16="http://schemas.microsoft.com/office/drawing/2014/main" id="{BB59D03D-4E89-8228-901B-41AA83F05734}"/>
              </a:ext>
            </a:extLst>
          </p:cNvPr>
          <p:cNvSpPr/>
          <p:nvPr/>
        </p:nvSpPr>
        <p:spPr>
          <a:xfrm>
            <a:off x="5185558" y="2713321"/>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D21</a:t>
            </a:r>
          </a:p>
        </p:txBody>
      </p:sp>
      <p:cxnSp>
        <p:nvCxnSpPr>
          <p:cNvPr id="101" name="Straight Connector 100">
            <a:extLst>
              <a:ext uri="{FF2B5EF4-FFF2-40B4-BE49-F238E27FC236}">
                <a16:creationId xmlns:a16="http://schemas.microsoft.com/office/drawing/2014/main" id="{58A76208-BCDD-A4D1-44ED-CE1071B25378}"/>
              </a:ext>
            </a:extLst>
          </p:cNvPr>
          <p:cNvCxnSpPr>
            <a:cxnSpLocks/>
            <a:endCxn id="100" idx="1"/>
          </p:cNvCxnSpPr>
          <p:nvPr/>
        </p:nvCxnSpPr>
        <p:spPr>
          <a:xfrm flipV="1">
            <a:off x="4989297" y="276557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B1A9895-7B81-9C13-1029-634C0400696C}"/>
              </a:ext>
            </a:extLst>
          </p:cNvPr>
          <p:cNvCxnSpPr>
            <a:cxnSpLocks/>
          </p:cNvCxnSpPr>
          <p:nvPr/>
        </p:nvCxnSpPr>
        <p:spPr>
          <a:xfrm flipV="1">
            <a:off x="4989297" y="287250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a:extLst>
              <a:ext uri="{FF2B5EF4-FFF2-40B4-BE49-F238E27FC236}">
                <a16:creationId xmlns:a16="http://schemas.microsoft.com/office/drawing/2014/main" id="{6D01ACFA-9FB5-AA32-AF60-A73A10041FC3}"/>
              </a:ext>
            </a:extLst>
          </p:cNvPr>
          <p:cNvSpPr/>
          <p:nvPr/>
        </p:nvSpPr>
        <p:spPr>
          <a:xfrm>
            <a:off x="5564177" y="2823644"/>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SDA</a:t>
            </a:r>
          </a:p>
        </p:txBody>
      </p:sp>
      <p:sp>
        <p:nvSpPr>
          <p:cNvPr id="104" name="Rectangle 103">
            <a:extLst>
              <a:ext uri="{FF2B5EF4-FFF2-40B4-BE49-F238E27FC236}">
                <a16:creationId xmlns:a16="http://schemas.microsoft.com/office/drawing/2014/main" id="{6940DD74-E0BE-B000-840A-97FD2822595E}"/>
              </a:ext>
            </a:extLst>
          </p:cNvPr>
          <p:cNvSpPr/>
          <p:nvPr/>
        </p:nvSpPr>
        <p:spPr>
          <a:xfrm>
            <a:off x="5564177" y="2713596"/>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SCL</a:t>
            </a:r>
          </a:p>
        </p:txBody>
      </p:sp>
      <p:sp>
        <p:nvSpPr>
          <p:cNvPr id="105" name="TextBox 104">
            <a:extLst>
              <a:ext uri="{FF2B5EF4-FFF2-40B4-BE49-F238E27FC236}">
                <a16:creationId xmlns:a16="http://schemas.microsoft.com/office/drawing/2014/main" id="{F5A511ED-CFC1-563B-7E54-A2E25E801985}"/>
              </a:ext>
            </a:extLst>
          </p:cNvPr>
          <p:cNvSpPr txBox="1"/>
          <p:nvPr/>
        </p:nvSpPr>
        <p:spPr>
          <a:xfrm>
            <a:off x="5974557" y="2740523"/>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I2C</a:t>
            </a:r>
            <a:endParaRPr lang="en-US" sz="1200" kern="1200" dirty="0">
              <a:solidFill>
                <a:schemeClr val="tx2"/>
              </a:solidFill>
              <a:latin typeface="+mn-lt"/>
              <a:ea typeface="+mn-ea"/>
              <a:cs typeface="+mn-cs"/>
            </a:endParaRPr>
          </a:p>
        </p:txBody>
      </p:sp>
      <p:sp>
        <p:nvSpPr>
          <p:cNvPr id="106" name="Rectangle 105">
            <a:extLst>
              <a:ext uri="{FF2B5EF4-FFF2-40B4-BE49-F238E27FC236}">
                <a16:creationId xmlns:a16="http://schemas.microsoft.com/office/drawing/2014/main" id="{17899DF5-102B-C4A3-03DF-06A0AA837249}"/>
              </a:ext>
            </a:extLst>
          </p:cNvPr>
          <p:cNvSpPr/>
          <p:nvPr/>
        </p:nvSpPr>
        <p:spPr>
          <a:xfrm>
            <a:off x="5565200" y="4642110"/>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RXD</a:t>
            </a:r>
          </a:p>
        </p:txBody>
      </p:sp>
      <p:sp>
        <p:nvSpPr>
          <p:cNvPr id="107" name="Rectangle 106">
            <a:extLst>
              <a:ext uri="{FF2B5EF4-FFF2-40B4-BE49-F238E27FC236}">
                <a16:creationId xmlns:a16="http://schemas.microsoft.com/office/drawing/2014/main" id="{51AC4A08-41E1-4B61-6240-922790E649C9}"/>
              </a:ext>
            </a:extLst>
          </p:cNvPr>
          <p:cNvSpPr/>
          <p:nvPr/>
        </p:nvSpPr>
        <p:spPr>
          <a:xfrm>
            <a:off x="5565200" y="4532062"/>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TXD</a:t>
            </a:r>
          </a:p>
        </p:txBody>
      </p:sp>
      <p:sp>
        <p:nvSpPr>
          <p:cNvPr id="108" name="TextBox 107">
            <a:extLst>
              <a:ext uri="{FF2B5EF4-FFF2-40B4-BE49-F238E27FC236}">
                <a16:creationId xmlns:a16="http://schemas.microsoft.com/office/drawing/2014/main" id="{2BC9694A-9EDF-6335-D9E9-D8569251B7DC}"/>
              </a:ext>
            </a:extLst>
          </p:cNvPr>
          <p:cNvSpPr txBox="1"/>
          <p:nvPr/>
        </p:nvSpPr>
        <p:spPr>
          <a:xfrm>
            <a:off x="5975580" y="4558989"/>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UART</a:t>
            </a:r>
            <a:endParaRPr lang="en-US" sz="1200" kern="1200" dirty="0">
              <a:solidFill>
                <a:schemeClr val="tx2"/>
              </a:solidFill>
              <a:latin typeface="+mn-lt"/>
              <a:ea typeface="+mn-ea"/>
              <a:cs typeface="+mn-cs"/>
            </a:endParaRPr>
          </a:p>
        </p:txBody>
      </p:sp>
      <p:sp>
        <p:nvSpPr>
          <p:cNvPr id="109" name="Rectangle 108">
            <a:extLst>
              <a:ext uri="{FF2B5EF4-FFF2-40B4-BE49-F238E27FC236}">
                <a16:creationId xmlns:a16="http://schemas.microsoft.com/office/drawing/2014/main" id="{1DCC89EE-6A77-2DEA-6C0A-A7349B9E2CF3}"/>
              </a:ext>
            </a:extLst>
          </p:cNvPr>
          <p:cNvSpPr/>
          <p:nvPr/>
        </p:nvSpPr>
        <p:spPr>
          <a:xfrm>
            <a:off x="2945606" y="4635368"/>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D19</a:t>
            </a:r>
          </a:p>
        </p:txBody>
      </p:sp>
      <p:sp>
        <p:nvSpPr>
          <p:cNvPr id="110" name="Rectangle 109">
            <a:extLst>
              <a:ext uri="{FF2B5EF4-FFF2-40B4-BE49-F238E27FC236}">
                <a16:creationId xmlns:a16="http://schemas.microsoft.com/office/drawing/2014/main" id="{5AD61065-024C-7E72-1731-2C71FB253812}"/>
              </a:ext>
            </a:extLst>
          </p:cNvPr>
          <p:cNvSpPr/>
          <p:nvPr/>
        </p:nvSpPr>
        <p:spPr>
          <a:xfrm>
            <a:off x="2945606" y="4525320"/>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D18</a:t>
            </a:r>
          </a:p>
        </p:txBody>
      </p:sp>
      <p:sp>
        <p:nvSpPr>
          <p:cNvPr id="111" name="Rectangle 110">
            <a:extLst>
              <a:ext uri="{FF2B5EF4-FFF2-40B4-BE49-F238E27FC236}">
                <a16:creationId xmlns:a16="http://schemas.microsoft.com/office/drawing/2014/main" id="{FCBA2918-E636-E3CF-00AC-6D66233EB242}"/>
              </a:ext>
            </a:extLst>
          </p:cNvPr>
          <p:cNvSpPr/>
          <p:nvPr/>
        </p:nvSpPr>
        <p:spPr>
          <a:xfrm>
            <a:off x="2945606" y="4414933"/>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D17</a:t>
            </a:r>
          </a:p>
        </p:txBody>
      </p:sp>
      <p:sp>
        <p:nvSpPr>
          <p:cNvPr id="112" name="Rectangle 111">
            <a:extLst>
              <a:ext uri="{FF2B5EF4-FFF2-40B4-BE49-F238E27FC236}">
                <a16:creationId xmlns:a16="http://schemas.microsoft.com/office/drawing/2014/main" id="{B113AC8A-1C2E-A56F-252B-6294106D76B8}"/>
              </a:ext>
            </a:extLst>
          </p:cNvPr>
          <p:cNvSpPr/>
          <p:nvPr/>
        </p:nvSpPr>
        <p:spPr>
          <a:xfrm>
            <a:off x="2945606" y="4304885"/>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D16</a:t>
            </a:r>
          </a:p>
        </p:txBody>
      </p:sp>
      <p:sp>
        <p:nvSpPr>
          <p:cNvPr id="113" name="Rectangle 112">
            <a:extLst>
              <a:ext uri="{FF2B5EF4-FFF2-40B4-BE49-F238E27FC236}">
                <a16:creationId xmlns:a16="http://schemas.microsoft.com/office/drawing/2014/main" id="{55E6170E-8605-1022-776C-98C2D378C51A}"/>
              </a:ext>
            </a:extLst>
          </p:cNvPr>
          <p:cNvSpPr/>
          <p:nvPr/>
        </p:nvSpPr>
        <p:spPr>
          <a:xfrm>
            <a:off x="2945606" y="4195185"/>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D15</a:t>
            </a:r>
          </a:p>
        </p:txBody>
      </p:sp>
      <p:sp>
        <p:nvSpPr>
          <p:cNvPr id="114" name="Rectangle 113">
            <a:extLst>
              <a:ext uri="{FF2B5EF4-FFF2-40B4-BE49-F238E27FC236}">
                <a16:creationId xmlns:a16="http://schemas.microsoft.com/office/drawing/2014/main" id="{3214AE12-DAF5-AE8C-7C27-FD8209D4372D}"/>
              </a:ext>
            </a:extLst>
          </p:cNvPr>
          <p:cNvSpPr/>
          <p:nvPr/>
        </p:nvSpPr>
        <p:spPr>
          <a:xfrm>
            <a:off x="2945606" y="4085137"/>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D14</a:t>
            </a:r>
          </a:p>
        </p:txBody>
      </p:sp>
      <p:sp>
        <p:nvSpPr>
          <p:cNvPr id="117" name="Rectangle 116">
            <a:extLst>
              <a:ext uri="{FF2B5EF4-FFF2-40B4-BE49-F238E27FC236}">
                <a16:creationId xmlns:a16="http://schemas.microsoft.com/office/drawing/2014/main" id="{847DDC68-34F3-81F7-2494-2CEAD92DF4F3}"/>
              </a:ext>
            </a:extLst>
          </p:cNvPr>
          <p:cNvSpPr/>
          <p:nvPr/>
        </p:nvSpPr>
        <p:spPr>
          <a:xfrm>
            <a:off x="2838714" y="3868372"/>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VIN</a:t>
            </a:r>
          </a:p>
        </p:txBody>
      </p:sp>
      <p:sp>
        <p:nvSpPr>
          <p:cNvPr id="118" name="Rectangle 117">
            <a:extLst>
              <a:ext uri="{FF2B5EF4-FFF2-40B4-BE49-F238E27FC236}">
                <a16:creationId xmlns:a16="http://schemas.microsoft.com/office/drawing/2014/main" id="{2DCB08B7-6FE0-34D8-71E5-C606EEFB5BA3}"/>
              </a:ext>
            </a:extLst>
          </p:cNvPr>
          <p:cNvSpPr/>
          <p:nvPr/>
        </p:nvSpPr>
        <p:spPr>
          <a:xfrm>
            <a:off x="2838714" y="3758324"/>
            <a:ext cx="365125" cy="1045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119" name="Rectangle 118">
            <a:extLst>
              <a:ext uri="{FF2B5EF4-FFF2-40B4-BE49-F238E27FC236}">
                <a16:creationId xmlns:a16="http://schemas.microsoft.com/office/drawing/2014/main" id="{7E34DE38-F5B7-0CD8-EC45-25AE6D90AFB3}"/>
              </a:ext>
            </a:extLst>
          </p:cNvPr>
          <p:cNvSpPr/>
          <p:nvPr/>
        </p:nvSpPr>
        <p:spPr>
          <a:xfrm>
            <a:off x="2838714" y="3647937"/>
            <a:ext cx="365125" cy="1045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120" name="Rectangle 119">
            <a:extLst>
              <a:ext uri="{FF2B5EF4-FFF2-40B4-BE49-F238E27FC236}">
                <a16:creationId xmlns:a16="http://schemas.microsoft.com/office/drawing/2014/main" id="{BB7010D0-0812-1417-7383-C5C8E233CB21}"/>
              </a:ext>
            </a:extLst>
          </p:cNvPr>
          <p:cNvSpPr/>
          <p:nvPr/>
        </p:nvSpPr>
        <p:spPr>
          <a:xfrm>
            <a:off x="2838714" y="3537889"/>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+5V</a:t>
            </a:r>
          </a:p>
        </p:txBody>
      </p:sp>
      <p:sp>
        <p:nvSpPr>
          <p:cNvPr id="121" name="Rectangle 120">
            <a:extLst>
              <a:ext uri="{FF2B5EF4-FFF2-40B4-BE49-F238E27FC236}">
                <a16:creationId xmlns:a16="http://schemas.microsoft.com/office/drawing/2014/main" id="{9DBE02D1-82CB-6CDB-53FF-12196574E0BB}"/>
              </a:ext>
            </a:extLst>
          </p:cNvPr>
          <p:cNvSpPr/>
          <p:nvPr/>
        </p:nvSpPr>
        <p:spPr>
          <a:xfrm>
            <a:off x="2838714" y="3428189"/>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+3V3</a:t>
            </a:r>
          </a:p>
        </p:txBody>
      </p:sp>
      <p:sp>
        <p:nvSpPr>
          <p:cNvPr id="122" name="Rectangle 121">
            <a:extLst>
              <a:ext uri="{FF2B5EF4-FFF2-40B4-BE49-F238E27FC236}">
                <a16:creationId xmlns:a16="http://schemas.microsoft.com/office/drawing/2014/main" id="{92A056A0-D6AD-3143-07B9-8A26BC6F9561}"/>
              </a:ext>
            </a:extLst>
          </p:cNvPr>
          <p:cNvSpPr/>
          <p:nvPr/>
        </p:nvSpPr>
        <p:spPr>
          <a:xfrm>
            <a:off x="2838714" y="3318141"/>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Reset</a:t>
            </a:r>
          </a:p>
        </p:txBody>
      </p:sp>
      <p:sp>
        <p:nvSpPr>
          <p:cNvPr id="123" name="Rectangle 122">
            <a:extLst>
              <a:ext uri="{FF2B5EF4-FFF2-40B4-BE49-F238E27FC236}">
                <a16:creationId xmlns:a16="http://schemas.microsoft.com/office/drawing/2014/main" id="{D12779F3-FE66-816D-DD05-A8F46DB2D56C}"/>
              </a:ext>
            </a:extLst>
          </p:cNvPr>
          <p:cNvSpPr/>
          <p:nvPr/>
        </p:nvSpPr>
        <p:spPr>
          <a:xfrm>
            <a:off x="2838714" y="3207754"/>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IOREF</a:t>
            </a:r>
          </a:p>
        </p:txBody>
      </p:sp>
      <p:sp>
        <p:nvSpPr>
          <p:cNvPr id="124" name="Rectangle 123">
            <a:extLst>
              <a:ext uri="{FF2B5EF4-FFF2-40B4-BE49-F238E27FC236}">
                <a16:creationId xmlns:a16="http://schemas.microsoft.com/office/drawing/2014/main" id="{A97C7492-1C5F-F745-7F5A-C363D193C32F}"/>
              </a:ext>
            </a:extLst>
          </p:cNvPr>
          <p:cNvSpPr/>
          <p:nvPr/>
        </p:nvSpPr>
        <p:spPr>
          <a:xfrm>
            <a:off x="2838714" y="3097706"/>
            <a:ext cx="365125" cy="10450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NC</a:t>
            </a:r>
          </a:p>
        </p:txBody>
      </p:sp>
      <p:cxnSp>
        <p:nvCxnSpPr>
          <p:cNvPr id="127" name="Straight Connector 126">
            <a:extLst>
              <a:ext uri="{FF2B5EF4-FFF2-40B4-BE49-F238E27FC236}">
                <a16:creationId xmlns:a16="http://schemas.microsoft.com/office/drawing/2014/main" id="{9E4F71CB-AA37-683B-FF38-9582D3E65315}"/>
              </a:ext>
            </a:extLst>
          </p:cNvPr>
          <p:cNvCxnSpPr>
            <a:cxnSpLocks/>
          </p:cNvCxnSpPr>
          <p:nvPr/>
        </p:nvCxnSpPr>
        <p:spPr>
          <a:xfrm flipV="1">
            <a:off x="3201758" y="381336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96CFE5-F6DE-C574-6D95-1B294629C9F8}"/>
              </a:ext>
            </a:extLst>
          </p:cNvPr>
          <p:cNvCxnSpPr>
            <a:cxnSpLocks/>
          </p:cNvCxnSpPr>
          <p:nvPr/>
        </p:nvCxnSpPr>
        <p:spPr>
          <a:xfrm flipV="1">
            <a:off x="3201758" y="392030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647355A3-6888-8DFA-4BB4-8AB1AEF8F95F}"/>
              </a:ext>
            </a:extLst>
          </p:cNvPr>
          <p:cNvCxnSpPr>
            <a:cxnSpLocks/>
          </p:cNvCxnSpPr>
          <p:nvPr/>
        </p:nvCxnSpPr>
        <p:spPr>
          <a:xfrm flipV="1">
            <a:off x="3201758" y="359293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2AE203AF-78BB-471E-8A69-75684410D881}"/>
              </a:ext>
            </a:extLst>
          </p:cNvPr>
          <p:cNvCxnSpPr>
            <a:cxnSpLocks/>
          </p:cNvCxnSpPr>
          <p:nvPr/>
        </p:nvCxnSpPr>
        <p:spPr>
          <a:xfrm flipV="1">
            <a:off x="3201758" y="369986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7E90D094-05A6-A633-AD1D-B00D9F83BD1E}"/>
              </a:ext>
            </a:extLst>
          </p:cNvPr>
          <p:cNvCxnSpPr>
            <a:cxnSpLocks/>
          </p:cNvCxnSpPr>
          <p:nvPr/>
        </p:nvCxnSpPr>
        <p:spPr>
          <a:xfrm flipV="1">
            <a:off x="3201758" y="337318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C4DBB65E-9B60-CBE7-699B-9BFDF0702659}"/>
              </a:ext>
            </a:extLst>
          </p:cNvPr>
          <p:cNvCxnSpPr>
            <a:cxnSpLocks/>
          </p:cNvCxnSpPr>
          <p:nvPr/>
        </p:nvCxnSpPr>
        <p:spPr>
          <a:xfrm flipV="1">
            <a:off x="3201758" y="348011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3A82CA1C-B116-6183-D6A7-19644704C28B}"/>
              </a:ext>
            </a:extLst>
          </p:cNvPr>
          <p:cNvCxnSpPr>
            <a:cxnSpLocks/>
          </p:cNvCxnSpPr>
          <p:nvPr/>
        </p:nvCxnSpPr>
        <p:spPr>
          <a:xfrm flipV="1">
            <a:off x="3201758" y="315275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5427866B-449F-D11B-8D27-4AA27EAA7127}"/>
              </a:ext>
            </a:extLst>
          </p:cNvPr>
          <p:cNvCxnSpPr>
            <a:cxnSpLocks/>
          </p:cNvCxnSpPr>
          <p:nvPr/>
        </p:nvCxnSpPr>
        <p:spPr>
          <a:xfrm flipV="1">
            <a:off x="3201758" y="3259684"/>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E23CE928-9B26-419D-5BB5-7B51595542A8}"/>
              </a:ext>
            </a:extLst>
          </p:cNvPr>
          <p:cNvCxnSpPr>
            <a:cxnSpLocks/>
          </p:cNvCxnSpPr>
          <p:nvPr/>
        </p:nvCxnSpPr>
        <p:spPr>
          <a:xfrm flipV="1">
            <a:off x="3204137" y="457537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F9049296-465B-AE32-ABC5-3629A0FD25B2}"/>
              </a:ext>
            </a:extLst>
          </p:cNvPr>
          <p:cNvCxnSpPr>
            <a:cxnSpLocks/>
          </p:cNvCxnSpPr>
          <p:nvPr/>
        </p:nvCxnSpPr>
        <p:spPr>
          <a:xfrm flipV="1">
            <a:off x="3204137" y="468230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A00805DF-8B89-6A87-2CC1-12459A96B840}"/>
              </a:ext>
            </a:extLst>
          </p:cNvPr>
          <p:cNvCxnSpPr>
            <a:cxnSpLocks/>
          </p:cNvCxnSpPr>
          <p:nvPr/>
        </p:nvCxnSpPr>
        <p:spPr>
          <a:xfrm flipV="1">
            <a:off x="3204137" y="435493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417A400C-5076-D65D-65D6-4894BA27AAE7}"/>
              </a:ext>
            </a:extLst>
          </p:cNvPr>
          <p:cNvCxnSpPr>
            <a:cxnSpLocks/>
          </p:cNvCxnSpPr>
          <p:nvPr/>
        </p:nvCxnSpPr>
        <p:spPr>
          <a:xfrm flipV="1">
            <a:off x="3204137" y="446187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1C4CDD1-6915-79F1-F773-DCBB4BF3C24D}"/>
              </a:ext>
            </a:extLst>
          </p:cNvPr>
          <p:cNvCxnSpPr>
            <a:cxnSpLocks/>
          </p:cNvCxnSpPr>
          <p:nvPr/>
        </p:nvCxnSpPr>
        <p:spPr>
          <a:xfrm flipV="1">
            <a:off x="3204137" y="413518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83ABE065-EED1-ACA9-2BFF-BFE738E5EE35}"/>
              </a:ext>
            </a:extLst>
          </p:cNvPr>
          <p:cNvCxnSpPr>
            <a:cxnSpLocks/>
          </p:cNvCxnSpPr>
          <p:nvPr/>
        </p:nvCxnSpPr>
        <p:spPr>
          <a:xfrm flipV="1">
            <a:off x="3204137" y="424212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41" name="Rectangle 140">
            <a:extLst>
              <a:ext uri="{FF2B5EF4-FFF2-40B4-BE49-F238E27FC236}">
                <a16:creationId xmlns:a16="http://schemas.microsoft.com/office/drawing/2014/main" id="{3B493ABA-AFC8-3829-7B1F-CADBB4A935BF}"/>
              </a:ext>
            </a:extLst>
          </p:cNvPr>
          <p:cNvSpPr/>
          <p:nvPr/>
        </p:nvSpPr>
        <p:spPr>
          <a:xfrm>
            <a:off x="2745673" y="4636485"/>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A5</a:t>
            </a:r>
          </a:p>
        </p:txBody>
      </p:sp>
      <p:sp>
        <p:nvSpPr>
          <p:cNvPr id="142" name="Rectangle 141">
            <a:extLst>
              <a:ext uri="{FF2B5EF4-FFF2-40B4-BE49-F238E27FC236}">
                <a16:creationId xmlns:a16="http://schemas.microsoft.com/office/drawing/2014/main" id="{33298BC1-99E5-D740-9DFF-F860DDE37837}"/>
              </a:ext>
            </a:extLst>
          </p:cNvPr>
          <p:cNvSpPr/>
          <p:nvPr/>
        </p:nvSpPr>
        <p:spPr>
          <a:xfrm>
            <a:off x="2745673" y="4526437"/>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A4</a:t>
            </a:r>
          </a:p>
        </p:txBody>
      </p:sp>
      <p:sp>
        <p:nvSpPr>
          <p:cNvPr id="143" name="Rectangle 142">
            <a:extLst>
              <a:ext uri="{FF2B5EF4-FFF2-40B4-BE49-F238E27FC236}">
                <a16:creationId xmlns:a16="http://schemas.microsoft.com/office/drawing/2014/main" id="{FCAF0AAF-C32B-6FAC-7F05-2D5DFB1CCAFE}"/>
              </a:ext>
            </a:extLst>
          </p:cNvPr>
          <p:cNvSpPr/>
          <p:nvPr/>
        </p:nvSpPr>
        <p:spPr>
          <a:xfrm>
            <a:off x="2745673" y="4416050"/>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A3</a:t>
            </a:r>
          </a:p>
        </p:txBody>
      </p:sp>
      <p:sp>
        <p:nvSpPr>
          <p:cNvPr id="144" name="Rectangle 143">
            <a:extLst>
              <a:ext uri="{FF2B5EF4-FFF2-40B4-BE49-F238E27FC236}">
                <a16:creationId xmlns:a16="http://schemas.microsoft.com/office/drawing/2014/main" id="{F9B906C5-188F-C54D-777F-3CDE3DABD527}"/>
              </a:ext>
            </a:extLst>
          </p:cNvPr>
          <p:cNvSpPr/>
          <p:nvPr/>
        </p:nvSpPr>
        <p:spPr>
          <a:xfrm>
            <a:off x="2745673" y="4306002"/>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A2</a:t>
            </a:r>
          </a:p>
        </p:txBody>
      </p:sp>
      <p:sp>
        <p:nvSpPr>
          <p:cNvPr id="145" name="Rectangle 144">
            <a:extLst>
              <a:ext uri="{FF2B5EF4-FFF2-40B4-BE49-F238E27FC236}">
                <a16:creationId xmlns:a16="http://schemas.microsoft.com/office/drawing/2014/main" id="{6B62467F-2E06-C5BC-5D48-DD03918D10E0}"/>
              </a:ext>
            </a:extLst>
          </p:cNvPr>
          <p:cNvSpPr/>
          <p:nvPr/>
        </p:nvSpPr>
        <p:spPr>
          <a:xfrm>
            <a:off x="2745673" y="4196302"/>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A1</a:t>
            </a:r>
          </a:p>
        </p:txBody>
      </p:sp>
      <p:sp>
        <p:nvSpPr>
          <p:cNvPr id="146" name="Rectangle 145">
            <a:extLst>
              <a:ext uri="{FF2B5EF4-FFF2-40B4-BE49-F238E27FC236}">
                <a16:creationId xmlns:a16="http://schemas.microsoft.com/office/drawing/2014/main" id="{2036F5E3-9E4D-1999-3828-21DD84313EE5}"/>
              </a:ext>
            </a:extLst>
          </p:cNvPr>
          <p:cNvSpPr/>
          <p:nvPr/>
        </p:nvSpPr>
        <p:spPr>
          <a:xfrm>
            <a:off x="2745673" y="4086254"/>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A0</a:t>
            </a:r>
          </a:p>
        </p:txBody>
      </p:sp>
      <p:sp>
        <p:nvSpPr>
          <p:cNvPr id="147" name="Rectangle 146">
            <a:extLst>
              <a:ext uri="{FF2B5EF4-FFF2-40B4-BE49-F238E27FC236}">
                <a16:creationId xmlns:a16="http://schemas.microsoft.com/office/drawing/2014/main" id="{96200376-606A-A0AF-9984-AB7B3ABC397C}"/>
              </a:ext>
            </a:extLst>
          </p:cNvPr>
          <p:cNvSpPr/>
          <p:nvPr/>
        </p:nvSpPr>
        <p:spPr>
          <a:xfrm>
            <a:off x="5564177" y="3264313"/>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CIPO</a:t>
            </a:r>
          </a:p>
        </p:txBody>
      </p:sp>
      <p:sp>
        <p:nvSpPr>
          <p:cNvPr id="148" name="Rectangle 147">
            <a:extLst>
              <a:ext uri="{FF2B5EF4-FFF2-40B4-BE49-F238E27FC236}">
                <a16:creationId xmlns:a16="http://schemas.microsoft.com/office/drawing/2014/main" id="{29552903-E347-8B6B-A940-F179B998E3F0}"/>
              </a:ext>
            </a:extLst>
          </p:cNvPr>
          <p:cNvSpPr/>
          <p:nvPr/>
        </p:nvSpPr>
        <p:spPr>
          <a:xfrm>
            <a:off x="5564177" y="3154265"/>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SCK</a:t>
            </a:r>
          </a:p>
        </p:txBody>
      </p:sp>
      <p:sp>
        <p:nvSpPr>
          <p:cNvPr id="149" name="Rectangle 148">
            <a:extLst>
              <a:ext uri="{FF2B5EF4-FFF2-40B4-BE49-F238E27FC236}">
                <a16:creationId xmlns:a16="http://schemas.microsoft.com/office/drawing/2014/main" id="{DD1DA1ED-2C99-1D5E-3CDE-779E966ECB9E}"/>
              </a:ext>
            </a:extLst>
          </p:cNvPr>
          <p:cNvSpPr/>
          <p:nvPr/>
        </p:nvSpPr>
        <p:spPr>
          <a:xfrm>
            <a:off x="5564177" y="3486321"/>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SS</a:t>
            </a:r>
          </a:p>
        </p:txBody>
      </p:sp>
      <p:sp>
        <p:nvSpPr>
          <p:cNvPr id="150" name="Rectangle 149">
            <a:extLst>
              <a:ext uri="{FF2B5EF4-FFF2-40B4-BE49-F238E27FC236}">
                <a16:creationId xmlns:a16="http://schemas.microsoft.com/office/drawing/2014/main" id="{CAAD02AB-044A-22BF-1493-B705A91F0DC7}"/>
              </a:ext>
            </a:extLst>
          </p:cNvPr>
          <p:cNvSpPr/>
          <p:nvPr/>
        </p:nvSpPr>
        <p:spPr>
          <a:xfrm>
            <a:off x="5564177" y="3376273"/>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COPI</a:t>
            </a:r>
          </a:p>
        </p:txBody>
      </p:sp>
      <p:sp>
        <p:nvSpPr>
          <p:cNvPr id="151" name="TextBox 150">
            <a:extLst>
              <a:ext uri="{FF2B5EF4-FFF2-40B4-BE49-F238E27FC236}">
                <a16:creationId xmlns:a16="http://schemas.microsoft.com/office/drawing/2014/main" id="{B06A5FCB-C985-73B8-7B86-0EF78FC46A9F}"/>
              </a:ext>
            </a:extLst>
          </p:cNvPr>
          <p:cNvSpPr txBox="1"/>
          <p:nvPr/>
        </p:nvSpPr>
        <p:spPr>
          <a:xfrm>
            <a:off x="5974557" y="3299986"/>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SPI</a:t>
            </a:r>
            <a:endParaRPr lang="en-US" sz="1200" kern="1200" dirty="0">
              <a:solidFill>
                <a:schemeClr val="tx2"/>
              </a:solidFill>
              <a:latin typeface="+mn-lt"/>
              <a:ea typeface="+mn-ea"/>
              <a:cs typeface="+mn-cs"/>
            </a:endParaRPr>
          </a:p>
        </p:txBody>
      </p:sp>
      <p:sp>
        <p:nvSpPr>
          <p:cNvPr id="156" name="Rectangle 155">
            <a:extLst>
              <a:ext uri="{FF2B5EF4-FFF2-40B4-BE49-F238E27FC236}">
                <a16:creationId xmlns:a16="http://schemas.microsoft.com/office/drawing/2014/main" id="{4B6AD198-8BAD-9446-7AFA-73D866E591B8}"/>
              </a:ext>
            </a:extLst>
          </p:cNvPr>
          <p:cNvSpPr/>
          <p:nvPr/>
        </p:nvSpPr>
        <p:spPr>
          <a:xfrm>
            <a:off x="2367687" y="4635009"/>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SCL</a:t>
            </a:r>
          </a:p>
        </p:txBody>
      </p:sp>
      <p:sp>
        <p:nvSpPr>
          <p:cNvPr id="157" name="Rectangle 156">
            <a:extLst>
              <a:ext uri="{FF2B5EF4-FFF2-40B4-BE49-F238E27FC236}">
                <a16:creationId xmlns:a16="http://schemas.microsoft.com/office/drawing/2014/main" id="{8CECE055-B576-4D13-3613-F8DFF7760F87}"/>
              </a:ext>
            </a:extLst>
          </p:cNvPr>
          <p:cNvSpPr/>
          <p:nvPr/>
        </p:nvSpPr>
        <p:spPr>
          <a:xfrm>
            <a:off x="2367687" y="4524961"/>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SDA</a:t>
            </a:r>
          </a:p>
        </p:txBody>
      </p:sp>
      <p:sp>
        <p:nvSpPr>
          <p:cNvPr id="158" name="TextBox 157">
            <a:extLst>
              <a:ext uri="{FF2B5EF4-FFF2-40B4-BE49-F238E27FC236}">
                <a16:creationId xmlns:a16="http://schemas.microsoft.com/office/drawing/2014/main" id="{0C4F18A1-2C4D-40AE-C2B8-196CA3214383}"/>
              </a:ext>
            </a:extLst>
          </p:cNvPr>
          <p:cNvSpPr txBox="1"/>
          <p:nvPr/>
        </p:nvSpPr>
        <p:spPr>
          <a:xfrm>
            <a:off x="1836233" y="4558063"/>
            <a:ext cx="483394" cy="166199"/>
          </a:xfrm>
          <a:prstGeom prst="rect">
            <a:avLst/>
          </a:prstGeom>
          <a:noFill/>
        </p:spPr>
        <p:txBody>
          <a:bodyPr wrap="square" lIns="0" tIns="0" rIns="0" bIns="0" rtlCol="0">
            <a:spAutoFit/>
          </a:bodyPr>
          <a:lstStyle/>
          <a:p>
            <a:pPr marL="0" indent="0" algn="r"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I2C-Alt</a:t>
            </a:r>
            <a:endParaRPr lang="en-US" sz="1200" kern="1200" dirty="0">
              <a:solidFill>
                <a:schemeClr val="tx2"/>
              </a:solidFill>
              <a:latin typeface="+mn-lt"/>
              <a:ea typeface="+mn-ea"/>
              <a:cs typeface="+mn-cs"/>
            </a:endParaRPr>
          </a:p>
        </p:txBody>
      </p:sp>
      <p:sp>
        <p:nvSpPr>
          <p:cNvPr id="159" name="Rectangle 158">
            <a:extLst>
              <a:ext uri="{FF2B5EF4-FFF2-40B4-BE49-F238E27FC236}">
                <a16:creationId xmlns:a16="http://schemas.microsoft.com/office/drawing/2014/main" id="{6016605C-F56A-F325-C020-DA00EA316922}"/>
              </a:ext>
            </a:extLst>
          </p:cNvPr>
          <p:cNvSpPr/>
          <p:nvPr/>
        </p:nvSpPr>
        <p:spPr>
          <a:xfrm>
            <a:off x="2124075" y="2600423"/>
            <a:ext cx="821531" cy="12921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Analog</a:t>
            </a:r>
          </a:p>
        </p:txBody>
      </p:sp>
      <p:sp>
        <p:nvSpPr>
          <p:cNvPr id="160" name="Rectangle 159">
            <a:extLst>
              <a:ext uri="{FF2B5EF4-FFF2-40B4-BE49-F238E27FC236}">
                <a16:creationId xmlns:a16="http://schemas.microsoft.com/office/drawing/2014/main" id="{5DA5C1D3-BD25-244E-E647-ED5E4A27248B}"/>
              </a:ext>
            </a:extLst>
          </p:cNvPr>
          <p:cNvSpPr/>
          <p:nvPr/>
        </p:nvSpPr>
        <p:spPr>
          <a:xfrm>
            <a:off x="2124075" y="2458543"/>
            <a:ext cx="821531" cy="1292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Digital</a:t>
            </a:r>
          </a:p>
        </p:txBody>
      </p:sp>
      <p:sp>
        <p:nvSpPr>
          <p:cNvPr id="161" name="Rectangle 160">
            <a:extLst>
              <a:ext uri="{FF2B5EF4-FFF2-40B4-BE49-F238E27FC236}">
                <a16:creationId xmlns:a16="http://schemas.microsoft.com/office/drawing/2014/main" id="{B63866DB-25DF-8C2A-B181-D888012B2D64}"/>
              </a:ext>
            </a:extLst>
          </p:cNvPr>
          <p:cNvSpPr/>
          <p:nvPr/>
        </p:nvSpPr>
        <p:spPr>
          <a:xfrm>
            <a:off x="2124071" y="2743297"/>
            <a:ext cx="821531" cy="129212"/>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Communication</a:t>
            </a:r>
          </a:p>
        </p:txBody>
      </p:sp>
    </p:spTree>
    <p:extLst>
      <p:ext uri="{BB962C8B-B14F-4D97-AF65-F5344CB8AC3E}">
        <p14:creationId xmlns:p14="http://schemas.microsoft.com/office/powerpoint/2010/main" val="1001729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IoT Workshop Example - Structure</a:t>
            </a:r>
            <a:endParaRPr lang="en-GB" sz="3200"/>
          </a:p>
        </p:txBody>
      </p:sp>
      <p:sp>
        <p:nvSpPr>
          <p:cNvPr id="7" name="Text Placeholder 6">
            <a:extLst>
              <a:ext uri="{FF2B5EF4-FFF2-40B4-BE49-F238E27FC236}">
                <a16:creationId xmlns:a16="http://schemas.microsoft.com/office/drawing/2014/main" id="{B990FECA-AC6C-BF5C-3709-1986769FAAAC}"/>
              </a:ext>
            </a:extLst>
          </p:cNvPr>
          <p:cNvSpPr>
            <a:spLocks noGrp="1"/>
          </p:cNvSpPr>
          <p:nvPr>
            <p:ph type="body" sz="quarter" idx="13"/>
          </p:nvPr>
        </p:nvSpPr>
        <p:spPr/>
        <p:txBody>
          <a:bodyPr/>
          <a:lstStyle/>
          <a:p>
            <a:r>
              <a:rPr lang="en-US"/>
              <a:t>Reference Application Framework: map many applications to many boards</a:t>
            </a:r>
          </a:p>
        </p:txBody>
      </p:sp>
      <p:sp>
        <p:nvSpPr>
          <p:cNvPr id="6" name="Rectangle 5">
            <a:extLst>
              <a:ext uri="{FF2B5EF4-FFF2-40B4-BE49-F238E27FC236}">
                <a16:creationId xmlns:a16="http://schemas.microsoft.com/office/drawing/2014/main" id="{5B91937D-F19D-B446-238D-9B3F5079E5AE}"/>
              </a:ext>
            </a:extLst>
          </p:cNvPr>
          <p:cNvSpPr/>
          <p:nvPr/>
        </p:nvSpPr>
        <p:spPr>
          <a:xfrm>
            <a:off x="1332623" y="2373671"/>
            <a:ext cx="5639673"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Reference Application</a:t>
            </a:r>
            <a:br>
              <a:rPr lang="en-US" sz="1400" dirty="0"/>
            </a:br>
            <a:r>
              <a:rPr lang="en-US" sz="1400" dirty="0"/>
              <a:t>(*.</a:t>
            </a:r>
            <a:r>
              <a:rPr lang="en-US" sz="1400" dirty="0" err="1"/>
              <a:t>cproject.yml</a:t>
            </a:r>
            <a:r>
              <a:rPr lang="en-US" sz="1400" dirty="0"/>
              <a:t>)</a:t>
            </a:r>
          </a:p>
        </p:txBody>
      </p:sp>
      <p:sp>
        <p:nvSpPr>
          <p:cNvPr id="8" name="Rectangle 7">
            <a:extLst>
              <a:ext uri="{FF2B5EF4-FFF2-40B4-BE49-F238E27FC236}">
                <a16:creationId xmlns:a16="http://schemas.microsoft.com/office/drawing/2014/main" id="{766B0585-F98B-6B33-3F69-3561A6AAB479}"/>
              </a:ext>
            </a:extLst>
          </p:cNvPr>
          <p:cNvSpPr/>
          <p:nvPr/>
        </p:nvSpPr>
        <p:spPr>
          <a:xfrm rot="16200000">
            <a:off x="5969398" y="3616112"/>
            <a:ext cx="272480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PSA Interface</a:t>
            </a:r>
          </a:p>
        </p:txBody>
      </p:sp>
      <p:sp>
        <p:nvSpPr>
          <p:cNvPr id="11" name="Rectangle 10">
            <a:extLst>
              <a:ext uri="{FF2B5EF4-FFF2-40B4-BE49-F238E27FC236}">
                <a16:creationId xmlns:a16="http://schemas.microsoft.com/office/drawing/2014/main" id="{D635B518-621D-69AE-09B7-61BA9EBE0C2C}"/>
              </a:ext>
            </a:extLst>
          </p:cNvPr>
          <p:cNvSpPr/>
          <p:nvPr/>
        </p:nvSpPr>
        <p:spPr>
          <a:xfrm>
            <a:off x="1332623" y="4637050"/>
            <a:ext cx="2799306"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Board</a:t>
            </a:r>
            <a:br>
              <a:rPr lang="en-US" sz="1400" dirty="0"/>
            </a:br>
            <a:r>
              <a:rPr lang="en-US" sz="1200" dirty="0"/>
              <a:t>(&lt;board-name&gt;.</a:t>
            </a:r>
            <a:r>
              <a:rPr lang="en-US" sz="1200" dirty="0" err="1"/>
              <a:t>clayer.yml</a:t>
            </a:r>
            <a:r>
              <a:rPr lang="en-US" sz="1200" dirty="0"/>
              <a:t>)</a:t>
            </a:r>
          </a:p>
        </p:txBody>
      </p:sp>
      <p:sp>
        <p:nvSpPr>
          <p:cNvPr id="22" name="Rectangle 21">
            <a:extLst>
              <a:ext uri="{FF2B5EF4-FFF2-40B4-BE49-F238E27FC236}">
                <a16:creationId xmlns:a16="http://schemas.microsoft.com/office/drawing/2014/main" id="{0288E664-AE4E-8D7F-1ACA-9FB48F183C42}"/>
              </a:ext>
            </a:extLst>
          </p:cNvPr>
          <p:cNvSpPr/>
          <p:nvPr/>
        </p:nvSpPr>
        <p:spPr>
          <a:xfrm rot="16200000">
            <a:off x="6668690" y="3442021"/>
            <a:ext cx="2736936" cy="600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Security Firmware </a:t>
            </a:r>
          </a:p>
        </p:txBody>
      </p:sp>
      <p:sp>
        <p:nvSpPr>
          <p:cNvPr id="3" name="Rectangle 2">
            <a:extLst>
              <a:ext uri="{FF2B5EF4-FFF2-40B4-BE49-F238E27FC236}">
                <a16:creationId xmlns:a16="http://schemas.microsoft.com/office/drawing/2014/main" id="{824DA793-7727-3BEF-BCD6-9613B532868A}"/>
              </a:ext>
            </a:extLst>
          </p:cNvPr>
          <p:cNvSpPr/>
          <p:nvPr/>
        </p:nvSpPr>
        <p:spPr>
          <a:xfrm>
            <a:off x="1332624"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Socket</a:t>
            </a:r>
            <a:br>
              <a:rPr lang="en-US" sz="1400" dirty="0"/>
            </a:br>
            <a:r>
              <a:rPr lang="en-US" sz="1400" dirty="0"/>
              <a:t>Network Connectivity</a:t>
            </a:r>
            <a:endParaRPr lang="en-US" sz="1200" dirty="0"/>
          </a:p>
        </p:txBody>
      </p:sp>
      <p:sp>
        <p:nvSpPr>
          <p:cNvPr id="4" name="Rectangle 3">
            <a:extLst>
              <a:ext uri="{FF2B5EF4-FFF2-40B4-BE49-F238E27FC236}">
                <a16:creationId xmlns:a16="http://schemas.microsoft.com/office/drawing/2014/main" id="{3D09EB5A-9FF8-9C03-3E56-2B15AF16267F}"/>
              </a:ext>
            </a:extLst>
          </p:cNvPr>
          <p:cNvSpPr/>
          <p:nvPr/>
        </p:nvSpPr>
        <p:spPr>
          <a:xfrm>
            <a:off x="1332623" y="4377150"/>
            <a:ext cx="2799306"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CMSIS-Driver API</a:t>
            </a:r>
          </a:p>
        </p:txBody>
      </p:sp>
      <p:sp>
        <p:nvSpPr>
          <p:cNvPr id="5" name="Rectangle 4">
            <a:extLst>
              <a:ext uri="{FF2B5EF4-FFF2-40B4-BE49-F238E27FC236}">
                <a16:creationId xmlns:a16="http://schemas.microsoft.com/office/drawing/2014/main" id="{4FC34F42-F15B-DAE4-B3B8-20556915FAD8}"/>
              </a:ext>
            </a:extLst>
          </p:cNvPr>
          <p:cNvSpPr/>
          <p:nvPr/>
        </p:nvSpPr>
        <p:spPr>
          <a:xfrm>
            <a:off x="1332624"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IoT Socket API</a:t>
            </a:r>
          </a:p>
        </p:txBody>
      </p:sp>
      <p:cxnSp>
        <p:nvCxnSpPr>
          <p:cNvPr id="13" name="Straight Connector 12">
            <a:extLst>
              <a:ext uri="{FF2B5EF4-FFF2-40B4-BE49-F238E27FC236}">
                <a16:creationId xmlns:a16="http://schemas.microsoft.com/office/drawing/2014/main" id="{74DAB65A-9642-D8DA-B478-69F8EB26F680}"/>
              </a:ext>
            </a:extLst>
          </p:cNvPr>
          <p:cNvCxnSpPr>
            <a:cxnSpLocks/>
          </p:cNvCxnSpPr>
          <p:nvPr/>
        </p:nvCxnSpPr>
        <p:spPr>
          <a:xfrm>
            <a:off x="7589373" y="2373671"/>
            <a:ext cx="0" cy="2736935"/>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9F5E5A3B-7539-9B55-9C6A-4891B6EE15D3}"/>
              </a:ext>
            </a:extLst>
          </p:cNvPr>
          <p:cNvSpPr/>
          <p:nvPr/>
        </p:nvSpPr>
        <p:spPr>
          <a:xfrm>
            <a:off x="4299517" y="4637050"/>
            <a:ext cx="2685310"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Shield</a:t>
            </a:r>
            <a:br>
              <a:rPr lang="en-US" sz="1400" dirty="0"/>
            </a:br>
            <a:r>
              <a:rPr lang="en-US" sz="1200" dirty="0"/>
              <a:t>(&lt;shield-name&gt;.</a:t>
            </a:r>
            <a:r>
              <a:rPr lang="en-US" sz="1200" dirty="0" err="1"/>
              <a:t>clayer.yml</a:t>
            </a:r>
            <a:r>
              <a:rPr lang="en-US" sz="1200" dirty="0"/>
              <a:t>)</a:t>
            </a:r>
          </a:p>
        </p:txBody>
      </p:sp>
      <p:sp>
        <p:nvSpPr>
          <p:cNvPr id="19" name="Rectangle 18">
            <a:extLst>
              <a:ext uri="{FF2B5EF4-FFF2-40B4-BE49-F238E27FC236}">
                <a16:creationId xmlns:a16="http://schemas.microsoft.com/office/drawing/2014/main" id="{1B42125C-DD62-A635-44F1-5F7CDA2D1A1C}"/>
              </a:ext>
            </a:extLst>
          </p:cNvPr>
          <p:cNvSpPr/>
          <p:nvPr/>
        </p:nvSpPr>
        <p:spPr>
          <a:xfrm>
            <a:off x="4299514" y="4375384"/>
            <a:ext cx="2685310" cy="26418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Shield-specific API</a:t>
            </a:r>
            <a:endParaRPr lang="en-US" sz="1200" dirty="0"/>
          </a:p>
        </p:txBody>
      </p:sp>
      <p:sp>
        <p:nvSpPr>
          <p:cNvPr id="14" name="Rectangle 13">
            <a:extLst>
              <a:ext uri="{FF2B5EF4-FFF2-40B4-BE49-F238E27FC236}">
                <a16:creationId xmlns:a16="http://schemas.microsoft.com/office/drawing/2014/main" id="{19E5BD84-2F57-B771-7D02-9688D2F7B717}"/>
              </a:ext>
            </a:extLst>
          </p:cNvPr>
          <p:cNvSpPr/>
          <p:nvPr/>
        </p:nvSpPr>
        <p:spPr>
          <a:xfrm>
            <a:off x="3265687"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RTOS</a:t>
            </a:r>
            <a:br>
              <a:rPr lang="en-US" sz="1400" dirty="0"/>
            </a:br>
            <a:r>
              <a:rPr lang="en-US" sz="1400" dirty="0" err="1"/>
              <a:t>RTOS</a:t>
            </a:r>
            <a:r>
              <a:rPr lang="en-US" sz="1400" dirty="0"/>
              <a:t> Functionality</a:t>
            </a:r>
            <a:endParaRPr lang="en-US" sz="1200" dirty="0"/>
          </a:p>
        </p:txBody>
      </p:sp>
      <p:sp>
        <p:nvSpPr>
          <p:cNvPr id="15" name="Rectangle 14">
            <a:extLst>
              <a:ext uri="{FF2B5EF4-FFF2-40B4-BE49-F238E27FC236}">
                <a16:creationId xmlns:a16="http://schemas.microsoft.com/office/drawing/2014/main" id="{AEE9D348-E1B0-D4A3-E37B-DC09E9433C4A}"/>
              </a:ext>
            </a:extLst>
          </p:cNvPr>
          <p:cNvSpPr/>
          <p:nvPr/>
        </p:nvSpPr>
        <p:spPr>
          <a:xfrm>
            <a:off x="3265687"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CMSIS-RTOS2 API</a:t>
            </a:r>
          </a:p>
        </p:txBody>
      </p:sp>
      <p:sp>
        <p:nvSpPr>
          <p:cNvPr id="21" name="Rectangle 20">
            <a:extLst>
              <a:ext uri="{FF2B5EF4-FFF2-40B4-BE49-F238E27FC236}">
                <a16:creationId xmlns:a16="http://schemas.microsoft.com/office/drawing/2014/main" id="{BC50AE92-E425-3B8A-C506-E6AFAE3AC37E}"/>
              </a:ext>
            </a:extLst>
          </p:cNvPr>
          <p:cNvSpPr/>
          <p:nvPr/>
        </p:nvSpPr>
        <p:spPr>
          <a:xfrm>
            <a:off x="5189393"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Stream</a:t>
            </a:r>
            <a:br>
              <a:rPr lang="en-US" sz="1400" dirty="0"/>
            </a:br>
            <a:r>
              <a:rPr lang="en-US" sz="1400" dirty="0"/>
              <a:t>Sensor Middleware</a:t>
            </a:r>
            <a:endParaRPr lang="en-US" sz="1200" dirty="0"/>
          </a:p>
        </p:txBody>
      </p:sp>
      <p:sp>
        <p:nvSpPr>
          <p:cNvPr id="23" name="Rectangle 22">
            <a:extLst>
              <a:ext uri="{FF2B5EF4-FFF2-40B4-BE49-F238E27FC236}">
                <a16:creationId xmlns:a16="http://schemas.microsoft.com/office/drawing/2014/main" id="{75B934F7-9B69-3C72-EBA1-58F3174ED732}"/>
              </a:ext>
            </a:extLst>
          </p:cNvPr>
          <p:cNvSpPr/>
          <p:nvPr/>
        </p:nvSpPr>
        <p:spPr>
          <a:xfrm>
            <a:off x="5189393"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Data Stream API</a:t>
            </a:r>
          </a:p>
        </p:txBody>
      </p:sp>
      <p:sp>
        <p:nvSpPr>
          <p:cNvPr id="25" name="TextBox 24">
            <a:extLst>
              <a:ext uri="{FF2B5EF4-FFF2-40B4-BE49-F238E27FC236}">
                <a16:creationId xmlns:a16="http://schemas.microsoft.com/office/drawing/2014/main" id="{E5747A7F-1BA3-4D07-CE7D-A6CA0B407E20}"/>
              </a:ext>
            </a:extLst>
          </p:cNvPr>
          <p:cNvSpPr txBox="1"/>
          <p:nvPr/>
        </p:nvSpPr>
        <p:spPr>
          <a:xfrm rot="16200000">
            <a:off x="6997558" y="3734208"/>
            <a:ext cx="1196238" cy="166199"/>
          </a:xfrm>
          <a:prstGeom prst="rect">
            <a:avLst/>
          </a:prstGeom>
          <a:solidFill>
            <a:schemeClr val="bg1"/>
          </a:solid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Security Boundary</a:t>
            </a:r>
          </a:p>
        </p:txBody>
      </p:sp>
    </p:spTree>
    <p:extLst>
      <p:ext uri="{BB962C8B-B14F-4D97-AF65-F5344CB8AC3E}">
        <p14:creationId xmlns:p14="http://schemas.microsoft.com/office/powerpoint/2010/main" val="224679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C697F-706D-2BF8-7A64-9EAC012489F7}"/>
              </a:ext>
            </a:extLst>
          </p:cNvPr>
          <p:cNvSpPr>
            <a:spLocks noGrp="1"/>
          </p:cNvSpPr>
          <p:nvPr>
            <p:ph type="title"/>
          </p:nvPr>
        </p:nvSpPr>
        <p:spPr/>
        <p:txBody>
          <a:bodyPr/>
          <a:lstStyle/>
          <a:p>
            <a:r>
              <a:rPr lang="en-US" dirty="0"/>
              <a:t>Roadmap H1’2023 – CMSIS-Toolbox 2.0</a:t>
            </a:r>
          </a:p>
        </p:txBody>
      </p:sp>
      <p:sp>
        <p:nvSpPr>
          <p:cNvPr id="3" name="Text Placeholder 2">
            <a:extLst>
              <a:ext uri="{FF2B5EF4-FFF2-40B4-BE49-F238E27FC236}">
                <a16:creationId xmlns:a16="http://schemas.microsoft.com/office/drawing/2014/main" id="{052B6CC1-9386-18A8-7FC9-9AE0369261CB}"/>
              </a:ext>
            </a:extLst>
          </p:cNvPr>
          <p:cNvSpPr>
            <a:spLocks noGrp="1"/>
          </p:cNvSpPr>
          <p:nvPr>
            <p:ph type="body" sz="quarter" idx="13"/>
          </p:nvPr>
        </p:nvSpPr>
        <p:spPr/>
        <p:txBody>
          <a:bodyPr/>
          <a:lstStyle/>
          <a:p>
            <a:endParaRPr lang="en-US"/>
          </a:p>
        </p:txBody>
      </p:sp>
      <p:sp>
        <p:nvSpPr>
          <p:cNvPr id="4" name="Content Placeholder 3">
            <a:extLst>
              <a:ext uri="{FF2B5EF4-FFF2-40B4-BE49-F238E27FC236}">
                <a16:creationId xmlns:a16="http://schemas.microsoft.com/office/drawing/2014/main" id="{5FD07831-6602-44DC-7B4A-846C7DA456BA}"/>
              </a:ext>
            </a:extLst>
          </p:cNvPr>
          <p:cNvSpPr>
            <a:spLocks noGrp="1"/>
          </p:cNvSpPr>
          <p:nvPr>
            <p:ph idx="1"/>
          </p:nvPr>
        </p:nvSpPr>
        <p:spPr/>
        <p:txBody>
          <a:bodyPr/>
          <a:lstStyle/>
          <a:p>
            <a:r>
              <a:rPr lang="en-US" sz="2000" dirty="0"/>
              <a:t>Review proposals and agree on implementation timeline (until 15. Feb 2023)</a:t>
            </a:r>
          </a:p>
          <a:p>
            <a:r>
              <a:rPr lang="en-US" sz="2000" dirty="0"/>
              <a:t>Identify missing features for integration into VS Code</a:t>
            </a:r>
          </a:p>
          <a:p>
            <a:r>
              <a:rPr lang="en-US" sz="2000" dirty="0"/>
              <a:t>Work on Installer that (a) is stand-along for Linux, (b) installs CMSIS-Toolbox to VS Code</a:t>
            </a:r>
          </a:p>
          <a:p>
            <a:r>
              <a:rPr lang="en-US" sz="2000" dirty="0"/>
              <a:t>Define an overall multi-project workflow that starts from </a:t>
            </a:r>
            <a:r>
              <a:rPr lang="en-US" sz="2000" dirty="0">
                <a:solidFill>
                  <a:schemeClr val="bg2">
                    <a:lumMod val="25000"/>
                  </a:schemeClr>
                </a:solidFill>
                <a:latin typeface="Calibri"/>
              </a:rPr>
              <a:t>*.</a:t>
            </a:r>
            <a:r>
              <a:rPr lang="en-US" sz="2000" dirty="0" err="1">
                <a:solidFill>
                  <a:schemeClr val="bg2">
                    <a:lumMod val="25000"/>
                  </a:schemeClr>
                </a:solidFill>
                <a:latin typeface="Calibri"/>
              </a:rPr>
              <a:t>cbuild-idx.yml</a:t>
            </a:r>
            <a:r>
              <a:rPr lang="en-US" sz="2000" dirty="0">
                <a:solidFill>
                  <a:schemeClr val="bg2">
                    <a:lumMod val="25000"/>
                  </a:schemeClr>
                </a:solidFill>
                <a:latin typeface="Calibri"/>
              </a:rPr>
              <a:t> (as </a:t>
            </a:r>
            <a:r>
              <a:rPr lang="en-US" sz="2000" dirty="0" err="1">
                <a:solidFill>
                  <a:schemeClr val="bg2">
                    <a:lumMod val="25000"/>
                  </a:schemeClr>
                </a:solidFill>
                <a:latin typeface="Calibri"/>
              </a:rPr>
              <a:t>cbuild</a:t>
            </a:r>
            <a:r>
              <a:rPr lang="en-US" sz="2000" dirty="0">
                <a:solidFill>
                  <a:schemeClr val="bg2">
                    <a:lumMod val="25000"/>
                  </a:schemeClr>
                </a:solidFill>
                <a:latin typeface="Calibri"/>
              </a:rPr>
              <a:t> input file)</a:t>
            </a:r>
            <a:endParaRPr lang="en-US" sz="2000" dirty="0"/>
          </a:p>
          <a:p>
            <a:r>
              <a:rPr lang="en-US" sz="2000" dirty="0"/>
              <a:t>Complete Generator Workflow</a:t>
            </a:r>
          </a:p>
          <a:p>
            <a:r>
              <a:rPr lang="en-US" sz="2000" dirty="0"/>
              <a:t>Implement Gaps:</a:t>
            </a:r>
          </a:p>
          <a:p>
            <a:pPr lvl="1"/>
            <a:r>
              <a:rPr lang="en-US" sz="1800" dirty="0" err="1"/>
              <a:t>csolution</a:t>
            </a:r>
            <a:r>
              <a:rPr lang="en-US" sz="1800" dirty="0"/>
              <a:t> list config </a:t>
            </a:r>
            <a:r>
              <a:rPr lang="en-US" sz="1800" dirty="0">
                <a:hlinkClick r:id="rId2"/>
              </a:rPr>
              <a:t>#142</a:t>
            </a:r>
            <a:r>
              <a:rPr lang="en-US" sz="1800" dirty="0"/>
              <a:t>, </a:t>
            </a:r>
          </a:p>
          <a:p>
            <a:pPr marL="414655" lvl="1" indent="0">
              <a:buNone/>
            </a:pPr>
            <a:endParaRPr lang="en-US" dirty="0"/>
          </a:p>
          <a:p>
            <a:pPr marL="414655" lvl="1" indent="0">
              <a:buNone/>
            </a:pPr>
            <a:endParaRPr lang="en-US" dirty="0"/>
          </a:p>
          <a:p>
            <a:pPr marL="0" indent="0">
              <a:buNone/>
            </a:pPr>
            <a:r>
              <a:rPr lang="en-US" dirty="0"/>
              <a:t>Out of scope (</a:t>
            </a:r>
            <a:r>
              <a:rPr lang="en-US" dirty="0" err="1"/>
              <a:t>todo</a:t>
            </a:r>
            <a:r>
              <a:rPr lang="en-US" dirty="0"/>
              <a:t> later in 2023)</a:t>
            </a:r>
          </a:p>
          <a:p>
            <a:r>
              <a:rPr lang="en-US" sz="2000" dirty="0"/>
              <a:t>CMSIS-Zone integration and resource management proposal</a:t>
            </a:r>
          </a:p>
          <a:p>
            <a:r>
              <a:rPr lang="en-US" sz="2000" dirty="0"/>
              <a:t>Command for batch delete </a:t>
            </a:r>
            <a:r>
              <a:rPr lang="en-US" sz="2000" dirty="0">
                <a:hlinkClick r:id="rId3"/>
              </a:rPr>
              <a:t>#143</a:t>
            </a:r>
            <a:endParaRPr lang="en-US" sz="2000" dirty="0"/>
          </a:p>
          <a:p>
            <a:endParaRPr lang="en-US" dirty="0"/>
          </a:p>
        </p:txBody>
      </p:sp>
    </p:spTree>
    <p:extLst>
      <p:ext uri="{BB962C8B-B14F-4D97-AF65-F5344CB8AC3E}">
        <p14:creationId xmlns:p14="http://schemas.microsoft.com/office/powerpoint/2010/main" val="9310325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487FEAB-7D2D-4E65-8BF8-9C55DAECCD8A}"/>
              </a:ext>
            </a:extLst>
          </p:cNvPr>
          <p:cNvSpPr/>
          <p:nvPr/>
        </p:nvSpPr>
        <p:spPr>
          <a:xfrm>
            <a:off x="2114292" y="1821293"/>
            <a:ext cx="1786690" cy="241250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Application</a:t>
            </a:r>
          </a:p>
        </p:txBody>
      </p:sp>
      <p:sp>
        <p:nvSpPr>
          <p:cNvPr id="21" name="Rectangle 20">
            <a:extLst>
              <a:ext uri="{FF2B5EF4-FFF2-40B4-BE49-F238E27FC236}">
                <a16:creationId xmlns:a16="http://schemas.microsoft.com/office/drawing/2014/main" id="{0F8F6D10-7E91-4D68-8F46-4EF0F023AF1B}"/>
              </a:ext>
            </a:extLst>
          </p:cNvPr>
          <p:cNvSpPr/>
          <p:nvPr/>
        </p:nvSpPr>
        <p:spPr>
          <a:xfrm>
            <a:off x="4189273" y="2873349"/>
            <a:ext cx="1551974" cy="135804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2307202" y="2125440"/>
            <a:ext cx="1333416" cy="760435"/>
          </a:xfrm>
          <a:prstGeom prst="flowChart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and Build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Parameters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2278322" y="3105955"/>
            <a:ext cx="1449805" cy="1010653"/>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source files and </a:t>
            </a:r>
            <a:br>
              <a:rPr lang="en-US" sz="1000" dirty="0">
                <a:solidFill>
                  <a:schemeClr val="bg2">
                    <a:lumMod val="25000"/>
                  </a:schemeClr>
                </a:solidFill>
                <a:latin typeface="Calibri"/>
              </a:rPr>
            </a:br>
            <a:r>
              <a:rPr lang="en-US" sz="1000" dirty="0">
                <a:solidFill>
                  <a:schemeClr val="bg2">
                    <a:lumMod val="25000"/>
                  </a:schemeClr>
                </a:solidFill>
                <a:latin typeface="Calibri"/>
              </a:rPr>
              <a:t>SW components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2968620" y="282923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8119DA75-D395-4806-9923-A60C1658B62A}"/>
              </a:ext>
            </a:extLst>
          </p:cNvPr>
          <p:cNvSpPr/>
          <p:nvPr/>
        </p:nvSpPr>
        <p:spPr>
          <a:xfrm>
            <a:off x="4178926" y="1821293"/>
            <a:ext cx="1540042" cy="805318"/>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lang="en-US" sz="1200" dirty="0">
                <a:solidFill>
                  <a:srgbClr val="FFFFFF"/>
                </a:solidFill>
                <a:latin typeface="Calibri"/>
              </a:rPr>
              <a:t>Project Manager</a:t>
            </a:r>
            <a:endParaRPr kumimoji="0" lang="en-GB" sz="12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3897417" y="2125440"/>
            <a:ext cx="27022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94F6C09C-110C-7C2E-9C31-5970D150646B}"/>
              </a:ext>
            </a:extLst>
          </p:cNvPr>
          <p:cNvSpPr/>
          <p:nvPr/>
        </p:nvSpPr>
        <p:spPr>
          <a:xfrm>
            <a:off x="4294967" y="3240909"/>
            <a:ext cx="1309094" cy="859961"/>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defTabSz="914400" rtl="0" eaLnBrk="0" fontAlgn="base" latinLnBrk="0" hangingPunct="0">
              <a:lnSpc>
                <a:spcPct val="100000"/>
              </a:lnSpc>
              <a:spcBef>
                <a:spcPct val="0"/>
              </a:spcBef>
              <a:spcAft>
                <a:spcPct val="0"/>
              </a:spcAft>
              <a:buClrTx/>
              <a:buSzTx/>
              <a:tabLst/>
              <a:defRPr/>
            </a:pPr>
            <a:r>
              <a:rPr lang="en-US" sz="1000" dirty="0">
                <a:solidFill>
                  <a:schemeClr val="bg2">
                    <a:lumMod val="25000"/>
                  </a:schemeClr>
                </a:solidFill>
                <a:latin typeface="Calibri"/>
              </a:rPr>
              <a:t>Device/Processor</a:t>
            </a:r>
            <a:br>
              <a:rPr lang="en-US" sz="1000" dirty="0">
                <a:solidFill>
                  <a:schemeClr val="bg2">
                    <a:lumMod val="25000"/>
                  </a:schemeClr>
                </a:solidFill>
                <a:latin typeface="Calibri"/>
              </a:rPr>
            </a:br>
            <a:r>
              <a:rPr lang="en-US" sz="1000" dirty="0">
                <a:solidFill>
                  <a:schemeClr val="bg2">
                    <a:lumMod val="25000"/>
                  </a:schemeClr>
                </a:solidFill>
                <a:latin typeface="Calibri"/>
              </a:rPr>
              <a:t>Information</a:t>
            </a:r>
          </a:p>
          <a:p>
            <a:pPr marL="0" marR="0" lvl="0" indent="0"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Software Building</a:t>
            </a:r>
            <a:br>
              <a:rPr lang="en-US" sz="1000" dirty="0">
                <a:solidFill>
                  <a:schemeClr val="bg2">
                    <a:lumMod val="25000"/>
                  </a:schemeClr>
                </a:solidFill>
                <a:latin typeface="Calibri"/>
              </a:rPr>
            </a:br>
            <a:r>
              <a:rPr lang="en-US" sz="1000" dirty="0">
                <a:solidFill>
                  <a:schemeClr val="bg2">
                    <a:lumMod val="25000"/>
                  </a:schemeClr>
                </a:solidFill>
                <a:latin typeface="Calibri"/>
              </a:rPr>
              <a:t>Blocks</a:t>
            </a:r>
          </a:p>
        </p:txBody>
      </p:sp>
      <p:sp>
        <p:nvSpPr>
          <p:cNvPr id="51" name="Arrow: Right 50">
            <a:extLst>
              <a:ext uri="{FF2B5EF4-FFF2-40B4-BE49-F238E27FC236}">
                <a16:creationId xmlns:a16="http://schemas.microsoft.com/office/drawing/2014/main" id="{8374547F-BFF4-AFF4-F6FF-B40CC60806A6}"/>
              </a:ext>
            </a:extLst>
          </p:cNvPr>
          <p:cNvSpPr/>
          <p:nvPr/>
        </p:nvSpPr>
        <p:spPr>
          <a:xfrm rot="16200000">
            <a:off x="4841813" y="2647791"/>
            <a:ext cx="246896"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211406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79425" y="5364855"/>
            <a:ext cx="11020657"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dirty="0">
                <a:solidFill>
                  <a:schemeClr val="accent2"/>
                </a:solidFill>
                <a:latin typeface="+mn-lt"/>
              </a:rPr>
              <a:t>User Application Code</a:t>
            </a:r>
            <a:endParaRPr lang="en-GB" sz="1400" kern="0" dirty="0">
              <a:solidFill>
                <a:schemeClr val="accent2"/>
              </a:solidFill>
              <a:latin typeface="+mn-lt"/>
            </a:endParaRP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Virtual</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80405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29" name="Rectangle 28">
            <a:extLst>
              <a:ext uri="{FF2B5EF4-FFF2-40B4-BE49-F238E27FC236}">
                <a16:creationId xmlns:a16="http://schemas.microsoft.com/office/drawing/2014/main" id="{F3B3B581-DD8B-4457-9CC6-E5B89F229FE9}"/>
              </a:ext>
            </a:extLst>
          </p:cNvPr>
          <p:cNvSpPr/>
          <p:nvPr/>
        </p:nvSpPr>
        <p:spPr>
          <a:xfrm>
            <a:off x="9874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0947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48119"/>
            <a:ext cx="4320147"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333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Virtual Drivers</a:t>
            </a:r>
            <a:endParaRPr lang="en-US" sz="1300" kern="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358095"/>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3"/>
            <a:ext cx="5816829"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Unit &amp; Integration Testing on Virtual Hardware or Physical Hardware Boards</a:t>
            </a:r>
            <a:endParaRPr lang="en-GB" sz="140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6922942" y="1221922"/>
            <a:ext cx="4608675"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Deployment and System Testing on Production Hardware</a:t>
            </a:r>
            <a:endParaRPr lang="en-GB" sz="140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480889" y="5951476"/>
            <a:ext cx="8883368"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Essentially the same event logs are generated across the different deployments. This ensures correctness.</a:t>
            </a:r>
            <a:endParaRPr lang="en-US" sz="1400" i="1">
              <a:solidFill>
                <a:schemeClr val="tx2"/>
              </a:solidFill>
              <a:latin typeface="+mn-lt"/>
              <a:ea typeface="+mn-ea"/>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Simulated I/O via Python scripts and stimuli files</a:t>
            </a:r>
            <a:endParaRPr lang="en-US" sz="1400" kern="0">
              <a:solidFill>
                <a:srgbClr val="FFFFFF"/>
              </a:solidFill>
              <a:latin typeface="+mn-lt"/>
            </a:endParaRPr>
          </a:p>
        </p:txBody>
      </p:sp>
      <p:sp>
        <p:nvSpPr>
          <p:cNvPr id="4" name="Rectangle 3">
            <a:extLst>
              <a:ext uri="{FF2B5EF4-FFF2-40B4-BE49-F238E27FC236}">
                <a16:creationId xmlns:a16="http://schemas.microsoft.com/office/drawing/2014/main" id="{4A13E7B7-CE35-CE9D-076B-C39C12D07920}"/>
              </a:ext>
            </a:extLst>
          </p:cNvPr>
          <p:cNvSpPr/>
          <p:nvPr/>
        </p:nvSpPr>
        <p:spPr>
          <a:xfrm>
            <a:off x="370242" y="3244860"/>
            <a:ext cx="11227300" cy="1312293"/>
          </a:xfrm>
          <a:prstGeom prst="rect">
            <a:avLst/>
          </a:prstGeom>
          <a:solidFill>
            <a:schemeClr val="bg1">
              <a:alpha val="10196"/>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dirty="0">
              <a:solidFill>
                <a:schemeClr val="tx1"/>
              </a:solidFill>
            </a:endParaRPr>
          </a:p>
        </p:txBody>
      </p:sp>
      <p:sp>
        <p:nvSpPr>
          <p:cNvPr id="5" name="TextBox 4">
            <a:extLst>
              <a:ext uri="{FF2B5EF4-FFF2-40B4-BE49-F238E27FC236}">
                <a16:creationId xmlns:a16="http://schemas.microsoft.com/office/drawing/2014/main" id="{82DA62DB-8C9E-947E-7147-791FAD42F3E1}"/>
              </a:ext>
            </a:extLst>
          </p:cNvPr>
          <p:cNvSpPr txBox="1"/>
          <p:nvPr/>
        </p:nvSpPr>
        <p:spPr>
          <a:xfrm>
            <a:off x="10000460" y="4494625"/>
            <a:ext cx="1566910" cy="138499"/>
          </a:xfrm>
          <a:prstGeom prst="rect">
            <a:avLst/>
          </a:prstGeom>
          <a:solidFill>
            <a:schemeClr val="bg1"/>
          </a:solid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dirty="0">
                <a:solidFill>
                  <a:schemeClr val="tx2"/>
                </a:solidFill>
                <a:latin typeface="+mn-lt"/>
                <a:ea typeface="+mn-ea"/>
              </a:rPr>
              <a:t>Target Hardware Abstraction</a:t>
            </a:r>
            <a:endParaRPr lang="en-US" sz="1000" kern="1200" dirty="0">
              <a:solidFill>
                <a:schemeClr val="tx2"/>
              </a:solidFill>
              <a:latin typeface="+mn-lt"/>
              <a:ea typeface="+mn-ea"/>
              <a:cs typeface="+mn-cs"/>
            </a:endParaRPr>
          </a:p>
        </p:txBody>
      </p:sp>
    </p:spTree>
    <p:extLst>
      <p:ext uri="{BB962C8B-B14F-4D97-AF65-F5344CB8AC3E}">
        <p14:creationId xmlns:p14="http://schemas.microsoft.com/office/powerpoint/2010/main" val="5323397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Diagram&#10;&#10;Description automatically generated">
            <a:extLst>
              <a:ext uri="{FF2B5EF4-FFF2-40B4-BE49-F238E27FC236}">
                <a16:creationId xmlns:a16="http://schemas.microsoft.com/office/drawing/2014/main" id="{C88E11CF-2E21-D1BB-069A-448E841030FB}"/>
              </a:ext>
            </a:extLst>
          </p:cNvPr>
          <p:cNvPicPr>
            <a:picLocks noGrp="1" noChangeAspect="1"/>
          </p:cNvPicPr>
          <p:nvPr>
            <p:ph idx="1"/>
          </p:nvPr>
        </p:nvPicPr>
        <p:blipFill>
          <a:blip r:embed="rId2"/>
          <a:stretch>
            <a:fillRect/>
          </a:stretch>
        </p:blipFill>
        <p:spPr>
          <a:xfrm>
            <a:off x="811416" y="544509"/>
            <a:ext cx="5284584" cy="2109815"/>
          </a:xfrm>
        </p:spPr>
      </p:pic>
      <p:sp>
        <p:nvSpPr>
          <p:cNvPr id="9" name="Rectangle 8">
            <a:extLst>
              <a:ext uri="{FF2B5EF4-FFF2-40B4-BE49-F238E27FC236}">
                <a16:creationId xmlns:a16="http://schemas.microsoft.com/office/drawing/2014/main" id="{932C3D67-5FDE-6CB2-1ECC-11ED0739E40B}"/>
              </a:ext>
            </a:extLst>
          </p:cNvPr>
          <p:cNvSpPr/>
          <p:nvPr/>
        </p:nvSpPr>
        <p:spPr>
          <a:xfrm>
            <a:off x="716463" y="1997553"/>
            <a:ext cx="4461665" cy="933450"/>
          </a:xfrm>
          <a:prstGeom prst="rect">
            <a:avLst/>
          </a:prstGeom>
          <a:solidFill>
            <a:srgbClr val="0091BD">
              <a:alpha val="10196"/>
            </a:srgb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a:solidFill>
                  <a:schemeClr val="tx1"/>
                </a:solidFill>
              </a:rPr>
              <a:t>Target Hardware Abstraction</a:t>
            </a:r>
          </a:p>
        </p:txBody>
      </p:sp>
      <p:pic>
        <p:nvPicPr>
          <p:cNvPr id="15" name="Picture 14">
            <a:extLst>
              <a:ext uri="{FF2B5EF4-FFF2-40B4-BE49-F238E27FC236}">
                <a16:creationId xmlns:a16="http://schemas.microsoft.com/office/drawing/2014/main" id="{9C2A80FB-F476-2247-3858-032D55FD9788}"/>
              </a:ext>
            </a:extLst>
          </p:cNvPr>
          <p:cNvPicPr>
            <a:picLocks noChangeAspect="1"/>
          </p:cNvPicPr>
          <p:nvPr/>
        </p:nvPicPr>
        <p:blipFill>
          <a:blip r:embed="rId3"/>
          <a:stretch>
            <a:fillRect/>
          </a:stretch>
        </p:blipFill>
        <p:spPr>
          <a:xfrm>
            <a:off x="6757791" y="592129"/>
            <a:ext cx="2988255" cy="2338874"/>
          </a:xfrm>
          <a:prstGeom prst="rect">
            <a:avLst/>
          </a:prstGeom>
        </p:spPr>
      </p:pic>
      <p:cxnSp>
        <p:nvCxnSpPr>
          <p:cNvPr id="17" name="Connector: Elbow 16">
            <a:extLst>
              <a:ext uri="{FF2B5EF4-FFF2-40B4-BE49-F238E27FC236}">
                <a16:creationId xmlns:a16="http://schemas.microsoft.com/office/drawing/2014/main" id="{CF76E87D-73E7-8239-B5B4-4854C0D124AA}"/>
              </a:ext>
            </a:extLst>
          </p:cNvPr>
          <p:cNvCxnSpPr>
            <a:cxnSpLocks/>
          </p:cNvCxnSpPr>
          <p:nvPr/>
        </p:nvCxnSpPr>
        <p:spPr>
          <a:xfrm flipV="1">
            <a:off x="5178128" y="1296444"/>
            <a:ext cx="1742502" cy="1546964"/>
          </a:xfrm>
          <a:prstGeom prst="bentConnector3">
            <a:avLst>
              <a:gd name="adj1" fmla="val 71925"/>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70C7C4D-CFCF-6D2A-E64A-CB9965FA61D7}"/>
              </a:ext>
            </a:extLst>
          </p:cNvPr>
          <p:cNvCxnSpPr>
            <a:cxnSpLocks/>
            <a:endCxn id="15" idx="0"/>
          </p:cNvCxnSpPr>
          <p:nvPr/>
        </p:nvCxnSpPr>
        <p:spPr>
          <a:xfrm>
            <a:off x="8251918" y="394570"/>
            <a:ext cx="1" cy="19755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47D657F-2527-221E-0C3B-862E5009C6C4}"/>
              </a:ext>
            </a:extLst>
          </p:cNvPr>
          <p:cNvSpPr txBox="1"/>
          <p:nvPr/>
        </p:nvSpPr>
        <p:spPr>
          <a:xfrm>
            <a:off x="7377829" y="327150"/>
            <a:ext cx="2043906" cy="166199"/>
          </a:xfrm>
          <a:prstGeom prst="rect">
            <a:avLst/>
          </a:prstGeom>
          <a:solidFill>
            <a:schemeClr val="bg1"/>
          </a:solidFill>
          <a:ln>
            <a:solidFill>
              <a:schemeClr val="accent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Target Hardware Abstraction</a:t>
            </a:r>
          </a:p>
        </p:txBody>
      </p:sp>
    </p:spTree>
    <p:extLst>
      <p:ext uri="{BB962C8B-B14F-4D97-AF65-F5344CB8AC3E}">
        <p14:creationId xmlns:p14="http://schemas.microsoft.com/office/powerpoint/2010/main" val="3734981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3600" y="743902"/>
            <a:ext cx="1786690" cy="5714048"/>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51267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9028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9186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7610" y="5300327"/>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c</a:t>
            </a:r>
            <a:r>
              <a:rPr kumimoji="0" lang="en-US" sz="1800" b="0"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CLI 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8194" y="1216209"/>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507279" y="2608796"/>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 name="Rectangle 2">
            <a:extLst>
              <a:ext uri="{FF2B5EF4-FFF2-40B4-BE49-F238E27FC236}">
                <a16:creationId xmlns:a16="http://schemas.microsoft.com/office/drawing/2014/main" id="{370F4CCE-2B1C-035A-5D4A-81B8A6DC1905}"/>
              </a:ext>
            </a:extLst>
          </p:cNvPr>
          <p:cNvSpPr/>
          <p:nvPr/>
        </p:nvSpPr>
        <p:spPr>
          <a:xfrm>
            <a:off x="9282684" y="2591828"/>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
        <p:nvSpPr>
          <p:cNvPr id="4" name="Rectangle 3">
            <a:extLst>
              <a:ext uri="{FF2B5EF4-FFF2-40B4-BE49-F238E27FC236}">
                <a16:creationId xmlns:a16="http://schemas.microsoft.com/office/drawing/2014/main" id="{C5772D99-DFDE-63C8-ED0F-8913B54FFD71}"/>
              </a:ext>
            </a:extLst>
          </p:cNvPr>
          <p:cNvSpPr/>
          <p:nvPr/>
        </p:nvSpPr>
        <p:spPr>
          <a:xfrm>
            <a:off x="7230982" y="4990622"/>
            <a:ext cx="1540042" cy="1022685"/>
          </a:xfrm>
          <a:prstGeom prst="rect">
            <a:avLst/>
          </a:prstGeom>
          <a:solidFill>
            <a:schemeClr val="accent2">
              <a:lumMod val="50000"/>
              <a:lumOff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Generator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83599" y="1175887"/>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legacy</a:t>
            </a:r>
          </a:p>
        </p:txBody>
      </p:sp>
      <p:sp>
        <p:nvSpPr>
          <p:cNvPr id="12" name="Flowchart: Multidocument 11">
            <a:extLst>
              <a:ext uri="{FF2B5EF4-FFF2-40B4-BE49-F238E27FC236}">
                <a16:creationId xmlns:a16="http://schemas.microsoft.com/office/drawing/2014/main" id="{C1D42684-F2E8-5ED1-A6D2-22AD5040CDD3}"/>
              </a:ext>
            </a:extLst>
          </p:cNvPr>
          <p:cNvSpPr/>
          <p:nvPr/>
        </p:nvSpPr>
        <p:spPr>
          <a:xfrm>
            <a:off x="5045059" y="5177583"/>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genlayer.</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generated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Arrow: Right 12">
            <a:extLst>
              <a:ext uri="{FF2B5EF4-FFF2-40B4-BE49-F238E27FC236}">
                <a16:creationId xmlns:a16="http://schemas.microsoft.com/office/drawing/2014/main" id="{3C413814-5338-0CBB-0ADF-3392B8D26B35}"/>
              </a:ext>
            </a:extLst>
          </p:cNvPr>
          <p:cNvSpPr/>
          <p:nvPr/>
        </p:nvSpPr>
        <p:spPr>
          <a:xfrm rot="10800000">
            <a:off x="6488832" y="5414630"/>
            <a:ext cx="742146" cy="20453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Arrow: Right 14">
            <a:extLst>
              <a:ext uri="{FF2B5EF4-FFF2-40B4-BE49-F238E27FC236}">
                <a16:creationId xmlns:a16="http://schemas.microsoft.com/office/drawing/2014/main" id="{405B82CE-AB85-0E73-D247-5FE9D420D9EF}"/>
              </a:ext>
            </a:extLst>
          </p:cNvPr>
          <p:cNvSpPr/>
          <p:nvPr/>
        </p:nvSpPr>
        <p:spPr>
          <a:xfrm rot="9005722">
            <a:off x="8747485" y="4640233"/>
            <a:ext cx="937026" cy="23745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33850" y="4192534"/>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endCxn id="10" idx="1"/>
          </p:cNvCxnSpPr>
          <p:nvPr/>
        </p:nvCxnSpPr>
        <p:spPr>
          <a:xfrm>
            <a:off x="8764993" y="5682909"/>
            <a:ext cx="702617" cy="12274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E55AD16-61F6-ECB7-E485-9CF75C1E3D3E}"/>
              </a:ext>
            </a:extLst>
          </p:cNvPr>
          <p:cNvSpPr/>
          <p:nvPr/>
        </p:nvSpPr>
        <p:spPr>
          <a:xfrm>
            <a:off x="2296169" y="3772280"/>
            <a:ext cx="1782539"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Tree>
    <p:extLst>
      <p:ext uri="{BB962C8B-B14F-4D97-AF65-F5344CB8AC3E}">
        <p14:creationId xmlns:p14="http://schemas.microsoft.com/office/powerpoint/2010/main" val="930777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2D999F79-03CB-B2A2-3091-A6068754E255}"/>
              </a:ext>
            </a:extLst>
          </p:cNvPr>
          <p:cNvSpPr/>
          <p:nvPr/>
        </p:nvSpPr>
        <p:spPr>
          <a:xfrm>
            <a:off x="6811926" y="1212527"/>
            <a:ext cx="2293229" cy="13511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Default compiler options for AC6, GCC, IAR</a:t>
            </a:r>
          </a:p>
        </p:txBody>
      </p:sp>
      <p:sp>
        <p:nvSpPr>
          <p:cNvPr id="36" name="Rectangle 35">
            <a:extLst>
              <a:ext uri="{FF2B5EF4-FFF2-40B4-BE49-F238E27FC236}">
                <a16:creationId xmlns:a16="http://schemas.microsoft.com/office/drawing/2014/main" id="{DE695693-9F96-58BA-7A5B-F1C32D732606}"/>
              </a:ext>
            </a:extLst>
          </p:cNvPr>
          <p:cNvSpPr/>
          <p:nvPr/>
        </p:nvSpPr>
        <p:spPr>
          <a:xfrm>
            <a:off x="6811926" y="4415455"/>
            <a:ext cx="2293229" cy="7534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C3CC268-843C-42DC-9FAB-259824F90297}"/>
              </a:ext>
            </a:extLst>
          </p:cNvPr>
          <p:cNvSpPr/>
          <p:nvPr/>
        </p:nvSpPr>
        <p:spPr>
          <a:xfrm>
            <a:off x="9273600" y="1212528"/>
            <a:ext cx="1786690" cy="395638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450026"/>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39563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User 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832217" y="1230077"/>
            <a:ext cx="1786690" cy="393883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8194" y="3966403"/>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(config files*.c / *.h)</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3073245" y="396640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3054439" y="275289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794305"/>
            <a:ext cx="1540042" cy="1022685"/>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42042" y="1689085"/>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904594"/>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a:endCxn id="23" idx="0"/>
          </p:cNvCxnSpPr>
          <p:nvPr/>
        </p:nvCxnSpPr>
        <p:spPr>
          <a:xfrm flipH="1">
            <a:off x="8001003" y="2242557"/>
            <a:ext cx="2949" cy="551748"/>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3059040" y="1648895"/>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215394"/>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7332472" y="1541480"/>
            <a:ext cx="1350233" cy="80474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Calibri"/>
                <a:ea typeface="+mn-ea"/>
                <a:cs typeface="+mn-cs"/>
              </a:rPr>
              <a:t>cdefault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Toolchain Settings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73598" y="1638297"/>
            <a:ext cx="1786691" cy="1136217"/>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r"/>
            <a:r>
              <a:rPr lang="en-US" dirty="0"/>
              <a:t>                       </a:t>
            </a:r>
            <a:r>
              <a:rPr lang="en-US" sz="1200" dirty="0"/>
              <a:t>legacy</a:t>
            </a: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16415" y="2878536"/>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4" name="TextBox 33">
            <a:extLst>
              <a:ext uri="{FF2B5EF4-FFF2-40B4-BE49-F238E27FC236}">
                <a16:creationId xmlns:a16="http://schemas.microsoft.com/office/drawing/2014/main" id="{D8C95C4F-468A-6AB9-3B12-1CD9F328CDC3}"/>
              </a:ext>
            </a:extLst>
          </p:cNvPr>
          <p:cNvSpPr txBox="1"/>
          <p:nvPr/>
        </p:nvSpPr>
        <p:spPr>
          <a:xfrm>
            <a:off x="6963997" y="4513074"/>
            <a:ext cx="2010428" cy="48474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b="1" kern="1200" dirty="0">
                <a:solidFill>
                  <a:schemeClr val="tx2"/>
                </a:solidFill>
                <a:latin typeface="+mn-lt"/>
                <a:ea typeface="+mn-ea"/>
                <a:cs typeface="+mn-cs"/>
              </a:rPr>
              <a:t>Note:</a:t>
            </a:r>
            <a:br>
              <a:rPr lang="en-US" sz="1000" b="1" kern="1200" dirty="0">
                <a:solidFill>
                  <a:schemeClr val="tx2"/>
                </a:solidFill>
                <a:latin typeface="+mn-lt"/>
                <a:ea typeface="+mn-ea"/>
                <a:cs typeface="+mn-cs"/>
              </a:rPr>
            </a:br>
            <a:br>
              <a:rPr lang="en-US" sz="500" b="1" kern="1200" dirty="0">
                <a:solidFill>
                  <a:schemeClr val="tx2"/>
                </a:solidFill>
                <a:latin typeface="+mn-lt"/>
                <a:ea typeface="+mn-ea"/>
                <a:cs typeface="+mn-cs"/>
              </a:rPr>
            </a:br>
            <a:r>
              <a:rPr lang="en-US" sz="1000" kern="1200" dirty="0">
                <a:solidFill>
                  <a:schemeClr val="tx2"/>
                </a:solidFill>
                <a:latin typeface="+mn-lt"/>
                <a:ea typeface="+mn-ea"/>
                <a:cs typeface="+mn-cs"/>
              </a:rPr>
              <a:t>Optionally memory information for Linker Scatter Files is generated.</a:t>
            </a:r>
          </a:p>
        </p:txBody>
      </p:sp>
    </p:spTree>
    <p:extLst>
      <p:ext uri="{BB962C8B-B14F-4D97-AF65-F5344CB8AC3E}">
        <p14:creationId xmlns:p14="http://schemas.microsoft.com/office/powerpoint/2010/main" val="493489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3600" y="743902"/>
            <a:ext cx="1786690" cy="5714048"/>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51267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9028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9186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7610" y="5300327"/>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c</a:t>
            </a:r>
            <a:r>
              <a:rPr kumimoji="0" lang="en-US" sz="1800" b="0"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CLI 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8194" y="1216209"/>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507279" y="2608796"/>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 name="Rectangle 2">
            <a:extLst>
              <a:ext uri="{FF2B5EF4-FFF2-40B4-BE49-F238E27FC236}">
                <a16:creationId xmlns:a16="http://schemas.microsoft.com/office/drawing/2014/main" id="{370F4CCE-2B1C-035A-5D4A-81B8A6DC1905}"/>
              </a:ext>
            </a:extLst>
          </p:cNvPr>
          <p:cNvSpPr/>
          <p:nvPr/>
        </p:nvSpPr>
        <p:spPr>
          <a:xfrm>
            <a:off x="9282684" y="2591828"/>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
        <p:nvSpPr>
          <p:cNvPr id="4" name="Rectangle 3">
            <a:extLst>
              <a:ext uri="{FF2B5EF4-FFF2-40B4-BE49-F238E27FC236}">
                <a16:creationId xmlns:a16="http://schemas.microsoft.com/office/drawing/2014/main" id="{C5772D99-DFDE-63C8-ED0F-8913B54FFD71}"/>
              </a:ext>
            </a:extLst>
          </p:cNvPr>
          <p:cNvSpPr/>
          <p:nvPr/>
        </p:nvSpPr>
        <p:spPr>
          <a:xfrm>
            <a:off x="7230982" y="4990622"/>
            <a:ext cx="1540042" cy="1022685"/>
          </a:xfrm>
          <a:prstGeom prst="rect">
            <a:avLst/>
          </a:prstGeom>
          <a:solidFill>
            <a:schemeClr val="accent2">
              <a:lumMod val="50000"/>
              <a:lumOff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Generator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83599" y="1175887"/>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legacy</a:t>
            </a:r>
          </a:p>
        </p:txBody>
      </p:sp>
      <p:sp>
        <p:nvSpPr>
          <p:cNvPr id="12" name="Flowchart: Multidocument 11">
            <a:extLst>
              <a:ext uri="{FF2B5EF4-FFF2-40B4-BE49-F238E27FC236}">
                <a16:creationId xmlns:a16="http://schemas.microsoft.com/office/drawing/2014/main" id="{C1D42684-F2E8-5ED1-A6D2-22AD5040CDD3}"/>
              </a:ext>
            </a:extLst>
          </p:cNvPr>
          <p:cNvSpPr/>
          <p:nvPr/>
        </p:nvSpPr>
        <p:spPr>
          <a:xfrm>
            <a:off x="5045059" y="5177583"/>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genlayer.</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generated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Arrow: Right 12">
            <a:extLst>
              <a:ext uri="{FF2B5EF4-FFF2-40B4-BE49-F238E27FC236}">
                <a16:creationId xmlns:a16="http://schemas.microsoft.com/office/drawing/2014/main" id="{3C413814-5338-0CBB-0ADF-3392B8D26B35}"/>
              </a:ext>
            </a:extLst>
          </p:cNvPr>
          <p:cNvSpPr/>
          <p:nvPr/>
        </p:nvSpPr>
        <p:spPr>
          <a:xfrm rot="10800000">
            <a:off x="6488832" y="5414630"/>
            <a:ext cx="742146" cy="20453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Arrow: Right 14">
            <a:extLst>
              <a:ext uri="{FF2B5EF4-FFF2-40B4-BE49-F238E27FC236}">
                <a16:creationId xmlns:a16="http://schemas.microsoft.com/office/drawing/2014/main" id="{405B82CE-AB85-0E73-D247-5FE9D420D9EF}"/>
              </a:ext>
            </a:extLst>
          </p:cNvPr>
          <p:cNvSpPr/>
          <p:nvPr/>
        </p:nvSpPr>
        <p:spPr>
          <a:xfrm rot="9005722">
            <a:off x="8747485" y="4640233"/>
            <a:ext cx="937026" cy="23745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33850" y="4192534"/>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endCxn id="10" idx="1"/>
          </p:cNvCxnSpPr>
          <p:nvPr/>
        </p:nvCxnSpPr>
        <p:spPr>
          <a:xfrm>
            <a:off x="8764993" y="5682909"/>
            <a:ext cx="702617" cy="12274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E55AD16-61F6-ECB7-E485-9CF75C1E3D3E}"/>
              </a:ext>
            </a:extLst>
          </p:cNvPr>
          <p:cNvSpPr/>
          <p:nvPr/>
        </p:nvSpPr>
        <p:spPr>
          <a:xfrm>
            <a:off x="2296169" y="3772280"/>
            <a:ext cx="1782539"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Tree>
    <p:extLst>
      <p:ext uri="{BB962C8B-B14F-4D97-AF65-F5344CB8AC3E}">
        <p14:creationId xmlns:p14="http://schemas.microsoft.com/office/powerpoint/2010/main" val="1984616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020ED1A-4AE0-4AD4-AA47-B7F3413293D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TextBox 10">
            <a:extLst>
              <a:ext uri="{FF2B5EF4-FFF2-40B4-BE49-F238E27FC236}">
                <a16:creationId xmlns:a16="http://schemas.microsoft.com/office/drawing/2014/main" id="{8269B7B5-438D-41ED-8C61-6825135F919C}"/>
              </a:ext>
            </a:extLst>
          </p:cNvPr>
          <p:cNvSpPr txBox="1"/>
          <p:nvPr/>
        </p:nvSpPr>
        <p:spPr>
          <a:xfrm>
            <a:off x="8136000" y="2145600"/>
            <a:ext cx="1288800" cy="415498"/>
          </a:xfrm>
          <a:prstGeom prst="rect">
            <a:avLst/>
          </a:prstGeom>
          <a:solidFill>
            <a:schemeClr val="accent1">
              <a:lumMod val="20000"/>
              <a:lumOff val="80000"/>
            </a:schemeClr>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Read previous </a:t>
            </a:r>
            <a:r>
              <a:rPr lang="en-US" sz="1000" dirty="0">
                <a:solidFill>
                  <a:schemeClr val="tx2"/>
                </a:solidFill>
              </a:rPr>
              <a:t>*.</a:t>
            </a:r>
            <a:r>
              <a:rPr lang="en-US" sz="1000" dirty="0" err="1">
                <a:solidFill>
                  <a:schemeClr val="tx2"/>
                </a:solidFill>
              </a:rPr>
              <a:t>cprj</a:t>
            </a:r>
            <a:r>
              <a:rPr lang="en-US" sz="1000" dirty="0">
                <a:solidFill>
                  <a:schemeClr val="tx2"/>
                </a:solidFill>
              </a:rPr>
              <a:t> files to </a:t>
            </a:r>
            <a:r>
              <a:rPr lang="en-US" sz="1000">
                <a:solidFill>
                  <a:schemeClr val="tx2"/>
                </a:solidFill>
              </a:rPr>
              <a:t>check for</a:t>
            </a:r>
            <a:r>
              <a:rPr lang="en-US" sz="1000" kern="1200">
                <a:solidFill>
                  <a:schemeClr val="tx2"/>
                </a:solidFill>
                <a:latin typeface="+mn-lt"/>
                <a:ea typeface="+mn-ea"/>
                <a:cs typeface="+mn-cs"/>
              </a:rPr>
              <a:t> </a:t>
            </a:r>
            <a:r>
              <a:rPr lang="en-US" sz="1000" kern="1200" dirty="0">
                <a:solidFill>
                  <a:schemeClr val="tx2"/>
                </a:solidFill>
                <a:latin typeface="+mn-lt"/>
                <a:ea typeface="+mn-ea"/>
                <a:cs typeface="+mn-cs"/>
              </a:rPr>
              <a:t>config file version changes</a:t>
            </a:r>
            <a:endParaRPr lang="en-GB" sz="1000" kern="1200" dirty="0" err="1">
              <a:solidFill>
                <a:schemeClr val="tx2"/>
              </a:solidFill>
              <a:latin typeface="+mn-lt"/>
              <a:ea typeface="+mn-ea"/>
              <a:cs typeface="+mn-cs"/>
            </a:endParaRPr>
          </a:p>
        </p:txBody>
      </p:sp>
      <p:sp>
        <p:nvSpPr>
          <p:cNvPr id="4" name="TextBox 3">
            <a:extLst>
              <a:ext uri="{FF2B5EF4-FFF2-40B4-BE49-F238E27FC236}">
                <a16:creationId xmlns:a16="http://schemas.microsoft.com/office/drawing/2014/main" id="{1BF01722-4CCD-45D0-A6F4-E9830D4537B1}"/>
              </a:ext>
            </a:extLst>
          </p:cNvPr>
          <p:cNvSpPr txBox="1"/>
          <p:nvPr/>
        </p:nvSpPr>
        <p:spPr>
          <a:xfrm>
            <a:off x="2937564" y="5181480"/>
            <a:ext cx="5896835" cy="22636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Control config file versions in case of updated software packs</a:t>
            </a:r>
          </a:p>
          <a:p>
            <a:pPr marL="342900" indent="-342900" algn="l" defTabSz="914400" rtl="0" eaLnBrk="1" latinLnBrk="0" hangingPunct="1">
              <a:lnSpc>
                <a:spcPct val="90000"/>
              </a:lnSpc>
              <a:spcBef>
                <a:spcPts val="0"/>
              </a:spcBef>
              <a:spcAft>
                <a:spcPts val="600"/>
              </a:spcAft>
              <a:buFont typeface="+mj-lt"/>
              <a:buAutoNum type="arabicPeriod"/>
            </a:pPr>
            <a:r>
              <a:rPr lang="en-US" sz="1000" kern="1200" dirty="0">
                <a:solidFill>
                  <a:schemeClr val="tx2"/>
                </a:solidFill>
                <a:latin typeface="+mn-lt"/>
                <a:ea typeface="+mn-ea"/>
                <a:cs typeface="+mn-cs"/>
              </a:rPr>
              <a:t>Read Software Packs and User Input Files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Process data</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Read previous *.</a:t>
            </a:r>
            <a:r>
              <a:rPr lang="en-US" sz="1000" kern="1200" dirty="0" err="1">
                <a:solidFill>
                  <a:schemeClr val="tx2"/>
                </a:solidFill>
                <a:latin typeface="+mn-lt"/>
                <a:ea typeface="+mn-ea"/>
                <a:cs typeface="+mn-cs"/>
              </a:rPr>
              <a:t>cprj</a:t>
            </a:r>
            <a:r>
              <a:rPr lang="en-US" sz="1000" kern="1200" dirty="0">
                <a:solidFill>
                  <a:schemeClr val="tx2"/>
                </a:solidFill>
                <a:latin typeface="+mn-lt"/>
                <a:ea typeface="+mn-ea"/>
                <a:cs typeface="+mn-cs"/>
              </a:rPr>
              <a:t> file to identify the config file versions previously used</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Compare versions of “config” files, notify if updates are made (define rename process of config files)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Check if new *.</a:t>
            </a:r>
            <a:r>
              <a:rPr lang="en-US" sz="1000" dirty="0" err="1">
                <a:solidFill>
                  <a:schemeClr val="tx2"/>
                </a:solidFill>
                <a:latin typeface="+mn-lt"/>
                <a:ea typeface="+mn-ea"/>
              </a:rPr>
              <a:t>cprj</a:t>
            </a:r>
            <a:r>
              <a:rPr lang="en-US" sz="1000" dirty="0">
                <a:solidFill>
                  <a:schemeClr val="tx2"/>
                </a:solidFill>
                <a:latin typeface="+mn-lt"/>
                <a:ea typeface="+mn-ea"/>
              </a:rPr>
              <a:t> file is different from old config files; if it differs rename existing *.</a:t>
            </a:r>
            <a:r>
              <a:rPr lang="en-US" sz="1000" dirty="0" err="1">
                <a:solidFill>
                  <a:schemeClr val="tx2"/>
                </a:solidFill>
                <a:latin typeface="+mn-lt"/>
                <a:ea typeface="+mn-ea"/>
              </a:rPr>
              <a:t>cprj</a:t>
            </a:r>
            <a:r>
              <a:rPr lang="en-US" sz="1000" dirty="0">
                <a:solidFill>
                  <a:schemeClr val="tx2"/>
                </a:solidFill>
                <a:latin typeface="+mn-lt"/>
                <a:ea typeface="+mn-ea"/>
              </a:rPr>
              <a:t> to backup version; write new *.</a:t>
            </a:r>
            <a:r>
              <a:rPr lang="en-US" sz="1000" dirty="0" err="1">
                <a:solidFill>
                  <a:schemeClr val="tx2"/>
                </a:solidFill>
                <a:latin typeface="+mn-lt"/>
                <a:ea typeface="+mn-ea"/>
              </a:rPr>
              <a:t>cprj</a:t>
            </a:r>
            <a:r>
              <a:rPr lang="en-US" sz="1000" dirty="0">
                <a:solidFill>
                  <a:schemeClr val="tx2"/>
                </a:solidFill>
                <a:latin typeface="+mn-lt"/>
                <a:ea typeface="+mn-ea"/>
              </a:rPr>
              <a:t> file</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Q: do we need a status file, perhaps for an IDE flow? </a:t>
            </a:r>
            <a:endParaRPr lang="en-US" sz="1000" kern="1200" dirty="0">
              <a:solidFill>
                <a:schemeClr val="tx2"/>
              </a:solidFill>
              <a:latin typeface="+mn-lt"/>
              <a:ea typeface="+mn-ea"/>
              <a:cs typeface="+mn-cs"/>
            </a:endParaRPr>
          </a:p>
          <a:p>
            <a:pPr algn="l" defTabSz="914400" rtl="0" eaLnBrk="1" latinLnBrk="0" hangingPunct="1">
              <a:lnSpc>
                <a:spcPct val="90000"/>
              </a:lnSpc>
              <a:spcBef>
                <a:spcPts val="0"/>
              </a:spcBef>
              <a:spcAft>
                <a:spcPts val="600"/>
              </a:spcAft>
            </a:pPr>
            <a:endParaRPr lang="en-US" sz="1600" kern="1200" dirty="0">
              <a:solidFill>
                <a:schemeClr val="tx2"/>
              </a:solidFill>
              <a:latin typeface="+mn-lt"/>
              <a:ea typeface="+mn-ea"/>
              <a:cs typeface="+mn-cs"/>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GB" sz="2100" kern="1200" dirty="0" err="1">
              <a:solidFill>
                <a:schemeClr val="tx2"/>
              </a:solidFill>
              <a:latin typeface="+mn-lt"/>
              <a:ea typeface="+mn-ea"/>
              <a:cs typeface="+mn-cs"/>
            </a:endParaRPr>
          </a:p>
        </p:txBody>
      </p:sp>
      <p:sp>
        <p:nvSpPr>
          <p:cNvPr id="39" name="Arrow: Right 38">
            <a:extLst>
              <a:ext uri="{FF2B5EF4-FFF2-40B4-BE49-F238E27FC236}">
                <a16:creationId xmlns:a16="http://schemas.microsoft.com/office/drawing/2014/main" id="{3DA788C3-1645-447C-A40E-271F6D20E621}"/>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3E3B0814-1ABA-4C9D-92FA-B050BE4C984E}"/>
              </a:ext>
            </a:extLst>
          </p:cNvPr>
          <p:cNvSpPr/>
          <p:nvPr/>
        </p:nvSpPr>
        <p:spPr>
          <a:xfrm>
            <a:off x="4838702" y="1311440"/>
            <a:ext cx="1786690" cy="376187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6" name="Rectangle 45">
            <a:extLst>
              <a:ext uri="{FF2B5EF4-FFF2-40B4-BE49-F238E27FC236}">
                <a16:creationId xmlns:a16="http://schemas.microsoft.com/office/drawing/2014/main" id="{7CFECFC3-19DE-4962-99A4-6BC0C143A34C}"/>
              </a:ext>
            </a:extLst>
          </p:cNvPr>
          <p:cNvSpPr/>
          <p:nvPr/>
        </p:nvSpPr>
        <p:spPr>
          <a:xfrm>
            <a:off x="2292018" y="309838"/>
            <a:ext cx="1786690" cy="472537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7" name="Flowchart: Document 46">
            <a:extLst>
              <a:ext uri="{FF2B5EF4-FFF2-40B4-BE49-F238E27FC236}">
                <a16:creationId xmlns:a16="http://schemas.microsoft.com/office/drawing/2014/main" id="{2C5E4316-D126-45C3-A15D-CD87B0F7CA04}"/>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8" name="Flowchart: Document 47">
            <a:extLst>
              <a:ext uri="{FF2B5EF4-FFF2-40B4-BE49-F238E27FC236}">
                <a16:creationId xmlns:a16="http://schemas.microsoft.com/office/drawing/2014/main" id="{8A116466-F493-4ACA-B3A8-8C047F4F0E23}"/>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Target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4DF5DC26-CF95-480F-8AA8-D77E0B1BC770}"/>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0" name="Flowchart: Multidocument 49">
            <a:extLst>
              <a:ext uri="{FF2B5EF4-FFF2-40B4-BE49-F238E27FC236}">
                <a16:creationId xmlns:a16="http://schemas.microsoft.com/office/drawing/2014/main" id="{445D8DD9-2291-4859-822B-5A451A037577}"/>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51" name="Straight Arrow Connector 50">
            <a:extLst>
              <a:ext uri="{FF2B5EF4-FFF2-40B4-BE49-F238E27FC236}">
                <a16:creationId xmlns:a16="http://schemas.microsoft.com/office/drawing/2014/main" id="{C87DDDB5-1B7B-4F58-B180-DF5B19B1DAF7}"/>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196E5D6-58A3-4178-809D-42C71C7851F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3" name="Flowchart: Multidocument 52">
            <a:extLst>
              <a:ext uri="{FF2B5EF4-FFF2-40B4-BE49-F238E27FC236}">
                <a16:creationId xmlns:a16="http://schemas.microsoft.com/office/drawing/2014/main" id="{97823D5B-3E2C-4C11-8BFD-5104542119CB}"/>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4" name="Flowchart: Document 53">
            <a:extLst>
              <a:ext uri="{FF2B5EF4-FFF2-40B4-BE49-F238E27FC236}">
                <a16:creationId xmlns:a16="http://schemas.microsoft.com/office/drawing/2014/main" id="{F4914DED-A504-4481-8AE7-5389D6AD3ACA}"/>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Device</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5" name="Flowchart: Document 54">
            <a:extLst>
              <a:ext uri="{FF2B5EF4-FFF2-40B4-BE49-F238E27FC236}">
                <a16:creationId xmlns:a16="http://schemas.microsoft.com/office/drawing/2014/main" id="{FCF47093-228F-4012-904D-528E1165020D}"/>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Board</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id="{49FE0E03-2E80-4285-85A9-DF19C33E86DB}"/>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7" name="Flowchart: Multidocument 56">
            <a:extLst>
              <a:ext uri="{FF2B5EF4-FFF2-40B4-BE49-F238E27FC236}">
                <a16:creationId xmlns:a16="http://schemas.microsoft.com/office/drawing/2014/main" id="{D1406CC0-37CC-4A93-AD63-95CF187FF525}"/>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 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8" name="Arrow: Right 57">
            <a:extLst>
              <a:ext uri="{FF2B5EF4-FFF2-40B4-BE49-F238E27FC236}">
                <a16:creationId xmlns:a16="http://schemas.microsoft.com/office/drawing/2014/main" id="{085F6E70-A8EB-4149-98FD-7E407B58BD4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59" name="TextBox 58">
            <a:extLst>
              <a:ext uri="{FF2B5EF4-FFF2-40B4-BE49-F238E27FC236}">
                <a16:creationId xmlns:a16="http://schemas.microsoft.com/office/drawing/2014/main" id="{BD4C35EE-3DBD-49DF-A607-BE45647662B8}"/>
              </a:ext>
            </a:extLst>
          </p:cNvPr>
          <p:cNvSpPr txBox="1"/>
          <p:nvPr/>
        </p:nvSpPr>
        <p:spPr>
          <a:xfrm>
            <a:off x="4707284" y="13735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User Input Files</a:t>
            </a:r>
          </a:p>
        </p:txBody>
      </p:sp>
      <p:sp>
        <p:nvSpPr>
          <p:cNvPr id="60" name="TextBox 59">
            <a:extLst>
              <a:ext uri="{FF2B5EF4-FFF2-40B4-BE49-F238E27FC236}">
                <a16:creationId xmlns:a16="http://schemas.microsoft.com/office/drawing/2014/main" id="{46AD6CC6-2055-407F-A625-DE9F3437CBAE}"/>
              </a:ext>
            </a:extLst>
          </p:cNvPr>
          <p:cNvSpPr txBox="1"/>
          <p:nvPr/>
        </p:nvSpPr>
        <p:spPr>
          <a:xfrm>
            <a:off x="2153648" y="379300"/>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1" name="Flowchart: Document 60">
            <a:extLst>
              <a:ext uri="{FF2B5EF4-FFF2-40B4-BE49-F238E27FC236}">
                <a16:creationId xmlns:a16="http://schemas.microsoft.com/office/drawing/2014/main" id="{3425A9F6-1D5C-4890-9EFA-CAF1EE885046}"/>
              </a:ext>
            </a:extLst>
          </p:cNvPr>
          <p:cNvSpPr/>
          <p:nvPr/>
        </p:nvSpPr>
        <p:spPr>
          <a:xfrm>
            <a:off x="5050566" y="274719"/>
            <a:ext cx="1350233"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[default.]</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csettings.yml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 Device)</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62" name="Straight Arrow Connector 61">
            <a:extLst>
              <a:ext uri="{FF2B5EF4-FFF2-40B4-BE49-F238E27FC236}">
                <a16:creationId xmlns:a16="http://schemas.microsoft.com/office/drawing/2014/main" id="{5DD31FF0-6F89-4143-B90A-7D2260304146}"/>
              </a:ext>
            </a:extLst>
          </p:cNvPr>
          <p:cNvCxnSpPr>
            <a:cxnSpLocks/>
          </p:cNvCxnSpPr>
          <p:nvPr/>
        </p:nvCxnSpPr>
        <p:spPr>
          <a:xfrm>
            <a:off x="5719099" y="10487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3" name="Flowchart: Document 62">
            <a:extLst>
              <a:ext uri="{FF2B5EF4-FFF2-40B4-BE49-F238E27FC236}">
                <a16:creationId xmlns:a16="http://schemas.microsoft.com/office/drawing/2014/main" id="{7C09EE6F-D403-4C7B-8CC7-44ACDCB48A9E}"/>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64" name="Flowchart: Multidocument 63">
            <a:extLst>
              <a:ext uri="{FF2B5EF4-FFF2-40B4-BE49-F238E27FC236}">
                <a16:creationId xmlns:a16="http://schemas.microsoft.com/office/drawing/2014/main" id="{C6AB218C-B779-4E4F-B26D-DD04F9517E1E}"/>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0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65" name="TextBox 64">
            <a:extLst>
              <a:ext uri="{FF2B5EF4-FFF2-40B4-BE49-F238E27FC236}">
                <a16:creationId xmlns:a16="http://schemas.microsoft.com/office/drawing/2014/main" id="{594D4E9B-4064-4977-9062-F920D0BDD75B}"/>
              </a:ext>
            </a:extLst>
          </p:cNvPr>
          <p:cNvSpPr txBox="1"/>
          <p:nvPr/>
        </p:nvSpPr>
        <p:spPr>
          <a:xfrm>
            <a:off x="8992484" y="13099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66" name="Arrow: Right 65">
            <a:extLst>
              <a:ext uri="{FF2B5EF4-FFF2-40B4-BE49-F238E27FC236}">
                <a16:creationId xmlns:a16="http://schemas.microsoft.com/office/drawing/2014/main" id="{552742CB-0988-4128-BD4A-476AD66D2564}"/>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31DE26EC-546E-45F7-9968-0F563A921C74}"/>
              </a:ext>
            </a:extLst>
          </p:cNvPr>
          <p:cNvCxnSpPr>
            <a:cxnSpLocks/>
          </p:cNvCxnSpPr>
          <p:nvPr/>
        </p:nvCxnSpPr>
        <p:spPr>
          <a:xfrm flipH="1">
            <a:off x="8769600" y="2332800"/>
            <a:ext cx="712800" cy="4968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8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020ED1A-4AE0-4AD4-AA47-B7F3413293D7}"/>
              </a:ext>
            </a:extLst>
          </p:cNvPr>
          <p:cNvSpPr/>
          <p:nvPr/>
        </p:nvSpPr>
        <p:spPr>
          <a:xfrm>
            <a:off x="2316358" y="4023023"/>
            <a:ext cx="1786690" cy="2426423"/>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3E3B0814-1ABA-4C9D-92FA-B050BE4C984E}"/>
              </a:ext>
            </a:extLst>
          </p:cNvPr>
          <p:cNvSpPr/>
          <p:nvPr/>
        </p:nvSpPr>
        <p:spPr>
          <a:xfrm>
            <a:off x="2316358" y="2474902"/>
            <a:ext cx="1786690" cy="1383631"/>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8" name="Flowchart: Document 47">
            <a:extLst>
              <a:ext uri="{FF2B5EF4-FFF2-40B4-BE49-F238E27FC236}">
                <a16:creationId xmlns:a16="http://schemas.microsoft.com/office/drawing/2014/main" id="{8A116466-F493-4ACA-B3A8-8C047F4F0E23}"/>
              </a:ext>
            </a:extLst>
          </p:cNvPr>
          <p:cNvSpPr/>
          <p:nvPr/>
        </p:nvSpPr>
        <p:spPr>
          <a:xfrm>
            <a:off x="2522986" y="2801760"/>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Target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id="{49FE0E03-2E80-4285-85A9-DF19C33E86DB}"/>
              </a:ext>
            </a:extLst>
          </p:cNvPr>
          <p:cNvSpPr/>
          <p:nvPr/>
        </p:nvSpPr>
        <p:spPr>
          <a:xfrm>
            <a:off x="4750579" y="2491450"/>
            <a:ext cx="1540042" cy="1333614"/>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defRPr/>
            </a:pP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err="1">
                <a:ln>
                  <a:noFill/>
                </a:ln>
                <a:solidFill>
                  <a:srgbClr val="FFFFFF"/>
                </a:solidFill>
                <a:effectLst/>
                <a:uLnTx/>
                <a:uFillTx/>
                <a:latin typeface="Calibri"/>
                <a:ea typeface="+mn-ea"/>
                <a:cs typeface="+mn-cs"/>
              </a:rPr>
              <a:t>csolution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lang="en-US" sz="1050" kern="1200" dirty="0">
                <a:solidFill>
                  <a:schemeClr val="tx2"/>
                </a:solidFill>
                <a:latin typeface="+mn-lt"/>
                <a:ea typeface="+mn-ea"/>
                <a:cs typeface="+mn-cs"/>
              </a:rPr>
              <a:t>Project setup: defines tools, target, </a:t>
            </a:r>
            <a:r>
              <a:rPr lang="en-US" sz="1050" dirty="0">
                <a:solidFill>
                  <a:schemeClr val="tx2"/>
                </a:solidFill>
              </a:rPr>
              <a:t>components, files,</a:t>
            </a:r>
            <a:r>
              <a:rPr lang="en-US" sz="1050" kern="1200" dirty="0">
                <a:solidFill>
                  <a:schemeClr val="tx2"/>
                </a:solidFill>
                <a:latin typeface="+mn-lt"/>
                <a:ea typeface="+mn-ea"/>
                <a:cs typeface="+mn-cs"/>
              </a:rPr>
              <a:t> and current list of context that should be build.</a:t>
            </a:r>
            <a:endParaRPr lang="en-US" sz="1100" kern="1200" dirty="0">
              <a:solidFill>
                <a:schemeClr val="tx2"/>
              </a:solidFill>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9" name="TextBox 58">
            <a:extLst>
              <a:ext uri="{FF2B5EF4-FFF2-40B4-BE49-F238E27FC236}">
                <a16:creationId xmlns:a16="http://schemas.microsoft.com/office/drawing/2014/main" id="{BD4C35EE-3DBD-49DF-A607-BE45647662B8}"/>
              </a:ext>
            </a:extLst>
          </p:cNvPr>
          <p:cNvSpPr txBox="1"/>
          <p:nvPr/>
        </p:nvSpPr>
        <p:spPr>
          <a:xfrm>
            <a:off x="2184940" y="2537060"/>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User Input Files</a:t>
            </a:r>
          </a:p>
        </p:txBody>
      </p:sp>
      <p:sp>
        <p:nvSpPr>
          <p:cNvPr id="65" name="TextBox 64">
            <a:extLst>
              <a:ext uri="{FF2B5EF4-FFF2-40B4-BE49-F238E27FC236}">
                <a16:creationId xmlns:a16="http://schemas.microsoft.com/office/drawing/2014/main" id="{594D4E9B-4064-4977-9062-F920D0BDD75B}"/>
              </a:ext>
            </a:extLst>
          </p:cNvPr>
          <p:cNvSpPr txBox="1"/>
          <p:nvPr/>
        </p:nvSpPr>
        <p:spPr>
          <a:xfrm>
            <a:off x="2263328" y="409101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lang="en-US" sz="1400" b="1" dirty="0">
                <a:solidFill>
                  <a:srgbClr val="333E48"/>
                </a:solidFill>
                <a:latin typeface="Calibri"/>
                <a:ea typeface="ＭＳ Ｐゴシック" panose="020B0600070205080204" pitchFamily="34" charset="-128"/>
              </a:rPr>
              <a:t>Build Control</a:t>
            </a: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 Files</a:t>
            </a:r>
          </a:p>
        </p:txBody>
      </p:sp>
      <p:sp>
        <p:nvSpPr>
          <p:cNvPr id="3" name="Flowchart: Document 2">
            <a:extLst>
              <a:ext uri="{FF2B5EF4-FFF2-40B4-BE49-F238E27FC236}">
                <a16:creationId xmlns:a16="http://schemas.microsoft.com/office/drawing/2014/main" id="{F3608725-E8F2-6123-3BF0-DFCEA2A1ADD2}"/>
              </a:ext>
            </a:extLst>
          </p:cNvPr>
          <p:cNvSpPr/>
          <p:nvPr/>
        </p:nvSpPr>
        <p:spPr>
          <a:xfrm>
            <a:off x="2536128" y="4371986"/>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a:t>
            </a:r>
            <a:r>
              <a:rPr kumimoji="0" lang="en-US" sz="1000" b="1" i="0" u="none" strike="noStrike" kern="1200" cap="none" spc="0" normalizeH="0" baseline="0" noProof="0" dirty="0">
                <a:ln>
                  <a:noFill/>
                </a:ln>
                <a:solidFill>
                  <a:schemeClr val="bg2">
                    <a:lumMod val="25000"/>
                  </a:schemeClr>
                </a:solidFill>
                <a:effectLst/>
                <a:uLnTx/>
                <a:uFillTx/>
                <a:latin typeface="Calibri"/>
                <a:ea typeface="+mn-ea"/>
                <a:cs typeface="+mn-cs"/>
              </a:rPr>
              <a:t>context set</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 of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 name="Rectangle 4">
            <a:extLst>
              <a:ext uri="{FF2B5EF4-FFF2-40B4-BE49-F238E27FC236}">
                <a16:creationId xmlns:a16="http://schemas.microsoft.com/office/drawing/2014/main" id="{7E0BEEB2-3839-D52A-8889-F720F06A6D81}"/>
              </a:ext>
            </a:extLst>
          </p:cNvPr>
          <p:cNvSpPr/>
          <p:nvPr/>
        </p:nvSpPr>
        <p:spPr>
          <a:xfrm>
            <a:off x="412110" y="3473221"/>
            <a:ext cx="1540042" cy="1609139"/>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srgbClr val="FFFFFF"/>
                </a:solidFill>
                <a:effectLst/>
                <a:uLnTx/>
                <a:uFillTx/>
                <a:latin typeface="Calibri"/>
                <a:ea typeface="+mn-ea"/>
                <a:cs typeface="+mn-cs"/>
              </a:rPr>
              <a:t>cbuild</a:t>
            </a:r>
            <a:r>
              <a:rPr kumimoji="0" lang="en-US" sz="1800" b="0" i="0" u="none" strike="noStrike" kern="1200" cap="none" spc="0" normalizeH="0" baseline="0" noProof="0" dirty="0">
                <a:ln>
                  <a:noFill/>
                </a:ln>
                <a:solidFill>
                  <a:srgbClr val="FFFFFF"/>
                </a:solidFill>
                <a:effectLst/>
                <a:uLnTx/>
                <a:uFillTx/>
                <a:latin typeface="Calibri"/>
                <a:ea typeface="+mn-ea"/>
                <a:cs typeface="+mn-cs"/>
              </a:rPr>
              <a:t> (CLI)</a:t>
            </a:r>
          </a:p>
          <a:p>
            <a:pPr algn="ctr" eaLnBrk="0" fontAlgn="base" hangingPunct="0">
              <a:spcBef>
                <a:spcPct val="0"/>
              </a:spcBef>
              <a:spcAft>
                <a:spcPct val="0"/>
              </a:spcAft>
              <a:defRPr/>
            </a:pPr>
            <a:r>
              <a:rPr lang="en-US" sz="1050" dirty="0">
                <a:solidFill>
                  <a:schemeClr val="tx2"/>
                </a:solidFill>
              </a:rPr>
              <a:t>Invokes </a:t>
            </a:r>
            <a:r>
              <a:rPr lang="en-US" sz="1050" dirty="0" err="1">
                <a:solidFill>
                  <a:schemeClr val="tx2"/>
                </a:solidFill>
              </a:rPr>
              <a:t>csolution</a:t>
            </a:r>
            <a:endParaRPr lang="en-US" sz="1050" dirty="0">
              <a:solidFill>
                <a:schemeClr val="tx2"/>
              </a:solidFill>
            </a:endParaRPr>
          </a:p>
          <a:p>
            <a:pPr algn="ctr" eaLnBrk="0" fontAlgn="base" hangingPunct="0">
              <a:spcBef>
                <a:spcPct val="0"/>
              </a:spcBef>
              <a:spcAft>
                <a:spcPct val="0"/>
              </a:spcAft>
              <a:defRPr/>
            </a:pPr>
            <a:r>
              <a:rPr lang="en-US" sz="1050" kern="1200" dirty="0">
                <a:solidFill>
                  <a:schemeClr val="tx2"/>
                </a:solidFill>
                <a:latin typeface="+mn-lt"/>
                <a:ea typeface="+mn-ea"/>
                <a:cs typeface="+mn-cs"/>
              </a:rPr>
              <a:t>When user input files are newer (</a:t>
            </a:r>
            <a:r>
              <a:rPr lang="en-US" sz="1050" dirty="0">
                <a:solidFill>
                  <a:schemeClr val="tx2"/>
                </a:solidFill>
              </a:rPr>
              <a:t>context-set of *.</a:t>
            </a:r>
            <a:r>
              <a:rPr lang="en-US" sz="1050" dirty="0" err="1">
                <a:solidFill>
                  <a:schemeClr val="tx2"/>
                </a:solidFill>
              </a:rPr>
              <a:t>cbuild-idx.yml</a:t>
            </a:r>
            <a:r>
              <a:rPr lang="en-US" sz="1050" dirty="0">
                <a:solidFill>
                  <a:schemeClr val="tx2"/>
                </a:solidFill>
              </a:rPr>
              <a:t> defines scope)</a:t>
            </a:r>
            <a:br>
              <a:rPr lang="en-US" sz="1050" dirty="0">
                <a:solidFill>
                  <a:schemeClr val="tx2"/>
                </a:solidFill>
              </a:rPr>
            </a:br>
            <a:br>
              <a:rPr lang="en-US" sz="1050" dirty="0">
                <a:solidFill>
                  <a:schemeClr val="tx2"/>
                </a:solidFill>
              </a:rPr>
            </a:br>
            <a:r>
              <a:rPr lang="en-US" sz="1050" dirty="0">
                <a:solidFill>
                  <a:schemeClr val="tx2"/>
                </a:solidFill>
              </a:rPr>
              <a:t>Invokes </a:t>
            </a:r>
            <a:r>
              <a:rPr lang="en-US" sz="1050" dirty="0" err="1">
                <a:solidFill>
                  <a:schemeClr val="tx2"/>
                </a:solidFill>
              </a:rPr>
              <a:t>cbuild</a:t>
            </a:r>
            <a:r>
              <a:rPr lang="en-US" sz="1050" dirty="0">
                <a:solidFill>
                  <a:schemeClr val="tx2"/>
                </a:solidFill>
              </a:rPr>
              <a:t>-gen</a:t>
            </a:r>
            <a:br>
              <a:rPr lang="en-US" sz="1050" dirty="0">
                <a:solidFill>
                  <a:schemeClr val="tx2"/>
                </a:solidFill>
              </a:rPr>
            </a:br>
            <a:r>
              <a:rPr lang="en-US" sz="1050" dirty="0">
                <a:solidFill>
                  <a:schemeClr val="tx2"/>
                </a:solidFill>
              </a:rPr>
              <a:t>for build process</a:t>
            </a:r>
          </a:p>
        </p:txBody>
      </p:sp>
      <p:sp>
        <p:nvSpPr>
          <p:cNvPr id="13" name="Flowchart: Multidocument 12">
            <a:extLst>
              <a:ext uri="{FF2B5EF4-FFF2-40B4-BE49-F238E27FC236}">
                <a16:creationId xmlns:a16="http://schemas.microsoft.com/office/drawing/2014/main" id="{9A350521-ACE3-AF60-70B9-9224085AC451}"/>
              </a:ext>
            </a:extLst>
          </p:cNvPr>
          <p:cNvSpPr/>
          <p:nvPr/>
        </p:nvSpPr>
        <p:spPr>
          <a:xfrm>
            <a:off x="2505333" y="534835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9144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&lt;context&gt;.</a:t>
            </a:r>
            <a:r>
              <a:rPr lang="en-US" sz="1000" dirty="0" err="1">
                <a:solidFill>
                  <a:schemeClr val="bg2">
                    <a:lumMod val="25000"/>
                  </a:schemeClr>
                </a:solidFill>
                <a:latin typeface="Calibri"/>
              </a:rPr>
              <a:t>cbuild.yml</a:t>
            </a:r>
            <a:r>
              <a:rPr lang="en-US" sz="1000" dirty="0">
                <a:solidFill>
                  <a:schemeClr val="bg2">
                    <a:lumMod val="25000"/>
                  </a:schemeClr>
                </a:solidFill>
                <a:latin typeface="Calibri"/>
              </a:rPr>
              <a:t> Build information</a:t>
            </a:r>
            <a:br>
              <a:rPr lang="en-US" sz="1000" dirty="0">
                <a:solidFill>
                  <a:schemeClr val="bg2">
                    <a:lumMod val="25000"/>
                  </a:schemeClr>
                </a:solidFill>
                <a:latin typeface="Calibri"/>
              </a:rPr>
            </a:br>
            <a:r>
              <a:rPr lang="en-US" sz="1000" dirty="0">
                <a:solidFill>
                  <a:schemeClr val="bg2">
                    <a:lumMod val="25000"/>
                  </a:schemeClr>
                </a:solidFill>
                <a:latin typeface="Calibri"/>
              </a:rPr>
              <a:t>for a project context</a:t>
            </a: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5" name="Straight Arrow Connector 14">
            <a:extLst>
              <a:ext uri="{FF2B5EF4-FFF2-40B4-BE49-F238E27FC236}">
                <a16:creationId xmlns:a16="http://schemas.microsoft.com/office/drawing/2014/main" id="{2BB8999D-3EDC-C3CF-7A90-A33BA670EFB7}"/>
              </a:ext>
            </a:extLst>
          </p:cNvPr>
          <p:cNvCxnSpPr>
            <a:cxnSpLocks/>
            <a:stCxn id="40" idx="3"/>
            <a:endCxn id="56" idx="1"/>
          </p:cNvCxnSpPr>
          <p:nvPr/>
        </p:nvCxnSpPr>
        <p:spPr>
          <a:xfrm flipV="1">
            <a:off x="4103048" y="3158257"/>
            <a:ext cx="647531" cy="84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57F7BB0C-8DDE-2E56-AD3D-87E3E4FA9B1B}"/>
              </a:ext>
            </a:extLst>
          </p:cNvPr>
          <p:cNvSpPr/>
          <p:nvPr/>
        </p:nvSpPr>
        <p:spPr>
          <a:xfrm>
            <a:off x="7003700" y="4094645"/>
            <a:ext cx="1540042" cy="569509"/>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IDE</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19" name="Straight Arrow Connector 18">
            <a:extLst>
              <a:ext uri="{FF2B5EF4-FFF2-40B4-BE49-F238E27FC236}">
                <a16:creationId xmlns:a16="http://schemas.microsoft.com/office/drawing/2014/main" id="{9F8217A7-E31C-C8FA-3F93-84D15AB8E789}"/>
              </a:ext>
            </a:extLst>
          </p:cNvPr>
          <p:cNvCxnSpPr>
            <a:cxnSpLocks/>
          </p:cNvCxnSpPr>
          <p:nvPr/>
        </p:nvCxnSpPr>
        <p:spPr>
          <a:xfrm flipH="1">
            <a:off x="4076172" y="3617931"/>
            <a:ext cx="669562" cy="63954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9B3782B-B9D1-969F-5B9F-9E175217E558}"/>
              </a:ext>
            </a:extLst>
          </p:cNvPr>
          <p:cNvCxnSpPr>
            <a:cxnSpLocks/>
            <a:endCxn id="17" idx="1"/>
          </p:cNvCxnSpPr>
          <p:nvPr/>
        </p:nvCxnSpPr>
        <p:spPr>
          <a:xfrm flipV="1">
            <a:off x="3869544" y="4379400"/>
            <a:ext cx="3134156" cy="33262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3084F89B-5617-9C42-32AB-738A1BB7E549}"/>
              </a:ext>
            </a:extLst>
          </p:cNvPr>
          <p:cNvSpPr txBox="1"/>
          <p:nvPr/>
        </p:nvSpPr>
        <p:spPr>
          <a:xfrm>
            <a:off x="6834066" y="3031543"/>
            <a:ext cx="178669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When setup in context manager is changed (or items </a:t>
            </a:r>
            <a:r>
              <a:rPr lang="en-US" sz="1200" kern="1200" dirty="0" err="1">
                <a:solidFill>
                  <a:schemeClr val="tx2"/>
                </a:solidFill>
                <a:latin typeface="+mn-lt"/>
                <a:ea typeface="+mn-ea"/>
                <a:cs typeface="+mn-cs"/>
              </a:rPr>
              <a:t>modifed</a:t>
            </a:r>
            <a:r>
              <a:rPr lang="en-US" sz="1200" kern="1200" dirty="0">
                <a:solidFill>
                  <a:schemeClr val="tx2"/>
                </a:solidFill>
                <a:latin typeface="+mn-lt"/>
                <a:ea typeface="+mn-ea"/>
                <a:cs typeface="+mn-cs"/>
              </a:rPr>
              <a:t>), </a:t>
            </a:r>
            <a:r>
              <a:rPr lang="en-US" sz="1200" kern="1200" dirty="0" err="1">
                <a:solidFill>
                  <a:schemeClr val="tx2"/>
                </a:solidFill>
                <a:latin typeface="+mn-lt"/>
                <a:ea typeface="+mn-ea"/>
                <a:cs typeface="+mn-cs"/>
              </a:rPr>
              <a:t>csolution</a:t>
            </a:r>
            <a:r>
              <a:rPr lang="en-US" sz="1200" kern="1200" dirty="0">
                <a:solidFill>
                  <a:schemeClr val="tx2"/>
                </a:solidFill>
                <a:latin typeface="+mn-lt"/>
                <a:ea typeface="+mn-ea"/>
                <a:cs typeface="+mn-cs"/>
              </a:rPr>
              <a:t> is called</a:t>
            </a:r>
            <a:endParaRPr lang="en-US" sz="1200" dirty="0">
              <a:solidFill>
                <a:schemeClr val="tx2"/>
              </a:solidFill>
            </a:endParaRPr>
          </a:p>
        </p:txBody>
      </p:sp>
      <p:cxnSp>
        <p:nvCxnSpPr>
          <p:cNvPr id="71" name="Straight Arrow Connector 70">
            <a:extLst>
              <a:ext uri="{FF2B5EF4-FFF2-40B4-BE49-F238E27FC236}">
                <a16:creationId xmlns:a16="http://schemas.microsoft.com/office/drawing/2014/main" id="{ADD341E2-51D3-D58D-9344-267AD795F8BD}"/>
              </a:ext>
            </a:extLst>
          </p:cNvPr>
          <p:cNvCxnSpPr>
            <a:cxnSpLocks/>
            <a:endCxn id="56" idx="3"/>
          </p:cNvCxnSpPr>
          <p:nvPr/>
        </p:nvCxnSpPr>
        <p:spPr>
          <a:xfrm flipH="1" flipV="1">
            <a:off x="6290621" y="3158257"/>
            <a:ext cx="713079" cy="9327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9BC52724-4E05-9886-A566-AE9900C7D293}"/>
              </a:ext>
            </a:extLst>
          </p:cNvPr>
          <p:cNvSpPr txBox="1"/>
          <p:nvPr/>
        </p:nvSpPr>
        <p:spPr>
          <a:xfrm>
            <a:off x="6708430" y="5200464"/>
            <a:ext cx="1786690" cy="3323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When build is invoked,</a:t>
            </a:r>
            <a:br>
              <a:rPr lang="en-US" sz="1200" dirty="0">
                <a:solidFill>
                  <a:schemeClr val="tx2"/>
                </a:solidFill>
              </a:rPr>
            </a:br>
            <a:r>
              <a:rPr lang="en-US" sz="1200" dirty="0" err="1">
                <a:solidFill>
                  <a:schemeClr val="tx2"/>
                </a:solidFill>
              </a:rPr>
              <a:t>cbuild</a:t>
            </a:r>
            <a:r>
              <a:rPr lang="en-US" sz="1200" dirty="0">
                <a:solidFill>
                  <a:schemeClr val="tx2"/>
                </a:solidFill>
              </a:rPr>
              <a:t>-gen is called. </a:t>
            </a:r>
          </a:p>
        </p:txBody>
      </p:sp>
      <p:cxnSp>
        <p:nvCxnSpPr>
          <p:cNvPr id="77" name="Straight Arrow Connector 76">
            <a:extLst>
              <a:ext uri="{FF2B5EF4-FFF2-40B4-BE49-F238E27FC236}">
                <a16:creationId xmlns:a16="http://schemas.microsoft.com/office/drawing/2014/main" id="{6AC8BDEA-0CD7-1934-A968-5CBE8CC7D898}"/>
              </a:ext>
            </a:extLst>
          </p:cNvPr>
          <p:cNvCxnSpPr>
            <a:cxnSpLocks/>
          </p:cNvCxnSpPr>
          <p:nvPr/>
        </p:nvCxnSpPr>
        <p:spPr>
          <a:xfrm flipH="1">
            <a:off x="6307007" y="4653309"/>
            <a:ext cx="696693" cy="67974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0" name="Title 79">
            <a:extLst>
              <a:ext uri="{FF2B5EF4-FFF2-40B4-BE49-F238E27FC236}">
                <a16:creationId xmlns:a16="http://schemas.microsoft.com/office/drawing/2014/main" id="{FA174BB4-31B1-D66B-22AE-90CC3F8A72A7}"/>
              </a:ext>
            </a:extLst>
          </p:cNvPr>
          <p:cNvSpPr>
            <a:spLocks noGrp="1"/>
          </p:cNvSpPr>
          <p:nvPr>
            <p:ph type="title"/>
          </p:nvPr>
        </p:nvSpPr>
        <p:spPr/>
        <p:txBody>
          <a:bodyPr/>
          <a:lstStyle/>
          <a:p>
            <a:r>
              <a:rPr lang="en-US" dirty="0"/>
              <a:t>Multi-Project Build Process: IDE and CLI</a:t>
            </a:r>
          </a:p>
        </p:txBody>
      </p:sp>
      <p:sp>
        <p:nvSpPr>
          <p:cNvPr id="88" name="Text Placeholder 87">
            <a:extLst>
              <a:ext uri="{FF2B5EF4-FFF2-40B4-BE49-F238E27FC236}">
                <a16:creationId xmlns:a16="http://schemas.microsoft.com/office/drawing/2014/main" id="{53A64FAC-7931-339F-B478-BE66E63876E1}"/>
              </a:ext>
            </a:extLst>
          </p:cNvPr>
          <p:cNvSpPr>
            <a:spLocks noGrp="1"/>
          </p:cNvSpPr>
          <p:nvPr>
            <p:ph type="body" sz="quarter" idx="13"/>
          </p:nvPr>
        </p:nvSpPr>
        <p:spPr/>
        <p:txBody>
          <a:bodyPr/>
          <a:lstStyle/>
          <a:p>
            <a:r>
              <a:rPr lang="en-US" dirty="0"/>
              <a:t>Introduce `context-set`: defines the selected context for application</a:t>
            </a:r>
          </a:p>
        </p:txBody>
      </p:sp>
      <p:sp>
        <p:nvSpPr>
          <p:cNvPr id="82" name="TextBox 81">
            <a:extLst>
              <a:ext uri="{FF2B5EF4-FFF2-40B4-BE49-F238E27FC236}">
                <a16:creationId xmlns:a16="http://schemas.microsoft.com/office/drawing/2014/main" id="{77222870-E657-D4DB-049D-7D9A32E273DB}"/>
              </a:ext>
            </a:extLst>
          </p:cNvPr>
          <p:cNvSpPr txBox="1"/>
          <p:nvPr/>
        </p:nvSpPr>
        <p:spPr>
          <a:xfrm>
            <a:off x="9061120" y="2368293"/>
            <a:ext cx="1786690" cy="2086725"/>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Items are stored in User </a:t>
            </a:r>
            <a:r>
              <a:rPr lang="en-US" sz="1200" b="1" kern="1200" dirty="0" err="1">
                <a:solidFill>
                  <a:schemeClr val="tx2"/>
                </a:solidFill>
                <a:latin typeface="+mn-lt"/>
                <a:ea typeface="+mn-ea"/>
                <a:cs typeface="+mn-cs"/>
              </a:rPr>
              <a:t>User</a:t>
            </a:r>
            <a:r>
              <a:rPr lang="en-US" sz="1200" b="1" kern="1200" dirty="0">
                <a:solidFill>
                  <a:schemeClr val="tx2"/>
                </a:solidFill>
                <a:latin typeface="+mn-lt"/>
                <a:ea typeface="+mn-ea"/>
                <a:cs typeface="+mn-cs"/>
              </a:rPr>
              <a:t> Input Files</a:t>
            </a:r>
            <a:endParaRPr lang="en-US" sz="1200" kern="1200" dirty="0">
              <a:solidFill>
                <a:schemeClr val="tx2"/>
              </a:solidFill>
              <a:latin typeface="+mn-lt"/>
              <a:ea typeface="+mn-ea"/>
              <a:cs typeface="+mn-cs"/>
            </a:endParaRPr>
          </a:p>
          <a:p>
            <a:pPr marL="171450" indent="-171450" algn="l" defTabSz="914400" rtl="0" eaLnBrk="1" latinLnBrk="0" hangingPunct="1">
              <a:spcBef>
                <a:spcPts val="0"/>
              </a:spcBef>
              <a:spcAft>
                <a:spcPts val="600"/>
              </a:spcAft>
              <a:buFont typeface="Arial" panose="020B0604020202020204" pitchFamily="34" charset="0"/>
              <a:buChar char="•"/>
            </a:pPr>
            <a:r>
              <a:rPr lang="en-US" sz="1200" dirty="0">
                <a:solidFill>
                  <a:schemeClr val="tx2"/>
                </a:solidFill>
              </a:rPr>
              <a:t>toolchain</a:t>
            </a:r>
          </a:p>
          <a:p>
            <a:pPr marL="171450" indent="-171450" algn="l" defTabSz="914400" rtl="0" eaLnBrk="1" latinLnBrk="0" hangingPunct="1">
              <a:spcBef>
                <a:spcPts val="0"/>
              </a:spcBef>
              <a:spcAft>
                <a:spcPts val="600"/>
              </a:spcAft>
              <a:buFont typeface="Arial" panose="020B0604020202020204" pitchFamily="34" charset="0"/>
              <a:buChar char="•"/>
            </a:pPr>
            <a:r>
              <a:rPr lang="en-US" sz="1200" kern="1200" dirty="0">
                <a:solidFill>
                  <a:schemeClr val="tx2"/>
                </a:solidFill>
                <a:latin typeface="+mn-lt"/>
                <a:ea typeface="+mn-ea"/>
                <a:cs typeface="+mn-cs"/>
              </a:rPr>
              <a:t>device, board, </a:t>
            </a:r>
          </a:p>
          <a:p>
            <a:pPr marL="171450" indent="-171450" algn="l" defTabSz="914400" rtl="0" eaLnBrk="1" latinLnBrk="0" hangingPunct="1">
              <a:spcBef>
                <a:spcPts val="0"/>
              </a:spcBef>
              <a:spcAft>
                <a:spcPts val="600"/>
              </a:spcAft>
              <a:buFont typeface="Arial" panose="020B0604020202020204" pitchFamily="34" charset="0"/>
              <a:buChar char="•"/>
            </a:pPr>
            <a:r>
              <a:rPr lang="en-US" sz="1200" dirty="0">
                <a:solidFill>
                  <a:schemeClr val="tx2"/>
                </a:solidFill>
              </a:rPr>
              <a:t>build-type, target-type</a:t>
            </a:r>
          </a:p>
          <a:p>
            <a:pPr marL="171450" indent="-171450" algn="l" defTabSz="914400" rtl="0" eaLnBrk="1" latinLnBrk="0" hangingPunct="1">
              <a:spcBef>
                <a:spcPts val="0"/>
              </a:spcBef>
              <a:spcAft>
                <a:spcPts val="600"/>
              </a:spcAft>
              <a:buFont typeface="Arial" panose="020B0604020202020204" pitchFamily="34" charset="0"/>
              <a:buChar char="•"/>
            </a:pPr>
            <a:r>
              <a:rPr lang="en-US" sz="1200" kern="1200" dirty="0">
                <a:solidFill>
                  <a:schemeClr val="tx2"/>
                </a:solidFill>
                <a:latin typeface="+mn-lt"/>
                <a:ea typeface="+mn-ea"/>
                <a:cs typeface="+mn-cs"/>
              </a:rPr>
              <a:t>components</a:t>
            </a:r>
          </a:p>
          <a:p>
            <a:pPr marL="171450" indent="-171450" algn="l" defTabSz="914400" rtl="0" eaLnBrk="1" latinLnBrk="0" hangingPunct="1">
              <a:spcBef>
                <a:spcPts val="0"/>
              </a:spcBef>
              <a:spcAft>
                <a:spcPts val="600"/>
              </a:spcAft>
              <a:buFont typeface="Arial" panose="020B0604020202020204" pitchFamily="34" charset="0"/>
              <a:buChar char="•"/>
            </a:pPr>
            <a:r>
              <a:rPr lang="en-US" sz="1200" dirty="0">
                <a:solidFill>
                  <a:schemeClr val="tx2"/>
                </a:solidFill>
              </a:rPr>
              <a:t>files</a:t>
            </a:r>
          </a:p>
          <a:p>
            <a:pPr marL="171450" indent="-171450" algn="l" defTabSz="914400" rtl="0" eaLnBrk="1" latinLnBrk="0" hangingPunct="1">
              <a:spcBef>
                <a:spcPts val="0"/>
              </a:spcBef>
              <a:spcAft>
                <a:spcPts val="600"/>
              </a:spcAft>
              <a:buFont typeface="Arial" panose="020B0604020202020204" pitchFamily="34" charset="0"/>
              <a:buChar char="•"/>
            </a:pPr>
            <a:r>
              <a:rPr lang="en-US" sz="1200" kern="1200" dirty="0">
                <a:solidFill>
                  <a:schemeClr val="tx2"/>
                </a:solidFill>
                <a:latin typeface="+mn-lt"/>
                <a:ea typeface="+mn-ea"/>
                <a:cs typeface="+mn-cs"/>
              </a:rPr>
              <a:t>options</a:t>
            </a:r>
            <a:br>
              <a:rPr lang="en-US" sz="1200" kern="1200" dirty="0">
                <a:solidFill>
                  <a:schemeClr val="tx2"/>
                </a:solidFill>
                <a:latin typeface="+mn-lt"/>
                <a:ea typeface="+mn-ea"/>
                <a:cs typeface="+mn-cs"/>
              </a:rPr>
            </a:br>
            <a:endParaRPr lang="en-US" sz="1200" kern="1200" dirty="0">
              <a:solidFill>
                <a:schemeClr val="tx2"/>
              </a:solidFill>
              <a:latin typeface="+mn-lt"/>
              <a:ea typeface="+mn-ea"/>
              <a:cs typeface="+mn-cs"/>
            </a:endParaRPr>
          </a:p>
        </p:txBody>
      </p:sp>
      <p:sp>
        <p:nvSpPr>
          <p:cNvPr id="83" name="Rectangle 82">
            <a:extLst>
              <a:ext uri="{FF2B5EF4-FFF2-40B4-BE49-F238E27FC236}">
                <a16:creationId xmlns:a16="http://schemas.microsoft.com/office/drawing/2014/main" id="{0EA87AED-7ADE-7367-EB5F-7041B7D12019}"/>
              </a:ext>
            </a:extLst>
          </p:cNvPr>
          <p:cNvSpPr/>
          <p:nvPr/>
        </p:nvSpPr>
        <p:spPr>
          <a:xfrm>
            <a:off x="4750579" y="4995012"/>
            <a:ext cx="1540042" cy="1190932"/>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srgbClr val="FFFFFF"/>
                </a:solidFill>
                <a:effectLst/>
                <a:uLnTx/>
                <a:uFillTx/>
                <a:latin typeface="Calibri"/>
                <a:ea typeface="+mn-ea"/>
                <a:cs typeface="+mn-cs"/>
              </a:rPr>
              <a:t>cbuild</a:t>
            </a:r>
            <a:r>
              <a:rPr kumimoji="0" lang="en-US" sz="1800" b="0" i="0" u="none" strike="noStrike" kern="1200" cap="none" spc="0" normalizeH="0" baseline="0" noProof="0" dirty="0">
                <a:ln>
                  <a:noFill/>
                </a:ln>
                <a:solidFill>
                  <a:srgbClr val="FFFFFF"/>
                </a:solidFill>
                <a:effectLst/>
                <a:uLnTx/>
                <a:uFillTx/>
                <a:latin typeface="Calibri"/>
                <a:ea typeface="+mn-ea"/>
                <a:cs typeface="+mn-cs"/>
              </a:rPr>
              <a:t>-gen</a:t>
            </a:r>
          </a:p>
          <a:p>
            <a:pPr algn="ctr" eaLnBrk="0" fontAlgn="base" hangingPunct="0">
              <a:spcBef>
                <a:spcPct val="0"/>
              </a:spcBef>
              <a:spcAft>
                <a:spcPct val="0"/>
              </a:spcAft>
              <a:defRPr/>
            </a:pPr>
            <a:r>
              <a:rPr lang="en-US" sz="1050" kern="1200" dirty="0">
                <a:solidFill>
                  <a:schemeClr val="tx2"/>
                </a:solidFill>
                <a:latin typeface="+mn-lt"/>
                <a:ea typeface="+mn-ea"/>
                <a:cs typeface="+mn-cs"/>
              </a:rPr>
              <a:t>Build Process: uses the build control files to generate the output (via </a:t>
            </a:r>
            <a:r>
              <a:rPr lang="en-US" sz="1050" kern="1200" dirty="0" err="1">
                <a:solidFill>
                  <a:schemeClr val="tx2"/>
                </a:solidFill>
                <a:latin typeface="+mn-lt"/>
                <a:ea typeface="+mn-ea"/>
                <a:cs typeface="+mn-cs"/>
              </a:rPr>
              <a:t>CMake</a:t>
            </a:r>
            <a:r>
              <a:rPr lang="en-US" sz="1050" kern="1200" dirty="0">
                <a:solidFill>
                  <a:schemeClr val="tx2"/>
                </a:solidFill>
                <a:latin typeface="+mn-lt"/>
                <a:ea typeface="+mn-ea"/>
                <a:cs typeface="+mn-cs"/>
              </a:rPr>
              <a:t>, …)</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84" name="Straight Arrow Connector 83">
            <a:extLst>
              <a:ext uri="{FF2B5EF4-FFF2-40B4-BE49-F238E27FC236}">
                <a16:creationId xmlns:a16="http://schemas.microsoft.com/office/drawing/2014/main" id="{C4EA3319-4DD9-93D6-DE4B-2FCAD7558E0B}"/>
              </a:ext>
            </a:extLst>
          </p:cNvPr>
          <p:cNvCxnSpPr>
            <a:cxnSpLocks/>
          </p:cNvCxnSpPr>
          <p:nvPr/>
        </p:nvCxnSpPr>
        <p:spPr>
          <a:xfrm flipV="1">
            <a:off x="4103047" y="5649820"/>
            <a:ext cx="647531" cy="84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04B906CC-CFEA-B918-D01D-730ADA486B29}"/>
              </a:ext>
            </a:extLst>
          </p:cNvPr>
          <p:cNvSpPr txBox="1"/>
          <p:nvPr/>
        </p:nvSpPr>
        <p:spPr>
          <a:xfrm>
            <a:off x="341067" y="1436790"/>
            <a:ext cx="10837503" cy="507831"/>
          </a:xfrm>
          <a:prstGeom prst="rect">
            <a:avLst/>
          </a:prstGeom>
          <a:noFill/>
        </p:spPr>
        <p:txBody>
          <a:bodyPr wrap="square">
            <a:spAutoFit/>
          </a:bodyPr>
          <a:lstStyle/>
          <a:p>
            <a:r>
              <a:rPr lang="en-US" sz="1600" b="1" dirty="0" err="1">
                <a:solidFill>
                  <a:schemeClr val="tx2"/>
                </a:solidFill>
              </a:rPr>
              <a:t>csolution</a:t>
            </a:r>
            <a:r>
              <a:rPr lang="en-US" sz="1600" b="1" dirty="0">
                <a:solidFill>
                  <a:schemeClr val="tx2"/>
                </a:solidFill>
              </a:rPr>
              <a:t> command-line defines context-set:</a:t>
            </a:r>
          </a:p>
          <a:p>
            <a:r>
              <a:rPr lang="en-US" sz="1100" b="0" dirty="0" err="1">
                <a:solidFill>
                  <a:srgbClr val="000000"/>
                </a:solidFill>
                <a:effectLst/>
                <a:latin typeface="Consolas" panose="020B0609020204030204" pitchFamily="49" charset="0"/>
              </a:rPr>
              <a:t>csolution</a:t>
            </a:r>
            <a:r>
              <a:rPr lang="en-US" sz="1100" b="0" dirty="0">
                <a:solidFill>
                  <a:srgbClr val="000000"/>
                </a:solidFill>
                <a:effectLst/>
                <a:latin typeface="Consolas" panose="020B0609020204030204" pitchFamily="49" charset="0"/>
              </a:rPr>
              <a:t> convert </a:t>
            </a:r>
            <a:r>
              <a:rPr lang="en-US" sz="1100" b="0" dirty="0" err="1">
                <a:solidFill>
                  <a:srgbClr val="000000"/>
                </a:solidFill>
                <a:effectLst/>
                <a:latin typeface="Consolas" panose="020B0609020204030204" pitchFamily="49" charset="0"/>
              </a:rPr>
              <a:t>HelloWorld.csolution.yml</a:t>
            </a:r>
            <a:r>
              <a:rPr lang="en-US" sz="1100" b="0" dirty="0">
                <a:solidFill>
                  <a:srgbClr val="000000"/>
                </a:solidFill>
                <a:effectLst/>
                <a:latin typeface="Consolas" panose="020B0609020204030204" pitchFamily="49" charset="0"/>
              </a:rPr>
              <a:t> --context HelloWorld_cm0plus.Debug+FRDM-K32L3A6 --context -HelloWorld_cm4.Release+FRDM-K32L3A6</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759965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79425" y="5364855"/>
            <a:ext cx="11020657"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14383"/>
            <a:ext cx="11227300" cy="512562"/>
          </a:xfrm>
        </p:spPr>
        <p:txBody>
          <a:bodyPr/>
          <a:lstStyle/>
          <a:p>
            <a:r>
              <a:rPr lang="en-US" sz="3198"/>
              <a:t>Application Software – from Virtual to Physical Hardware</a:t>
            </a: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Virtual</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80405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5401" y="680697"/>
            <a:ext cx="11227300" cy="344398"/>
          </a:xfrm>
        </p:spPr>
        <p:txBody>
          <a:bodyPr/>
          <a:lstStyle/>
          <a:p>
            <a:r>
              <a:rPr lang="en-US" sz="1799"/>
              <a:t>Provide evidence of correctness on Arm Virtual Hardware Target and Physical Hardware</a:t>
            </a:r>
            <a:endParaRPr lang="en-GB" sz="1799"/>
          </a:p>
        </p:txBody>
      </p:sp>
      <p:sp>
        <p:nvSpPr>
          <p:cNvPr id="29" name="Rectangle 28">
            <a:extLst>
              <a:ext uri="{FF2B5EF4-FFF2-40B4-BE49-F238E27FC236}">
                <a16:creationId xmlns:a16="http://schemas.microsoft.com/office/drawing/2014/main" id="{F3B3B581-DD8B-4457-9CC6-E5B89F229FE9}"/>
              </a:ext>
            </a:extLst>
          </p:cNvPr>
          <p:cNvSpPr/>
          <p:nvPr/>
        </p:nvSpPr>
        <p:spPr>
          <a:xfrm>
            <a:off x="9874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0947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48119"/>
            <a:ext cx="4320147"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333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Virtual Drivers</a:t>
            </a:r>
            <a:endParaRPr lang="en-US" sz="1300" kern="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358095"/>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3"/>
            <a:ext cx="5816829"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Unit &amp; Integration Testing on Virtual Hardware or Physical Hardware Boards</a:t>
            </a:r>
            <a:endParaRPr lang="en-GB" sz="140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6922942" y="1221922"/>
            <a:ext cx="4608675"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Deployment and System Testing on Production Hardware</a:t>
            </a:r>
            <a:endParaRPr lang="en-GB" sz="140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480889" y="5951476"/>
            <a:ext cx="8883368"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Essentially the same event logs are generated across the different deployments. This ensures correctness.</a:t>
            </a:r>
            <a:endParaRPr lang="en-US" sz="1400" i="1">
              <a:solidFill>
                <a:schemeClr val="tx2"/>
              </a:solidFill>
              <a:latin typeface="+mn-lt"/>
              <a:ea typeface="+mn-ea"/>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Simulated I/O via Python scripts and stimuli files</a:t>
            </a:r>
            <a:endParaRPr lang="en-US" sz="1400" kern="0">
              <a:solidFill>
                <a:srgbClr val="FFFFFF"/>
              </a:solidFill>
              <a:latin typeface="+mn-lt"/>
            </a:endParaRPr>
          </a:p>
        </p:txBody>
      </p:sp>
    </p:spTree>
    <p:extLst>
      <p:ext uri="{BB962C8B-B14F-4D97-AF65-F5344CB8AC3E}">
        <p14:creationId xmlns:p14="http://schemas.microsoft.com/office/powerpoint/2010/main" val="1423556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F03A91C7-E568-4392-9F3F-5E93ED4A8672}"/>
              </a:ext>
            </a:extLst>
          </p:cNvPr>
          <p:cNvSpPr/>
          <p:nvPr/>
        </p:nvSpPr>
        <p:spPr>
          <a:xfrm>
            <a:off x="8370447" y="2107436"/>
            <a:ext cx="2427094"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D</a:t>
            </a:r>
            <a:endParaRPr lang="en-GB">
              <a:solidFill>
                <a:schemeClr val="tx1"/>
              </a:solidFill>
            </a:endParaRPr>
          </a:p>
        </p:txBody>
      </p:sp>
      <p:sp>
        <p:nvSpPr>
          <p:cNvPr id="29" name="Rectangle 28">
            <a:extLst>
              <a:ext uri="{FF2B5EF4-FFF2-40B4-BE49-F238E27FC236}">
                <a16:creationId xmlns:a16="http://schemas.microsoft.com/office/drawing/2014/main" id="{DD068409-DFFD-42FA-807F-DB91630CFEC9}"/>
              </a:ext>
            </a:extLst>
          </p:cNvPr>
          <p:cNvSpPr/>
          <p:nvPr/>
        </p:nvSpPr>
        <p:spPr>
          <a:xfrm>
            <a:off x="3013586" y="2130296"/>
            <a:ext cx="5304503"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B</a:t>
            </a:r>
            <a:endParaRPr lang="en-GB">
              <a:solidFill>
                <a:schemeClr val="tx1"/>
              </a:solidFill>
            </a:endParaRPr>
          </a:p>
        </p:txBody>
      </p:sp>
      <p:sp>
        <p:nvSpPr>
          <p:cNvPr id="28" name="Rectangle 27">
            <a:extLst>
              <a:ext uri="{FF2B5EF4-FFF2-40B4-BE49-F238E27FC236}">
                <a16:creationId xmlns:a16="http://schemas.microsoft.com/office/drawing/2014/main" id="{D52D86A6-4EB4-455A-8D07-1E362DFDB5D8}"/>
              </a:ext>
            </a:extLst>
          </p:cNvPr>
          <p:cNvSpPr/>
          <p:nvPr/>
        </p:nvSpPr>
        <p:spPr>
          <a:xfrm>
            <a:off x="1160206" y="2135212"/>
            <a:ext cx="1661652"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A</a:t>
            </a:r>
            <a:endParaRPr lang="en-GB">
              <a:solidFill>
                <a:schemeClr val="tx1"/>
              </a:solidFill>
            </a:endParaRPr>
          </a:p>
        </p:txBody>
      </p:sp>
      <p:sp>
        <p:nvSpPr>
          <p:cNvPr id="2" name="Title 1">
            <a:extLst>
              <a:ext uri="{FF2B5EF4-FFF2-40B4-BE49-F238E27FC236}">
                <a16:creationId xmlns:a16="http://schemas.microsoft.com/office/drawing/2014/main" id="{1475F5F8-C58D-4658-9D7E-591339A72658}"/>
              </a:ext>
            </a:extLst>
          </p:cNvPr>
          <p:cNvSpPr>
            <a:spLocks noGrp="1"/>
          </p:cNvSpPr>
          <p:nvPr>
            <p:ph type="title"/>
          </p:nvPr>
        </p:nvSpPr>
        <p:spPr/>
        <p:txBody>
          <a:bodyPr/>
          <a:lstStyle/>
          <a:p>
            <a:r>
              <a:rPr lang="en-US"/>
              <a:t>Multi-Project Requirements</a:t>
            </a:r>
            <a:endParaRPr lang="en-GB"/>
          </a:p>
        </p:txBody>
      </p:sp>
      <p:sp>
        <p:nvSpPr>
          <p:cNvPr id="3" name="Text Placeholder 2">
            <a:extLst>
              <a:ext uri="{FF2B5EF4-FFF2-40B4-BE49-F238E27FC236}">
                <a16:creationId xmlns:a16="http://schemas.microsoft.com/office/drawing/2014/main" id="{886606F5-88C0-4E3D-85DC-7F37B93FEDD8}"/>
              </a:ext>
            </a:extLst>
          </p:cNvPr>
          <p:cNvSpPr>
            <a:spLocks noGrp="1"/>
          </p:cNvSpPr>
          <p:nvPr>
            <p:ph type="body" sz="quarter" idx="13"/>
          </p:nvPr>
        </p:nvSpPr>
        <p:spPr/>
        <p:txBody>
          <a:bodyPr/>
          <a:lstStyle/>
          <a:p>
            <a:r>
              <a:rPr lang="en-GB">
                <a:latin typeface="Calibri" panose="020F0502020204030204" pitchFamily="34" charset="0"/>
                <a:ea typeface="Times New Roman" panose="02020603050405020304" pitchFamily="18" charset="0"/>
              </a:rPr>
              <a:t>Separate projects independently developed; combined in a multi-project workspace</a:t>
            </a:r>
            <a:endParaRPr lang="en-GB"/>
          </a:p>
        </p:txBody>
      </p:sp>
      <p:sp>
        <p:nvSpPr>
          <p:cNvPr id="5" name="Rectangle 4">
            <a:extLst>
              <a:ext uri="{FF2B5EF4-FFF2-40B4-BE49-F238E27FC236}">
                <a16:creationId xmlns:a16="http://schemas.microsoft.com/office/drawing/2014/main" id="{9A3883A6-CCB3-450B-B8C3-84DA6E594026}"/>
              </a:ext>
            </a:extLst>
          </p:cNvPr>
          <p:cNvSpPr/>
          <p:nvPr/>
        </p:nvSpPr>
        <p:spPr>
          <a:xfrm rot="16200000">
            <a:off x="7895268" y="2745175"/>
            <a:ext cx="3238045" cy="2254815"/>
          </a:xfrm>
          <a:prstGeom prst="rect">
            <a:avLst/>
          </a:prstGeom>
          <a:solidFill>
            <a:schemeClr val="accent3">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Calibri"/>
              <a:ea typeface="+mn-ea"/>
              <a:cs typeface="+mn-cs"/>
            </a:endParaRPr>
          </a:p>
        </p:txBody>
      </p:sp>
      <p:sp>
        <p:nvSpPr>
          <p:cNvPr id="6" name="TextBox 5">
            <a:extLst>
              <a:ext uri="{FF2B5EF4-FFF2-40B4-BE49-F238E27FC236}">
                <a16:creationId xmlns:a16="http://schemas.microsoft.com/office/drawing/2014/main" id="{D38F9676-9CB2-429D-B769-4D4BCEE3CC9B}"/>
              </a:ext>
            </a:extLst>
          </p:cNvPr>
          <p:cNvSpPr txBox="1"/>
          <p:nvPr/>
        </p:nvSpPr>
        <p:spPr>
          <a:xfrm>
            <a:off x="8575150" y="2323933"/>
            <a:ext cx="1865376" cy="276999"/>
          </a:xfrm>
          <a:prstGeom prst="rect">
            <a:avLst/>
          </a:prstGeom>
          <a:noFill/>
        </p:spPr>
        <p:txBody>
          <a:bodyPr wrap="square" lIns="0" tIns="0" rIns="0" bIns="0" rtlCol="0">
            <a:spAutoFit/>
          </a:bodyPr>
          <a:lstStyle/>
          <a:p>
            <a:pPr marL="0" marR="0" lvl="0" indent="0" algn="ctr" defTabSz="914126" rtl="0" eaLnBrk="1" fontAlgn="base" latinLnBrk="0" hangingPunct="1">
              <a:lnSpc>
                <a:spcPct val="90000"/>
              </a:lnSpc>
              <a:spcBef>
                <a:spcPts val="0"/>
              </a:spcBef>
              <a:spcAft>
                <a:spcPts val="600"/>
              </a:spcAft>
              <a:buClrTx/>
              <a:buSzTx/>
              <a:buFontTx/>
              <a:buNone/>
              <a:tabLst/>
              <a:defRPr/>
            </a:pPr>
            <a:r>
              <a:rPr kumimoji="0" lang="en-GB"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Security</a:t>
            </a:r>
            <a:endParaRPr kumimoji="0" lang="en-US"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endParaRPr>
          </a:p>
        </p:txBody>
      </p:sp>
      <p:sp>
        <p:nvSpPr>
          <p:cNvPr id="7" name="Rectangle 6">
            <a:extLst>
              <a:ext uri="{FF2B5EF4-FFF2-40B4-BE49-F238E27FC236}">
                <a16:creationId xmlns:a16="http://schemas.microsoft.com/office/drawing/2014/main" id="{6E51DBE1-C91D-4837-81EA-354F72806896}"/>
              </a:ext>
            </a:extLst>
          </p:cNvPr>
          <p:cNvSpPr/>
          <p:nvPr/>
        </p:nvSpPr>
        <p:spPr>
          <a:xfrm>
            <a:off x="8564563" y="3399708"/>
            <a:ext cx="1890045"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Storage</a:t>
            </a:r>
          </a:p>
        </p:txBody>
      </p:sp>
      <p:sp>
        <p:nvSpPr>
          <p:cNvPr id="8" name="Rectangle 7">
            <a:extLst>
              <a:ext uri="{FF2B5EF4-FFF2-40B4-BE49-F238E27FC236}">
                <a16:creationId xmlns:a16="http://schemas.microsoft.com/office/drawing/2014/main" id="{E35EBF7F-0FAB-47AF-9C92-65A97335E246}"/>
              </a:ext>
            </a:extLst>
          </p:cNvPr>
          <p:cNvSpPr/>
          <p:nvPr/>
        </p:nvSpPr>
        <p:spPr>
          <a:xfrm>
            <a:off x="8564401" y="2701618"/>
            <a:ext cx="1890047"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Crypto</a:t>
            </a:r>
          </a:p>
        </p:txBody>
      </p:sp>
      <p:sp>
        <p:nvSpPr>
          <p:cNvPr id="9" name="Rectangle 8">
            <a:extLst>
              <a:ext uri="{FF2B5EF4-FFF2-40B4-BE49-F238E27FC236}">
                <a16:creationId xmlns:a16="http://schemas.microsoft.com/office/drawing/2014/main" id="{FA05FD17-7CF1-418A-907F-F1C3BD76EB52}"/>
              </a:ext>
            </a:extLst>
          </p:cNvPr>
          <p:cNvSpPr/>
          <p:nvPr/>
        </p:nvSpPr>
        <p:spPr>
          <a:xfrm>
            <a:off x="8555098" y="409779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Attestation</a:t>
            </a:r>
          </a:p>
        </p:txBody>
      </p:sp>
      <p:sp>
        <p:nvSpPr>
          <p:cNvPr id="10" name="Rectangle 9">
            <a:extLst>
              <a:ext uri="{FF2B5EF4-FFF2-40B4-BE49-F238E27FC236}">
                <a16:creationId xmlns:a16="http://schemas.microsoft.com/office/drawing/2014/main" id="{0DE0ED57-370F-45BF-870A-15448AFE2E70}"/>
              </a:ext>
            </a:extLst>
          </p:cNvPr>
          <p:cNvSpPr/>
          <p:nvPr/>
        </p:nvSpPr>
        <p:spPr>
          <a:xfrm>
            <a:off x="1308225" y="5010737"/>
            <a:ext cx="6907979" cy="479709"/>
          </a:xfrm>
          <a:prstGeom prst="rect">
            <a:avLst/>
          </a:prstGeom>
          <a:solidFill>
            <a:srgbClr val="00C1D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Device / Board HAL</a:t>
            </a:r>
          </a:p>
        </p:txBody>
      </p:sp>
      <p:cxnSp>
        <p:nvCxnSpPr>
          <p:cNvPr id="11" name="Straight Connector 10">
            <a:extLst>
              <a:ext uri="{FF2B5EF4-FFF2-40B4-BE49-F238E27FC236}">
                <a16:creationId xmlns:a16="http://schemas.microsoft.com/office/drawing/2014/main" id="{7B9898CD-08A5-4AE3-AF22-B883CEDE6304}"/>
              </a:ext>
            </a:extLst>
          </p:cNvPr>
          <p:cNvCxnSpPr>
            <a:cxnSpLocks/>
          </p:cNvCxnSpPr>
          <p:nvPr/>
        </p:nvCxnSpPr>
        <p:spPr>
          <a:xfrm>
            <a:off x="8380950" y="2253562"/>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70EAD32-1D3F-41A2-8DEF-99CA8D7D5713}"/>
              </a:ext>
            </a:extLst>
          </p:cNvPr>
          <p:cNvSpPr/>
          <p:nvPr/>
        </p:nvSpPr>
        <p:spPr>
          <a:xfrm>
            <a:off x="3146959" y="4496429"/>
            <a:ext cx="5069239" cy="396297"/>
          </a:xfrm>
          <a:prstGeom prst="rect">
            <a:avLst/>
          </a:prstGeom>
          <a:solidFill>
            <a:srgbClr val="95D600"/>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RTOS</a:t>
            </a:r>
          </a:p>
        </p:txBody>
      </p:sp>
      <p:sp>
        <p:nvSpPr>
          <p:cNvPr id="13" name="Rectangle 12">
            <a:extLst>
              <a:ext uri="{FF2B5EF4-FFF2-40B4-BE49-F238E27FC236}">
                <a16:creationId xmlns:a16="http://schemas.microsoft.com/office/drawing/2014/main" id="{D4FB1869-DEA2-4D49-B6CC-581B6ADD1F0F}"/>
              </a:ext>
            </a:extLst>
          </p:cNvPr>
          <p:cNvSpPr/>
          <p:nvPr/>
        </p:nvSpPr>
        <p:spPr>
          <a:xfrm rot="16200000">
            <a:off x="2588325" y="2786757"/>
            <a:ext cx="1924181" cy="841796"/>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User Application</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288B6C82-925F-49B1-A07D-4803E39F0B25}"/>
              </a:ext>
            </a:extLst>
          </p:cNvPr>
          <p:cNvSpPr/>
          <p:nvPr/>
        </p:nvSpPr>
        <p:spPr>
          <a:xfrm rot="16200000">
            <a:off x="5771043" y="2779230"/>
            <a:ext cx="1890852" cy="84179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Cloud</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Connector</a:t>
            </a:r>
          </a:p>
        </p:txBody>
      </p:sp>
      <p:sp>
        <p:nvSpPr>
          <p:cNvPr id="15" name="Rectangle 14">
            <a:extLst>
              <a:ext uri="{FF2B5EF4-FFF2-40B4-BE49-F238E27FC236}">
                <a16:creationId xmlns:a16="http://schemas.microsoft.com/office/drawing/2014/main" id="{2DDF6F88-7132-462F-A33E-FC6BCB560924}"/>
              </a:ext>
            </a:extLst>
          </p:cNvPr>
          <p:cNvSpPr/>
          <p:nvPr/>
        </p:nvSpPr>
        <p:spPr>
          <a:xfrm rot="16200000">
            <a:off x="6849874" y="2784512"/>
            <a:ext cx="1890852" cy="84179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Secure Network</a:t>
            </a:r>
          </a:p>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Interface</a:t>
            </a:r>
          </a:p>
        </p:txBody>
      </p:sp>
      <p:sp>
        <p:nvSpPr>
          <p:cNvPr id="16" name="Rectangle 15">
            <a:extLst>
              <a:ext uri="{FF2B5EF4-FFF2-40B4-BE49-F238E27FC236}">
                <a16:creationId xmlns:a16="http://schemas.microsoft.com/office/drawing/2014/main" id="{C4406EFD-C5AE-4402-84C2-C8EE4688A69E}"/>
              </a:ext>
            </a:extLst>
          </p:cNvPr>
          <p:cNvSpPr/>
          <p:nvPr/>
        </p:nvSpPr>
        <p:spPr>
          <a:xfrm>
            <a:off x="8552050" y="479588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Secure Boot</a:t>
            </a:r>
          </a:p>
        </p:txBody>
      </p:sp>
      <p:sp>
        <p:nvSpPr>
          <p:cNvPr id="17" name="Rectangle 16">
            <a:extLst>
              <a:ext uri="{FF2B5EF4-FFF2-40B4-BE49-F238E27FC236}">
                <a16:creationId xmlns:a16="http://schemas.microsoft.com/office/drawing/2014/main" id="{BB9B8DD1-D8D6-4FB3-986D-94D607A9E35F}"/>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8" name="Rectangle 17">
            <a:extLst>
              <a:ext uri="{FF2B5EF4-FFF2-40B4-BE49-F238E27FC236}">
                <a16:creationId xmlns:a16="http://schemas.microsoft.com/office/drawing/2014/main" id="{7A82D532-238A-475E-A65A-7E10824C4FB1}"/>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9" name="Rectangle 18">
            <a:extLst>
              <a:ext uri="{FF2B5EF4-FFF2-40B4-BE49-F238E27FC236}">
                <a16:creationId xmlns:a16="http://schemas.microsoft.com/office/drawing/2014/main" id="{C9987E5C-F61E-4D02-A752-C0E1695787F1}"/>
              </a:ext>
            </a:extLst>
          </p:cNvPr>
          <p:cNvSpPr/>
          <p:nvPr/>
        </p:nvSpPr>
        <p:spPr>
          <a:xfrm rot="16200000">
            <a:off x="5147693" y="2296026"/>
            <a:ext cx="937695"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Library</a:t>
            </a:r>
          </a:p>
        </p:txBody>
      </p:sp>
      <p:sp>
        <p:nvSpPr>
          <p:cNvPr id="20" name="Rectangle 19">
            <a:extLst>
              <a:ext uri="{FF2B5EF4-FFF2-40B4-BE49-F238E27FC236}">
                <a16:creationId xmlns:a16="http://schemas.microsoft.com/office/drawing/2014/main" id="{96A8710D-068C-4DFF-81DB-7A9E38D9F71B}"/>
              </a:ext>
            </a:extLst>
          </p:cNvPr>
          <p:cNvSpPr/>
          <p:nvPr/>
        </p:nvSpPr>
        <p:spPr>
          <a:xfrm rot="16200000">
            <a:off x="5197438" y="3316496"/>
            <a:ext cx="864704"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Data</a:t>
            </a:r>
          </a:p>
        </p:txBody>
      </p:sp>
      <p:sp>
        <p:nvSpPr>
          <p:cNvPr id="21" name="Rectangle 20">
            <a:extLst>
              <a:ext uri="{FF2B5EF4-FFF2-40B4-BE49-F238E27FC236}">
                <a16:creationId xmlns:a16="http://schemas.microsoft.com/office/drawing/2014/main" id="{EEB9E6E5-E629-411A-ACDE-9BE584141267}"/>
              </a:ext>
            </a:extLst>
          </p:cNvPr>
          <p:cNvSpPr/>
          <p:nvPr/>
        </p:nvSpPr>
        <p:spPr>
          <a:xfrm rot="16200000">
            <a:off x="4128934" y="2297683"/>
            <a:ext cx="934382"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Calibri"/>
                <a:ea typeface="+mn-ea"/>
                <a:cs typeface="+mn-cs"/>
              </a:rPr>
              <a:t>UX</a:t>
            </a:r>
            <a:br>
              <a:rPr kumimoji="0" lang="en-US" sz="1800" b="0" i="0" u="none" strike="noStrike" kern="1200" cap="none" spc="0" normalizeH="0" baseline="0" noProof="0">
                <a:ln>
                  <a:noFill/>
                </a:ln>
                <a:solidFill>
                  <a:srgbClr val="FFFFFF"/>
                </a:solidFill>
                <a:effectLst/>
                <a:uLnTx/>
                <a:uFillTx/>
                <a:latin typeface="Calibri"/>
                <a:ea typeface="+mn-ea"/>
                <a:cs typeface="+mn-cs"/>
              </a:rPr>
            </a:br>
            <a:r>
              <a:rPr kumimoji="0" lang="en-US" sz="1800" b="0" i="0" u="none" strike="noStrike" kern="1200" cap="none" spc="0" normalizeH="0" baseline="0" noProof="0">
                <a:ln>
                  <a:noFill/>
                </a:ln>
                <a:solidFill>
                  <a:srgbClr val="FFFFFF"/>
                </a:solidFill>
                <a:effectLst/>
                <a:uLnTx/>
                <a:uFillTx/>
                <a:latin typeface="Calibri"/>
                <a:ea typeface="+mn-ea"/>
                <a:cs typeface="+mn-cs"/>
              </a:rPr>
              <a:t>Graphic</a:t>
            </a:r>
          </a:p>
        </p:txBody>
      </p:sp>
      <p:sp>
        <p:nvSpPr>
          <p:cNvPr id="22" name="Rectangle 21">
            <a:extLst>
              <a:ext uri="{FF2B5EF4-FFF2-40B4-BE49-F238E27FC236}">
                <a16:creationId xmlns:a16="http://schemas.microsoft.com/office/drawing/2014/main" id="{3D4CFAB8-D151-42FD-8EB0-33B0165D8A93}"/>
              </a:ext>
            </a:extLst>
          </p:cNvPr>
          <p:cNvSpPr/>
          <p:nvPr/>
        </p:nvSpPr>
        <p:spPr>
          <a:xfrm rot="16200000">
            <a:off x="4167081" y="3319809"/>
            <a:ext cx="864704"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700" b="0" i="0" u="none" strike="noStrike" kern="1200" cap="none" spc="0" normalizeH="0" baseline="0" noProof="0">
                <a:ln>
                  <a:noFill/>
                </a:ln>
                <a:solidFill>
                  <a:srgbClr val="FFFFFF"/>
                </a:solidFill>
                <a:effectLst/>
                <a:uLnTx/>
                <a:uFillTx/>
                <a:latin typeface="Calibri"/>
                <a:ea typeface="+mn-ea"/>
                <a:cs typeface="+mn-cs"/>
              </a:rPr>
              <a:t>Images</a:t>
            </a:r>
          </a:p>
        </p:txBody>
      </p:sp>
      <p:cxnSp>
        <p:nvCxnSpPr>
          <p:cNvPr id="23" name="Straight Connector 22">
            <a:extLst>
              <a:ext uri="{FF2B5EF4-FFF2-40B4-BE49-F238E27FC236}">
                <a16:creationId xmlns:a16="http://schemas.microsoft.com/office/drawing/2014/main" id="{AB6B1548-D47D-46B9-BEAD-D5D732144F3A}"/>
              </a:ext>
            </a:extLst>
          </p:cNvPr>
          <p:cNvCxnSpPr>
            <a:cxnSpLocks/>
          </p:cNvCxnSpPr>
          <p:nvPr/>
        </p:nvCxnSpPr>
        <p:spPr>
          <a:xfrm>
            <a:off x="2877985" y="2246935"/>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43417D74-E762-4A98-B1EF-9CE932F6656A}"/>
              </a:ext>
            </a:extLst>
          </p:cNvPr>
          <p:cNvSpPr/>
          <p:nvPr/>
        </p:nvSpPr>
        <p:spPr>
          <a:xfrm rot="16200000">
            <a:off x="767761" y="2817582"/>
            <a:ext cx="2488094" cy="1355918"/>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Control Algorithm</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25" name="TextBox 24">
            <a:extLst>
              <a:ext uri="{FF2B5EF4-FFF2-40B4-BE49-F238E27FC236}">
                <a16:creationId xmlns:a16="http://schemas.microsoft.com/office/drawing/2014/main" id="{B508A36F-86D0-4E53-87C4-58A42B671718}"/>
              </a:ext>
            </a:extLst>
          </p:cNvPr>
          <p:cNvSpPr txBox="1"/>
          <p:nvPr/>
        </p:nvSpPr>
        <p:spPr>
          <a:xfrm>
            <a:off x="3017755" y="1794294"/>
            <a:ext cx="7722704"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#1</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6" name="TextBox 25">
            <a:extLst>
              <a:ext uri="{FF2B5EF4-FFF2-40B4-BE49-F238E27FC236}">
                <a16:creationId xmlns:a16="http://schemas.microsoft.com/office/drawing/2014/main" id="{ED3D1166-83E0-4C27-886C-1009ECCBAE99}"/>
              </a:ext>
            </a:extLst>
          </p:cNvPr>
          <p:cNvSpPr txBox="1"/>
          <p:nvPr/>
        </p:nvSpPr>
        <p:spPr>
          <a:xfrm>
            <a:off x="1169077" y="1797608"/>
            <a:ext cx="1610139"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#2</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7" name="Rectangle 26">
            <a:extLst>
              <a:ext uri="{FF2B5EF4-FFF2-40B4-BE49-F238E27FC236}">
                <a16:creationId xmlns:a16="http://schemas.microsoft.com/office/drawing/2014/main" id="{82ABCEEA-4498-4374-86B3-ED293C71937A}"/>
              </a:ext>
            </a:extLst>
          </p:cNvPr>
          <p:cNvSpPr/>
          <p:nvPr/>
        </p:nvSpPr>
        <p:spPr>
          <a:xfrm>
            <a:off x="5157954" y="3226679"/>
            <a:ext cx="952185" cy="1231650"/>
          </a:xfrm>
          <a:prstGeom prst="rect">
            <a:avLst/>
          </a:prstGeom>
          <a:no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b="1">
                <a:solidFill>
                  <a:schemeClr val="tx1"/>
                </a:solidFill>
              </a:rPr>
              <a:t>Project C</a:t>
            </a:r>
            <a:endParaRPr lang="en-GB" sz="1400" b="1"/>
          </a:p>
        </p:txBody>
      </p:sp>
    </p:spTree>
    <p:extLst>
      <p:ext uri="{BB962C8B-B14F-4D97-AF65-F5344CB8AC3E}">
        <p14:creationId xmlns:p14="http://schemas.microsoft.com/office/powerpoint/2010/main" val="653474650"/>
      </p:ext>
    </p:extLst>
  </p:cSld>
  <p:clrMapOvr>
    <a:masterClrMapping/>
  </p:clrMapOvr>
</p:sld>
</file>

<file path=ppt/theme/theme1.xml><?xml version="1.0" encoding="utf-8"?>
<a:theme xmlns:a="http://schemas.openxmlformats.org/drawingml/2006/main" name="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Presentation37" id="{BAEDCA4E-07D3-CF45-8582-069B713BBD79}" vid="{B429C1B6-4366-0543-9EF0-CA4016DA91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4561</TotalTime>
  <Words>4478</Words>
  <Application>Microsoft Office PowerPoint</Application>
  <PresentationFormat>Widescreen</PresentationFormat>
  <Paragraphs>627</Paragraphs>
  <Slides>25</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-apple-system</vt:lpstr>
      <vt:lpstr>Arial</vt:lpstr>
      <vt:lpstr>Calibri</vt:lpstr>
      <vt:lpstr>Consolas</vt:lpstr>
      <vt:lpstr>Courier New</vt:lpstr>
      <vt:lpstr>Times New Roman</vt:lpstr>
      <vt:lpstr>Wingdings</vt:lpstr>
      <vt:lpstr>Arm_PPT_Public</vt:lpstr>
      <vt:lpstr>PowerPoint Presentation</vt:lpstr>
      <vt:lpstr>PowerPoint Presentation</vt:lpstr>
      <vt:lpstr>PowerPoint Presentation</vt:lpstr>
      <vt:lpstr>PowerPoint Presentation</vt:lpstr>
      <vt:lpstr>PowerPoint Presentation</vt:lpstr>
      <vt:lpstr>PowerPoint Presentation</vt:lpstr>
      <vt:lpstr>Multi-Project Build Process: IDE and CLI</vt:lpstr>
      <vt:lpstr>Application Software – from Virtual to Physical Hardware</vt:lpstr>
      <vt:lpstr>Multi-Project Requirements</vt:lpstr>
      <vt:lpstr>Software Layers Group Pre-configured Software Components</vt:lpstr>
      <vt:lpstr>Scenarios to consider</vt:lpstr>
      <vt:lpstr>CubeMX location of generated files</vt:lpstr>
      <vt:lpstr>CubeMX location of generated files</vt:lpstr>
      <vt:lpstr>CSolution / CBuild: Generator Workflow</vt:lpstr>
      <vt:lpstr>IoT Workshop Example - Structure</vt:lpstr>
      <vt:lpstr>Opportunity: Packs give flexibility to the SW Eco-system</vt:lpstr>
      <vt:lpstr>Linker Script File and Startup Code (Toolchain independent)</vt:lpstr>
      <vt:lpstr>PowerPoint Presentation</vt:lpstr>
      <vt:lpstr>PowerPoint Presentation</vt:lpstr>
      <vt:lpstr>PowerPoint Presentation</vt:lpstr>
      <vt:lpstr>IoT Workshop Example - Structure</vt:lpstr>
      <vt:lpstr>Roadmap H1’2023 – CMSIS-Toolbox 2.0</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Reinhard Keil</dc:creator>
  <cp:lastModifiedBy>Reinhard Keil</cp:lastModifiedBy>
  <cp:revision>35</cp:revision>
  <dcterms:created xsi:type="dcterms:W3CDTF">2021-11-12T09:09:53Z</dcterms:created>
  <dcterms:modified xsi:type="dcterms:W3CDTF">2023-05-15T06:23:56Z</dcterms:modified>
</cp:coreProperties>
</file>